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678" r:id="rId2"/>
    <p:sldMasterId id="2147484691" r:id="rId3"/>
    <p:sldMasterId id="2147484704" r:id="rId4"/>
    <p:sldMasterId id="2147484717" r:id="rId5"/>
    <p:sldMasterId id="2147484730" r:id="rId6"/>
    <p:sldMasterId id="2147484743" r:id="rId7"/>
    <p:sldMasterId id="2147484756" r:id="rId8"/>
    <p:sldMasterId id="2147484769" r:id="rId9"/>
  </p:sldMasterIdLst>
  <p:notesMasterIdLst>
    <p:notesMasterId r:id="rId42"/>
  </p:notesMasterIdLst>
  <p:sldIdLst>
    <p:sldId id="256" r:id="rId10"/>
    <p:sldId id="259" r:id="rId11"/>
    <p:sldId id="323" r:id="rId12"/>
    <p:sldId id="324" r:id="rId13"/>
    <p:sldId id="391" r:id="rId14"/>
    <p:sldId id="392" r:id="rId15"/>
    <p:sldId id="393" r:id="rId16"/>
    <p:sldId id="402" r:id="rId17"/>
    <p:sldId id="425" r:id="rId18"/>
    <p:sldId id="426" r:id="rId19"/>
    <p:sldId id="427" r:id="rId20"/>
    <p:sldId id="428" r:id="rId21"/>
    <p:sldId id="405" r:id="rId22"/>
    <p:sldId id="406" r:id="rId23"/>
    <p:sldId id="407" r:id="rId24"/>
    <p:sldId id="421" r:id="rId25"/>
    <p:sldId id="422" r:id="rId26"/>
    <p:sldId id="423" r:id="rId27"/>
    <p:sldId id="424" r:id="rId28"/>
    <p:sldId id="420" r:id="rId29"/>
    <p:sldId id="408" r:id="rId30"/>
    <p:sldId id="409" r:id="rId31"/>
    <p:sldId id="410" r:id="rId32"/>
    <p:sldId id="411" r:id="rId33"/>
    <p:sldId id="412" r:id="rId34"/>
    <p:sldId id="413" r:id="rId35"/>
    <p:sldId id="414" r:id="rId36"/>
    <p:sldId id="415" r:id="rId37"/>
    <p:sldId id="417" r:id="rId38"/>
    <p:sldId id="418" r:id="rId39"/>
    <p:sldId id="419" r:id="rId40"/>
    <p:sldId id="260" r:id="rId4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033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7" autoAdjust="0"/>
    <p:restoredTop sz="73242" autoAdjust="0"/>
  </p:normalViewPr>
  <p:slideViewPr>
    <p:cSldViewPr>
      <p:cViewPr varScale="1">
        <p:scale>
          <a:sx n="74" d="100"/>
          <a:sy n="74" d="100"/>
        </p:scale>
        <p:origin x="1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EFF83C9C-BE09-40D0-B91B-4760ECDC7D79}" type="datetimeFigureOut">
              <a:rPr lang="hu-HU"/>
              <a:pPr>
                <a:defRPr/>
              </a:pPr>
              <a:t>2015.04.29.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u-H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E4C0EF-A0C3-409E-A773-537ACFEF71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420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http://www.scanadu.com/</a:t>
            </a:r>
          </a:p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http://www.youtube.com/watch?v=KSwMauCno6o</a:t>
            </a:r>
          </a:p>
        </p:txBody>
      </p:sp>
    </p:spTree>
    <p:extLst>
      <p:ext uri="{BB962C8B-B14F-4D97-AF65-F5344CB8AC3E}">
        <p14:creationId xmlns:p14="http://schemas.microsoft.com/office/powerpoint/2010/main" val="2997296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http://www.irhythmtech.com/</a:t>
            </a:r>
          </a:p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http://www.youtube.com/watch?v=e310h5FyKBM</a:t>
            </a:r>
          </a:p>
        </p:txBody>
      </p:sp>
    </p:spTree>
    <p:extLst>
      <p:ext uri="{BB962C8B-B14F-4D97-AF65-F5344CB8AC3E}">
        <p14:creationId xmlns:p14="http://schemas.microsoft.com/office/powerpoint/2010/main" val="80762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https://www.23andme.com/</a:t>
            </a:r>
          </a:p>
          <a:p>
            <a:r>
              <a:rPr lang="hu-HU" altLang="hu-HU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http://mashable.com/2013/03/26/23andme/</a:t>
            </a:r>
          </a:p>
        </p:txBody>
      </p:sp>
    </p:spTree>
    <p:extLst>
      <p:ext uri="{BB962C8B-B14F-4D97-AF65-F5344CB8AC3E}">
        <p14:creationId xmlns:p14="http://schemas.microsoft.com/office/powerpoint/2010/main" val="259070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044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51514F78-6AA3-4855-9283-D4EB0E3517BF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3489664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55E50CB-54B8-6F4C-84CA-B44D6732ED92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8870600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40C81725-839E-A24F-A8EF-8D327471B1D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06606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050B2BF-530A-BA42-B992-C11AB288214B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847725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3633BA13-B08C-734A-B624-A699E203939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93620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32B46A3-D566-AE4C-85F0-13BFA477573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1668724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00DDD7AC-DEF0-884D-B793-536475A2B2BC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0091796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B0BB69-B6FA-7147-9796-7D51196D2667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479451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1B0E2609-DE2B-EB4F-BED3-1D6DC3C53CB6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097345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8F180B-FA8C-324A-ACB6-1454A387E6C9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81054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4590F6C7-CE86-4706-B80A-1AF3D6A68219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68787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DC3E5C9-6C5D-47E6-BADF-6DEDAF815B35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768232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3472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7F9FAF0B-682B-F04F-925E-C64EF4D19C9D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66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15193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55E50CB-54B8-6F4C-84CA-B44D6732ED92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65525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40C81725-839E-A24F-A8EF-8D327471B1D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43946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050B2BF-530A-BA42-B992-C11AB288214B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46289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3633BA13-B08C-734A-B624-A699E203939F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0253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32424121-5F4D-4205-A8CF-60430B08B741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462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32B46A3-D566-AE4C-85F0-13BFA4775735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277622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00DDD7AC-DEF0-884D-B793-536475A2B2BC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65081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B0BB69-B6FA-7147-9796-7D51196D2667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4060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1B0E2609-DE2B-EB4F-BED3-1D6DC3C53CB6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6519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8F180B-FA8C-324A-ACB6-1454A387E6C9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08747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74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F08BEB8-5616-1A4E-944C-8280329AF0BF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88067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42416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062C059-239D-7F4C-A971-7B88A2DB8CB0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0868260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ED8A42-6706-3A42-B705-B9EE296B309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26641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475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CD83F2-AE3D-184B-AC9F-6F15CE0F391C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0069870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99535555-86B5-C54F-BB68-97146DCACFD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5759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C90A8F3-A501-A941-9100-EA0C60CD7B14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834672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2A95309-F24E-7C4C-B5A5-5DD9EEEA991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08254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6E655345-287E-A444-95DF-6639CB36F3F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064021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E8CE83E-A47F-4542-9428-23CE5C2E5E73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90260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6CF6BBC-0F39-F440-9BF5-A2245F4F424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518763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903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1B515B-54A2-43CD-9D80-92FCE6CF8141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39492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6172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A9527CC4-7709-4E88-8D10-F8B5DD054851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625592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199042-471A-467D-A76D-DED339E0A1FA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5366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40B575-45FC-4C69-904B-31BDA88CB3BF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70335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4096BE-F822-484E-8B9E-F7887E8A237B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568221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804E73-7B64-4A70-8433-BDE219C351ED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30267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1DE559A-B014-41A5-B61A-1D2E37263DE7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01342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062D7E1-E1E5-4B87-BC8A-EB1488A17F8C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177261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8A9B7A4-A481-4AC2-8D91-51AFCA83D2D9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806383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1D269E4-017D-475E-A191-6DC12140B26E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730419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70D4485-602C-4889-AC25-FE65885CDF45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317544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145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890BDAD1-7A7B-41A4-9BB3-4706EA917FDD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1393554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9DB71E76-1A03-DD4B-8644-501AF9AFBB0B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0741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83527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B3BAAAC-D0C9-5249-94C8-A7BB40220016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2719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4F640C7-86A2-D04A-8FE9-2EE9273DC18B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89565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1ED7E02A-7722-B347-90C1-8A09D711C4AB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25214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4D0BFCFC-5FC8-1646-9E72-9CFFCD5A7362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88603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D5D5497B-D5EB-3142-A9CB-C14C3DEF2E95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9454978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5E560A0-7440-DC4D-AC2F-156674886454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62780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A0DFBEAF-8191-E04A-BC63-FBA42EF2A9CC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177142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B55D34D-452F-FE49-B4A2-2EE3583FF946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404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5F00499-76AE-4C85-9686-D99A4448961F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84690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C8CF3328-0428-3F4D-9784-5AFE30568DED}" type="slidenum">
              <a:rPr lang="en-US" sz="1200">
                <a:solidFill>
                  <a:prstClr val="white"/>
                </a:solidFill>
                <a:latin typeface="Arial" charset="0"/>
                <a:ea typeface="ＭＳ Ｐゴシック" charset="0"/>
                <a:cs typeface="Arial" charset="0"/>
              </a:rPr>
              <a:pPr algn="ctr" eaLnBrk="1" hangingPunct="1"/>
              <a:t>‹#›</a:t>
            </a:fld>
            <a:endParaRPr lang="hu-HU" sz="1200">
              <a:solidFill>
                <a:prstClr val="white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02052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202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1B515B-54A2-43CD-9D80-92FCE6CF8141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9046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99529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199042-471A-467D-A76D-DED339E0A1FA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117820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40B575-45FC-4C69-904B-31BDA88CB3BF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3960463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4096BE-F822-484E-8B9E-F7887E8A237B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70099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804E73-7B64-4A70-8433-BDE219C351ED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482785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1DE559A-B014-41A5-B61A-1D2E37263DE7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58916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062D7E1-E1E5-4B87-BC8A-EB1488A17F8C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7721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9F51BE5A-6C13-4D9A-8392-F4A775C8542F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47272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8A9B7A4-A481-4AC2-8D91-51AFCA83D2D9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86812222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1D269E4-017D-475E-A191-6DC12140B26E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59657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70D4485-602C-4889-AC25-FE65885CDF45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94893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 eaLnBrk="1" hangingPunct="1"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4320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11B515B-54A2-43CD-9D80-92FCE6CF8141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105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88290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6A199042-471A-467D-A76D-DED339E0A1FA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269755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B340B575-45FC-4C69-904B-31BDA88CB3BF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428323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4096BE-F822-484E-8B9E-F7887E8A237B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1133978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D0804E73-7B64-4A70-8433-BDE219C351ED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219072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35737C72-FB29-42CF-8750-206EA9582843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140188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1DE559A-B014-41A5-B61A-1D2E37263DE7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667850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F062D7E1-E1E5-4B87-BC8A-EB1488A17F8C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327161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18A9B7A4-A481-4AC2-8D91-51AFCA83D2D9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319462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A1D269E4-017D-475E-A191-6DC12140B26E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37901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070D4485-602C-4889-AC25-FE65885CDF45}" type="slidenum">
              <a:rPr lang="en-US" altLang="hu-HU" sz="1200" smtClean="0">
                <a:solidFill>
                  <a:prstClr val="white"/>
                </a:solidFill>
                <a:latin typeface="Arial" panose="020B0604020202020204" pitchFamily="34" charset="0"/>
                <a:cs typeface="+mn-cs"/>
              </a:rPr>
              <a:pPr algn="ctr" eaLnBrk="1" hangingPunct="1"/>
              <a:t>‹#›</a:t>
            </a:fld>
            <a:endParaRPr lang="hu-HU" altLang="hu-HU" sz="1200" smtClean="0">
              <a:solidFill>
                <a:prstClr val="white"/>
              </a:solidFill>
              <a:latin typeface="Arial" panose="020B0604020202020204" pitchFamily="34" charset="0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6012684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>
                <a:solidFill>
                  <a:prstClr val="black"/>
                </a:solidFill>
              </a:rPr>
              <a:t>Footer</a:t>
            </a:r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957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F08BEB8-5616-1A4E-944C-8280329AF0BF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88056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7129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062C059-239D-7F4C-A971-7B88A2DB8CB0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30625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E0ED8A42-6706-3A42-B705-B9EE296B309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399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D0ED77CB-87CA-41A9-BE73-B885339ED706}" type="slidenum">
              <a:rPr lang="en-US" altLang="hu-HU" sz="1200" smtClean="0">
                <a:solidFill>
                  <a:schemeClr val="bg1"/>
                </a:solidFill>
                <a:latin typeface="Arial" panose="020B0604020202020204" pitchFamily="34" charset="0"/>
              </a:rPr>
              <a:pPr algn="ctr" eaLnBrk="1" hangingPunct="1">
                <a:defRPr/>
              </a:pPr>
              <a:t>‹#›</a:t>
            </a:fld>
            <a:endParaRPr lang="hu-HU" altLang="hu-HU" sz="1200" smtClean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2776928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8CD83F2-AE3D-184B-AC9F-6F15CE0F391C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41881572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99535555-86B5-C54F-BB68-97146DCACFD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8199649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BC90A8F3-A501-A941-9100-EA0C60CD7B14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57573657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82A95309-F24E-7C4C-B5A5-5DD9EEEA991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97367649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6E655345-287E-A444-95DF-6639CB36F3F1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6792976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5E8CE83E-A47F-4542-9428-23CE5C2E5E73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56746944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26CF6BBC-0F39-F440-9BF5-A2245F4F4249}" type="slidenum">
              <a:rPr lang="en-US" sz="1200" smtClean="0">
                <a:solidFill>
                  <a:prstClr val="white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prstClr val="white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24600"/>
            <a:ext cx="3886200" cy="441325"/>
          </a:xfrm>
          <a:prstGeom prst="rect">
            <a:avLst/>
          </a:prstGeom>
        </p:spPr>
        <p:txBody>
          <a:bodyPr anchor="ctr" anchorCtr="0"/>
          <a:lstStyle>
            <a:lvl1pPr algn="ctr" eaLnBrk="1" hangingPunct="1">
              <a:defRPr sz="10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</a:rPr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0573363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subtitle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267200" y="6340475"/>
            <a:ext cx="38862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Open Sans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hu-HU"/>
              <a:t>Footer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99156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8305800" y="6424613"/>
            <a:ext cx="5127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fld id="{7F9FAF0B-682B-F04F-925E-C64EF4D19C9D}" type="slidenum">
              <a:rPr lang="en-US" sz="120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pPr algn="ctr" eaLnBrk="1" hangingPunct="1"/>
              <a:t>‹#›</a:t>
            </a:fld>
            <a:endParaRPr lang="hu-HU" sz="1200" smtClean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hu-H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4286250" y="6346804"/>
            <a:ext cx="4038600" cy="433387"/>
          </a:xfrm>
        </p:spPr>
        <p:txBody>
          <a:bodyPr anchor="ctr"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97442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113" y="6156325"/>
            <a:ext cx="9155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FCB033"/>
          </a:solidFill>
        </p:spPr>
        <p:txBody>
          <a:bodyPr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2819400"/>
          </a:xfrm>
        </p:spPr>
        <p:txBody>
          <a:bodyPr/>
          <a:lstStyle>
            <a:lvl1pPr marL="0" indent="0" algn="ctr">
              <a:buNone/>
              <a:defRPr sz="24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77726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0" r:id="rId1"/>
    <p:sldLayoutId id="2147484631" r:id="rId2"/>
    <p:sldLayoutId id="2147484632" r:id="rId3"/>
    <p:sldLayoutId id="2147484633" r:id="rId4"/>
    <p:sldLayoutId id="2147484634" r:id="rId5"/>
    <p:sldLayoutId id="2147484635" r:id="rId6"/>
    <p:sldLayoutId id="2147484636" r:id="rId7"/>
    <p:sldLayoutId id="2147484637" r:id="rId8"/>
    <p:sldLayoutId id="2147484638" r:id="rId9"/>
    <p:sldLayoutId id="2147484639" r:id="rId10"/>
    <p:sldLayoutId id="2147484640" r:id="rId11"/>
    <p:sldLayoutId id="214748464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Open Sans" pitchFamily="34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157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9" r:id="rId1"/>
    <p:sldLayoutId id="2147484680" r:id="rId2"/>
    <p:sldLayoutId id="2147484681" r:id="rId3"/>
    <p:sldLayoutId id="2147484682" r:id="rId4"/>
    <p:sldLayoutId id="2147484683" r:id="rId5"/>
    <p:sldLayoutId id="2147484684" r:id="rId6"/>
    <p:sldLayoutId id="2147484685" r:id="rId7"/>
    <p:sldLayoutId id="2147484686" r:id="rId8"/>
    <p:sldLayoutId id="2147484687" r:id="rId9"/>
    <p:sldLayoutId id="2147484688" r:id="rId10"/>
    <p:sldLayoutId id="2147484689" r:id="rId11"/>
    <p:sldLayoutId id="214748469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8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  <p:sldLayoutId id="214748470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51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5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12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8" r:id="rId1"/>
    <p:sldLayoutId id="2147484719" r:id="rId2"/>
    <p:sldLayoutId id="2147484720" r:id="rId3"/>
    <p:sldLayoutId id="2147484721" r:id="rId4"/>
    <p:sldLayoutId id="2147484722" r:id="rId5"/>
    <p:sldLayoutId id="2147484723" r:id="rId6"/>
    <p:sldLayoutId id="2147484724" r:id="rId7"/>
    <p:sldLayoutId id="2147484725" r:id="rId8"/>
    <p:sldLayoutId id="2147484726" r:id="rId9"/>
    <p:sldLayoutId id="2147484727" r:id="rId10"/>
    <p:sldLayoutId id="2147484728" r:id="rId11"/>
    <p:sldLayoutId id="21474847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4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  <p:sldLayoutId id="21474847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Click to edit Master text styles</a:t>
            </a:r>
          </a:p>
          <a:p>
            <a:pPr lvl="1"/>
            <a:r>
              <a:rPr lang="hu-HU" altLang="hu-HU" smtClean="0"/>
              <a:t>Second level</a:t>
            </a:r>
          </a:p>
          <a:p>
            <a:pPr lvl="2"/>
            <a:r>
              <a:rPr lang="hu-HU" altLang="hu-HU" smtClean="0"/>
              <a:t>Third level</a:t>
            </a:r>
          </a:p>
          <a:p>
            <a:pPr lvl="3"/>
            <a:r>
              <a:rPr lang="hu-HU" altLang="hu-HU" smtClean="0"/>
              <a:t>Fourth level</a:t>
            </a:r>
          </a:p>
          <a:p>
            <a:pPr lvl="4"/>
            <a:r>
              <a:rPr lang="hu-HU" altLang="hu-HU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89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  <p:sldLayoutId id="214748475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00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7" r:id="rId1"/>
    <p:sldLayoutId id="2147484758" r:id="rId2"/>
    <p:sldLayoutId id="2147484759" r:id="rId3"/>
    <p:sldLayoutId id="2147484760" r:id="rId4"/>
    <p:sldLayoutId id="2147484761" r:id="rId5"/>
    <p:sldLayoutId id="2147484762" r:id="rId6"/>
    <p:sldLayoutId id="2147484763" r:id="rId7"/>
    <p:sldLayoutId id="2147484764" r:id="rId8"/>
    <p:sldLayoutId id="2147484765" r:id="rId9"/>
    <p:sldLayoutId id="2147484766" r:id="rId10"/>
    <p:sldLayoutId id="2147484767" r:id="rId11"/>
    <p:sldLayoutId id="214748476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15352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noProof="0" dirty="0" err="1" smtClean="0"/>
              <a:t>Click</a:t>
            </a:r>
            <a:r>
              <a:rPr lang="hu-HU" noProof="0" dirty="0" smtClean="0"/>
              <a:t> to </a:t>
            </a:r>
            <a:r>
              <a:rPr lang="hu-HU" noProof="0" dirty="0" err="1" smtClean="0"/>
              <a:t>edit</a:t>
            </a:r>
            <a:r>
              <a:rPr lang="hu-HU" noProof="0" dirty="0" smtClean="0"/>
              <a:t> Master </a:t>
            </a:r>
            <a:r>
              <a:rPr lang="hu-HU" noProof="0" dirty="0" err="1" smtClean="0"/>
              <a:t>title</a:t>
            </a:r>
            <a:r>
              <a:rPr lang="hu-HU" noProof="0" dirty="0" smtClean="0"/>
              <a:t> </a:t>
            </a:r>
            <a:r>
              <a:rPr lang="hu-HU" noProof="0" dirty="0" err="1" smtClean="0"/>
              <a:t>style</a:t>
            </a:r>
            <a:endParaRPr lang="hu-HU" noProof="0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384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kern="1200" cap="all">
          <a:solidFill>
            <a:srgbClr val="FCB033"/>
          </a:solidFill>
          <a:latin typeface="Arial" panose="020B0604020202020204" pitchFamily="34" charset="0"/>
          <a:ea typeface="ＭＳ Ｐゴシック" charset="0"/>
          <a:cs typeface="Open Sans" panose="020B0606030504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CB033"/>
          </a:solidFill>
          <a:latin typeface="Arial" charset="0"/>
          <a:ea typeface="ＭＳ Ｐゴシック" charset="0"/>
          <a:cs typeface="Open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Open Sans" pitchFamily="34" charset="0"/>
          <a:cs typeface="Open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32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CB033"/>
        </a:buClr>
        <a:buFont typeface="Wingdings" charset="0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Gergely.toth@aquinqum.com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ctrTitle"/>
          </p:nvPr>
        </p:nvSpPr>
        <p:spPr bwMode="auto">
          <a:xfrm>
            <a:off x="685800" y="1752600"/>
            <a:ext cx="7772400" cy="184785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altLang="hu-HU" sz="2900" cap="none" dirty="0" smtClean="0"/>
              <a:t>AZ ELKERÜLHETETLEN VÁLTOZÁS</a:t>
            </a:r>
            <a:br>
              <a:rPr lang="hu-HU" altLang="hu-HU" sz="2900" cap="none" dirty="0" smtClean="0"/>
            </a:br>
            <a:r>
              <a:rPr lang="hu-HU" altLang="hu-HU" sz="2900" cap="none" dirty="0" smtClean="0"/>
              <a:t/>
            </a:r>
            <a:br>
              <a:rPr lang="hu-HU" altLang="hu-HU" sz="2900" cap="none" dirty="0" smtClean="0"/>
            </a:br>
            <a:r>
              <a:rPr lang="hu-HU" altLang="hu-HU" sz="2000" cap="none" dirty="0" smtClean="0"/>
              <a:t>Digitális Mesterkurzus</a:t>
            </a:r>
            <a:br>
              <a:rPr lang="hu-HU" altLang="hu-HU" sz="2000" cap="none" dirty="0" smtClean="0"/>
            </a:br>
            <a:r>
              <a:rPr lang="hu-HU" altLang="hu-HU" sz="2000" cap="none" dirty="0" smtClean="0"/>
              <a:t>2015 Április</a:t>
            </a:r>
            <a:endParaRPr lang="hu-HU" altLang="hu-HU" sz="1800" cap="none" dirty="0" smtClean="0"/>
          </a:p>
        </p:txBody>
      </p:sp>
      <p:sp>
        <p:nvSpPr>
          <p:cNvPr id="55299" name="Subtitle 2"/>
          <p:cNvSpPr>
            <a:spLocks noGrp="1"/>
          </p:cNvSpPr>
          <p:nvPr>
            <p:ph type="subTitle" idx="1"/>
          </p:nvPr>
        </p:nvSpPr>
        <p:spPr>
          <a:xfrm>
            <a:off x="1295400" y="3886200"/>
            <a:ext cx="6400800" cy="1752600"/>
          </a:xfrm>
        </p:spPr>
        <p:txBody>
          <a:bodyPr/>
          <a:lstStyle/>
          <a:p>
            <a:r>
              <a:rPr lang="hu-HU" altLang="hu-HU" dirty="0" smtClean="0">
                <a:solidFill>
                  <a:srgbClr val="898989"/>
                </a:solidFill>
              </a:rPr>
              <a:t>Tóth Gergely</a:t>
            </a:r>
            <a:endParaRPr lang="en-US" altLang="hu-HU" dirty="0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>
                <a:latin typeface="Arial" charset="0"/>
                <a:cs typeface="Open Sans" charset="0"/>
              </a:rPr>
              <a:t>Nagy beruházással épült gyárakkal</a:t>
            </a:r>
          </a:p>
        </p:txBody>
      </p:sp>
      <p:pic>
        <p:nvPicPr>
          <p:cNvPr id="5" name="Picture 2" descr="http://blog.stonepeakceramics.com/wp-content/uploads/2012/07/SP-Factory-H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1188" y="1905000"/>
            <a:ext cx="5381625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6281" y="1476688"/>
            <a:ext cx="5823983" cy="436798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72706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A tervezés demokratizálódik</a:t>
            </a:r>
          </a:p>
        </p:txBody>
      </p:sp>
    </p:spTree>
    <p:extLst>
      <p:ext uri="{BB962C8B-B14F-4D97-AF65-F5344CB8AC3E}">
        <p14:creationId xmlns:p14="http://schemas.microsoft.com/office/powerpoint/2010/main" val="294899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irwolf3d.com/wp-content/uploads/2012/05/3d-printer-v.5.5-airwolf3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906588"/>
            <a:ext cx="4117975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blogcdn.com/www.engadget.com/media/2012/09/09-20-2012form-1-on-desk00-13486898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3913"/>
            <a:ext cx="4075113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>
                <a:latin typeface="Arial" charset="0"/>
                <a:cs typeface="Open Sans" charset="0"/>
              </a:rPr>
              <a:t>A gyártás demokratizálódik</a:t>
            </a:r>
          </a:p>
        </p:txBody>
      </p:sp>
    </p:spTree>
    <p:extLst>
      <p:ext uri="{BB962C8B-B14F-4D97-AF65-F5344CB8AC3E}">
        <p14:creationId xmlns:p14="http://schemas.microsoft.com/office/powerpoint/2010/main" val="36752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A gyártás demokratizálódik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539748"/>
            <a:ext cx="60960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Eltűnő fizikai megszorítások </a:t>
            </a:r>
          </a:p>
        </p:txBody>
      </p:sp>
      <p:pic>
        <p:nvPicPr>
          <p:cNvPr id="90114" name="Picture 2" descr="http://img16.aprod.hu/images_aprodhu/592859_3_644x461_uzlet-berendezesek-hasznalt-es-uj-fem-polc-gondolakosar-polcborze-kft-kis-es-nagyipari-berendezese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1449388"/>
            <a:ext cx="30480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" y="1524000"/>
            <a:ext cx="77978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21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>
                <a:latin typeface="Arial" charset="0"/>
                <a:cs typeface="Open Sans" charset="0"/>
              </a:rPr>
              <a:t>Leomló belépési korlátok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4215" y="1267005"/>
            <a:ext cx="7127618" cy="47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8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5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Scanadu</a:t>
            </a:r>
          </a:p>
        </p:txBody>
      </p:sp>
      <p:pic>
        <p:nvPicPr>
          <p:cNvPr id="52226" name="Picture 4" descr="Main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14500" y="2147888"/>
            <a:ext cx="5715000" cy="3429000"/>
          </a:xfrm>
        </p:spPr>
      </p:pic>
    </p:spTree>
    <p:extLst>
      <p:ext uri="{BB962C8B-B14F-4D97-AF65-F5344CB8AC3E}">
        <p14:creationId xmlns:p14="http://schemas.microsoft.com/office/powerpoint/2010/main" val="3745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0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iRhythm</a:t>
            </a:r>
          </a:p>
        </p:txBody>
      </p:sp>
      <p:sp>
        <p:nvSpPr>
          <p:cNvPr id="54274" name="AutoShape 5" descr="9k="/>
          <p:cNvSpPr>
            <a:spLocks noChangeAspect="1" noChangeArrowheads="1"/>
          </p:cNvSpPr>
          <p:nvPr/>
        </p:nvSpPr>
        <p:spPr bwMode="auto">
          <a:xfrm>
            <a:off x="3181350" y="2509838"/>
            <a:ext cx="2781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hu-HU" sz="1800" smtClean="0">
              <a:solidFill>
                <a:prstClr val="black"/>
              </a:solidFill>
              <a:cs typeface="+mn-cs"/>
            </a:endParaRPr>
          </a:p>
        </p:txBody>
      </p:sp>
      <p:sp>
        <p:nvSpPr>
          <p:cNvPr id="54275" name="AutoShape 7" descr="9k="/>
          <p:cNvSpPr>
            <a:spLocks noChangeAspect="1" noChangeArrowheads="1"/>
          </p:cNvSpPr>
          <p:nvPr/>
        </p:nvSpPr>
        <p:spPr bwMode="auto">
          <a:xfrm>
            <a:off x="3181350" y="2509838"/>
            <a:ext cx="27813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hu-HU" sz="1800" smtClean="0">
              <a:solidFill>
                <a:prstClr val="black"/>
              </a:solidFill>
              <a:cs typeface="+mn-cs"/>
            </a:endParaRPr>
          </a:p>
        </p:txBody>
      </p:sp>
      <p:pic>
        <p:nvPicPr>
          <p:cNvPr id="54276" name="Picture 9" descr="Zio Patch Medgadget Exclusive Interview with iRhythms CEO Kevin King 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2819400"/>
            <a:ext cx="2819400" cy="1863725"/>
          </a:xfrm>
        </p:spPr>
      </p:pic>
      <p:pic>
        <p:nvPicPr>
          <p:cNvPr id="54277" name="Picture 17" descr="z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2209800"/>
            <a:ext cx="52578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40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6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altLang="hu-HU" cap="none" smtClean="0">
              <a:ea typeface="ＭＳ Ｐゴシック" panose="020B0600070205080204" pitchFamily="34" charset="-128"/>
            </a:endParaRPr>
          </a:p>
        </p:txBody>
      </p:sp>
      <p:pic>
        <p:nvPicPr>
          <p:cNvPr id="56322" name="Picture 5" descr="Huggies TweetPe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8250" y="2271713"/>
            <a:ext cx="6665913" cy="3181350"/>
          </a:xfrm>
        </p:spPr>
      </p:pic>
    </p:spTree>
    <p:extLst>
      <p:ext uri="{BB962C8B-B14F-4D97-AF65-F5344CB8AC3E}">
        <p14:creationId xmlns:p14="http://schemas.microsoft.com/office/powerpoint/2010/main" val="339600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0" descr="http://rawarrior.com/wp-content/uploads/2011/07/23andMe-Health-Overview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7800" y="42863"/>
            <a:ext cx="6400800" cy="5900737"/>
          </a:xfrm>
        </p:spPr>
      </p:pic>
    </p:spTree>
    <p:extLst>
      <p:ext uri="{BB962C8B-B14F-4D97-AF65-F5344CB8AC3E}">
        <p14:creationId xmlns:p14="http://schemas.microsoft.com/office/powerpoint/2010/main" val="29803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/>
              <a:t>INTRO</a:t>
            </a:r>
          </a:p>
        </p:txBody>
      </p:sp>
      <p:sp>
        <p:nvSpPr>
          <p:cNvPr id="56323" name="Content Placeholder 5"/>
          <p:cNvSpPr>
            <a:spLocks noGrp="1"/>
          </p:cNvSpPr>
          <p:nvPr>
            <p:ph sz="quarter" idx="10"/>
          </p:nvPr>
        </p:nvSpPr>
        <p:spPr>
          <a:xfrm>
            <a:off x="4286250" y="6346825"/>
            <a:ext cx="4038600" cy="433388"/>
          </a:xfrm>
        </p:spPr>
        <p:txBody>
          <a:bodyPr/>
          <a:lstStyle/>
          <a:p>
            <a:r>
              <a:rPr lang="en-US" altLang="hu-HU" smtClean="0"/>
              <a:t>Display, RTB, Online video</a:t>
            </a:r>
            <a:endParaRPr lang="hu-HU" altLang="hu-HU" smtClean="0"/>
          </a:p>
        </p:txBody>
      </p:sp>
      <p:pic>
        <p:nvPicPr>
          <p:cNvPr id="56324" name="Picture 9" descr="w_heinek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Megkérdőjelezhetetlen alapvetés</a:t>
            </a:r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hu-HU" altLang="hu-HU" sz="2400" dirty="0" smtClean="0"/>
              <a:t>A sört hipermarketben vásároljuk és hazavisszük</a:t>
            </a:r>
          </a:p>
          <a:p>
            <a:r>
              <a:rPr lang="hu-HU" altLang="hu-HU" sz="2400" dirty="0" smtClean="0"/>
              <a:t>Egy nap egy helyen mindenki ugyanannyit fizet a sörért </a:t>
            </a:r>
          </a:p>
          <a:p>
            <a:r>
              <a:rPr lang="hu-HU" altLang="hu-HU" sz="2400" dirty="0" smtClean="0"/>
              <a:t>Minden sörért fizetni kell, mindig ugyanannyit</a:t>
            </a:r>
          </a:p>
          <a:p>
            <a:r>
              <a:rPr lang="hu-HU" altLang="hu-HU" sz="2400" dirty="0" smtClean="0"/>
              <a:t>A sört sörgyárak készítik</a:t>
            </a:r>
          </a:p>
          <a:p>
            <a:endParaRPr lang="hu-HU" altLang="hu-HU" sz="2400" dirty="0" smtClean="0"/>
          </a:p>
        </p:txBody>
      </p:sp>
      <p:pic>
        <p:nvPicPr>
          <p:cNvPr id="68613" name="Picture 5" descr="tescosubwaystore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5075" y="1600200"/>
            <a:ext cx="3244850" cy="2185988"/>
          </a:xfrm>
        </p:spPr>
      </p:pic>
      <p:pic>
        <p:nvPicPr>
          <p:cNvPr id="68619" name="Picture 11" descr="2805035_72f0f4774d9338e35809bf81e8361496_w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057400"/>
            <a:ext cx="441960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Picture 13" descr="vodafone_red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2362200"/>
            <a:ext cx="4038600" cy="2154238"/>
          </a:xfrm>
        </p:spPr>
      </p:pic>
      <p:pic>
        <p:nvPicPr>
          <p:cNvPr id="68623" name="Picture 15" descr="brewbot-smartphone-controlled-brewing-system-designboom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7244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7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Átalakuló nagyvállalatok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258" y="1522912"/>
            <a:ext cx="6663599" cy="4238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1147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</p:txBody>
      </p:sp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651" y="2748161"/>
            <a:ext cx="810655" cy="27183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899" y="2946400"/>
            <a:ext cx="6890963" cy="12899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79323" y="2658870"/>
            <a:ext cx="1379103" cy="189494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75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spotok, bannerek megjelenítése lesz a cél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1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3" name="Picture 2" descr="Képernyőfotó 2014-05-08 - 13.38.46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86" b="2387"/>
          <a:stretch/>
        </p:blipFill>
        <p:spPr>
          <a:xfrm>
            <a:off x="1150906" y="1676676"/>
            <a:ext cx="7080306" cy="398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5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84559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Ahol adat keletkezik, érték keletkezik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4" name="Picture 5" descr="Huggies TweetPee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38250" y="2213543"/>
            <a:ext cx="6665913" cy="3181350"/>
          </a:xfrm>
        </p:spPr>
      </p:pic>
    </p:spTree>
    <p:extLst>
      <p:ext uri="{BB962C8B-B14F-4D97-AF65-F5344CB8AC3E}">
        <p14:creationId xmlns:p14="http://schemas.microsoft.com/office/powerpoint/2010/main" val="55713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bevétel egyre nagyobb része nem csak az előállított termék fogyasztók felé történő értékesítéséből származik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76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A bevétel nem hagyományos forrásból érkezik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1000" y="1600200"/>
            <a:ext cx="584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6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bevétel egyre nagyobb része nem csak az előállított termék fogyasztók felé történő értékesítéséből származik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Az igény a média partnerek felé átalakulhat. Profit és risk sharing.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7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Két különböző világ</a:t>
            </a:r>
          </a:p>
        </p:txBody>
      </p:sp>
      <p:pic>
        <p:nvPicPr>
          <p:cNvPr id="59395" name="Picture 2" descr="http://www.x-admin.hu/wp-content/uploads/2011/11/ipho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http://image.arukereso.hu/full/162317778.heineken-dobozos-sor-0-5l-24db-kar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581150"/>
            <a:ext cx="28003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Open Sans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Egyre inkább a pontosan mérhető médiumok felé mozdul a költés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en-US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E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gyre kevésbbé a hagyományos tv spotok</a:t>
            </a:r>
            <a:r>
              <a:rPr lang="hu-HU" dirty="0">
                <a:solidFill>
                  <a:prstClr val="black"/>
                </a:solidFill>
                <a:latin typeface="Arial" charset="0"/>
                <a:cs typeface="Open Sans" charset="0"/>
              </a:rPr>
              <a:t>, bannerek megjelenítése lesz a </a:t>
            </a: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cél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Ahol adat keletkezik, érték keletkezik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bevétel egyre nagyobb része nem csak az előállított termék fogyasztók felé történő értékesítéséből származik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Az igény a média partnerek felé átalakulhat. Profit és risk sharing.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r>
              <a:rPr lang="hu-HU" b="1" dirty="0" smtClean="0">
                <a:solidFill>
                  <a:prstClr val="black"/>
                </a:solidFill>
                <a:latin typeface="Arial" charset="0"/>
                <a:cs typeface="Open Sans" charset="0"/>
              </a:rPr>
              <a:t>A most jellemzően marketinges kapcsolattartás bővül. Sales, HR, stb.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FCB033"/>
              </a:buClr>
              <a:buFont typeface="Wingdings" charset="0"/>
              <a:buChar char="§"/>
            </a:pPr>
            <a:endParaRPr lang="hu-HU" dirty="0" smtClean="0">
              <a:solidFill>
                <a:prstClr val="black"/>
              </a:solidFill>
              <a:latin typeface="Arial" charset="0"/>
              <a:cs typeface="Open Sans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Hogyan változik az ügyfelek igénye?</a:t>
            </a:r>
            <a:endParaRPr lang="hu-HU" cap="none" dirty="0">
              <a:latin typeface="Arial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2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4323862"/>
            <a:ext cx="8229600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 dirty="0" smtClean="0">
                <a:latin typeface="Arial" charset="0"/>
                <a:cs typeface="Open Sans" charset="0"/>
              </a:rPr>
              <a:t>Köszönöm a figyelmet! </a:t>
            </a:r>
            <a:endParaRPr lang="hu-HU" cap="none" dirty="0">
              <a:latin typeface="Arial" charset="0"/>
              <a:cs typeface="Open San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5400"/>
            <a:ext cx="9144000" cy="67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KÖSZÖNÖM A FIGYELMET!</a:t>
            </a:r>
          </a:p>
        </p:txBody>
      </p:sp>
      <p:sp>
        <p:nvSpPr>
          <p:cNvPr id="88067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2819400"/>
          </a:xfrm>
        </p:spPr>
        <p:txBody>
          <a:bodyPr/>
          <a:lstStyle/>
          <a:p>
            <a:r>
              <a:rPr lang="hu-HU" altLang="hu-HU" smtClean="0">
                <a:solidFill>
                  <a:srgbClr val="898989"/>
                </a:solidFill>
              </a:rPr>
              <a:t>Tóth Gergely</a:t>
            </a:r>
          </a:p>
          <a:p>
            <a:r>
              <a:rPr lang="hu-HU" altLang="hu-HU" smtClean="0">
                <a:solidFill>
                  <a:srgbClr val="898989"/>
                </a:solidFill>
                <a:hlinkClick r:id="rId2"/>
              </a:rPr>
              <a:t>Gergely.toth@aquinqum.com</a:t>
            </a:r>
            <a:endParaRPr lang="hu-HU" altLang="hu-HU" smtClean="0">
              <a:solidFill>
                <a:srgbClr val="898989"/>
              </a:solidFill>
            </a:endParaRPr>
          </a:p>
          <a:p>
            <a:r>
              <a:rPr lang="hu-HU" altLang="hu-HU" smtClean="0">
                <a:solidFill>
                  <a:srgbClr val="898989"/>
                </a:solidFill>
              </a:rPr>
              <a:t>30 335 9315</a:t>
            </a:r>
            <a:endParaRPr lang="en-US" altLang="hu-HU" smtClean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Exponenciális növekedés</a:t>
            </a:r>
          </a:p>
        </p:txBody>
      </p:sp>
      <p:pic>
        <p:nvPicPr>
          <p:cNvPr id="60419" name="Picture 5" descr="File:Microprocessor Transistor Counts 1971-2011 &amp; Moore's Law -lineal-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6525" y="1524000"/>
            <a:ext cx="63309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2 éves már nem divatos, 5 éves elavult</a:t>
            </a:r>
          </a:p>
        </p:txBody>
      </p:sp>
      <p:pic>
        <p:nvPicPr>
          <p:cNvPr id="61443" name="Picture 2" descr="http://www.x-admin.hu/wp-content/uploads/2011/11/iphon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1963738"/>
            <a:ext cx="2209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6" descr="http://www.savethestudent.org/uploads/sell_your_mobile_ph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152650"/>
            <a:ext cx="17272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8" descr="http://4.bp.blogspot.com/-HXMOrWzUtXs/UAoncRk7AII/AAAAAAAAF9c/OoIO8Ku1bL0/s1600/Nokia-33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7250" y="2452688"/>
            <a:ext cx="1223963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10" descr="http://4.bp.blogspot.com/--wxxe6D_o5M/TtzMQWkctOI/AAAAAAAAASU/BywluAAA1WA/s1600/nokia-e51-mobile-pho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6613" y="2439988"/>
            <a:ext cx="19462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2" descr="http://regmedia.co.uk/2009/10/22/blackberry_bold_9700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328863"/>
            <a:ext cx="1104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99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err="1" smtClean="0"/>
              <a:t>Disztruptív</a:t>
            </a:r>
            <a:r>
              <a:rPr lang="hu-HU" altLang="hu-HU" cap="none" dirty="0" smtClean="0"/>
              <a:t> világ</a:t>
            </a:r>
          </a:p>
        </p:txBody>
      </p:sp>
      <p:pic>
        <p:nvPicPr>
          <p:cNvPr id="62467" name="Picture 6" descr="https://encrypted-tbn1.gstatic.com/images?q=tbn:ANd9GcSxHq_5H0mfIZEq-dBGlSCkdH5o-Q9Z_E3MuQYNv_xgJA-eh4n2OTcteC2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04628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8" name="Picture 8" descr="http://cdn.mactrast.com/wp-content/uploads/2013/09/BlackBerry-Logo-Mobile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2132013"/>
            <a:ext cx="3276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Picture 10" descr="http://cdn.raizlabs.com/gregshead/wp-content/uploads/sites/8/2013/09/yahoo_orig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114800"/>
            <a:ext cx="2422525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0" name="Picture 12" descr="http://www.userlogos.org/files/logos/nov20/wiw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42672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94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dirty="0" smtClean="0"/>
              <a:t>Stabil világ</a:t>
            </a:r>
          </a:p>
        </p:txBody>
      </p:sp>
      <p:pic>
        <p:nvPicPr>
          <p:cNvPr id="4" name="Picture 2" descr="http://cdn.cnet.com.au/story_media/339318893/Heineken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450" y="1600200"/>
            <a:ext cx="5753100" cy="38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998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2" name="Picture 10" descr="tax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1676400"/>
            <a:ext cx="4257675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Rectangle 2"/>
          <p:cNvSpPr>
            <a:spLocks noGrp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altLang="hu-HU" cap="none" smtClean="0">
                <a:ea typeface="ＭＳ Ｐゴシック" panose="020B0600070205080204" pitchFamily="34" charset="-128"/>
              </a:rPr>
              <a:t>Hogy változtatja meg az életünket egy automata autó?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hu-HU" altLang="hu-HU" sz="2000" smtClean="0"/>
              <a:t>Mindenkinek saját autója van?</a:t>
            </a:r>
          </a:p>
          <a:p>
            <a:r>
              <a:rPr lang="hu-HU" altLang="hu-HU" sz="2000" smtClean="0"/>
              <a:t>Kell ennyi parkolóhely?</a:t>
            </a:r>
          </a:p>
          <a:p>
            <a:r>
              <a:rPr lang="hu-HU" altLang="hu-HU" sz="2000" smtClean="0"/>
              <a:t>Vakok nem vezethetnek?</a:t>
            </a:r>
          </a:p>
          <a:p>
            <a:r>
              <a:rPr lang="hu-HU" altLang="hu-HU" sz="2000" smtClean="0"/>
              <a:t>560 milliárd dolláros iparág globálisan</a:t>
            </a:r>
          </a:p>
          <a:p>
            <a:pPr lvl="1"/>
            <a:r>
              <a:rPr lang="hu-HU" altLang="hu-HU" sz="1800" smtClean="0"/>
              <a:t>150 milliárd Magyarországon</a:t>
            </a:r>
          </a:p>
        </p:txBody>
      </p:sp>
      <p:pic>
        <p:nvPicPr>
          <p:cNvPr id="4915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8200" y="1981200"/>
            <a:ext cx="4038600" cy="18192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pic>
        <p:nvPicPr>
          <p:cNvPr id="49164" name="Picture 12" descr="steve-mahan-driverless-googl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4400" y="1524000"/>
            <a:ext cx="4191000" cy="2789238"/>
          </a:xfrm>
        </p:spPr>
      </p:pic>
      <p:pic>
        <p:nvPicPr>
          <p:cNvPr id="49167" name="Picture 15" descr="kotelezo-biztositas-nag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37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hu-HU" cap="none">
                <a:latin typeface="Arial" charset="0"/>
                <a:cs typeface="Open Sans" charset="0"/>
              </a:rPr>
              <a:t>A tervezés komoly munka</a:t>
            </a:r>
          </a:p>
        </p:txBody>
      </p:sp>
      <p:pic>
        <p:nvPicPr>
          <p:cNvPr id="5" name="Picture 2" descr="http://catalystreview.net/wp-content/uploads/2010/05/norman_foster_Architects_wor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9625" y="2133600"/>
            <a:ext cx="7524750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10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AB 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438</Words>
  <Application>Microsoft Office PowerPoint</Application>
  <PresentationFormat>Diavetítés a képernyőre (4:3 oldalarány)</PresentationFormat>
  <Paragraphs>71</Paragraphs>
  <Slides>32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9</vt:i4>
      </vt:variant>
      <vt:variant>
        <vt:lpstr>Diacímek</vt:lpstr>
      </vt:variant>
      <vt:variant>
        <vt:i4>32</vt:i4>
      </vt:variant>
    </vt:vector>
  </HeadingPairs>
  <TitlesOfParts>
    <vt:vector size="46" baseType="lpstr">
      <vt:lpstr>ＭＳ Ｐゴシック</vt:lpstr>
      <vt:lpstr>Arial</vt:lpstr>
      <vt:lpstr>Calibri</vt:lpstr>
      <vt:lpstr>Open Sans</vt:lpstr>
      <vt:lpstr>Wingdings</vt:lpstr>
      <vt:lpstr>Office Theme</vt:lpstr>
      <vt:lpstr>6_Office Theme</vt:lpstr>
      <vt:lpstr>5_Office Theme</vt:lpstr>
      <vt:lpstr>1_Office Theme</vt:lpstr>
      <vt:lpstr>2_Office Theme</vt:lpstr>
      <vt:lpstr>3_Office Theme</vt:lpstr>
      <vt:lpstr>4_Office Theme</vt:lpstr>
      <vt:lpstr>7_Office Theme</vt:lpstr>
      <vt:lpstr>8_Office Theme</vt:lpstr>
      <vt:lpstr>AZ ELKERÜLHETETLEN VÁLTOZÁS  Digitális Mesterkurzus 2015 Április</vt:lpstr>
      <vt:lpstr>INTRO</vt:lpstr>
      <vt:lpstr>Két különböző világ</vt:lpstr>
      <vt:lpstr>Exponenciális növekedés</vt:lpstr>
      <vt:lpstr>2 éves már nem divatos, 5 éves elavult</vt:lpstr>
      <vt:lpstr>Disztruptív világ</vt:lpstr>
      <vt:lpstr>Stabil világ</vt:lpstr>
      <vt:lpstr>Hogy változtatja meg az életünket egy automata autó?</vt:lpstr>
      <vt:lpstr>A tervezés komoly munka</vt:lpstr>
      <vt:lpstr>Nagy beruházással épült gyárakkal</vt:lpstr>
      <vt:lpstr>A tervezés demokratizálódik</vt:lpstr>
      <vt:lpstr>A gyártás demokratizálódik</vt:lpstr>
      <vt:lpstr>A gyártás demokratizálódik</vt:lpstr>
      <vt:lpstr>Eltűnő fizikai megszorítások </vt:lpstr>
      <vt:lpstr>Leomló belépési korlátok</vt:lpstr>
      <vt:lpstr>Scanadu</vt:lpstr>
      <vt:lpstr>iRhythm</vt:lpstr>
      <vt:lpstr>PowerPoint bemutató</vt:lpstr>
      <vt:lpstr>PowerPoint bemutató</vt:lpstr>
      <vt:lpstr>Megkérdőjelezhetetlen alapvetés</vt:lpstr>
      <vt:lpstr>Átalakuló nagyvállalatok</vt:lpstr>
      <vt:lpstr>Hogyan változik az ügyfelek igénye?</vt:lpstr>
      <vt:lpstr>Hogyan változik az ügyfelek igénye?</vt:lpstr>
      <vt:lpstr>Hogyan változik az ügyfelek igénye?</vt:lpstr>
      <vt:lpstr>Hogyan változik az ügyfelek igénye?</vt:lpstr>
      <vt:lpstr>Ahol adat keletkezik, érték keletkezik</vt:lpstr>
      <vt:lpstr>Hogyan változik az ügyfelek igénye?</vt:lpstr>
      <vt:lpstr>A bevétel nem hagyományos forrásból érkezik</vt:lpstr>
      <vt:lpstr>Hogyan változik az ügyfelek igénye?</vt:lpstr>
      <vt:lpstr>Hogyan változik az ügyfelek igénye?</vt:lpstr>
      <vt:lpstr>Köszönöm a figyelmet! </vt:lpstr>
      <vt:lpstr>KÖSZÖNÖM A FIGYELMET!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 Somogyi</dc:creator>
  <cp:lastModifiedBy>Zsuzsi</cp:lastModifiedBy>
  <cp:revision>136</cp:revision>
  <dcterms:created xsi:type="dcterms:W3CDTF">2013-10-10T09:39:42Z</dcterms:created>
  <dcterms:modified xsi:type="dcterms:W3CDTF">2015-04-29T13:49:24Z</dcterms:modified>
</cp:coreProperties>
</file>