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61" r:id="rId3"/>
    <p:sldId id="264" r:id="rId4"/>
    <p:sldId id="262" r:id="rId5"/>
    <p:sldId id="263" r:id="rId6"/>
    <p:sldId id="266" r:id="rId7"/>
    <p:sldId id="267" r:id="rId8"/>
    <p:sldId id="269" r:id="rId9"/>
    <p:sldId id="270" r:id="rId10"/>
    <p:sldId id="271" r:id="rId11"/>
    <p:sldId id="274" r:id="rId12"/>
    <p:sldId id="275" r:id="rId13"/>
    <p:sldId id="277" r:id="rId14"/>
    <p:sldId id="289" r:id="rId15"/>
    <p:sldId id="290" r:id="rId16"/>
    <p:sldId id="287" r:id="rId17"/>
    <p:sldId id="291" r:id="rId18"/>
    <p:sldId id="288" r:id="rId19"/>
    <p:sldId id="293" r:id="rId20"/>
    <p:sldId id="294" r:id="rId21"/>
    <p:sldId id="292" r:id="rId22"/>
    <p:sldId id="295" r:id="rId23"/>
    <p:sldId id="282" r:id="rId24"/>
    <p:sldId id="279" r:id="rId25"/>
    <p:sldId id="285" r:id="rId26"/>
    <p:sldId id="284" r:id="rId27"/>
    <p:sldId id="283" r:id="rId28"/>
    <p:sldId id="286" r:id="rId29"/>
    <p:sldId id="281" r:id="rId30"/>
    <p:sldId id="278" r:id="rId31"/>
    <p:sldId id="280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35" r:id="rId49"/>
    <p:sldId id="324" r:id="rId50"/>
    <p:sldId id="325" r:id="rId51"/>
    <p:sldId id="326" r:id="rId52"/>
    <p:sldId id="330" r:id="rId53"/>
    <p:sldId id="331" r:id="rId54"/>
    <p:sldId id="332" r:id="rId55"/>
    <p:sldId id="333" r:id="rId56"/>
    <p:sldId id="336" r:id="rId57"/>
    <p:sldId id="337" r:id="rId58"/>
    <p:sldId id="338" r:id="rId59"/>
    <p:sldId id="334" r:id="rId60"/>
    <p:sldId id="260" r:id="rId61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D36D"/>
    <a:srgbClr val="D0DD27"/>
    <a:srgbClr val="FCB03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57" autoAdjust="0"/>
  </p:normalViewPr>
  <p:slideViewPr>
    <p:cSldViewPr>
      <p:cViewPr>
        <p:scale>
          <a:sx n="78" d="100"/>
          <a:sy n="78" d="100"/>
        </p:scale>
        <p:origin x="-16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200" noProof="0"/>
            </a:pPr>
            <a:r>
              <a:rPr lang="en-GB" sz="1200" b="0" i="0" kern="1200" baseline="0" noProof="0" dirty="0" smtClean="0">
                <a:solidFill>
                  <a:srgbClr val="595959"/>
                </a:solidFill>
                <a:effectLst/>
              </a:rPr>
              <a:t>Decomposition of U</a:t>
            </a:r>
            <a:r>
              <a:rPr lang="hu-HU" sz="1200" b="0" i="0" kern="1200" baseline="0" noProof="0" dirty="0" smtClean="0">
                <a:solidFill>
                  <a:srgbClr val="595959"/>
                </a:solidFill>
                <a:effectLst/>
              </a:rPr>
              <a:t>PC</a:t>
            </a:r>
            <a:r>
              <a:rPr lang="en-GB" sz="1200" b="0" i="0" kern="1200" baseline="0" noProof="0" dirty="0" smtClean="0">
                <a:solidFill>
                  <a:srgbClr val="595959"/>
                </a:solidFill>
                <a:effectLst/>
              </a:rPr>
              <a:t> sales volume</a:t>
            </a:r>
            <a:endParaRPr lang="en-GB" sz="1200" b="1" noProof="0" dirty="0" smtClean="0">
              <a:effectLst/>
            </a:endParaRPr>
          </a:p>
        </c:rich>
      </c:tx>
      <c:layout>
        <c:manualLayout>
          <c:xMode val="edge"/>
          <c:yMode val="edge"/>
          <c:x val="0.18378815397323003"/>
          <c:y val="1.610685297677904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758125908715457E-2"/>
          <c:y val="0.14096463362748374"/>
          <c:w val="0.70044801785308874"/>
          <c:h val="0.7019956718420289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Natural demand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Sheet1!$C$2:$C$127</c:f>
              <c:numCache>
                <c:formatCode>0</c:formatCode>
                <c:ptCount val="126"/>
                <c:pt idx="0">
                  <c:v>3378.7627102200668</c:v>
                </c:pt>
                <c:pt idx="1">
                  <c:v>3285.324724970194</c:v>
                </c:pt>
                <c:pt idx="2">
                  <c:v>3166.2887666601991</c:v>
                </c:pt>
                <c:pt idx="3">
                  <c:v>3219.1584017586802</c:v>
                </c:pt>
                <c:pt idx="4">
                  <c:v>3187.6896460555886</c:v>
                </c:pt>
                <c:pt idx="5">
                  <c:v>3314.699840195517</c:v>
                </c:pt>
                <c:pt idx="6">
                  <c:v>3400.1420756889975</c:v>
                </c:pt>
                <c:pt idx="7">
                  <c:v>3237.3687843904891</c:v>
                </c:pt>
                <c:pt idx="8">
                  <c:v>3158.7298712687766</c:v>
                </c:pt>
                <c:pt idx="9">
                  <c:v>5311.2433343241482</c:v>
                </c:pt>
                <c:pt idx="10">
                  <c:v>3870.9712919259546</c:v>
                </c:pt>
                <c:pt idx="11">
                  <c:v>3452.8691925288795</c:v>
                </c:pt>
                <c:pt idx="12">
                  <c:v>3310.9867311618568</c:v>
                </c:pt>
                <c:pt idx="13">
                  <c:v>3508.7849127552927</c:v>
                </c:pt>
                <c:pt idx="14">
                  <c:v>3398.5287938684746</c:v>
                </c:pt>
                <c:pt idx="15">
                  <c:v>3396.7825822290224</c:v>
                </c:pt>
                <c:pt idx="16">
                  <c:v>2943.2759836136297</c:v>
                </c:pt>
                <c:pt idx="17">
                  <c:v>2965.7948970007619</c:v>
                </c:pt>
                <c:pt idx="18">
                  <c:v>3743.0793802369872</c:v>
                </c:pt>
                <c:pt idx="19">
                  <c:v>3533.343021351543</c:v>
                </c:pt>
                <c:pt idx="20">
                  <c:v>3373.0899990813073</c:v>
                </c:pt>
                <c:pt idx="21">
                  <c:v>3426.1866091610473</c:v>
                </c:pt>
                <c:pt idx="22">
                  <c:v>3775.2039649068288</c:v>
                </c:pt>
                <c:pt idx="23">
                  <c:v>3773.1229165647637</c:v>
                </c:pt>
                <c:pt idx="24">
                  <c:v>3682.3416131195982</c:v>
                </c:pt>
                <c:pt idx="25">
                  <c:v>2817.6638718220702</c:v>
                </c:pt>
                <c:pt idx="26">
                  <c:v>3232.9501099201766</c:v>
                </c:pt>
                <c:pt idx="27">
                  <c:v>3058.2832527352834</c:v>
                </c:pt>
                <c:pt idx="28">
                  <c:v>2701.48546023372</c:v>
                </c:pt>
                <c:pt idx="29">
                  <c:v>2683.8018192983118</c:v>
                </c:pt>
                <c:pt idx="30">
                  <c:v>2565.2854900473071</c:v>
                </c:pt>
                <c:pt idx="31">
                  <c:v>2838.9603051112645</c:v>
                </c:pt>
                <c:pt idx="32">
                  <c:v>2931.460977973396</c:v>
                </c:pt>
                <c:pt idx="33">
                  <c:v>2745.4590780434714</c:v>
                </c:pt>
                <c:pt idx="34">
                  <c:v>2642.2908343975441</c:v>
                </c:pt>
                <c:pt idx="35">
                  <c:v>3036.7548030002745</c:v>
                </c:pt>
                <c:pt idx="36">
                  <c:v>2265.4629096954923</c:v>
                </c:pt>
                <c:pt idx="37">
                  <c:v>2708.5738436690731</c:v>
                </c:pt>
                <c:pt idx="38">
                  <c:v>2565.8809755810826</c:v>
                </c:pt>
                <c:pt idx="39">
                  <c:v>3073.9176985381528</c:v>
                </c:pt>
                <c:pt idx="40">
                  <c:v>2043.3056186513456</c:v>
                </c:pt>
                <c:pt idx="41">
                  <c:v>2929.6343756081324</c:v>
                </c:pt>
                <c:pt idx="42">
                  <c:v>3021.1932001569062</c:v>
                </c:pt>
                <c:pt idx="43">
                  <c:v>1201.5569715952297</c:v>
                </c:pt>
                <c:pt idx="44">
                  <c:v>2971.9802006679229</c:v>
                </c:pt>
                <c:pt idx="45">
                  <c:v>2896.1398897796184</c:v>
                </c:pt>
                <c:pt idx="46">
                  <c:v>2920.8311407761212</c:v>
                </c:pt>
                <c:pt idx="47">
                  <c:v>1750.9203152210707</c:v>
                </c:pt>
                <c:pt idx="48">
                  <c:v>3049.27135588904</c:v>
                </c:pt>
                <c:pt idx="49">
                  <c:v>3067.0555316733762</c:v>
                </c:pt>
                <c:pt idx="50">
                  <c:v>2832.1679573235519</c:v>
                </c:pt>
                <c:pt idx="51">
                  <c:v>2754.6668221573036</c:v>
                </c:pt>
                <c:pt idx="52">
                  <c:v>2820.9270250771838</c:v>
                </c:pt>
                <c:pt idx="53">
                  <c:v>3142.5250561110324</c:v>
                </c:pt>
                <c:pt idx="54">
                  <c:v>3041.8778722045718</c:v>
                </c:pt>
                <c:pt idx="55">
                  <c:v>2958.3583412908001</c:v>
                </c:pt>
                <c:pt idx="56">
                  <c:v>3052.0766881711052</c:v>
                </c:pt>
                <c:pt idx="57">
                  <c:v>3233.0033501697358</c:v>
                </c:pt>
                <c:pt idx="58">
                  <c:v>3200.6909518331722</c:v>
                </c:pt>
                <c:pt idx="59">
                  <c:v>2392.12482439008</c:v>
                </c:pt>
                <c:pt idx="60">
                  <c:v>3532.7478784031337</c:v>
                </c:pt>
                <c:pt idx="61">
                  <c:v>5010.7757053948262</c:v>
                </c:pt>
                <c:pt idx="62">
                  <c:v>3552.4935784059371</c:v>
                </c:pt>
                <c:pt idx="63">
                  <c:v>3184.8465053380878</c:v>
                </c:pt>
                <c:pt idx="64">
                  <c:v>3118.8156239711675</c:v>
                </c:pt>
                <c:pt idx="65">
                  <c:v>3117.9017038300399</c:v>
                </c:pt>
                <c:pt idx="66">
                  <c:v>3310.2781260053389</c:v>
                </c:pt>
                <c:pt idx="67">
                  <c:v>3241.1443322290152</c:v>
                </c:pt>
                <c:pt idx="68">
                  <c:v>2705.2996495571583</c:v>
                </c:pt>
                <c:pt idx="69">
                  <c:v>2765.0742461273858</c:v>
                </c:pt>
                <c:pt idx="70">
                  <c:v>3449.1140254133252</c:v>
                </c:pt>
                <c:pt idx="71">
                  <c:v>3246.4503600669741</c:v>
                </c:pt>
                <c:pt idx="72">
                  <c:v>3103.4548016977324</c:v>
                </c:pt>
                <c:pt idx="73">
                  <c:v>3106.7882315086827</c:v>
                </c:pt>
                <c:pt idx="74">
                  <c:v>3356.9540454712437</c:v>
                </c:pt>
                <c:pt idx="75">
                  <c:v>3306.5230865187305</c:v>
                </c:pt>
                <c:pt idx="76">
                  <c:v>3361.2090745589444</c:v>
                </c:pt>
                <c:pt idx="77">
                  <c:v>166.95813943405105</c:v>
                </c:pt>
                <c:pt idx="78">
                  <c:v>1232.2908104950866</c:v>
                </c:pt>
                <c:pt idx="79">
                  <c:v>3846.610161467439</c:v>
                </c:pt>
                <c:pt idx="80">
                  <c:v>3573.7602327645855</c:v>
                </c:pt>
                <c:pt idx="81">
                  <c:v>3362.8272418071529</c:v>
                </c:pt>
                <c:pt idx="82">
                  <c:v>3415.0122850717639</c:v>
                </c:pt>
                <c:pt idx="83">
                  <c:v>3669.0162910434019</c:v>
                </c:pt>
                <c:pt idx="84">
                  <c:v>3515.3874281594462</c:v>
                </c:pt>
                <c:pt idx="85">
                  <c:v>3345.8326260208205</c:v>
                </c:pt>
                <c:pt idx="86">
                  <c:v>3312.0711955413872</c:v>
                </c:pt>
                <c:pt idx="87">
                  <c:v>3438.5585029893391</c:v>
                </c:pt>
                <c:pt idx="88">
                  <c:v>3600.1895594810853</c:v>
                </c:pt>
                <c:pt idx="89">
                  <c:v>2639.1224627841102</c:v>
                </c:pt>
                <c:pt idx="90">
                  <c:v>3395.9878326117991</c:v>
                </c:pt>
                <c:pt idx="91">
                  <c:v>2257.4157040230079</c:v>
                </c:pt>
                <c:pt idx="92">
                  <c:v>3401.8151396119974</c:v>
                </c:pt>
                <c:pt idx="93">
                  <c:v>3099.4242499596494</c:v>
                </c:pt>
                <c:pt idx="94">
                  <c:v>2958.9249044372937</c:v>
                </c:pt>
                <c:pt idx="95">
                  <c:v>2401.5989098175542</c:v>
                </c:pt>
                <c:pt idx="96">
                  <c:v>3153.1808519766773</c:v>
                </c:pt>
                <c:pt idx="97">
                  <c:v>3180.5995668272608</c:v>
                </c:pt>
                <c:pt idx="98">
                  <c:v>1899.9905833408468</c:v>
                </c:pt>
                <c:pt idx="99">
                  <c:v>2877.9251554817615</c:v>
                </c:pt>
                <c:pt idx="100">
                  <c:v>3176.8733023574323</c:v>
                </c:pt>
                <c:pt idx="101">
                  <c:v>3092.1335790632938</c:v>
                </c:pt>
                <c:pt idx="102">
                  <c:v>2824.7465125098615</c:v>
                </c:pt>
                <c:pt idx="103">
                  <c:v>2943.7266288836936</c:v>
                </c:pt>
                <c:pt idx="104">
                  <c:v>3079.6169808907025</c:v>
                </c:pt>
                <c:pt idx="105">
                  <c:v>3345.4470689617224</c:v>
                </c:pt>
                <c:pt idx="106">
                  <c:v>3314.420866363439</c:v>
                </c:pt>
                <c:pt idx="107">
                  <c:v>3123.6210029589765</c:v>
                </c:pt>
                <c:pt idx="108">
                  <c:v>3188.8283550214655</c:v>
                </c:pt>
                <c:pt idx="109">
                  <c:v>3397.5783453171007</c:v>
                </c:pt>
                <c:pt idx="110">
                  <c:v>3467.415629922185</c:v>
                </c:pt>
                <c:pt idx="111">
                  <c:v>2243.4061110654329</c:v>
                </c:pt>
                <c:pt idx="112">
                  <c:v>3818.9536961765862</c:v>
                </c:pt>
                <c:pt idx="113">
                  <c:v>5304.6214712957772</c:v>
                </c:pt>
                <c:pt idx="114">
                  <c:v>3847.9189561954413</c:v>
                </c:pt>
                <c:pt idx="115">
                  <c:v>3446.2195013075952</c:v>
                </c:pt>
                <c:pt idx="116">
                  <c:v>3356.8740350015496</c:v>
                </c:pt>
                <c:pt idx="117">
                  <c:v>3255.0270501339769</c:v>
                </c:pt>
                <c:pt idx="118">
                  <c:v>3505.4493190491589</c:v>
                </c:pt>
                <c:pt idx="119">
                  <c:v>3577.2704638354535</c:v>
                </c:pt>
                <c:pt idx="120">
                  <c:v>2813.6377305045053</c:v>
                </c:pt>
                <c:pt idx="121">
                  <c:v>3583.1799290697763</c:v>
                </c:pt>
                <c:pt idx="122">
                  <c:v>3161.6364042487048</c:v>
                </c:pt>
                <c:pt idx="123">
                  <c:v>3534.0196625060298</c:v>
                </c:pt>
                <c:pt idx="124">
                  <c:v>3333.3865115534654</c:v>
                </c:pt>
                <c:pt idx="125">
                  <c:v>3362.1791383195191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Market Penetration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Sheet1!$D$2:$D$127</c:f>
              <c:numCache>
                <c:formatCode>0</c:formatCode>
                <c:ptCount val="126"/>
                <c:pt idx="0">
                  <c:v>172.92590471993174</c:v>
                </c:pt>
                <c:pt idx="1">
                  <c:v>46.307954374590111</c:v>
                </c:pt>
                <c:pt idx="2">
                  <c:v>13.950700247159528</c:v>
                </c:pt>
                <c:pt idx="3">
                  <c:v>4.6657837983285084</c:v>
                </c:pt>
                <c:pt idx="4">
                  <c:v>1.6834142592243426</c:v>
                </c:pt>
                <c:pt idx="5">
                  <c:v>0.63678585166832502</c:v>
                </c:pt>
                <c:pt idx="6">
                  <c:v>0.24739837026304762</c:v>
                </c:pt>
                <c:pt idx="7">
                  <c:v>9.7496154024362569E-2</c:v>
                </c:pt>
                <c:pt idx="8">
                  <c:v>3.8705822793573728E-2</c:v>
                </c:pt>
                <c:pt idx="9">
                  <c:v>1.5423801354195233E-2</c:v>
                </c:pt>
                <c:pt idx="10">
                  <c:v>6.1578149890312416E-3</c:v>
                </c:pt>
                <c:pt idx="11">
                  <c:v>2.4607848850831263E-3</c:v>
                </c:pt>
                <c:pt idx="12">
                  <c:v>9.8384573192737646E-4</c:v>
                </c:pt>
                <c:pt idx="13">
                  <c:v>171.28063042924984</c:v>
                </c:pt>
                <c:pt idx="14">
                  <c:v>45.686366057341473</c:v>
                </c:pt>
                <c:pt idx="15">
                  <c:v>13.709369200064899</c:v>
                </c:pt>
                <c:pt idx="16">
                  <c:v>4.5707122354516212</c:v>
                </c:pt>
                <c:pt idx="17">
                  <c:v>1.6456778052657808</c:v>
                </c:pt>
                <c:pt idx="18">
                  <c:v>0.62174970432333887</c:v>
                </c:pt>
                <c:pt idx="19">
                  <c:v>0.24139559817274089</c:v>
                </c:pt>
                <c:pt idx="20">
                  <c:v>9.509738255777743E-2</c:v>
                </c:pt>
                <c:pt idx="21">
                  <c:v>3.7746781680847184E-2</c:v>
                </c:pt>
                <c:pt idx="22">
                  <c:v>171.29527726300537</c:v>
                </c:pt>
                <c:pt idx="23">
                  <c:v>45.692213122718883</c:v>
                </c:pt>
                <c:pt idx="24">
                  <c:v>13.7117056925909</c:v>
                </c:pt>
                <c:pt idx="25">
                  <c:v>4.5716463657370294</c:v>
                </c:pt>
                <c:pt idx="26">
                  <c:v>1.6460513640349459</c:v>
                </c:pt>
                <c:pt idx="27">
                  <c:v>0.62189910916200508</c:v>
                </c:pt>
                <c:pt idx="28">
                  <c:v>0.24145535637440743</c:v>
                </c:pt>
                <c:pt idx="29">
                  <c:v>9.5121285091684049E-2</c:v>
                </c:pt>
                <c:pt idx="30">
                  <c:v>3.775634254505783E-2</c:v>
                </c:pt>
                <c:pt idx="31">
                  <c:v>1.5044102719699979E-2</c:v>
                </c:pt>
                <c:pt idx="32">
                  <c:v>6.0059542282153607E-3</c:v>
                </c:pt>
                <c:pt idx="33">
                  <c:v>2.400044319353218E-3</c:v>
                </c:pt>
                <c:pt idx="34">
                  <c:v>9.59550253354702E-4</c:v>
                </c:pt>
                <c:pt idx="35">
                  <c:v>3.8372660646456382E-4</c:v>
                </c:pt>
                <c:pt idx="36">
                  <c:v>1.534719436103621E-4</c:v>
                </c:pt>
                <c:pt idx="37">
                  <c:v>6.1385037649052152E-5</c:v>
                </c:pt>
                <c:pt idx="38">
                  <c:v>2.4553267100602331E-5</c:v>
                </c:pt>
                <c:pt idx="39">
                  <c:v>9.8211572484372257E-6</c:v>
                </c:pt>
                <c:pt idx="40">
                  <c:v>3.9284329810141493E-6</c:v>
                </c:pt>
                <c:pt idx="41">
                  <c:v>1.5713672087335116E-6</c:v>
                </c:pt>
                <c:pt idx="42">
                  <c:v>6.28545686758975E-7</c:v>
                </c:pt>
                <c:pt idx="43">
                  <c:v>2.5141803535670408E-7</c:v>
                </c:pt>
                <c:pt idx="44">
                  <c:v>1.0056716627330444E-7</c:v>
                </c:pt>
                <c:pt idx="45">
                  <c:v>4.022685693544634E-8</c:v>
                </c:pt>
                <c:pt idx="46">
                  <c:v>1.6090740859403448E-8</c:v>
                </c:pt>
                <c:pt idx="47">
                  <c:v>6.4362959608063625E-9</c:v>
                </c:pt>
                <c:pt idx="48">
                  <c:v>171.28023698717601</c:v>
                </c:pt>
                <c:pt idx="49">
                  <c:v>45.686208699240822</c:v>
                </c:pt>
                <c:pt idx="50">
                  <c:v>13.709306260570413</c:v>
                </c:pt>
                <c:pt idx="51">
                  <c:v>4.5706870604029834</c:v>
                </c:pt>
                <c:pt idx="52">
                  <c:v>1.6456677353961568</c:v>
                </c:pt>
                <c:pt idx="53">
                  <c:v>0.62174567640545553</c:v>
                </c:pt>
                <c:pt idx="54">
                  <c:v>0.24139398701158074</c:v>
                </c:pt>
                <c:pt idx="55">
                  <c:v>9.5096738094512023E-2</c:v>
                </c:pt>
                <c:pt idx="56">
                  <c:v>3.7746523895780752E-2</c:v>
                </c:pt>
                <c:pt idx="57">
                  <c:v>1.504017528990749E-2</c:v>
                </c:pt>
                <c:pt idx="58">
                  <c:v>6.0043832622820341E-3</c:v>
                </c:pt>
                <c:pt idx="59">
                  <c:v>2.3994159341766213E-3</c:v>
                </c:pt>
                <c:pt idx="60">
                  <c:v>9.5929889952341011E-4</c:v>
                </c:pt>
                <c:pt idx="61">
                  <c:v>3.8362606497991639E-4</c:v>
                </c:pt>
                <c:pt idx="62">
                  <c:v>1.5343172702607702E-4</c:v>
                </c:pt>
                <c:pt idx="63">
                  <c:v>6.1368951017252903E-5</c:v>
                </c:pt>
                <c:pt idx="64">
                  <c:v>2.4546832448265585E-5</c:v>
                </c:pt>
                <c:pt idx="65">
                  <c:v>9.8185833875791167E-6</c:v>
                </c:pt>
                <c:pt idx="66">
                  <c:v>3.9274034366862229E-6</c:v>
                </c:pt>
                <c:pt idx="67">
                  <c:v>1.5709553910054049E-6</c:v>
                </c:pt>
                <c:pt idx="68">
                  <c:v>6.2838095966834505E-7</c:v>
                </c:pt>
                <c:pt idx="69">
                  <c:v>2.5135214452057462E-7</c:v>
                </c:pt>
                <c:pt idx="70">
                  <c:v>171.28023708514229</c:v>
                </c:pt>
                <c:pt idx="71">
                  <c:v>45.686208738427325</c:v>
                </c:pt>
                <c:pt idx="72">
                  <c:v>13.709306276245016</c:v>
                </c:pt>
                <c:pt idx="73">
                  <c:v>4.5706870666728232</c:v>
                </c:pt>
                <c:pt idx="74">
                  <c:v>1.6456677379040929</c:v>
                </c:pt>
                <c:pt idx="75">
                  <c:v>0.62174567740862985</c:v>
                </c:pt>
                <c:pt idx="76">
                  <c:v>0.24139398741285051</c:v>
                </c:pt>
                <c:pt idx="77">
                  <c:v>9.5036777938368164E-2</c:v>
                </c:pt>
                <c:pt idx="78">
                  <c:v>3.7746523959983909E-2</c:v>
                </c:pt>
                <c:pt idx="79">
                  <c:v>1.5040175315588754E-2</c:v>
                </c:pt>
                <c:pt idx="80">
                  <c:v>6.00438327255454E-3</c:v>
                </c:pt>
                <c:pt idx="81">
                  <c:v>2.3994159382856235E-3</c:v>
                </c:pt>
                <c:pt idx="82">
                  <c:v>9.5929890116701105E-4</c:v>
                </c:pt>
                <c:pt idx="83">
                  <c:v>3.8362606563735675E-4</c:v>
                </c:pt>
                <c:pt idx="84">
                  <c:v>1.5343172728905319E-4</c:v>
                </c:pt>
                <c:pt idx="85">
                  <c:v>6.1368951122443363E-5</c:v>
                </c:pt>
                <c:pt idx="86">
                  <c:v>2.4546832490341767E-5</c:v>
                </c:pt>
                <c:pt idx="87">
                  <c:v>171.28024680318489</c:v>
                </c:pt>
                <c:pt idx="88">
                  <c:v>45.686212625614459</c:v>
                </c:pt>
                <c:pt idx="89">
                  <c:v>13.709307831113886</c:v>
                </c:pt>
                <c:pt idx="90">
                  <c:v>4.5706876886191745</c:v>
                </c:pt>
                <c:pt idx="91">
                  <c:v>1.645667986682394</c:v>
                </c:pt>
                <c:pt idx="92">
                  <c:v>0.62174577691990252</c:v>
                </c:pt>
                <c:pt idx="93">
                  <c:v>0.24139402721734998</c:v>
                </c:pt>
                <c:pt idx="94">
                  <c:v>9.5096754176817802E-2</c:v>
                </c:pt>
                <c:pt idx="95">
                  <c:v>3.7746530328702683E-2</c:v>
                </c:pt>
                <c:pt idx="96">
                  <c:v>1.5040177863076185E-2</c:v>
                </c:pt>
                <c:pt idx="97">
                  <c:v>6.004384291549497E-3</c:v>
                </c:pt>
                <c:pt idx="98">
                  <c:v>2.3994163458836031E-3</c:v>
                </c:pt>
                <c:pt idx="99">
                  <c:v>9.5929906420620225E-4</c:v>
                </c:pt>
                <c:pt idx="100">
                  <c:v>3.8362613085303308E-4</c:v>
                </c:pt>
                <c:pt idx="101">
                  <c:v>1.534317533753237E-4</c:v>
                </c:pt>
                <c:pt idx="102">
                  <c:v>6.1368961556951561E-5</c:v>
                </c:pt>
                <c:pt idx="103">
                  <c:v>2.4546836664145044E-5</c:v>
                </c:pt>
                <c:pt idx="104">
                  <c:v>9.8185850739309026E-6</c:v>
                </c:pt>
                <c:pt idx="105">
                  <c:v>3.927404111226938E-6</c:v>
                </c:pt>
                <c:pt idx="106">
                  <c:v>1.5709556608216907E-6</c:v>
                </c:pt>
                <c:pt idx="107">
                  <c:v>6.2838106759485941E-7</c:v>
                </c:pt>
                <c:pt idx="108">
                  <c:v>171.28023723595365</c:v>
                </c:pt>
                <c:pt idx="109">
                  <c:v>45.686208798751835</c:v>
                </c:pt>
                <c:pt idx="110">
                  <c:v>13.709306300374813</c:v>
                </c:pt>
                <c:pt idx="111">
                  <c:v>4.5706870763247407</c:v>
                </c:pt>
                <c:pt idx="112">
                  <c:v>1.6456677417648597</c:v>
                </c:pt>
                <c:pt idx="113">
                  <c:v>0.62174567895293653</c:v>
                </c:pt>
                <c:pt idx="114">
                  <c:v>0.24139398803057319</c:v>
                </c:pt>
                <c:pt idx="115">
                  <c:v>9.5096738502108979E-2</c:v>
                </c:pt>
                <c:pt idx="116">
                  <c:v>3.7746524058819536E-2</c:v>
                </c:pt>
                <c:pt idx="117">
                  <c:v>1.5040175355123005E-2</c:v>
                </c:pt>
                <c:pt idx="118">
                  <c:v>6.0043832883682402E-3</c:v>
                </c:pt>
                <c:pt idx="119">
                  <c:v>2.3994159446111035E-3</c:v>
                </c:pt>
                <c:pt idx="120">
                  <c:v>9.5929890369720293E-4</c:v>
                </c:pt>
                <c:pt idx="121">
                  <c:v>3.8362606664943351E-4</c:v>
                </c:pt>
                <c:pt idx="122">
                  <c:v>171.28039041632917</c:v>
                </c:pt>
                <c:pt idx="123">
                  <c:v>45.686270067162297</c:v>
                </c:pt>
                <c:pt idx="124">
                  <c:v>13.709330806991044</c:v>
                </c:pt>
                <c:pt idx="125">
                  <c:v>4.5706968788216438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Voice Bundle Promotion &amp; RubiCom acquisition</c:v>
                </c:pt>
              </c:strCache>
            </c:strRef>
          </c:tx>
          <c:spPr>
            <a:solidFill>
              <a:srgbClr val="006600">
                <a:alpha val="69804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Sheet1!$E$2:$E$127</c:f>
              <c:numCache>
                <c:formatCode>0</c:formatCode>
                <c:ptCount val="1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139.19857487349401</c:v>
                </c:pt>
                <c:pt idx="36">
                  <c:v>250.55743477228921</c:v>
                </c:pt>
                <c:pt idx="37">
                  <c:v>339.64452269132539</c:v>
                </c:pt>
                <c:pt idx="38">
                  <c:v>410.9141930265543</c:v>
                </c:pt>
                <c:pt idx="39">
                  <c:v>467.92992929473746</c:v>
                </c:pt>
                <c:pt idx="40">
                  <c:v>513.54251830928399</c:v>
                </c:pt>
                <c:pt idx="41">
                  <c:v>550.03258952092119</c:v>
                </c:pt>
                <c:pt idx="42">
                  <c:v>579.22464649023095</c:v>
                </c:pt>
                <c:pt idx="43">
                  <c:v>529.62641630959092</c:v>
                </c:pt>
                <c:pt idx="44">
                  <c:v>621.26120852603708</c:v>
                </c:pt>
                <c:pt idx="45">
                  <c:v>636.20754169432371</c:v>
                </c:pt>
                <c:pt idx="46">
                  <c:v>648.16460822895294</c:v>
                </c:pt>
                <c:pt idx="47">
                  <c:v>657.73026145665631</c:v>
                </c:pt>
                <c:pt idx="48">
                  <c:v>665.38278403881907</c:v>
                </c:pt>
                <c:pt idx="49">
                  <c:v>671.5048021045493</c:v>
                </c:pt>
                <c:pt idx="50">
                  <c:v>676.40241655713339</c:v>
                </c:pt>
                <c:pt idx="51">
                  <c:v>680.32050811920078</c:v>
                </c:pt>
                <c:pt idx="52">
                  <c:v>683.45498136885465</c:v>
                </c:pt>
                <c:pt idx="53">
                  <c:v>685.96255996857781</c:v>
                </c:pt>
                <c:pt idx="54">
                  <c:v>687.96862284835618</c:v>
                </c:pt>
                <c:pt idx="55">
                  <c:v>689.57347315217896</c:v>
                </c:pt>
                <c:pt idx="56">
                  <c:v>690.85735339523728</c:v>
                </c:pt>
                <c:pt idx="57">
                  <c:v>691.88445758968385</c:v>
                </c:pt>
                <c:pt idx="58">
                  <c:v>692.70614094524115</c:v>
                </c:pt>
                <c:pt idx="59">
                  <c:v>693.36348762968703</c:v>
                </c:pt>
                <c:pt idx="60">
                  <c:v>693.88936497724364</c:v>
                </c:pt>
                <c:pt idx="61">
                  <c:v>694.31006685528894</c:v>
                </c:pt>
                <c:pt idx="62">
                  <c:v>694.64662835772515</c:v>
                </c:pt>
                <c:pt idx="63">
                  <c:v>694.91587755967419</c:v>
                </c:pt>
                <c:pt idx="64">
                  <c:v>695.13127692123339</c:v>
                </c:pt>
                <c:pt idx="65">
                  <c:v>695.30359641048074</c:v>
                </c:pt>
                <c:pt idx="66">
                  <c:v>695.44145200187859</c:v>
                </c:pt>
                <c:pt idx="67">
                  <c:v>695.55173647499691</c:v>
                </c:pt>
                <c:pt idx="68">
                  <c:v>695.63996405349155</c:v>
                </c:pt>
                <c:pt idx="69">
                  <c:v>695.71054611628722</c:v>
                </c:pt>
                <c:pt idx="70">
                  <c:v>695.76701176652386</c:v>
                </c:pt>
                <c:pt idx="71">
                  <c:v>695.81218428671309</c:v>
                </c:pt>
                <c:pt idx="72">
                  <c:v>695.84832230286452</c:v>
                </c:pt>
                <c:pt idx="73">
                  <c:v>695.87723271578568</c:v>
                </c:pt>
                <c:pt idx="74">
                  <c:v>695.9003610461225</c:v>
                </c:pt>
                <c:pt idx="75">
                  <c:v>695.91886371039209</c:v>
                </c:pt>
                <c:pt idx="76">
                  <c:v>695.93366584180762</c:v>
                </c:pt>
                <c:pt idx="77">
                  <c:v>436.3708477624391</c:v>
                </c:pt>
                <c:pt idx="78">
                  <c:v>695.29623012285981</c:v>
                </c:pt>
                <c:pt idx="79">
                  <c:v>695.96255960233088</c:v>
                </c:pt>
                <c:pt idx="80">
                  <c:v>695.96862255535882</c:v>
                </c:pt>
                <c:pt idx="81">
                  <c:v>695.97347291778101</c:v>
                </c:pt>
                <c:pt idx="82">
                  <c:v>695.97735320771892</c:v>
                </c:pt>
                <c:pt idx="83">
                  <c:v>695.98045743966918</c:v>
                </c:pt>
                <c:pt idx="84">
                  <c:v>695.98294082522932</c:v>
                </c:pt>
                <c:pt idx="85">
                  <c:v>695.98492753367759</c:v>
                </c:pt>
                <c:pt idx="86">
                  <c:v>695.98651690043607</c:v>
                </c:pt>
                <c:pt idx="87">
                  <c:v>556.78921352034888</c:v>
                </c:pt>
                <c:pt idx="88">
                  <c:v>445.43137081627913</c:v>
                </c:pt>
                <c:pt idx="89">
                  <c:v>356.34509665302335</c:v>
                </c:pt>
                <c:pt idx="90">
                  <c:v>285.07607732241871</c:v>
                </c:pt>
                <c:pt idx="91">
                  <c:v>228.06086185793498</c:v>
                </c:pt>
                <c:pt idx="92">
                  <c:v>182.448689486348</c:v>
                </c:pt>
                <c:pt idx="93">
                  <c:v>145.9589515890784</c:v>
                </c:pt>
                <c:pt idx="94">
                  <c:v>116.76716127126272</c:v>
                </c:pt>
                <c:pt idx="95">
                  <c:v>93.413729017010183</c:v>
                </c:pt>
                <c:pt idx="96">
                  <c:v>74.730983213608155</c:v>
                </c:pt>
                <c:pt idx="97">
                  <c:v>59.784786570886524</c:v>
                </c:pt>
                <c:pt idx="98">
                  <c:v>47.827829256709222</c:v>
                </c:pt>
                <c:pt idx="99">
                  <c:v>38.262263405367378</c:v>
                </c:pt>
                <c:pt idx="100">
                  <c:v>30.609810724293904</c:v>
                </c:pt>
                <c:pt idx="101">
                  <c:v>24.487848579435123</c:v>
                </c:pt>
                <c:pt idx="102">
                  <c:v>19.5902788635481</c:v>
                </c:pt>
                <c:pt idx="103">
                  <c:v>15.672223090838481</c:v>
                </c:pt>
                <c:pt idx="104">
                  <c:v>12.537778472670784</c:v>
                </c:pt>
                <c:pt idx="105">
                  <c:v>10.030222778136627</c:v>
                </c:pt>
                <c:pt idx="106">
                  <c:v>8.0241782225093026</c:v>
                </c:pt>
                <c:pt idx="107">
                  <c:v>6.4193425780074431</c:v>
                </c:pt>
                <c:pt idx="108">
                  <c:v>5.1354740624059545</c:v>
                </c:pt>
                <c:pt idx="109">
                  <c:v>4.1083792499247638</c:v>
                </c:pt>
                <c:pt idx="110">
                  <c:v>3.2867033999398112</c:v>
                </c:pt>
                <c:pt idx="111">
                  <c:v>2.6293627199518492</c:v>
                </c:pt>
                <c:pt idx="112">
                  <c:v>2.1034901759614795</c:v>
                </c:pt>
                <c:pt idx="113">
                  <c:v>1.6827921407691837</c:v>
                </c:pt>
                <c:pt idx="114">
                  <c:v>1.346233712615347</c:v>
                </c:pt>
                <c:pt idx="115">
                  <c:v>1.0769869700922778</c:v>
                </c:pt>
                <c:pt idx="116">
                  <c:v>0.86158957607382225</c:v>
                </c:pt>
                <c:pt idx="117">
                  <c:v>0.68927166085905778</c:v>
                </c:pt>
                <c:pt idx="118">
                  <c:v>0.55141732868724624</c:v>
                </c:pt>
                <c:pt idx="119">
                  <c:v>0.44113386294979701</c:v>
                </c:pt>
                <c:pt idx="120">
                  <c:v>0.35290709035983764</c:v>
                </c:pt>
                <c:pt idx="121">
                  <c:v>0.28232567228787009</c:v>
                </c:pt>
                <c:pt idx="122">
                  <c:v>0.22586053783029608</c:v>
                </c:pt>
                <c:pt idx="123">
                  <c:v>0.18068843026423689</c:v>
                </c:pt>
                <c:pt idx="124">
                  <c:v>0.1445507442113895</c:v>
                </c:pt>
                <c:pt idx="125">
                  <c:v>0.11564059536911162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Competitors Activity</c:v>
                </c:pt>
              </c:strCache>
            </c:strRef>
          </c:tx>
          <c:spPr>
            <a:solidFill>
              <a:srgbClr val="FF0000">
                <a:alpha val="40000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Sheet1!$F$2:$F$127</c:f>
              <c:numCache>
                <c:formatCode>0</c:formatCode>
                <c:ptCount val="126"/>
                <c:pt idx="0">
                  <c:v>-402.17560217900888</c:v>
                </c:pt>
                <c:pt idx="1">
                  <c:v>-340.11860852627001</c:v>
                </c:pt>
                <c:pt idx="2">
                  <c:v>-300.02413417174</c:v>
                </c:pt>
                <c:pt idx="3">
                  <c:v>-284.60095881317147</c:v>
                </c:pt>
                <c:pt idx="4">
                  <c:v>-378.36962015611795</c:v>
                </c:pt>
                <c:pt idx="5">
                  <c:v>-354.62574081232066</c:v>
                </c:pt>
                <c:pt idx="6">
                  <c:v>-220.03557761806724</c:v>
                </c:pt>
                <c:pt idx="7">
                  <c:v>-282.27378053241659</c:v>
                </c:pt>
                <c:pt idx="8">
                  <c:v>-404.39537127936524</c:v>
                </c:pt>
                <c:pt idx="9">
                  <c:v>-463.93206785628189</c:v>
                </c:pt>
                <c:pt idx="10">
                  <c:v>-481.5198204266344</c:v>
                </c:pt>
                <c:pt idx="11">
                  <c:v>-530.9328328461819</c:v>
                </c:pt>
                <c:pt idx="12">
                  <c:v>-575.81371457214937</c:v>
                </c:pt>
                <c:pt idx="13">
                  <c:v>-556.70649543844377</c:v>
                </c:pt>
                <c:pt idx="14">
                  <c:v>-510.75821768553237</c:v>
                </c:pt>
                <c:pt idx="15">
                  <c:v>-470.7347779403724</c:v>
                </c:pt>
                <c:pt idx="16">
                  <c:v>-494.77123787157603</c:v>
                </c:pt>
                <c:pt idx="17">
                  <c:v>-578.18409605407544</c:v>
                </c:pt>
                <c:pt idx="18">
                  <c:v>-636.64271306976912</c:v>
                </c:pt>
                <c:pt idx="19">
                  <c:v>-712.12520385174707</c:v>
                </c:pt>
                <c:pt idx="20">
                  <c:v>-766.53680703824739</c:v>
                </c:pt>
                <c:pt idx="21">
                  <c:v>-784.03695423965473</c:v>
                </c:pt>
                <c:pt idx="22">
                  <c:v>-790.31089305013643</c:v>
                </c:pt>
                <c:pt idx="23">
                  <c:v>-792.2412391672251</c:v>
                </c:pt>
                <c:pt idx="24">
                  <c:v>-795.1232660954422</c:v>
                </c:pt>
                <c:pt idx="25">
                  <c:v>-777.43601442346392</c:v>
                </c:pt>
                <c:pt idx="26">
                  <c:v>-699.90468565402239</c:v>
                </c:pt>
                <c:pt idx="27">
                  <c:v>-647.37983907533214</c:v>
                </c:pt>
                <c:pt idx="28">
                  <c:v>-657.32841643735571</c:v>
                </c:pt>
                <c:pt idx="29">
                  <c:v>-635.26385596085549</c:v>
                </c:pt>
                <c:pt idx="30">
                  <c:v>-621.59879984589952</c:v>
                </c:pt>
                <c:pt idx="31">
                  <c:v>-616.21253663334369</c:v>
                </c:pt>
                <c:pt idx="32">
                  <c:v>-598.70280001845447</c:v>
                </c:pt>
                <c:pt idx="33">
                  <c:v>-598.77019176584315</c:v>
                </c:pt>
                <c:pt idx="34">
                  <c:v>-637.25633883444971</c:v>
                </c:pt>
                <c:pt idx="35">
                  <c:v>-672.51576785281418</c:v>
                </c:pt>
                <c:pt idx="36">
                  <c:v>-657.73040003302106</c:v>
                </c:pt>
                <c:pt idx="37">
                  <c:v>-606.40175177037838</c:v>
                </c:pt>
                <c:pt idx="38">
                  <c:v>-556.0525488751091</c:v>
                </c:pt>
                <c:pt idx="39">
                  <c:v>-566.88041310865697</c:v>
                </c:pt>
                <c:pt idx="40">
                  <c:v>-622.59646727556583</c:v>
                </c:pt>
                <c:pt idx="41">
                  <c:v>-639.51187465559428</c:v>
                </c:pt>
                <c:pt idx="42">
                  <c:v>-622.93562297011681</c:v>
                </c:pt>
                <c:pt idx="43">
                  <c:v>-617.86223315903533</c:v>
                </c:pt>
                <c:pt idx="44">
                  <c:v>-577.01880064791101</c:v>
                </c:pt>
                <c:pt idx="45">
                  <c:v>-650.46303011351972</c:v>
                </c:pt>
                <c:pt idx="46">
                  <c:v>-706.84759623702541</c:v>
                </c:pt>
                <c:pt idx="47">
                  <c:v>-715.65247142881174</c:v>
                </c:pt>
                <c:pt idx="48">
                  <c:v>-751.89328694998585</c:v>
                </c:pt>
                <c:pt idx="49">
                  <c:v>-791.76256615450234</c:v>
                </c:pt>
                <c:pt idx="50">
                  <c:v>-798.29630859931899</c:v>
                </c:pt>
                <c:pt idx="51">
                  <c:v>-786.97056605695377</c:v>
                </c:pt>
                <c:pt idx="52">
                  <c:v>-722.34813369505196</c:v>
                </c:pt>
                <c:pt idx="53">
                  <c:v>-566.50842311611427</c:v>
                </c:pt>
                <c:pt idx="54">
                  <c:v>-449.18398322619873</c:v>
                </c:pt>
                <c:pt idx="55">
                  <c:v>-462.64872404700236</c:v>
                </c:pt>
                <c:pt idx="56">
                  <c:v>-547.83412537706022</c:v>
                </c:pt>
                <c:pt idx="57">
                  <c:v>-550.19266062972338</c:v>
                </c:pt>
                <c:pt idx="58">
                  <c:v>-446.64342586914682</c:v>
                </c:pt>
                <c:pt idx="59">
                  <c:v>-395.47953460854649</c:v>
                </c:pt>
                <c:pt idx="60">
                  <c:v>-386.70295070987294</c:v>
                </c:pt>
                <c:pt idx="61">
                  <c:v>-395.77634679314991</c:v>
                </c:pt>
                <c:pt idx="62">
                  <c:v>-423.64337954609118</c:v>
                </c:pt>
                <c:pt idx="63">
                  <c:v>-457.15731003668481</c:v>
                </c:pt>
                <c:pt idx="64">
                  <c:v>-462.56919976776078</c:v>
                </c:pt>
                <c:pt idx="65">
                  <c:v>-511.90354208817871</c:v>
                </c:pt>
                <c:pt idx="66">
                  <c:v>-564.72380454349172</c:v>
                </c:pt>
                <c:pt idx="67">
                  <c:v>-580.72703234931225</c:v>
                </c:pt>
                <c:pt idx="68">
                  <c:v>-587.78840880914606</c:v>
                </c:pt>
                <c:pt idx="69">
                  <c:v>-609.60816535900096</c:v>
                </c:pt>
                <c:pt idx="70">
                  <c:v>-600.97082082609359</c:v>
                </c:pt>
                <c:pt idx="71">
                  <c:v>-640.43706498418896</c:v>
                </c:pt>
                <c:pt idx="72">
                  <c:v>-743.89369293319169</c:v>
                </c:pt>
                <c:pt idx="73">
                  <c:v>-792.3655463125699</c:v>
                </c:pt>
                <c:pt idx="74">
                  <c:v>-801.23098084786272</c:v>
                </c:pt>
                <c:pt idx="75">
                  <c:v>-805.88056845224082</c:v>
                </c:pt>
                <c:pt idx="76">
                  <c:v>-815.0517979331903</c:v>
                </c:pt>
                <c:pt idx="77">
                  <c:v>-941.04060664615372</c:v>
                </c:pt>
                <c:pt idx="78">
                  <c:v>-766.60475439601635</c:v>
                </c:pt>
                <c:pt idx="79">
                  <c:v>-706.33276878154618</c:v>
                </c:pt>
                <c:pt idx="80">
                  <c:v>-665.59540871222521</c:v>
                </c:pt>
                <c:pt idx="81">
                  <c:v>-631.28657555120128</c:v>
                </c:pt>
                <c:pt idx="82">
                  <c:v>-589.14210138149542</c:v>
                </c:pt>
                <c:pt idx="83">
                  <c:v>-579.44157421303066</c:v>
                </c:pt>
                <c:pt idx="84">
                  <c:v>-606.8246260795712</c:v>
                </c:pt>
                <c:pt idx="85">
                  <c:v>-622.26216031987246</c:v>
                </c:pt>
                <c:pt idx="86">
                  <c:v>-627.70488039635939</c:v>
                </c:pt>
                <c:pt idx="87">
                  <c:v>-650.15473899501603</c:v>
                </c:pt>
                <c:pt idx="88">
                  <c:v>-700.60993762354497</c:v>
                </c:pt>
                <c:pt idx="89">
                  <c:v>-734.42407158870753</c:v>
                </c:pt>
                <c:pt idx="90">
                  <c:v>-720.37947267136622</c:v>
                </c:pt>
                <c:pt idx="91">
                  <c:v>-670.2573770641817</c:v>
                </c:pt>
                <c:pt idx="92">
                  <c:v>-670.003469618189</c:v>
                </c:pt>
                <c:pt idx="93">
                  <c:v>-686.31267103084372</c:v>
                </c:pt>
                <c:pt idx="94">
                  <c:v>-692.01693465674907</c:v>
                </c:pt>
                <c:pt idx="95">
                  <c:v>-700.85515301476846</c:v>
                </c:pt>
                <c:pt idx="96">
                  <c:v>-721.40538317983419</c:v>
                </c:pt>
                <c:pt idx="97">
                  <c:v>-724.29048824515405</c:v>
                </c:pt>
                <c:pt idx="98">
                  <c:v>-744.47058962451388</c:v>
                </c:pt>
                <c:pt idx="99">
                  <c:v>-769.33439186526107</c:v>
                </c:pt>
                <c:pt idx="100">
                  <c:v>-762.20562879633439</c:v>
                </c:pt>
                <c:pt idx="101">
                  <c:v>-732.41304118007918</c:v>
                </c:pt>
                <c:pt idx="102">
                  <c:v>-692.40063462521675</c:v>
                </c:pt>
                <c:pt idx="103">
                  <c:v>-669.9929457593812</c:v>
                </c:pt>
                <c:pt idx="104">
                  <c:v>-657.77477792057834</c:v>
                </c:pt>
                <c:pt idx="105">
                  <c:v>-633.18809544051294</c:v>
                </c:pt>
                <c:pt idx="106">
                  <c:v>-572.11004918156152</c:v>
                </c:pt>
                <c:pt idx="107">
                  <c:v>-492.68160346654315</c:v>
                </c:pt>
                <c:pt idx="108">
                  <c:v>-447.83011158024374</c:v>
                </c:pt>
                <c:pt idx="109">
                  <c:v>-471.78567262773817</c:v>
                </c:pt>
                <c:pt idx="110">
                  <c:v>-512.91520915208923</c:v>
                </c:pt>
                <c:pt idx="111">
                  <c:v>-581.99217280774133</c:v>
                </c:pt>
                <c:pt idx="112">
                  <c:v>-690.69760238403046</c:v>
                </c:pt>
                <c:pt idx="113">
                  <c:v>-739.76898147570546</c:v>
                </c:pt>
                <c:pt idx="114">
                  <c:v>-776.36260097548666</c:v>
                </c:pt>
                <c:pt idx="115">
                  <c:v>-804.00434394575132</c:v>
                </c:pt>
                <c:pt idx="116">
                  <c:v>-804.08883758371712</c:v>
                </c:pt>
                <c:pt idx="117">
                  <c:v>-798.65040064517711</c:v>
                </c:pt>
                <c:pt idx="118">
                  <c:v>-785.44930091097046</c:v>
                </c:pt>
                <c:pt idx="119">
                  <c:v>-761.95013572208154</c:v>
                </c:pt>
                <c:pt idx="120">
                  <c:v>-754.34328914932644</c:v>
                </c:pt>
                <c:pt idx="121">
                  <c:v>-764.8769434215626</c:v>
                </c:pt>
                <c:pt idx="122">
                  <c:v>-765.56859399040786</c:v>
                </c:pt>
                <c:pt idx="123">
                  <c:v>-760.14392886804853</c:v>
                </c:pt>
                <c:pt idx="124">
                  <c:v>-762.08919403857772</c:v>
                </c:pt>
                <c:pt idx="125">
                  <c:v>-766.95201810636195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UPC Media - TV</c:v>
                </c:pt>
              </c:strCache>
            </c:strRef>
          </c:tx>
          <c:spPr>
            <a:solidFill>
              <a:srgbClr val="009999">
                <a:alpha val="80000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Sheet1!$G$2:$G$127</c:f>
              <c:numCache>
                <c:formatCode>0</c:formatCode>
                <c:ptCount val="126"/>
                <c:pt idx="0">
                  <c:v>1172.6596734263428</c:v>
                </c:pt>
                <c:pt idx="1">
                  <c:v>1278.8467906346464</c:v>
                </c:pt>
                <c:pt idx="2">
                  <c:v>1302.9097531510381</c:v>
                </c:pt>
                <c:pt idx="3">
                  <c:v>1346.1289455787878</c:v>
                </c:pt>
                <c:pt idx="4">
                  <c:v>1344.6683915560761</c:v>
                </c:pt>
                <c:pt idx="5">
                  <c:v>1303.3347988612763</c:v>
                </c:pt>
                <c:pt idx="6">
                  <c:v>1285.4908825905611</c:v>
                </c:pt>
                <c:pt idx="7">
                  <c:v>1358.3265665916167</c:v>
                </c:pt>
                <c:pt idx="8">
                  <c:v>1358.5205035696556</c:v>
                </c:pt>
                <c:pt idx="9">
                  <c:v>1276.7436497136423</c:v>
                </c:pt>
                <c:pt idx="10">
                  <c:v>1115.3989403068531</c:v>
                </c:pt>
                <c:pt idx="11">
                  <c:v>931.1883798100082</c:v>
                </c:pt>
                <c:pt idx="12">
                  <c:v>814.61123743672931</c:v>
                </c:pt>
                <c:pt idx="13">
                  <c:v>869.95485109676019</c:v>
                </c:pt>
                <c:pt idx="14">
                  <c:v>905.5127204379869</c:v>
                </c:pt>
                <c:pt idx="15">
                  <c:v>881.71409588106144</c:v>
                </c:pt>
                <c:pt idx="16">
                  <c:v>795.1513547017164</c:v>
                </c:pt>
                <c:pt idx="17">
                  <c:v>916.24764954760087</c:v>
                </c:pt>
                <c:pt idx="18">
                  <c:v>1098.7067434301159</c:v>
                </c:pt>
                <c:pt idx="19">
                  <c:v>1136.6177422003684</c:v>
                </c:pt>
                <c:pt idx="20">
                  <c:v>1047.7071966289159</c:v>
                </c:pt>
                <c:pt idx="21">
                  <c:v>893.40688481150698</c:v>
                </c:pt>
                <c:pt idx="22">
                  <c:v>883.77088662735741</c:v>
                </c:pt>
                <c:pt idx="23">
                  <c:v>899.68803016567745</c:v>
                </c:pt>
                <c:pt idx="24">
                  <c:v>757.24875268768915</c:v>
                </c:pt>
                <c:pt idx="25">
                  <c:v>650.55270291120758</c:v>
                </c:pt>
                <c:pt idx="26">
                  <c:v>629.36735872617578</c:v>
                </c:pt>
                <c:pt idx="27">
                  <c:v>664.31536580794523</c:v>
                </c:pt>
                <c:pt idx="28">
                  <c:v>629.38241177786665</c:v>
                </c:pt>
                <c:pt idx="29">
                  <c:v>632.83233364033379</c:v>
                </c:pt>
                <c:pt idx="30">
                  <c:v>703.98415007149526</c:v>
                </c:pt>
                <c:pt idx="31">
                  <c:v>1004.7055233975068</c:v>
                </c:pt>
                <c:pt idx="32">
                  <c:v>1309.7254084238918</c:v>
                </c:pt>
                <c:pt idx="33">
                  <c:v>1531.8743685047177</c:v>
                </c:pt>
                <c:pt idx="34">
                  <c:v>1482.4962119116938</c:v>
                </c:pt>
                <c:pt idx="35">
                  <c:v>1782.5299699604068</c:v>
                </c:pt>
                <c:pt idx="36">
                  <c:v>2390.6660234849523</c:v>
                </c:pt>
                <c:pt idx="37">
                  <c:v>2679.5416488729384</c:v>
                </c:pt>
                <c:pt idx="38">
                  <c:v>2094.2654522979838</c:v>
                </c:pt>
                <c:pt idx="39">
                  <c:v>1282.9525544476505</c:v>
                </c:pt>
                <c:pt idx="40">
                  <c:v>1462.939019620778</c:v>
                </c:pt>
                <c:pt idx="41">
                  <c:v>2067.5768383668919</c:v>
                </c:pt>
                <c:pt idx="42">
                  <c:v>2126.3753484895606</c:v>
                </c:pt>
                <c:pt idx="43">
                  <c:v>1782.1846437646109</c:v>
                </c:pt>
                <c:pt idx="44">
                  <c:v>2013.6874410778146</c:v>
                </c:pt>
                <c:pt idx="45">
                  <c:v>2009.690784890639</c:v>
                </c:pt>
                <c:pt idx="46">
                  <c:v>2032.8260451569595</c:v>
                </c:pt>
                <c:pt idx="47">
                  <c:v>2274.1910280865204</c:v>
                </c:pt>
                <c:pt idx="48">
                  <c:v>2345.2868994348992</c:v>
                </c:pt>
                <c:pt idx="49">
                  <c:v>2256.5659429181665</c:v>
                </c:pt>
                <c:pt idx="50">
                  <c:v>1991.5552369635616</c:v>
                </c:pt>
                <c:pt idx="51">
                  <c:v>1983.4400113716092</c:v>
                </c:pt>
                <c:pt idx="52">
                  <c:v>2217.7464240631407</c:v>
                </c:pt>
                <c:pt idx="53">
                  <c:v>2118.9146132359901</c:v>
                </c:pt>
                <c:pt idx="54">
                  <c:v>1857.689101509314</c:v>
                </c:pt>
                <c:pt idx="55">
                  <c:v>1753.3732894215609</c:v>
                </c:pt>
                <c:pt idx="56">
                  <c:v>1669.471769276332</c:v>
                </c:pt>
                <c:pt idx="57">
                  <c:v>1623.2705477078689</c:v>
                </c:pt>
                <c:pt idx="58">
                  <c:v>1542.5581306033514</c:v>
                </c:pt>
                <c:pt idx="59">
                  <c:v>1363.0361493987564</c:v>
                </c:pt>
                <c:pt idx="60">
                  <c:v>1416.7558554375814</c:v>
                </c:pt>
                <c:pt idx="61">
                  <c:v>1590.1576361007326</c:v>
                </c:pt>
                <c:pt idx="62">
                  <c:v>1750.8445232974223</c:v>
                </c:pt>
                <c:pt idx="63">
                  <c:v>1734.2806240464824</c:v>
                </c:pt>
                <c:pt idx="64">
                  <c:v>1751.0846144645557</c:v>
                </c:pt>
                <c:pt idx="65">
                  <c:v>1927.2776211793905</c:v>
                </c:pt>
                <c:pt idx="66">
                  <c:v>2109.3058551052113</c:v>
                </c:pt>
                <c:pt idx="67">
                  <c:v>2051.0220800988909</c:v>
                </c:pt>
                <c:pt idx="68">
                  <c:v>1849.8574484590854</c:v>
                </c:pt>
                <c:pt idx="69">
                  <c:v>1698.4827766661404</c:v>
                </c:pt>
                <c:pt idx="70">
                  <c:v>1732.7692438695863</c:v>
                </c:pt>
                <c:pt idx="71">
                  <c:v>1904.8006999016666</c:v>
                </c:pt>
                <c:pt idx="72">
                  <c:v>1973.5379816926411</c:v>
                </c:pt>
                <c:pt idx="73">
                  <c:v>2041.9308249875626</c:v>
                </c:pt>
                <c:pt idx="74">
                  <c:v>2095.604986911419</c:v>
                </c:pt>
                <c:pt idx="75">
                  <c:v>2137.7606492957857</c:v>
                </c:pt>
                <c:pt idx="76">
                  <c:v>2075.12464579377</c:v>
                </c:pt>
                <c:pt idx="77">
                  <c:v>1791.7005209221061</c:v>
                </c:pt>
                <c:pt idx="78">
                  <c:v>1893.9979810260129</c:v>
                </c:pt>
                <c:pt idx="79">
                  <c:v>1614.0227757088801</c:v>
                </c:pt>
                <c:pt idx="80">
                  <c:v>1380.6369259237235</c:v>
                </c:pt>
                <c:pt idx="81">
                  <c:v>1172.829917780482</c:v>
                </c:pt>
                <c:pt idx="82">
                  <c:v>1035.6491174410694</c:v>
                </c:pt>
                <c:pt idx="83">
                  <c:v>912.01330165812328</c:v>
                </c:pt>
                <c:pt idx="84">
                  <c:v>786.38238861809418</c:v>
                </c:pt>
                <c:pt idx="85">
                  <c:v>687.31890728260828</c:v>
                </c:pt>
                <c:pt idx="86">
                  <c:v>855.88096181373373</c:v>
                </c:pt>
                <c:pt idx="87">
                  <c:v>1055.2475006236655</c:v>
                </c:pt>
                <c:pt idx="88">
                  <c:v>1179.6213455029051</c:v>
                </c:pt>
                <c:pt idx="89">
                  <c:v>1119.6886847602993</c:v>
                </c:pt>
                <c:pt idx="90">
                  <c:v>1082.2353032462174</c:v>
                </c:pt>
                <c:pt idx="91">
                  <c:v>1156.2442317953983</c:v>
                </c:pt>
                <c:pt idx="92">
                  <c:v>1196.4761506984494</c:v>
                </c:pt>
                <c:pt idx="93">
                  <c:v>1093.8266295495141</c:v>
                </c:pt>
                <c:pt idx="94">
                  <c:v>912.65528933177211</c:v>
                </c:pt>
                <c:pt idx="95">
                  <c:v>781.49551942829498</c:v>
                </c:pt>
                <c:pt idx="96">
                  <c:v>701.19680104023337</c:v>
                </c:pt>
                <c:pt idx="97">
                  <c:v>894.31131938069689</c:v>
                </c:pt>
                <c:pt idx="98">
                  <c:v>1092.3278753193467</c:v>
                </c:pt>
                <c:pt idx="99">
                  <c:v>1292.3496344496473</c:v>
                </c:pt>
                <c:pt idx="100">
                  <c:v>1299.6057975737504</c:v>
                </c:pt>
                <c:pt idx="101">
                  <c:v>1245.3821426154827</c:v>
                </c:pt>
                <c:pt idx="102">
                  <c:v>1290.3399410186566</c:v>
                </c:pt>
                <c:pt idx="103">
                  <c:v>1330.8223089679555</c:v>
                </c:pt>
                <c:pt idx="104">
                  <c:v>1268.811614755208</c:v>
                </c:pt>
                <c:pt idx="105">
                  <c:v>1147.6226087181619</c:v>
                </c:pt>
                <c:pt idx="106">
                  <c:v>1046.5487252413677</c:v>
                </c:pt>
                <c:pt idx="107">
                  <c:v>970.09378989759045</c:v>
                </c:pt>
                <c:pt idx="108">
                  <c:v>911.7145476825317</c:v>
                </c:pt>
                <c:pt idx="109">
                  <c:v>952.87190535949935</c:v>
                </c:pt>
                <c:pt idx="110">
                  <c:v>1289.9509715065146</c:v>
                </c:pt>
                <c:pt idx="111">
                  <c:v>1714.4609180904879</c:v>
                </c:pt>
                <c:pt idx="112">
                  <c:v>2232.2362433998687</c:v>
                </c:pt>
                <c:pt idx="113">
                  <c:v>2605.1381271198356</c:v>
                </c:pt>
                <c:pt idx="114">
                  <c:v>2782.3401415424719</c:v>
                </c:pt>
                <c:pt idx="115">
                  <c:v>2856.7854061022213</c:v>
                </c:pt>
                <c:pt idx="116">
                  <c:v>2719.8871649374173</c:v>
                </c:pt>
                <c:pt idx="117">
                  <c:v>2437.6579910902565</c:v>
                </c:pt>
                <c:pt idx="118">
                  <c:v>2324.2087463176404</c:v>
                </c:pt>
                <c:pt idx="119">
                  <c:v>2389.3883631552135</c:v>
                </c:pt>
                <c:pt idx="120">
                  <c:v>2479.2183143813809</c:v>
                </c:pt>
                <c:pt idx="121">
                  <c:v>2391.0509130188793</c:v>
                </c:pt>
                <c:pt idx="122">
                  <c:v>2156.0276663501099</c:v>
                </c:pt>
                <c:pt idx="123">
                  <c:v>2179.7373885455768</c:v>
                </c:pt>
                <c:pt idx="124">
                  <c:v>2352.4324611404454</c:v>
                </c:pt>
                <c:pt idx="125">
                  <c:v>2587.1302484454427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UPC Media - Online</c:v>
                </c:pt>
              </c:strCache>
            </c:strRef>
          </c:tx>
          <c:spPr>
            <a:solidFill>
              <a:srgbClr val="95B3D7">
                <a:alpha val="85000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Sheet1!$H$2:$H$127</c:f>
              <c:numCache>
                <c:formatCode>0</c:formatCode>
                <c:ptCount val="126"/>
                <c:pt idx="0">
                  <c:v>532.62690687163013</c:v>
                </c:pt>
                <c:pt idx="1">
                  <c:v>529.31656723748665</c:v>
                </c:pt>
                <c:pt idx="2">
                  <c:v>576.6265354144075</c:v>
                </c:pt>
                <c:pt idx="3">
                  <c:v>561.82844053968972</c:v>
                </c:pt>
                <c:pt idx="4">
                  <c:v>525.12513978453649</c:v>
                </c:pt>
                <c:pt idx="5">
                  <c:v>520.84578878319974</c:v>
                </c:pt>
                <c:pt idx="6">
                  <c:v>575.24031990239416</c:v>
                </c:pt>
                <c:pt idx="7">
                  <c:v>633.86234026993679</c:v>
                </c:pt>
                <c:pt idx="8">
                  <c:v>678.84306544652316</c:v>
                </c:pt>
                <c:pt idx="9">
                  <c:v>659.43905857499885</c:v>
                </c:pt>
                <c:pt idx="10">
                  <c:v>770.27974695023818</c:v>
                </c:pt>
                <c:pt idx="11">
                  <c:v>770.70430262312448</c:v>
                </c:pt>
                <c:pt idx="12">
                  <c:v>792.89045846488034</c:v>
                </c:pt>
                <c:pt idx="13">
                  <c:v>615.96969851746076</c:v>
                </c:pt>
                <c:pt idx="14">
                  <c:v>761.53183387074898</c:v>
                </c:pt>
                <c:pt idx="15">
                  <c:v>834.68321326124544</c:v>
                </c:pt>
                <c:pt idx="16">
                  <c:v>847.8009967698722</c:v>
                </c:pt>
                <c:pt idx="17">
                  <c:v>830.87283469189322</c:v>
                </c:pt>
                <c:pt idx="18">
                  <c:v>868.74019516432168</c:v>
                </c:pt>
                <c:pt idx="19">
                  <c:v>749.0634094622842</c:v>
                </c:pt>
                <c:pt idx="20">
                  <c:v>783.44159508882592</c:v>
                </c:pt>
                <c:pt idx="21">
                  <c:v>753.41777699592694</c:v>
                </c:pt>
                <c:pt idx="22">
                  <c:v>712.50267664779653</c:v>
                </c:pt>
                <c:pt idx="23">
                  <c:v>833.92775463607109</c:v>
                </c:pt>
                <c:pt idx="24">
                  <c:v>866.21555403184982</c:v>
                </c:pt>
                <c:pt idx="25">
                  <c:v>750.58674946007034</c:v>
                </c:pt>
                <c:pt idx="26">
                  <c:v>699.57576191128828</c:v>
                </c:pt>
                <c:pt idx="27">
                  <c:v>1021.4654457980798</c:v>
                </c:pt>
                <c:pt idx="28">
                  <c:v>1000.090900332819</c:v>
                </c:pt>
                <c:pt idx="29">
                  <c:v>990.95115534767854</c:v>
                </c:pt>
                <c:pt idx="30">
                  <c:v>983.47337820658822</c:v>
                </c:pt>
                <c:pt idx="31">
                  <c:v>776.75720333237837</c:v>
                </c:pt>
                <c:pt idx="32">
                  <c:v>565.07899596083405</c:v>
                </c:pt>
                <c:pt idx="33">
                  <c:v>977.16734840222011</c:v>
                </c:pt>
                <c:pt idx="34">
                  <c:v>965.57431106178774</c:v>
                </c:pt>
                <c:pt idx="35">
                  <c:v>1002.0206081911151</c:v>
                </c:pt>
                <c:pt idx="36">
                  <c:v>955.45336834909449</c:v>
                </c:pt>
                <c:pt idx="37">
                  <c:v>902.1304590966497</c:v>
                </c:pt>
                <c:pt idx="38">
                  <c:v>861.75819097787303</c:v>
                </c:pt>
                <c:pt idx="39">
                  <c:v>768.50636967792855</c:v>
                </c:pt>
                <c:pt idx="40">
                  <c:v>769.33486113663662</c:v>
                </c:pt>
                <c:pt idx="41">
                  <c:v>824.99498397979471</c:v>
                </c:pt>
                <c:pt idx="42">
                  <c:v>834.09819452815213</c:v>
                </c:pt>
                <c:pt idx="43">
                  <c:v>774.3120276852585</c:v>
                </c:pt>
                <c:pt idx="44">
                  <c:v>947.65060871669448</c:v>
                </c:pt>
                <c:pt idx="45">
                  <c:v>956.88931790043193</c:v>
                </c:pt>
                <c:pt idx="46">
                  <c:v>990.42950355481833</c:v>
                </c:pt>
                <c:pt idx="47">
                  <c:v>1107.8792310508179</c:v>
                </c:pt>
                <c:pt idx="48">
                  <c:v>1296.5464362424575</c:v>
                </c:pt>
                <c:pt idx="49">
                  <c:v>1217.867592670937</c:v>
                </c:pt>
                <c:pt idx="50">
                  <c:v>1069.1015125798533</c:v>
                </c:pt>
                <c:pt idx="51">
                  <c:v>986.32146178324285</c:v>
                </c:pt>
                <c:pt idx="52">
                  <c:v>945.92972374391479</c:v>
                </c:pt>
                <c:pt idx="53">
                  <c:v>881.44128226581802</c:v>
                </c:pt>
                <c:pt idx="54">
                  <c:v>911.83979799402141</c:v>
                </c:pt>
                <c:pt idx="55">
                  <c:v>942.56904096091171</c:v>
                </c:pt>
                <c:pt idx="56">
                  <c:v>889.41226080580054</c:v>
                </c:pt>
                <c:pt idx="57">
                  <c:v>796.86516914966012</c:v>
                </c:pt>
                <c:pt idx="58">
                  <c:v>837.14400930150396</c:v>
                </c:pt>
                <c:pt idx="59">
                  <c:v>816.7310701865398</c:v>
                </c:pt>
                <c:pt idx="60">
                  <c:v>969.31898039938528</c:v>
                </c:pt>
                <c:pt idx="61">
                  <c:v>976.27065353713544</c:v>
                </c:pt>
                <c:pt idx="62">
                  <c:v>973.2492458481214</c:v>
                </c:pt>
                <c:pt idx="63">
                  <c:v>969.3188478707342</c:v>
                </c:pt>
                <c:pt idx="64">
                  <c:v>927.83231603729405</c:v>
                </c:pt>
                <c:pt idx="65">
                  <c:v>947.48884437298523</c:v>
                </c:pt>
                <c:pt idx="66">
                  <c:v>920.85839612019413</c:v>
                </c:pt>
                <c:pt idx="67">
                  <c:v>691.85694675144032</c:v>
                </c:pt>
                <c:pt idx="68">
                  <c:v>570.54911745899994</c:v>
                </c:pt>
                <c:pt idx="69">
                  <c:v>686.08203060015217</c:v>
                </c:pt>
                <c:pt idx="70">
                  <c:v>656.6790020072649</c:v>
                </c:pt>
                <c:pt idx="71">
                  <c:v>638.0321518192203</c:v>
                </c:pt>
                <c:pt idx="72">
                  <c:v>723.92277354075304</c:v>
                </c:pt>
                <c:pt idx="73">
                  <c:v>961.12564016192266</c:v>
                </c:pt>
                <c:pt idx="74">
                  <c:v>913.45330655121018</c:v>
                </c:pt>
                <c:pt idx="75">
                  <c:v>1019.6667549827721</c:v>
                </c:pt>
                <c:pt idx="76">
                  <c:v>1203.6044850854971</c:v>
                </c:pt>
                <c:pt idx="77">
                  <c:v>995.41826947296079</c:v>
                </c:pt>
                <c:pt idx="78">
                  <c:v>1036.3503584471214</c:v>
                </c:pt>
                <c:pt idx="79">
                  <c:v>1003.2328600510453</c:v>
                </c:pt>
                <c:pt idx="80">
                  <c:v>820.10208283790189</c:v>
                </c:pt>
                <c:pt idx="81">
                  <c:v>783.18634737485945</c:v>
                </c:pt>
                <c:pt idx="82">
                  <c:v>923.39898373430674</c:v>
                </c:pt>
                <c:pt idx="83">
                  <c:v>950.1075513698745</c:v>
                </c:pt>
                <c:pt idx="84">
                  <c:v>856.70634837368107</c:v>
                </c:pt>
                <c:pt idx="85">
                  <c:v>904.56218239158363</c:v>
                </c:pt>
                <c:pt idx="86">
                  <c:v>943.52065857994921</c:v>
                </c:pt>
                <c:pt idx="87">
                  <c:v>875.20621649378279</c:v>
                </c:pt>
                <c:pt idx="88">
                  <c:v>787.71110928484472</c:v>
                </c:pt>
                <c:pt idx="89">
                  <c:v>823.82123078359211</c:v>
                </c:pt>
                <c:pt idx="90">
                  <c:v>872.61177522462401</c:v>
                </c:pt>
                <c:pt idx="91">
                  <c:v>1122.5453568287805</c:v>
                </c:pt>
                <c:pt idx="92">
                  <c:v>1172.0807943831285</c:v>
                </c:pt>
                <c:pt idx="93">
                  <c:v>894.35512204121233</c:v>
                </c:pt>
                <c:pt idx="94">
                  <c:v>1203.6364791953933</c:v>
                </c:pt>
                <c:pt idx="95">
                  <c:v>1162.2310080491864</c:v>
                </c:pt>
                <c:pt idx="96">
                  <c:v>1047.1772317456614</c:v>
                </c:pt>
                <c:pt idx="97">
                  <c:v>947.44183394361153</c:v>
                </c:pt>
                <c:pt idx="98">
                  <c:v>975.89032673627844</c:v>
                </c:pt>
                <c:pt idx="99">
                  <c:v>1029.9673652011038</c:v>
                </c:pt>
                <c:pt idx="100">
                  <c:v>860.14992124031596</c:v>
                </c:pt>
                <c:pt idx="101">
                  <c:v>859.26379785066672</c:v>
                </c:pt>
                <c:pt idx="102">
                  <c:v>811.99730735825915</c:v>
                </c:pt>
                <c:pt idx="103">
                  <c:v>1088.5746073837365</c:v>
                </c:pt>
                <c:pt idx="104">
                  <c:v>1033.9583017617263</c:v>
                </c:pt>
                <c:pt idx="105">
                  <c:v>891.20143104468093</c:v>
                </c:pt>
                <c:pt idx="106">
                  <c:v>745.87264277311476</c:v>
                </c:pt>
                <c:pt idx="107">
                  <c:v>636.46057129459223</c:v>
                </c:pt>
                <c:pt idx="108">
                  <c:v>609.37254820376461</c:v>
                </c:pt>
                <c:pt idx="109">
                  <c:v>715.80793061294298</c:v>
                </c:pt>
                <c:pt idx="110">
                  <c:v>757.38862278730494</c:v>
                </c:pt>
                <c:pt idx="111">
                  <c:v>770.55157557993186</c:v>
                </c:pt>
                <c:pt idx="112">
                  <c:v>1239.5847169820609</c:v>
                </c:pt>
                <c:pt idx="113">
                  <c:v>1236.3939834773416</c:v>
                </c:pt>
                <c:pt idx="114">
                  <c:v>1081.807539616324</c:v>
                </c:pt>
                <c:pt idx="115">
                  <c:v>872.19913178312527</c:v>
                </c:pt>
                <c:pt idx="116">
                  <c:v>781.57144948244581</c:v>
                </c:pt>
                <c:pt idx="117">
                  <c:v>740.88903154647346</c:v>
                </c:pt>
                <c:pt idx="118">
                  <c:v>606.71076291357099</c:v>
                </c:pt>
                <c:pt idx="119">
                  <c:v>791.04547409896497</c:v>
                </c:pt>
                <c:pt idx="120">
                  <c:v>810.31770259632663</c:v>
                </c:pt>
                <c:pt idx="121">
                  <c:v>868.53275857827748</c:v>
                </c:pt>
                <c:pt idx="122">
                  <c:v>874.02538202131529</c:v>
                </c:pt>
                <c:pt idx="123">
                  <c:v>755.49844789238534</c:v>
                </c:pt>
                <c:pt idx="124">
                  <c:v>805.30945104882699</c:v>
                </c:pt>
                <c:pt idx="125">
                  <c:v>876.35963949243569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UPC Media - Outdoor &amp; Posters</c:v>
                </c:pt>
              </c:strCache>
            </c:strRef>
          </c:tx>
          <c:spPr>
            <a:solidFill>
              <a:srgbClr val="64C919">
                <a:alpha val="67000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Sheet1!$I$2:$I$127</c:f>
              <c:numCache>
                <c:formatCode>0</c:formatCode>
                <c:ptCount val="126"/>
                <c:pt idx="0">
                  <c:v>53.556253929890858</c:v>
                </c:pt>
                <c:pt idx="1">
                  <c:v>90.245055430806431</c:v>
                </c:pt>
                <c:pt idx="2">
                  <c:v>108.2126914990929</c:v>
                </c:pt>
                <c:pt idx="3">
                  <c:v>119.35072235055877</c:v>
                </c:pt>
                <c:pt idx="4">
                  <c:v>103.23318545479349</c:v>
                </c:pt>
                <c:pt idx="5">
                  <c:v>76.702782701711811</c:v>
                </c:pt>
                <c:pt idx="6">
                  <c:v>55.775039343768299</c:v>
                </c:pt>
                <c:pt idx="7">
                  <c:v>36.294355962383683</c:v>
                </c:pt>
                <c:pt idx="8">
                  <c:v>20.513805540559005</c:v>
                </c:pt>
                <c:pt idx="9">
                  <c:v>10.182766913817076</c:v>
                </c:pt>
                <c:pt idx="10">
                  <c:v>115.04258820487459</c:v>
                </c:pt>
                <c:pt idx="11">
                  <c:v>160.75388794982479</c:v>
                </c:pt>
                <c:pt idx="12">
                  <c:v>179.79713600086831</c:v>
                </c:pt>
                <c:pt idx="13">
                  <c:v>198.6138168666015</c:v>
                </c:pt>
                <c:pt idx="14">
                  <c:v>226.80564370854432</c:v>
                </c:pt>
                <c:pt idx="15">
                  <c:v>230.86295729630561</c:v>
                </c:pt>
                <c:pt idx="16">
                  <c:v>199.11407938444944</c:v>
                </c:pt>
                <c:pt idx="17">
                  <c:v>187.96095324678225</c:v>
                </c:pt>
                <c:pt idx="18">
                  <c:v>199.4948238231654</c:v>
                </c:pt>
                <c:pt idx="19">
                  <c:v>204.22072755807804</c:v>
                </c:pt>
                <c:pt idx="20">
                  <c:v>206.15112554677205</c:v>
                </c:pt>
                <c:pt idx="21">
                  <c:v>199.76689947008245</c:v>
                </c:pt>
                <c:pt idx="22">
                  <c:v>205.62716494649121</c:v>
                </c:pt>
                <c:pt idx="23">
                  <c:v>206.70654699492911</c:v>
                </c:pt>
                <c:pt idx="24">
                  <c:v>207.64100628480591</c:v>
                </c:pt>
                <c:pt idx="25">
                  <c:v>201.18633112615379</c:v>
                </c:pt>
                <c:pt idx="26">
                  <c:v>183.95345725293765</c:v>
                </c:pt>
                <c:pt idx="27">
                  <c:v>180.2998724790213</c:v>
                </c:pt>
                <c:pt idx="28">
                  <c:v>185.66818035822922</c:v>
                </c:pt>
                <c:pt idx="29">
                  <c:v>182.69595649219914</c:v>
                </c:pt>
                <c:pt idx="30">
                  <c:v>150.53785839533055</c:v>
                </c:pt>
                <c:pt idx="31">
                  <c:v>111.32998399326605</c:v>
                </c:pt>
                <c:pt idx="32">
                  <c:v>86.830621102461137</c:v>
                </c:pt>
                <c:pt idx="33">
                  <c:v>67.556276004459974</c:v>
                </c:pt>
                <c:pt idx="34">
                  <c:v>146.86354617343036</c:v>
                </c:pt>
                <c:pt idx="35">
                  <c:v>184.19114021397013</c:v>
                </c:pt>
                <c:pt idx="36">
                  <c:v>189.04130311981621</c:v>
                </c:pt>
                <c:pt idx="37">
                  <c:v>178.91060565589191</c:v>
                </c:pt>
                <c:pt idx="38">
                  <c:v>174.45295310371571</c:v>
                </c:pt>
                <c:pt idx="39">
                  <c:v>178.5577632972049</c:v>
                </c:pt>
                <c:pt idx="40">
                  <c:v>181.9968531774845</c:v>
                </c:pt>
                <c:pt idx="41">
                  <c:v>180.95183419702539</c:v>
                </c:pt>
                <c:pt idx="42">
                  <c:v>178.03500050387314</c:v>
                </c:pt>
                <c:pt idx="43">
                  <c:v>139.93392469714905</c:v>
                </c:pt>
                <c:pt idx="44">
                  <c:v>89.925485734610945</c:v>
                </c:pt>
                <c:pt idx="45">
                  <c:v>66.260573979429921</c:v>
                </c:pt>
                <c:pt idx="46">
                  <c:v>65.168075857957547</c:v>
                </c:pt>
                <c:pt idx="47">
                  <c:v>67.876430697834081</c:v>
                </c:pt>
                <c:pt idx="48">
                  <c:v>59.587370937138296</c:v>
                </c:pt>
                <c:pt idx="49">
                  <c:v>47.467214664129941</c:v>
                </c:pt>
                <c:pt idx="50">
                  <c:v>37.802353060351066</c:v>
                </c:pt>
                <c:pt idx="51">
                  <c:v>26.81651824507491</c:v>
                </c:pt>
                <c:pt idx="52">
                  <c:v>16.291146519046169</c:v>
                </c:pt>
                <c:pt idx="53">
                  <c:v>8.5801243611959315</c:v>
                </c:pt>
                <c:pt idx="54">
                  <c:v>4.0464504188763204</c:v>
                </c:pt>
                <c:pt idx="55">
                  <c:v>1.7731509083648085</c:v>
                </c:pt>
                <c:pt idx="56">
                  <c:v>0.74831958219727746</c:v>
                </c:pt>
                <c:pt idx="57">
                  <c:v>0.31454483915337927</c:v>
                </c:pt>
                <c:pt idx="58">
                  <c:v>0.13585429319837986</c:v>
                </c:pt>
                <c:pt idx="59">
                  <c:v>6.1922806491492247E-2</c:v>
                </c:pt>
                <c:pt idx="60">
                  <c:v>3.0302161909351935E-2</c:v>
                </c:pt>
                <c:pt idx="61">
                  <c:v>173.86783697591397</c:v>
                </c:pt>
                <c:pt idx="62">
                  <c:v>231.90134814980439</c:v>
                </c:pt>
                <c:pt idx="63">
                  <c:v>245.43838522978007</c:v>
                </c:pt>
                <c:pt idx="64">
                  <c:v>250.81621782316392</c:v>
                </c:pt>
                <c:pt idx="65">
                  <c:v>246.14305610625593</c:v>
                </c:pt>
                <c:pt idx="66">
                  <c:v>225.85874739768178</c:v>
                </c:pt>
                <c:pt idx="67">
                  <c:v>187.03173268901392</c:v>
                </c:pt>
                <c:pt idx="68">
                  <c:v>143.65294934814057</c:v>
                </c:pt>
                <c:pt idx="69">
                  <c:v>109.48689949583597</c:v>
                </c:pt>
                <c:pt idx="70">
                  <c:v>83.459810639812744</c:v>
                </c:pt>
                <c:pt idx="71">
                  <c:v>142.27717161778503</c:v>
                </c:pt>
                <c:pt idx="72">
                  <c:v>200.3546659944214</c:v>
                </c:pt>
                <c:pt idx="73">
                  <c:v>238.27145931629858</c:v>
                </c:pt>
                <c:pt idx="74">
                  <c:v>199.89912136939918</c:v>
                </c:pt>
                <c:pt idx="75">
                  <c:v>135.66677424829248</c:v>
                </c:pt>
                <c:pt idx="76">
                  <c:v>99.290511033768439</c:v>
                </c:pt>
                <c:pt idx="77">
                  <c:v>52.419455680977869</c:v>
                </c:pt>
                <c:pt idx="78">
                  <c:v>102.34665954422488</c:v>
                </c:pt>
                <c:pt idx="79">
                  <c:v>138.71742825586324</c:v>
                </c:pt>
                <c:pt idx="80">
                  <c:v>153.67319845264433</c:v>
                </c:pt>
                <c:pt idx="81">
                  <c:v>161.04944944828355</c:v>
                </c:pt>
                <c:pt idx="82">
                  <c:v>165.19994231748657</c:v>
                </c:pt>
                <c:pt idx="83">
                  <c:v>160.73243283361703</c:v>
                </c:pt>
                <c:pt idx="84">
                  <c:v>145.56246468990628</c:v>
                </c:pt>
                <c:pt idx="85">
                  <c:v>123.60284858580863</c:v>
                </c:pt>
                <c:pt idx="86">
                  <c:v>97.745891527525657</c:v>
                </c:pt>
                <c:pt idx="87">
                  <c:v>128.43251800916286</c:v>
                </c:pt>
                <c:pt idx="88">
                  <c:v>159.48849811247993</c:v>
                </c:pt>
                <c:pt idx="89">
                  <c:v>177.98674133426618</c:v>
                </c:pt>
                <c:pt idx="90">
                  <c:v>187.64785639651353</c:v>
                </c:pt>
                <c:pt idx="91">
                  <c:v>154.90098047558848</c:v>
                </c:pt>
                <c:pt idx="92">
                  <c:v>110.22507233897753</c:v>
                </c:pt>
                <c:pt idx="93">
                  <c:v>82.051473393024395</c:v>
                </c:pt>
                <c:pt idx="94">
                  <c:v>58.375894331363526</c:v>
                </c:pt>
                <c:pt idx="95">
                  <c:v>37.214816912619924</c:v>
                </c:pt>
                <c:pt idx="96">
                  <c:v>21.066508352682249</c:v>
                </c:pt>
                <c:pt idx="97">
                  <c:v>82.604967841749328</c:v>
                </c:pt>
                <c:pt idx="98">
                  <c:v>132.39891371281303</c:v>
                </c:pt>
                <c:pt idx="99">
                  <c:v>165.43916683505637</c:v>
                </c:pt>
                <c:pt idx="100">
                  <c:v>141.96097459579386</c:v>
                </c:pt>
                <c:pt idx="101">
                  <c:v>99.160646702246027</c:v>
                </c:pt>
                <c:pt idx="102">
                  <c:v>73.9155762659949</c:v>
                </c:pt>
                <c:pt idx="103">
                  <c:v>53.108614847008383</c:v>
                </c:pt>
                <c:pt idx="104">
                  <c:v>33.517381244234045</c:v>
                </c:pt>
                <c:pt idx="105">
                  <c:v>19.514091315327576</c:v>
                </c:pt>
                <c:pt idx="106">
                  <c:v>11.499999568362927</c:v>
                </c:pt>
                <c:pt idx="107">
                  <c:v>5.9040701343163171</c:v>
                </c:pt>
                <c:pt idx="108">
                  <c:v>2.7129194347844234</c:v>
                </c:pt>
                <c:pt idx="109">
                  <c:v>1.1496281918915541</c:v>
                </c:pt>
                <c:pt idx="110">
                  <c:v>0.46148248762509453</c:v>
                </c:pt>
                <c:pt idx="111">
                  <c:v>0.17937812793258162</c:v>
                </c:pt>
                <c:pt idx="112">
                  <c:v>6.8738125370722755E-2</c:v>
                </c:pt>
                <c:pt idx="113">
                  <c:v>192.05367291985851</c:v>
                </c:pt>
                <c:pt idx="114">
                  <c:v>241.78621663076331</c:v>
                </c:pt>
                <c:pt idx="115">
                  <c:v>252.29366690358498</c:v>
                </c:pt>
                <c:pt idx="116">
                  <c:v>256.50801659393278</c:v>
                </c:pt>
                <c:pt idx="117">
                  <c:v>253.98766497688928</c:v>
                </c:pt>
                <c:pt idx="118">
                  <c:v>245.049097922409</c:v>
                </c:pt>
                <c:pt idx="119">
                  <c:v>235.11338535605711</c:v>
                </c:pt>
                <c:pt idx="120">
                  <c:v>225.9629807749325</c:v>
                </c:pt>
                <c:pt idx="121">
                  <c:v>204.09333954551738</c:v>
                </c:pt>
                <c:pt idx="122">
                  <c:v>158.03835871174766</c:v>
                </c:pt>
                <c:pt idx="123">
                  <c:v>111.57502249634999</c:v>
                </c:pt>
                <c:pt idx="124">
                  <c:v>122.45806284758291</c:v>
                </c:pt>
                <c:pt idx="125">
                  <c:v>158.70988016079403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UPC Media - Radio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Sheet1!$J$2:$J$127</c:f>
              <c:numCache>
                <c:formatCode>0</c:formatCode>
                <c:ptCount val="126"/>
                <c:pt idx="0">
                  <c:v>120.90287908802199</c:v>
                </c:pt>
                <c:pt idx="1">
                  <c:v>223.73583202352992</c:v>
                </c:pt>
                <c:pt idx="2">
                  <c:v>279.02900248967484</c:v>
                </c:pt>
                <c:pt idx="3">
                  <c:v>274.11717888801479</c:v>
                </c:pt>
                <c:pt idx="4">
                  <c:v>189.75760198698973</c:v>
                </c:pt>
                <c:pt idx="5">
                  <c:v>89.240337611329878</c:v>
                </c:pt>
                <c:pt idx="6">
                  <c:v>48.227042480517483</c:v>
                </c:pt>
                <c:pt idx="7">
                  <c:v>33.967838271792331</c:v>
                </c:pt>
                <c:pt idx="8">
                  <c:v>24.550371900829621</c:v>
                </c:pt>
                <c:pt idx="9">
                  <c:v>15.679528972764611</c:v>
                </c:pt>
                <c:pt idx="10">
                  <c:v>8.6328125332714478</c:v>
                </c:pt>
                <c:pt idx="11">
                  <c:v>148.63870915648329</c:v>
                </c:pt>
                <c:pt idx="12">
                  <c:v>255.970554014675</c:v>
                </c:pt>
                <c:pt idx="13">
                  <c:v>215.31067429087514</c:v>
                </c:pt>
                <c:pt idx="14">
                  <c:v>103.38160574014813</c:v>
                </c:pt>
                <c:pt idx="15">
                  <c:v>52.098820223959606</c:v>
                </c:pt>
                <c:pt idx="16">
                  <c:v>34.214711242269232</c:v>
                </c:pt>
                <c:pt idx="17">
                  <c:v>23.851775772558014</c:v>
                </c:pt>
                <c:pt idx="18">
                  <c:v>14.904789228525903</c:v>
                </c:pt>
                <c:pt idx="19">
                  <c:v>8.0773808443077719</c:v>
                </c:pt>
                <c:pt idx="20">
                  <c:v>183.27045082559653</c:v>
                </c:pt>
                <c:pt idx="21">
                  <c:v>270.62686314400099</c:v>
                </c:pt>
                <c:pt idx="22">
                  <c:v>290.39693686844566</c:v>
                </c:pt>
                <c:pt idx="23">
                  <c:v>246.57123459046633</c:v>
                </c:pt>
                <c:pt idx="24">
                  <c:v>122.4538953577474</c:v>
                </c:pt>
                <c:pt idx="25">
                  <c:v>49.149027243631281</c:v>
                </c:pt>
                <c:pt idx="26">
                  <c:v>25.48942492803997</c:v>
                </c:pt>
                <c:pt idx="27">
                  <c:v>18.698777050772367</c:v>
                </c:pt>
                <c:pt idx="28">
                  <c:v>130.70651827556006</c:v>
                </c:pt>
                <c:pt idx="29">
                  <c:v>232.66777929238032</c:v>
                </c:pt>
                <c:pt idx="30">
                  <c:v>191.38634756733404</c:v>
                </c:pt>
                <c:pt idx="31">
                  <c:v>187.39730114588718</c:v>
                </c:pt>
                <c:pt idx="32">
                  <c:v>237.6332893362158</c:v>
                </c:pt>
                <c:pt idx="33">
                  <c:v>202.35923437670689</c:v>
                </c:pt>
                <c:pt idx="34">
                  <c:v>103.88995931709675</c:v>
                </c:pt>
                <c:pt idx="35">
                  <c:v>159.18644568742502</c:v>
                </c:pt>
                <c:pt idx="36">
                  <c:v>234.65180366724491</c:v>
                </c:pt>
                <c:pt idx="37">
                  <c:v>190.83833729561394</c:v>
                </c:pt>
                <c:pt idx="38">
                  <c:v>81.651791461600197</c:v>
                </c:pt>
                <c:pt idx="39">
                  <c:v>151.65501351583686</c:v>
                </c:pt>
                <c:pt idx="40">
                  <c:v>232.41660283744898</c:v>
                </c:pt>
                <c:pt idx="41">
                  <c:v>188.50326060277894</c:v>
                </c:pt>
                <c:pt idx="42">
                  <c:v>80.612229501397181</c:v>
                </c:pt>
                <c:pt idx="43">
                  <c:v>32.503089504122634</c:v>
                </c:pt>
                <c:pt idx="44">
                  <c:v>20.974706774214376</c:v>
                </c:pt>
                <c:pt idx="45">
                  <c:v>15.869804563375373</c:v>
                </c:pt>
                <c:pt idx="46">
                  <c:v>11.471388044758593</c:v>
                </c:pt>
                <c:pt idx="47">
                  <c:v>7.1706716258141805</c:v>
                </c:pt>
                <c:pt idx="48">
                  <c:v>3.8370007125656334</c:v>
                </c:pt>
                <c:pt idx="49">
                  <c:v>1.810250653385804</c:v>
                </c:pt>
                <c:pt idx="50">
                  <c:v>0.78163418305320675</c:v>
                </c:pt>
                <c:pt idx="51">
                  <c:v>0.3176668874732469</c:v>
                </c:pt>
                <c:pt idx="52">
                  <c:v>0.12390140733909999</c:v>
                </c:pt>
                <c:pt idx="53">
                  <c:v>4.7001050515065458E-2</c:v>
                </c:pt>
                <c:pt idx="54">
                  <c:v>1.7499589578554148E-2</c:v>
                </c:pt>
                <c:pt idx="55">
                  <c:v>6.4353531275299037E-3</c:v>
                </c:pt>
                <c:pt idx="56">
                  <c:v>2.3476176644739995E-3</c:v>
                </c:pt>
                <c:pt idx="57">
                  <c:v>8.5205273044267451E-4</c:v>
                </c:pt>
                <c:pt idx="58">
                  <c:v>3.0826502156514654E-4</c:v>
                </c:pt>
                <c:pt idx="59">
                  <c:v>1.1130958108634284E-4</c:v>
                </c:pt>
                <c:pt idx="60">
                  <c:v>4.014423850184211E-5</c:v>
                </c:pt>
                <c:pt idx="61">
                  <c:v>1.4467728618665196E-5</c:v>
                </c:pt>
                <c:pt idx="62">
                  <c:v>125.14342569516225</c:v>
                </c:pt>
                <c:pt idx="63">
                  <c:v>229.15675559787894</c:v>
                </c:pt>
                <c:pt idx="64">
                  <c:v>188.15310330465843</c:v>
                </c:pt>
                <c:pt idx="65">
                  <c:v>191.24148233833336</c:v>
                </c:pt>
                <c:pt idx="66">
                  <c:v>245.77109502361918</c:v>
                </c:pt>
                <c:pt idx="67">
                  <c:v>197.37302332210129</c:v>
                </c:pt>
                <c:pt idx="68">
                  <c:v>93.097780107838432</c:v>
                </c:pt>
                <c:pt idx="69">
                  <c:v>48.996631393922982</c:v>
                </c:pt>
                <c:pt idx="70">
                  <c:v>33.51124918460237</c:v>
                </c:pt>
                <c:pt idx="71">
                  <c:v>23.667355414074915</c:v>
                </c:pt>
                <c:pt idx="72">
                  <c:v>14.823815785030648</c:v>
                </c:pt>
                <c:pt idx="73">
                  <c:v>8.0319925044257552</c:v>
                </c:pt>
                <c:pt idx="74">
                  <c:v>3.8410914536593572</c:v>
                </c:pt>
                <c:pt idx="75">
                  <c:v>1.6701460357601123</c:v>
                </c:pt>
                <c:pt idx="76">
                  <c:v>0.67889423127928894</c:v>
                </c:pt>
                <c:pt idx="77">
                  <c:v>0.26376770389354121</c:v>
                </c:pt>
                <c:pt idx="78">
                  <c:v>9.9537128307920164E-2</c:v>
                </c:pt>
                <c:pt idx="79">
                  <c:v>3.6879466260851507E-2</c:v>
                </c:pt>
                <c:pt idx="80">
                  <c:v>1.3510417693833047E-2</c:v>
                </c:pt>
                <c:pt idx="81">
                  <c:v>4.9153112809774786E-3</c:v>
                </c:pt>
                <c:pt idx="82">
                  <c:v>1.7807896350126226E-3</c:v>
                </c:pt>
                <c:pt idx="83">
                  <c:v>6.4353869118114783E-4</c:v>
                </c:pt>
                <c:pt idx="84">
                  <c:v>2.3220649942128053E-4</c:v>
                </c:pt>
                <c:pt idx="85">
                  <c:v>8.3709689930772541E-5</c:v>
                </c:pt>
                <c:pt idx="86">
                  <c:v>3.0160444982382294E-5</c:v>
                </c:pt>
                <c:pt idx="87">
                  <c:v>1.0863156148021685E-5</c:v>
                </c:pt>
                <c:pt idx="88">
                  <c:v>3.911902431678862E-6</c:v>
                </c:pt>
                <c:pt idx="89">
                  <c:v>1.4085368685242243E-6</c:v>
                </c:pt>
                <c:pt idx="90">
                  <c:v>5.0712771487257177E-7</c:v>
                </c:pt>
                <c:pt idx="91">
                  <c:v>1.8257773838987062E-7</c:v>
                </c:pt>
                <c:pt idx="92">
                  <c:v>6.5730526401664211E-8</c:v>
                </c:pt>
                <c:pt idx="93">
                  <c:v>2.3663538295912328E-8</c:v>
                </c:pt>
                <c:pt idx="94">
                  <c:v>8.5189923288347147E-9</c:v>
                </c:pt>
                <c:pt idx="95">
                  <c:v>171.61883653707602</c:v>
                </c:pt>
                <c:pt idx="96">
                  <c:v>279.28415441137957</c:v>
                </c:pt>
                <c:pt idx="97">
                  <c:v>240.73731139948802</c:v>
                </c:pt>
                <c:pt idx="98">
                  <c:v>120.645094599662</c:v>
                </c:pt>
                <c:pt idx="99">
                  <c:v>205.68680137590724</c:v>
                </c:pt>
                <c:pt idx="100">
                  <c:v>285.70948287139481</c:v>
                </c:pt>
                <c:pt idx="101">
                  <c:v>304.35422351996692</c:v>
                </c:pt>
                <c:pt idx="102">
                  <c:v>257.82941991636756</c:v>
                </c:pt>
                <c:pt idx="103">
                  <c:v>134.33354086315464</c:v>
                </c:pt>
                <c:pt idx="104">
                  <c:v>54.566012509419224</c:v>
                </c:pt>
                <c:pt idx="105">
                  <c:v>29.767238481810839</c:v>
                </c:pt>
                <c:pt idx="106">
                  <c:v>25.235237735457336</c:v>
                </c:pt>
                <c:pt idx="107">
                  <c:v>21.118536136785149</c:v>
                </c:pt>
                <c:pt idx="108">
                  <c:v>15.009433127526574</c:v>
                </c:pt>
                <c:pt idx="109">
                  <c:v>8.9212883953874211</c:v>
                </c:pt>
                <c:pt idx="110">
                  <c:v>4.5570610123344428</c:v>
                </c:pt>
                <c:pt idx="111">
                  <c:v>2.0734351143454508</c:v>
                </c:pt>
                <c:pt idx="112">
                  <c:v>0.86863171699649167</c:v>
                </c:pt>
                <c:pt idx="113">
                  <c:v>0.34411099003652712</c:v>
                </c:pt>
                <c:pt idx="114">
                  <c:v>0.13145131335546359</c:v>
                </c:pt>
                <c:pt idx="115">
                  <c:v>203.31563987556166</c:v>
                </c:pt>
                <c:pt idx="116">
                  <c:v>305.18372106029375</c:v>
                </c:pt>
                <c:pt idx="117">
                  <c:v>271.25546293382382</c:v>
                </c:pt>
                <c:pt idx="118">
                  <c:v>146.03626416808441</c:v>
                </c:pt>
                <c:pt idx="119">
                  <c:v>258.00403322241425</c:v>
                </c:pt>
                <c:pt idx="120">
                  <c:v>326.37831923458793</c:v>
                </c:pt>
                <c:pt idx="121">
                  <c:v>296.25805658099262</c:v>
                </c:pt>
                <c:pt idx="122">
                  <c:v>172.47289549156119</c:v>
                </c:pt>
                <c:pt idx="123">
                  <c:v>64.337167254239773</c:v>
                </c:pt>
                <c:pt idx="124">
                  <c:v>29.376780934904289</c:v>
                </c:pt>
                <c:pt idx="125">
                  <c:v>241.84928656964229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UPC Media - Press</c:v>
                </c:pt>
              </c:strCache>
            </c:strRef>
          </c:tx>
          <c:spPr>
            <a:solidFill>
              <a:srgbClr val="FF0066">
                <a:alpha val="67000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Sheet1!$K$2:$K$127</c:f>
              <c:numCache>
                <c:formatCode>0</c:formatCode>
                <c:ptCount val="1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49.3970604086566</c:v>
                </c:pt>
                <c:pt idx="22">
                  <c:v>58.303591346584284</c:v>
                </c:pt>
                <c:pt idx="23">
                  <c:v>59.905819926640547</c:v>
                </c:pt>
                <c:pt idx="24">
                  <c:v>60.657218145091633</c:v>
                </c:pt>
                <c:pt idx="25">
                  <c:v>61.386205177015256</c:v>
                </c:pt>
                <c:pt idx="26">
                  <c:v>60.924823844497325</c:v>
                </c:pt>
                <c:pt idx="27">
                  <c:v>58.650213000333849</c:v>
                </c:pt>
                <c:pt idx="28">
                  <c:v>51.105020883585752</c:v>
                </c:pt>
                <c:pt idx="29">
                  <c:v>58.216132401348531</c:v>
                </c:pt>
                <c:pt idx="30">
                  <c:v>61.527294335445134</c:v>
                </c:pt>
                <c:pt idx="31">
                  <c:v>63.577217526776344</c:v>
                </c:pt>
                <c:pt idx="32">
                  <c:v>66.62172043359088</c:v>
                </c:pt>
                <c:pt idx="33">
                  <c:v>72.160755608471092</c:v>
                </c:pt>
                <c:pt idx="34">
                  <c:v>65.970052883338099</c:v>
                </c:pt>
                <c:pt idx="35">
                  <c:v>60.689308232265731</c:v>
                </c:pt>
                <c:pt idx="36">
                  <c:v>56.733388306578817</c:v>
                </c:pt>
                <c:pt idx="37">
                  <c:v>50.972602912426645</c:v>
                </c:pt>
                <c:pt idx="38">
                  <c:v>55.655194298627251</c:v>
                </c:pt>
                <c:pt idx="39">
                  <c:v>59.456865542989604</c:v>
                </c:pt>
                <c:pt idx="40">
                  <c:v>60.410388417372246</c:v>
                </c:pt>
                <c:pt idx="41">
                  <c:v>60.913412851771028</c:v>
                </c:pt>
                <c:pt idx="42">
                  <c:v>61.425938422121106</c:v>
                </c:pt>
                <c:pt idx="43">
                  <c:v>57.650637334189241</c:v>
                </c:pt>
                <c:pt idx="44">
                  <c:v>65.527710172267149</c:v>
                </c:pt>
                <c:pt idx="45">
                  <c:v>68.45534707900633</c:v>
                </c:pt>
                <c:pt idx="46">
                  <c:v>69.689524699863853</c:v>
                </c:pt>
                <c:pt idx="47">
                  <c:v>68.920640343369342</c:v>
                </c:pt>
                <c:pt idx="48">
                  <c:v>64.929350776528082</c:v>
                </c:pt>
                <c:pt idx="49">
                  <c:v>55.70703594792127</c:v>
                </c:pt>
                <c:pt idx="50">
                  <c:v>41.478344414872154</c:v>
                </c:pt>
                <c:pt idx="51">
                  <c:v>26.222399148205547</c:v>
                </c:pt>
                <c:pt idx="52">
                  <c:v>14.220162351569847</c:v>
                </c:pt>
                <c:pt idx="53">
                  <c:v>6.7997548131602912</c:v>
                </c:pt>
                <c:pt idx="54">
                  <c:v>2.9574343477724283</c:v>
                </c:pt>
                <c:pt idx="55">
                  <c:v>1.2028411834238697</c:v>
                </c:pt>
                <c:pt idx="56">
                  <c:v>0.46761488634116238</c:v>
                </c:pt>
                <c:pt idx="57">
                  <c:v>0.17654481019912127</c:v>
                </c:pt>
                <c:pt idx="58">
                  <c:v>6.5433881119522044E-2</c:v>
                </c:pt>
                <c:pt idx="59">
                  <c:v>2.3976471505854309E-2</c:v>
                </c:pt>
                <c:pt idx="60">
                  <c:v>8.7242929270911554E-3</c:v>
                </c:pt>
                <c:pt idx="61">
                  <c:v>2.4745497135769457E-3</c:v>
                </c:pt>
                <c:pt idx="62">
                  <c:v>8.0015789896149044E-4</c:v>
                </c:pt>
                <c:pt idx="63">
                  <c:v>2.8852752297414268E-4</c:v>
                </c:pt>
                <c:pt idx="64">
                  <c:v>1.0397608079631768E-4</c:v>
                </c:pt>
                <c:pt idx="65">
                  <c:v>3.7454324223134293E-5</c:v>
                </c:pt>
                <c:pt idx="66">
                  <c:v>1.3488522149974171E-5</c:v>
                </c:pt>
                <c:pt idx="67">
                  <c:v>4.8569555604179108E-6</c:v>
                </c:pt>
                <c:pt idx="68">
                  <c:v>1.7487449711696421E-6</c:v>
                </c:pt>
                <c:pt idx="69">
                  <c:v>6.2960225310299359E-7</c:v>
                </c:pt>
                <c:pt idx="70">
                  <c:v>2.2666927093066726E-7</c:v>
                </c:pt>
                <c:pt idx="71">
                  <c:v>8.1602055523556603E-8</c:v>
                </c:pt>
                <c:pt idx="72">
                  <c:v>2.9377355839452925E-8</c:v>
                </c:pt>
                <c:pt idx="73">
                  <c:v>1.057599386649652E-8</c:v>
                </c:pt>
                <c:pt idx="74">
                  <c:v>3.8073917180766209E-9</c:v>
                </c:pt>
                <c:pt idx="75">
                  <c:v>1.3706688235015381E-9</c:v>
                </c:pt>
                <c:pt idx="76">
                  <c:v>4.9344255014229811E-10</c:v>
                </c:pt>
                <c:pt idx="77">
                  <c:v>1.5363597433698052E-10</c:v>
                </c:pt>
                <c:pt idx="78">
                  <c:v>6.3928453314305043E-11</c:v>
                </c:pt>
                <c:pt idx="79">
                  <c:v>2.3022156669813377E-11</c:v>
                </c:pt>
                <c:pt idx="80">
                  <c:v>8.2879805470678195E-12</c:v>
                </c:pt>
                <c:pt idx="81">
                  <c:v>2.9836738997185932E-12</c:v>
                </c:pt>
                <c:pt idx="82">
                  <c:v>1.0741227998020355E-12</c:v>
                </c:pt>
                <c:pt idx="83">
                  <c:v>3.8668425049458449E-13</c:v>
                </c:pt>
                <c:pt idx="84">
                  <c:v>1.3920633923721591E-13</c:v>
                </c:pt>
                <c:pt idx="85">
                  <c:v>5.0114284280831477E-14</c:v>
                </c:pt>
                <c:pt idx="86">
                  <c:v>1.8041142753209672E-14</c:v>
                </c:pt>
                <c:pt idx="87">
                  <c:v>6.4948114504120939E-15</c:v>
                </c:pt>
                <c:pt idx="88">
                  <c:v>2.3381321670323199E-15</c:v>
                </c:pt>
                <c:pt idx="89">
                  <c:v>8.4172756609002258E-16</c:v>
                </c:pt>
                <c:pt idx="90">
                  <c:v>3.0302192035903085E-16</c:v>
                </c:pt>
                <c:pt idx="91">
                  <c:v>1.0908788897865232E-16</c:v>
                </c:pt>
                <c:pt idx="92">
                  <c:v>3.9271643119427124E-17</c:v>
                </c:pt>
                <c:pt idx="93">
                  <c:v>1.4137791972949509E-17</c:v>
                </c:pt>
                <c:pt idx="94">
                  <c:v>5.0896050995577392E-18</c:v>
                </c:pt>
                <c:pt idx="95">
                  <c:v>1.8322118908335488E-18</c:v>
                </c:pt>
                <c:pt idx="96">
                  <c:v>6.5959647625151117E-19</c:v>
                </c:pt>
                <c:pt idx="97">
                  <c:v>2.3745467145490253E-19</c:v>
                </c:pt>
                <c:pt idx="98">
                  <c:v>8.5483684944998555E-20</c:v>
                </c:pt>
                <c:pt idx="99">
                  <c:v>3.0774084350134197E-20</c:v>
                </c:pt>
                <c:pt idx="100">
                  <c:v>1.1078720463098887E-20</c:v>
                </c:pt>
                <c:pt idx="101">
                  <c:v>3.9882937578784255E-21</c:v>
                </c:pt>
                <c:pt idx="102">
                  <c:v>1.4357944573481517E-21</c:v>
                </c:pt>
                <c:pt idx="103">
                  <c:v>5.1687798282060456E-22</c:v>
                </c:pt>
                <c:pt idx="104">
                  <c:v>23.419963774095983</c:v>
                </c:pt>
                <c:pt idx="105">
                  <c:v>33.134909886555711</c:v>
                </c:pt>
                <c:pt idx="106">
                  <c:v>21.154045525885977</c:v>
                </c:pt>
                <c:pt idx="107">
                  <c:v>11.744322333825057</c:v>
                </c:pt>
                <c:pt idx="108">
                  <c:v>5.7757827262321673</c:v>
                </c:pt>
                <c:pt idx="109">
                  <c:v>2.57916959649926</c:v>
                </c:pt>
                <c:pt idx="110">
                  <c:v>1.0723364797256032</c:v>
                </c:pt>
                <c:pt idx="111">
                  <c:v>0.42398688183836408</c:v>
                </c:pt>
                <c:pt idx="112">
                  <c:v>0.16202161698295175</c:v>
                </c:pt>
                <c:pt idx="113">
                  <c:v>4.775925627924018E-2</c:v>
                </c:pt>
                <c:pt idx="114">
                  <c:v>1.7593739780786113E-2</c:v>
                </c:pt>
                <c:pt idx="115">
                  <c:v>4.7936160031266462E-3</c:v>
                </c:pt>
                <c:pt idx="116">
                  <c:v>1.7328912597416829E-3</c:v>
                </c:pt>
                <c:pt idx="117">
                  <c:v>6.254144612549493E-4</c:v>
                </c:pt>
                <c:pt idx="118">
                  <c:v>2.2549065758241074E-4</c:v>
                </c:pt>
                <c:pt idx="119">
                  <c:v>8.1249890728761536E-5</c:v>
                </c:pt>
                <c:pt idx="120">
                  <c:v>2.9265835880028915E-5</c:v>
                </c:pt>
                <c:pt idx="121">
                  <c:v>1.053915930861019E-5</c:v>
                </c:pt>
                <c:pt idx="122">
                  <c:v>3.7948638749729032E-6</c:v>
                </c:pt>
                <c:pt idx="123">
                  <c:v>49.27779790514149</c:v>
                </c:pt>
                <c:pt idx="124">
                  <c:v>57.177592392077614</c:v>
                </c:pt>
                <c:pt idx="125">
                  <c:v>58.419077495155186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Events &amp; Others</c:v>
                </c:pt>
              </c:strCache>
            </c:strRef>
          </c:tx>
          <c:spPr>
            <a:solidFill>
              <a:srgbClr val="7030A0">
                <a:alpha val="49804"/>
              </a:srgbClr>
            </a:solidFill>
          </c:spPr>
          <c:invertIfNegative val="0"/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Sheet1!$L$2:$L$127</c:f>
              <c:numCache>
                <c:formatCode>0</c:formatCode>
                <c:ptCount val="1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66.129187655265738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66.129187655265738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-758.13052598446666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379.00179872150403</c:v>
                </c:pt>
                <c:pt idx="24">
                  <c:v>933.04530872588248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506.37838483113489</c:v>
                </c:pt>
                <c:pt idx="31">
                  <c:v>0</c:v>
                </c:pt>
                <c:pt idx="32">
                  <c:v>0</c:v>
                </c:pt>
                <c:pt idx="33">
                  <c:v>-727.09827209960122</c:v>
                </c:pt>
                <c:pt idx="34">
                  <c:v>-428.63010454130489</c:v>
                </c:pt>
                <c:pt idx="35">
                  <c:v>1049.2347383031156</c:v>
                </c:pt>
                <c:pt idx="36">
                  <c:v>0</c:v>
                </c:pt>
                <c:pt idx="37">
                  <c:v>-421.43736585302969</c:v>
                </c:pt>
                <c:pt idx="38">
                  <c:v>1580.2114381530719</c:v>
                </c:pt>
                <c:pt idx="39">
                  <c:v>2266.6569994311162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-858.12659401426549</c:v>
                </c:pt>
                <c:pt idx="45">
                  <c:v>0</c:v>
                </c:pt>
                <c:pt idx="46">
                  <c:v>0</c:v>
                </c:pt>
                <c:pt idx="47">
                  <c:v>108.83275618983365</c:v>
                </c:pt>
                <c:pt idx="48">
                  <c:v>108.83275618983365</c:v>
                </c:pt>
                <c:pt idx="49">
                  <c:v>174.96194384509937</c:v>
                </c:pt>
                <c:pt idx="50">
                  <c:v>174.96194384509937</c:v>
                </c:pt>
                <c:pt idx="51">
                  <c:v>174.96194384509937</c:v>
                </c:pt>
                <c:pt idx="52">
                  <c:v>400.41266282066545</c:v>
                </c:pt>
                <c:pt idx="53">
                  <c:v>0</c:v>
                </c:pt>
                <c:pt idx="54">
                  <c:v>108.83275618983365</c:v>
                </c:pt>
                <c:pt idx="55">
                  <c:v>108.83275618983365</c:v>
                </c:pt>
                <c:pt idx="56">
                  <c:v>552.16366995477813</c:v>
                </c:pt>
                <c:pt idx="57">
                  <c:v>108.83275618983365</c:v>
                </c:pt>
                <c:pt idx="58">
                  <c:v>0</c:v>
                </c:pt>
                <c:pt idx="59">
                  <c:v>0</c:v>
                </c:pt>
                <c:pt idx="60">
                  <c:v>66.129187655265738</c:v>
                </c:pt>
                <c:pt idx="61">
                  <c:v>66.129187655265738</c:v>
                </c:pt>
                <c:pt idx="62">
                  <c:v>66.129187655265738</c:v>
                </c:pt>
                <c:pt idx="63">
                  <c:v>66.129187655265738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-757.26507867551186</c:v>
                </c:pt>
                <c:pt idx="69">
                  <c:v>0</c:v>
                </c:pt>
                <c:pt idx="70">
                  <c:v>0</c:v>
                </c:pt>
                <c:pt idx="71">
                  <c:v>1409.8884897872363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66.129187655265738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66.129187655265738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298.04525963098445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8713216"/>
        <c:axId val="387147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RGU Sales</c:v>
                </c:pt>
              </c:strCache>
            </c:strRef>
          </c:tx>
          <c:spPr>
            <a:ln w="19050">
              <a:solidFill>
                <a:schemeClr val="tx1">
                  <a:alpha val="90000"/>
                </a:schemeClr>
              </a:solidFill>
            </a:ln>
          </c:spPr>
          <c:marker>
            <c:symbol val="none"/>
          </c:marker>
          <c:cat>
            <c:strRef>
              <c:f>Sheet1!$A$2:$A$127</c:f>
              <c:strCache>
                <c:ptCount val="126"/>
                <c:pt idx="0">
                  <c:v>2011-07-01</c:v>
                </c:pt>
                <c:pt idx="1">
                  <c:v>2011-07-08</c:v>
                </c:pt>
                <c:pt idx="2">
                  <c:v>2011-07-15</c:v>
                </c:pt>
                <c:pt idx="3">
                  <c:v>2011-07-22</c:v>
                </c:pt>
                <c:pt idx="4">
                  <c:v>2011-07-29</c:v>
                </c:pt>
                <c:pt idx="5">
                  <c:v>2011-08-05</c:v>
                </c:pt>
                <c:pt idx="6">
                  <c:v>2011-08-12</c:v>
                </c:pt>
                <c:pt idx="7">
                  <c:v>2011-08-19</c:v>
                </c:pt>
                <c:pt idx="8">
                  <c:v>2011-08-26</c:v>
                </c:pt>
                <c:pt idx="9">
                  <c:v>2011-09-02</c:v>
                </c:pt>
                <c:pt idx="10">
                  <c:v>2011-09-09</c:v>
                </c:pt>
                <c:pt idx="11">
                  <c:v>2011-09-16</c:v>
                </c:pt>
                <c:pt idx="12">
                  <c:v>2011-09-23</c:v>
                </c:pt>
                <c:pt idx="13">
                  <c:v>2011-09-30</c:v>
                </c:pt>
                <c:pt idx="14">
                  <c:v>2011-10-07</c:v>
                </c:pt>
                <c:pt idx="15">
                  <c:v>2011-10-14</c:v>
                </c:pt>
                <c:pt idx="16">
                  <c:v>2011-10-21</c:v>
                </c:pt>
                <c:pt idx="17">
                  <c:v>2011-10-28</c:v>
                </c:pt>
                <c:pt idx="18">
                  <c:v>2011-11-04</c:v>
                </c:pt>
                <c:pt idx="19">
                  <c:v>2011-11-11</c:v>
                </c:pt>
                <c:pt idx="20">
                  <c:v>2011-11-18</c:v>
                </c:pt>
                <c:pt idx="21">
                  <c:v>2011-11-25</c:v>
                </c:pt>
                <c:pt idx="22">
                  <c:v>2011-12-02</c:v>
                </c:pt>
                <c:pt idx="23">
                  <c:v>2011-12-09</c:v>
                </c:pt>
                <c:pt idx="24">
                  <c:v>2011-12-16</c:v>
                </c:pt>
                <c:pt idx="25">
                  <c:v>2011-12-23</c:v>
                </c:pt>
                <c:pt idx="26">
                  <c:v>2011-12-30</c:v>
                </c:pt>
                <c:pt idx="27">
                  <c:v>2012-01-06</c:v>
                </c:pt>
                <c:pt idx="28">
                  <c:v>2012-01-13</c:v>
                </c:pt>
                <c:pt idx="29">
                  <c:v>2012-01-20</c:v>
                </c:pt>
                <c:pt idx="30">
                  <c:v>2012-01-27</c:v>
                </c:pt>
                <c:pt idx="31">
                  <c:v>2012-02-03</c:v>
                </c:pt>
                <c:pt idx="32">
                  <c:v>2012-02-10</c:v>
                </c:pt>
                <c:pt idx="33">
                  <c:v>2012-02-17</c:v>
                </c:pt>
                <c:pt idx="34">
                  <c:v>2012-02-24</c:v>
                </c:pt>
                <c:pt idx="35">
                  <c:v>2012-03-02</c:v>
                </c:pt>
                <c:pt idx="36">
                  <c:v>2012-03-09</c:v>
                </c:pt>
                <c:pt idx="37">
                  <c:v>2012-03-16</c:v>
                </c:pt>
                <c:pt idx="38">
                  <c:v>2012-03-23</c:v>
                </c:pt>
                <c:pt idx="39">
                  <c:v>2012-03-30</c:v>
                </c:pt>
                <c:pt idx="40">
                  <c:v>2012-04-06</c:v>
                </c:pt>
                <c:pt idx="41">
                  <c:v>2012-04-13</c:v>
                </c:pt>
                <c:pt idx="42">
                  <c:v>2012-04-20</c:v>
                </c:pt>
                <c:pt idx="43">
                  <c:v>2012-04-27</c:v>
                </c:pt>
                <c:pt idx="44">
                  <c:v>2012-05-04</c:v>
                </c:pt>
                <c:pt idx="45">
                  <c:v>2012-05-11</c:v>
                </c:pt>
                <c:pt idx="46">
                  <c:v>2012-05-18</c:v>
                </c:pt>
                <c:pt idx="47">
                  <c:v>2012-05-25</c:v>
                </c:pt>
                <c:pt idx="48">
                  <c:v>2012-06-01</c:v>
                </c:pt>
                <c:pt idx="49">
                  <c:v>2012-06-08</c:v>
                </c:pt>
                <c:pt idx="50">
                  <c:v>2012-06-15</c:v>
                </c:pt>
                <c:pt idx="51">
                  <c:v>2012-06-22</c:v>
                </c:pt>
                <c:pt idx="52">
                  <c:v>2012-06-29</c:v>
                </c:pt>
                <c:pt idx="53">
                  <c:v>2012-07-06</c:v>
                </c:pt>
                <c:pt idx="54">
                  <c:v>2012-07-13</c:v>
                </c:pt>
                <c:pt idx="55">
                  <c:v>2012-07-20</c:v>
                </c:pt>
                <c:pt idx="56">
                  <c:v>2012-07-27</c:v>
                </c:pt>
                <c:pt idx="57">
                  <c:v>2012-08-03</c:v>
                </c:pt>
                <c:pt idx="58">
                  <c:v>2012-08-10</c:v>
                </c:pt>
                <c:pt idx="59">
                  <c:v>2012-08-17</c:v>
                </c:pt>
                <c:pt idx="60">
                  <c:v>2012-08-24</c:v>
                </c:pt>
                <c:pt idx="61">
                  <c:v>2012-08-31</c:v>
                </c:pt>
                <c:pt idx="62">
                  <c:v>2012-09-07</c:v>
                </c:pt>
                <c:pt idx="63">
                  <c:v>2012-09-14</c:v>
                </c:pt>
                <c:pt idx="64">
                  <c:v>2012-09-21</c:v>
                </c:pt>
                <c:pt idx="65">
                  <c:v>2012-09-28</c:v>
                </c:pt>
                <c:pt idx="66">
                  <c:v>2012-10-05</c:v>
                </c:pt>
                <c:pt idx="67">
                  <c:v>2012-10-12</c:v>
                </c:pt>
                <c:pt idx="68">
                  <c:v>2012-10-19</c:v>
                </c:pt>
                <c:pt idx="69">
                  <c:v>2012-10-26</c:v>
                </c:pt>
                <c:pt idx="70">
                  <c:v>2012-11-02</c:v>
                </c:pt>
                <c:pt idx="71">
                  <c:v>2012-11-09</c:v>
                </c:pt>
                <c:pt idx="72">
                  <c:v>2012-11-16</c:v>
                </c:pt>
                <c:pt idx="73">
                  <c:v>2012-11-23</c:v>
                </c:pt>
                <c:pt idx="74">
                  <c:v>2012-11-30</c:v>
                </c:pt>
                <c:pt idx="75">
                  <c:v>2012-12-07</c:v>
                </c:pt>
                <c:pt idx="76">
                  <c:v>2012-12-14</c:v>
                </c:pt>
                <c:pt idx="77">
                  <c:v>2012-12-21</c:v>
                </c:pt>
                <c:pt idx="78">
                  <c:v>2012-12-28</c:v>
                </c:pt>
                <c:pt idx="79">
                  <c:v>2013-01-04</c:v>
                </c:pt>
                <c:pt idx="80">
                  <c:v>2013-01-11</c:v>
                </c:pt>
                <c:pt idx="81">
                  <c:v>2013-01-18</c:v>
                </c:pt>
                <c:pt idx="82">
                  <c:v>2013-01-25</c:v>
                </c:pt>
                <c:pt idx="83">
                  <c:v>2013-02-01</c:v>
                </c:pt>
                <c:pt idx="84">
                  <c:v>2013-02-08</c:v>
                </c:pt>
                <c:pt idx="85">
                  <c:v>2013-02-15</c:v>
                </c:pt>
                <c:pt idx="86">
                  <c:v>2013-02-22</c:v>
                </c:pt>
                <c:pt idx="87">
                  <c:v>2013-03-01</c:v>
                </c:pt>
                <c:pt idx="88">
                  <c:v>2013-03-08</c:v>
                </c:pt>
                <c:pt idx="89">
                  <c:v>2013-03-15</c:v>
                </c:pt>
                <c:pt idx="90">
                  <c:v>2013-03-22</c:v>
                </c:pt>
                <c:pt idx="91">
                  <c:v>2013-03-29</c:v>
                </c:pt>
                <c:pt idx="92">
                  <c:v>2013-04-05</c:v>
                </c:pt>
                <c:pt idx="93">
                  <c:v>2013-04-12</c:v>
                </c:pt>
                <c:pt idx="94">
                  <c:v>2013-04-19</c:v>
                </c:pt>
                <c:pt idx="95">
                  <c:v>2013-04-26</c:v>
                </c:pt>
                <c:pt idx="96">
                  <c:v>2013-05-03</c:v>
                </c:pt>
                <c:pt idx="97">
                  <c:v>2013-05-10</c:v>
                </c:pt>
                <c:pt idx="98">
                  <c:v>2013-05-17</c:v>
                </c:pt>
                <c:pt idx="99">
                  <c:v>2013-05-24</c:v>
                </c:pt>
                <c:pt idx="100">
                  <c:v>2013-05-31</c:v>
                </c:pt>
                <c:pt idx="101">
                  <c:v>2013-06-07</c:v>
                </c:pt>
                <c:pt idx="102">
                  <c:v>2013-06-14</c:v>
                </c:pt>
                <c:pt idx="103">
                  <c:v>2013-06-21</c:v>
                </c:pt>
                <c:pt idx="104">
                  <c:v>2013-06-28</c:v>
                </c:pt>
                <c:pt idx="105">
                  <c:v>2013-07-05</c:v>
                </c:pt>
                <c:pt idx="106">
                  <c:v>2013-07-12</c:v>
                </c:pt>
                <c:pt idx="107">
                  <c:v>2013-07-19</c:v>
                </c:pt>
                <c:pt idx="108">
                  <c:v>2013-07-26</c:v>
                </c:pt>
                <c:pt idx="109">
                  <c:v>2013-08-02</c:v>
                </c:pt>
                <c:pt idx="110">
                  <c:v>2013-08-09</c:v>
                </c:pt>
                <c:pt idx="111">
                  <c:v>2013-08-16</c:v>
                </c:pt>
                <c:pt idx="112">
                  <c:v>2013-08-23</c:v>
                </c:pt>
                <c:pt idx="113">
                  <c:v>2013-08-30</c:v>
                </c:pt>
                <c:pt idx="114">
                  <c:v>2013-09-06</c:v>
                </c:pt>
                <c:pt idx="115">
                  <c:v>2013-09-13</c:v>
                </c:pt>
                <c:pt idx="116">
                  <c:v>2013-09-20</c:v>
                </c:pt>
                <c:pt idx="117">
                  <c:v>2013-09-27</c:v>
                </c:pt>
                <c:pt idx="118">
                  <c:v>2013-10-04</c:v>
                </c:pt>
                <c:pt idx="119">
                  <c:v>2013-10-11</c:v>
                </c:pt>
                <c:pt idx="120">
                  <c:v>2013-10-18</c:v>
                </c:pt>
                <c:pt idx="121">
                  <c:v>2013-10-25</c:v>
                </c:pt>
                <c:pt idx="122">
                  <c:v>2013-11-01</c:v>
                </c:pt>
                <c:pt idx="123">
                  <c:v>2013-11-08</c:v>
                </c:pt>
                <c:pt idx="124">
                  <c:v>2013-11-15</c:v>
                </c:pt>
                <c:pt idx="125">
                  <c:v>2013-11-22.</c:v>
                </c:pt>
              </c:strCache>
            </c:strRef>
          </c:cat>
          <c:val>
            <c:numRef>
              <c:f>Sheet1!$B$2:$B$127</c:f>
              <c:numCache>
                <c:formatCode>0</c:formatCode>
                <c:ptCount val="126"/>
                <c:pt idx="0">
                  <c:v>5275</c:v>
                </c:pt>
                <c:pt idx="1">
                  <c:v>4595</c:v>
                </c:pt>
                <c:pt idx="2">
                  <c:v>4566</c:v>
                </c:pt>
                <c:pt idx="3">
                  <c:v>5011</c:v>
                </c:pt>
                <c:pt idx="4">
                  <c:v>5295</c:v>
                </c:pt>
                <c:pt idx="5">
                  <c:v>5168</c:v>
                </c:pt>
                <c:pt idx="6">
                  <c:v>5397</c:v>
                </c:pt>
                <c:pt idx="7">
                  <c:v>5173</c:v>
                </c:pt>
                <c:pt idx="8">
                  <c:v>4691</c:v>
                </c:pt>
                <c:pt idx="9">
                  <c:v>7132</c:v>
                </c:pt>
                <c:pt idx="10">
                  <c:v>5675</c:v>
                </c:pt>
                <c:pt idx="11">
                  <c:v>5103</c:v>
                </c:pt>
                <c:pt idx="12">
                  <c:v>4810</c:v>
                </c:pt>
                <c:pt idx="13">
                  <c:v>4859</c:v>
                </c:pt>
                <c:pt idx="14">
                  <c:v>5025</c:v>
                </c:pt>
                <c:pt idx="15">
                  <c:v>4771</c:v>
                </c:pt>
                <c:pt idx="16">
                  <c:v>4723</c:v>
                </c:pt>
                <c:pt idx="17">
                  <c:v>3349</c:v>
                </c:pt>
                <c:pt idx="18">
                  <c:v>5169</c:v>
                </c:pt>
                <c:pt idx="19">
                  <c:v>4552</c:v>
                </c:pt>
                <c:pt idx="20">
                  <c:v>4651</c:v>
                </c:pt>
                <c:pt idx="21">
                  <c:v>4851</c:v>
                </c:pt>
                <c:pt idx="22">
                  <c:v>5281</c:v>
                </c:pt>
                <c:pt idx="23">
                  <c:v>5892</c:v>
                </c:pt>
                <c:pt idx="24">
                  <c:v>6084</c:v>
                </c:pt>
                <c:pt idx="25">
                  <c:v>3652.4444444444448</c:v>
                </c:pt>
                <c:pt idx="26">
                  <c:v>4223.5555555555557</c:v>
                </c:pt>
                <c:pt idx="27">
                  <c:v>4059</c:v>
                </c:pt>
                <c:pt idx="28">
                  <c:v>3854</c:v>
                </c:pt>
                <c:pt idx="29">
                  <c:v>4138</c:v>
                </c:pt>
                <c:pt idx="30">
                  <c:v>4762</c:v>
                </c:pt>
                <c:pt idx="31">
                  <c:v>4088</c:v>
                </c:pt>
                <c:pt idx="32">
                  <c:v>4038</c:v>
                </c:pt>
                <c:pt idx="33">
                  <c:v>3960</c:v>
                </c:pt>
                <c:pt idx="34">
                  <c:v>4203</c:v>
                </c:pt>
                <c:pt idx="35">
                  <c:v>6849</c:v>
                </c:pt>
                <c:pt idx="36">
                  <c:v>5849</c:v>
                </c:pt>
                <c:pt idx="37">
                  <c:v>5961</c:v>
                </c:pt>
                <c:pt idx="38">
                  <c:v>7277</c:v>
                </c:pt>
                <c:pt idx="39">
                  <c:v>7456</c:v>
                </c:pt>
                <c:pt idx="40">
                  <c:v>5345</c:v>
                </c:pt>
                <c:pt idx="41">
                  <c:v>6748</c:v>
                </c:pt>
                <c:pt idx="42">
                  <c:v>6686</c:v>
                </c:pt>
                <c:pt idx="43">
                  <c:v>3709</c:v>
                </c:pt>
                <c:pt idx="44">
                  <c:v>5334</c:v>
                </c:pt>
                <c:pt idx="45">
                  <c:v>5936</c:v>
                </c:pt>
                <c:pt idx="46">
                  <c:v>5826</c:v>
                </c:pt>
                <c:pt idx="47">
                  <c:v>4881</c:v>
                </c:pt>
                <c:pt idx="48">
                  <c:v>7392</c:v>
                </c:pt>
                <c:pt idx="49">
                  <c:v>6798</c:v>
                </c:pt>
                <c:pt idx="50">
                  <c:v>5872</c:v>
                </c:pt>
                <c:pt idx="51">
                  <c:v>6243</c:v>
                </c:pt>
                <c:pt idx="52">
                  <c:v>5772</c:v>
                </c:pt>
                <c:pt idx="53">
                  <c:v>5702</c:v>
                </c:pt>
                <c:pt idx="54">
                  <c:v>5841</c:v>
                </c:pt>
                <c:pt idx="55">
                  <c:v>5667</c:v>
                </c:pt>
                <c:pt idx="56">
                  <c:v>6474</c:v>
                </c:pt>
                <c:pt idx="57">
                  <c:v>5723</c:v>
                </c:pt>
                <c:pt idx="58">
                  <c:v>6228</c:v>
                </c:pt>
                <c:pt idx="59">
                  <c:v>4706</c:v>
                </c:pt>
                <c:pt idx="60">
                  <c:v>6769</c:v>
                </c:pt>
                <c:pt idx="61">
                  <c:v>7989</c:v>
                </c:pt>
                <c:pt idx="62">
                  <c:v>6886</c:v>
                </c:pt>
                <c:pt idx="63">
                  <c:v>6703</c:v>
                </c:pt>
                <c:pt idx="64">
                  <c:v>6187</c:v>
                </c:pt>
                <c:pt idx="65">
                  <c:v>6683</c:v>
                </c:pt>
                <c:pt idx="66">
                  <c:v>7097</c:v>
                </c:pt>
                <c:pt idx="67">
                  <c:v>6758</c:v>
                </c:pt>
                <c:pt idx="68">
                  <c:v>4489</c:v>
                </c:pt>
                <c:pt idx="69">
                  <c:v>5991</c:v>
                </c:pt>
                <c:pt idx="70">
                  <c:v>6056</c:v>
                </c:pt>
                <c:pt idx="71">
                  <c:v>7667</c:v>
                </c:pt>
                <c:pt idx="72">
                  <c:v>6584</c:v>
                </c:pt>
                <c:pt idx="73">
                  <c:v>6417</c:v>
                </c:pt>
                <c:pt idx="74">
                  <c:v>6943</c:v>
                </c:pt>
                <c:pt idx="75">
                  <c:v>6451</c:v>
                </c:pt>
                <c:pt idx="76">
                  <c:v>6550</c:v>
                </c:pt>
                <c:pt idx="77">
                  <c:v>2693.090909090909</c:v>
                </c:pt>
                <c:pt idx="78">
                  <c:v>4002.909090909091</c:v>
                </c:pt>
                <c:pt idx="79">
                  <c:v>6475</c:v>
                </c:pt>
                <c:pt idx="80">
                  <c:v>5678</c:v>
                </c:pt>
                <c:pt idx="81">
                  <c:v>5283</c:v>
                </c:pt>
                <c:pt idx="82">
                  <c:v>5731</c:v>
                </c:pt>
                <c:pt idx="83">
                  <c:v>6284</c:v>
                </c:pt>
                <c:pt idx="84">
                  <c:v>5868</c:v>
                </c:pt>
                <c:pt idx="85">
                  <c:v>5586</c:v>
                </c:pt>
                <c:pt idx="86">
                  <c:v>4777</c:v>
                </c:pt>
                <c:pt idx="87">
                  <c:v>4978</c:v>
                </c:pt>
                <c:pt idx="88">
                  <c:v>4630</c:v>
                </c:pt>
                <c:pt idx="89">
                  <c:v>4002</c:v>
                </c:pt>
                <c:pt idx="90">
                  <c:v>4867</c:v>
                </c:pt>
                <c:pt idx="91">
                  <c:v>4001</c:v>
                </c:pt>
                <c:pt idx="92">
                  <c:v>4981</c:v>
                </c:pt>
                <c:pt idx="93">
                  <c:v>4825</c:v>
                </c:pt>
                <c:pt idx="94">
                  <c:v>5045</c:v>
                </c:pt>
                <c:pt idx="95">
                  <c:v>3953</c:v>
                </c:pt>
                <c:pt idx="96">
                  <c:v>4666</c:v>
                </c:pt>
                <c:pt idx="97">
                  <c:v>4797</c:v>
                </c:pt>
                <c:pt idx="98">
                  <c:v>3916</c:v>
                </c:pt>
                <c:pt idx="99">
                  <c:v>4857</c:v>
                </c:pt>
                <c:pt idx="100">
                  <c:v>4897</c:v>
                </c:pt>
                <c:pt idx="101">
                  <c:v>4631</c:v>
                </c:pt>
                <c:pt idx="102">
                  <c:v>4563</c:v>
                </c:pt>
                <c:pt idx="103">
                  <c:v>4674</c:v>
                </c:pt>
                <c:pt idx="104">
                  <c:v>5077</c:v>
                </c:pt>
                <c:pt idx="105">
                  <c:v>4715</c:v>
                </c:pt>
                <c:pt idx="106">
                  <c:v>4713</c:v>
                </c:pt>
                <c:pt idx="107">
                  <c:v>4784</c:v>
                </c:pt>
                <c:pt idx="108">
                  <c:v>5018</c:v>
                </c:pt>
                <c:pt idx="109">
                  <c:v>4914</c:v>
                </c:pt>
                <c:pt idx="110">
                  <c:v>4892</c:v>
                </c:pt>
                <c:pt idx="111">
                  <c:v>3672</c:v>
                </c:pt>
                <c:pt idx="112">
                  <c:v>6847</c:v>
                </c:pt>
                <c:pt idx="113">
                  <c:v>8372</c:v>
                </c:pt>
                <c:pt idx="114">
                  <c:v>7365</c:v>
                </c:pt>
                <c:pt idx="115">
                  <c:v>6800</c:v>
                </c:pt>
                <c:pt idx="116">
                  <c:v>6420</c:v>
                </c:pt>
                <c:pt idx="117">
                  <c:v>6712</c:v>
                </c:pt>
                <c:pt idx="118">
                  <c:v>6614</c:v>
                </c:pt>
                <c:pt idx="119">
                  <c:v>6294</c:v>
                </c:pt>
                <c:pt idx="120">
                  <c:v>6159</c:v>
                </c:pt>
                <c:pt idx="121">
                  <c:v>6866</c:v>
                </c:pt>
                <c:pt idx="122">
                  <c:v>5968</c:v>
                </c:pt>
                <c:pt idx="123">
                  <c:v>6207</c:v>
                </c:pt>
                <c:pt idx="124">
                  <c:v>5688</c:v>
                </c:pt>
                <c:pt idx="125">
                  <c:v>5888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13216"/>
        <c:axId val="38714752"/>
      </c:lineChart>
      <c:dateAx>
        <c:axId val="387132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/>
            </a:pPr>
            <a:endParaRPr lang="hu-HU"/>
          </a:p>
        </c:txPr>
        <c:crossAx val="38714752"/>
        <c:crosses val="autoZero"/>
        <c:auto val="1"/>
        <c:lblOffset val="100"/>
        <c:baseTimeUnit val="days"/>
        <c:majorUnit val="4"/>
        <c:majorTimeUnit val="months"/>
        <c:minorUnit val="4"/>
        <c:minorTimeUnit val="months"/>
      </c:dateAx>
      <c:valAx>
        <c:axId val="387147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871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18272212178471"/>
          <c:y val="0"/>
          <c:w val="0.26381727787821574"/>
          <c:h val="1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1C6A4B-DD6F-4DCF-B5FA-AB561EDAE4A3}" type="datetimeFigureOut">
              <a:rPr lang="hu-HU"/>
              <a:pPr>
                <a:defRPr/>
              </a:pPr>
              <a:t>2015.04.29.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0BABF2-0F4E-4725-B897-7E33A5F69A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43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Megkülönböztetünk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ún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3rd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party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és ún. 1st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party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adservereket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Jellmezően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egy reklám kérést nem a kiadói reklámszerver szolgál ki, hanem az továbbítja a kérést a hirdetői/ügynökségi adserver felé.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Bár</a:t>
            </a:r>
            <a:r>
              <a:rPr lang="hu-HU" sz="1200" baseline="0" dirty="0" smtClean="0">
                <a:solidFill>
                  <a:srgbClr val="455560"/>
                </a:solidFill>
                <a:latin typeface="Corbel"/>
                <a:cs typeface="Corbel"/>
              </a:rPr>
              <a:t> sokan nem tudják, valójában magának a hirdetésnek a kiszolgálását/tárolást fizikailag nem a reklámszerverek végzik a legtöbb esetben, ezt a nagy kapacitást igénylő feladatot ún. tartalom kiszolgáló hálózatok – angolul </a:t>
            </a:r>
            <a:r>
              <a:rPr lang="en-US" sz="1200" dirty="0" smtClean="0">
                <a:solidFill>
                  <a:srgbClr val="455560"/>
                </a:solidFill>
                <a:latin typeface="Corbel"/>
                <a:cs typeface="Corbel"/>
              </a:rPr>
              <a:t>Content Delivery Network </a:t>
            </a: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végzik </a:t>
            </a:r>
            <a:r>
              <a:rPr lang="en-US" sz="1200" dirty="0" smtClean="0">
                <a:solidFill>
                  <a:srgbClr val="455560"/>
                </a:solidFill>
                <a:latin typeface="Corbel"/>
                <a:cs typeface="Corbel"/>
              </a:rPr>
              <a:t>(CDN, </a:t>
            </a:r>
            <a:r>
              <a:rPr lang="hu-HU" sz="1200" dirty="0" err="1" smtClean="0">
                <a:solidFill>
                  <a:srgbClr val="455560"/>
                </a:solidFill>
                <a:latin typeface="Corbel"/>
                <a:cs typeface="Corbel"/>
              </a:rPr>
              <a:t>többezer</a:t>
            </a: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 szerverből álló </a:t>
            </a:r>
            <a:r>
              <a:rPr lang="hu-HU" sz="1200" dirty="0" err="1" smtClean="0">
                <a:solidFill>
                  <a:srgbClr val="455560"/>
                </a:solidFill>
                <a:latin typeface="Corbel"/>
                <a:cs typeface="Corbel"/>
              </a:rPr>
              <a:t>kiszolgálóhálózat</a:t>
            </a: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. Ilyenkor a hirdetői/ügynökségi adserver is átirányítja a kérést a CDN felé.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BABF2-0F4E-4725-B897-7E33A5F69A44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402439E7-37B0-4E5E-8ED1-53A7E087BFDC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3699964-4BE2-44A5-92D4-0C8DE1AEFE3E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146965E5-D290-4EDB-8155-12FDFD2E92B1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D350B-0340-43DF-AE5C-728E5970AEE2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CE162E-BDC4-4DA2-B943-C6BA9D4720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39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08" y="1548000"/>
            <a:ext cx="8477169" cy="4793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924" y="6596056"/>
            <a:ext cx="750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 smtClean="0">
                <a:solidFill>
                  <a:schemeClr val="tx1"/>
                </a:solidFill>
              </a:defRPr>
            </a:lvl1pPr>
          </a:lstStyle>
          <a:p>
            <a:fld id="{C8507A14-4665-4A48-8705-D94B2A19126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307" y="6596056"/>
            <a:ext cx="6743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UPC PowerPoint Example Slides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2308" y="903272"/>
            <a:ext cx="72000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553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08" y="1548000"/>
            <a:ext cx="8477169" cy="4793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924" y="6596056"/>
            <a:ext cx="750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 smtClean="0">
                <a:solidFill>
                  <a:schemeClr val="tx1"/>
                </a:solidFill>
              </a:defRPr>
            </a:lvl1pPr>
          </a:lstStyle>
          <a:p>
            <a:fld id="{C8507A14-4665-4A48-8705-D94B2A19126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307" y="6596056"/>
            <a:ext cx="6743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UPC PowerPoint Example Slides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2308" y="903272"/>
            <a:ext cx="72000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553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D3678CA-19BD-47FE-A927-5ADC100E2F89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A287325-A5E7-40A9-BC39-CC19434D67DA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F277342-41B9-451E-977B-4C8B7CCCEB3B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9CFE7364-318D-4896-ADAF-9F626530648C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9DC9CE4D-C013-45FF-9492-B3C3F6C30C39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B8655F0-EAF9-454E-8392-D91D5D46F2BB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FA6A0B9-5DB9-48B0-BC58-8D044D6E7942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XUq7Pln3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wH7ptHCWc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Acs.tamas@upc.hu" TargetMode="External"/><Relationship Id="rId2" Type="http://schemas.openxmlformats.org/officeDocument/2006/relationships/hyperlink" Target="mailto:nandor.kovacs@kirowskiisobar.co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Hatékonyságmérés</a:t>
            </a:r>
            <a:br>
              <a:rPr lang="hu-HU" dirty="0" smtClean="0"/>
            </a:br>
            <a:r>
              <a:rPr lang="hu-HU" dirty="0" smtClean="0"/>
              <a:t>az online marketingben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 smtClean="0"/>
              <a:t>Kovács Nándor – médiaigazgató, </a:t>
            </a:r>
            <a:r>
              <a:rPr lang="hu-HU" sz="1800" dirty="0" err="1" smtClean="0"/>
              <a:t>kirowski</a:t>
            </a:r>
            <a:r>
              <a:rPr lang="hu-HU" sz="1800" dirty="0" smtClean="0"/>
              <a:t> </a:t>
            </a:r>
            <a:r>
              <a:rPr lang="hu-HU" sz="1800" dirty="0" err="1" smtClean="0"/>
              <a:t>Isobar</a:t>
            </a: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Ács Tamás – Head of Online, UPC Magyarország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Tervezés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Bátorság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Bizalom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Józan paraszti ész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Kiút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charset="0"/>
                <a:cs typeface="Arial" charset="0"/>
              </a:rPr>
              <a:t>Mit? Hogyan? Mivel?</a:t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/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Alapvető digitális hatékonyságmérési</a:t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eszközök és mérőszámok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Reklámszerver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Webanalitika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két végpont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Reklámszervernek hívjuk azt a technológiát és szolgáltatást, amelynek segítségével a weboldalakon (beleértve a mobil tartalmakat is) a hirdetéseket megjelentetjük.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- definíció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A reklámszerver szolgáltatók a kiadói és a hirdetői, ügynökségi oldal számára is értékesítenek ilyen szoftvert, amellyel:</a:t>
            </a:r>
          </a:p>
          <a:p>
            <a:pPr marL="755650" lvl="1" indent="-355600"/>
            <a:r>
              <a:rPr lang="hu-HU" sz="2400" dirty="0" smtClean="0">
                <a:latin typeface="Arial" charset="0"/>
                <a:cs typeface="Arial" charset="0"/>
              </a:rPr>
              <a:t>A digitális hirdetéseket tárolják és kiszolgálják</a:t>
            </a:r>
          </a:p>
          <a:p>
            <a:pPr marL="755650" lvl="1" indent="-355600"/>
            <a:r>
              <a:rPr lang="hu-HU" sz="2400" dirty="0" smtClean="0">
                <a:latin typeface="Arial" charset="0"/>
                <a:cs typeface="Arial" charset="0"/>
              </a:rPr>
              <a:t>A kiszolgáláshoz szabályokat rendeljenek</a:t>
            </a:r>
          </a:p>
          <a:p>
            <a:pPr marL="755650" lvl="1" indent="-355600"/>
            <a:r>
              <a:rPr lang="hu-HU" sz="2400" dirty="0" smtClean="0">
                <a:latin typeface="Arial" charset="0"/>
                <a:cs typeface="Arial" charset="0"/>
              </a:rPr>
              <a:t>A különböző hirdetési kampányokat nyomonkövessék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- definíció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Reklámszerver – hogyan működik?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24" y="1524000"/>
            <a:ext cx="8829676" cy="38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Tárolja a standard, </a:t>
            </a:r>
            <a:r>
              <a:rPr lang="hu-HU" sz="2800" dirty="0" err="1" smtClean="0">
                <a:latin typeface="Arial" charset="0"/>
                <a:cs typeface="Arial" charset="0"/>
              </a:rPr>
              <a:t>rich</a:t>
            </a:r>
            <a:r>
              <a:rPr lang="hu-HU" sz="2800" dirty="0" smtClean="0">
                <a:latin typeface="Arial" charset="0"/>
                <a:cs typeface="Arial" charset="0"/>
              </a:rPr>
              <a:t> media, videó és mobil hirdetéseket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Megadott üzleti szabályok alapján kiszolgálja a hirdetéseket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Céloz/</a:t>
            </a:r>
            <a:r>
              <a:rPr lang="hu-HU" sz="2800" dirty="0" err="1" smtClean="0">
                <a:latin typeface="Arial" charset="0"/>
                <a:cs typeface="Arial" charset="0"/>
              </a:rPr>
              <a:t>Targetál</a:t>
            </a:r>
            <a:r>
              <a:rPr lang="hu-HU" sz="2800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Látogatónként/tartalom típusonként más hirdetés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Viselkedés alapon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Földrajzi hely alapján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Stb.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Mit csinál a Reklámszerver?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Finom hangol és optimalizál az eredmények alapján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Riportot készít: 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megjelenésszám, átkattintás, post </a:t>
            </a:r>
            <a:r>
              <a:rPr lang="hu-HU" sz="2400" dirty="0" err="1" smtClean="0">
                <a:latin typeface="Arial" charset="0"/>
                <a:cs typeface="Arial" charset="0"/>
              </a:rPr>
              <a:t>click</a:t>
            </a:r>
            <a:r>
              <a:rPr lang="hu-HU" sz="2400" dirty="0" smtClean="0">
                <a:latin typeface="Arial" charset="0"/>
                <a:cs typeface="Arial" charset="0"/>
              </a:rPr>
              <a:t> és post </a:t>
            </a:r>
            <a:r>
              <a:rPr lang="hu-HU" sz="2400" dirty="0" err="1" smtClean="0">
                <a:latin typeface="Arial" charset="0"/>
                <a:cs typeface="Arial" charset="0"/>
              </a:rPr>
              <a:t>impression</a:t>
            </a:r>
            <a:r>
              <a:rPr lang="hu-HU" sz="2400" dirty="0" smtClean="0">
                <a:latin typeface="Arial" charset="0"/>
                <a:cs typeface="Arial" charset="0"/>
              </a:rPr>
              <a:t> aktivitások, interakciók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Megjelenési gyakoriságot (</a:t>
            </a:r>
            <a:r>
              <a:rPr lang="hu-HU" sz="2800" dirty="0" err="1" smtClean="0">
                <a:latin typeface="Arial" charset="0"/>
                <a:cs typeface="Arial" charset="0"/>
              </a:rPr>
              <a:t>frequency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capping</a:t>
            </a:r>
            <a:r>
              <a:rPr lang="hu-HU" sz="2800" dirty="0" smtClean="0">
                <a:latin typeface="Arial" charset="0"/>
                <a:cs typeface="Arial" charset="0"/>
              </a:rPr>
              <a:t>) szabályozza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Szekvenciálisan jeleníti meg a hirdetéseket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Konkurencia kizárást szabályoz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Mit csinál a Reklámszerver?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 err="1" smtClean="0"/>
              <a:t>AdView</a:t>
            </a:r>
            <a:r>
              <a:rPr lang="hu-HU" sz="1500" dirty="0" smtClean="0"/>
              <a:t> (AV) = </a:t>
            </a:r>
            <a:r>
              <a:rPr lang="hu-HU" sz="1500" dirty="0" err="1" smtClean="0"/>
              <a:t>Impression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Reklámmegjelenések száma.</a:t>
            </a:r>
          </a:p>
          <a:p>
            <a:r>
              <a:rPr lang="hu-HU" sz="1500" dirty="0" err="1" smtClean="0"/>
              <a:t>Click-through</a:t>
            </a:r>
            <a:r>
              <a:rPr lang="hu-HU" sz="1500" dirty="0" smtClean="0"/>
              <a:t> (CT):</a:t>
            </a:r>
          </a:p>
          <a:p>
            <a:pPr lvl="1"/>
            <a:r>
              <a:rPr lang="hu-HU" sz="1500" dirty="0" smtClean="0"/>
              <a:t>Átkattintások száma.</a:t>
            </a:r>
          </a:p>
          <a:p>
            <a:r>
              <a:rPr lang="hu-HU" sz="1500" dirty="0" err="1" smtClean="0"/>
              <a:t>Click-through</a:t>
            </a:r>
            <a:r>
              <a:rPr lang="hu-HU" sz="1500" dirty="0" smtClean="0"/>
              <a:t> </a:t>
            </a:r>
            <a:r>
              <a:rPr lang="hu-HU" sz="1500" dirty="0" err="1" smtClean="0"/>
              <a:t>rate</a:t>
            </a:r>
            <a:r>
              <a:rPr lang="hu-HU" sz="1500" dirty="0" smtClean="0"/>
              <a:t> (CTR):</a:t>
            </a:r>
          </a:p>
          <a:p>
            <a:pPr lvl="1"/>
            <a:r>
              <a:rPr lang="hu-HU" sz="1500" dirty="0" smtClean="0"/>
              <a:t>Átkattintási ráta. Az átkattintások számának és a megjelenések számának a hányadosa százalékban kifejezve: CT / AV.</a:t>
            </a:r>
          </a:p>
          <a:p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en-US" sz="1500" dirty="0" smtClean="0"/>
              <a:t>user</a:t>
            </a:r>
            <a:r>
              <a:rPr lang="hu-HU" sz="1500" dirty="0" smtClean="0"/>
              <a:t>,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impression</a:t>
            </a:r>
            <a:r>
              <a:rPr lang="hu-HU" sz="1500" dirty="0" smtClean="0"/>
              <a:t>:</a:t>
            </a:r>
            <a:endParaRPr lang="en-US" sz="1500" dirty="0" smtClean="0"/>
          </a:p>
          <a:p>
            <a:pPr lvl="1"/>
            <a:r>
              <a:rPr lang="hu-HU" sz="1500" dirty="0" smtClean="0"/>
              <a:t>Mérőszám, amely megmutatja, hogy hány egyedi internetezőt ért el a kampány, hány egyedi internetezőnek jelentek meg a hirdetések.</a:t>
            </a:r>
          </a:p>
          <a:p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click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Mérőszám, amely megmutatja, hogy hány egyedi internetező kattintott a kampány során</a:t>
            </a:r>
          </a:p>
          <a:p>
            <a:r>
              <a:rPr lang="hu-HU" sz="1500" dirty="0" err="1" smtClean="0"/>
              <a:t>Unique</a:t>
            </a:r>
            <a:r>
              <a:rPr lang="hu-HU" sz="1500" dirty="0" smtClean="0"/>
              <a:t> CTR</a:t>
            </a:r>
          </a:p>
          <a:p>
            <a:pPr lvl="1"/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user-re</a:t>
            </a:r>
            <a:r>
              <a:rPr lang="hu-HU" sz="1500" dirty="0" smtClean="0"/>
              <a:t> értelmezett átkattintási ráta. Aktivizálási ráta.</a:t>
            </a: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– Mit mérünk?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 err="1" smtClean="0"/>
              <a:t>Frequency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Mérőszám, amely megmutatja, hogy egy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user-nek</a:t>
            </a:r>
            <a:r>
              <a:rPr lang="hu-HU" sz="1500" dirty="0" smtClean="0"/>
              <a:t> átlagosan hányszor jelent meg a hirdetés, milyen gyakorisággal találkozott a hirdetéssel. </a:t>
            </a:r>
            <a:r>
              <a:rPr lang="hu-HU" sz="1500" dirty="0" err="1" smtClean="0"/>
              <a:t>Frequency</a:t>
            </a:r>
            <a:r>
              <a:rPr lang="hu-HU" sz="1500" dirty="0" smtClean="0"/>
              <a:t> = Total </a:t>
            </a:r>
            <a:r>
              <a:rPr lang="hu-HU" sz="1500" dirty="0" err="1" smtClean="0"/>
              <a:t>impression</a:t>
            </a:r>
            <a:r>
              <a:rPr lang="hu-HU" sz="1500" dirty="0" smtClean="0"/>
              <a:t> /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</a:t>
            </a:r>
            <a:r>
              <a:rPr lang="hu-HU" sz="1500" dirty="0" smtClean="0"/>
              <a:t>.</a:t>
            </a:r>
          </a:p>
          <a:p>
            <a:pPr lvl="1">
              <a:buNone/>
            </a:pPr>
            <a:endParaRPr lang="hu-HU" sz="1500" dirty="0" smtClean="0"/>
          </a:p>
          <a:p>
            <a:r>
              <a:rPr lang="hu-HU" sz="1500" dirty="0" smtClean="0"/>
              <a:t>CPM = </a:t>
            </a:r>
            <a:r>
              <a:rPr lang="hu-HU" sz="1500" dirty="0" err="1" smtClean="0"/>
              <a:t>Cost</a:t>
            </a:r>
            <a:r>
              <a:rPr lang="hu-HU" sz="1500" dirty="0" smtClean="0"/>
              <a:t> per Mile (CPT = </a:t>
            </a:r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Thousand</a:t>
            </a:r>
            <a:r>
              <a:rPr lang="hu-HU" sz="1500" dirty="0" smtClean="0"/>
              <a:t>)</a:t>
            </a:r>
          </a:p>
          <a:p>
            <a:pPr lvl="1"/>
            <a:r>
              <a:rPr lang="hu-HU" sz="1500" dirty="0" smtClean="0"/>
              <a:t>Ezer megjelenés költsége</a:t>
            </a:r>
          </a:p>
          <a:p>
            <a:r>
              <a:rPr lang="hu-HU" sz="1500" dirty="0" smtClean="0"/>
              <a:t>CPC = </a:t>
            </a:r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Click</a:t>
            </a:r>
            <a:endParaRPr lang="hu-HU" sz="1500" dirty="0" smtClean="0"/>
          </a:p>
          <a:p>
            <a:pPr lvl="1"/>
            <a:r>
              <a:rPr lang="hu-HU" sz="1500" dirty="0" smtClean="0"/>
              <a:t>Egy átkattintás költsége</a:t>
            </a:r>
            <a:endParaRPr lang="hu-HU" sz="1900" dirty="0" smtClean="0"/>
          </a:p>
          <a:p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</a:t>
            </a:r>
            <a:endParaRPr lang="hu-HU" sz="1500" dirty="0" smtClean="0"/>
          </a:p>
          <a:p>
            <a:pPr lvl="1"/>
            <a:r>
              <a:rPr lang="hu-HU" sz="1500" dirty="0" smtClean="0"/>
              <a:t>Egy felhasználó elérésének költsége</a:t>
            </a:r>
            <a:endParaRPr lang="hu-HU" sz="1900" dirty="0" smtClean="0"/>
          </a:p>
          <a:p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click</a:t>
            </a:r>
            <a:endParaRPr lang="hu-HU" sz="1500" dirty="0" smtClean="0"/>
          </a:p>
          <a:p>
            <a:pPr lvl="1"/>
            <a:r>
              <a:rPr lang="hu-HU" sz="1500" dirty="0" smtClean="0"/>
              <a:t>Egy felhasználó aktivizálásának költsége</a:t>
            </a: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– Mit mérünk?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lvl="1"/>
            <a:r>
              <a:rPr lang="hu-HU" sz="2400" u="sng" dirty="0" smtClean="0">
                <a:hlinkClick r:id="rId2"/>
              </a:rPr>
              <a:t>https://www.youtube.com/watch?v=TZXUq7Pln3g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 err="1" smtClean="0"/>
              <a:t>Post-click</a:t>
            </a:r>
            <a:r>
              <a:rPr lang="hu-HU" sz="1500" dirty="0" smtClean="0"/>
              <a:t> </a:t>
            </a:r>
            <a:r>
              <a:rPr lang="hu-HU" sz="1500" dirty="0" err="1" smtClean="0"/>
              <a:t>activity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„Kattintás utáni aktivitás”. Kattintás által generált aktivitás egy olyan weboldalon, amibe beépítésre kerültek a megfelelő </a:t>
            </a:r>
            <a:r>
              <a:rPr lang="hu-HU" sz="1500" dirty="0" err="1" smtClean="0"/>
              <a:t>mérókódok</a:t>
            </a:r>
            <a:r>
              <a:rPr lang="hu-HU" sz="1500" dirty="0" smtClean="0"/>
              <a:t>/mérőpixelek. Olyan internetező által generált aktivitás, aki a hirdetést látta és rá is kattintott.</a:t>
            </a:r>
          </a:p>
          <a:p>
            <a:r>
              <a:rPr lang="hu-HU" sz="1500" dirty="0" err="1" smtClean="0"/>
              <a:t>Post-impression</a:t>
            </a:r>
            <a:r>
              <a:rPr lang="hu-HU" sz="1500" dirty="0" smtClean="0"/>
              <a:t> </a:t>
            </a:r>
            <a:r>
              <a:rPr lang="hu-HU" sz="1500" dirty="0" err="1" smtClean="0"/>
              <a:t>activity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„Megjelenés utáni aktivitás”. Aktivitás egy olyan weboldalon, amibe beépítésre kerültek a megfelelő mérőkódok/mérőpixelek. Olyan internetező által generált aktivitás, aki a hirdetést látta, de nem kattintott rá, hanem később közvetlenül a böngészőjébe írva a címet jutott a </a:t>
            </a:r>
            <a:r>
              <a:rPr lang="hu-HU" sz="1500" dirty="0" err="1" smtClean="0"/>
              <a:t>landing</a:t>
            </a:r>
            <a:r>
              <a:rPr lang="hu-HU" sz="1500" dirty="0" smtClean="0"/>
              <a:t> </a:t>
            </a:r>
            <a:r>
              <a:rPr lang="hu-HU" sz="1500" dirty="0" err="1" smtClean="0"/>
              <a:t>page-re</a:t>
            </a:r>
            <a:r>
              <a:rPr lang="hu-HU" sz="1500" dirty="0" smtClean="0"/>
              <a:t>. </a:t>
            </a:r>
          </a:p>
          <a:p>
            <a:pPr lvl="1"/>
            <a:endParaRPr lang="hu-HU" sz="1500" dirty="0" smtClean="0"/>
          </a:p>
          <a:p>
            <a:endParaRPr lang="hu-HU" sz="1900" dirty="0" smtClean="0"/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– Mit mérünk? 3.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Megbízható adatok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Nem kell a partner saját adataira hagyatkoznunk (érdekellentét)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Auditált adatok/metodika jelentős szolgáltatóknál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Kiemelten fontos adatokat biztosít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Új szinten kapunk adatokat, akár a konverziós utat is végigkövethetjük, üzleti megtérülést tudunk számolni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Attribúció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A kampány szinten tudjuk a konverziót </a:t>
            </a:r>
            <a:r>
              <a:rPr lang="hu-HU" sz="2400" dirty="0" err="1" smtClean="0">
                <a:latin typeface="Arial" charset="0"/>
                <a:cs typeface="Arial" charset="0"/>
              </a:rPr>
              <a:t>elemzeni</a:t>
            </a:r>
            <a:r>
              <a:rPr lang="hu-HU" sz="2400" dirty="0" smtClean="0">
                <a:latin typeface="Arial" charset="0"/>
                <a:cs typeface="Arial" charset="0"/>
              </a:rPr>
              <a:t>, nemcsak egy kiadó szintjén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Miért fontos a Reklámszerver?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Teljes kontroll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a hirdetések gyakorisága, időzítése, </a:t>
            </a:r>
            <a:r>
              <a:rPr lang="hu-HU" sz="2400" dirty="0" err="1" smtClean="0">
                <a:latin typeface="Arial" charset="0"/>
                <a:cs typeface="Arial" charset="0"/>
              </a:rPr>
              <a:t>landing</a:t>
            </a: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r>
              <a:rPr lang="hu-HU" sz="2400" dirty="0" err="1" smtClean="0">
                <a:latin typeface="Arial" charset="0"/>
                <a:cs typeface="Arial" charset="0"/>
              </a:rPr>
              <a:t>pagek</a:t>
            </a:r>
            <a:r>
              <a:rPr lang="hu-HU" sz="2400" dirty="0" smtClean="0">
                <a:latin typeface="Arial" charset="0"/>
                <a:cs typeface="Arial" charset="0"/>
              </a:rPr>
              <a:t> címe felett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Egyszerű implementáció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Egyszerűbb produkciós folyamat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Egyetlen adserver specifikáció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Gyors változtatások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Kreatívcsere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LP csere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Miért fontos a Reklámszerver?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err="1" smtClean="0">
                <a:latin typeface="Arial" charset="0"/>
                <a:cs typeface="Arial" charset="0"/>
              </a:rPr>
              <a:t>Adtech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Adverticum</a:t>
            </a:r>
            <a:r>
              <a:rPr lang="hu-HU" sz="2800" dirty="0" smtClean="0">
                <a:latin typeface="Arial" charset="0"/>
                <a:cs typeface="Arial" charset="0"/>
              </a:rPr>
              <a:t> Adserver NG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Atlas </a:t>
            </a:r>
            <a:r>
              <a:rPr lang="hu-HU" sz="2800" dirty="0" err="1" smtClean="0">
                <a:latin typeface="Arial" charset="0"/>
                <a:cs typeface="Arial" charset="0"/>
              </a:rPr>
              <a:t>Solution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smtClean="0"/>
              <a:t>DG Media Mind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DoubleClick</a:t>
            </a:r>
            <a:r>
              <a:rPr lang="hu-HU" sz="2800" dirty="0" smtClean="0">
                <a:latin typeface="Arial" charset="0"/>
                <a:cs typeface="Arial" charset="0"/>
              </a:rPr>
              <a:t> DCM &amp; DFP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Gemius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Direct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Effect</a:t>
            </a:r>
            <a:r>
              <a:rPr lang="hu-HU" sz="2800" dirty="0" smtClean="0">
                <a:latin typeface="Arial" charset="0"/>
                <a:cs typeface="Arial" charset="0"/>
              </a:rPr>
              <a:t> &amp; </a:t>
            </a:r>
            <a:r>
              <a:rPr lang="hu-HU" sz="2800" dirty="0" err="1" smtClean="0">
                <a:latin typeface="Arial" charset="0"/>
                <a:cs typeface="Arial" charset="0"/>
              </a:rPr>
              <a:t>AdOcean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OpenX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Smart</a:t>
            </a:r>
            <a:r>
              <a:rPr lang="hu-HU" sz="2800" dirty="0" smtClean="0">
                <a:latin typeface="Arial" charset="0"/>
                <a:cs typeface="Arial" charset="0"/>
              </a:rPr>
              <a:t> AdServer</a:t>
            </a: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néhány reklámszerver szolgáltatás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A </a:t>
            </a:r>
            <a:r>
              <a:rPr lang="hu-HU" sz="2800" dirty="0" err="1" smtClean="0"/>
              <a:t>webanalitika</a:t>
            </a:r>
            <a:r>
              <a:rPr lang="hu-HU" sz="2800" dirty="0" smtClean="0"/>
              <a:t> annak mérése, monitorozása, hogy a </a:t>
            </a:r>
            <a:r>
              <a:rPr lang="hu-HU" sz="2800" dirty="0" err="1" smtClean="0"/>
              <a:t>websiteunk</a:t>
            </a:r>
            <a:r>
              <a:rPr lang="hu-HU" sz="2800" dirty="0" smtClean="0"/>
              <a:t> látogatói hogyan használják az egyes oldalakat és szolgáltatásokat – pl. hányan olvassák el a termékleírásokat és nézik meg az értékesítési helyek elérhetőségét, hányan, mit és milyen értékben vásárolnak a termékek, szolgáltatások közül.</a:t>
            </a: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Definíció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Az ebből nyert az információ kombinálható bármilyen üzleti intelligenciával, adattal.</a:t>
            </a:r>
          </a:p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Ezáltal nemcsak a </a:t>
            </a:r>
            <a:r>
              <a:rPr lang="hu-HU" sz="2800" dirty="0" err="1" smtClean="0"/>
              <a:t>websiteunk</a:t>
            </a:r>
            <a:r>
              <a:rPr lang="hu-HU" sz="2800" dirty="0" smtClean="0"/>
              <a:t> használhatóságát, látogatottságát tudjuk fokozni, de más marketing aktivitásokat is fejleszthetünk.</a:t>
            </a: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definíció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Alapjaiban nagyon hasonló ahhoz, ahogy a vezető áruházláncok követik és kiértékelik a vásárlóik szokásait az értékesítési pontokon, s ebből az áruk elhelyezésére vonnak le fontos következtetéseket és növelik az eladási volument.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definíció 3.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</a:pPr>
            <a:r>
              <a:rPr lang="hu-HU" sz="2800" dirty="0" smtClean="0">
                <a:latin typeface="Arial" charset="0"/>
                <a:cs typeface="Arial" charset="0"/>
              </a:rPr>
              <a:t>A legegyszerűbb ingyenes rendszerek is képesek általában adatot szolgáltatni a következő területeken:</a:t>
            </a:r>
          </a:p>
          <a:p>
            <a:pPr marL="857250" lvl="2">
              <a:buSzPct val="80000"/>
            </a:pPr>
            <a:r>
              <a:rPr lang="hu-HU" dirty="0" smtClean="0">
                <a:latin typeface="Arial" charset="0"/>
                <a:cs typeface="Arial" charset="0"/>
              </a:rPr>
              <a:t>népszerű oldalak, belépő és kilépő oldalak, honnan érkezett a látogató, kulcsszó elemzés, keresőmotorok hivatkozásai, látogatás időtartama, látogatók földrajzi lehelyezkedése, böngésző típusok, rendszer adatok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miket mérünk?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</a:pPr>
            <a:r>
              <a:rPr lang="hu-HU" sz="2800" dirty="0" smtClean="0">
                <a:latin typeface="Arial" charset="0"/>
                <a:cs typeface="Arial" charset="0"/>
              </a:rPr>
              <a:t>Professzionális analitikai rendszert alkalmazva további lehetőségek nyílnak: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Tartalom analitika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Mobil analitika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Konverzió analitika</a:t>
            </a:r>
          </a:p>
          <a:p>
            <a:pPr lvl="1">
              <a:buSzPct val="80000"/>
            </a:pPr>
            <a:r>
              <a:rPr lang="hu-HU" sz="2400" dirty="0" err="1" smtClean="0">
                <a:latin typeface="Arial" charset="0"/>
                <a:cs typeface="Arial" charset="0"/>
              </a:rPr>
              <a:t>Social</a:t>
            </a:r>
            <a:r>
              <a:rPr lang="hu-HU" sz="2400" dirty="0" smtClean="0">
                <a:latin typeface="Arial" charset="0"/>
                <a:cs typeface="Arial" charset="0"/>
              </a:rPr>
              <a:t> analitika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Hirdetési analitika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SzPct val="80000"/>
            </a:pPr>
            <a:r>
              <a:rPr lang="hu-HU" sz="2800" dirty="0" smtClean="0">
                <a:latin typeface="Arial" charset="0"/>
                <a:cs typeface="Arial" charset="0"/>
              </a:rPr>
              <a:t>Mindezt akár valósidejű megjelenítéssel támogatva</a:t>
            </a:r>
          </a:p>
          <a:p>
            <a:pPr>
              <a:buSzPct val="80000"/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marL="342900" lvl="1" indent="-342900">
              <a:buClr>
                <a:srgbClr val="FCB033"/>
              </a:buClr>
              <a:buSzPct val="80000"/>
            </a:pPr>
            <a:endParaRPr lang="hu-HU" dirty="0" smtClean="0">
              <a:latin typeface="Arial" charset="0"/>
              <a:cs typeface="Arial" charset="0"/>
            </a:endParaRPr>
          </a:p>
          <a:p>
            <a:pPr marL="342900" lvl="1" indent="-342900">
              <a:buClr>
                <a:srgbClr val="FCB033"/>
              </a:buClr>
              <a:buSzPct val="80000"/>
            </a:pPr>
            <a:endParaRPr lang="hu-HU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miket mérünk?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Adobe </a:t>
            </a:r>
            <a:r>
              <a:rPr lang="hu-HU" sz="2800" dirty="0" err="1" smtClean="0"/>
              <a:t>SiteCatalyst</a:t>
            </a:r>
            <a:r>
              <a:rPr lang="hu-HU" sz="2800" dirty="0" smtClean="0"/>
              <a:t> </a:t>
            </a:r>
            <a:r>
              <a:rPr lang="hu-HU" sz="2800" dirty="0" err="1" smtClean="0"/>
              <a:t>powered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Omniture</a:t>
            </a:r>
            <a:endParaRPr lang="hu-HU" sz="2800" dirty="0" smtClean="0"/>
          </a:p>
          <a:p>
            <a:r>
              <a:rPr lang="hu-HU" sz="2800" dirty="0" smtClean="0"/>
              <a:t>AT Internet</a:t>
            </a:r>
          </a:p>
          <a:p>
            <a:r>
              <a:rPr lang="hu-HU" sz="2800" dirty="0" err="1" smtClean="0"/>
              <a:t>comScore</a:t>
            </a:r>
            <a:r>
              <a:rPr lang="hu-HU" sz="2800" dirty="0" smtClean="0"/>
              <a:t> Digital </a:t>
            </a:r>
            <a:r>
              <a:rPr lang="hu-HU" sz="2800" dirty="0" err="1" smtClean="0"/>
              <a:t>Analytix</a:t>
            </a:r>
            <a:endParaRPr lang="hu-HU" sz="2800" dirty="0" smtClean="0"/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Gemius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Traffic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smtClean="0"/>
              <a:t>Google Analytics</a:t>
            </a:r>
          </a:p>
          <a:p>
            <a:r>
              <a:rPr lang="hu-HU" sz="2800" dirty="0" smtClean="0"/>
              <a:t>IBM </a:t>
            </a:r>
            <a:r>
              <a:rPr lang="hu-HU" sz="2800" dirty="0" err="1" smtClean="0"/>
              <a:t>Coremetrics</a:t>
            </a:r>
            <a:r>
              <a:rPr lang="hu-HU" sz="2800" dirty="0" smtClean="0"/>
              <a:t> Digital Marketing </a:t>
            </a:r>
            <a:r>
              <a:rPr lang="hu-HU" sz="2800" dirty="0" err="1" smtClean="0"/>
              <a:t>Optimization</a:t>
            </a:r>
            <a:r>
              <a:rPr lang="hu-HU" sz="2800" dirty="0" smtClean="0"/>
              <a:t> </a:t>
            </a:r>
            <a:r>
              <a:rPr lang="hu-HU" sz="2800" dirty="0" err="1" smtClean="0"/>
              <a:t>Suite</a:t>
            </a:r>
            <a:endParaRPr lang="hu-HU" sz="2800" dirty="0" smtClean="0"/>
          </a:p>
          <a:p>
            <a:r>
              <a:rPr lang="hu-HU" sz="2800" dirty="0" err="1" smtClean="0"/>
              <a:t>Webtrends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Néhány Webanalitikai Termék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Mérés vagy méricskélés?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Mit? Hogyan? Mivel? - Alapvető mérési eszközök és mérőszámok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Hogyan mér a UPC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Miről szól a következő 90 perc?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Miben különbözik az ingyenes termékektől?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Milyen verziói vannak, mennyire rugalmasan alakítható?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Az adatgyűjtés hogyan történik?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TCO (Total </a:t>
            </a:r>
            <a:r>
              <a:rPr lang="hu-HU" sz="2800" dirty="0" err="1" smtClean="0">
                <a:latin typeface="Arial" charset="0"/>
                <a:cs typeface="Arial" charset="0"/>
              </a:rPr>
              <a:t>Cost</a:t>
            </a:r>
            <a:r>
              <a:rPr lang="hu-HU" sz="2800" dirty="0" smtClean="0">
                <a:latin typeface="Arial" charset="0"/>
                <a:cs typeface="Arial" charset="0"/>
              </a:rPr>
              <a:t> of </a:t>
            </a:r>
            <a:r>
              <a:rPr lang="hu-HU" sz="2800" dirty="0" err="1" smtClean="0">
                <a:latin typeface="Arial" charset="0"/>
                <a:cs typeface="Arial" charset="0"/>
              </a:rPr>
              <a:t>Ownership</a:t>
            </a:r>
            <a:r>
              <a:rPr lang="hu-HU" sz="2800" dirty="0" smtClean="0">
                <a:latin typeface="Arial" charset="0"/>
                <a:cs typeface="Arial" charset="0"/>
              </a:rPr>
              <a:t>) – mennyi költséggel jár?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Milyen felhasználó támogatást nyújtanak, mennyiért?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Hogyan válasszunk eszközt?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Milyen extra szolgáltatásokat nyújt a termék?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Adatokat hogyan lehet exportálni?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Más forrásból származó adatokat lehet-e integrálni?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Merre halad a fejlesztés?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Hogyan válasszunk eszközt? 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UPC-ről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Arial" charset="0"/>
                <a:cs typeface="Arial" charset="0"/>
              </a:rPr>
              <a:t>A UPC Magyarország vezető kábeltelevíziós szolgáltatója. Mindemellett a UPC szélessávú internet és telefonszolgáltató, 2014. szeptember 30-kai adatok szerint </a:t>
            </a:r>
            <a:r>
              <a:rPr lang="hu-HU" sz="2800" dirty="0" smtClean="0">
                <a:latin typeface="Arial" charset="0"/>
                <a:cs typeface="Arial" charset="0"/>
              </a:rPr>
              <a:t>750 ezer </a:t>
            </a:r>
            <a:r>
              <a:rPr lang="hu-HU" sz="2800" dirty="0">
                <a:latin typeface="Arial" charset="0"/>
                <a:cs typeface="Arial" charset="0"/>
              </a:rPr>
              <a:t>ügyféllel hazánkban. 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2014. november 10. óta a UPC virtuális mobilszolgáltató is egyben.</a:t>
            </a:r>
          </a:p>
        </p:txBody>
      </p:sp>
    </p:spTree>
    <p:extLst>
      <p:ext uri="{BB962C8B-B14F-4D97-AF65-F5344CB8AC3E}">
        <p14:creationId xmlns:p14="http://schemas.microsoft.com/office/powerpoint/2010/main" val="3764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Online szerepéről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A saját </a:t>
            </a:r>
            <a:r>
              <a:rPr lang="hu-HU" sz="2800" dirty="0">
                <a:latin typeface="Arial" charset="0"/>
                <a:cs typeface="Arial" charset="0"/>
              </a:rPr>
              <a:t>online felületek szerepe a UPC-nél: 1. sales, 2. ügyfél tájékoztatás, 3. ügyfélszolgálat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 fizetett online média kommunikáció </a:t>
            </a:r>
            <a:r>
              <a:rPr lang="hu-HU" sz="2800" dirty="0">
                <a:latin typeface="Arial" charset="0"/>
                <a:cs typeface="Arial" charset="0"/>
              </a:rPr>
              <a:t>szerepe a UPC-nél: 1. sales, 2. sales, 3. sales, 4. márkaépítés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Fő cél a konverzió 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Fő értékelési szempont a megtérülés</a:t>
            </a:r>
          </a:p>
        </p:txBody>
      </p:sp>
    </p:spTree>
    <p:extLst>
      <p:ext uri="{BB962C8B-B14F-4D97-AF65-F5344CB8AC3E}">
        <p14:creationId xmlns:p14="http://schemas.microsoft.com/office/powerpoint/2010/main" val="12935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mérünk?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Hatékonyságra törekszünk:</a:t>
            </a:r>
          </a:p>
          <a:p>
            <a:pPr marL="857250" lvl="2"/>
            <a:r>
              <a:rPr lang="hu-HU" dirty="0">
                <a:latin typeface="Arial" charset="0"/>
                <a:cs typeface="Arial" charset="0"/>
              </a:rPr>
              <a:t>hirdetési csatornák optimalizálása</a:t>
            </a:r>
          </a:p>
          <a:p>
            <a:pPr marL="857250" lvl="2"/>
            <a:r>
              <a:rPr lang="hu-HU" dirty="0">
                <a:latin typeface="Arial" charset="0"/>
                <a:cs typeface="Arial" charset="0"/>
              </a:rPr>
              <a:t>hirdetési kreatívok </a:t>
            </a:r>
            <a:r>
              <a:rPr lang="hu-HU" dirty="0" smtClean="0">
                <a:latin typeface="Arial" charset="0"/>
                <a:cs typeface="Arial" charset="0"/>
              </a:rPr>
              <a:t>optimalizálása</a:t>
            </a:r>
          </a:p>
          <a:p>
            <a:pPr marL="857250" lvl="2"/>
            <a:r>
              <a:rPr lang="hu-HU" dirty="0" smtClean="0">
                <a:latin typeface="Arial" charset="0"/>
                <a:cs typeface="Arial" charset="0"/>
              </a:rPr>
              <a:t>vásárlási </a:t>
            </a:r>
            <a:r>
              <a:rPr lang="hu-HU" dirty="0">
                <a:latin typeface="Arial" charset="0"/>
                <a:cs typeface="Arial" charset="0"/>
              </a:rPr>
              <a:t>folyamat optimalizálása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Azért</a:t>
            </a:r>
            <a:r>
              <a:rPr lang="hu-HU" sz="2800" dirty="0">
                <a:latin typeface="Arial" charset="0"/>
                <a:cs typeface="Arial" charset="0"/>
              </a:rPr>
              <a:t>, hogy észleljük a pozitív / negatív trendeket</a:t>
            </a:r>
          </a:p>
        </p:txBody>
      </p:sp>
    </p:spTree>
    <p:extLst>
      <p:ext uri="{BB962C8B-B14F-4D97-AF65-F5344CB8AC3E}">
        <p14:creationId xmlns:p14="http://schemas.microsoft.com/office/powerpoint/2010/main" val="42062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391400" y="4343400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Megköszönő oldal</a:t>
            </a:r>
            <a:endParaRPr lang="hu-H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8144" y="3522494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Webshop</a:t>
            </a:r>
            <a:endParaRPr lang="hu-H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7984" y="2636912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Sales típusú oldalak</a:t>
            </a:r>
            <a:endParaRPr lang="hu-H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827305" y="1628800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Weboldal</a:t>
            </a:r>
            <a:endParaRPr lang="hu-H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8548" y="1268760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       Hirdetések</a:t>
            </a:r>
            <a:endParaRPr lang="hu-HU" sz="1600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843808" y="2780928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572000" y="3789040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156176" y="4648200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187624" y="1811288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mérési pontok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93" y="1752600"/>
            <a:ext cx="2293293" cy="19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60" y="2550516"/>
            <a:ext cx="2473448" cy="184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33080"/>
            <a:ext cx="2385378" cy="174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03" y="4562840"/>
            <a:ext cx="2672634" cy="181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image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81" y="5276774"/>
            <a:ext cx="2696019" cy="14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cdn2.free-power-point-templates.com/articles/wp-content/uploads/2012/02/funnel-diagram-powerpoi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09" y="1253010"/>
            <a:ext cx="2377692" cy="24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8824" y="1600200"/>
            <a:ext cx="8229600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sz="2800" dirty="0">
                <a:latin typeface="Arial" charset="0"/>
                <a:cs typeface="Arial" charset="0"/>
              </a:rPr>
              <a:t>Megjelenések &amp; CPM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Elérés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Gyakoriság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Átkattintások &amp; CPC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Átkattintási arány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05200" y="274638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                hirdetések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49"/>
            <a:ext cx="2293293" cy="19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pload.wikimedia.org/wikipedia/en/2/2a/DoubleClick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1219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022920" y="1981200"/>
            <a:ext cx="8229600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800" dirty="0">
                <a:latin typeface="Arial" charset="0"/>
                <a:cs typeface="Arial" charset="0"/>
              </a:rPr>
              <a:t>Látogatások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Oldalletöltések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Látogatók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Új vs. visszatérő látogatók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Lepattanási ráta vagy </a:t>
            </a:r>
            <a:r>
              <a:rPr lang="hu-HU" sz="2800" dirty="0" err="1">
                <a:latin typeface="Arial" charset="0"/>
                <a:cs typeface="Arial" charset="0"/>
              </a:rPr>
              <a:t>bounce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rate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Nyitó oldal </a:t>
            </a:r>
            <a:r>
              <a:rPr lang="hu-HU" sz="2800" dirty="0" err="1">
                <a:latin typeface="Arial" charset="0"/>
                <a:cs typeface="Arial" charset="0"/>
              </a:rPr>
              <a:t>exit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point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share</a:t>
            </a:r>
            <a:endParaRPr lang="hu-HU" sz="2800" dirty="0">
              <a:latin typeface="Arial" charset="0"/>
              <a:cs typeface="Arial" charset="0"/>
            </a:endParaRPr>
          </a:p>
          <a:p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76800" y="274638"/>
            <a:ext cx="8229600" cy="1143000"/>
          </a:xfrm>
        </p:spPr>
        <p:txBody>
          <a:bodyPr/>
          <a:lstStyle/>
          <a:p>
            <a:r>
              <a:rPr lang="hu-HU" dirty="0" smtClean="0"/>
              <a:t>Weboldal</a:t>
            </a:r>
            <a:endParaRPr lang="hu-HU" dirty="0"/>
          </a:p>
        </p:txBody>
      </p:sp>
      <p:pic>
        <p:nvPicPr>
          <p:cNvPr id="19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48612"/>
            <a:ext cx="210515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2" y="1219200"/>
            <a:ext cx="2473448" cy="184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907704" y="1524000"/>
            <a:ext cx="5904656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800" dirty="0" smtClean="0">
                <a:latin typeface="Arial" charset="0"/>
                <a:cs typeface="Arial" charset="0"/>
              </a:rPr>
              <a:t>Sales típusú </a:t>
            </a:r>
            <a:r>
              <a:rPr lang="hu-HU" sz="2800" dirty="0">
                <a:latin typeface="Arial" charset="0"/>
                <a:cs typeface="Arial" charset="0"/>
              </a:rPr>
              <a:t>oldal látogatások / </a:t>
            </a:r>
            <a:r>
              <a:rPr lang="hu-HU" sz="2800" dirty="0" smtClean="0">
                <a:latin typeface="Arial" charset="0"/>
                <a:cs typeface="Arial" charset="0"/>
              </a:rPr>
              <a:t>   összes </a:t>
            </a:r>
            <a:r>
              <a:rPr lang="hu-HU" sz="2800" dirty="0">
                <a:latin typeface="Arial" charset="0"/>
                <a:cs typeface="Arial" charset="0"/>
              </a:rPr>
              <a:t>látogatás %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Látogatások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Oldalletöltések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Látogatók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Új vs. visszatérő látogatók</a:t>
            </a:r>
          </a:p>
          <a:p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74638"/>
            <a:ext cx="8229600" cy="1143000"/>
          </a:xfrm>
        </p:spPr>
        <p:txBody>
          <a:bodyPr/>
          <a:lstStyle/>
          <a:p>
            <a:r>
              <a:rPr lang="hu-HU" dirty="0" smtClean="0"/>
              <a:t>Sales típusú oldalak</a:t>
            </a:r>
            <a:endParaRPr lang="hu-H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2385378" cy="174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8612"/>
            <a:ext cx="210515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987824" y="1700808"/>
            <a:ext cx="5904656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2800" dirty="0" err="1">
                <a:latin typeface="Arial" charset="0"/>
                <a:cs typeface="Arial" charset="0"/>
              </a:rPr>
              <a:t>Webshop</a:t>
            </a:r>
            <a:r>
              <a:rPr lang="hu-HU" sz="2800" dirty="0">
                <a:latin typeface="Arial" charset="0"/>
                <a:cs typeface="Arial" charset="0"/>
              </a:rPr>
              <a:t> nyitó látogatások /</a:t>
            </a:r>
          </a:p>
          <a:p>
            <a:pPr marL="0" indent="0"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    sales típusú </a:t>
            </a:r>
            <a:r>
              <a:rPr lang="hu-HU" sz="2800" dirty="0">
                <a:latin typeface="Arial" charset="0"/>
                <a:cs typeface="Arial" charset="0"/>
              </a:rPr>
              <a:t>oldal látogatások %</a:t>
            </a:r>
          </a:p>
          <a:p>
            <a:r>
              <a:rPr lang="hu-HU" sz="2800" dirty="0" err="1">
                <a:latin typeface="Arial" charset="0"/>
                <a:cs typeface="Arial" charset="0"/>
              </a:rPr>
              <a:t>Webshop</a:t>
            </a:r>
            <a:r>
              <a:rPr lang="hu-HU" sz="2800" dirty="0">
                <a:latin typeface="Arial" charset="0"/>
                <a:cs typeface="Arial" charset="0"/>
              </a:rPr>
              <a:t> lépések közti </a:t>
            </a:r>
            <a:r>
              <a:rPr lang="hu-HU" sz="2800" dirty="0" smtClean="0">
                <a:latin typeface="Arial" charset="0"/>
                <a:cs typeface="Arial" charset="0"/>
              </a:rPr>
              <a:t>lemorzsolódás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0" y="274638"/>
            <a:ext cx="8229600" cy="1143000"/>
          </a:xfrm>
        </p:spPr>
        <p:txBody>
          <a:bodyPr/>
          <a:lstStyle/>
          <a:p>
            <a:r>
              <a:rPr lang="hu-HU" dirty="0" err="1" smtClean="0"/>
              <a:t>Webshop</a:t>
            </a:r>
            <a:endParaRPr lang="hu-H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72634" cy="181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4" y="1905000"/>
            <a:ext cx="210515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Mérés vagy méricskélés?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038600" y="1447800"/>
            <a:ext cx="5904656" cy="5257800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3000" dirty="0">
                <a:latin typeface="Arial" charset="0"/>
                <a:cs typeface="Arial" charset="0"/>
              </a:rPr>
              <a:t>Megrendelések száma / </a:t>
            </a:r>
          </a:p>
          <a:p>
            <a:pPr marL="0" indent="0">
              <a:buNone/>
            </a:pPr>
            <a:r>
              <a:rPr lang="hu-HU" sz="3000" dirty="0" smtClean="0">
                <a:latin typeface="Arial" charset="0"/>
                <a:cs typeface="Arial" charset="0"/>
              </a:rPr>
              <a:t>    </a:t>
            </a:r>
            <a:r>
              <a:rPr lang="hu-HU" sz="3000" dirty="0" err="1" smtClean="0">
                <a:latin typeface="Arial" charset="0"/>
                <a:cs typeface="Arial" charset="0"/>
              </a:rPr>
              <a:t>webshop</a:t>
            </a:r>
            <a:r>
              <a:rPr lang="hu-HU" sz="3000" dirty="0" smtClean="0">
                <a:latin typeface="Arial" charset="0"/>
                <a:cs typeface="Arial" charset="0"/>
              </a:rPr>
              <a:t> </a:t>
            </a:r>
            <a:r>
              <a:rPr lang="hu-HU" sz="3000" dirty="0">
                <a:latin typeface="Arial" charset="0"/>
                <a:cs typeface="Arial" charset="0"/>
              </a:rPr>
              <a:t>nyitó látogatások %</a:t>
            </a:r>
          </a:p>
          <a:p>
            <a:r>
              <a:rPr lang="hu-HU" sz="3000" dirty="0">
                <a:latin typeface="Arial" charset="0"/>
                <a:cs typeface="Arial" charset="0"/>
              </a:rPr>
              <a:t>(</a:t>
            </a:r>
            <a:r>
              <a:rPr lang="hu-HU" sz="3000" dirty="0" err="1">
                <a:latin typeface="Arial" charset="0"/>
                <a:cs typeface="Arial" charset="0"/>
              </a:rPr>
              <a:t>webshop</a:t>
            </a:r>
            <a:r>
              <a:rPr lang="hu-HU" sz="3000" dirty="0">
                <a:latin typeface="Arial" charset="0"/>
                <a:cs typeface="Arial" charset="0"/>
              </a:rPr>
              <a:t> konverziós arány) </a:t>
            </a:r>
          </a:p>
          <a:p>
            <a:r>
              <a:rPr lang="hu-HU" sz="3000" dirty="0">
                <a:latin typeface="Arial" charset="0"/>
                <a:cs typeface="Arial" charset="0"/>
              </a:rPr>
              <a:t>Megrendelések </a:t>
            </a:r>
            <a:r>
              <a:rPr lang="hu-HU" sz="3000" dirty="0" smtClean="0">
                <a:latin typeface="Arial" charset="0"/>
                <a:cs typeface="Arial" charset="0"/>
              </a:rPr>
              <a:t>&amp; CPA </a:t>
            </a:r>
            <a:endParaRPr lang="hu-HU" sz="3000" dirty="0">
              <a:latin typeface="Arial" charset="0"/>
              <a:cs typeface="Arial" charset="0"/>
            </a:endParaRPr>
          </a:p>
          <a:p>
            <a:r>
              <a:rPr lang="hu-HU" sz="3000" dirty="0">
                <a:latin typeface="Arial" charset="0"/>
                <a:cs typeface="Arial" charset="0"/>
              </a:rPr>
              <a:t>Megrendelések átlagos </a:t>
            </a:r>
          </a:p>
          <a:p>
            <a:pPr marL="0" indent="0">
              <a:buNone/>
            </a:pPr>
            <a:r>
              <a:rPr lang="hu-HU" sz="3000" dirty="0">
                <a:latin typeface="Arial" charset="0"/>
                <a:cs typeface="Arial" charset="0"/>
              </a:rPr>
              <a:t> </a:t>
            </a:r>
            <a:r>
              <a:rPr lang="hu-HU" sz="3000" dirty="0" smtClean="0">
                <a:latin typeface="Arial" charset="0"/>
                <a:cs typeface="Arial" charset="0"/>
              </a:rPr>
              <a:t>   értéke</a:t>
            </a:r>
            <a:endParaRPr lang="hu-HU" sz="300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Megköszönő oldal</a:t>
            </a:r>
            <a:endParaRPr lang="hu-HU" dirty="0"/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2696019" cy="14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210515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Főbb HIRDETÉSI csatornák</a:t>
            </a:r>
            <a:endParaRPr lang="hu-HU" dirty="0"/>
          </a:p>
        </p:txBody>
      </p:sp>
      <p:pic>
        <p:nvPicPr>
          <p:cNvPr id="2050" name="Picture 2" descr="http://www.olmc.nsw.edu.au/images/mercy-tree-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95872"/>
            <a:ext cx="4464496" cy="45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1143000"/>
            <a:ext cx="4203576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Display (banner, video, </a:t>
            </a:r>
            <a:r>
              <a:rPr lang="hu-HU" sz="2800" dirty="0" err="1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rich</a:t>
            </a:r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media</a:t>
            </a:r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 etc.</a:t>
            </a:r>
            <a:endParaRPr lang="hu-HU" sz="2800" dirty="0">
              <a:solidFill>
                <a:schemeClr val="tx1"/>
              </a:solidFill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" y="2807914"/>
            <a:ext cx="3174504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Mobile</a:t>
            </a:r>
            <a:endParaRPr lang="hu-HU" sz="2800" dirty="0">
              <a:solidFill>
                <a:schemeClr val="tx1"/>
              </a:solidFill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47800" y="4336198"/>
            <a:ext cx="2448272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Rectangle 31"/>
          <p:cNvSpPr/>
          <p:nvPr/>
        </p:nvSpPr>
        <p:spPr>
          <a:xfrm>
            <a:off x="1750034" y="4902680"/>
            <a:ext cx="180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Search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6216" y="4067780"/>
            <a:ext cx="180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39414" y="1143000"/>
            <a:ext cx="2448272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/>
          <p:cNvSpPr/>
          <p:nvPr/>
        </p:nvSpPr>
        <p:spPr>
          <a:xfrm>
            <a:off x="5343840" y="1521041"/>
            <a:ext cx="2359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Sponsorship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 (</a:t>
            </a:r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content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)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68078" y="2673206"/>
            <a:ext cx="2448272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/>
          <p:cNvSpPr/>
          <p:nvPr/>
        </p:nvSpPr>
        <p:spPr>
          <a:xfrm>
            <a:off x="4495800" y="4329390"/>
            <a:ext cx="3200400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/>
          <p:cNvSpPr/>
          <p:nvPr/>
        </p:nvSpPr>
        <p:spPr>
          <a:xfrm>
            <a:off x="6463550" y="3127218"/>
            <a:ext cx="206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Classifieds</a:t>
            </a:r>
            <a:endParaRPr lang="hu-HU" sz="2800" dirty="0" smtClean="0">
              <a:latin typeface="Arial" charset="0"/>
              <a:ea typeface="Open Sans" panose="020B0606030504020204" pitchFamily="34" charset="0"/>
            </a:endParaRPr>
          </a:p>
          <a:p>
            <a:pPr algn="ctr"/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(</a:t>
            </a:r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listings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)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99785" y="4680428"/>
            <a:ext cx="2792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Lead </a:t>
            </a:r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generation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 (affiliate etc.)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 alapján </a:t>
            </a:r>
            <a:r>
              <a:rPr lang="hu-HU" dirty="0" smtClean="0"/>
              <a:t>értékeljük őket?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A hirdetés </a:t>
            </a:r>
            <a:r>
              <a:rPr lang="hu-HU" sz="2800" dirty="0">
                <a:latin typeface="Arial" charset="0"/>
                <a:cs typeface="Arial" charset="0"/>
              </a:rPr>
              <a:t>célja alapján</a:t>
            </a:r>
          </a:p>
          <a:p>
            <a:pPr marL="857250" lvl="2">
              <a:lnSpc>
                <a:spcPct val="90000"/>
              </a:lnSpc>
            </a:pPr>
            <a:r>
              <a:rPr lang="hu-HU" dirty="0" err="1">
                <a:latin typeface="Arial" charset="0"/>
                <a:cs typeface="Arial" charset="0"/>
              </a:rPr>
              <a:t>Branding</a:t>
            </a:r>
            <a:r>
              <a:rPr lang="hu-HU" dirty="0">
                <a:latin typeface="Arial" charset="0"/>
                <a:cs typeface="Arial" charset="0"/>
              </a:rPr>
              <a:t> / </a:t>
            </a:r>
            <a:r>
              <a:rPr lang="hu-HU" dirty="0" err="1">
                <a:latin typeface="Arial" charset="0"/>
                <a:cs typeface="Arial" charset="0"/>
              </a:rPr>
              <a:t>awareness</a:t>
            </a:r>
            <a:r>
              <a:rPr lang="hu-HU" dirty="0">
                <a:latin typeface="Arial" charset="0"/>
                <a:cs typeface="Arial" charset="0"/>
              </a:rPr>
              <a:t> </a:t>
            </a:r>
          </a:p>
          <a:p>
            <a:pPr marL="857250" lvl="2">
              <a:lnSpc>
                <a:spcPct val="90000"/>
              </a:lnSpc>
            </a:pPr>
            <a:r>
              <a:rPr lang="hu-HU" dirty="0" smtClean="0">
                <a:latin typeface="Arial" charset="0"/>
                <a:cs typeface="Arial" charset="0"/>
              </a:rPr>
              <a:t>Sales fókusz:</a:t>
            </a:r>
          </a:p>
          <a:p>
            <a:pPr marL="1200150" lvl="3">
              <a:lnSpc>
                <a:spcPct val="90000"/>
              </a:lnSpc>
            </a:pPr>
            <a:r>
              <a:rPr lang="hu-HU" dirty="0" err="1" smtClean="0">
                <a:latin typeface="Arial" charset="0"/>
                <a:cs typeface="Arial" charset="0"/>
              </a:rPr>
              <a:t>Prospecting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endParaRPr lang="hu-HU" dirty="0">
              <a:latin typeface="Arial" charset="0"/>
              <a:cs typeface="Arial" charset="0"/>
            </a:endParaRPr>
          </a:p>
          <a:p>
            <a:pPr marL="1200150" lvl="3">
              <a:lnSpc>
                <a:spcPct val="90000"/>
              </a:lnSpc>
            </a:pPr>
            <a:r>
              <a:rPr lang="hu-HU" dirty="0" err="1">
                <a:latin typeface="Arial" charset="0"/>
                <a:cs typeface="Arial" charset="0"/>
              </a:rPr>
              <a:t>Retargeting</a:t>
            </a:r>
            <a:r>
              <a:rPr lang="hu-HU" dirty="0">
                <a:latin typeface="Arial" charset="0"/>
                <a:cs typeface="Arial" charset="0"/>
              </a:rPr>
              <a:t> </a:t>
            </a:r>
          </a:p>
          <a:p>
            <a:pPr marL="1200150" lvl="3">
              <a:lnSpc>
                <a:spcPct val="90000"/>
              </a:lnSpc>
            </a:pPr>
            <a:r>
              <a:rPr lang="hu-HU" dirty="0" err="1">
                <a:latin typeface="Arial" charset="0"/>
                <a:cs typeface="Arial" charset="0"/>
              </a:rPr>
              <a:t>Cross-sell</a:t>
            </a:r>
            <a:r>
              <a:rPr lang="hu-HU" dirty="0">
                <a:latin typeface="Arial" charset="0"/>
                <a:cs typeface="Arial" charset="0"/>
              </a:rPr>
              <a:t> / </a:t>
            </a:r>
            <a:r>
              <a:rPr lang="hu-HU" dirty="0" err="1">
                <a:latin typeface="Arial" charset="0"/>
                <a:cs typeface="Arial" charset="0"/>
              </a:rPr>
              <a:t>up-sell</a:t>
            </a:r>
            <a:endParaRPr lang="hu-H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Branding</a:t>
            </a:r>
            <a:r>
              <a:rPr lang="hu-HU" dirty="0" smtClean="0"/>
              <a:t> / </a:t>
            </a:r>
            <a:r>
              <a:rPr lang="hu-HU" dirty="0" err="1" smtClean="0"/>
              <a:t>awareness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Új szolgáltatás bevezetése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 szolgáltatás megismertetése, az érdeklődés felkeltése, a céggel kapcsolatos percepciók befolyásolása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Megjelenések &amp; CPM, elérés, gyakoriság</a:t>
            </a:r>
          </a:p>
        </p:txBody>
      </p:sp>
    </p:spTree>
    <p:extLst>
      <p:ext uri="{BB962C8B-B14F-4D97-AF65-F5344CB8AC3E}">
        <p14:creationId xmlns:p14="http://schemas.microsoft.com/office/powerpoint/2010/main" val="13059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Prospecting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Új ajánlat bevezetése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az ajánlat megismertetése potenciális új érdeklődőkkel / vásárlókkal és a weboldalra terelésük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Átkattintás &amp; CPC, átkattintási arány, látogatások, </a:t>
            </a:r>
            <a:r>
              <a:rPr lang="hu-HU" sz="2800" dirty="0" smtClean="0">
                <a:latin typeface="Arial" charset="0"/>
                <a:cs typeface="Arial" charset="0"/>
              </a:rPr>
              <a:t>látogatások minősége, gyakoriság</a:t>
            </a:r>
            <a:endParaRPr lang="hu-H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Retargeting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Vannak már látogatóink, érdeklődőink</a:t>
            </a:r>
            <a:endParaRPr lang="hu-HU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 weboldalon járt felhasználók számára személyre szabott ajánlatok mutatása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Megrendelések, konverziós arány, gyakoriság</a:t>
            </a:r>
          </a:p>
        </p:txBody>
      </p:sp>
    </p:spTree>
    <p:extLst>
      <p:ext uri="{BB962C8B-B14F-4D97-AF65-F5344CB8AC3E}">
        <p14:creationId xmlns:p14="http://schemas.microsoft.com/office/powerpoint/2010/main" val="28334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Cross-sell</a:t>
            </a:r>
            <a:r>
              <a:rPr lang="hu-HU" dirty="0" smtClean="0"/>
              <a:t> / </a:t>
            </a:r>
            <a:r>
              <a:rPr lang="hu-HU" dirty="0" err="1" smtClean="0"/>
              <a:t>up-sell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Vannak már ügyfeleink</a:t>
            </a:r>
            <a:endParaRPr lang="hu-HU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 meglévő ügyfelek számára személyre szabott ajánlatok mutatása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Megrendelések, konverziós arány, gyakoriság</a:t>
            </a:r>
          </a:p>
        </p:txBody>
      </p:sp>
    </p:spTree>
    <p:extLst>
      <p:ext uri="{BB962C8B-B14F-4D97-AF65-F5344CB8AC3E}">
        <p14:creationId xmlns:p14="http://schemas.microsoft.com/office/powerpoint/2010/main" val="17948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mérési nehézségek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  <a:cs typeface="Arial" charset="0"/>
              </a:rPr>
              <a:t>Attribúció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  <a:cs typeface="Arial" charset="0"/>
              </a:rPr>
              <a:t>Post-click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>
                <a:latin typeface="Arial" charset="0"/>
                <a:cs typeface="Arial" charset="0"/>
              </a:rPr>
              <a:t>/ </a:t>
            </a:r>
            <a:r>
              <a:rPr lang="hu-HU" sz="2800" dirty="0" err="1" smtClean="0">
                <a:latin typeface="Arial" charset="0"/>
                <a:cs typeface="Arial" charset="0"/>
              </a:rPr>
              <a:t>post-view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Mérési </a:t>
            </a:r>
            <a:r>
              <a:rPr lang="hu-HU" sz="2800" dirty="0" err="1">
                <a:latin typeface="Arial" charset="0"/>
                <a:cs typeface="Arial" charset="0"/>
              </a:rPr>
              <a:t>KPI-ok</a:t>
            </a:r>
            <a:r>
              <a:rPr lang="hu-HU" sz="2800" dirty="0">
                <a:latin typeface="Arial" charset="0"/>
                <a:cs typeface="Arial" charset="0"/>
              </a:rPr>
              <a:t> konfliktusa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Amit nem tudunk mérni..</a:t>
            </a:r>
          </a:p>
        </p:txBody>
      </p:sp>
    </p:spTree>
    <p:extLst>
      <p:ext uri="{BB962C8B-B14F-4D97-AF65-F5344CB8AC3E}">
        <p14:creationId xmlns:p14="http://schemas.microsoft.com/office/powerpoint/2010/main" val="17823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ATTRIBÚCIÓ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FCB033"/>
              </a:buClr>
            </a:pPr>
            <a:r>
              <a:rPr lang="hu-HU" dirty="0">
                <a:latin typeface="Arial" charset="0"/>
                <a:cs typeface="Arial" charset="0"/>
              </a:rPr>
              <a:t>K</a:t>
            </a:r>
            <a:r>
              <a:rPr lang="hu-HU" dirty="0" smtClean="0">
                <a:latin typeface="Arial" charset="0"/>
                <a:cs typeface="Arial" charset="0"/>
              </a:rPr>
              <a:t>ampány </a:t>
            </a:r>
            <a:r>
              <a:rPr lang="hu-HU" dirty="0">
                <a:latin typeface="Arial" charset="0"/>
                <a:cs typeface="Arial" charset="0"/>
              </a:rPr>
              <a:t>szinten </a:t>
            </a:r>
            <a:r>
              <a:rPr lang="hu-HU" dirty="0" smtClean="0">
                <a:latin typeface="Arial" charset="0"/>
                <a:cs typeface="Arial" charset="0"/>
              </a:rPr>
              <a:t>érdemes </a:t>
            </a:r>
            <a:r>
              <a:rPr lang="hu-HU" dirty="0">
                <a:latin typeface="Arial" charset="0"/>
                <a:cs typeface="Arial" charset="0"/>
              </a:rPr>
              <a:t>a konverziót </a:t>
            </a:r>
            <a:r>
              <a:rPr lang="hu-HU" dirty="0" smtClean="0">
                <a:latin typeface="Arial" charset="0"/>
                <a:cs typeface="Arial" charset="0"/>
              </a:rPr>
              <a:t>elemezni</a:t>
            </a:r>
            <a:r>
              <a:rPr lang="hu-HU" dirty="0">
                <a:latin typeface="Arial" charset="0"/>
                <a:cs typeface="Arial" charset="0"/>
              </a:rPr>
              <a:t>, nemcsak egy kiadó </a:t>
            </a:r>
            <a:r>
              <a:rPr lang="hu-HU" dirty="0" smtClean="0">
                <a:latin typeface="Arial" charset="0"/>
                <a:cs typeface="Arial" charset="0"/>
              </a:rPr>
              <a:t>szintjén</a:t>
            </a:r>
          </a:p>
          <a:p>
            <a:pPr marL="342900" lvl="1" indent="-342900">
              <a:lnSpc>
                <a:spcPct val="90000"/>
              </a:lnSpc>
              <a:buClr>
                <a:srgbClr val="FCB033"/>
              </a:buClr>
            </a:pPr>
            <a:r>
              <a:rPr lang="hu-HU" dirty="0" smtClean="0">
                <a:latin typeface="Arial" charset="0"/>
                <a:cs typeface="Arial" charset="0"/>
              </a:rPr>
              <a:t>A </a:t>
            </a:r>
            <a:r>
              <a:rPr lang="hu-HU" dirty="0" err="1" smtClean="0">
                <a:latin typeface="Arial" charset="0"/>
                <a:cs typeface="Arial" charset="0"/>
              </a:rPr>
              <a:t>duplikáció</a:t>
            </a:r>
            <a:r>
              <a:rPr lang="hu-HU" dirty="0" smtClean="0">
                <a:latin typeface="Arial" charset="0"/>
                <a:cs typeface="Arial" charset="0"/>
              </a:rPr>
              <a:t> figyelmen kívül hagyása téves következtetésekhez vezethet</a:t>
            </a:r>
          </a:p>
          <a:p>
            <a:pPr marL="342900" lvl="1" indent="-342900">
              <a:lnSpc>
                <a:spcPct val="90000"/>
              </a:lnSpc>
              <a:buClr>
                <a:srgbClr val="FCB033"/>
              </a:buClr>
            </a:pPr>
            <a:r>
              <a:rPr lang="hu-HU" dirty="0" smtClean="0">
                <a:latin typeface="Arial" charset="0"/>
                <a:cs typeface="Arial" charset="0"/>
              </a:rPr>
              <a:t>Érdemes több attribúciós modellt is megvizsgálni</a:t>
            </a:r>
            <a:endParaRPr lang="hu-HU" dirty="0"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www.clickz.com/IMG/164/265164/amar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36" y="4114800"/>
            <a:ext cx="4800600" cy="17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Post-click</a:t>
            </a:r>
            <a:r>
              <a:rPr lang="hu-HU" dirty="0" smtClean="0"/>
              <a:t> / </a:t>
            </a:r>
            <a:r>
              <a:rPr lang="hu-HU" dirty="0" err="1" smtClean="0"/>
              <a:t>post-view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>
                <a:latin typeface="Arial" charset="0"/>
                <a:cs typeface="Arial" charset="0"/>
              </a:rPr>
              <a:t>Post-click</a:t>
            </a:r>
            <a:r>
              <a:rPr lang="hu-HU" sz="2800" dirty="0">
                <a:latin typeface="Arial" charset="0"/>
                <a:cs typeface="Arial" charset="0"/>
              </a:rPr>
              <a:t>: átkattintást követő esemény</a:t>
            </a:r>
          </a:p>
          <a:p>
            <a:pPr>
              <a:lnSpc>
                <a:spcPct val="90000"/>
              </a:lnSpc>
            </a:pPr>
            <a:r>
              <a:rPr lang="hu-HU" sz="2800" dirty="0" err="1">
                <a:latin typeface="Arial" charset="0"/>
                <a:cs typeface="Arial" charset="0"/>
              </a:rPr>
              <a:t>Post-view</a:t>
            </a:r>
            <a:r>
              <a:rPr lang="hu-HU" sz="2800" dirty="0">
                <a:latin typeface="Arial" charset="0"/>
                <a:cs typeface="Arial" charset="0"/>
              </a:rPr>
              <a:t>: megnézést követő esemény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Mindkettő </a:t>
            </a:r>
            <a:r>
              <a:rPr lang="hu-HU" sz="2800" dirty="0" smtClean="0">
                <a:latin typeface="Arial" charset="0"/>
                <a:cs typeface="Arial" charset="0"/>
              </a:rPr>
              <a:t>lehet értékes </a:t>
            </a:r>
            <a:r>
              <a:rPr lang="hu-HU" sz="2800" dirty="0">
                <a:latin typeface="Arial" charset="0"/>
                <a:cs typeface="Arial" charset="0"/>
              </a:rPr>
              <a:t>csak a megfelelő </a:t>
            </a:r>
            <a:r>
              <a:rPr lang="hu-HU" sz="2800" dirty="0" err="1">
                <a:latin typeface="Arial" charset="0"/>
                <a:cs typeface="Arial" charset="0"/>
              </a:rPr>
              <a:t>time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window</a:t>
            </a:r>
            <a:r>
              <a:rPr lang="hu-HU" sz="2800" dirty="0">
                <a:latin typeface="Arial" charset="0"/>
                <a:cs typeface="Arial" charset="0"/>
              </a:rPr>
              <a:t> beállítása szükséges</a:t>
            </a:r>
          </a:p>
        </p:txBody>
      </p:sp>
    </p:spTree>
    <p:extLst>
      <p:ext uri="{BB962C8B-B14F-4D97-AF65-F5344CB8AC3E}">
        <p14:creationId xmlns:p14="http://schemas.microsoft.com/office/powerpoint/2010/main" val="37224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Riportokat kell csinálnunk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Teljesítésigazolást kell adnunk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Adatokat vizualizálunk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Hatékonyságot mérünk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Miért mérünk?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</a:t>
            </a:r>
            <a:r>
              <a:rPr lang="hu-HU" dirty="0" err="1" smtClean="0"/>
              <a:t>KPI-ok</a:t>
            </a:r>
            <a:r>
              <a:rPr lang="hu-HU" dirty="0" smtClean="0"/>
              <a:t> konfliktusa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>
                <a:latin typeface="Arial" charset="0"/>
                <a:cs typeface="Arial" charset="0"/>
              </a:rPr>
              <a:t>Volume</a:t>
            </a:r>
            <a:r>
              <a:rPr lang="hu-HU" sz="2800" dirty="0">
                <a:latin typeface="Arial" charset="0"/>
                <a:cs typeface="Arial" charset="0"/>
              </a:rPr>
              <a:t> vs. </a:t>
            </a:r>
            <a:r>
              <a:rPr lang="hu-HU" sz="2800" dirty="0" err="1">
                <a:latin typeface="Arial" charset="0"/>
                <a:cs typeface="Arial" charset="0"/>
              </a:rPr>
              <a:t>Value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Pl. sales </a:t>
            </a:r>
            <a:r>
              <a:rPr lang="hu-HU" sz="2800" dirty="0">
                <a:latin typeface="Arial" charset="0"/>
                <a:cs typeface="Arial" charset="0"/>
              </a:rPr>
              <a:t>vs. </a:t>
            </a:r>
            <a:r>
              <a:rPr lang="hu-HU" sz="2800" dirty="0" smtClean="0">
                <a:latin typeface="Arial" charset="0"/>
                <a:cs typeface="Arial" charset="0"/>
              </a:rPr>
              <a:t>megrendelés összege, vagy </a:t>
            </a:r>
            <a:r>
              <a:rPr lang="hu-HU" sz="2800" dirty="0">
                <a:latin typeface="Arial" charset="0"/>
                <a:cs typeface="Arial" charset="0"/>
              </a:rPr>
              <a:t>s</a:t>
            </a:r>
            <a:r>
              <a:rPr lang="hu-HU" sz="2800" dirty="0" smtClean="0">
                <a:latin typeface="Arial" charset="0"/>
                <a:cs typeface="Arial" charset="0"/>
              </a:rPr>
              <a:t>ales </a:t>
            </a:r>
            <a:r>
              <a:rPr lang="hu-HU" sz="2800" dirty="0">
                <a:latin typeface="Arial" charset="0"/>
                <a:cs typeface="Arial" charset="0"/>
              </a:rPr>
              <a:t>vs. </a:t>
            </a:r>
            <a:r>
              <a:rPr lang="hu-HU" sz="2800" dirty="0" smtClean="0">
                <a:latin typeface="Arial" charset="0"/>
                <a:cs typeface="Arial" charset="0"/>
              </a:rPr>
              <a:t>CPA</a:t>
            </a:r>
            <a:endParaRPr lang="hu-H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nem tudunk mérni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Igyekszünk kerülni az ilyeneket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Azonban teszünk kompromisszumokat (pl. </a:t>
            </a:r>
            <a:r>
              <a:rPr lang="hu-HU" sz="2800" dirty="0" smtClean="0">
                <a:latin typeface="Arial" charset="0"/>
                <a:cs typeface="Arial" charset="0"/>
              </a:rPr>
              <a:t>offline-ba terelés)</a:t>
            </a:r>
            <a:endParaRPr lang="hu-H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mérünk még hatékonyságot?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Weboldalunk egyéb látogatási forrásai (organikus keresések, egyéb hivatkozások..)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Ügyfélszolgálati oldalaink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Közösségi média </a:t>
            </a:r>
            <a:r>
              <a:rPr lang="hu-HU" sz="2800" dirty="0" err="1" smtClean="0">
                <a:latin typeface="Arial" charset="0"/>
                <a:cs typeface="Arial" charset="0"/>
              </a:rPr>
              <a:t>engagement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smtClean="0">
                <a:latin typeface="Arial" charset="0"/>
                <a:cs typeface="Arial" charset="0"/>
              </a:rPr>
              <a:t>és amit rólunk mondanak</a:t>
            </a:r>
            <a:endParaRPr lang="hu-HU" sz="2800" dirty="0">
              <a:latin typeface="Arial" charset="0"/>
              <a:cs typeface="Arial" charset="0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801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Weboldalunk egyéb látogatási forrásai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A </a:t>
            </a:r>
            <a:r>
              <a:rPr lang="hu-HU" sz="2800" dirty="0" err="1">
                <a:latin typeface="Arial" charset="0"/>
                <a:cs typeface="Arial" charset="0"/>
              </a:rPr>
              <a:t>webanalitikának</a:t>
            </a:r>
            <a:r>
              <a:rPr lang="hu-HU" sz="2800" dirty="0">
                <a:latin typeface="Arial" charset="0"/>
                <a:cs typeface="Arial" charset="0"/>
              </a:rPr>
              <a:t> hála pontosan mérhető, hogy ki milyen forrásból érkezett a weboldalunkra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Követjük a trendeket és próbáljuk pozitív irányba fordítani azokat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048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hu-HU" dirty="0"/>
              <a:t>Ügyfélszolgálati oldalaink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Cél a </a:t>
            </a:r>
            <a:r>
              <a:rPr lang="hu-HU" sz="2800" dirty="0" err="1">
                <a:latin typeface="Arial" charset="0"/>
                <a:cs typeface="Arial" charset="0"/>
              </a:rPr>
              <a:t>call</a:t>
            </a:r>
            <a:r>
              <a:rPr lang="hu-HU" sz="2800" dirty="0">
                <a:latin typeface="Arial" charset="0"/>
                <a:cs typeface="Arial" charset="0"/>
              </a:rPr>
              <a:t> center és a </a:t>
            </a:r>
            <a:r>
              <a:rPr lang="hu-HU" sz="2800" dirty="0" err="1">
                <a:latin typeface="Arial" charset="0"/>
                <a:cs typeface="Arial" charset="0"/>
              </a:rPr>
              <a:t>telesales</a:t>
            </a:r>
            <a:r>
              <a:rPr lang="hu-HU" sz="2800" dirty="0">
                <a:latin typeface="Arial" charset="0"/>
                <a:cs typeface="Arial" charset="0"/>
              </a:rPr>
              <a:t> leterheltségének csökkentése, a tranzakciók </a:t>
            </a:r>
            <a:r>
              <a:rPr lang="hu-HU" sz="2800" dirty="0" err="1">
                <a:latin typeface="Arial" charset="0"/>
                <a:cs typeface="Arial" charset="0"/>
              </a:rPr>
              <a:t>online-ra</a:t>
            </a:r>
            <a:r>
              <a:rPr lang="hu-HU" sz="2800" dirty="0">
                <a:latin typeface="Arial" charset="0"/>
                <a:cs typeface="Arial" charset="0"/>
              </a:rPr>
              <a:t> terelése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A </a:t>
            </a:r>
            <a:r>
              <a:rPr lang="hu-HU" sz="2800" dirty="0" err="1">
                <a:latin typeface="Arial" charset="0"/>
                <a:cs typeface="Arial" charset="0"/>
              </a:rPr>
              <a:t>webanalitikai</a:t>
            </a:r>
            <a:r>
              <a:rPr lang="hu-HU" sz="2800" dirty="0">
                <a:latin typeface="Arial" charset="0"/>
                <a:cs typeface="Arial" charset="0"/>
              </a:rPr>
              <a:t> mérőszámok (pl. látogatások) mellett nagyon fontosak az online tranzakciók számai is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328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média </a:t>
            </a:r>
            <a:r>
              <a:rPr lang="hu-HU" dirty="0" smtClean="0"/>
              <a:t>oldalunk és amit rólunk mondanak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Mivel kapcsolatot építünk a fanok száma mellett sokkal fontosabb az </a:t>
            </a:r>
            <a:r>
              <a:rPr lang="hu-HU" sz="2800" dirty="0" err="1" smtClean="0">
                <a:latin typeface="Arial" charset="0"/>
                <a:cs typeface="Arial" charset="0"/>
              </a:rPr>
              <a:t>engagement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>
              <a:latin typeface="Arial" charset="0"/>
              <a:cs typeface="Arial" charset="0"/>
            </a:endParaRPr>
          </a:p>
          <a:p>
            <a:r>
              <a:rPr lang="hu-HU" sz="2800" dirty="0">
                <a:latin typeface="Arial" charset="0"/>
                <a:cs typeface="Arial" charset="0"/>
              </a:rPr>
              <a:t>Követjük </a:t>
            </a:r>
            <a:r>
              <a:rPr lang="hu-HU" sz="2800" dirty="0" smtClean="0">
                <a:latin typeface="Arial" charset="0"/>
                <a:cs typeface="Arial" charset="0"/>
              </a:rPr>
              <a:t>azt </a:t>
            </a:r>
            <a:r>
              <a:rPr lang="hu-HU" sz="2800" dirty="0">
                <a:latin typeface="Arial" charset="0"/>
                <a:cs typeface="Arial" charset="0"/>
              </a:rPr>
              <a:t>is, hogy mit mondanak rólunk </a:t>
            </a:r>
            <a:r>
              <a:rPr lang="hu-HU" sz="2800" dirty="0" smtClean="0">
                <a:latin typeface="Arial" charset="0"/>
                <a:cs typeface="Arial" charset="0"/>
              </a:rPr>
              <a:t>(a </a:t>
            </a:r>
            <a:r>
              <a:rPr lang="hu-HU" sz="2800" dirty="0" err="1">
                <a:latin typeface="Arial" charset="0"/>
                <a:cs typeface="Arial" charset="0"/>
              </a:rPr>
              <a:t>Facebook</a:t>
            </a:r>
            <a:r>
              <a:rPr lang="hu-HU" sz="2800" dirty="0">
                <a:latin typeface="Arial" charset="0"/>
                <a:cs typeface="Arial" charset="0"/>
              </a:rPr>
              <a:t> oldalunkon </a:t>
            </a:r>
            <a:r>
              <a:rPr lang="hu-HU" sz="2800" dirty="0" smtClean="0">
                <a:latin typeface="Arial" charset="0"/>
                <a:cs typeface="Arial" charset="0"/>
              </a:rPr>
              <a:t>kívül is)</a:t>
            </a:r>
            <a:endParaRPr lang="hu-HU" sz="2800" dirty="0">
              <a:latin typeface="Arial" charset="0"/>
              <a:cs typeface="Arial" charset="0"/>
            </a:endParaRPr>
          </a:p>
          <a:p>
            <a:endParaRPr lang="hu-H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1433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99917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hatékonyság nem mérhető csak online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230204"/>
              </p:ext>
            </p:extLst>
          </p:nvPr>
        </p:nvGraphicFramePr>
        <p:xfrm>
          <a:off x="457200" y="1371600"/>
          <a:ext cx="8280920" cy="487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3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88" y="274638"/>
            <a:ext cx="8571792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EDM + Telesales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507A14-4665-4A48-8705-D94B2A19126F}" type="slidenum">
              <a:rPr lang="nl-NL" smtClean="0"/>
              <a:pPr/>
              <a:t>57</a:t>
            </a:fld>
            <a:endParaRPr lang="nl-NL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" y="1307183"/>
            <a:ext cx="2549769" cy="49815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31840" y="1576117"/>
            <a:ext cx="5904656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Cél: </a:t>
            </a:r>
            <a:r>
              <a:rPr lang="hu-HU" sz="2800" dirty="0" err="1">
                <a:latin typeface="Arial" charset="0"/>
                <a:cs typeface="Arial" charset="0"/>
              </a:rPr>
              <a:t>tablet</a:t>
            </a:r>
            <a:r>
              <a:rPr lang="hu-HU" sz="2800" dirty="0">
                <a:latin typeface="Arial" charset="0"/>
                <a:cs typeface="Arial" charset="0"/>
              </a:rPr>
              <a:t> értékesítése meglévő ügyfeleknek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Igény keltése: EDM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Sales: Telesales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Folyamat: A </a:t>
            </a:r>
            <a:r>
              <a:rPr lang="hu-HU" sz="2800" dirty="0" err="1">
                <a:latin typeface="Arial" charset="0"/>
                <a:cs typeface="Arial" charset="0"/>
              </a:rPr>
              <a:t>call</a:t>
            </a:r>
            <a:r>
              <a:rPr lang="hu-HU" sz="2800" dirty="0">
                <a:latin typeface="Arial" charset="0"/>
                <a:cs typeface="Arial" charset="0"/>
              </a:rPr>
              <a:t> center visszahívja az érdeklődőket, akik az </a:t>
            </a:r>
            <a:r>
              <a:rPr lang="hu-HU" sz="2800" dirty="0" err="1">
                <a:latin typeface="Arial" charset="0"/>
                <a:cs typeface="Arial" charset="0"/>
              </a:rPr>
              <a:t>EDM-ben</a:t>
            </a:r>
            <a:r>
              <a:rPr lang="hu-HU" sz="2800" dirty="0">
                <a:latin typeface="Arial" charset="0"/>
                <a:cs typeface="Arial" charset="0"/>
              </a:rPr>
              <a:t> kattintottak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Eredmény: 0,05% konverziós ráta</a:t>
            </a:r>
          </a:p>
        </p:txBody>
      </p:sp>
    </p:spTree>
    <p:extLst>
      <p:ext uri="{BB962C8B-B14F-4D97-AF65-F5344CB8AC3E}">
        <p14:creationId xmlns:p14="http://schemas.microsoft.com/office/powerpoint/2010/main" val="3680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88" y="274638"/>
            <a:ext cx="8571792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WEBOLDAL + Telesales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507A14-4665-4A48-8705-D94B2A19126F}" type="slidenum">
              <a:rPr lang="nl-NL" smtClean="0"/>
              <a:pPr/>
              <a:t>58</a:t>
            </a:fld>
            <a:endParaRPr lang="nl-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91744" y="1295400"/>
            <a:ext cx="5904656" cy="525780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Arial" charset="0"/>
                <a:cs typeface="Arial" charset="0"/>
              </a:rPr>
              <a:t>Cél: Kevésbé tapasztalt internet-felhasználók kiszolgálása, bizonytalanok, webshop-kimaradások kezelése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Igény keltése: Weboldal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Sales: Telesales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Folyamat: A </a:t>
            </a:r>
            <a:r>
              <a:rPr lang="hu-HU" sz="2800" dirty="0" err="1">
                <a:latin typeface="Arial" charset="0"/>
                <a:cs typeface="Arial" charset="0"/>
              </a:rPr>
              <a:t>call</a:t>
            </a:r>
            <a:r>
              <a:rPr lang="hu-HU" sz="2800" dirty="0">
                <a:latin typeface="Arial" charset="0"/>
                <a:cs typeface="Arial" charset="0"/>
              </a:rPr>
              <a:t> center visszahívja az érdeklődőket, akik nem boldogulnának </a:t>
            </a:r>
            <a:r>
              <a:rPr lang="hu-HU" sz="2800" dirty="0" err="1">
                <a:latin typeface="Arial" charset="0"/>
                <a:cs typeface="Arial" charset="0"/>
              </a:rPr>
              <a:t>webshopos</a:t>
            </a:r>
            <a:r>
              <a:rPr lang="hu-HU" sz="2800" dirty="0">
                <a:latin typeface="Arial" charset="0"/>
                <a:cs typeface="Arial" charset="0"/>
              </a:rPr>
              <a:t> vásárlás során, vagy elbizonytalanodnak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00"/>
            <a:ext cx="33572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36209"/>
            <a:ext cx="7426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u="sng" dirty="0">
                <a:solidFill>
                  <a:srgbClr val="FCB033"/>
                </a:solidFill>
                <a:latin typeface="Arial" charset="0"/>
                <a:ea typeface="Open Sans" pitchFamily="34" charset="0"/>
                <a:cs typeface="Open Sans" pitchFamily="34" charset="0"/>
                <a:hlinkClick r:id="rId2"/>
              </a:rPr>
              <a:t>https://</a:t>
            </a:r>
            <a:r>
              <a:rPr lang="hu-HU" sz="2400" b="1" u="sng" dirty="0" smtClean="0">
                <a:solidFill>
                  <a:srgbClr val="FCB033"/>
                </a:solidFill>
                <a:latin typeface="Arial" charset="0"/>
                <a:ea typeface="Open Sans" pitchFamily="34" charset="0"/>
                <a:cs typeface="Open Sans" pitchFamily="34" charset="0"/>
                <a:hlinkClick r:id="rId2"/>
              </a:rPr>
              <a:t>www.youtube.com/watch?v=tIwH7ptHCWc</a:t>
            </a:r>
            <a:endParaRPr lang="hu-HU" sz="2400" b="1" u="sng" dirty="0" smtClean="0">
              <a:solidFill>
                <a:srgbClr val="FCB033"/>
              </a:solidFill>
              <a:latin typeface="Arial" charset="0"/>
              <a:ea typeface="Open Sans" pitchFamily="34" charset="0"/>
              <a:cs typeface="Open Sans" pitchFamily="34" charset="0"/>
            </a:endParaRPr>
          </a:p>
          <a:p>
            <a:endParaRPr lang="hu-HU" sz="2400" b="1" u="sng" dirty="0">
              <a:solidFill>
                <a:srgbClr val="FCB033"/>
              </a:solidFill>
              <a:latin typeface="Arial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Nem tudjuk kinek a dolga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Senki sem mondta mikorra kell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Az IT azt mondta, hogy…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Elfogyott a termék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 csak a keresőt mérjük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Jó nekünk az ingyenes mérés is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 mást használunk, mint a többiek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Buktatók, Akadályok, taposóaknák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 smtClean="0"/>
              <a:t>Kovács Nándor – médiaigazgató, </a:t>
            </a:r>
            <a:r>
              <a:rPr lang="hu-HU" sz="1800" dirty="0" err="1" smtClean="0"/>
              <a:t>kirowski</a:t>
            </a:r>
            <a:r>
              <a:rPr lang="hu-HU" sz="1800" dirty="0" smtClean="0"/>
              <a:t> </a:t>
            </a:r>
            <a:r>
              <a:rPr lang="hu-HU" sz="1800" dirty="0" err="1" smtClean="0"/>
              <a:t>Isobar</a:t>
            </a:r>
            <a:endParaRPr lang="hu-HU" sz="1800" dirty="0" smtClean="0"/>
          </a:p>
          <a:p>
            <a:r>
              <a:rPr lang="hu-HU" sz="1800" u="sng" dirty="0" err="1" smtClean="0">
                <a:hlinkClick r:id="rId2"/>
              </a:rPr>
              <a:t>nandor.kovacs</a:t>
            </a:r>
            <a:r>
              <a:rPr lang="hu-HU" sz="1800" u="sng" dirty="0" smtClean="0">
                <a:hlinkClick r:id="rId2"/>
              </a:rPr>
              <a:t>@</a:t>
            </a:r>
            <a:r>
              <a:rPr lang="hu-HU" sz="1800" u="sng" dirty="0" err="1" smtClean="0">
                <a:hlinkClick r:id="rId2"/>
              </a:rPr>
              <a:t>kirowskiisobar.com</a:t>
            </a: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Ács Tamás – Head of Online, UPC Magyarország</a:t>
            </a:r>
          </a:p>
          <a:p>
            <a:pPr>
              <a:defRPr/>
            </a:pPr>
            <a:r>
              <a:rPr lang="hu-HU" sz="1800" dirty="0">
                <a:hlinkClick r:id="rId3"/>
              </a:rPr>
              <a:t>a</a:t>
            </a:r>
            <a:r>
              <a:rPr lang="hu-HU" sz="1800" dirty="0" smtClean="0">
                <a:hlinkClick r:id="rId3"/>
              </a:rPr>
              <a:t>cs.tamas@upc.hu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Rossz a kreatív!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Rossz a médiaterv!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Rossz a mérés!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Rossz a termék! (senki sem meri ezt kimondani)</a:t>
            </a: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Mindenki (más) hibás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495800" y="16002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Open Sans" panose="020B0606030504020204" pitchFamily="34" charset="0"/>
                <a:cs typeface="Arial" charset="0"/>
              </a:rPr>
              <a:t>Rossz az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Open Sans" panose="020B0606030504020204" pitchFamily="34" charset="0"/>
                <a:cs typeface="Arial" charset="0"/>
              </a:rPr>
              <a:t> ár!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2800" baseline="0" dirty="0" err="1" smtClean="0">
                <a:latin typeface="Arial" charset="0"/>
                <a:ea typeface="Open Sans" panose="020B0606030504020204" pitchFamily="34" charset="0"/>
              </a:rPr>
              <a:t>Hüjjjjje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 az IT!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CB033"/>
              </a:buClr>
              <a:buFont typeface="Wingdings" pitchFamily="2" charset="2"/>
              <a:buChar char="§"/>
            </a:pP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Gonosz versenytársak!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CB033"/>
              </a:buClr>
              <a:buFont typeface="Wingdings" pitchFamily="2" charset="2"/>
              <a:buChar char="§"/>
            </a:pP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Válság van!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Open Sans" panose="020B0606030504020204" pitchFamily="34" charset="0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Open Sans" panose="020B0606030504020204" pitchFamily="34" charset="0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Lustaság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Bizalmatlanság ~ Paranoia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Gyávaság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Ostobaság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Közveszélyes munkakerülés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FŐ bűnök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Célok meghatározása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Büdzsé allokálása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Szakember / Felelős keresése és kijelölése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Elvárások és a realitás vizsgálata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Szükséges idő felmérése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Határidő meghatározása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Számonkérés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Tervezés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1945</Words>
  <Application>Microsoft Office PowerPoint</Application>
  <PresentationFormat>On-screen Show (4:3)</PresentationFormat>
  <Paragraphs>409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Hatékonyságmérés az online marketingben</vt:lpstr>
      <vt:lpstr>https://www.youtube.com/watch?v=TZXUq7Pln3g</vt:lpstr>
      <vt:lpstr>Miről szól a következő 90 perc?</vt:lpstr>
      <vt:lpstr>Mérés vagy méricskélés?</vt:lpstr>
      <vt:lpstr>Miért mérünk?</vt:lpstr>
      <vt:lpstr>Buktatók, Akadályok, taposóaknák</vt:lpstr>
      <vt:lpstr>Mindenki (más) hibás</vt:lpstr>
      <vt:lpstr>FŐ bűnök</vt:lpstr>
      <vt:lpstr>Tervezés</vt:lpstr>
      <vt:lpstr>Kiút</vt:lpstr>
      <vt:lpstr>Mit? Hogyan? Mivel?  Alapvető digitális hatékonyságmérési eszközök és mérőszámok</vt:lpstr>
      <vt:lpstr>A két végpont</vt:lpstr>
      <vt:lpstr>Reklámszerver - definíció</vt:lpstr>
      <vt:lpstr>Reklámszerver - definíció</vt:lpstr>
      <vt:lpstr>Reklámszerver – hogyan működik?</vt:lpstr>
      <vt:lpstr>Mit csinál a Reklámszerver? 1.</vt:lpstr>
      <vt:lpstr>Mit csinál a Reklámszerver? 2.</vt:lpstr>
      <vt:lpstr>Reklámszerver – Mit mérünk? 1.</vt:lpstr>
      <vt:lpstr>Reklámszerver – Mit mérünk? 2.</vt:lpstr>
      <vt:lpstr>Reklámszerver – Mit mérünk? 3.</vt:lpstr>
      <vt:lpstr>Miért fontos a Reklámszerver? 1.</vt:lpstr>
      <vt:lpstr>Miért fontos a Reklámszerver? 2.</vt:lpstr>
      <vt:lpstr>néhány reklámszerver szolgáltatás</vt:lpstr>
      <vt:lpstr>Webanalitika – Definíció 1.</vt:lpstr>
      <vt:lpstr>Webanalitika – definíció 2.</vt:lpstr>
      <vt:lpstr>Webanalitika – definíció 3.</vt:lpstr>
      <vt:lpstr>Webanalitika – miket mérünk? 1.</vt:lpstr>
      <vt:lpstr>Webanalitika – miket mérünk? 2.</vt:lpstr>
      <vt:lpstr>Néhány Webanalitikai Termék</vt:lpstr>
      <vt:lpstr>Hogyan válasszunk eszközt? 1.</vt:lpstr>
      <vt:lpstr>Hogyan válasszunk eszközt?  2.</vt:lpstr>
      <vt:lpstr>A UPC-ről</vt:lpstr>
      <vt:lpstr>Az Online szerepéről</vt:lpstr>
      <vt:lpstr>Miért mérünk?</vt:lpstr>
      <vt:lpstr>Főbb mérési pontok</vt:lpstr>
      <vt:lpstr>                hirdetések</vt:lpstr>
      <vt:lpstr>Weboldal</vt:lpstr>
      <vt:lpstr>Sales típusú oldalak</vt:lpstr>
      <vt:lpstr>Webshop</vt:lpstr>
      <vt:lpstr>Megköszönő oldal</vt:lpstr>
      <vt:lpstr>Főbb HIRDETÉSI csatornák</vt:lpstr>
      <vt:lpstr>Mi alapján értékeljük őket?</vt:lpstr>
      <vt:lpstr>Branding / awareness</vt:lpstr>
      <vt:lpstr>Prospecting</vt:lpstr>
      <vt:lpstr>Retargeting</vt:lpstr>
      <vt:lpstr>Cross-sell / up-sell</vt:lpstr>
      <vt:lpstr>Főbb mérési nehézségek</vt:lpstr>
      <vt:lpstr>ATTRIBÚCIÓ</vt:lpstr>
      <vt:lpstr>Post-click / post-view</vt:lpstr>
      <vt:lpstr>Mérési KPI-ok konfliktusa</vt:lpstr>
      <vt:lpstr>Amit nem tudunk mérni</vt:lpstr>
      <vt:lpstr>Hol mérünk még hatékonyságot?</vt:lpstr>
      <vt:lpstr>Weboldalunk egyéb látogatási forrásai</vt:lpstr>
      <vt:lpstr>Ügyfélszolgálati oldalaink</vt:lpstr>
      <vt:lpstr>Közösségi média oldalunk és amit rólunk mondanak </vt:lpstr>
      <vt:lpstr>A hatékonyság nem mérhető csak online</vt:lpstr>
      <vt:lpstr>EDM + Telesales</vt:lpstr>
      <vt:lpstr>WEBOLDAL + Telesales</vt:lpstr>
      <vt:lpstr>PowerPoint Presentation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Somogyi</dc:creator>
  <cp:lastModifiedBy>Acs, Tamas</cp:lastModifiedBy>
  <cp:revision>101</cp:revision>
  <cp:lastPrinted>2015-04-29T13:19:58Z</cp:lastPrinted>
  <dcterms:created xsi:type="dcterms:W3CDTF">2013-10-10T09:39:42Z</dcterms:created>
  <dcterms:modified xsi:type="dcterms:W3CDTF">2015-04-29T13:52:30Z</dcterms:modified>
</cp:coreProperties>
</file>