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5" r:id="rId4"/>
    <p:sldId id="314" r:id="rId5"/>
    <p:sldId id="315" r:id="rId6"/>
    <p:sldId id="292" r:id="rId7"/>
    <p:sldId id="286" r:id="rId8"/>
    <p:sldId id="288" r:id="rId9"/>
    <p:sldId id="263" r:id="rId10"/>
    <p:sldId id="268" r:id="rId11"/>
    <p:sldId id="321" r:id="rId12"/>
    <p:sldId id="269" r:id="rId13"/>
    <p:sldId id="270" r:id="rId14"/>
    <p:sldId id="295" r:id="rId15"/>
    <p:sldId id="320" r:id="rId16"/>
    <p:sldId id="294" r:id="rId17"/>
    <p:sldId id="293" r:id="rId18"/>
    <p:sldId id="298" r:id="rId19"/>
    <p:sldId id="306" r:id="rId20"/>
    <p:sldId id="311" r:id="rId21"/>
    <p:sldId id="310" r:id="rId22"/>
    <p:sldId id="319" r:id="rId23"/>
    <p:sldId id="301" r:id="rId24"/>
    <p:sldId id="264" r:id="rId25"/>
    <p:sldId id="274" r:id="rId26"/>
    <p:sldId id="275" r:id="rId27"/>
    <p:sldId id="279" r:id="rId28"/>
    <p:sldId id="276" r:id="rId29"/>
    <p:sldId id="260" r:id="rId3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CB033"/>
    <a:srgbClr val="9B2D2A"/>
    <a:srgbClr val="CC0000"/>
    <a:srgbClr val="CC0066"/>
    <a:srgbClr val="CC3300"/>
    <a:srgbClr val="61CB96"/>
    <a:srgbClr val="9900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894" autoAdjust="0"/>
  </p:normalViewPr>
  <p:slideViewPr>
    <p:cSldViewPr>
      <p:cViewPr varScale="1">
        <p:scale>
          <a:sx n="53" d="100"/>
          <a:sy n="53" d="100"/>
        </p:scale>
        <p:origin x="18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ndexfs01\group\Sales\Support\TRENING\digitalis_mk_2015\gazdasagi_buborek_2015.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Munka1!$A$2</c:f>
              <c:strCache>
                <c:ptCount val="1"/>
                <c:pt idx="0">
                  <c:v>household with internet access in EU27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</a:gradFill>
          </c:spPr>
          <c:invertIfNegative val="0"/>
          <c:cat>
            <c:strRef>
              <c:f>Munka1!$B$1:$L$1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Munka1!$B$2:$L$2</c:f>
              <c:numCache>
                <c:formatCode>0%</c:formatCode>
                <c:ptCount val="11"/>
                <c:pt idx="0">
                  <c:v>0.41</c:v>
                </c:pt>
                <c:pt idx="1">
                  <c:v>0.48</c:v>
                </c:pt>
                <c:pt idx="2">
                  <c:v>0.49</c:v>
                </c:pt>
                <c:pt idx="3">
                  <c:v>0.55000000000000004</c:v>
                </c:pt>
                <c:pt idx="4">
                  <c:v>0.6</c:v>
                </c:pt>
                <c:pt idx="5">
                  <c:v>0.66</c:v>
                </c:pt>
                <c:pt idx="6">
                  <c:v>0.7</c:v>
                </c:pt>
                <c:pt idx="7">
                  <c:v>0.73</c:v>
                </c:pt>
                <c:pt idx="8">
                  <c:v>0.76</c:v>
                </c:pt>
                <c:pt idx="9">
                  <c:v>0.79</c:v>
                </c:pt>
                <c:pt idx="10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household with internet access in Hungary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</c:spPr>
          <c:invertIfNegative val="0"/>
          <c:cat>
            <c:strRef>
              <c:f>Munka1!$B$1:$L$1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Munka1!$B$3:$L$3</c:f>
              <c:numCache>
                <c:formatCode>0%</c:formatCode>
                <c:ptCount val="11"/>
                <c:pt idx="0">
                  <c:v>0.14000000000000001</c:v>
                </c:pt>
                <c:pt idx="1">
                  <c:v>0.22</c:v>
                </c:pt>
                <c:pt idx="2">
                  <c:v>0.32</c:v>
                </c:pt>
                <c:pt idx="3">
                  <c:v>0.38</c:v>
                </c:pt>
                <c:pt idx="4">
                  <c:v>0.48</c:v>
                </c:pt>
                <c:pt idx="5">
                  <c:v>0.55000000000000004</c:v>
                </c:pt>
                <c:pt idx="6">
                  <c:v>0.6</c:v>
                </c:pt>
                <c:pt idx="7">
                  <c:v>0.65</c:v>
                </c:pt>
                <c:pt idx="8">
                  <c:v>0.69</c:v>
                </c:pt>
                <c:pt idx="9">
                  <c:v>0.71</c:v>
                </c:pt>
                <c:pt idx="10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33592"/>
        <c:axId val="158135160"/>
      </c:barChart>
      <c:lineChart>
        <c:grouping val="standard"/>
        <c:varyColors val="0"/>
        <c:ser>
          <c:idx val="2"/>
          <c:order val="2"/>
          <c:tx>
            <c:strRef>
              <c:f>Munka1!$A$4</c:f>
              <c:strCache>
                <c:ptCount val="1"/>
                <c:pt idx="0">
                  <c:v>frequency of internet access: once a week EU27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tx1">
                  <a:lumMod val="50000"/>
                  <a:lumOff val="50000"/>
                </a:schemeClr>
              </a:solidFill>
            </c:spPr>
          </c:marker>
          <c:cat>
            <c:strRef>
              <c:f>Munka1!$B$1:$L$1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Munka1!$B$4:$L$4</c:f>
              <c:numCache>
                <c:formatCode>0%</c:formatCode>
                <c:ptCount val="11"/>
                <c:pt idx="0">
                  <c:v>0.36</c:v>
                </c:pt>
                <c:pt idx="1">
                  <c:v>0.43</c:v>
                </c:pt>
                <c:pt idx="2">
                  <c:v>0.45</c:v>
                </c:pt>
                <c:pt idx="3">
                  <c:v>0.51</c:v>
                </c:pt>
                <c:pt idx="4">
                  <c:v>0.56000000000000005</c:v>
                </c:pt>
                <c:pt idx="5">
                  <c:v>0.61</c:v>
                </c:pt>
                <c:pt idx="6">
                  <c:v>0.65</c:v>
                </c:pt>
                <c:pt idx="7">
                  <c:v>0.67</c:v>
                </c:pt>
                <c:pt idx="8">
                  <c:v>0.7</c:v>
                </c:pt>
                <c:pt idx="9">
                  <c:v>0.72</c:v>
                </c:pt>
                <c:pt idx="10">
                  <c:v>0.75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Munka1!$A$5</c:f>
              <c:strCache>
                <c:ptCount val="1"/>
                <c:pt idx="0">
                  <c:v>frequency of internet access: once a week HU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circle"/>
            <c:size val="8"/>
            <c:spPr>
              <a:solidFill>
                <a:schemeClr val="accent6"/>
              </a:solidFill>
            </c:spPr>
          </c:marker>
          <c:cat>
            <c:strRef>
              <c:f>Munka1!$B$1:$L$1</c:f>
              <c:strCach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strCache>
            </c:strRef>
          </c:cat>
          <c:val>
            <c:numRef>
              <c:f>Munka1!$B$5:$L$5</c:f>
              <c:numCache>
                <c:formatCode>0%</c:formatCode>
                <c:ptCount val="11"/>
                <c:pt idx="0">
                  <c:v>0.21</c:v>
                </c:pt>
                <c:pt idx="1">
                  <c:v>0.34</c:v>
                </c:pt>
                <c:pt idx="2">
                  <c:v>0.42</c:v>
                </c:pt>
                <c:pt idx="3">
                  <c:v>0.49</c:v>
                </c:pt>
                <c:pt idx="4">
                  <c:v>0.56000000000000005</c:v>
                </c:pt>
                <c:pt idx="5">
                  <c:v>0.56999999999999995</c:v>
                </c:pt>
                <c:pt idx="6">
                  <c:v>0.61</c:v>
                </c:pt>
                <c:pt idx="7">
                  <c:v>0.66</c:v>
                </c:pt>
                <c:pt idx="8">
                  <c:v>0.69</c:v>
                </c:pt>
                <c:pt idx="9">
                  <c:v>0.71</c:v>
                </c:pt>
                <c:pt idx="10">
                  <c:v>0.75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33592"/>
        <c:axId val="158135160"/>
      </c:lineChart>
      <c:catAx>
        <c:axId val="158133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158135160"/>
        <c:crosses val="autoZero"/>
        <c:auto val="1"/>
        <c:lblAlgn val="ctr"/>
        <c:lblOffset val="100"/>
        <c:noMultiLvlLbl val="0"/>
      </c:catAx>
      <c:valAx>
        <c:axId val="158135160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158133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877308739185381"/>
          <c:y val="4.9762448345247193E-2"/>
          <c:w val="0.31570987654320987"/>
          <c:h val="0.737724988030171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Internetezők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/>
              </a:solidFill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2"/>
              <c:layout>
                <c:manualLayout>
                  <c:x val="1.5830295518615728E-2"/>
                  <c:y val="-9.7499471383217226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Napi</a:t>
                    </a:r>
                    <a:r>
                      <a:rPr lang="hu-HU" baseline="0" dirty="0" smtClean="0"/>
                      <a:t> használat</a:t>
                    </a:r>
                  </a:p>
                  <a:p>
                    <a:r>
                      <a:rPr lang="en-US" dirty="0" smtClean="0"/>
                      <a:t>8</a:t>
                    </a:r>
                    <a:r>
                      <a:rPr lang="hu-H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3120686303100999E-2"/>
                  <c:y val="4.7061365724819226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Legalább</a:t>
                    </a:r>
                    <a:r>
                      <a:rPr lang="hu-HU" baseline="0" dirty="0" smtClean="0"/>
                      <a:t> havonta</a:t>
                    </a:r>
                  </a:p>
                  <a:p>
                    <a:r>
                      <a:rPr lang="en-US" dirty="0" smtClean="0"/>
                      <a:t>1</a:t>
                    </a:r>
                    <a:r>
                      <a:rPr lang="hu-H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086465320307184"/>
                  <c:y val="-1.7221970219376517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Internetezők aránya</a:t>
                    </a:r>
                  </a:p>
                  <a:p>
                    <a:r>
                      <a:rPr lang="hu-HU" dirty="0" smtClean="0"/>
                      <a:t>63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Munka1!$A$2:$A$5</c:f>
              <c:strCache>
                <c:ptCount val="4"/>
                <c:pt idx="0">
                  <c:v>nem neteznek</c:v>
                </c:pt>
                <c:pt idx="1">
                  <c:v>interneteznek</c:v>
                </c:pt>
                <c:pt idx="2">
                  <c:v>naponta</c:v>
                </c:pt>
                <c:pt idx="3">
                  <c:v>legalább havonta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 formatCode="0%">
                  <c:v>0.36620000000000003</c:v>
                </c:pt>
                <c:pt idx="2" formatCode="0%">
                  <c:v>0.85</c:v>
                </c:pt>
                <c:pt idx="3" formatCode="0%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50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Munka1!$A$2:$A$5</c:f>
              <c:strCache>
                <c:ptCount val="4"/>
                <c:pt idx="0">
                  <c:v>8 általános</c:v>
                </c:pt>
                <c:pt idx="1">
                  <c:v>szakmunkásképző</c:v>
                </c:pt>
                <c:pt idx="2">
                  <c:v>középiskola</c:v>
                </c:pt>
                <c:pt idx="3">
                  <c:v>főiskola, egyetem</c:v>
                </c:pt>
              </c:strCache>
            </c:strRef>
          </c:cat>
          <c:val>
            <c:numRef>
              <c:f>Munka1!$B$2:$B$5</c:f>
              <c:numCache>
                <c:formatCode>0.0%</c:formatCode>
                <c:ptCount val="4"/>
                <c:pt idx="0">
                  <c:v>0.39134477825300101</c:v>
                </c:pt>
                <c:pt idx="1">
                  <c:v>0.49683088352615995</c:v>
                </c:pt>
                <c:pt idx="2">
                  <c:v>0.80114522101708507</c:v>
                </c:pt>
                <c:pt idx="3">
                  <c:v>0.88616655143475898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575144"/>
        <c:axId val="206575536"/>
        <c:axId val="0"/>
      </c:bar3DChart>
      <c:catAx>
        <c:axId val="206575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06575536"/>
        <c:crosses val="autoZero"/>
        <c:auto val="1"/>
        <c:lblAlgn val="ctr"/>
        <c:lblOffset val="100"/>
        <c:noMultiLvlLbl val="0"/>
      </c:catAx>
      <c:valAx>
        <c:axId val="2065755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6575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1"/>
            </a:gradFill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</a:gradFill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Munka1!$A$2:$A$5</c:f>
              <c:strCache>
                <c:ptCount val="4"/>
                <c:pt idx="0">
                  <c:v>18-49 AB status</c:v>
                </c:pt>
                <c:pt idx="1">
                  <c:v>18-69 AB</c:v>
                </c:pt>
                <c:pt idx="2">
                  <c:v>18-49 ABC</c:v>
                </c:pt>
                <c:pt idx="3">
                  <c:v>18-69 ABC</c:v>
                </c:pt>
              </c:strCache>
            </c:strRef>
          </c:cat>
          <c:val>
            <c:numRef>
              <c:f>Munka1!$B$2:$B$5</c:f>
              <c:numCache>
                <c:formatCode>0.0%</c:formatCode>
                <c:ptCount val="4"/>
                <c:pt idx="0">
                  <c:v>0.979932583594464</c:v>
                </c:pt>
                <c:pt idx="1">
                  <c:v>0.93332698841255701</c:v>
                </c:pt>
                <c:pt idx="2">
                  <c:v>0.96302932106213301</c:v>
                </c:pt>
                <c:pt idx="3">
                  <c:v>0.8723177219768139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576320"/>
        <c:axId val="206318664"/>
        <c:axId val="0"/>
      </c:bar3DChart>
      <c:catAx>
        <c:axId val="20657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06318664"/>
        <c:crosses val="autoZero"/>
        <c:auto val="1"/>
        <c:lblAlgn val="ctr"/>
        <c:lblOffset val="100"/>
        <c:noMultiLvlLbl val="0"/>
      </c:catAx>
      <c:valAx>
        <c:axId val="206318664"/>
        <c:scaling>
          <c:orientation val="minMax"/>
          <c:min val="0.5"/>
        </c:scaling>
        <c:delete val="1"/>
        <c:axPos val="l"/>
        <c:numFmt formatCode="0.0%" sourceLinked="1"/>
        <c:majorTickMark val="out"/>
        <c:minorTickMark val="none"/>
        <c:tickLblPos val="nextTo"/>
        <c:crossAx val="20657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369021580635753"/>
          <c:y val="8.2444222476964701E-2"/>
          <c:w val="0.58927274715660538"/>
          <c:h val="0.916550297614785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2015. 01-02. ytd</c:v>
                </c:pt>
              </c:strCache>
            </c:strRef>
          </c:tx>
          <c:spPr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.30866943715368911"/>
                  <c:y val="2.8082472437474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9938271604938271"/>
                  <c:y val="1.10425377423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370370370370369"/>
                  <c:y val="3.0818472187814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117283950617284"/>
                  <c:y val="8.2364279984259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5679012345679007E-2"/>
                  <c:y val="5.6126469878459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6357903178769315E-2"/>
                  <c:y val="2.6239947605604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9012345679012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7901234567901231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2469135802469133E-2"/>
                  <c:y val="8.0526030151999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037037037037035E-2"/>
                  <c:y val="9.169874163248982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Munka1!$A$2:$A$11</c:f>
              <c:strCache>
                <c:ptCount val="10"/>
                <c:pt idx="0">
                  <c:v>CEMP Sales House</c:v>
                </c:pt>
                <c:pt idx="1">
                  <c:v>Origo Adhouse</c:v>
                </c:pt>
                <c:pt idx="2">
                  <c:v>Centrál Médiacsoport (Sanoma)</c:v>
                </c:pt>
                <c:pt idx="3">
                  <c:v>Mediaworks Online</c:v>
                </c:pt>
                <c:pt idx="4">
                  <c:v>Adaptive Media </c:v>
                </c:pt>
                <c:pt idx="5">
                  <c:v>Arkon</c:v>
                </c:pt>
                <c:pt idx="6">
                  <c:v>HVG Online</c:v>
                </c:pt>
                <c:pt idx="7">
                  <c:v>Lapcom</c:v>
                </c:pt>
                <c:pt idx="8">
                  <c:v>Russsmedia Digital</c:v>
                </c:pt>
                <c:pt idx="9">
                  <c:v>Gmedia</c:v>
                </c:pt>
              </c:strCache>
            </c:strRef>
          </c:cat>
          <c:val>
            <c:numRef>
              <c:f>Munka1!$B$2:$B$11</c:f>
              <c:numCache>
                <c:formatCode>#,##0</c:formatCode>
                <c:ptCount val="10"/>
                <c:pt idx="0">
                  <c:v>1016.125</c:v>
                </c:pt>
                <c:pt idx="1">
                  <c:v>1012.859</c:v>
                </c:pt>
                <c:pt idx="2">
                  <c:v>657.74699999999996</c:v>
                </c:pt>
                <c:pt idx="3">
                  <c:v>364.077</c:v>
                </c:pt>
                <c:pt idx="4">
                  <c:v>230.97</c:v>
                </c:pt>
                <c:pt idx="5">
                  <c:v>157.23699999999999</c:v>
                </c:pt>
                <c:pt idx="6">
                  <c:v>151.88</c:v>
                </c:pt>
                <c:pt idx="7">
                  <c:v>146.40100000000001</c:v>
                </c:pt>
                <c:pt idx="8">
                  <c:v>101.48099999999999</c:v>
                </c:pt>
                <c:pt idx="9">
                  <c:v>64.379000000000005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319840"/>
        <c:axId val="206320232"/>
        <c:axId val="0"/>
      </c:bar3DChart>
      <c:catAx>
        <c:axId val="206319840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err="1" smtClean="0"/>
                  <a:t>MFt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36001737630018471"/>
              <c:y val="1.684157471320634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06320232"/>
        <c:crosses val="autoZero"/>
        <c:auto val="1"/>
        <c:lblAlgn val="ctr"/>
        <c:lblOffset val="100"/>
        <c:noMultiLvlLbl val="0"/>
      </c:catAx>
      <c:valAx>
        <c:axId val="206320232"/>
        <c:scaling>
          <c:orientation val="minMax"/>
          <c:max val="1100"/>
          <c:min val="0"/>
        </c:scaling>
        <c:delete val="1"/>
        <c:axPos val="t"/>
        <c:numFmt formatCode="#,##0" sourceLinked="1"/>
        <c:majorTickMark val="out"/>
        <c:minorTickMark val="none"/>
        <c:tickLblPos val="nextTo"/>
        <c:crossAx val="206319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369021580635753"/>
          <c:y val="7.9729597724674209E-2"/>
          <c:w val="0.60779126567512398"/>
          <c:h val="0.902977173853332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2015. 01-02. ytd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0.31873517546417807"/>
                  <c:y val="8.2377104983089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592592592592593"/>
                  <c:y val="2.89930473543844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425925925925927"/>
                  <c:y val="1.1225721475652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271604938271606"/>
                  <c:y val="1.095105275071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617283950617342E-2"/>
                  <c:y val="2.8984497355164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5493584135316419E-2"/>
                  <c:y val="1.6197546021973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79012345679012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7901234567901231E-2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8641975308641917E-2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7037037037037035E-2"/>
                  <c:y val="9.1698741632489824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Munka1!$A$2:$A$7</c:f>
              <c:strCache>
                <c:ptCount val="6"/>
                <c:pt idx="0">
                  <c:v>CEMP Sales House</c:v>
                </c:pt>
                <c:pt idx="1">
                  <c:v>Centrál Médiacsoport (Sanoma)</c:v>
                </c:pt>
                <c:pt idx="2">
                  <c:v>HVG </c:v>
                </c:pt>
                <c:pt idx="3">
                  <c:v>Origo Adhouse</c:v>
                </c:pt>
                <c:pt idx="4">
                  <c:v>Madhouse</c:v>
                </c:pt>
                <c:pt idx="5">
                  <c:v>Arkon</c:v>
                </c:pt>
              </c:strCache>
            </c:strRef>
          </c:cat>
          <c:val>
            <c:numRef>
              <c:f>Munka1!$B$2:$B$7</c:f>
              <c:numCache>
                <c:formatCode>General</c:formatCode>
                <c:ptCount val="6"/>
                <c:pt idx="0">
                  <c:v>67881</c:v>
                </c:pt>
                <c:pt idx="1">
                  <c:v>32871</c:v>
                </c:pt>
                <c:pt idx="2">
                  <c:v>23550</c:v>
                </c:pt>
                <c:pt idx="3">
                  <c:v>23513</c:v>
                </c:pt>
                <c:pt idx="4">
                  <c:v>7545</c:v>
                </c:pt>
                <c:pt idx="5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6321016"/>
        <c:axId val="206321408"/>
        <c:axId val="0"/>
      </c:bar3DChart>
      <c:catAx>
        <c:axId val="206321016"/>
        <c:scaling>
          <c:orientation val="maxMin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hu-HU" dirty="0" err="1" smtClean="0"/>
                  <a:t>eFt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3691157528919996"/>
              <c:y val="2.5570910166654447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206321408"/>
        <c:crosses val="autoZero"/>
        <c:auto val="1"/>
        <c:lblAlgn val="ctr"/>
        <c:lblOffset val="100"/>
        <c:noMultiLvlLbl val="0"/>
      </c:catAx>
      <c:valAx>
        <c:axId val="2063214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6321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99032759793914"/>
          <c:y val="2.1943175408194897E-2"/>
          <c:w val="0.79317245066588904"/>
          <c:h val="0.81769426749622121"/>
        </c:manualLayout>
      </c:layout>
      <c:bubbleChart>
        <c:varyColors val="1"/>
        <c:ser>
          <c:idx val="0"/>
          <c:order val="0"/>
          <c:tx>
            <c:strRef>
              <c:f>adatok!$B$1</c:f>
              <c:strCache>
                <c:ptCount val="1"/>
                <c:pt idx="0">
                  <c:v>diplomások share</c:v>
                </c:pt>
              </c:strCache>
            </c:strRef>
          </c:tx>
          <c:spPr>
            <a:solidFill>
              <a:schemeClr val="accent6"/>
            </a:solidFill>
            <a:effectLst>
              <a:outerShdw blurRad="152400" dist="25400" dir="5400000" sx="90000" sy="-19000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1"/>
          </c:dPt>
          <c:dPt>
            <c:idx val="1"/>
            <c:invertIfNegative val="0"/>
            <c:bubble3D val="1"/>
            <c:spPr>
              <a:solidFill>
                <a:schemeClr val="accent6">
                  <a:lumMod val="75000"/>
                </a:schemeClr>
              </a:solidFill>
              <a:effectLst>
                <a:outerShdw blurRad="152400" dist="25400" dir="5400000" sx="90000" sy="-19000" rotWithShape="0">
                  <a:prstClr val="black">
                    <a:alpha val="15000"/>
                  </a:prstClr>
                </a:outerShdw>
              </a:effectLst>
            </c:spPr>
          </c:dPt>
          <c:dPt>
            <c:idx val="2"/>
            <c:invertIfNegative val="0"/>
            <c:bubble3D val="1"/>
            <c:spPr>
              <a:solidFill>
                <a:schemeClr val="bg1">
                  <a:lumMod val="85000"/>
                </a:schemeClr>
              </a:solidFill>
              <a:effectLst>
                <a:outerShdw blurRad="152400" dist="25400" dir="5400000" sx="90000" sy="-19000" rotWithShape="0">
                  <a:prstClr val="black">
                    <a:alpha val="15000"/>
                  </a:prstClr>
                </a:outerShdw>
              </a:effectLst>
            </c:spPr>
          </c:dPt>
          <c:dPt>
            <c:idx val="3"/>
            <c:invertIfNegative val="0"/>
            <c:bubble3D val="1"/>
            <c:spPr>
              <a:solidFill>
                <a:srgbClr val="006600"/>
              </a:solidFill>
              <a:effectLst>
                <a:outerShdw blurRad="152400" dist="25400" dir="5400000" sx="90000" sy="-19000" rotWithShape="0">
                  <a:prstClr val="black">
                    <a:alpha val="1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45191085182338098"/>
                  <c:y val="-0.18266602124341849"/>
                </c:manualLayout>
              </c:layout>
              <c:tx>
                <c:rich>
                  <a:bodyPr/>
                  <a:lstStyle/>
                  <a:p>
                    <a:r>
                      <a:rPr lang="hu-HU"/>
                      <a:t>Portfólió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77707294828861E-3"/>
                  <c:y val="-0.40522462183884789"/>
                </c:manualLayout>
              </c:layout>
              <c:tx>
                <c:rich>
                  <a:bodyPr/>
                  <a:lstStyle/>
                  <a:p>
                    <a:r>
                      <a:rPr lang="hu-HU"/>
                      <a:t>Napi.hu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35331212051646149"/>
                  <c:y val="-0.63198244131343628"/>
                </c:manualLayout>
              </c:layout>
              <c:tx>
                <c:rich>
                  <a:bodyPr/>
                  <a:lstStyle/>
                  <a:p>
                    <a:r>
                      <a:rPr lang="hu-HU"/>
                      <a:t>átlagos gazd. hírolvasó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1226115767461826"/>
                  <c:y val="-0.47871095222413113"/>
                </c:manualLayout>
              </c:layout>
              <c:tx>
                <c:rich>
                  <a:bodyPr/>
                  <a:lstStyle/>
                  <a:p>
                    <a:r>
                      <a:rPr lang="hu-HU"/>
                      <a:t>Vg.hu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adatok!$A$2:$A$5</c:f>
              <c:numCache>
                <c:formatCode>0.00%</c:formatCode>
                <c:ptCount val="4"/>
                <c:pt idx="0">
                  <c:v>1.4557</c:v>
                </c:pt>
                <c:pt idx="1">
                  <c:v>1.2515000000000001</c:v>
                </c:pt>
                <c:pt idx="2">
                  <c:v>1.2578</c:v>
                </c:pt>
                <c:pt idx="3">
                  <c:v>1.2571000000000001</c:v>
                </c:pt>
              </c:numCache>
            </c:numRef>
          </c:xVal>
          <c:yVal>
            <c:numRef>
              <c:f>adatok!$B$2:$B$5</c:f>
              <c:numCache>
                <c:formatCode>0.00%</c:formatCode>
                <c:ptCount val="4"/>
                <c:pt idx="0">
                  <c:v>0.4531</c:v>
                </c:pt>
                <c:pt idx="1">
                  <c:v>0.40029999999999999</c:v>
                </c:pt>
                <c:pt idx="2">
                  <c:v>0.34489999999999998</c:v>
                </c:pt>
                <c:pt idx="3">
                  <c:v>0.38140000000000002</c:v>
                </c:pt>
              </c:numCache>
            </c:numRef>
          </c:yVal>
          <c:bubbleSize>
            <c:numRef>
              <c:f>adatok!$C$2:$C$5</c:f>
              <c:numCache>
                <c:formatCode>General</c:formatCode>
                <c:ptCount val="4"/>
                <c:pt idx="0">
                  <c:v>105016</c:v>
                </c:pt>
                <c:pt idx="1">
                  <c:v>74932</c:v>
                </c:pt>
                <c:pt idx="2">
                  <c:v>15000</c:v>
                </c:pt>
                <c:pt idx="3">
                  <c:v>41450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2480088"/>
        <c:axId val="112479304"/>
      </c:bubbleChart>
      <c:valAx>
        <c:axId val="112480088"/>
        <c:scaling>
          <c:orientation val="minMax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ESOMAR AB </a:t>
                </a:r>
                <a:r>
                  <a:rPr lang="hu-HU" dirty="0" smtClean="0"/>
                  <a:t>státuszúak affinitás</a:t>
                </a:r>
                <a:r>
                  <a:rPr lang="hu-HU" baseline="0" dirty="0" smtClean="0"/>
                  <a:t> indexe</a:t>
                </a:r>
                <a:endParaRPr lang="hu-HU" dirty="0"/>
              </a:p>
            </c:rich>
          </c:tx>
          <c:layout>
            <c:manualLayout>
              <c:xMode val="edge"/>
              <c:yMode val="edge"/>
              <c:x val="0.34599366634702589"/>
              <c:y val="0.929278210484689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12479304"/>
        <c:crosses val="autoZero"/>
        <c:crossBetween val="midCat"/>
        <c:majorUnit val="0.2"/>
      </c:valAx>
      <c:valAx>
        <c:axId val="112479304"/>
        <c:scaling>
          <c:orientation val="minMax"/>
          <c:max val="0.5"/>
          <c:min val="0.30000000000000004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u-HU" dirty="0"/>
                  <a:t>Diplomások </a:t>
                </a:r>
                <a:r>
                  <a:rPr lang="hu-HU" dirty="0" smtClean="0"/>
                  <a:t>aránya</a:t>
                </a:r>
              </a:p>
              <a:p>
                <a:pPr>
                  <a:defRPr/>
                </a:pPr>
                <a:r>
                  <a:rPr lang="hu-HU" dirty="0" smtClean="0"/>
                  <a:t>a </a:t>
                </a:r>
                <a:r>
                  <a:rPr lang="hu-HU" dirty="0"/>
                  <a:t>látogatótáboron belül</a:t>
                </a:r>
              </a:p>
            </c:rich>
          </c:tx>
          <c:layout>
            <c:manualLayout>
              <c:xMode val="edge"/>
              <c:yMode val="edge"/>
              <c:x val="5.3037867042281099E-5"/>
              <c:y val="0.2558460851227392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12480088"/>
        <c:crosses val="autoZero"/>
        <c:crossBetween val="midCat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4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14285714285714"/>
          <c:y val="0.14924580691446218"/>
          <c:w val="0.80952380952380953"/>
          <c:h val="0.76324088376330079"/>
        </c:manualLayout>
      </c:layout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Értékesítés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2.20125786163522E-2"/>
                  <c:y val="-0.1374956003838299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display37%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6547619047619048E-2"/>
                  <c:y val="5.0508587896100784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s</a:t>
                    </a:r>
                    <a:r>
                      <a:rPr lang="en-US" dirty="0" err="1" smtClean="0"/>
                      <a:t>earch</a:t>
                    </a:r>
                    <a:r>
                      <a:rPr lang="en-US" dirty="0" smtClean="0"/>
                      <a:t> 35%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2893081761006293E-3"/>
                  <c:y val="-8.4180979826834635E-3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l</a:t>
                    </a:r>
                    <a:r>
                      <a:rPr lang="en-US" dirty="0" err="1" smtClean="0"/>
                      <a:t>isting</a:t>
                    </a:r>
                    <a:r>
                      <a:rPr lang="en-US" dirty="0" smtClean="0"/>
                      <a:t> 16%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723270440251572E-2"/>
                  <c:y val="-1.1224130643577952E-2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m</a:t>
                    </a:r>
                    <a:r>
                      <a:rPr lang="en-US" dirty="0" err="1" smtClean="0"/>
                      <a:t>obil</a:t>
                    </a:r>
                    <a:r>
                      <a:rPr lang="en-US" dirty="0" smtClean="0"/>
                      <a:t> 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861635220125780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hu-HU" dirty="0" smtClean="0"/>
                      <a:t>e</a:t>
                    </a:r>
                    <a:r>
                      <a:rPr lang="en-US" dirty="0" smtClean="0"/>
                      <a:t>-mail 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/>
                </a:pPr>
                <a:endParaRPr lang="hu-H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Munka1!$A$2:$A$6</c:f>
              <c:strCache>
                <c:ptCount val="5"/>
                <c:pt idx="0">
                  <c:v>display</c:v>
                </c:pt>
                <c:pt idx="1">
                  <c:v>search</c:v>
                </c:pt>
                <c:pt idx="2">
                  <c:v>listing</c:v>
                </c:pt>
                <c:pt idx="3">
                  <c:v>mobil</c:v>
                </c:pt>
                <c:pt idx="4">
                  <c:v>e-mail</c:v>
                </c:pt>
              </c:strCache>
            </c:strRef>
          </c:cat>
          <c:val>
            <c:numRef>
              <c:f>Munka1!$B$2:$B$6</c:f>
              <c:numCache>
                <c:formatCode>0%</c:formatCode>
                <c:ptCount val="5"/>
                <c:pt idx="0">
                  <c:v>0.38</c:v>
                </c:pt>
                <c:pt idx="1">
                  <c:v>0.34</c:v>
                </c:pt>
                <c:pt idx="2">
                  <c:v>0.16236707037897777</c:v>
                </c:pt>
                <c:pt idx="3">
                  <c:v>9.5419702094528075E-2</c:v>
                </c:pt>
                <c:pt idx="4">
                  <c:v>2.5178515207493004E-2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18D2DD-56A9-49CF-9D71-E63EE9B3A621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7AF96E0-5B32-46A1-BB89-A8B19C63F0DE}">
      <dgm:prSet phldrT="[Szöveg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hu-HU" dirty="0" smtClean="0"/>
            <a:t>Internet felhasználó </a:t>
          </a:r>
          <a:r>
            <a:rPr lang="hu-HU" b="1" dirty="0" smtClean="0"/>
            <a:t>5,3 millió RU</a:t>
          </a:r>
          <a:endParaRPr lang="hu-HU" b="1" dirty="0"/>
        </a:p>
      </dgm:t>
    </dgm:pt>
    <dgm:pt modelId="{DA8670F0-6937-434D-832E-E67613023E54}" type="parTrans" cxnId="{91816896-E92A-463C-AE43-DF09FC504E49}">
      <dgm:prSet/>
      <dgm:spPr/>
      <dgm:t>
        <a:bodyPr/>
        <a:lstStyle/>
        <a:p>
          <a:endParaRPr lang="hu-HU"/>
        </a:p>
      </dgm:t>
    </dgm:pt>
    <dgm:pt modelId="{F37AD9C8-DF13-4DE3-BF18-0F771A0DA95B}" type="sibTrans" cxnId="{91816896-E92A-463C-AE43-DF09FC504E49}">
      <dgm:prSet/>
      <dgm:spPr/>
      <dgm:t>
        <a:bodyPr/>
        <a:lstStyle/>
        <a:p>
          <a:endParaRPr lang="hu-HU"/>
        </a:p>
      </dgm:t>
    </dgm:pt>
    <dgm:pt modelId="{06E6D7B3-AF52-4DA9-8B7D-E49BC4D7BE3C}">
      <dgm:prSet phldrT="[Szöveg]"/>
      <dgm:spPr>
        <a:solidFill>
          <a:schemeClr val="accent5"/>
        </a:solidFill>
      </dgm:spPr>
      <dgm:t>
        <a:bodyPr/>
        <a:lstStyle/>
        <a:p>
          <a:r>
            <a:rPr lang="hu-HU" dirty="0" smtClean="0"/>
            <a:t>Mobiltelefonnal rendelkező nethasználó </a:t>
          </a:r>
        </a:p>
        <a:p>
          <a:r>
            <a:rPr lang="hu-HU" b="1" dirty="0" smtClean="0"/>
            <a:t>5 millió RU</a:t>
          </a:r>
          <a:endParaRPr lang="hu-HU" b="1" dirty="0"/>
        </a:p>
      </dgm:t>
    </dgm:pt>
    <dgm:pt modelId="{9D9FD750-F7E1-46B5-BFFE-48631E48FB0C}" type="parTrans" cxnId="{EA0FF64E-723E-4B35-B1AE-EA5B1AD3BB1B}">
      <dgm:prSet/>
      <dgm:spPr/>
      <dgm:t>
        <a:bodyPr/>
        <a:lstStyle/>
        <a:p>
          <a:endParaRPr lang="hu-HU"/>
        </a:p>
      </dgm:t>
    </dgm:pt>
    <dgm:pt modelId="{99E8AEBA-D930-4728-9C5C-11C3C594AA9F}" type="sibTrans" cxnId="{EA0FF64E-723E-4B35-B1AE-EA5B1AD3BB1B}">
      <dgm:prSet/>
      <dgm:spPr/>
      <dgm:t>
        <a:bodyPr/>
        <a:lstStyle/>
        <a:p>
          <a:endParaRPr lang="hu-HU"/>
        </a:p>
      </dgm:t>
    </dgm:pt>
    <dgm:pt modelId="{0E9D1F5D-D6E5-4B46-9AFF-DB6BEEAA8D99}" type="pres">
      <dgm:prSet presAssocID="{2518D2DD-56A9-49CF-9D71-E63EE9B3A62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72D4362-16B4-4F39-A0DD-C85A0EBB703A}" type="pres">
      <dgm:prSet presAssocID="{2518D2DD-56A9-49CF-9D71-E63EE9B3A621}" presName="comp1" presStyleCnt="0"/>
      <dgm:spPr/>
    </dgm:pt>
    <dgm:pt modelId="{062C8C4B-8430-40D6-AAC9-00338F65D8E5}" type="pres">
      <dgm:prSet presAssocID="{2518D2DD-56A9-49CF-9D71-E63EE9B3A621}" presName="circle1" presStyleLbl="node1" presStyleIdx="0" presStyleCnt="2" custScaleX="102701" custLinFactNeighborX="1775"/>
      <dgm:spPr/>
      <dgm:t>
        <a:bodyPr/>
        <a:lstStyle/>
        <a:p>
          <a:endParaRPr lang="hu-HU"/>
        </a:p>
      </dgm:t>
    </dgm:pt>
    <dgm:pt modelId="{138BAF9D-2D30-46D6-93C2-F4DBF2B73F49}" type="pres">
      <dgm:prSet presAssocID="{2518D2DD-56A9-49CF-9D71-E63EE9B3A62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E36BEB-E856-4EBF-807A-B574C4D134AA}" type="pres">
      <dgm:prSet presAssocID="{2518D2DD-56A9-49CF-9D71-E63EE9B3A621}" presName="comp2" presStyleCnt="0"/>
      <dgm:spPr/>
    </dgm:pt>
    <dgm:pt modelId="{DFF909E4-034D-47A3-8103-F7824A2D3D66}" type="pres">
      <dgm:prSet presAssocID="{2518D2DD-56A9-49CF-9D71-E63EE9B3A621}" presName="circle2" presStyleLbl="node1" presStyleIdx="1" presStyleCnt="2"/>
      <dgm:spPr/>
      <dgm:t>
        <a:bodyPr/>
        <a:lstStyle/>
        <a:p>
          <a:endParaRPr lang="hu-HU"/>
        </a:p>
      </dgm:t>
    </dgm:pt>
    <dgm:pt modelId="{D25775E7-1E7F-4266-A6F8-AC92CBB1EA62}" type="pres">
      <dgm:prSet presAssocID="{2518D2DD-56A9-49CF-9D71-E63EE9B3A62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EC1CB85-AEDC-477F-8994-6BB703979101}" type="presOf" srcId="{06E6D7B3-AF52-4DA9-8B7D-E49BC4D7BE3C}" destId="{DFF909E4-034D-47A3-8103-F7824A2D3D66}" srcOrd="0" destOrd="0" presId="urn:microsoft.com/office/officeart/2005/8/layout/venn2"/>
    <dgm:cxn modelId="{6AA79623-6C38-4F72-BCA7-38E8B4007989}" type="presOf" srcId="{2518D2DD-56A9-49CF-9D71-E63EE9B3A621}" destId="{0E9D1F5D-D6E5-4B46-9AFF-DB6BEEAA8D99}" srcOrd="0" destOrd="0" presId="urn:microsoft.com/office/officeart/2005/8/layout/venn2"/>
    <dgm:cxn modelId="{91816896-E92A-463C-AE43-DF09FC504E49}" srcId="{2518D2DD-56A9-49CF-9D71-E63EE9B3A621}" destId="{37AF96E0-5B32-46A1-BB89-A8B19C63F0DE}" srcOrd="0" destOrd="0" parTransId="{DA8670F0-6937-434D-832E-E67613023E54}" sibTransId="{F37AD9C8-DF13-4DE3-BF18-0F771A0DA95B}"/>
    <dgm:cxn modelId="{70A80C4A-608E-4E31-9F43-B7D56D471AB8}" type="presOf" srcId="{37AF96E0-5B32-46A1-BB89-A8B19C63F0DE}" destId="{138BAF9D-2D30-46D6-93C2-F4DBF2B73F49}" srcOrd="1" destOrd="0" presId="urn:microsoft.com/office/officeart/2005/8/layout/venn2"/>
    <dgm:cxn modelId="{EA0FF64E-723E-4B35-B1AE-EA5B1AD3BB1B}" srcId="{2518D2DD-56A9-49CF-9D71-E63EE9B3A621}" destId="{06E6D7B3-AF52-4DA9-8B7D-E49BC4D7BE3C}" srcOrd="1" destOrd="0" parTransId="{9D9FD750-F7E1-46B5-BFFE-48631E48FB0C}" sibTransId="{99E8AEBA-D930-4728-9C5C-11C3C594AA9F}"/>
    <dgm:cxn modelId="{0E63D974-8744-4DD6-9EDC-ADFAABF34EFD}" type="presOf" srcId="{37AF96E0-5B32-46A1-BB89-A8B19C63F0DE}" destId="{062C8C4B-8430-40D6-AAC9-00338F65D8E5}" srcOrd="0" destOrd="0" presId="urn:microsoft.com/office/officeart/2005/8/layout/venn2"/>
    <dgm:cxn modelId="{FD59B247-B0C2-43E4-B8EE-51B04277A305}" type="presOf" srcId="{06E6D7B3-AF52-4DA9-8B7D-E49BC4D7BE3C}" destId="{D25775E7-1E7F-4266-A6F8-AC92CBB1EA62}" srcOrd="1" destOrd="0" presId="urn:microsoft.com/office/officeart/2005/8/layout/venn2"/>
    <dgm:cxn modelId="{844EC206-184B-41CC-8B74-BDBD7C9396B1}" type="presParOf" srcId="{0E9D1F5D-D6E5-4B46-9AFF-DB6BEEAA8D99}" destId="{872D4362-16B4-4F39-A0DD-C85A0EBB703A}" srcOrd="0" destOrd="0" presId="urn:microsoft.com/office/officeart/2005/8/layout/venn2"/>
    <dgm:cxn modelId="{A9F9CA91-3C40-4256-A62C-C65CBF480DA5}" type="presParOf" srcId="{872D4362-16B4-4F39-A0DD-C85A0EBB703A}" destId="{062C8C4B-8430-40D6-AAC9-00338F65D8E5}" srcOrd="0" destOrd="0" presId="urn:microsoft.com/office/officeart/2005/8/layout/venn2"/>
    <dgm:cxn modelId="{B9E7CE74-5912-4D88-B42C-14275BC8D7ED}" type="presParOf" srcId="{872D4362-16B4-4F39-A0DD-C85A0EBB703A}" destId="{138BAF9D-2D30-46D6-93C2-F4DBF2B73F49}" srcOrd="1" destOrd="0" presId="urn:microsoft.com/office/officeart/2005/8/layout/venn2"/>
    <dgm:cxn modelId="{0D0E131F-73D8-4623-B1C3-901015814AB7}" type="presParOf" srcId="{0E9D1F5D-D6E5-4B46-9AFF-DB6BEEAA8D99}" destId="{E4E36BEB-E856-4EBF-807A-B574C4D134AA}" srcOrd="1" destOrd="0" presId="urn:microsoft.com/office/officeart/2005/8/layout/venn2"/>
    <dgm:cxn modelId="{43B7293C-D7D4-45F0-BB42-E08BE98A4A6E}" type="presParOf" srcId="{E4E36BEB-E856-4EBF-807A-B574C4D134AA}" destId="{DFF909E4-034D-47A3-8103-F7824A2D3D66}" srcOrd="0" destOrd="0" presId="urn:microsoft.com/office/officeart/2005/8/layout/venn2"/>
    <dgm:cxn modelId="{DBEF3147-33C1-4660-BFBF-FAB241DAE10B}" type="presParOf" srcId="{E4E36BEB-E856-4EBF-807A-B574C4D134AA}" destId="{D25775E7-1E7F-4266-A6F8-AC92CBB1EA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8D064-63A3-4B1D-AE31-A6C0BAF355EA}" type="doc">
      <dgm:prSet loTypeId="urn:microsoft.com/office/officeart/2005/8/layout/venn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AF048B12-BFC0-4344-AF39-EC8DEF569ED7}">
      <dgm:prSet phldrT="[Szöveg]" custT="1"/>
      <dgm:spPr>
        <a:solidFill>
          <a:srgbClr val="9B2D2A"/>
        </a:solidFill>
      </dgm:spPr>
      <dgm:t>
        <a:bodyPr/>
        <a:lstStyle/>
        <a:p>
          <a:r>
            <a:rPr lang="hu-HU" sz="1400" b="1" dirty="0" smtClean="0"/>
            <a:t>2,6 millió MRU</a:t>
          </a:r>
          <a:endParaRPr lang="hu-HU" sz="1400" b="1" dirty="0"/>
        </a:p>
      </dgm:t>
    </dgm:pt>
    <dgm:pt modelId="{F0E27251-339D-445B-A9EC-04FF7D43DF7D}" type="parTrans" cxnId="{BFD23A79-C8F4-4C1E-8975-CCC51E8BD1D9}">
      <dgm:prSet/>
      <dgm:spPr/>
      <dgm:t>
        <a:bodyPr/>
        <a:lstStyle/>
        <a:p>
          <a:endParaRPr lang="hu-HU"/>
        </a:p>
      </dgm:t>
    </dgm:pt>
    <dgm:pt modelId="{139AC01E-A813-4513-91E1-7ECE1C20266D}" type="sibTrans" cxnId="{BFD23A79-C8F4-4C1E-8975-CCC51E8BD1D9}">
      <dgm:prSet/>
      <dgm:spPr/>
      <dgm:t>
        <a:bodyPr/>
        <a:lstStyle/>
        <a:p>
          <a:endParaRPr lang="hu-HU"/>
        </a:p>
      </dgm:t>
    </dgm:pt>
    <dgm:pt modelId="{28EF7B68-9B88-4417-B49D-967D6709BB0D}">
      <dgm:prSet phldrT="[Szöveg]" custT="1"/>
      <dgm:spPr>
        <a:solidFill>
          <a:schemeClr val="accent3"/>
        </a:solidFill>
      </dgm:spPr>
      <dgm:t>
        <a:bodyPr/>
        <a:lstStyle/>
        <a:p>
          <a:r>
            <a:rPr lang="hu-HU" sz="1400" dirty="0" err="1" smtClean="0"/>
            <a:t>Auditált</a:t>
          </a:r>
          <a:r>
            <a:rPr lang="hu-HU" sz="1400" dirty="0" smtClean="0"/>
            <a:t> oldalak látogatói</a:t>
          </a:r>
        </a:p>
        <a:p>
          <a:r>
            <a:rPr lang="hu-HU" sz="1400" dirty="0" smtClean="0"/>
            <a:t> </a:t>
          </a:r>
          <a:r>
            <a:rPr lang="hu-HU" sz="1400" b="1" dirty="0" smtClean="0"/>
            <a:t>2,25 millió MRU</a:t>
          </a:r>
          <a:endParaRPr lang="hu-HU" sz="1400" b="1" dirty="0"/>
        </a:p>
      </dgm:t>
    </dgm:pt>
    <dgm:pt modelId="{E70A79E6-C8CE-48EA-9DCE-37A39E0B7981}" type="parTrans" cxnId="{66BF8415-38E5-44B9-838C-846AF64C46E2}">
      <dgm:prSet/>
      <dgm:spPr/>
      <dgm:t>
        <a:bodyPr/>
        <a:lstStyle/>
        <a:p>
          <a:endParaRPr lang="hu-HU"/>
        </a:p>
      </dgm:t>
    </dgm:pt>
    <dgm:pt modelId="{8B5AE678-7D30-4FE9-9ECF-06431370AB3C}" type="sibTrans" cxnId="{66BF8415-38E5-44B9-838C-846AF64C46E2}">
      <dgm:prSet/>
      <dgm:spPr/>
      <dgm:t>
        <a:bodyPr/>
        <a:lstStyle/>
        <a:p>
          <a:endParaRPr lang="hu-HU"/>
        </a:p>
      </dgm:t>
    </dgm:pt>
    <dgm:pt modelId="{B2F0CEE2-C6AC-4434-AA7F-EAA337CEB29C}" type="pres">
      <dgm:prSet presAssocID="{E058D064-63A3-4B1D-AE31-A6C0BAF355E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320BDAC-866E-4264-87D4-6E68156C1B30}" type="pres">
      <dgm:prSet presAssocID="{E058D064-63A3-4B1D-AE31-A6C0BAF355EA}" presName="comp1" presStyleCnt="0"/>
      <dgm:spPr/>
    </dgm:pt>
    <dgm:pt modelId="{0672DB63-095C-4726-AF7E-E675A931EA1E}" type="pres">
      <dgm:prSet presAssocID="{E058D064-63A3-4B1D-AE31-A6C0BAF355EA}" presName="circle1" presStyleLbl="node1" presStyleIdx="0" presStyleCnt="2"/>
      <dgm:spPr/>
      <dgm:t>
        <a:bodyPr/>
        <a:lstStyle/>
        <a:p>
          <a:endParaRPr lang="hu-HU"/>
        </a:p>
      </dgm:t>
    </dgm:pt>
    <dgm:pt modelId="{B24770F6-480D-4E24-99A9-9B03D81BBE4F}" type="pres">
      <dgm:prSet presAssocID="{E058D064-63A3-4B1D-AE31-A6C0BAF355E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2461F9F-900B-4D25-8591-575E93D8A62C}" type="pres">
      <dgm:prSet presAssocID="{E058D064-63A3-4B1D-AE31-A6C0BAF355EA}" presName="comp2" presStyleCnt="0"/>
      <dgm:spPr/>
    </dgm:pt>
    <dgm:pt modelId="{3B5C7BD5-0C8B-478F-BB06-FE5A8EE9B177}" type="pres">
      <dgm:prSet presAssocID="{E058D064-63A3-4B1D-AE31-A6C0BAF355EA}" presName="circle2" presStyleLbl="node1" presStyleIdx="1" presStyleCnt="2"/>
      <dgm:spPr/>
      <dgm:t>
        <a:bodyPr/>
        <a:lstStyle/>
        <a:p>
          <a:endParaRPr lang="hu-HU"/>
        </a:p>
      </dgm:t>
    </dgm:pt>
    <dgm:pt modelId="{5D46A5B6-D36E-43B4-9D98-7695221A0AC8}" type="pres">
      <dgm:prSet presAssocID="{E058D064-63A3-4B1D-AE31-A6C0BAF355E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E88A50D-2176-4107-99B0-A9837FA9497D}" type="presOf" srcId="{28EF7B68-9B88-4417-B49D-967D6709BB0D}" destId="{3B5C7BD5-0C8B-478F-BB06-FE5A8EE9B177}" srcOrd="0" destOrd="0" presId="urn:microsoft.com/office/officeart/2005/8/layout/venn2"/>
    <dgm:cxn modelId="{EC1C502D-C0EC-49F5-84D8-9B5330A95D4E}" type="presOf" srcId="{E058D064-63A3-4B1D-AE31-A6C0BAF355EA}" destId="{B2F0CEE2-C6AC-4434-AA7F-EAA337CEB29C}" srcOrd="0" destOrd="0" presId="urn:microsoft.com/office/officeart/2005/8/layout/venn2"/>
    <dgm:cxn modelId="{29C01462-2EF5-46C1-8181-E5A4AEF3B1B0}" type="presOf" srcId="{AF048B12-BFC0-4344-AF39-EC8DEF569ED7}" destId="{B24770F6-480D-4E24-99A9-9B03D81BBE4F}" srcOrd="1" destOrd="0" presId="urn:microsoft.com/office/officeart/2005/8/layout/venn2"/>
    <dgm:cxn modelId="{261E224B-D25E-49E6-AD2E-182074A6FDC1}" type="presOf" srcId="{28EF7B68-9B88-4417-B49D-967D6709BB0D}" destId="{5D46A5B6-D36E-43B4-9D98-7695221A0AC8}" srcOrd="1" destOrd="0" presId="urn:microsoft.com/office/officeart/2005/8/layout/venn2"/>
    <dgm:cxn modelId="{45C3E8B2-D41D-431D-A883-ABEAB32CAEB9}" type="presOf" srcId="{AF048B12-BFC0-4344-AF39-EC8DEF569ED7}" destId="{0672DB63-095C-4726-AF7E-E675A931EA1E}" srcOrd="0" destOrd="0" presId="urn:microsoft.com/office/officeart/2005/8/layout/venn2"/>
    <dgm:cxn modelId="{BFD23A79-C8F4-4C1E-8975-CCC51E8BD1D9}" srcId="{E058D064-63A3-4B1D-AE31-A6C0BAF355EA}" destId="{AF048B12-BFC0-4344-AF39-EC8DEF569ED7}" srcOrd="0" destOrd="0" parTransId="{F0E27251-339D-445B-A9EC-04FF7D43DF7D}" sibTransId="{139AC01E-A813-4513-91E1-7ECE1C20266D}"/>
    <dgm:cxn modelId="{66BF8415-38E5-44B9-838C-846AF64C46E2}" srcId="{E058D064-63A3-4B1D-AE31-A6C0BAF355EA}" destId="{28EF7B68-9B88-4417-B49D-967D6709BB0D}" srcOrd="1" destOrd="0" parTransId="{E70A79E6-C8CE-48EA-9DCE-37A39E0B7981}" sibTransId="{8B5AE678-7D30-4FE9-9ECF-06431370AB3C}"/>
    <dgm:cxn modelId="{4E3F422B-E26B-415E-A2D4-BC9E8A96125D}" type="presParOf" srcId="{B2F0CEE2-C6AC-4434-AA7F-EAA337CEB29C}" destId="{2320BDAC-866E-4264-87D4-6E68156C1B30}" srcOrd="0" destOrd="0" presId="urn:microsoft.com/office/officeart/2005/8/layout/venn2"/>
    <dgm:cxn modelId="{C56730C1-4286-4611-A54B-187CEE94FB16}" type="presParOf" srcId="{2320BDAC-866E-4264-87D4-6E68156C1B30}" destId="{0672DB63-095C-4726-AF7E-E675A931EA1E}" srcOrd="0" destOrd="0" presId="urn:microsoft.com/office/officeart/2005/8/layout/venn2"/>
    <dgm:cxn modelId="{DA2898E6-72B0-4D89-B6FD-3D621170B7BF}" type="presParOf" srcId="{2320BDAC-866E-4264-87D4-6E68156C1B30}" destId="{B24770F6-480D-4E24-99A9-9B03D81BBE4F}" srcOrd="1" destOrd="0" presId="urn:microsoft.com/office/officeart/2005/8/layout/venn2"/>
    <dgm:cxn modelId="{E6EFA7BE-AA0A-4FCE-A1DB-618DC283DA21}" type="presParOf" srcId="{B2F0CEE2-C6AC-4434-AA7F-EAA337CEB29C}" destId="{02461F9F-900B-4D25-8591-575E93D8A62C}" srcOrd="1" destOrd="0" presId="urn:microsoft.com/office/officeart/2005/8/layout/venn2"/>
    <dgm:cxn modelId="{AB17F516-0A2D-4E01-89DB-6668C9BC9E1C}" type="presParOf" srcId="{02461F9F-900B-4D25-8591-575E93D8A62C}" destId="{3B5C7BD5-0C8B-478F-BB06-FE5A8EE9B177}" srcOrd="0" destOrd="0" presId="urn:microsoft.com/office/officeart/2005/8/layout/venn2"/>
    <dgm:cxn modelId="{7FD719CE-ADEC-4611-B2BC-21A8B4B1E43F}" type="presParOf" srcId="{02461F9F-900B-4D25-8591-575E93D8A62C}" destId="{5D46A5B6-D36E-43B4-9D98-7695221A0AC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1DC10-A042-49EC-ABA7-5B099BEF417E}" type="doc">
      <dgm:prSet loTypeId="urn:microsoft.com/office/officeart/2005/8/layout/matrix1" loCatId="matrix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BCED3D77-68F9-417F-AF41-8CF62B08A74B}">
      <dgm:prSet phldrT="[Szöveg]"/>
      <dgm:spPr/>
      <dgm:t>
        <a:bodyPr/>
        <a:lstStyle/>
        <a:p>
          <a:r>
            <a:rPr lang="hu-HU" dirty="0" smtClean="0"/>
            <a:t>39 éves</a:t>
          </a:r>
          <a:endParaRPr lang="hu-HU" dirty="0"/>
        </a:p>
      </dgm:t>
    </dgm:pt>
    <dgm:pt modelId="{29D0707F-C7F4-41B5-8D1E-7BFA969D43D7}" type="parTrans" cxnId="{A507FC99-E74D-4361-B00F-163A5AFFEBCA}">
      <dgm:prSet/>
      <dgm:spPr/>
      <dgm:t>
        <a:bodyPr/>
        <a:lstStyle/>
        <a:p>
          <a:endParaRPr lang="hu-HU"/>
        </a:p>
      </dgm:t>
    </dgm:pt>
    <dgm:pt modelId="{F3529D5A-A4C2-4C26-949D-83FABBB6C29F}" type="sibTrans" cxnId="{A507FC99-E74D-4361-B00F-163A5AFFEBCA}">
      <dgm:prSet/>
      <dgm:spPr/>
      <dgm:t>
        <a:bodyPr/>
        <a:lstStyle/>
        <a:p>
          <a:endParaRPr lang="hu-HU"/>
        </a:p>
      </dgm:t>
    </dgm:pt>
    <dgm:pt modelId="{0E8D136A-B0C7-4C15-9150-FEB725EA984F}">
      <dgm:prSet phldrT="[Szöveg]"/>
      <dgm:spPr/>
      <dgm:t>
        <a:bodyPr anchor="ctr" anchorCtr="1"/>
        <a:lstStyle/>
        <a:p>
          <a:r>
            <a:rPr lang="hu-HU" dirty="0" smtClean="0"/>
            <a:t>51% nő</a:t>
          </a:r>
          <a:endParaRPr lang="hu-HU" dirty="0"/>
        </a:p>
      </dgm:t>
    </dgm:pt>
    <dgm:pt modelId="{F5B5EFAA-C106-4077-A3B4-BFF74E131E5C}" type="parTrans" cxnId="{1B610A84-9C7F-4D91-B7E3-BD7020025B00}">
      <dgm:prSet/>
      <dgm:spPr/>
      <dgm:t>
        <a:bodyPr/>
        <a:lstStyle/>
        <a:p>
          <a:endParaRPr lang="hu-HU"/>
        </a:p>
      </dgm:t>
    </dgm:pt>
    <dgm:pt modelId="{26C58C90-FD1F-4CAC-B23E-95EFB9A07D1A}" type="sibTrans" cxnId="{1B610A84-9C7F-4D91-B7E3-BD7020025B00}">
      <dgm:prSet/>
      <dgm:spPr/>
      <dgm:t>
        <a:bodyPr/>
        <a:lstStyle/>
        <a:p>
          <a:endParaRPr lang="hu-HU"/>
        </a:p>
      </dgm:t>
    </dgm:pt>
    <dgm:pt modelId="{A80FCD48-A77A-4676-B6C6-17F75ED6C819}">
      <dgm:prSet phldrT="[Szöveg]"/>
      <dgm:spPr/>
      <dgm:t>
        <a:bodyPr anchor="ctr" anchorCtr="1"/>
        <a:lstStyle/>
        <a:p>
          <a:r>
            <a:rPr lang="hu-HU" dirty="0" smtClean="0"/>
            <a:t>Legalább érettségizett, de minden 4-dik diplomás</a:t>
          </a:r>
          <a:endParaRPr lang="hu-HU" dirty="0"/>
        </a:p>
      </dgm:t>
    </dgm:pt>
    <dgm:pt modelId="{E8BF46BF-D39D-49CB-995B-4CF4D60B9EF8}" type="parTrans" cxnId="{6D48821C-365A-43CF-8C56-540F8808C1AE}">
      <dgm:prSet/>
      <dgm:spPr/>
      <dgm:t>
        <a:bodyPr/>
        <a:lstStyle/>
        <a:p>
          <a:endParaRPr lang="hu-HU"/>
        </a:p>
      </dgm:t>
    </dgm:pt>
    <dgm:pt modelId="{869C7CCF-42E9-4F8F-B6CB-DA5BF591F333}" type="sibTrans" cxnId="{6D48821C-365A-43CF-8C56-540F8808C1AE}">
      <dgm:prSet/>
      <dgm:spPr/>
      <dgm:t>
        <a:bodyPr/>
        <a:lstStyle/>
        <a:p>
          <a:endParaRPr lang="hu-HU"/>
        </a:p>
      </dgm:t>
    </dgm:pt>
    <dgm:pt modelId="{B7ADA4C9-D141-410F-AD25-3D7C3C8F1C03}">
      <dgm:prSet phldrT="[Szöveg]"/>
      <dgm:spPr/>
      <dgm:t>
        <a:bodyPr anchor="ctr" anchorCtr="1"/>
        <a:lstStyle/>
        <a:p>
          <a:r>
            <a:rPr lang="hu-HU" dirty="0" smtClean="0"/>
            <a:t>Városlakó</a:t>
          </a:r>
          <a:endParaRPr lang="hu-HU" dirty="0"/>
        </a:p>
      </dgm:t>
    </dgm:pt>
    <dgm:pt modelId="{C9177C66-CEB0-40ED-8129-25CA8CB5C937}" type="parTrans" cxnId="{F1DA8B4C-8076-419A-A6C2-72D93E6015E0}">
      <dgm:prSet/>
      <dgm:spPr/>
      <dgm:t>
        <a:bodyPr/>
        <a:lstStyle/>
        <a:p>
          <a:endParaRPr lang="hu-HU"/>
        </a:p>
      </dgm:t>
    </dgm:pt>
    <dgm:pt modelId="{AEFAE399-0129-44B9-93F4-E7844323E616}" type="sibTrans" cxnId="{F1DA8B4C-8076-419A-A6C2-72D93E6015E0}">
      <dgm:prSet/>
      <dgm:spPr/>
      <dgm:t>
        <a:bodyPr/>
        <a:lstStyle/>
        <a:p>
          <a:endParaRPr lang="hu-HU"/>
        </a:p>
      </dgm:t>
    </dgm:pt>
    <dgm:pt modelId="{0D1BA425-C8E0-4F3D-A2D7-9A8500B70893}">
      <dgm:prSet phldrT="[Szöveg]"/>
      <dgm:spPr/>
      <dgm:t>
        <a:bodyPr anchor="ctr" anchorCtr="1"/>
        <a:lstStyle/>
        <a:p>
          <a:r>
            <a:rPr lang="hu-HU" dirty="0" smtClean="0"/>
            <a:t>Kétharmad </a:t>
          </a:r>
        </a:p>
        <a:p>
          <a:r>
            <a:rPr lang="hu-HU" dirty="0" err="1" smtClean="0"/>
            <a:t>Esomar</a:t>
          </a:r>
          <a:r>
            <a:rPr lang="hu-HU" dirty="0" smtClean="0"/>
            <a:t> ABC</a:t>
          </a:r>
          <a:endParaRPr lang="hu-HU" dirty="0"/>
        </a:p>
      </dgm:t>
    </dgm:pt>
    <dgm:pt modelId="{864AE45B-FE48-4C9C-A358-5CBB1703B1D2}" type="parTrans" cxnId="{A5ED83A9-F5E7-46A0-8FE6-D52F1A1B1F28}">
      <dgm:prSet/>
      <dgm:spPr/>
      <dgm:t>
        <a:bodyPr/>
        <a:lstStyle/>
        <a:p>
          <a:endParaRPr lang="hu-HU"/>
        </a:p>
      </dgm:t>
    </dgm:pt>
    <dgm:pt modelId="{3D477C51-9974-46A5-860D-6EADD63F7E0B}" type="sibTrans" cxnId="{A5ED83A9-F5E7-46A0-8FE6-D52F1A1B1F28}">
      <dgm:prSet/>
      <dgm:spPr/>
      <dgm:t>
        <a:bodyPr/>
        <a:lstStyle/>
        <a:p>
          <a:endParaRPr lang="hu-HU"/>
        </a:p>
      </dgm:t>
    </dgm:pt>
    <dgm:pt modelId="{52B8C160-4748-43E0-8B28-E5ED6F6544B0}" type="pres">
      <dgm:prSet presAssocID="{5BF1DC10-A042-49EC-ABA7-5B099BEF41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416CFF6-98C3-4D8C-BCA1-744A6CE4F707}" type="pres">
      <dgm:prSet presAssocID="{5BF1DC10-A042-49EC-ABA7-5B099BEF417E}" presName="matrix" presStyleCnt="0"/>
      <dgm:spPr/>
    </dgm:pt>
    <dgm:pt modelId="{43A0D0A1-FC1B-4EF7-8814-CEEC7E7B86C4}" type="pres">
      <dgm:prSet presAssocID="{5BF1DC10-A042-49EC-ABA7-5B099BEF417E}" presName="tile1" presStyleLbl="node1" presStyleIdx="0" presStyleCnt="4" custLinFactNeighborY="-3367"/>
      <dgm:spPr/>
      <dgm:t>
        <a:bodyPr/>
        <a:lstStyle/>
        <a:p>
          <a:endParaRPr lang="hu-HU"/>
        </a:p>
      </dgm:t>
    </dgm:pt>
    <dgm:pt modelId="{B5692A60-8F03-41ED-AA04-306785FB6DE2}" type="pres">
      <dgm:prSet presAssocID="{5BF1DC10-A042-49EC-ABA7-5B099BEF41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399DA4-87FF-47DD-B767-015784462BD4}" type="pres">
      <dgm:prSet presAssocID="{5BF1DC10-A042-49EC-ABA7-5B099BEF417E}" presName="tile2" presStyleLbl="node1" presStyleIdx="1" presStyleCnt="4"/>
      <dgm:spPr/>
      <dgm:t>
        <a:bodyPr/>
        <a:lstStyle/>
        <a:p>
          <a:endParaRPr lang="hu-HU"/>
        </a:p>
      </dgm:t>
    </dgm:pt>
    <dgm:pt modelId="{BF6B734A-37E1-4B3B-8308-02E0160666AA}" type="pres">
      <dgm:prSet presAssocID="{5BF1DC10-A042-49EC-ABA7-5B099BEF41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F5B72F-FCEA-4595-9980-2A82DCD5507A}" type="pres">
      <dgm:prSet presAssocID="{5BF1DC10-A042-49EC-ABA7-5B099BEF417E}" presName="tile3" presStyleLbl="node1" presStyleIdx="2" presStyleCnt="4"/>
      <dgm:spPr/>
      <dgm:t>
        <a:bodyPr/>
        <a:lstStyle/>
        <a:p>
          <a:endParaRPr lang="hu-HU"/>
        </a:p>
      </dgm:t>
    </dgm:pt>
    <dgm:pt modelId="{B2D23054-0720-4097-BE6A-21BEC7BC92FD}" type="pres">
      <dgm:prSet presAssocID="{5BF1DC10-A042-49EC-ABA7-5B099BEF41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A4A3452-BF43-45C8-833D-4634C4B404B3}" type="pres">
      <dgm:prSet presAssocID="{5BF1DC10-A042-49EC-ABA7-5B099BEF417E}" presName="tile4" presStyleLbl="node1" presStyleIdx="3" presStyleCnt="4"/>
      <dgm:spPr/>
      <dgm:t>
        <a:bodyPr/>
        <a:lstStyle/>
        <a:p>
          <a:endParaRPr lang="hu-HU"/>
        </a:p>
      </dgm:t>
    </dgm:pt>
    <dgm:pt modelId="{F0E6C980-15B9-417E-894E-1AAA93C0CB4B}" type="pres">
      <dgm:prSet presAssocID="{5BF1DC10-A042-49EC-ABA7-5B099BEF41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35205F1-DC10-4E95-B3BC-017671848633}" type="pres">
      <dgm:prSet presAssocID="{5BF1DC10-A042-49EC-ABA7-5B099BEF417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u-HU"/>
        </a:p>
      </dgm:t>
    </dgm:pt>
  </dgm:ptLst>
  <dgm:cxnLst>
    <dgm:cxn modelId="{F1DA8B4C-8076-419A-A6C2-72D93E6015E0}" srcId="{BCED3D77-68F9-417F-AF41-8CF62B08A74B}" destId="{B7ADA4C9-D141-410F-AD25-3D7C3C8F1C03}" srcOrd="2" destOrd="0" parTransId="{C9177C66-CEB0-40ED-8129-25CA8CB5C937}" sibTransId="{AEFAE399-0129-44B9-93F4-E7844323E616}"/>
    <dgm:cxn modelId="{C7133300-3768-459F-9A9E-1B4287F55F37}" type="presOf" srcId="{A80FCD48-A77A-4676-B6C6-17F75ED6C819}" destId="{47399DA4-87FF-47DD-B767-015784462BD4}" srcOrd="0" destOrd="0" presId="urn:microsoft.com/office/officeart/2005/8/layout/matrix1"/>
    <dgm:cxn modelId="{6D48821C-365A-43CF-8C56-540F8808C1AE}" srcId="{BCED3D77-68F9-417F-AF41-8CF62B08A74B}" destId="{A80FCD48-A77A-4676-B6C6-17F75ED6C819}" srcOrd="1" destOrd="0" parTransId="{E8BF46BF-D39D-49CB-995B-4CF4D60B9EF8}" sibTransId="{869C7CCF-42E9-4F8F-B6CB-DA5BF591F333}"/>
    <dgm:cxn modelId="{A507FC99-E74D-4361-B00F-163A5AFFEBCA}" srcId="{5BF1DC10-A042-49EC-ABA7-5B099BEF417E}" destId="{BCED3D77-68F9-417F-AF41-8CF62B08A74B}" srcOrd="0" destOrd="0" parTransId="{29D0707F-C7F4-41B5-8D1E-7BFA969D43D7}" sibTransId="{F3529D5A-A4C2-4C26-949D-83FABBB6C29F}"/>
    <dgm:cxn modelId="{B0C73534-3587-434F-9E39-87267180D72E}" type="presOf" srcId="{B7ADA4C9-D141-410F-AD25-3D7C3C8F1C03}" destId="{C7F5B72F-FCEA-4595-9980-2A82DCD5507A}" srcOrd="0" destOrd="0" presId="urn:microsoft.com/office/officeart/2005/8/layout/matrix1"/>
    <dgm:cxn modelId="{10856B80-0D16-466F-9708-36A024A936C2}" type="presOf" srcId="{A80FCD48-A77A-4676-B6C6-17F75ED6C819}" destId="{BF6B734A-37E1-4B3B-8308-02E0160666AA}" srcOrd="1" destOrd="0" presId="urn:microsoft.com/office/officeart/2005/8/layout/matrix1"/>
    <dgm:cxn modelId="{DF3E1D31-8652-40CA-B9BA-D468BE843396}" type="presOf" srcId="{0E8D136A-B0C7-4C15-9150-FEB725EA984F}" destId="{43A0D0A1-FC1B-4EF7-8814-CEEC7E7B86C4}" srcOrd="0" destOrd="0" presId="urn:microsoft.com/office/officeart/2005/8/layout/matrix1"/>
    <dgm:cxn modelId="{A5ED83A9-F5E7-46A0-8FE6-D52F1A1B1F28}" srcId="{BCED3D77-68F9-417F-AF41-8CF62B08A74B}" destId="{0D1BA425-C8E0-4F3D-A2D7-9A8500B70893}" srcOrd="3" destOrd="0" parTransId="{864AE45B-FE48-4C9C-A358-5CBB1703B1D2}" sibTransId="{3D477C51-9974-46A5-860D-6EADD63F7E0B}"/>
    <dgm:cxn modelId="{DA2D9559-1A91-44D1-885D-383CBA68F543}" type="presOf" srcId="{5BF1DC10-A042-49EC-ABA7-5B099BEF417E}" destId="{52B8C160-4748-43E0-8B28-E5ED6F6544B0}" srcOrd="0" destOrd="0" presId="urn:microsoft.com/office/officeart/2005/8/layout/matrix1"/>
    <dgm:cxn modelId="{1B610A84-9C7F-4D91-B7E3-BD7020025B00}" srcId="{BCED3D77-68F9-417F-AF41-8CF62B08A74B}" destId="{0E8D136A-B0C7-4C15-9150-FEB725EA984F}" srcOrd="0" destOrd="0" parTransId="{F5B5EFAA-C106-4077-A3B4-BFF74E131E5C}" sibTransId="{26C58C90-FD1F-4CAC-B23E-95EFB9A07D1A}"/>
    <dgm:cxn modelId="{71FC949D-8D93-4CB4-92A1-C0D5579BD853}" type="presOf" srcId="{0D1BA425-C8E0-4F3D-A2D7-9A8500B70893}" destId="{1A4A3452-BF43-45C8-833D-4634C4B404B3}" srcOrd="0" destOrd="0" presId="urn:microsoft.com/office/officeart/2005/8/layout/matrix1"/>
    <dgm:cxn modelId="{F3ECF079-15A9-4009-AAE2-948EEDBF09BF}" type="presOf" srcId="{BCED3D77-68F9-417F-AF41-8CF62B08A74B}" destId="{135205F1-DC10-4E95-B3BC-017671848633}" srcOrd="0" destOrd="0" presId="urn:microsoft.com/office/officeart/2005/8/layout/matrix1"/>
    <dgm:cxn modelId="{79BF51A0-8D93-4841-9AF6-1E2A5D0F6625}" type="presOf" srcId="{B7ADA4C9-D141-410F-AD25-3D7C3C8F1C03}" destId="{B2D23054-0720-4097-BE6A-21BEC7BC92FD}" srcOrd="1" destOrd="0" presId="urn:microsoft.com/office/officeart/2005/8/layout/matrix1"/>
    <dgm:cxn modelId="{D6C4E8E0-3D8B-43A6-B106-40A12299B7DE}" type="presOf" srcId="{0D1BA425-C8E0-4F3D-A2D7-9A8500B70893}" destId="{F0E6C980-15B9-417E-894E-1AAA93C0CB4B}" srcOrd="1" destOrd="0" presId="urn:microsoft.com/office/officeart/2005/8/layout/matrix1"/>
    <dgm:cxn modelId="{BDC4257D-1C4D-4409-ADB4-2676A4A1FA84}" type="presOf" srcId="{0E8D136A-B0C7-4C15-9150-FEB725EA984F}" destId="{B5692A60-8F03-41ED-AA04-306785FB6DE2}" srcOrd="1" destOrd="0" presId="urn:microsoft.com/office/officeart/2005/8/layout/matrix1"/>
    <dgm:cxn modelId="{6B1234F6-F184-4453-B1A9-3A3E0D0A7440}" type="presParOf" srcId="{52B8C160-4748-43E0-8B28-E5ED6F6544B0}" destId="{6416CFF6-98C3-4D8C-BCA1-744A6CE4F707}" srcOrd="0" destOrd="0" presId="urn:microsoft.com/office/officeart/2005/8/layout/matrix1"/>
    <dgm:cxn modelId="{37F47452-3E63-4C99-9ABA-2096E3024866}" type="presParOf" srcId="{6416CFF6-98C3-4D8C-BCA1-744A6CE4F707}" destId="{43A0D0A1-FC1B-4EF7-8814-CEEC7E7B86C4}" srcOrd="0" destOrd="0" presId="urn:microsoft.com/office/officeart/2005/8/layout/matrix1"/>
    <dgm:cxn modelId="{9B49BE29-F21F-4F78-A51F-FA91EED056FD}" type="presParOf" srcId="{6416CFF6-98C3-4D8C-BCA1-744A6CE4F707}" destId="{B5692A60-8F03-41ED-AA04-306785FB6DE2}" srcOrd="1" destOrd="0" presId="urn:microsoft.com/office/officeart/2005/8/layout/matrix1"/>
    <dgm:cxn modelId="{570BF017-30EB-4049-86A4-D3CCBF58B00B}" type="presParOf" srcId="{6416CFF6-98C3-4D8C-BCA1-744A6CE4F707}" destId="{47399DA4-87FF-47DD-B767-015784462BD4}" srcOrd="2" destOrd="0" presId="urn:microsoft.com/office/officeart/2005/8/layout/matrix1"/>
    <dgm:cxn modelId="{2D8BB95F-718B-4649-84FB-A3E045FFEEB3}" type="presParOf" srcId="{6416CFF6-98C3-4D8C-BCA1-744A6CE4F707}" destId="{BF6B734A-37E1-4B3B-8308-02E0160666AA}" srcOrd="3" destOrd="0" presId="urn:microsoft.com/office/officeart/2005/8/layout/matrix1"/>
    <dgm:cxn modelId="{B02D4E7D-02B6-46F1-90A7-BFE91C626B48}" type="presParOf" srcId="{6416CFF6-98C3-4D8C-BCA1-744A6CE4F707}" destId="{C7F5B72F-FCEA-4595-9980-2A82DCD5507A}" srcOrd="4" destOrd="0" presId="urn:microsoft.com/office/officeart/2005/8/layout/matrix1"/>
    <dgm:cxn modelId="{65DA4DB6-9439-4683-A9F2-15C33D7C5DBA}" type="presParOf" srcId="{6416CFF6-98C3-4D8C-BCA1-744A6CE4F707}" destId="{B2D23054-0720-4097-BE6A-21BEC7BC92FD}" srcOrd="5" destOrd="0" presId="urn:microsoft.com/office/officeart/2005/8/layout/matrix1"/>
    <dgm:cxn modelId="{019F2773-62E3-4333-874F-C5BCE80E6459}" type="presParOf" srcId="{6416CFF6-98C3-4D8C-BCA1-744A6CE4F707}" destId="{1A4A3452-BF43-45C8-833D-4634C4B404B3}" srcOrd="6" destOrd="0" presId="urn:microsoft.com/office/officeart/2005/8/layout/matrix1"/>
    <dgm:cxn modelId="{BC1682E9-4303-49F6-890C-BC67E6F29691}" type="presParOf" srcId="{6416CFF6-98C3-4D8C-BCA1-744A6CE4F707}" destId="{F0E6C980-15B9-417E-894E-1AAA93C0CB4B}" srcOrd="7" destOrd="0" presId="urn:microsoft.com/office/officeart/2005/8/layout/matrix1"/>
    <dgm:cxn modelId="{08ACCC52-7658-4CBB-83B7-EB8AD92F08EA}" type="presParOf" srcId="{52B8C160-4748-43E0-8B28-E5ED6F6544B0}" destId="{135205F1-DC10-4E95-B3BC-0176718486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0F146C-ECDC-4CA9-B234-0E02438F9FAE}" type="datetimeFigureOut">
              <a:rPr lang="hu-HU"/>
              <a:pPr>
                <a:defRPr/>
              </a:pPr>
              <a:t>2015.04.16.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AF70DF-646A-4154-8CA7-417BF4FA68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6780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992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adott hónap napi átlag, 15+ belföldi látogatószámai alapján rangsorolt portálok és hálózatok</a:t>
            </a:r>
          </a:p>
          <a:p>
            <a:r>
              <a:rPr lang="hu-HU" baseline="0" dirty="0" smtClean="0"/>
              <a:t>Konkrét adatok – napi áltag </a:t>
            </a:r>
            <a:r>
              <a:rPr lang="hu-HU" baseline="0" dirty="0" err="1" smtClean="0"/>
              <a:t>bf-i</a:t>
            </a:r>
            <a:r>
              <a:rPr lang="hu-HU" baseline="0" dirty="0" smtClean="0"/>
              <a:t> RU </a:t>
            </a:r>
          </a:p>
          <a:p>
            <a:r>
              <a:rPr lang="hu-HU" baseline="0" dirty="0" err="1" smtClean="0"/>
              <a:t>Google</a:t>
            </a:r>
            <a:r>
              <a:rPr lang="hu-HU" baseline="0" dirty="0" smtClean="0"/>
              <a:t> 3,7 millió</a:t>
            </a:r>
          </a:p>
          <a:p>
            <a:r>
              <a:rPr lang="hu-HU" baseline="0" dirty="0" err="1" smtClean="0"/>
              <a:t>Fb</a:t>
            </a:r>
            <a:r>
              <a:rPr lang="hu-HU" baseline="0" dirty="0" smtClean="0"/>
              <a:t> 3 millió</a:t>
            </a:r>
          </a:p>
          <a:p>
            <a:r>
              <a:rPr lang="hu-HU" baseline="0" dirty="0" err="1" smtClean="0"/>
              <a:t>Youtube</a:t>
            </a:r>
            <a:r>
              <a:rPr lang="hu-HU" baseline="0" dirty="0" smtClean="0"/>
              <a:t> 1,9 millió</a:t>
            </a:r>
          </a:p>
          <a:p>
            <a:r>
              <a:rPr lang="hu-HU" baseline="0" dirty="0" smtClean="0"/>
              <a:t>Yahoo 351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r>
              <a:rPr lang="hu-HU" baseline="0" dirty="0" err="1" smtClean="0"/>
              <a:t>Wikipedia</a:t>
            </a:r>
            <a:r>
              <a:rPr lang="hu-HU" baseline="0" dirty="0" smtClean="0"/>
              <a:t> 337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err="1" smtClean="0"/>
              <a:t>Origo</a:t>
            </a:r>
            <a:r>
              <a:rPr lang="hu-HU" baseline="0" dirty="0" smtClean="0"/>
              <a:t> 612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r>
              <a:rPr lang="hu-HU" baseline="0" dirty="0" err="1" smtClean="0"/>
              <a:t>Freemail</a:t>
            </a:r>
            <a:r>
              <a:rPr lang="hu-HU" baseline="0" dirty="0" smtClean="0"/>
              <a:t> 542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r>
              <a:rPr lang="hu-HU" baseline="0" dirty="0" smtClean="0"/>
              <a:t>Index 506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r>
              <a:rPr lang="hu-HU" baseline="0" dirty="0" smtClean="0"/>
              <a:t>Startlap 474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r>
              <a:rPr lang="hu-HU" baseline="0" dirty="0" smtClean="0"/>
              <a:t>Hir24 396 </a:t>
            </a:r>
            <a:r>
              <a:rPr lang="hu-HU" baseline="0" dirty="0" err="1" smtClean="0"/>
              <a:t>eRU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Network: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CEMP 1,325 </a:t>
            </a:r>
            <a:r>
              <a:rPr lang="hu-HU" baseline="0" dirty="0" err="1" smtClean="0"/>
              <a:t>mRU</a:t>
            </a:r>
            <a:endParaRPr lang="hu-HU" baseline="0" dirty="0" smtClean="0"/>
          </a:p>
          <a:p>
            <a:r>
              <a:rPr lang="hu-HU" baseline="0" dirty="0" err="1" smtClean="0"/>
              <a:t>Origo-csoport</a:t>
            </a:r>
            <a:r>
              <a:rPr lang="hu-HU" baseline="0" dirty="0" smtClean="0"/>
              <a:t> 1,314 </a:t>
            </a:r>
            <a:r>
              <a:rPr lang="hu-HU" baseline="0" dirty="0" err="1" smtClean="0"/>
              <a:t>mRU</a:t>
            </a:r>
            <a:endParaRPr lang="hu-HU" baseline="0" dirty="0" smtClean="0"/>
          </a:p>
          <a:p>
            <a:r>
              <a:rPr lang="hu-HU" baseline="0" dirty="0" err="1" smtClean="0"/>
              <a:t>Central</a:t>
            </a:r>
            <a:r>
              <a:rPr lang="hu-HU" baseline="0" dirty="0" smtClean="0"/>
              <a:t> 1,2 </a:t>
            </a:r>
            <a:r>
              <a:rPr lang="hu-HU" baseline="0" dirty="0" err="1" smtClean="0"/>
              <a:t>mRU</a:t>
            </a:r>
            <a:endParaRPr lang="hu-HU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 smtClean="0"/>
              <a:t>Adaptive</a:t>
            </a:r>
            <a:r>
              <a:rPr lang="hu-HU" baseline="0" dirty="0" smtClean="0"/>
              <a:t> 1 </a:t>
            </a:r>
            <a:r>
              <a:rPr lang="hu-HU" baseline="0" dirty="0" err="1" smtClean="0"/>
              <a:t>mRU</a:t>
            </a:r>
            <a:endParaRPr lang="hu-HU" baseline="0" dirty="0" smtClean="0"/>
          </a:p>
          <a:p>
            <a:r>
              <a:rPr lang="hu-HU" baseline="0" dirty="0" err="1" smtClean="0"/>
              <a:t>Evomedia</a:t>
            </a:r>
            <a:r>
              <a:rPr lang="hu-HU" baseline="0" dirty="0" smtClean="0"/>
              <a:t> 802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hirkereső</a:t>
            </a:r>
            <a:r>
              <a:rPr lang="hu-HU" baseline="0" dirty="0" smtClean="0"/>
              <a:t> csoport, használtautó, árukereső)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121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Auditált</a:t>
            </a:r>
            <a:r>
              <a:rPr lang="hu-HU" baseline="0" dirty="0" smtClean="0"/>
              <a:t> mobilweboldalak és </a:t>
            </a:r>
            <a:r>
              <a:rPr lang="hu-HU" baseline="0" dirty="0" err="1" smtClean="0"/>
              <a:t>appok</a:t>
            </a:r>
            <a:endParaRPr lang="hu-HU" baseline="0" dirty="0" smtClean="0"/>
          </a:p>
          <a:p>
            <a:r>
              <a:rPr lang="hu-HU" baseline="0" dirty="0" err="1" smtClean="0"/>
              <a:t>app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ranking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oprendszertől</a:t>
            </a:r>
            <a:r>
              <a:rPr lang="hu-HU" baseline="0" dirty="0" smtClean="0"/>
              <a:t> független, </a:t>
            </a:r>
            <a:r>
              <a:rPr lang="hu-HU" baseline="0" dirty="0" err="1" smtClean="0"/>
              <a:t>össz</a:t>
            </a:r>
            <a:r>
              <a:rPr lang="hu-HU" baseline="0" dirty="0" smtClean="0"/>
              <a:t> látogatószám alapján</a:t>
            </a:r>
          </a:p>
          <a:p>
            <a:r>
              <a:rPr lang="hu-HU" baseline="0" dirty="0" err="1" smtClean="0"/>
              <a:t>Origo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app</a:t>
            </a:r>
            <a:r>
              <a:rPr lang="hu-HU" baseline="0" dirty="0" smtClean="0"/>
              <a:t> nem </a:t>
            </a:r>
            <a:r>
              <a:rPr lang="hu-HU" baseline="0" dirty="0" err="1" smtClean="0"/>
              <a:t>auditált</a:t>
            </a:r>
            <a:r>
              <a:rPr lang="hu-HU" baseline="0" dirty="0" smtClean="0"/>
              <a:t>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214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21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Listaáras bevételek a következő dián.</a:t>
            </a:r>
          </a:p>
          <a:p>
            <a:r>
              <a:rPr lang="hu-HU" baseline="0" dirty="0" smtClean="0"/>
              <a:t>Fejlődések:</a:t>
            </a:r>
          </a:p>
          <a:p>
            <a:pPr marL="171450" indent="-171450">
              <a:buFontTx/>
              <a:buChar char="-"/>
            </a:pPr>
            <a:r>
              <a:rPr lang="hu-HU" baseline="0" dirty="0" smtClean="0"/>
              <a:t>CEMP – </a:t>
            </a:r>
            <a:r>
              <a:rPr lang="hu-HU" baseline="0" dirty="0" err="1" smtClean="0"/>
              <a:t>PORT.hu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Femina</a:t>
            </a:r>
            <a:r>
              <a:rPr lang="hu-HU" baseline="0" dirty="0" smtClean="0"/>
              <a:t> felvásárlással n1 elérés hálózat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Centrál</a:t>
            </a:r>
            <a:r>
              <a:rPr lang="hu-HU" baseline="0" dirty="0" smtClean="0"/>
              <a:t>: hir24 erősödés, SH együttműködés </a:t>
            </a:r>
            <a:r>
              <a:rPr lang="hu-HU" baseline="0" dirty="0" err="1" smtClean="0"/>
              <a:t>jófogás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ingatlan.com</a:t>
            </a:r>
            <a:r>
              <a:rPr lang="hu-HU" baseline="0" dirty="0" smtClean="0"/>
              <a:t> (közben </a:t>
            </a:r>
            <a:r>
              <a:rPr lang="hu-HU" baseline="0" dirty="0" err="1" smtClean="0"/>
              <a:t>professiont</a:t>
            </a:r>
            <a:r>
              <a:rPr lang="hu-HU" baseline="0" dirty="0" smtClean="0"/>
              <a:t> eladták!)</a:t>
            </a:r>
          </a:p>
          <a:p>
            <a:pPr marL="171450" indent="-171450">
              <a:buFontTx/>
              <a:buChar char="-"/>
            </a:pPr>
            <a:r>
              <a:rPr lang="hu-HU" baseline="0" dirty="0" err="1" smtClean="0"/>
              <a:t>Médiaworks</a:t>
            </a:r>
            <a:r>
              <a:rPr lang="hu-HU" baseline="0" dirty="0" smtClean="0"/>
              <a:t>: korábbi </a:t>
            </a:r>
            <a:r>
              <a:rPr lang="hu-HU" baseline="0" dirty="0" err="1" smtClean="0"/>
              <a:t>Ringierből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blikk.hu</a:t>
            </a:r>
            <a:r>
              <a:rPr lang="hu-HU" baseline="0" dirty="0" smtClean="0"/>
              <a:t> eladva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Hírszekció: </a:t>
            </a:r>
            <a:r>
              <a:rPr lang="hu-HU" baseline="0" dirty="0" err="1" smtClean="0"/>
              <a:t>Nso</a:t>
            </a:r>
            <a:r>
              <a:rPr lang="hu-HU" baseline="0" dirty="0" smtClean="0"/>
              <a:t>, Népszabadság, 8 megyei portál, Világgazdaság</a:t>
            </a:r>
          </a:p>
          <a:p>
            <a:pPr marL="0" indent="0">
              <a:buFontTx/>
              <a:buNone/>
            </a:pPr>
            <a:r>
              <a:rPr lang="hu-HU" baseline="0" dirty="0" smtClean="0"/>
              <a:t>Magazinok: </a:t>
            </a:r>
            <a:r>
              <a:rPr lang="hu-HU" baseline="0" dirty="0" err="1" smtClean="0"/>
              <a:t>Mindmegette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Astronet</a:t>
            </a:r>
            <a:r>
              <a:rPr lang="hu-HU" baseline="0" dirty="0" smtClean="0"/>
              <a:t>, Lakáskultúra, Neon</a:t>
            </a:r>
          </a:p>
          <a:p>
            <a:pPr marL="0" indent="0">
              <a:buFontTx/>
              <a:buNone/>
            </a:pPr>
            <a:r>
              <a:rPr lang="hu-HU" baseline="0" dirty="0" err="1" smtClean="0"/>
              <a:t>Mainap.hu</a:t>
            </a:r>
            <a:endParaRPr lang="hu-HU" baseline="0" dirty="0" smtClean="0"/>
          </a:p>
          <a:p>
            <a:pPr marL="0" indent="0">
              <a:buFontTx/>
              <a:buNone/>
            </a:pPr>
            <a:r>
              <a:rPr lang="hu-HU" baseline="0" dirty="0" smtClean="0"/>
              <a:t>-  </a:t>
            </a:r>
            <a:r>
              <a:rPr lang="hu-HU" baseline="0" dirty="0" err="1" smtClean="0"/>
              <a:t>Adaptive</a:t>
            </a:r>
            <a:r>
              <a:rPr lang="hu-HU" baseline="0" dirty="0" smtClean="0"/>
              <a:t>: időkép, </a:t>
            </a:r>
            <a:r>
              <a:rPr lang="hu-HU" baseline="0" dirty="0" err="1" smtClean="0"/>
              <a:t>vatera</a:t>
            </a:r>
            <a:r>
              <a:rPr lang="hu-HU" baseline="0" dirty="0" smtClean="0"/>
              <a:t>, 444, válasz, tv2 – 46 mérőkóddal mért oldal alkotja a </a:t>
            </a:r>
            <a:r>
              <a:rPr lang="hu-HU" baseline="0" dirty="0" err="1" smtClean="0"/>
              <a:t>networköt</a:t>
            </a:r>
            <a:r>
              <a:rPr lang="hu-HU" baseline="0" dirty="0" smtClean="0"/>
              <a:t> </a:t>
            </a:r>
          </a:p>
          <a:p>
            <a:pPr marL="0" indent="0">
              <a:buFontTx/>
              <a:buNone/>
            </a:pPr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4230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Össze platformon keletkezett hirdetési</a:t>
            </a:r>
            <a:r>
              <a:rPr lang="hu-HU" baseline="0" dirty="0" smtClean="0"/>
              <a:t> bevétel (</a:t>
            </a:r>
            <a:r>
              <a:rPr lang="hu-HU" baseline="0" dirty="0" err="1" smtClean="0"/>
              <a:t>desktop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tablet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mobilweb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app</a:t>
            </a:r>
            <a:r>
              <a:rPr lang="hu-HU" baseline="0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922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előző dián</a:t>
            </a:r>
            <a:r>
              <a:rPr lang="hu-HU" baseline="0" dirty="0" smtClean="0"/>
              <a:t> szereplők összegekből ennyi a mobil, de itt a számok </a:t>
            </a:r>
            <a:r>
              <a:rPr lang="hu-HU" baseline="0" dirty="0" err="1" smtClean="0"/>
              <a:t>eFt-ban</a:t>
            </a:r>
            <a:r>
              <a:rPr lang="hu-HU" baseline="0" dirty="0" smtClean="0"/>
              <a:t> értendők!</a:t>
            </a:r>
          </a:p>
          <a:p>
            <a:endParaRPr lang="hu-HU" baseline="0" dirty="0" smtClean="0"/>
          </a:p>
          <a:p>
            <a:r>
              <a:rPr lang="hu-HU" baseline="0" dirty="0" smtClean="0"/>
              <a:t>Nem toplista, ennyi a hivatalosan mobilként bevallott listaáras bevétel.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922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402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Magyar Telekom és a Magyar Nemzeti Bank esetében nagyobb lehet az eltérés az önbevallásos listaáras és a </a:t>
            </a:r>
            <a:r>
              <a:rPr lang="hu-HU" baseline="0" dirty="0" err="1" smtClean="0"/>
              <a:t>netnet</a:t>
            </a:r>
            <a:r>
              <a:rPr lang="hu-HU" baseline="0" dirty="0" smtClean="0"/>
              <a:t> költés között.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693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Webanalitika</a:t>
            </a:r>
            <a:r>
              <a:rPr lang="hu-HU" dirty="0" smtClean="0"/>
              <a:t> – szabadon</a:t>
            </a:r>
            <a:r>
              <a:rPr lang="hu-HU" baseline="0" dirty="0" smtClean="0"/>
              <a:t> választott (CEMP: saját </a:t>
            </a:r>
            <a:r>
              <a:rPr lang="hu-HU" baseline="0" dirty="0" err="1" smtClean="0"/>
              <a:t>stat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analytics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Gemius</a:t>
            </a:r>
            <a:r>
              <a:rPr lang="hu-HU" baseline="0" dirty="0" smtClean="0"/>
              <a:t>/</a:t>
            </a:r>
            <a:r>
              <a:rPr lang="hu-HU" baseline="0" dirty="0" err="1" smtClean="0"/>
              <a:t>Prism</a:t>
            </a:r>
            <a:r>
              <a:rPr lang="hu-HU" baseline="0" dirty="0" smtClean="0"/>
              <a:t>, stb.)</a:t>
            </a:r>
            <a:endParaRPr lang="hu-HU" dirty="0" smtClean="0"/>
          </a:p>
          <a:p>
            <a:r>
              <a:rPr lang="hu-HU" dirty="0" smtClean="0"/>
              <a:t>OLA: web</a:t>
            </a:r>
            <a:r>
              <a:rPr lang="hu-HU" baseline="0" dirty="0" smtClean="0"/>
              <a:t> és belépett felhasználóknak </a:t>
            </a:r>
            <a:r>
              <a:rPr lang="hu-HU" baseline="0" dirty="0" err="1" smtClean="0"/>
              <a:t>stream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mobilweb</a:t>
            </a:r>
            <a:r>
              <a:rPr lang="hu-HU" baseline="0" dirty="0" smtClean="0"/>
              <a:t> és mobil alkalmazások hamarosan).</a:t>
            </a:r>
          </a:p>
          <a:p>
            <a:r>
              <a:rPr lang="hu-HU" baseline="0" dirty="0" smtClean="0"/>
              <a:t>DKT/</a:t>
            </a:r>
            <a:r>
              <a:rPr lang="hu-HU" baseline="0" dirty="0" err="1" smtClean="0"/>
              <a:t>gX</a:t>
            </a:r>
            <a:r>
              <a:rPr lang="hu-HU" baseline="0" dirty="0" smtClean="0"/>
              <a:t>=</a:t>
            </a:r>
            <a:r>
              <a:rPr lang="hu-HU" baseline="0" dirty="0" err="1" smtClean="0"/>
              <a:t>gIA</a:t>
            </a:r>
            <a:r>
              <a:rPr lang="hu-HU" baseline="0" dirty="0" smtClean="0"/>
              <a:t> – két adatbázissal fut jelenleg, BID átállás után egy lesz (</a:t>
            </a:r>
            <a:r>
              <a:rPr lang="hu-HU" baseline="0" dirty="0" err="1" smtClean="0"/>
              <a:t>multiplatform</a:t>
            </a:r>
            <a:r>
              <a:rPr lang="hu-HU" baseline="0" dirty="0" smtClean="0"/>
              <a:t>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4992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Teljes </a:t>
            </a:r>
            <a:r>
              <a:rPr lang="hu-HU" baseline="0" dirty="0" err="1" smtClean="0"/>
              <a:t>auditált</a:t>
            </a:r>
            <a:r>
              <a:rPr lang="hu-HU" baseline="0" dirty="0" smtClean="0"/>
              <a:t> internetező átlagos ismérvei</a:t>
            </a:r>
          </a:p>
          <a:p>
            <a:r>
              <a:rPr lang="hu-HU" baseline="0" dirty="0" smtClean="0"/>
              <a:t>Ehhez képest </a:t>
            </a:r>
            <a:r>
              <a:rPr lang="hu-HU" baseline="0" dirty="0" err="1" smtClean="0"/>
              <a:t>mobilweb</a:t>
            </a:r>
            <a:r>
              <a:rPr lang="hu-HU" baseline="0" dirty="0" smtClean="0"/>
              <a:t>: 51% férfi, </a:t>
            </a:r>
          </a:p>
          <a:p>
            <a:r>
              <a:rPr lang="hu-HU" baseline="0" dirty="0" smtClean="0"/>
              <a:t>27% diplomás </a:t>
            </a:r>
          </a:p>
          <a:p>
            <a:r>
              <a:rPr lang="hu-HU" baseline="0" dirty="0" smtClean="0"/>
              <a:t>városlakó</a:t>
            </a:r>
          </a:p>
          <a:p>
            <a:r>
              <a:rPr lang="hu-HU" baseline="0" dirty="0" smtClean="0"/>
              <a:t>nincs </a:t>
            </a:r>
            <a:r>
              <a:rPr lang="hu-HU" baseline="0" dirty="0" err="1" smtClean="0"/>
              <a:t>Esomar</a:t>
            </a:r>
            <a:r>
              <a:rPr lang="hu-HU" baseline="0" dirty="0" smtClean="0"/>
              <a:t> adat</a:t>
            </a:r>
          </a:p>
          <a:p>
            <a:r>
              <a:rPr lang="hu-HU" baseline="0" dirty="0" smtClean="0"/>
              <a:t>66% 18-39 év közötti.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22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174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Az általános hírportálokat napi áltag 939 ezer 25-49 RU,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. </a:t>
            </a:r>
            <a:r>
              <a:rPr lang="hu-HU" baseline="0" dirty="0" err="1" smtClean="0"/>
              <a:t>Esomar</a:t>
            </a:r>
            <a:r>
              <a:rPr lang="hu-HU" baseline="0" dirty="0" smtClean="0"/>
              <a:t> AB 144%, </a:t>
            </a:r>
            <a:r>
              <a:rPr lang="hu-HU" baseline="0" smtClean="0"/>
              <a:t>diplomás 19% (124 aff.)</a:t>
            </a:r>
            <a:endParaRPr lang="hu-HU" baseline="0" dirty="0" smtClean="0"/>
          </a:p>
          <a:p>
            <a:r>
              <a:rPr lang="hu-HU" baseline="0" dirty="0" err="1" smtClean="0"/>
              <a:t>Origo</a:t>
            </a:r>
            <a:r>
              <a:rPr lang="hu-HU" baseline="0" dirty="0" smtClean="0"/>
              <a:t> 305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Eso</a:t>
            </a:r>
            <a:r>
              <a:rPr lang="hu-HU" baseline="0" dirty="0" smtClean="0"/>
              <a:t> 140,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19% (123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.)</a:t>
            </a:r>
          </a:p>
          <a:p>
            <a:r>
              <a:rPr lang="hu-HU" baseline="0" dirty="0" smtClean="0"/>
              <a:t>Index 289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Eso</a:t>
            </a:r>
            <a:r>
              <a:rPr lang="hu-HU" baseline="0" dirty="0" smtClean="0"/>
              <a:t> 224,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29% (188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.)</a:t>
            </a:r>
          </a:p>
          <a:p>
            <a:r>
              <a:rPr lang="hu-HU" baseline="0" dirty="0" smtClean="0"/>
              <a:t>Hir24 145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Eso</a:t>
            </a:r>
            <a:r>
              <a:rPr lang="hu-HU" baseline="0" dirty="0" smtClean="0"/>
              <a:t> 127,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</a:t>
            </a:r>
            <a:r>
              <a:rPr lang="hu-HU" baseline="0" smtClean="0"/>
              <a:t>16% (102 aff)</a:t>
            </a:r>
            <a:endParaRPr lang="hu-HU" baseline="0" dirty="0" smtClean="0"/>
          </a:p>
          <a:p>
            <a:r>
              <a:rPr lang="hu-HU" baseline="0" dirty="0" smtClean="0"/>
              <a:t>444 99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Eso</a:t>
            </a:r>
            <a:r>
              <a:rPr lang="hu-HU" baseline="0" dirty="0" smtClean="0"/>
              <a:t> 202, </a:t>
            </a:r>
            <a:r>
              <a:rPr lang="hu-HU" baseline="0" err="1" smtClean="0"/>
              <a:t>dipl</a:t>
            </a:r>
            <a:r>
              <a:rPr lang="hu-HU" baseline="0" smtClean="0"/>
              <a:t>. 25% (160 aff.)</a:t>
            </a:r>
            <a:endParaRPr lang="hu-HU" baseline="0" dirty="0" smtClean="0"/>
          </a:p>
          <a:p>
            <a:endParaRPr lang="hu-HU" baseline="0" dirty="0" smtClean="0"/>
          </a:p>
          <a:p>
            <a:r>
              <a:rPr lang="hu-HU" baseline="0" dirty="0" smtClean="0"/>
              <a:t>Átlagos hírolvasó buborékméret: tematikus csoport napi áltag RU/62 portál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5823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Buborék = napi átlag RU</a:t>
            </a:r>
          </a:p>
          <a:p>
            <a:r>
              <a:rPr lang="hu-HU" baseline="0" dirty="0" err="1" smtClean="0"/>
              <a:t>Nlcafe</a:t>
            </a:r>
            <a:r>
              <a:rPr lang="hu-HU" baseline="0" dirty="0" smtClean="0"/>
              <a:t> 300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női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121,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Aránya 32%</a:t>
            </a:r>
          </a:p>
          <a:p>
            <a:r>
              <a:rPr lang="hu-HU" baseline="0" dirty="0" smtClean="0"/>
              <a:t>Life 202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női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. 109,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33%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err="1" smtClean="0"/>
              <a:t>Femina</a:t>
            </a:r>
            <a:r>
              <a:rPr lang="hu-HU" baseline="0" dirty="0" smtClean="0"/>
              <a:t> 190 </a:t>
            </a:r>
            <a:r>
              <a:rPr lang="hu-HU" baseline="0" dirty="0" err="1" smtClean="0"/>
              <a:t>eRU</a:t>
            </a:r>
            <a:r>
              <a:rPr lang="hu-HU" baseline="0" dirty="0" smtClean="0"/>
              <a:t>, női </a:t>
            </a:r>
            <a:r>
              <a:rPr lang="hu-HU" baseline="0" dirty="0" err="1" smtClean="0"/>
              <a:t>aff</a:t>
            </a:r>
            <a:r>
              <a:rPr lang="hu-HU" baseline="0" dirty="0" smtClean="0"/>
              <a:t> 122, </a:t>
            </a:r>
            <a:r>
              <a:rPr lang="hu-HU" baseline="0" dirty="0" err="1" smtClean="0"/>
              <a:t>dipl</a:t>
            </a:r>
            <a:r>
              <a:rPr lang="hu-HU" baseline="0" dirty="0" smtClean="0"/>
              <a:t>. Aránya 27%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29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Átlagos </a:t>
            </a:r>
            <a:r>
              <a:rPr lang="hu-HU" dirty="0" err="1" smtClean="0"/>
              <a:t>gazd</a:t>
            </a:r>
            <a:r>
              <a:rPr lang="hu-HU" dirty="0" smtClean="0"/>
              <a:t>. </a:t>
            </a:r>
            <a:r>
              <a:rPr lang="hu-HU" dirty="0" err="1" smtClean="0"/>
              <a:t>Incl</a:t>
            </a:r>
            <a:r>
              <a:rPr lang="hu-HU" dirty="0" smtClean="0"/>
              <a:t>. </a:t>
            </a:r>
            <a:r>
              <a:rPr lang="hu-HU" dirty="0" err="1" smtClean="0"/>
              <a:t>Hvg.hu</a:t>
            </a:r>
            <a:r>
              <a:rPr lang="hu-HU" dirty="0" smtClean="0"/>
              <a:t>,</a:t>
            </a:r>
            <a:r>
              <a:rPr lang="hu-HU" baseline="0" dirty="0" smtClean="0"/>
              <a:t> de mi nem tartjuk annak</a:t>
            </a:r>
          </a:p>
          <a:p>
            <a:r>
              <a:rPr lang="hu-HU" baseline="0" dirty="0" smtClean="0"/>
              <a:t>A sötétebb narancs a </a:t>
            </a:r>
            <a:r>
              <a:rPr lang="hu-HU" baseline="0" dirty="0" err="1" smtClean="0"/>
              <a:t>napi.hu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598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„fix” árazás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 smtClean="0"/>
              <a:t>programmatic</a:t>
            </a:r>
            <a:r>
              <a:rPr lang="hu-HU" dirty="0" smtClean="0"/>
              <a:t> </a:t>
            </a:r>
            <a:r>
              <a:rPr lang="hu-HU" dirty="0" err="1" smtClean="0"/>
              <a:t>buying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810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err="1" smtClean="0"/>
              <a:t>Ambient</a:t>
            </a:r>
            <a:r>
              <a:rPr lang="hu-HU" baseline="0" dirty="0" smtClean="0"/>
              <a:t>: 2010-től, DM: 2011-től van külön.</a:t>
            </a:r>
          </a:p>
          <a:p>
            <a:r>
              <a:rPr lang="hu-HU" baseline="0" dirty="0" smtClean="0"/>
              <a:t>Online reklámköltés ABS</a:t>
            </a:r>
          </a:p>
          <a:p>
            <a:r>
              <a:rPr lang="hu-HU" baseline="0" dirty="0" smtClean="0"/>
              <a:t>2007 14,01 Mrd Ft</a:t>
            </a:r>
          </a:p>
          <a:p>
            <a:r>
              <a:rPr lang="hu-HU" baseline="0" dirty="0" smtClean="0"/>
              <a:t>2008 20,13 Mrd Ft</a:t>
            </a:r>
          </a:p>
          <a:p>
            <a:r>
              <a:rPr lang="hu-HU" baseline="0" dirty="0" smtClean="0"/>
              <a:t>2009 23,3 Mrd Ft</a:t>
            </a:r>
          </a:p>
          <a:p>
            <a:r>
              <a:rPr lang="hu-HU" baseline="0" dirty="0" smtClean="0"/>
              <a:t>2010 27,</a:t>
            </a:r>
            <a:r>
              <a:rPr lang="hu-HU" baseline="0" dirty="0" err="1" smtClean="0"/>
              <a:t>27</a:t>
            </a:r>
            <a:r>
              <a:rPr lang="hu-HU" baseline="0" dirty="0" smtClean="0"/>
              <a:t> Mrd Ft</a:t>
            </a:r>
          </a:p>
          <a:p>
            <a:r>
              <a:rPr lang="hu-HU" baseline="0" dirty="0" smtClean="0"/>
              <a:t>2011 31,14 (</a:t>
            </a:r>
            <a:r>
              <a:rPr lang="hu-HU" baseline="0" dirty="0" err="1" smtClean="0"/>
              <a:t>netnet</a:t>
            </a:r>
            <a:r>
              <a:rPr lang="hu-HU" baseline="0" dirty="0" smtClean="0"/>
              <a:t> 28,50 Mrd Ft)</a:t>
            </a:r>
          </a:p>
          <a:p>
            <a:r>
              <a:rPr lang="hu-HU" baseline="0" dirty="0" smtClean="0"/>
              <a:t>2012 35,65 Mrd Ft (</a:t>
            </a:r>
            <a:r>
              <a:rPr lang="hu-HU" baseline="0" dirty="0" err="1" smtClean="0"/>
              <a:t>netnet</a:t>
            </a:r>
            <a:r>
              <a:rPr lang="hu-HU" baseline="0" dirty="0" smtClean="0"/>
              <a:t> 33,63)</a:t>
            </a:r>
          </a:p>
          <a:p>
            <a:r>
              <a:rPr lang="hu-HU" baseline="0" dirty="0" smtClean="0"/>
              <a:t>2013 41,17 Mrd Ft (</a:t>
            </a:r>
            <a:r>
              <a:rPr lang="hu-HU" baseline="0" dirty="0" err="1" smtClean="0"/>
              <a:t>netnet</a:t>
            </a:r>
            <a:r>
              <a:rPr lang="hu-HU" baseline="0" dirty="0" smtClean="0"/>
              <a:t> 39,1)</a:t>
            </a:r>
          </a:p>
          <a:p>
            <a:r>
              <a:rPr lang="hu-HU" baseline="0" dirty="0" smtClean="0"/>
              <a:t>2014 49,45 Mrd Ft (</a:t>
            </a:r>
            <a:r>
              <a:rPr lang="hu-HU" baseline="0" dirty="0" err="1" smtClean="0"/>
              <a:t>netnet</a:t>
            </a:r>
            <a:r>
              <a:rPr lang="hu-HU" baseline="0" dirty="0" smtClean="0"/>
              <a:t> 47,3)</a:t>
            </a:r>
          </a:p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48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Display 18,645 Mrd Ft </a:t>
            </a:r>
            <a:r>
              <a:rPr lang="hu-HU" dirty="0" err="1" smtClean="0"/>
              <a:t>yoy</a:t>
            </a:r>
            <a:r>
              <a:rPr lang="hu-HU" dirty="0" smtClean="0"/>
              <a:t>: +7,5% (korrigált adat!)</a:t>
            </a:r>
          </a:p>
          <a:p>
            <a:r>
              <a:rPr lang="hu-HU" dirty="0" err="1" smtClean="0"/>
              <a:t>Search</a:t>
            </a:r>
            <a:r>
              <a:rPr lang="hu-HU" baseline="0" dirty="0" smtClean="0"/>
              <a:t> 16,800 Mrd Ft </a:t>
            </a:r>
            <a:r>
              <a:rPr lang="hu-HU" baseline="0" dirty="0" err="1" smtClean="0"/>
              <a:t>yoy</a:t>
            </a:r>
            <a:r>
              <a:rPr lang="hu-HU" baseline="0" dirty="0" smtClean="0"/>
              <a:t>: +12% (korrigált adat!)</a:t>
            </a:r>
          </a:p>
          <a:p>
            <a:r>
              <a:rPr lang="hu-HU" baseline="0" dirty="0" err="1" smtClean="0"/>
              <a:t>Listing</a:t>
            </a:r>
            <a:r>
              <a:rPr lang="hu-HU" baseline="0" dirty="0" smtClean="0"/>
              <a:t> 8,035 Mrd Ft </a:t>
            </a:r>
            <a:r>
              <a:rPr lang="hu-HU" baseline="0" dirty="0" err="1" smtClean="0"/>
              <a:t>yoy</a:t>
            </a:r>
            <a:r>
              <a:rPr lang="hu-HU" baseline="0" dirty="0" smtClean="0"/>
              <a:t>: +33%</a:t>
            </a:r>
          </a:p>
          <a:p>
            <a:r>
              <a:rPr lang="hu-HU" baseline="0" dirty="0" smtClean="0"/>
              <a:t>Mobil 4,722 Mrd Ft </a:t>
            </a:r>
            <a:r>
              <a:rPr lang="hu-HU" baseline="0" dirty="0" err="1" smtClean="0"/>
              <a:t>yoy</a:t>
            </a:r>
            <a:r>
              <a:rPr lang="hu-HU" baseline="0" dirty="0" smtClean="0"/>
              <a:t>: 143% (2012-ben a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mobil követések nem voltak leválasztva még)</a:t>
            </a:r>
          </a:p>
          <a:p>
            <a:r>
              <a:rPr lang="hu-HU" baseline="0" dirty="0" smtClean="0"/>
              <a:t>E-mail: 1,246 Mrd Ft, </a:t>
            </a:r>
            <a:r>
              <a:rPr lang="hu-HU" baseline="0" dirty="0" err="1" smtClean="0"/>
              <a:t>yoy</a:t>
            </a:r>
            <a:r>
              <a:rPr lang="hu-HU" baseline="0" dirty="0" smtClean="0"/>
              <a:t>: -6%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369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Termékadottságok: kiadvány jellege, közönség összetétele, rendelkezésre álló adatbázisok, fogyasztási</a:t>
            </a:r>
            <a:r>
              <a:rPr lang="hu-HU" baseline="0" dirty="0" smtClean="0"/>
              <a:t> sajátosságok – látogatói visszatérés gyakorisága, hirdetési formátumok, kereslet, versenytársak helyzete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0000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361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419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EuroStat</a:t>
            </a:r>
            <a:r>
              <a:rPr lang="hu-HU" baseline="0" dirty="0" smtClean="0"/>
              <a:t> = Európai Unió Statisztikai Hivatala</a:t>
            </a:r>
          </a:p>
          <a:p>
            <a:r>
              <a:rPr lang="hu-HU" b="0" baseline="0" dirty="0" smtClean="0"/>
              <a:t>Egységes szempontok </a:t>
            </a:r>
            <a:r>
              <a:rPr lang="hu-HU" baseline="0" dirty="0" smtClean="0"/>
              <a:t>alapján van az európai országokról adat, összevethető, hogy hol tartunk</a:t>
            </a:r>
          </a:p>
          <a:p>
            <a:r>
              <a:rPr lang="hu-HU" baseline="0" dirty="0" smtClean="0"/>
              <a:t>Oszlopok: háztartások ellátottsága – kissé le vagyunk maradva az európai átlagtól (81% vs. 75%) –</a:t>
            </a:r>
            <a:r>
              <a:rPr lang="hu-HU" baseline="0" dirty="0" err="1" smtClean="0"/>
              <a:t>össz</a:t>
            </a:r>
            <a:r>
              <a:rPr lang="hu-HU" baseline="0" dirty="0" smtClean="0"/>
              <a:t> háztartások számának %-ában kifejezett értéke!</a:t>
            </a:r>
          </a:p>
          <a:p>
            <a:r>
              <a:rPr lang="hu-HU" baseline="0" dirty="0" smtClean="0"/>
              <a:t>Vonalak: heti internetezők arányában azonos szinten vagyunk az EU átlaggal (75%)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6016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hazai 15</a:t>
            </a:r>
            <a:r>
              <a:rPr lang="hu-HU" baseline="0" dirty="0" smtClean="0"/>
              <a:t> év feletti lakosság 63% használja az internetet havonta. Ennek az 5,3 millió főnek a 85%-a naponta netezik.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9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közönségmérési</a:t>
            </a:r>
            <a:r>
              <a:rPr lang="hu-HU" baseline="0" dirty="0" smtClean="0"/>
              <a:t> adatbázisokban elválnak a webes és </a:t>
            </a:r>
            <a:r>
              <a:rPr lang="hu-HU" baseline="0" dirty="0" err="1" smtClean="0"/>
              <a:t>mobilwebes</a:t>
            </a:r>
            <a:r>
              <a:rPr lang="hu-HU" baseline="0" dirty="0" smtClean="0"/>
              <a:t> látogatók. </a:t>
            </a:r>
          </a:p>
          <a:p>
            <a:r>
              <a:rPr lang="hu-HU" baseline="0" dirty="0" smtClean="0"/>
              <a:t>Webre 5,3 hazai netezővel számolunk, </a:t>
            </a:r>
            <a:r>
              <a:rPr lang="hu-HU" baseline="0" dirty="0" err="1" smtClean="0"/>
              <a:t>mobilwebre</a:t>
            </a:r>
            <a:r>
              <a:rPr lang="hu-HU" baseline="0" dirty="0" smtClean="0"/>
              <a:t> pedig 2,6 millióval (NOK adat). A két adatbázis közötti eszközhasználatból fakadó átfedést jelenleg nem tudjuk azonosítani.</a:t>
            </a:r>
          </a:p>
          <a:p>
            <a:r>
              <a:rPr lang="hu-HU" baseline="0" dirty="0" smtClean="0"/>
              <a:t>A hazai mérésben </a:t>
            </a:r>
            <a:r>
              <a:rPr lang="hu-HU" baseline="0" dirty="0" err="1" smtClean="0"/>
              <a:t>auditált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mobilweb</a:t>
            </a:r>
            <a:r>
              <a:rPr lang="hu-HU" baseline="0" dirty="0" smtClean="0"/>
              <a:t> felületeken keresztül 2,25 millió egyedi felhasználó érhető el.</a:t>
            </a:r>
          </a:p>
          <a:p>
            <a:r>
              <a:rPr lang="hu-HU" baseline="0" dirty="0" smtClean="0"/>
              <a:t>Napi MRU alapján rangsor: </a:t>
            </a:r>
            <a:r>
              <a:rPr lang="hu-HU" baseline="0" dirty="0" err="1" smtClean="0"/>
              <a:t>origo</a:t>
            </a:r>
            <a:r>
              <a:rPr lang="hu-HU" baseline="0" dirty="0" smtClean="0"/>
              <a:t>, index, 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, hir24, </a:t>
            </a:r>
            <a:r>
              <a:rPr lang="hu-HU" baseline="0" dirty="0" err="1" smtClean="0"/>
              <a:t>hvg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31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u-HU" dirty="0" smtClean="0"/>
              <a:t>Az</a:t>
            </a:r>
            <a:r>
              <a:rPr lang="hu-HU" baseline="0" dirty="0" smtClean="0"/>
              <a:t> 5,3 millió internetező átlagosan közel 3 órát tölt el a neten naponta 2:58:05 a hivatalos adat.</a:t>
            </a:r>
          </a:p>
          <a:p>
            <a:pPr>
              <a:spcBef>
                <a:spcPct val="0"/>
              </a:spcBef>
            </a:pPr>
            <a:r>
              <a:rPr lang="hu-HU" baseline="0" dirty="0" smtClean="0"/>
              <a:t>Médiafogyasztási szokásaikra jellemző, hogy közel harmada a netezőknek újságolvasásra, valamivel több mint ötöde tv-nézésre, és egyötöde viszont rádióhallgatásra alig fordít időt.</a:t>
            </a:r>
          </a:p>
          <a:p>
            <a:pPr>
              <a:spcBef>
                <a:spcPct val="0"/>
              </a:spcBef>
            </a:pPr>
            <a:endParaRPr lang="hu-HU" dirty="0" smtClean="0"/>
          </a:p>
          <a:p>
            <a:pPr>
              <a:spcBef>
                <a:spcPct val="0"/>
              </a:spcBef>
            </a:pPr>
            <a:r>
              <a:rPr lang="hu-HU" dirty="0" smtClean="0"/>
              <a:t>Minél fiatalabb a megszólítani kívánt célcsoport, annál inkább az internet bizonyul a leghatékonyabb csatornának</a:t>
            </a:r>
            <a:r>
              <a:rPr lang="hu-HU" baseline="0" dirty="0" smtClean="0"/>
              <a:t>.</a:t>
            </a:r>
            <a:endParaRPr lang="hu-HU" dirty="0" smtClean="0"/>
          </a:p>
          <a:p>
            <a:pPr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20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A896FA0-B6AB-4BF8-9822-649576BACC3A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0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NOK – a DKT alapozó kutatása. </a:t>
            </a:r>
          </a:p>
          <a:p>
            <a:r>
              <a:rPr lang="hu-HU" dirty="0" smtClean="0"/>
              <a:t>A</a:t>
            </a:r>
            <a:r>
              <a:rPr lang="hu-HU" baseline="0" dirty="0" smtClean="0"/>
              <a:t> százalékok </a:t>
            </a:r>
            <a:r>
              <a:rPr lang="hu-HU" dirty="0" smtClean="0"/>
              <a:t>a 15</a:t>
            </a:r>
            <a:r>
              <a:rPr lang="hu-HU" baseline="0" dirty="0" smtClean="0"/>
              <a:t> év feletti internetezők teljes populációra vetített eléréseit mutatja. 15 év feletti, középiskolát végzettek 80%-a érhető el az interneten keresztül, a felsőfokú végzettségűek közül pedig szinte mindenkit.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11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összevont</a:t>
            </a:r>
            <a:r>
              <a:rPr lang="hu-HU" baseline="0" dirty="0" smtClean="0"/>
              <a:t> célcsoportokra a </a:t>
            </a:r>
            <a:r>
              <a:rPr lang="hu-HU" baseline="0" dirty="0" err="1" smtClean="0"/>
              <a:t>DKT-ban</a:t>
            </a:r>
            <a:r>
              <a:rPr lang="hu-HU" baseline="0" dirty="0" smtClean="0"/>
              <a:t> nincs teljes populációra vetített adat – ezért az alapozó kutatás adatain keresztül mutatható meg a prémium célcsoport interneten keresztüli elérhetősége.</a:t>
            </a:r>
          </a:p>
          <a:p>
            <a:endParaRPr lang="hu-HU" baseline="0" dirty="0" smtClean="0"/>
          </a:p>
          <a:p>
            <a:r>
              <a:rPr lang="hu-HU" baseline="0" dirty="0" err="1" smtClean="0"/>
              <a:t>Def</a:t>
            </a:r>
            <a:r>
              <a:rPr lang="hu-HU" baseline="0" dirty="0" smtClean="0"/>
              <a:t>: </a:t>
            </a:r>
            <a:r>
              <a:rPr lang="hu-HU" dirty="0" smtClean="0"/>
              <a:t>Az ESOMAR társadalmi kategória változó http://www.mediainfo.hu/media_iranytu/esomar.php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ESOMAR társadalmi kategóriarendszer három változó alkalmazásával épül fel, amelyből aktuálisan két-két változó jelöli ki a csoportba tartozást.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 "főkereső" jelenlegi foglalkozása, (a főkereső a háztartáson belül a legmagasabb jövedelmű személy.)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A főkereső befejezett legmagasabb iskolai végzettsége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dirty="0" smtClean="0"/>
              <a:t>Ha a főkereső nem folytat aktív kereső tevékenységet, a háztartás vagyoni helyzete: tíz, az ESOMAR által kijelölt vagyontárgy, tartós fogyasztási cikk birtoklása alapján.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ESOMAR társadalmi kategóriák tartalma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b="1" dirty="0" smtClean="0"/>
              <a:t>A társadalmi csoportba</a:t>
            </a:r>
            <a:r>
              <a:rPr lang="hu-HU" dirty="0" smtClean="0"/>
              <a:t> tartozók esetében a háztartás főkeresője önálló vagy alkalmazott értelmiségi (felsőfokú végzettséggel) magasan képzett top menedzser; középvezető vagy más menedzser viszonylag sok (hat vagy több) beosztottal; átlagnál magasabb iskolai végzettségű vagyoni javakkal jól ellátott inaktív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b="1" dirty="0" smtClean="0"/>
              <a:t>B társadalmi csoportba</a:t>
            </a:r>
            <a:r>
              <a:rPr lang="hu-HU" dirty="0" smtClean="0"/>
              <a:t> tartozók esetében a háztartás főkeresője magasan képzett alsó és középszintű vezető hatnál több beosztottal; középvezető; más menedzser hatnál kevesebb beosztottal, munkafelügyelő; felsőfokú végzettségű hat, vagy hatnál több alkalmazottat foglalkoztató vállalkozó, legalább középfokú iskolai végzettséggel és átlagos vagy átlagnál jobb vagyoni helyzetben lévő inaktív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b="1" dirty="0" smtClean="0"/>
              <a:t>C1 társadalmi csoportba</a:t>
            </a:r>
            <a:r>
              <a:rPr lang="hu-HU" dirty="0" smtClean="0"/>
              <a:t> tartozók esetében a háztartás főkeresője középfokú végzettségű középvezető, vagy más menedzser; középfokú végzettséggel rendelkező vállalkozás tulajdonosa, aki legalább hat alkalmazottal dolgozik; középfokú végzettségű mezőgazdasági vállalkozó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b="1" dirty="0" smtClean="0"/>
              <a:t>C2 társadalmi csoportba</a:t>
            </a:r>
            <a:r>
              <a:rPr lang="hu-HU" dirty="0" smtClean="0"/>
              <a:t> tartozók esetében a háztartás főkeresője irodai alkalmazott; érettségizett szakmunkás, munkafelügyelő; vállalkozás, vagy üzletrész tulajdonos öt vagy kevesebb alkalmazottal, alacsony iskolai végzettségű anyagi javakkal átlagosan ellátott inaktív, illetve középiskolai végzettségű vagyoni helyzetét tekintve átlag alatti inaktív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b="1" dirty="0" smtClean="0"/>
              <a:t>DE társadalmi csoportba</a:t>
            </a:r>
            <a:r>
              <a:rPr lang="hu-HU" dirty="0" smtClean="0"/>
              <a:t> tartozók esetében a háztartás főkeresője szakmunkás, képzetlen munkás, alacsony iskolai végzettségű hatnál kevesebb alkalmazottat foglalkoztató vállalkozó, mezőgazdasági termelő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119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legnagyobb nemzetközi  szereplők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hazai médiatulajdonosok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hazai </a:t>
            </a:r>
            <a:r>
              <a:rPr lang="hu-HU" dirty="0" err="1" smtClean="0"/>
              <a:t>sales</a:t>
            </a:r>
            <a:r>
              <a:rPr lang="hu-HU" dirty="0" smtClean="0"/>
              <a:t> house-ok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smtClean="0"/>
              <a:t>célcsoportok elérése hazai oldalakon  (hír, női, gazdasági portálok) – külön fejezet!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AF70DF-646A-4154-8CA7-417BF4FA6868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483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6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712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05CA565-D778-414F-9A4A-9A2D62D2BB25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CAD0176-5BA7-4196-8CFD-57E95C469D29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7174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7490D36B-2515-47C6-8F47-75D08E65FB43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6078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6280" y="63093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76064" cy="365125"/>
          </a:xfrm>
          <a:prstGeom prst="rect">
            <a:avLst/>
          </a:prstGeom>
        </p:spPr>
        <p:txBody>
          <a:bodyPr/>
          <a:lstStyle/>
          <a:p>
            <a:fld id="{EDE2DC40-FACB-46B7-B4C1-0023501BD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7D91FB9-5D7C-414D-B2AB-F29D18216EEC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8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chemeClr val="accent6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992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01B4B3E5-BE95-4AC8-8F00-29135E55B560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850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66D332A-22F5-4918-BCF3-B041429F7A88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4835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0C326F7-6B0D-42AB-996A-861F5C80A034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0077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5D626648-1765-4158-A267-6E79B721B895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010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15FF72F-4ADB-4C65-A9EB-18D68088DEF6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4818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B2B9DA9-5937-4D49-8CA1-D0991245CE3E}" type="slidenum">
              <a:rPr lang="en-US" altLang="hu-HU" sz="1200" smtClean="0">
                <a:solidFill>
                  <a:schemeClr val="bg1"/>
                </a:solidFill>
                <a:latin typeface="Arial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615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dirty="0" err="1" smtClean="0"/>
              <a:t>Click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to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edit</a:t>
            </a:r>
            <a:r>
              <a:rPr lang="hu-HU" altLang="hu-HU" dirty="0" smtClean="0"/>
              <a:t> Master text </a:t>
            </a:r>
            <a:r>
              <a:rPr lang="hu-HU" altLang="hu-HU" dirty="0" err="1" smtClean="0"/>
              <a:t>styles</a:t>
            </a:r>
            <a:endParaRPr lang="hu-HU" altLang="hu-HU" dirty="0" smtClean="0"/>
          </a:p>
          <a:p>
            <a:pPr lvl="1"/>
            <a:r>
              <a:rPr lang="hu-HU" altLang="hu-HU" dirty="0" err="1" smtClean="0"/>
              <a:t>Second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level</a:t>
            </a:r>
            <a:endParaRPr lang="hu-HU" altLang="hu-HU" dirty="0" smtClean="0"/>
          </a:p>
          <a:p>
            <a:pPr lvl="2"/>
            <a:r>
              <a:rPr lang="hu-HU" altLang="hu-HU" dirty="0" err="1" smtClean="0"/>
              <a:t>Third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level</a:t>
            </a:r>
            <a:endParaRPr lang="hu-HU" altLang="hu-HU" dirty="0" smtClean="0"/>
          </a:p>
          <a:p>
            <a:pPr lvl="3"/>
            <a:r>
              <a:rPr lang="hu-HU" altLang="hu-HU" dirty="0" err="1" smtClean="0"/>
              <a:t>Fourth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level</a:t>
            </a:r>
            <a:endParaRPr lang="hu-HU" altLang="hu-HU" dirty="0" smtClean="0"/>
          </a:p>
          <a:p>
            <a:pPr lvl="4"/>
            <a:r>
              <a:rPr lang="hu-HU" altLang="hu-HU" dirty="0" err="1" smtClean="0"/>
              <a:t>Fifth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level</a:t>
            </a:r>
            <a:endParaRPr lang="hu-HU" altLang="hu-H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chemeClr val="accent6"/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kt.hu/hu/menu/ola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gabor.ziegler@cemp.h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hu-HU" dirty="0" smtClean="0"/>
              <a:t>A digitális reklám eszközei 1.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Display piac</a:t>
            </a:r>
          </a:p>
          <a:p>
            <a:pPr>
              <a:defRPr/>
            </a:pPr>
            <a:r>
              <a:rPr lang="hu-HU" dirty="0" smtClean="0"/>
              <a:t>Bodnár Vera (</a:t>
            </a:r>
            <a:r>
              <a:rPr lang="hu-HU" dirty="0" err="1" smtClean="0"/>
              <a:t>MediaCom</a:t>
            </a:r>
            <a:r>
              <a:rPr lang="hu-HU" dirty="0" smtClean="0"/>
              <a:t>)</a:t>
            </a:r>
          </a:p>
          <a:p>
            <a:pPr>
              <a:defRPr/>
            </a:pPr>
            <a:r>
              <a:rPr lang="hu-HU" dirty="0" err="1" smtClean="0"/>
              <a:t>Ziegler</a:t>
            </a:r>
            <a:r>
              <a:rPr lang="hu-HU" dirty="0" smtClean="0"/>
              <a:t> Gábor (CEMP SH)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</a:t>
            </a:r>
            <a:r>
              <a:rPr lang="hu-HU" dirty="0" smtClean="0">
                <a:solidFill>
                  <a:schemeClr val="accent6"/>
                </a:solidFill>
              </a:rPr>
              <a:t>5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276600" cy="639762"/>
          </a:xfrm>
        </p:spPr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Nemzetközi </a:t>
            </a:r>
            <a:r>
              <a:rPr lang="hu-HU" dirty="0" smtClean="0"/>
              <a:t>portálok*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endParaRPr lang="hu-HU" dirty="0" smtClean="0"/>
          </a:p>
          <a:p>
            <a:r>
              <a:rPr lang="hu-HU" dirty="0" err="1" smtClean="0"/>
              <a:t>Facebook</a:t>
            </a:r>
            <a:endParaRPr lang="hu-HU" dirty="0" smtClean="0"/>
          </a:p>
          <a:p>
            <a:r>
              <a:rPr lang="hu-HU" dirty="0" err="1" smtClean="0"/>
              <a:t>Youtube</a:t>
            </a:r>
            <a:endParaRPr lang="hu-HU" dirty="0" smtClean="0"/>
          </a:p>
          <a:p>
            <a:r>
              <a:rPr lang="hu-HU" dirty="0" smtClean="0"/>
              <a:t>Yahoo</a:t>
            </a:r>
          </a:p>
          <a:p>
            <a:r>
              <a:rPr lang="hu-HU" dirty="0" err="1" smtClean="0"/>
              <a:t>Wikipedia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9" name="Szöveg helye 8"/>
          <p:cNvSpPr>
            <a:spLocks noGrp="1"/>
          </p:cNvSpPr>
          <p:nvPr>
            <p:ph type="body" sz="quarter" idx="3"/>
          </p:nvPr>
        </p:nvSpPr>
        <p:spPr>
          <a:xfrm>
            <a:off x="3810001" y="1535113"/>
            <a:ext cx="2514599" cy="639762"/>
          </a:xfrm>
        </p:spPr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Hazai </a:t>
            </a:r>
            <a:r>
              <a:rPr lang="hu-HU" dirty="0" smtClean="0"/>
              <a:t>portálok</a:t>
            </a:r>
            <a:endParaRPr lang="hu-HU" dirty="0"/>
          </a:p>
        </p:txBody>
      </p:sp>
      <p:sp>
        <p:nvSpPr>
          <p:cNvPr id="10" name="Tartalom helye 9"/>
          <p:cNvSpPr>
            <a:spLocks noGrp="1"/>
          </p:cNvSpPr>
          <p:nvPr>
            <p:ph sz="quarter" idx="4"/>
          </p:nvPr>
        </p:nvSpPr>
        <p:spPr>
          <a:xfrm>
            <a:off x="3810001" y="2174875"/>
            <a:ext cx="2514599" cy="3951288"/>
          </a:xfrm>
        </p:spPr>
        <p:txBody>
          <a:bodyPr/>
          <a:lstStyle/>
          <a:p>
            <a:r>
              <a:rPr lang="hu-HU" dirty="0" err="1" smtClean="0"/>
              <a:t>Origo</a:t>
            </a:r>
            <a:endParaRPr lang="hu-HU" dirty="0" smtClean="0"/>
          </a:p>
          <a:p>
            <a:r>
              <a:rPr lang="hu-HU" dirty="0" err="1" smtClean="0"/>
              <a:t>Freemail</a:t>
            </a:r>
            <a:endParaRPr lang="hu-HU" dirty="0" smtClean="0"/>
          </a:p>
          <a:p>
            <a:r>
              <a:rPr lang="hu-HU" dirty="0" smtClean="0"/>
              <a:t>Index</a:t>
            </a:r>
          </a:p>
          <a:p>
            <a:r>
              <a:rPr lang="hu-HU" dirty="0" smtClean="0"/>
              <a:t>Startlap</a:t>
            </a:r>
          </a:p>
          <a:p>
            <a:r>
              <a:rPr lang="hu-HU" dirty="0" smtClean="0"/>
              <a:t>Hír24</a:t>
            </a:r>
          </a:p>
          <a:p>
            <a:endParaRPr lang="hu-HU" dirty="0"/>
          </a:p>
        </p:txBody>
      </p:sp>
      <p:sp>
        <p:nvSpPr>
          <p:cNvPr id="11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dirty="0"/>
              <a:t>Rangsor: napi áltag belföldi RU alapján</a:t>
            </a:r>
          </a:p>
          <a:p>
            <a:r>
              <a:rPr lang="hu-HU" dirty="0" smtClean="0"/>
              <a:t>Forrás</a:t>
            </a:r>
            <a:r>
              <a:rPr lang="hu-HU" dirty="0"/>
              <a:t>: </a:t>
            </a:r>
            <a:r>
              <a:rPr lang="hu-HU" dirty="0" err="1"/>
              <a:t>Dkt.hu</a:t>
            </a:r>
            <a:r>
              <a:rPr lang="hu-HU" dirty="0"/>
              <a:t>/OLA 2015. február</a:t>
            </a:r>
          </a:p>
          <a:p>
            <a:r>
              <a:rPr lang="hu-HU" dirty="0" smtClean="0"/>
              <a:t>*</a:t>
            </a:r>
            <a:r>
              <a:rPr lang="hu-HU" dirty="0" err="1" smtClean="0"/>
              <a:t>DKT-gX</a:t>
            </a:r>
            <a:r>
              <a:rPr lang="hu-HU" dirty="0" smtClean="0"/>
              <a:t> 2015. február 15+ belföldi RU</a:t>
            </a:r>
          </a:p>
        </p:txBody>
      </p:sp>
      <p:sp>
        <p:nvSpPr>
          <p:cNvPr id="12" name="Szöveg helye 8"/>
          <p:cNvSpPr txBox="1">
            <a:spLocks/>
          </p:cNvSpPr>
          <p:nvPr/>
        </p:nvSpPr>
        <p:spPr bwMode="auto">
          <a:xfrm>
            <a:off x="6324601" y="1524000"/>
            <a:ext cx="2514599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>
                <a:solidFill>
                  <a:schemeClr val="accent6"/>
                </a:solidFill>
              </a:rPr>
              <a:t>Hálózatok</a:t>
            </a:r>
            <a:endParaRPr lang="hu-HU" dirty="0"/>
          </a:p>
        </p:txBody>
      </p:sp>
      <p:sp>
        <p:nvSpPr>
          <p:cNvPr id="13" name="Tartalom helye 9"/>
          <p:cNvSpPr txBox="1">
            <a:spLocks/>
          </p:cNvSpPr>
          <p:nvPr/>
        </p:nvSpPr>
        <p:spPr bwMode="auto">
          <a:xfrm>
            <a:off x="6324601" y="2163762"/>
            <a:ext cx="2514599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B033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CEMP</a:t>
            </a:r>
          </a:p>
          <a:p>
            <a:r>
              <a:rPr lang="hu-HU" dirty="0" err="1" smtClean="0"/>
              <a:t>Origo-csoport</a:t>
            </a:r>
            <a:endParaRPr lang="hu-HU" dirty="0" smtClean="0"/>
          </a:p>
          <a:p>
            <a:r>
              <a:rPr lang="hu-HU" dirty="0" err="1" smtClean="0"/>
              <a:t>Centrál</a:t>
            </a:r>
            <a:r>
              <a:rPr lang="hu-HU" dirty="0" smtClean="0"/>
              <a:t> Média</a:t>
            </a:r>
          </a:p>
          <a:p>
            <a:r>
              <a:rPr lang="hu-HU" dirty="0" err="1" smtClean="0"/>
              <a:t>Adaptive</a:t>
            </a:r>
            <a:r>
              <a:rPr lang="hu-HU" dirty="0"/>
              <a:t> </a:t>
            </a:r>
            <a:r>
              <a:rPr lang="hu-HU" dirty="0" smtClean="0"/>
              <a:t>Network</a:t>
            </a:r>
          </a:p>
          <a:p>
            <a:r>
              <a:rPr lang="hu-HU" dirty="0" err="1" smtClean="0"/>
              <a:t>Evomedia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817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Top5 </a:t>
            </a:r>
            <a:r>
              <a:rPr lang="hu-HU" dirty="0" smtClean="0"/>
              <a:t>Mobil*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accent6"/>
                </a:solidFill>
              </a:rPr>
              <a:t>Mobilweb</a:t>
            </a:r>
            <a:r>
              <a:rPr lang="hu-HU" dirty="0" smtClean="0">
                <a:solidFill>
                  <a:schemeClr val="accent6"/>
                </a:solidFill>
              </a:rPr>
              <a:t> oldalak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 smtClean="0"/>
              <a:t>Origo</a:t>
            </a:r>
            <a:endParaRPr lang="hu-HU" dirty="0" smtClean="0"/>
          </a:p>
          <a:p>
            <a:r>
              <a:rPr lang="hu-HU" dirty="0" smtClean="0"/>
              <a:t>Index</a:t>
            </a:r>
          </a:p>
          <a:p>
            <a:r>
              <a:rPr lang="hu-HU" dirty="0" err="1" smtClean="0"/>
              <a:t>Blog.hu</a:t>
            </a:r>
            <a:endParaRPr lang="hu-HU" dirty="0" smtClean="0"/>
          </a:p>
          <a:p>
            <a:r>
              <a:rPr lang="hu-HU" dirty="0" smtClean="0"/>
              <a:t>Hír24</a:t>
            </a:r>
          </a:p>
          <a:p>
            <a:r>
              <a:rPr lang="hu-HU" dirty="0" err="1" smtClean="0"/>
              <a:t>Hvg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Applikációk**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Időkép</a:t>
            </a:r>
          </a:p>
          <a:p>
            <a:r>
              <a:rPr lang="hu-HU" dirty="0" smtClean="0"/>
              <a:t>Index</a:t>
            </a:r>
          </a:p>
          <a:p>
            <a:r>
              <a:rPr lang="hu-HU" dirty="0" smtClean="0"/>
              <a:t>RTL Most</a:t>
            </a:r>
          </a:p>
          <a:p>
            <a:r>
              <a:rPr lang="hu-HU" dirty="0" smtClean="0"/>
              <a:t>TV24</a:t>
            </a:r>
          </a:p>
          <a:p>
            <a:r>
              <a:rPr lang="hu-HU" dirty="0" smtClean="0"/>
              <a:t>Köpönyeg</a:t>
            </a:r>
            <a:endParaRPr lang="hu-HU" dirty="0"/>
          </a:p>
        </p:txBody>
      </p:sp>
      <p:sp>
        <p:nvSpPr>
          <p:cNvPr id="7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dirty="0" smtClean="0"/>
              <a:t>Forrás: DKT </a:t>
            </a:r>
            <a:r>
              <a:rPr lang="hu-HU" dirty="0" err="1" smtClean="0"/>
              <a:t>gX</a:t>
            </a:r>
            <a:r>
              <a:rPr lang="hu-HU" dirty="0" smtClean="0"/>
              <a:t> mobil  2015. február 15+ belföldi  MRU</a:t>
            </a:r>
          </a:p>
          <a:p>
            <a:r>
              <a:rPr lang="hu-HU" dirty="0" smtClean="0"/>
              <a:t>*Csak </a:t>
            </a:r>
            <a:r>
              <a:rPr lang="hu-HU" dirty="0" err="1" smtClean="0"/>
              <a:t>auditált</a:t>
            </a:r>
            <a:r>
              <a:rPr lang="hu-HU" dirty="0" smtClean="0"/>
              <a:t> </a:t>
            </a:r>
            <a:r>
              <a:rPr lang="hu-HU" dirty="0" err="1" smtClean="0"/>
              <a:t>mobilweb</a:t>
            </a:r>
            <a:r>
              <a:rPr lang="hu-HU" dirty="0" smtClean="0"/>
              <a:t> oldalak és alkalmazások </a:t>
            </a:r>
          </a:p>
          <a:p>
            <a:r>
              <a:rPr lang="hu-HU" dirty="0" smtClean="0"/>
              <a:t>**</a:t>
            </a:r>
            <a:r>
              <a:rPr lang="hu-HU" dirty="0" err="1" smtClean="0"/>
              <a:t>oprendszertől</a:t>
            </a:r>
            <a:r>
              <a:rPr lang="hu-HU" dirty="0" smtClean="0"/>
              <a:t> független, </a:t>
            </a:r>
            <a:r>
              <a:rPr lang="hu-HU" dirty="0" err="1" smtClean="0"/>
              <a:t>össz</a:t>
            </a:r>
            <a:r>
              <a:rPr lang="hu-HU" dirty="0" smtClean="0"/>
              <a:t> látogatószám alapján</a:t>
            </a:r>
          </a:p>
        </p:txBody>
      </p:sp>
    </p:spTree>
    <p:extLst>
      <p:ext uri="{BB962C8B-B14F-4D97-AF65-F5344CB8AC3E}">
        <p14:creationId xmlns:p14="http://schemas.microsoft.com/office/powerpoint/2010/main" val="1170412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Hazai</a:t>
            </a:r>
            <a:r>
              <a:rPr lang="hu-HU" dirty="0" smtClean="0">
                <a:solidFill>
                  <a:schemeClr val="accent6"/>
                </a:solidFill>
              </a:rPr>
              <a:t> médiatulajdonosok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„Printes” kiadók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smtClean="0"/>
              <a:t>Digitális kiadók</a:t>
            </a:r>
            <a:endParaRPr lang="hu-HU" dirty="0"/>
          </a:p>
        </p:txBody>
      </p:sp>
      <p:pic>
        <p:nvPicPr>
          <p:cNvPr id="8" name="Picture 2" descr="http://www.adhouse.origo.hu/static/kepek/adhouse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732" y="3124200"/>
            <a:ext cx="1504161" cy="5849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1214446" cy="46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3124200"/>
            <a:ext cx="1943100" cy="609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87575"/>
            <a:ext cx="1417637" cy="7842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64" y="4475441"/>
            <a:ext cx="1600200" cy="49481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24" y="4181370"/>
            <a:ext cx="1536918" cy="7888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1981596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dirty="0" smtClean="0"/>
              <a:t>Rangsor: </a:t>
            </a:r>
            <a:r>
              <a:rPr lang="hu-HU" dirty="0" err="1" smtClean="0"/>
              <a:t>dkt.hu</a:t>
            </a:r>
            <a:r>
              <a:rPr lang="hu-HU" dirty="0" smtClean="0"/>
              <a:t>/OLA 2015. március RU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1401763" cy="5794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Top5* </a:t>
            </a:r>
            <a:r>
              <a:rPr lang="hu-HU" dirty="0" err="1" smtClean="0"/>
              <a:t>Sales</a:t>
            </a:r>
            <a:r>
              <a:rPr lang="hu-HU" dirty="0" smtClean="0"/>
              <a:t> house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lvl="1" indent="0">
              <a:lnSpc>
                <a:spcPct val="150000"/>
              </a:lnSpc>
              <a:buNone/>
            </a:pPr>
            <a:r>
              <a:rPr lang="hu-HU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sz="1800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dirty="0" smtClean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3429000" y="1600200"/>
            <a:ext cx="5257800" cy="4525963"/>
          </a:xfrm>
        </p:spPr>
        <p:txBody>
          <a:bodyPr/>
          <a:lstStyle/>
          <a:p>
            <a:pPr>
              <a:spcAft>
                <a:spcPts val="500"/>
              </a:spcAft>
            </a:pPr>
            <a:r>
              <a:rPr lang="hu-HU" sz="1800" dirty="0" smtClean="0"/>
              <a:t>Prémium közönség; </a:t>
            </a:r>
            <a:r>
              <a:rPr lang="hu-HU" sz="1800" dirty="0"/>
              <a:t>karakteres </a:t>
            </a:r>
            <a:r>
              <a:rPr lang="hu-HU" sz="1800" dirty="0" smtClean="0"/>
              <a:t>kiadványok; </a:t>
            </a:r>
            <a:r>
              <a:rPr lang="hu-HU" sz="1800" dirty="0"/>
              <a:t>innovatív </a:t>
            </a:r>
            <a:r>
              <a:rPr lang="hu-HU" sz="1800" dirty="0" smtClean="0"/>
              <a:t>formátumok 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</a:rPr>
              <a:t>–</a:t>
            </a:r>
            <a:r>
              <a:rPr lang="hu-HU" sz="1800" dirty="0" smtClean="0"/>
              <a:t> </a:t>
            </a:r>
            <a:r>
              <a:rPr lang="hu-HU" sz="1800" dirty="0" err="1" smtClean="0">
                <a:solidFill>
                  <a:schemeClr val="accent6">
                    <a:lumMod val="75000"/>
                  </a:schemeClr>
                </a:solidFill>
              </a:rPr>
              <a:t>PORT.hu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hu-HU" sz="1800" dirty="0" err="1" smtClean="0">
                <a:solidFill>
                  <a:schemeClr val="accent6">
                    <a:lumMod val="75000"/>
                  </a:schemeClr>
                </a:solidFill>
              </a:rPr>
              <a:t>Femina</a:t>
            </a:r>
            <a:endParaRPr lang="hu-HU" sz="1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500"/>
              </a:spcAft>
            </a:pPr>
            <a:r>
              <a:rPr lang="hu-HU" sz="1800" dirty="0" smtClean="0"/>
              <a:t>Kevés, de nagy termék; magas hirdetési hely kitöltöttség</a:t>
            </a:r>
          </a:p>
          <a:p>
            <a:pPr>
              <a:spcAft>
                <a:spcPts val="500"/>
              </a:spcAft>
            </a:pPr>
            <a:endParaRPr lang="hu-HU" sz="600" dirty="0"/>
          </a:p>
          <a:p>
            <a:pPr>
              <a:spcAft>
                <a:spcPts val="500"/>
              </a:spcAft>
            </a:pPr>
            <a:r>
              <a:rPr lang="hu-HU" sz="1800" dirty="0" smtClean="0"/>
              <a:t>Erős </a:t>
            </a:r>
            <a:r>
              <a:rPr lang="hu-HU" sz="1800" dirty="0"/>
              <a:t>női </a:t>
            </a:r>
            <a:r>
              <a:rPr lang="hu-HU" sz="1800" dirty="0" smtClean="0"/>
              <a:t>kiadványok; print háttér; mobil 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</a:rPr>
              <a:t>– erősödő hir24, </a:t>
            </a:r>
            <a:r>
              <a:rPr lang="hu-HU" sz="1800" dirty="0" err="1" smtClean="0">
                <a:solidFill>
                  <a:schemeClr val="accent6">
                    <a:lumMod val="75000"/>
                  </a:schemeClr>
                </a:solidFill>
              </a:rPr>
              <a:t>sales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</a:rPr>
              <a:t> house: </a:t>
            </a:r>
            <a:r>
              <a:rPr lang="hu-HU" sz="1800" dirty="0" err="1" smtClean="0">
                <a:solidFill>
                  <a:schemeClr val="accent6">
                    <a:lumMod val="75000"/>
                  </a:schemeClr>
                </a:solidFill>
              </a:rPr>
              <a:t>listing</a:t>
            </a:r>
            <a:endParaRPr lang="hu-HU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/>
          </a:p>
          <a:p>
            <a:pPr>
              <a:spcAft>
                <a:spcPts val="500"/>
              </a:spcAft>
            </a:pPr>
            <a:r>
              <a:rPr lang="hu-HU" sz="1800" dirty="0" smtClean="0"/>
              <a:t>Korábbi </a:t>
            </a:r>
            <a:r>
              <a:rPr lang="hu-HU" sz="1800" dirty="0" err="1" smtClean="0"/>
              <a:t>Ringier</a:t>
            </a:r>
            <a:r>
              <a:rPr lang="hu-HU" sz="1800" dirty="0" smtClean="0"/>
              <a:t> portfólió kibővítve – </a:t>
            </a:r>
            <a:r>
              <a:rPr lang="hu-HU" sz="1800" dirty="0" smtClean="0">
                <a:solidFill>
                  <a:schemeClr val="accent6">
                    <a:lumMod val="75000"/>
                  </a:schemeClr>
                </a:solidFill>
              </a:rPr>
              <a:t>hír (sport, megyei, gazdaság); magazinok</a:t>
            </a:r>
          </a:p>
          <a:p>
            <a:pPr marL="0" indent="0">
              <a:spcAft>
                <a:spcPts val="500"/>
              </a:spcAft>
              <a:buNone/>
            </a:pPr>
            <a:endParaRPr lang="hu-HU" sz="1800" dirty="0" smtClean="0"/>
          </a:p>
          <a:p>
            <a:pPr>
              <a:spcAft>
                <a:spcPts val="500"/>
              </a:spcAft>
            </a:pPr>
            <a:r>
              <a:rPr lang="hu-HU" sz="1800" dirty="0" smtClean="0"/>
              <a:t> Szolgáltatói </a:t>
            </a:r>
            <a:r>
              <a:rPr lang="hu-HU" sz="1800" dirty="0"/>
              <a:t>oldalak és tematikus termékek közös </a:t>
            </a:r>
            <a:r>
              <a:rPr lang="hu-HU" sz="1800" dirty="0" smtClean="0"/>
              <a:t>képviselete, innovatív formátumok</a:t>
            </a:r>
          </a:p>
          <a:p>
            <a:pPr>
              <a:spcAft>
                <a:spcPts val="500"/>
              </a:spcAft>
            </a:pPr>
            <a:endParaRPr lang="hu-HU" sz="1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u-HU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89144"/>
            <a:ext cx="1981596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http://www.adhouse.origo.hu/static/kepek/adhous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1504161" cy="5849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1219200" cy="67445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2095500" cy="6254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943100" cy="6096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smtClean="0"/>
              <a:t>*ADEX 2015. 01-02. ytd listaáras bevétel alapján (MFt)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31200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Sales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house </a:t>
            </a:r>
            <a:r>
              <a:rPr lang="hu-HU" dirty="0" smtClean="0">
                <a:solidFill>
                  <a:schemeClr val="accent6"/>
                </a:solidFill>
              </a:rPr>
              <a:t>hirdetési bevételek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smtClean="0"/>
              <a:t>Forrás: ADEX 2015. 01-02. listaáras </a:t>
            </a:r>
            <a:r>
              <a:rPr lang="hu-HU" dirty="0"/>
              <a:t>bevétel </a:t>
            </a:r>
            <a:r>
              <a:rPr lang="hu-HU" dirty="0" smtClean="0"/>
              <a:t>alapján (</a:t>
            </a:r>
            <a:r>
              <a:rPr lang="hu-HU" dirty="0" err="1" smtClean="0"/>
              <a:t>MFt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7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893125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272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Sales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house </a:t>
            </a:r>
            <a:r>
              <a:rPr lang="hu-HU" dirty="0" smtClean="0">
                <a:solidFill>
                  <a:schemeClr val="accent6"/>
                </a:solidFill>
              </a:rPr>
              <a:t>MOBIL bevételek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smtClean="0"/>
              <a:t>Forrás: ADEX 2015. 01-02. listaáras </a:t>
            </a:r>
            <a:r>
              <a:rPr lang="hu-HU" dirty="0"/>
              <a:t>bevétel </a:t>
            </a:r>
            <a:r>
              <a:rPr lang="hu-HU" dirty="0" smtClean="0"/>
              <a:t>alapján (</a:t>
            </a:r>
            <a:r>
              <a:rPr lang="hu-HU" dirty="0" err="1"/>
              <a:t>e</a:t>
            </a:r>
            <a:r>
              <a:rPr lang="hu-HU" dirty="0" err="1" smtClean="0"/>
              <a:t>Ft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7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7902889"/>
              </p:ext>
            </p:extLst>
          </p:nvPr>
        </p:nvGraphicFramePr>
        <p:xfrm>
          <a:off x="457200" y="1447800"/>
          <a:ext cx="822960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1102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Top* ügynökségek</a:t>
            </a:r>
            <a:r>
              <a:rPr lang="hu-HU" dirty="0" smtClean="0">
                <a:solidFill>
                  <a:schemeClr val="accent6"/>
                </a:solidFill>
              </a:rPr>
              <a:t> preferált kiadói</a:t>
            </a:r>
            <a:endParaRPr lang="hu-HU" dirty="0">
              <a:solidFill>
                <a:schemeClr val="accent6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143000"/>
            <a:ext cx="82248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artalom helye 3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/>
          <a:lstStyle/>
          <a:p>
            <a:r>
              <a:rPr lang="hu-HU" dirty="0"/>
              <a:t>*ADEX </a:t>
            </a:r>
            <a:r>
              <a:rPr lang="hu-HU" dirty="0" smtClean="0"/>
              <a:t>2015. 01-02. </a:t>
            </a:r>
            <a:r>
              <a:rPr lang="hu-HU" dirty="0" err="1" smtClean="0"/>
              <a:t>ytd</a:t>
            </a:r>
            <a:r>
              <a:rPr lang="hu-HU" dirty="0" smtClean="0"/>
              <a:t> listaáras </a:t>
            </a:r>
            <a:r>
              <a:rPr lang="hu-HU" dirty="0"/>
              <a:t>bevétel </a:t>
            </a:r>
            <a:r>
              <a:rPr lang="hu-HU" dirty="0" smtClean="0"/>
              <a:t>(</a:t>
            </a:r>
            <a:r>
              <a:rPr lang="hu-HU" dirty="0" err="1"/>
              <a:t>e</a:t>
            </a:r>
            <a:r>
              <a:rPr lang="hu-HU" dirty="0" err="1" smtClean="0"/>
              <a:t>Ft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326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top* </a:t>
            </a:r>
            <a:r>
              <a:rPr lang="hu-HU" dirty="0" smtClean="0">
                <a:solidFill>
                  <a:schemeClr val="accent6"/>
                </a:solidFill>
              </a:rPr>
              <a:t>Ügynökségek és hirdetők</a:t>
            </a:r>
            <a:endParaRPr lang="hu-HU" dirty="0">
              <a:solidFill>
                <a:schemeClr val="accent6"/>
              </a:solidFill>
            </a:endParaRPr>
          </a:p>
        </p:txBody>
      </p:sp>
      <p:graphicFrame>
        <p:nvGraphicFramePr>
          <p:cNvPr id="9" name="Tartalom helye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869861"/>
              </p:ext>
            </p:extLst>
          </p:nvPr>
        </p:nvGraphicFramePr>
        <p:xfrm>
          <a:off x="609600" y="1295400"/>
          <a:ext cx="27983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19810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Ügynökségi csoportok</a:t>
                      </a:r>
                      <a:endParaRPr lang="hu-HU" dirty="0"/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 smtClean="0"/>
                        <a:t>listaáras </a:t>
                      </a:r>
                    </a:p>
                    <a:p>
                      <a:pPr algn="r"/>
                      <a:r>
                        <a:rPr lang="hu-HU" dirty="0" smtClean="0"/>
                        <a:t>online </a:t>
                      </a:r>
                    </a:p>
                    <a:p>
                      <a:pPr algn="r"/>
                      <a:r>
                        <a:rPr lang="hu-HU" dirty="0" smtClean="0"/>
                        <a:t>költés</a:t>
                      </a:r>
                      <a:endParaRPr lang="hu-HU" dirty="0"/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csoport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OMG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519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353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Magna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605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428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Aegis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801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Vivaki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757    </a:t>
                      </a:r>
                    </a:p>
                  </a:txBody>
                  <a:tcPr marL="72000" marR="720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hu-H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Havas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 </a:t>
                      </a:r>
                      <a:r>
                        <a:rPr lang="hu-H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    </a:t>
                      </a: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graphicFrame>
        <p:nvGraphicFramePr>
          <p:cNvPr id="10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975475"/>
              </p:ext>
            </p:extLst>
          </p:nvPr>
        </p:nvGraphicFramePr>
        <p:xfrm>
          <a:off x="4191000" y="1295400"/>
          <a:ext cx="4505180" cy="474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200"/>
                <a:gridCol w="123698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latin typeface="+mn-lt"/>
                        </a:rPr>
                        <a:t>Hirdetők</a:t>
                      </a:r>
                      <a:endParaRPr lang="hu-HU" sz="1800" dirty="0"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800" baseline="0" dirty="0" smtClean="0">
                          <a:latin typeface="+mn-lt"/>
                        </a:rPr>
                        <a:t>listaáras </a:t>
                      </a:r>
                    </a:p>
                    <a:p>
                      <a:pPr algn="r"/>
                      <a:r>
                        <a:rPr lang="hu-HU" sz="1800" baseline="0" dirty="0" smtClean="0">
                          <a:latin typeface="+mn-lt"/>
                        </a:rPr>
                        <a:t>online </a:t>
                      </a:r>
                    </a:p>
                    <a:p>
                      <a:pPr algn="r"/>
                      <a:r>
                        <a:rPr lang="hu-HU" sz="1800" baseline="0" dirty="0" smtClean="0">
                          <a:latin typeface="+mn-lt"/>
                        </a:rPr>
                        <a:t>költés</a:t>
                      </a:r>
                      <a:endParaRPr lang="hu-HU" sz="1800" dirty="0"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Telenor</a:t>
                      </a:r>
                      <a:endParaRPr lang="hu-HU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240 563</a:t>
                      </a:r>
                      <a:endParaRPr lang="hu-H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Magyar Telekom </a:t>
                      </a:r>
                    </a:p>
                    <a:p>
                      <a:pPr algn="r" fontAlgn="b"/>
                      <a:r>
                        <a:rPr lang="hu-H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Ebből T-mobile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167 979</a:t>
                      </a:r>
                    </a:p>
                    <a:p>
                      <a:pPr marL="0" algn="r" defTabSz="914400" rtl="0" eaLnBrk="1" fontAlgn="b" latinLnBrk="0" hangingPunct="1"/>
                      <a:r>
                        <a:rPr lang="hu-HU" sz="16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80 664</a:t>
                      </a:r>
                    </a:p>
                  </a:txBody>
                  <a:tcPr marL="72000" marR="720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SPAR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hu-H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126 141</a:t>
                      </a:r>
                      <a:endParaRPr lang="hu-H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SCHIBSTED </a:t>
                      </a:r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Classified</a:t>
                      </a:r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Kft.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101 260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TESCO 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75 335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Emirates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73 016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Allegro Group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72 007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Porsche</a:t>
                      </a:r>
                      <a:r>
                        <a:rPr lang="hu-H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Hungaria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61 740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Magyar Nemzeti Bank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55 580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Opel Hungary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55 542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620" marB="0" anchor="ctr"/>
                </a:tc>
              </a:tr>
            </a:tbl>
          </a:graphicData>
        </a:graphic>
      </p:graphicFrame>
      <p:sp>
        <p:nvSpPr>
          <p:cNvPr id="7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dirty="0" smtClean="0"/>
              <a:t>*ADEX 2015. 01-02. </a:t>
            </a:r>
            <a:r>
              <a:rPr lang="hu-HU" dirty="0" err="1" smtClean="0"/>
              <a:t>ytd</a:t>
            </a:r>
            <a:r>
              <a:rPr lang="hu-HU" dirty="0" smtClean="0"/>
              <a:t> listaáras bevétel alapján (</a:t>
            </a:r>
            <a:r>
              <a:rPr lang="hu-HU" dirty="0" err="1"/>
              <a:t>e</a:t>
            </a:r>
            <a:r>
              <a:rPr lang="hu-HU" dirty="0" err="1" smtClean="0"/>
              <a:t>Ft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Piaci szegmensek látogatói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Közönségmérési adatok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11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>
                <a:solidFill>
                  <a:schemeClr val="accent6"/>
                </a:solidFill>
              </a:rPr>
              <a:t>Digitális Közönségmérési Tanács Kft.</a:t>
            </a:r>
          </a:p>
          <a:p>
            <a:pPr lvl="1"/>
            <a:r>
              <a:rPr lang="hu-HU" dirty="0" err="1" smtClean="0"/>
              <a:t>Ipsos-Gemius</a:t>
            </a:r>
            <a:r>
              <a:rPr lang="hu-HU" dirty="0" smtClean="0"/>
              <a:t> konzorcium</a:t>
            </a:r>
          </a:p>
          <a:p>
            <a:pPr lvl="1"/>
            <a:r>
              <a:rPr lang="hu-HU" dirty="0" smtClean="0"/>
              <a:t>Platformok:</a:t>
            </a:r>
          </a:p>
          <a:p>
            <a:pPr lvl="2"/>
            <a:r>
              <a:rPr lang="hu-HU" dirty="0" err="1" smtClean="0"/>
              <a:t>Webanalitika</a:t>
            </a:r>
            <a:r>
              <a:rPr lang="hu-HU" dirty="0" smtClean="0"/>
              <a:t> – kiadónként eltérő </a:t>
            </a:r>
          </a:p>
          <a:p>
            <a:pPr lvl="2"/>
            <a:r>
              <a:rPr lang="hu-HU" dirty="0" err="1" smtClean="0"/>
              <a:t>Auditált</a:t>
            </a:r>
            <a:r>
              <a:rPr lang="hu-HU" dirty="0" smtClean="0"/>
              <a:t> forgalmi adatok – </a:t>
            </a:r>
            <a:r>
              <a:rPr lang="hu-HU" dirty="0" err="1" smtClean="0">
                <a:hlinkClick r:id="rId3"/>
              </a:rPr>
              <a:t>dkt.hu</a:t>
            </a:r>
            <a:r>
              <a:rPr lang="hu-HU" dirty="0" smtClean="0">
                <a:hlinkClick r:id="rId3"/>
              </a:rPr>
              <a:t>/OLA</a:t>
            </a:r>
            <a:endParaRPr lang="hu-HU" dirty="0" smtClean="0"/>
          </a:p>
          <a:p>
            <a:pPr lvl="3"/>
            <a:r>
              <a:rPr lang="hu-HU" dirty="0" smtClean="0"/>
              <a:t>web, </a:t>
            </a:r>
            <a:r>
              <a:rPr lang="hu-HU" dirty="0" err="1" smtClean="0"/>
              <a:t>stream</a:t>
            </a:r>
            <a:r>
              <a:rPr lang="hu-HU" dirty="0" smtClean="0"/>
              <a:t>, </a:t>
            </a:r>
            <a:r>
              <a:rPr lang="hu-HU" dirty="0" err="1" smtClean="0"/>
              <a:t>mobilweb</a:t>
            </a:r>
            <a:r>
              <a:rPr lang="hu-HU" dirty="0" smtClean="0"/>
              <a:t>, mobil alkalmazások</a:t>
            </a:r>
          </a:p>
          <a:p>
            <a:pPr lvl="3"/>
            <a:r>
              <a:rPr lang="hu-HU" dirty="0" smtClean="0"/>
              <a:t>Napi, heti, havi adatok</a:t>
            </a:r>
          </a:p>
          <a:p>
            <a:pPr lvl="2"/>
            <a:r>
              <a:rPr lang="hu-HU" dirty="0" smtClean="0"/>
              <a:t>Közönségmérési adatok – DKT/</a:t>
            </a:r>
            <a:r>
              <a:rPr lang="hu-HU" dirty="0" err="1" smtClean="0"/>
              <a:t>gX</a:t>
            </a:r>
            <a:r>
              <a:rPr lang="hu-HU" dirty="0" smtClean="0"/>
              <a:t> (havi)</a:t>
            </a:r>
          </a:p>
          <a:p>
            <a:pPr lvl="3"/>
            <a:r>
              <a:rPr lang="hu-HU" dirty="0" smtClean="0"/>
              <a:t>Web, </a:t>
            </a:r>
            <a:r>
              <a:rPr lang="hu-HU" dirty="0" err="1" smtClean="0"/>
              <a:t>stream</a:t>
            </a:r>
            <a:endParaRPr lang="hu-HU" dirty="0" smtClean="0"/>
          </a:p>
          <a:p>
            <a:pPr lvl="3"/>
            <a:r>
              <a:rPr lang="hu-HU" dirty="0" err="1" smtClean="0"/>
              <a:t>Mobilweb</a:t>
            </a:r>
            <a:r>
              <a:rPr lang="hu-HU" dirty="0" smtClean="0"/>
              <a:t> és mobil alkalmazások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Közönségmérés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Általános piaci </a:t>
            </a:r>
            <a:r>
              <a:rPr lang="hu-HU" dirty="0" err="1" smtClean="0">
                <a:solidFill>
                  <a:schemeClr val="accent6"/>
                </a:solidFill>
              </a:rPr>
              <a:t>landscape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hu-HU" sz="1800" dirty="0" smtClean="0"/>
              <a:t>Az Internet Magyarországon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81605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/>
                </a:solidFill>
              </a:rPr>
              <a:t>Statisztikai </a:t>
            </a:r>
            <a:r>
              <a:rPr 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átlag RU</a:t>
            </a:r>
            <a:endParaRPr lang="hu-HU" dirty="0">
              <a:solidFill>
                <a:schemeClr val="accent6"/>
              </a:solidFill>
            </a:endParaRP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718700"/>
              </p:ext>
            </p:extLst>
          </p:nvPr>
        </p:nvGraphicFramePr>
        <p:xfrm>
          <a:off x="457200" y="1600201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artalom helye 2"/>
          <p:cNvSpPr txBox="1">
            <a:spLocks/>
          </p:cNvSpPr>
          <p:nvPr/>
        </p:nvSpPr>
        <p:spPr bwMode="auto">
          <a:xfrm>
            <a:off x="4438650" y="6348413"/>
            <a:ext cx="4038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Forrás: </a:t>
            </a:r>
            <a:r>
              <a:rPr lang="hu-HU" dirty="0" err="1" smtClean="0"/>
              <a:t>DKT-gX</a:t>
            </a:r>
            <a:r>
              <a:rPr lang="hu-HU" dirty="0" smtClean="0"/>
              <a:t> 2015. február (15+ belföldi közönség)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498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5413"/>
            <a:ext cx="848042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Hírportálok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hu-HU" dirty="0" smtClean="0">
                <a:solidFill>
                  <a:schemeClr val="accent6"/>
                </a:solidFill>
              </a:rPr>
              <a:t>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25-49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410200" y="3764340"/>
            <a:ext cx="35283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grafikon az átlagos,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25-49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éves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általános híroldalak látogatójához képest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ábrázolja az ezen a célcsoporton belül a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diplomások arányát,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illetve az </a:t>
            </a:r>
            <a:r>
              <a:rPr lang="hu-HU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Esomar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AB státusszal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rendelkezők </a:t>
            </a:r>
            <a:endParaRPr lang="hu-HU" sz="1600" dirty="0" smtClean="0">
              <a:solidFill>
                <a:schemeClr val="bg1">
                  <a:lumMod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defRPr/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affinitás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indexét. </a:t>
            </a: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>
            <a:off x="4438650" y="6348413"/>
            <a:ext cx="4038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Forrás: </a:t>
            </a:r>
            <a:r>
              <a:rPr lang="hu-HU" dirty="0" err="1" smtClean="0"/>
              <a:t>DKT-gX</a:t>
            </a:r>
            <a:r>
              <a:rPr lang="hu-HU" dirty="0" smtClean="0"/>
              <a:t> 2015. február, napi áltag RU</a:t>
            </a:r>
          </a:p>
          <a:p>
            <a:r>
              <a:rPr lang="hu-HU" dirty="0" smtClean="0"/>
              <a:t>(15+ belföldi közönség)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71600"/>
            <a:ext cx="83042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női portálok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52600" y="4655403"/>
            <a:ext cx="6881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grafikon az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átlagos női tartalomfogyasztóhoz képest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ábrázolja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horizontális női portálok  látogatói körében a diplomások arányát, </a:t>
            </a:r>
          </a:p>
          <a:p>
            <a:pPr algn="r">
              <a:defRPr/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illetve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az </a:t>
            </a:r>
            <a:r>
              <a:rPr lang="hu-HU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Esomar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AB státusszal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rendelkezők affinitás indexét. </a:t>
            </a:r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4438650" y="6348413"/>
            <a:ext cx="4038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Forrás: </a:t>
            </a:r>
            <a:r>
              <a:rPr lang="hu-HU" dirty="0" err="1" smtClean="0"/>
              <a:t>DKT-gX</a:t>
            </a:r>
            <a:r>
              <a:rPr lang="hu-HU" dirty="0" smtClean="0"/>
              <a:t> 2015. február, napi áltag RU</a:t>
            </a:r>
          </a:p>
          <a:p>
            <a:r>
              <a:rPr lang="hu-HU" dirty="0" smtClean="0"/>
              <a:t>(15+ belföldi közönség)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17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Gazdasági portálok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6" name="Tartalom helye 2"/>
          <p:cNvSpPr txBox="1">
            <a:spLocks/>
          </p:cNvSpPr>
          <p:nvPr/>
        </p:nvSpPr>
        <p:spPr bwMode="auto">
          <a:xfrm>
            <a:off x="4438650" y="6348413"/>
            <a:ext cx="4038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None/>
              <a:defRPr sz="11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Forrás: </a:t>
            </a:r>
            <a:r>
              <a:rPr lang="hu-HU" dirty="0" err="1" smtClean="0"/>
              <a:t>DKT-gX</a:t>
            </a:r>
            <a:r>
              <a:rPr lang="hu-HU" dirty="0" smtClean="0"/>
              <a:t> 2015. február, napi áltag RU</a:t>
            </a:r>
          </a:p>
          <a:p>
            <a:r>
              <a:rPr lang="hu-HU" dirty="0" smtClean="0"/>
              <a:t>(15+ belföldi közönség)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5334000" y="391674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grafikon az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átlagos gazdasági hírolvasóhoz képest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ábrázolja 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 gazdasági portálok látogatói körében a diplomások arányát,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illetve az </a:t>
            </a:r>
            <a:r>
              <a:rPr lang="hu-HU" sz="16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Esomar</a:t>
            </a: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AB státusszal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rendelkezők </a:t>
            </a:r>
            <a:endParaRPr lang="hu-HU" sz="1600" dirty="0" smtClean="0">
              <a:solidFill>
                <a:schemeClr val="bg1">
                  <a:lumMod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>
              <a:defRPr/>
            </a:pPr>
            <a:r>
              <a:rPr lang="hu-HU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affinitás </a:t>
            </a:r>
            <a:r>
              <a:rPr lang="hu-HU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indexét. </a:t>
            </a:r>
          </a:p>
        </p:txBody>
      </p:sp>
      <p:graphicFrame>
        <p:nvGraphicFramePr>
          <p:cNvPr id="8" name="Diagra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390108"/>
              </p:ext>
            </p:extLst>
          </p:nvPr>
        </p:nvGraphicFramePr>
        <p:xfrm>
          <a:off x="304800" y="1371600"/>
          <a:ext cx="8522213" cy="485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80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Árazási modellek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57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reklámköltés </a:t>
            </a:r>
            <a:r>
              <a:rPr lang="hu-HU" dirty="0" smtClean="0">
                <a:solidFill>
                  <a:schemeClr val="accent6"/>
                </a:solidFill>
              </a:rPr>
              <a:t>növekedése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smtClean="0"/>
              <a:t>Forrás: MRSZ, IAB </a:t>
            </a:r>
          </a:p>
          <a:p>
            <a:r>
              <a:rPr lang="hu-HU" dirty="0" smtClean="0"/>
              <a:t>2007-2010 nettó reklámköltés, 2011-14 net-net reklámköltés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4787"/>
            <a:ext cx="8534400" cy="4621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Online reklámtorta 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>
          <a:xfrm>
            <a:off x="4714875" y="1570037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endParaRPr lang="hu-HU" sz="3700" b="1" dirty="0" smtClean="0"/>
          </a:p>
          <a:p>
            <a:pPr marL="0" indent="0" algn="ctr">
              <a:buNone/>
            </a:pPr>
            <a:r>
              <a:rPr lang="hu-HU" sz="3700" b="1" dirty="0" smtClean="0"/>
              <a:t>+20%</a:t>
            </a:r>
          </a:p>
          <a:p>
            <a:pPr marL="0" indent="0" algn="ctr">
              <a:buNone/>
            </a:pPr>
            <a:endParaRPr lang="hu-HU" sz="3400" dirty="0"/>
          </a:p>
          <a:p>
            <a:pPr marL="0" indent="0" algn="ctr">
              <a:buNone/>
            </a:pPr>
            <a:r>
              <a:rPr lang="hu-HU" sz="3400" b="1" dirty="0" smtClean="0"/>
              <a:t>Net 49,45 </a:t>
            </a:r>
            <a:r>
              <a:rPr lang="hu-HU" sz="3400" b="1" dirty="0" err="1" smtClean="0"/>
              <a:t>mrd</a:t>
            </a:r>
            <a:endParaRPr lang="hu-HU" sz="3400" b="1" dirty="0" smtClean="0"/>
          </a:p>
          <a:p>
            <a:pPr marL="0" indent="0" algn="ctr">
              <a:buNone/>
            </a:pPr>
            <a:r>
              <a:rPr lang="hu-HU" sz="3400" dirty="0" smtClean="0"/>
              <a:t>(net-net: 47,3 </a:t>
            </a:r>
            <a:r>
              <a:rPr lang="hu-HU" sz="3400" dirty="0" err="1" smtClean="0"/>
              <a:t>mrd</a:t>
            </a:r>
            <a:r>
              <a:rPr lang="hu-HU" sz="3400" dirty="0" smtClean="0"/>
              <a:t>)</a:t>
            </a: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1874967"/>
              </p:ext>
            </p:extLst>
          </p:nvPr>
        </p:nvGraphicFramePr>
        <p:xfrm>
          <a:off x="457200" y="13716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artalom helye 3"/>
          <p:cNvSpPr txBox="1">
            <a:spLocks/>
          </p:cNvSpPr>
          <p:nvPr/>
        </p:nvSpPr>
        <p:spPr>
          <a:xfrm>
            <a:off x="4286250" y="6346804"/>
            <a:ext cx="4038600" cy="433387"/>
          </a:xfrm>
          <a:prstGeom prst="rect">
            <a:avLst/>
          </a:prstGeom>
        </p:spPr>
        <p:txBody>
          <a:bodyPr anchor="ctr" anchorCtr="0"/>
          <a:lstStyle>
            <a:defPPr>
              <a:defRPr lang="hu-H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itchFamily="34" charset="0"/>
                <a:ea typeface="+mn-ea"/>
                <a:cs typeface="Arial" charset="0"/>
              </a:defRPr>
            </a:lvl9pPr>
          </a:lstStyle>
          <a:p>
            <a:r>
              <a:rPr lang="hu-HU" dirty="0" smtClean="0"/>
              <a:t>Forrás: IAB Hungary ADEX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4317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Bevételi célok</a:t>
            </a:r>
          </a:p>
          <a:p>
            <a:r>
              <a:rPr lang="hu-HU" dirty="0" smtClean="0"/>
              <a:t>Termék- és piaci adottságok</a:t>
            </a:r>
          </a:p>
          <a:p>
            <a:r>
              <a:rPr lang="hu-HU" dirty="0"/>
              <a:t>Á</a:t>
            </a:r>
            <a:r>
              <a:rPr lang="hu-HU" dirty="0" smtClean="0"/>
              <a:t>rstratégia:</a:t>
            </a:r>
          </a:p>
          <a:p>
            <a:pPr lvl="1"/>
            <a:r>
              <a:rPr lang="hu-HU" dirty="0" smtClean="0"/>
              <a:t>Teljes kihasználtság</a:t>
            </a:r>
          </a:p>
          <a:p>
            <a:pPr lvl="1"/>
            <a:r>
              <a:rPr lang="hu-HU" dirty="0" smtClean="0"/>
              <a:t>Elvárt minimális árszint elérése</a:t>
            </a:r>
          </a:p>
          <a:p>
            <a:endParaRPr lang="hu-HU" dirty="0" smtClean="0"/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Árazási modellek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Árazás és termékstratégia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3514165" y="4455459"/>
            <a:ext cx="1981200" cy="838200"/>
          </a:xfrm>
          <a:prstGeom prst="downArrow">
            <a:avLst>
              <a:gd name="adj1" fmla="val 32805"/>
              <a:gd name="adj2" fmla="val 3588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387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Árazási modellek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Hagyományos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AV/CPM</a:t>
            </a:r>
          </a:p>
          <a:p>
            <a:r>
              <a:rPr lang="hu-HU" dirty="0" smtClean="0"/>
              <a:t>CT/CPC</a:t>
            </a:r>
          </a:p>
          <a:p>
            <a:r>
              <a:rPr lang="hu-HU" dirty="0" smtClean="0"/>
              <a:t>Idő</a:t>
            </a: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Programmatic</a:t>
            </a:r>
            <a:r>
              <a:rPr lang="hu-HU" dirty="0" smtClean="0"/>
              <a:t> </a:t>
            </a:r>
            <a:r>
              <a:rPr lang="hu-HU" dirty="0" err="1" smtClean="0"/>
              <a:t>buying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RTB csak egy része</a:t>
            </a:r>
          </a:p>
          <a:p>
            <a:r>
              <a:rPr lang="hu-HU" dirty="0" err="1"/>
              <a:t>eCPM</a:t>
            </a:r>
            <a:r>
              <a:rPr lang="hu-HU" dirty="0"/>
              <a:t> alapú elszámolás!</a:t>
            </a:r>
          </a:p>
          <a:p>
            <a:r>
              <a:rPr lang="hu-HU" dirty="0"/>
              <a:t>Elválik a vásárlási lehetőség és a médiatulajdonos felé az elszámolás</a:t>
            </a:r>
          </a:p>
          <a:p>
            <a:r>
              <a:rPr lang="hu-HU" dirty="0" smtClean="0"/>
              <a:t>Sokszereplős „tápláléklánc</a:t>
            </a:r>
            <a:r>
              <a:rPr lang="hu-HU" dirty="0"/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80262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hu-HU" dirty="0" smtClean="0"/>
              <a:t>Kérdések diára elérhetőségek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hu-HU" dirty="0" smtClean="0"/>
          </a:p>
          <a:p>
            <a:pPr>
              <a:defRPr/>
            </a:pPr>
            <a:r>
              <a:rPr lang="hu-HU" dirty="0" err="1" smtClean="0"/>
              <a:t>Ziegler</a:t>
            </a:r>
            <a:r>
              <a:rPr lang="hu-HU" dirty="0" smtClean="0"/>
              <a:t> Gábor, ügyvezető igazgató, CEMP SH</a:t>
            </a:r>
          </a:p>
          <a:p>
            <a:pPr>
              <a:defRPr/>
            </a:pPr>
            <a:r>
              <a:rPr lang="hu-HU" dirty="0" err="1">
                <a:hlinkClick r:id="rId3"/>
              </a:rPr>
              <a:t>g</a:t>
            </a:r>
            <a:r>
              <a:rPr lang="hu-HU" dirty="0" err="1" smtClean="0">
                <a:hlinkClick r:id="rId3"/>
              </a:rPr>
              <a:t>abor.ziegler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cemp.hu</a:t>
            </a:r>
            <a:endParaRPr lang="hu-HU" dirty="0" smtClean="0"/>
          </a:p>
          <a:p>
            <a:pPr>
              <a:defRPr/>
            </a:pPr>
            <a:r>
              <a:rPr lang="hu-HU" dirty="0"/>
              <a:t>m</a:t>
            </a:r>
            <a:r>
              <a:rPr lang="hu-HU" dirty="0" smtClean="0"/>
              <a:t>obil: + 36 20 219-4650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418066"/>
              </p:ext>
            </p:extLst>
          </p:nvPr>
        </p:nvGraphicFramePr>
        <p:xfrm>
          <a:off x="6858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 penetráció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EuroStat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8140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334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hazai Internetezők </a:t>
            </a:r>
            <a:r>
              <a:rPr lang="hu-HU" dirty="0" smtClean="0">
                <a:solidFill>
                  <a:schemeClr val="accent6"/>
                </a:solidFill>
              </a:rPr>
              <a:t>(15+)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 smtClean="0"/>
              <a:t>Forrás: DKT 2015. február 15+ belföldi RU</a:t>
            </a:r>
          </a:p>
        </p:txBody>
      </p:sp>
    </p:spTree>
    <p:extLst>
      <p:ext uri="{BB962C8B-B14F-4D97-AF65-F5344CB8AC3E}">
        <p14:creationId xmlns:p14="http://schemas.microsoft.com/office/powerpoint/2010/main" val="92398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WEB és </a:t>
            </a:r>
            <a:r>
              <a:rPr lang="hu-H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mobilweb</a:t>
            </a:r>
            <a:r>
              <a:rPr lang="hu-HU" dirty="0" smtClean="0">
                <a:solidFill>
                  <a:schemeClr val="accent6"/>
                </a:solidFill>
              </a:rPr>
              <a:t> felhasználók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smtClean="0"/>
              <a:t>DKT/</a:t>
            </a:r>
            <a:r>
              <a:rPr lang="hu-HU" dirty="0" err="1" smtClean="0"/>
              <a:t>gX</a:t>
            </a:r>
            <a:r>
              <a:rPr lang="hu-HU" dirty="0" smtClean="0"/>
              <a:t> 2015. február 15</a:t>
            </a:r>
            <a:r>
              <a:rPr lang="hu-HU" dirty="0"/>
              <a:t>+ belföldi </a:t>
            </a:r>
            <a:r>
              <a:rPr lang="hu-HU" dirty="0" smtClean="0"/>
              <a:t>RU és  MRU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857088"/>
              </p:ext>
            </p:extLst>
          </p:nvPr>
        </p:nvGraphicFramePr>
        <p:xfrm>
          <a:off x="685800" y="1295400"/>
          <a:ext cx="5029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51054279"/>
              </p:ext>
            </p:extLst>
          </p:nvPr>
        </p:nvGraphicFramePr>
        <p:xfrm>
          <a:off x="6019800" y="3581400"/>
          <a:ext cx="2438400" cy="24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856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hu-HU" sz="2800" dirty="0" smtClean="0"/>
              <a:t>A 15 évnél idősebb, belföldi internetező közönség:</a:t>
            </a:r>
          </a:p>
          <a:p>
            <a:pPr marL="0" indent="0">
              <a:lnSpc>
                <a:spcPct val="150000"/>
              </a:lnSpc>
            </a:pPr>
            <a:r>
              <a:rPr lang="hu-HU" sz="2800" b="1" dirty="0" smtClean="0">
                <a:solidFill>
                  <a:srgbClr val="E46C0A"/>
                </a:solidFill>
              </a:rPr>
              <a:t> 28%</a:t>
            </a:r>
            <a:r>
              <a:rPr lang="hu-HU" sz="2800" dirty="0" smtClean="0"/>
              <a:t>-</a:t>
            </a:r>
            <a:r>
              <a:rPr lang="hu-HU" sz="2800" dirty="0"/>
              <a:t>a havi rendszerességnél ritkábban olvas </a:t>
            </a:r>
            <a:r>
              <a:rPr lang="hu-HU" sz="2800" dirty="0" smtClean="0"/>
              <a:t>újságot,</a:t>
            </a:r>
          </a:p>
          <a:p>
            <a:pPr marL="0" indent="0">
              <a:lnSpc>
                <a:spcPct val="150000"/>
              </a:lnSpc>
            </a:pPr>
            <a:r>
              <a:rPr lang="hu-HU" sz="2800" b="1" dirty="0">
                <a:solidFill>
                  <a:srgbClr val="E46C0A"/>
                </a:solidFill>
              </a:rPr>
              <a:t> </a:t>
            </a:r>
            <a:r>
              <a:rPr lang="hu-HU" sz="2800" b="1" dirty="0" smtClean="0">
                <a:solidFill>
                  <a:srgbClr val="E46C0A"/>
                </a:solidFill>
              </a:rPr>
              <a:t>22</a:t>
            </a:r>
            <a:r>
              <a:rPr lang="hu-HU" sz="2800" b="1" dirty="0">
                <a:solidFill>
                  <a:srgbClr val="E46C0A"/>
                </a:solidFill>
              </a:rPr>
              <a:t>%</a:t>
            </a:r>
            <a:r>
              <a:rPr lang="hu-HU" sz="2800" dirty="0"/>
              <a:t>-a legfeljebb heti 1-2 alkalommal néz </a:t>
            </a:r>
            <a:r>
              <a:rPr lang="hu-HU" sz="2800" dirty="0" smtClean="0"/>
              <a:t>tévét,</a:t>
            </a:r>
          </a:p>
          <a:p>
            <a:pPr marL="0" indent="0">
              <a:lnSpc>
                <a:spcPct val="150000"/>
              </a:lnSpc>
            </a:pPr>
            <a:r>
              <a:rPr lang="hu-HU" sz="2800" b="1" dirty="0" smtClean="0">
                <a:solidFill>
                  <a:srgbClr val="E46C0A"/>
                </a:solidFill>
              </a:rPr>
              <a:t> 20%</a:t>
            </a:r>
            <a:r>
              <a:rPr lang="hu-HU" sz="2800" dirty="0" smtClean="0"/>
              <a:t>-a heti egy alkalomnál ritkábban hallgat rádiót.</a:t>
            </a:r>
          </a:p>
          <a:p>
            <a:pPr marL="0" indent="0"/>
            <a:endParaRPr lang="hu-HU" sz="3200" dirty="0" smtClean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akik (szinte) </a:t>
            </a:r>
            <a:r>
              <a:rPr lang="hu-HU" dirty="0" smtClean="0">
                <a:solidFill>
                  <a:schemeClr val="accent6"/>
                </a:solidFill>
                <a:ea typeface="+mj-ea"/>
              </a:rPr>
              <a:t>csak neteznek!</a:t>
            </a:r>
            <a:endParaRPr lang="hu-HU" dirty="0">
              <a:solidFill>
                <a:schemeClr val="accent6"/>
              </a:solidFill>
              <a:ea typeface="+mj-ea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 err="1" smtClean="0"/>
              <a:t>DKT-gX</a:t>
            </a:r>
            <a:r>
              <a:rPr lang="hu-HU" dirty="0" smtClean="0"/>
              <a:t> 2015. február (15</a:t>
            </a:r>
            <a:r>
              <a:rPr lang="hu-HU" dirty="0"/>
              <a:t>+ belföldi közönség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9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148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Legalább</a:t>
            </a:r>
            <a:r>
              <a:rPr lang="hu-HU" dirty="0" smtClean="0">
                <a:solidFill>
                  <a:schemeClr val="accent6"/>
                </a:solidFill>
              </a:rPr>
              <a:t> érettségizettek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/>
              <a:t>Forrás: Nemzeti Olvasási Kutatás 2014. </a:t>
            </a:r>
            <a:r>
              <a:rPr lang="hu-HU" dirty="0" smtClean="0"/>
              <a:t>Q4.</a:t>
            </a:r>
            <a:endParaRPr lang="hu-HU" dirty="0"/>
          </a:p>
          <a:p>
            <a:r>
              <a:rPr lang="hu-HU" dirty="0" smtClean="0"/>
              <a:t>15 év feletti internethasználók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49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1756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Prémium</a:t>
            </a:r>
            <a:r>
              <a:rPr lang="hu-H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célcsoport </a:t>
            </a:r>
            <a:endParaRPr lang="hu-H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hu-HU" dirty="0"/>
              <a:t>Forrás: Nemzeti Olvasási Kutatás 2014. </a:t>
            </a:r>
            <a:r>
              <a:rPr lang="hu-HU" dirty="0" smtClean="0"/>
              <a:t>Q4.</a:t>
            </a:r>
            <a:endParaRPr lang="hu-HU" dirty="0"/>
          </a:p>
          <a:p>
            <a:r>
              <a:rPr lang="hu-HU" dirty="0"/>
              <a:t>15 év feletti internethasználók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953000" y="59436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http://www.mediainfo.hu/media_iranytu/esomar.php</a:t>
            </a:r>
          </a:p>
        </p:txBody>
      </p:sp>
    </p:spTree>
    <p:extLst>
      <p:ext uri="{BB962C8B-B14F-4D97-AF65-F5344CB8AC3E}">
        <p14:creationId xmlns:p14="http://schemas.microsoft.com/office/powerpoint/2010/main" val="498755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6"/>
                </a:solidFill>
              </a:rPr>
              <a:t>Hazai digitális piac</a:t>
            </a:r>
            <a:endParaRPr lang="hu-HU" dirty="0">
              <a:solidFill>
                <a:schemeClr val="accent6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8108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1832</Words>
  <Application>Microsoft Office PowerPoint</Application>
  <PresentationFormat>Diavetítés a képernyőre (4:3 oldalarány)</PresentationFormat>
  <Paragraphs>364</Paragraphs>
  <Slides>29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6" baseType="lpstr">
      <vt:lpstr>MS PGothic</vt:lpstr>
      <vt:lpstr>Arial</vt:lpstr>
      <vt:lpstr>Calibri</vt:lpstr>
      <vt:lpstr>Open Sans</vt:lpstr>
      <vt:lpstr>Open Sans Light</vt:lpstr>
      <vt:lpstr>Wingdings</vt:lpstr>
      <vt:lpstr>Office Theme</vt:lpstr>
      <vt:lpstr>A digitális reklám eszközei 1.</vt:lpstr>
      <vt:lpstr>Általános piaci landscape</vt:lpstr>
      <vt:lpstr>Internet penetráció</vt:lpstr>
      <vt:lpstr>A hazai Internetezők (15+)</vt:lpstr>
      <vt:lpstr>WEB és mobilweb felhasználók</vt:lpstr>
      <vt:lpstr>akik (szinte) csak neteznek!</vt:lpstr>
      <vt:lpstr>Legalább érettségizettek</vt:lpstr>
      <vt:lpstr>Prémium célcsoport </vt:lpstr>
      <vt:lpstr>Hazai digitális piac</vt:lpstr>
      <vt:lpstr>Top5</vt:lpstr>
      <vt:lpstr>Top5 Mobil* </vt:lpstr>
      <vt:lpstr>Hazai médiatulajdonosok</vt:lpstr>
      <vt:lpstr>Top5* Sales house</vt:lpstr>
      <vt:lpstr>Sales house hirdetési bevételek</vt:lpstr>
      <vt:lpstr>Sales house MOBIL bevételek</vt:lpstr>
      <vt:lpstr>Top* ügynökségek preferált kiadói</vt:lpstr>
      <vt:lpstr>top* Ügynökségek és hirdetők</vt:lpstr>
      <vt:lpstr>Piaci szegmensek látogatói</vt:lpstr>
      <vt:lpstr>Közönségmérés</vt:lpstr>
      <vt:lpstr>Statisztikai átlag RU</vt:lpstr>
      <vt:lpstr>Hírportálok – 25-49</vt:lpstr>
      <vt:lpstr>női portálok</vt:lpstr>
      <vt:lpstr>Gazdasági portálok</vt:lpstr>
      <vt:lpstr>Árazási modellek</vt:lpstr>
      <vt:lpstr>Online reklámköltés növekedése</vt:lpstr>
      <vt:lpstr>Online reklámtorta 2014</vt:lpstr>
      <vt:lpstr>Árazás és termékstratégia</vt:lpstr>
      <vt:lpstr>Árazási modellek</vt:lpstr>
      <vt:lpstr>Kérdések diára elérhetőségek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Földi Kata</dc:creator>
  <cp:lastModifiedBy>Zsuzsi</cp:lastModifiedBy>
  <cp:revision>459</cp:revision>
  <cp:lastPrinted>2014-11-10T08:47:29Z</cp:lastPrinted>
  <dcterms:created xsi:type="dcterms:W3CDTF">2013-10-10T09:39:42Z</dcterms:created>
  <dcterms:modified xsi:type="dcterms:W3CDTF">2015-04-16T08:37:57Z</dcterms:modified>
</cp:coreProperties>
</file>