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678" r:id="rId2"/>
    <p:sldMasterId id="2147484691" r:id="rId3"/>
    <p:sldMasterId id="2147484704" r:id="rId4"/>
    <p:sldMasterId id="2147484717" r:id="rId5"/>
    <p:sldMasterId id="2147484730" r:id="rId6"/>
    <p:sldMasterId id="2147484743" r:id="rId7"/>
    <p:sldMasterId id="2147484756" r:id="rId8"/>
    <p:sldMasterId id="2147484769" r:id="rId9"/>
  </p:sldMasterIdLst>
  <p:notesMasterIdLst>
    <p:notesMasterId r:id="rId42"/>
  </p:notesMasterIdLst>
  <p:sldIdLst>
    <p:sldId id="256" r:id="rId10"/>
    <p:sldId id="259" r:id="rId11"/>
    <p:sldId id="323" r:id="rId12"/>
    <p:sldId id="324" r:id="rId13"/>
    <p:sldId id="391" r:id="rId14"/>
    <p:sldId id="392" r:id="rId15"/>
    <p:sldId id="393" r:id="rId16"/>
    <p:sldId id="402" r:id="rId17"/>
    <p:sldId id="425" r:id="rId18"/>
    <p:sldId id="426" r:id="rId19"/>
    <p:sldId id="427" r:id="rId20"/>
    <p:sldId id="428" r:id="rId21"/>
    <p:sldId id="405" r:id="rId22"/>
    <p:sldId id="406" r:id="rId23"/>
    <p:sldId id="407" r:id="rId24"/>
    <p:sldId id="421" r:id="rId25"/>
    <p:sldId id="422" r:id="rId26"/>
    <p:sldId id="423" r:id="rId27"/>
    <p:sldId id="424" r:id="rId28"/>
    <p:sldId id="420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7" r:id="rId38"/>
    <p:sldId id="418" r:id="rId39"/>
    <p:sldId id="419" r:id="rId40"/>
    <p:sldId id="260" r:id="rId4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033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7" autoAdjust="0"/>
    <p:restoredTop sz="73242" autoAdjust="0"/>
  </p:normalViewPr>
  <p:slideViewPr>
    <p:cSldViewPr>
      <p:cViewPr varScale="1">
        <p:scale>
          <a:sx n="107" d="100"/>
          <a:sy n="107" d="100"/>
        </p:scale>
        <p:origin x="-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FF83C9C-BE09-40D0-B91B-4760ECDC7D79}" type="datetimeFigureOut">
              <a:rPr lang="hu-HU"/>
              <a:pPr>
                <a:defRPr/>
              </a:pPr>
              <a:t>2014.10.28.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E4C0EF-A0C3-409E-A773-537ACFEF71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420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http://www.scanadu.com/</a:t>
            </a:r>
          </a:p>
          <a:p>
            <a:r>
              <a:rPr lang="hu-HU" altLang="hu-HU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http://www.youtube.com/watch?v=KSwMauCno6o</a:t>
            </a:r>
          </a:p>
        </p:txBody>
      </p:sp>
    </p:spTree>
    <p:extLst>
      <p:ext uri="{BB962C8B-B14F-4D97-AF65-F5344CB8AC3E}">
        <p14:creationId xmlns:p14="http://schemas.microsoft.com/office/powerpoint/2010/main" val="299729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http://www.irhythmtech.com/</a:t>
            </a:r>
          </a:p>
          <a:p>
            <a:r>
              <a:rPr lang="hu-HU" altLang="hu-HU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http://www.youtube.com/watch?v=e310h5FyKBM</a:t>
            </a:r>
          </a:p>
        </p:txBody>
      </p:sp>
    </p:spTree>
    <p:extLst>
      <p:ext uri="{BB962C8B-B14F-4D97-AF65-F5344CB8AC3E}">
        <p14:creationId xmlns:p14="http://schemas.microsoft.com/office/powerpoint/2010/main" val="80762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https://www.23andme.com/</a:t>
            </a:r>
          </a:p>
          <a:p>
            <a:r>
              <a:rPr lang="hu-HU" altLang="hu-HU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http://mashable.com/2013/03/26/23andme/</a:t>
            </a:r>
          </a:p>
        </p:txBody>
      </p:sp>
    </p:spTree>
    <p:extLst>
      <p:ext uri="{BB962C8B-B14F-4D97-AF65-F5344CB8AC3E}">
        <p14:creationId xmlns:p14="http://schemas.microsoft.com/office/powerpoint/2010/main" val="259070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Footer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044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51514F78-6AA3-4855-9283-D4EB0E3517BF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3489664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D55E50CB-54B8-6F4C-84CA-B44D6732ED92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4887060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40C81725-839E-A24F-A8EF-8D327471B1D5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0066061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D050B2BF-530A-BA42-B992-C11AB288214B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5847725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3633BA13-B08C-734A-B624-A699E203939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2936204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B32B46A3-D566-AE4C-85F0-13BFA4775735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1668724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00DDD7AC-DEF0-884D-B793-536475A2B2BC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009179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E0B0BB69-B6FA-7147-9796-7D51196D2667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479451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1B0E2609-DE2B-EB4F-BED3-1D6DC3C53CB6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097345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888F180B-FA8C-324A-ACB6-1454A387E6C9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88105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4590F6C7-CE86-4706-B80A-1AF3D6A68219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68787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9DC3E5C9-6C5D-47E6-BADF-6DEDAF815B35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76823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Footer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347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7F9FAF0B-682B-F04F-925E-C64EF4D19C9D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66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1519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D55E50CB-54B8-6F4C-84CA-B44D6732ED92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65525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40C81725-839E-A24F-A8EF-8D327471B1D5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43946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D050B2BF-530A-BA42-B992-C11AB288214B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46289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3633BA13-B08C-734A-B624-A699E203939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0253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32424121-5F4D-4205-A8CF-60430B08B741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627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B32B46A3-D566-AE4C-85F0-13BFA4775735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277622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00DDD7AC-DEF0-884D-B793-536475A2B2BC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65081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E0B0BB69-B6FA-7147-9796-7D51196D2667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4060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1B0E2609-DE2B-EB4F-BED3-1D6DC3C53CB6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6519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888F180B-FA8C-324A-ACB6-1454A387E6C9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208747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hu-HU">
                <a:solidFill>
                  <a:prstClr val="black"/>
                </a:solidFill>
              </a:rPr>
              <a:t>Footer</a:t>
            </a: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74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2F08BEB8-5616-1A4E-944C-8280329AF0BF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806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4241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5062C059-239D-7F4C-A971-7B88A2DB8CB0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08682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E0ED8A42-6706-3A42-B705-B9EE296B3099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2664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3475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88CD83F2-AE3D-184B-AC9F-6F15CE0F391C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06987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99535555-86B5-C54F-BB68-97146DCACFD1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57598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BC90A8F3-A501-A941-9100-EA0C60CD7B14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83467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82A95309-F24E-7C4C-B5A5-5DD9EEEA9911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08254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6E655345-287E-A444-95DF-6639CB36F3F1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106402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5E8CE83E-A47F-4542-9428-23CE5C2E5E73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69026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26CF6BBC-0F39-F440-9BF5-A2245F4F4249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51876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pPr eaLnBrk="1" hangingPunct="1">
              <a:defRPr/>
            </a:pPr>
            <a:r>
              <a:rPr lang="hu-HU">
                <a:solidFill>
                  <a:prstClr val="black"/>
                </a:solidFill>
              </a:rPr>
              <a:t>Footer</a:t>
            </a: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903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111B515B-54A2-43CD-9D80-92FCE6CF8141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949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617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A9527CC4-7709-4E88-8D10-F8B5DD054851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962559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6A199042-471A-467D-A76D-DED339E0A1FA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5366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B340B575-45FC-4C69-904B-31BDA88CB3BF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7033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04096BE-F822-484E-8B9E-F7887E8A237B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5682210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0804E73-7B64-4A70-8433-BDE219C351ED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30267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1DE559A-B014-41A5-B61A-1D2E37263DE7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801342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F062D7E1-E1E5-4B87-BC8A-EB1488A17F8C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177261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18A9B7A4-A481-4AC2-8D91-51AFCA83D2D9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80638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A1D269E4-017D-475E-A191-6DC12140B26E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173041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070D4485-602C-4889-AC25-FE65885CDF45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9317544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hu-HU">
                <a:solidFill>
                  <a:prstClr val="black"/>
                </a:solidFill>
              </a:rPr>
              <a:t>Footer</a:t>
            </a: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890BDAD1-7A7B-41A4-9BB3-4706EA917FDD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139355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9DB71E76-1A03-DD4B-8644-501AF9AFBB0B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7416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3527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BB3BAAAC-D0C9-5249-94C8-A7BB40220016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27192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E4F640C7-86A2-D04A-8FE9-2EE9273DC18B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89565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1ED7E02A-7722-B347-90C1-8A09D711C4AB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25214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4D0BFCFC-5FC8-1646-9E72-9CFFCD5A7362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886035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D5D5497B-D5EB-3142-A9CB-C14C3DEF2E95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945497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25E560A0-7440-DC4D-AC2F-156674886454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86278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A0DFBEAF-8191-E04A-BC63-FBA42EF2A9CC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177142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BB55D34D-452F-FE49-B4A2-2EE3583FF946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404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D5F00499-76AE-4C85-9686-D99A4448961F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684690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C8CF3328-0428-3F4D-9784-5AFE30568DED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020521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pPr eaLnBrk="1" hangingPunct="1">
              <a:defRPr/>
            </a:pPr>
            <a:r>
              <a:rPr lang="hu-HU">
                <a:solidFill>
                  <a:prstClr val="black"/>
                </a:solidFill>
              </a:rPr>
              <a:t>Footer</a:t>
            </a: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202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111B515B-54A2-43CD-9D80-92FCE6CF8141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904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99529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6A199042-471A-467D-A76D-DED339E0A1FA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17820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B340B575-45FC-4C69-904B-31BDA88CB3BF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960463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04096BE-F822-484E-8B9E-F7887E8A237B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70099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0804E73-7B64-4A70-8433-BDE219C351ED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482785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1DE559A-B014-41A5-B61A-1D2E37263DE7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58916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F062D7E1-E1E5-4B87-BC8A-EB1488A17F8C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772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9F51BE5A-6C13-4D9A-8392-F4A775C8542F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472722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18A9B7A4-A481-4AC2-8D91-51AFCA83D2D9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8681222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A1D269E4-017D-475E-A191-6DC12140B26E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59657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070D4485-602C-4889-AC25-FE65885CDF45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594893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pPr eaLnBrk="1" hangingPunct="1">
              <a:defRPr/>
            </a:pPr>
            <a:r>
              <a:rPr lang="hu-HU">
                <a:solidFill>
                  <a:prstClr val="black"/>
                </a:solidFill>
              </a:rPr>
              <a:t>Footer</a:t>
            </a: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320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111B515B-54A2-43CD-9D80-92FCE6CF8141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105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88290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6A199042-471A-467D-A76D-DED339E0A1FA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269755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B340B575-45FC-4C69-904B-31BDA88CB3BF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428323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04096BE-F822-484E-8B9E-F7887E8A237B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133978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0804E73-7B64-4A70-8433-BDE219C351ED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1907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35737C72-FB29-42CF-8750-206EA9582843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140188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1DE559A-B014-41A5-B61A-1D2E37263DE7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667850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F062D7E1-E1E5-4B87-BC8A-EB1488A17F8C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27161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18A9B7A4-A481-4AC2-8D91-51AFCA83D2D9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319462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A1D269E4-017D-475E-A191-6DC12140B26E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37901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070D4485-602C-4889-AC25-FE65885CDF45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8601268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hu-HU">
                <a:solidFill>
                  <a:prstClr val="black"/>
                </a:solidFill>
              </a:rPr>
              <a:t>Footer</a:t>
            </a: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957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2F08BEB8-5616-1A4E-944C-8280329AF0BF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8056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7129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5062C059-239D-7F4C-A971-7B88A2DB8CB0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130625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E0ED8A42-6706-3A42-B705-B9EE296B3099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3996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D0ED77CB-87CA-41A9-BE73-B885339ED706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2776928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88CD83F2-AE3D-184B-AC9F-6F15CE0F391C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881572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99535555-86B5-C54F-BB68-97146DCACFD1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8199649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BC90A8F3-A501-A941-9100-EA0C60CD7B14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5757365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82A95309-F24E-7C4C-B5A5-5DD9EEEA9911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9736764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6E655345-287E-A444-95DF-6639CB36F3F1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792976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5E8CE83E-A47F-4542-9428-23CE5C2E5E73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674694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26CF6BBC-0F39-F440-9BF5-A2245F4F4249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573363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Footer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99156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7F9FAF0B-682B-F04F-925E-C64EF4D19C9D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7442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772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40" r:id="rId11"/>
    <p:sldLayoutId id="214748464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57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9" r:id="rId1"/>
    <p:sldLayoutId id="2147484680" r:id="rId2"/>
    <p:sldLayoutId id="2147484681" r:id="rId3"/>
    <p:sldLayoutId id="2147484682" r:id="rId4"/>
    <p:sldLayoutId id="2147484683" r:id="rId5"/>
    <p:sldLayoutId id="2147484684" r:id="rId6"/>
    <p:sldLayoutId id="2147484685" r:id="rId7"/>
    <p:sldLayoutId id="2147484686" r:id="rId8"/>
    <p:sldLayoutId id="2147484687" r:id="rId9"/>
    <p:sldLayoutId id="2147484688" r:id="rId10"/>
    <p:sldLayoutId id="2147484689" r:id="rId11"/>
    <p:sldLayoutId id="214748469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ＭＳ Ｐゴシック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5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  <p:sldLayoutId id="214748470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ＭＳ Ｐゴシック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51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  <p:sldLayoutId id="214748471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ＭＳ Ｐゴシック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12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4" r:id="rId7"/>
    <p:sldLayoutId id="2147484725" r:id="rId8"/>
    <p:sldLayoutId id="2147484726" r:id="rId9"/>
    <p:sldLayoutId id="2147484727" r:id="rId10"/>
    <p:sldLayoutId id="2147484728" r:id="rId11"/>
    <p:sldLayoutId id="214748472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ＭＳ Ｐゴシック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40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  <p:sldLayoutId id="2147484732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  <p:sldLayoutId id="214748474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ＭＳ Ｐゴシック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89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  <p:sldLayoutId id="214748475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ＭＳ Ｐゴシック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00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7" r:id="rId1"/>
    <p:sldLayoutId id="2147484758" r:id="rId2"/>
    <p:sldLayoutId id="2147484759" r:id="rId3"/>
    <p:sldLayoutId id="2147484760" r:id="rId4"/>
    <p:sldLayoutId id="2147484761" r:id="rId5"/>
    <p:sldLayoutId id="2147484762" r:id="rId6"/>
    <p:sldLayoutId id="2147484763" r:id="rId7"/>
    <p:sldLayoutId id="2147484764" r:id="rId8"/>
    <p:sldLayoutId id="2147484765" r:id="rId9"/>
    <p:sldLayoutId id="2147484766" r:id="rId10"/>
    <p:sldLayoutId id="2147484767" r:id="rId11"/>
    <p:sldLayoutId id="2147484768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ＭＳ Ｐゴシック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84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  <p:sldLayoutId id="214748478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ＭＳ Ｐゴシック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Gergely.toth@aquinqum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ctrTitle"/>
          </p:nvPr>
        </p:nvSpPr>
        <p:spPr bwMode="auto">
          <a:xfrm>
            <a:off x="685800" y="1752600"/>
            <a:ext cx="7772400" cy="184785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sz="2900" cap="none" dirty="0" smtClean="0"/>
              <a:t>AZ ELKERÜLHETETLEN VÁLTOZÁS</a:t>
            </a:r>
            <a:br>
              <a:rPr lang="hu-HU" altLang="hu-HU" sz="2900" cap="none" dirty="0" smtClean="0"/>
            </a:br>
            <a:r>
              <a:rPr lang="hu-HU" altLang="hu-HU" sz="2900" cap="none" dirty="0" smtClean="0"/>
              <a:t/>
            </a:r>
            <a:br>
              <a:rPr lang="hu-HU" altLang="hu-HU" sz="2900" cap="none" dirty="0" smtClean="0"/>
            </a:br>
            <a:r>
              <a:rPr lang="hu-HU" altLang="hu-HU" sz="2000" cap="none" dirty="0" smtClean="0"/>
              <a:t>Digitális Mesterkurzus</a:t>
            </a:r>
            <a:br>
              <a:rPr lang="hu-HU" altLang="hu-HU" sz="2000" cap="none" dirty="0" smtClean="0"/>
            </a:br>
            <a:r>
              <a:rPr lang="hu-HU" altLang="hu-HU" sz="2000" cap="none" dirty="0" smtClean="0"/>
              <a:t>2014 November</a:t>
            </a:r>
            <a:endParaRPr lang="hu-HU" altLang="hu-HU" sz="1800" cap="none" dirty="0" smtClean="0"/>
          </a:p>
        </p:txBody>
      </p:sp>
      <p:sp>
        <p:nvSpPr>
          <p:cNvPr id="55299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400800" cy="1752600"/>
          </a:xfrm>
        </p:spPr>
        <p:txBody>
          <a:bodyPr/>
          <a:lstStyle/>
          <a:p>
            <a:r>
              <a:rPr lang="hu-HU" altLang="hu-HU" dirty="0" smtClean="0">
                <a:solidFill>
                  <a:srgbClr val="898989"/>
                </a:solidFill>
              </a:rPr>
              <a:t>Tóth Gergely</a:t>
            </a:r>
            <a:endParaRPr lang="en-US" altLang="hu-HU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 dirty="0">
                <a:latin typeface="Arial" charset="0"/>
                <a:cs typeface="Open Sans" charset="0"/>
              </a:rPr>
              <a:t>Nagy beruházással épült gyárakkal</a:t>
            </a:r>
          </a:p>
        </p:txBody>
      </p:sp>
      <p:pic>
        <p:nvPicPr>
          <p:cNvPr id="5" name="Picture 2" descr="http://blog.stonepeakceramics.com/wp-content/uploads/2012/07/SP-Factory-Hu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88" y="1905000"/>
            <a:ext cx="53816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99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281" y="1476688"/>
            <a:ext cx="5823983" cy="43679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>
                <a:latin typeface="Arial" charset="0"/>
                <a:cs typeface="Open Sans" charset="0"/>
              </a:rPr>
              <a:t>A tervezés demokratizálódik</a:t>
            </a:r>
          </a:p>
        </p:txBody>
      </p:sp>
    </p:spTree>
    <p:extLst>
      <p:ext uri="{BB962C8B-B14F-4D97-AF65-F5344CB8AC3E}">
        <p14:creationId xmlns:p14="http://schemas.microsoft.com/office/powerpoint/2010/main" val="294899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irwolf3d.com/wp-content/uploads/2012/05/3d-printer-v.5.5-airwolf3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906588"/>
            <a:ext cx="41179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blogcdn.com/www.engadget.com/media/2012/09/09-20-2012form-1-on-desk00-13486898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93913"/>
            <a:ext cx="40751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 dirty="0">
                <a:latin typeface="Arial" charset="0"/>
                <a:cs typeface="Open Sans" charset="0"/>
              </a:rPr>
              <a:t>A gyártás demokratizálódik</a:t>
            </a:r>
          </a:p>
        </p:txBody>
      </p:sp>
    </p:spTree>
    <p:extLst>
      <p:ext uri="{BB962C8B-B14F-4D97-AF65-F5344CB8AC3E}">
        <p14:creationId xmlns:p14="http://schemas.microsoft.com/office/powerpoint/2010/main" val="367526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>
                <a:latin typeface="Arial" charset="0"/>
                <a:cs typeface="Open Sans" charset="0"/>
              </a:rPr>
              <a:t>A gyártás demokratizálódik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39748"/>
            <a:ext cx="6096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5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>
                <a:latin typeface="Arial" charset="0"/>
                <a:cs typeface="Open Sans" charset="0"/>
              </a:rPr>
              <a:t>Eltűnő fizikai megszorítások </a:t>
            </a:r>
          </a:p>
        </p:txBody>
      </p:sp>
      <p:pic>
        <p:nvPicPr>
          <p:cNvPr id="90114" name="Picture 2" descr="http://img16.aprod.hu/images_aprodhu/592859_3_644x461_uzlet-berendezesek-hasznalt-es-uj-fem-polc-gondolakosar-polcborze-kft-kis-es-nagyipari-berendezes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449388"/>
            <a:ext cx="30480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" y="1524000"/>
            <a:ext cx="7797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1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 dirty="0">
                <a:latin typeface="Arial" charset="0"/>
                <a:cs typeface="Open Sans" charset="0"/>
              </a:rPr>
              <a:t>Leomló belépési korlátok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15" y="1267005"/>
            <a:ext cx="7127618" cy="47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8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smtClean="0">
                <a:ea typeface="ＭＳ Ｐゴシック" panose="020B0600070205080204" pitchFamily="34" charset="-128"/>
              </a:rPr>
              <a:t>Scanadu</a:t>
            </a:r>
          </a:p>
        </p:txBody>
      </p:sp>
      <p:pic>
        <p:nvPicPr>
          <p:cNvPr id="52226" name="Picture 4" descr="Mai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00" y="2147888"/>
            <a:ext cx="5715000" cy="3429000"/>
          </a:xfrm>
        </p:spPr>
      </p:pic>
    </p:spTree>
    <p:extLst>
      <p:ext uri="{BB962C8B-B14F-4D97-AF65-F5344CB8AC3E}">
        <p14:creationId xmlns:p14="http://schemas.microsoft.com/office/powerpoint/2010/main" val="37455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smtClean="0">
                <a:ea typeface="ＭＳ Ｐゴシック" panose="020B0600070205080204" pitchFamily="34" charset="-128"/>
              </a:rPr>
              <a:t>iRhythm</a:t>
            </a:r>
          </a:p>
        </p:txBody>
      </p:sp>
      <p:sp>
        <p:nvSpPr>
          <p:cNvPr id="54274" name="AutoShape 5" descr="9k="/>
          <p:cNvSpPr>
            <a:spLocks noChangeAspect="1" noChangeArrowheads="1"/>
          </p:cNvSpPr>
          <p:nvPr/>
        </p:nvSpPr>
        <p:spPr bwMode="auto">
          <a:xfrm>
            <a:off x="3181350" y="2509838"/>
            <a:ext cx="27813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hu-HU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54275" name="AutoShape 7" descr="9k="/>
          <p:cNvSpPr>
            <a:spLocks noChangeAspect="1" noChangeArrowheads="1"/>
          </p:cNvSpPr>
          <p:nvPr/>
        </p:nvSpPr>
        <p:spPr bwMode="auto">
          <a:xfrm>
            <a:off x="3181350" y="2509838"/>
            <a:ext cx="27813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hu-HU" sz="1800" smtClean="0">
              <a:solidFill>
                <a:prstClr val="black"/>
              </a:solidFill>
              <a:cs typeface="+mn-cs"/>
            </a:endParaRPr>
          </a:p>
        </p:txBody>
      </p:sp>
      <p:pic>
        <p:nvPicPr>
          <p:cNvPr id="54276" name="Picture 9" descr="Zio Patch Medgadget Exclusive Interview with iRhythms CEO Kevin King 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2819400"/>
            <a:ext cx="2819400" cy="1863725"/>
          </a:xfrm>
        </p:spPr>
      </p:pic>
      <p:pic>
        <p:nvPicPr>
          <p:cNvPr id="54277" name="Picture 17" descr="z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52578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07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6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hu-HU" cap="none" smtClean="0">
              <a:ea typeface="ＭＳ Ｐゴシック" panose="020B0600070205080204" pitchFamily="34" charset="-128"/>
            </a:endParaRPr>
          </a:p>
        </p:txBody>
      </p:sp>
      <p:pic>
        <p:nvPicPr>
          <p:cNvPr id="56322" name="Picture 5" descr="Huggies TweetPe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8250" y="2271713"/>
            <a:ext cx="6665913" cy="3181350"/>
          </a:xfrm>
        </p:spPr>
      </p:pic>
    </p:spTree>
    <p:extLst>
      <p:ext uri="{BB962C8B-B14F-4D97-AF65-F5344CB8AC3E}">
        <p14:creationId xmlns:p14="http://schemas.microsoft.com/office/powerpoint/2010/main" val="339600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0" descr="http://rawarrior.com/wp-content/uploads/2011/07/23andMe-Health-Overview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7800" y="42863"/>
            <a:ext cx="6400800" cy="5900737"/>
          </a:xfrm>
        </p:spPr>
      </p:pic>
    </p:spTree>
    <p:extLst>
      <p:ext uri="{BB962C8B-B14F-4D97-AF65-F5344CB8AC3E}">
        <p14:creationId xmlns:p14="http://schemas.microsoft.com/office/powerpoint/2010/main" val="298033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smtClean="0"/>
              <a:t>INTRO</a:t>
            </a:r>
          </a:p>
        </p:txBody>
      </p:sp>
      <p:sp>
        <p:nvSpPr>
          <p:cNvPr id="56323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en-US" altLang="hu-HU" smtClean="0"/>
              <a:t>Display, RTB, Online video</a:t>
            </a:r>
            <a:endParaRPr lang="hu-HU" altLang="hu-HU" smtClean="0"/>
          </a:p>
        </p:txBody>
      </p:sp>
      <p:pic>
        <p:nvPicPr>
          <p:cNvPr id="56324" name="Picture 9" descr="w_hein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smtClean="0">
                <a:ea typeface="ＭＳ Ｐゴシック" panose="020B0600070205080204" pitchFamily="34" charset="-128"/>
              </a:rPr>
              <a:t>Megkérdőjelezhetetlen alapvetés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hu-HU" altLang="hu-HU" sz="2400" dirty="0" smtClean="0"/>
              <a:t>A sört hipermarketben vásároljuk és hazavisszük</a:t>
            </a:r>
          </a:p>
          <a:p>
            <a:r>
              <a:rPr lang="hu-HU" altLang="hu-HU" sz="2400" dirty="0" smtClean="0"/>
              <a:t>Egy nap egy helyen mindenki ugyanannyit fizet a sörért </a:t>
            </a:r>
          </a:p>
          <a:p>
            <a:r>
              <a:rPr lang="hu-HU" altLang="hu-HU" sz="2400" dirty="0" smtClean="0"/>
              <a:t>Minden sörért fizetni kell, mindig ugyanannyit</a:t>
            </a:r>
          </a:p>
          <a:p>
            <a:r>
              <a:rPr lang="hu-HU" altLang="hu-HU" sz="2400" dirty="0" smtClean="0"/>
              <a:t>A sört sörgyárak készítik</a:t>
            </a:r>
          </a:p>
          <a:p>
            <a:endParaRPr lang="hu-HU" altLang="hu-HU" sz="2400" dirty="0" smtClean="0"/>
          </a:p>
        </p:txBody>
      </p:sp>
      <p:pic>
        <p:nvPicPr>
          <p:cNvPr id="68613" name="Picture 5" descr="tescosubwaystore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5075" y="1600200"/>
            <a:ext cx="3244850" cy="2185988"/>
          </a:xfrm>
        </p:spPr>
      </p:pic>
      <p:pic>
        <p:nvPicPr>
          <p:cNvPr id="68619" name="Picture 11" descr="2805035_72f0f4774d9338e35809bf81e8361496_w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4196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13" descr="vodafone_r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62200"/>
            <a:ext cx="4038600" cy="2154238"/>
          </a:xfrm>
        </p:spPr>
      </p:pic>
      <p:pic>
        <p:nvPicPr>
          <p:cNvPr id="68623" name="Picture 15" descr="brewbot-smartphone-controlled-brewing-system-designboom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7244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5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Átalakuló nagyvállalatok</a:t>
            </a:r>
            <a:endParaRPr lang="hu-HU" cap="none" dirty="0">
              <a:latin typeface="Arial" charset="0"/>
              <a:cs typeface="Open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258" y="1522912"/>
            <a:ext cx="6663599" cy="423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8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600200"/>
            <a:ext cx="8229600" cy="114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b="1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Egyre inkább a pontosan mérhető médiumok felé mozdul a költés</a:t>
            </a:r>
          </a:p>
        </p:txBody>
      </p:sp>
      <p:sp>
        <p:nvSpPr>
          <p:cNvPr id="911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Hogyan változik az ügyfelek igénye?</a:t>
            </a:r>
            <a:endParaRPr lang="hu-HU" cap="none" dirty="0">
              <a:latin typeface="Arial" charset="0"/>
              <a:cs typeface="Open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51" y="2748161"/>
            <a:ext cx="810655" cy="2718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899" y="2946400"/>
            <a:ext cx="6890963" cy="12899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79323" y="2658870"/>
            <a:ext cx="1379103" cy="1894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5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Egyre inkább a pontosan mérhető médiumok felé mozdul a költés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</a:t>
            </a:r>
            <a:r>
              <a:rPr lang="hu-HU" b="1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gyre kevésbbé a hagyományos tv spotok, bannerek megjelenítése lesz a cél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Hogyan változik az ügyfelek igénye?</a:t>
            </a:r>
            <a:endParaRPr lang="hu-HU" cap="none" dirty="0">
              <a:latin typeface="Arial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1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Hogyan változik az ügyfelek igénye?</a:t>
            </a:r>
            <a:endParaRPr lang="hu-HU" cap="none" dirty="0">
              <a:latin typeface="Arial" charset="0"/>
              <a:cs typeface="Open Sans" charset="0"/>
            </a:endParaRPr>
          </a:p>
        </p:txBody>
      </p:sp>
      <p:pic>
        <p:nvPicPr>
          <p:cNvPr id="3" name="Picture 2" descr="Képernyőfotó 2014-05-08 - 13.38.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86" b="2387"/>
          <a:stretch/>
        </p:blipFill>
        <p:spPr>
          <a:xfrm>
            <a:off x="1150906" y="1676676"/>
            <a:ext cx="7080306" cy="39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0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Egyre inkább a pontosan mérhető médiumok felé mozdul a költés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</a:t>
            </a: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gyre kevésbbé a hagyományos tv spotok</a:t>
            </a:r>
            <a:r>
              <a:rPr lang="hu-HU" dirty="0">
                <a:solidFill>
                  <a:prstClr val="black"/>
                </a:solidFill>
                <a:latin typeface="Arial" charset="0"/>
                <a:cs typeface="Open Sans" charset="0"/>
              </a:rPr>
              <a:t>, bannerek megjelenítése lesz a </a:t>
            </a: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cél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b="1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Ahol adat keletkezik, érték keletkezik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Hogyan változik az ügyfelek igénye?</a:t>
            </a:r>
            <a:endParaRPr lang="hu-HU" cap="none" dirty="0">
              <a:latin typeface="Arial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5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84559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Ahol adat keletkezik, érték keletkezik</a:t>
            </a:r>
            <a:endParaRPr lang="hu-HU" cap="none" dirty="0">
              <a:latin typeface="Arial" charset="0"/>
              <a:cs typeface="Open Sans" charset="0"/>
            </a:endParaRPr>
          </a:p>
        </p:txBody>
      </p:sp>
      <p:pic>
        <p:nvPicPr>
          <p:cNvPr id="4" name="Picture 5" descr="Huggies TweetPe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8250" y="2213543"/>
            <a:ext cx="6665913" cy="3181350"/>
          </a:xfrm>
        </p:spPr>
      </p:pic>
    </p:spTree>
    <p:extLst>
      <p:ext uri="{BB962C8B-B14F-4D97-AF65-F5344CB8AC3E}">
        <p14:creationId xmlns:p14="http://schemas.microsoft.com/office/powerpoint/2010/main" val="55713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Egyre inkább a pontosan mérhető médiumok felé mozdul a költés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</a:t>
            </a: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gyre kevésbbé a hagyományos tv spotok</a:t>
            </a:r>
            <a:r>
              <a:rPr lang="hu-HU" dirty="0">
                <a:solidFill>
                  <a:prstClr val="black"/>
                </a:solidFill>
                <a:latin typeface="Arial" charset="0"/>
                <a:cs typeface="Open Sans" charset="0"/>
              </a:rPr>
              <a:t>, bannerek megjelenítése lesz a </a:t>
            </a: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cél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Ahol adat keletkezik, érték keletkezik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b="1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 bevétel egyre nagyobb része nem csak az előállított termék fogyasztók felé történő értékesítéséből származik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Hogyan változik az ügyfelek igénye?</a:t>
            </a:r>
            <a:endParaRPr lang="hu-HU" cap="none" dirty="0">
              <a:latin typeface="Arial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6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A bevétel nem hagyományos forrásból érkezik</a:t>
            </a:r>
            <a:endParaRPr lang="hu-HU" cap="none" dirty="0">
              <a:latin typeface="Arial" charset="0"/>
              <a:cs typeface="Open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0" y="1600200"/>
            <a:ext cx="584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Egyre inkább a pontosan mérhető médiumok felé mozdul a költés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</a:t>
            </a: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gyre kevésbbé a hagyományos tv spotok</a:t>
            </a:r>
            <a:r>
              <a:rPr lang="hu-HU" dirty="0">
                <a:solidFill>
                  <a:prstClr val="black"/>
                </a:solidFill>
                <a:latin typeface="Arial" charset="0"/>
                <a:cs typeface="Open Sans" charset="0"/>
              </a:rPr>
              <a:t>, bannerek megjelenítése lesz a </a:t>
            </a: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cél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Ahol adat keletkezik, érték keletkezik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 bevétel egyre nagyobb része nem csak az előállított termék fogyasztók felé történő értékesítéséből származik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b="1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Az igény a média partnerek felé átalakulhat. Profit és risk sharing.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Hogyan változik az ügyfelek igénye?</a:t>
            </a:r>
            <a:endParaRPr lang="hu-HU" cap="none" dirty="0">
              <a:latin typeface="Arial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8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dirty="0" smtClean="0"/>
              <a:t>Két különböző világ</a:t>
            </a:r>
          </a:p>
        </p:txBody>
      </p:sp>
      <p:pic>
        <p:nvPicPr>
          <p:cNvPr id="59395" name="Picture 2" descr="http://www.x-admin.hu/wp-content/uploads/2011/11/iphon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http://image.arukereso.hu/full/162317778.heineken-dobozos-sor-0-5l-24db-kar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581150"/>
            <a:ext cx="28003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Egyre inkább a pontosan mérhető médiumok felé mozdul a költés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</a:t>
            </a: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gyre kevésbbé a hagyományos tv spotok</a:t>
            </a:r>
            <a:r>
              <a:rPr lang="hu-HU" dirty="0">
                <a:solidFill>
                  <a:prstClr val="black"/>
                </a:solidFill>
                <a:latin typeface="Arial" charset="0"/>
                <a:cs typeface="Open Sans" charset="0"/>
              </a:rPr>
              <a:t>, bannerek megjelenítése lesz a </a:t>
            </a: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cél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Ahol adat keletkezik, érték keletkezik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 bevétel egyre nagyobb része nem csak az előállított termék fogyasztók felé történő értékesítéséből származik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Az igény a média partnerek felé átalakulhat. Profit és risk sharing.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b="1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 most jellemzően marketinges kapcsolattartás bővül. Sales, HR, stb.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endParaRPr lang="hu-HU" dirty="0" smtClean="0">
              <a:solidFill>
                <a:prstClr val="black"/>
              </a:solidFill>
              <a:latin typeface="Arial" charset="0"/>
              <a:cs typeface="Open Sans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Hogyan változik az ügyfelek igénye?</a:t>
            </a:r>
            <a:endParaRPr lang="hu-HU" cap="none" dirty="0">
              <a:latin typeface="Arial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3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323862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Köszönöm a figyelmet! </a:t>
            </a:r>
            <a:endParaRPr lang="hu-HU" cap="none" dirty="0">
              <a:latin typeface="Arial" charset="0"/>
              <a:cs typeface="Open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400"/>
            <a:ext cx="9144000" cy="67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0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ctr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dirty="0" smtClean="0"/>
              <a:t>KÖSZÖNÖM A FIGYELMET!</a:t>
            </a:r>
          </a:p>
        </p:txBody>
      </p:sp>
      <p:sp>
        <p:nvSpPr>
          <p:cNvPr id="88067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819400"/>
          </a:xfrm>
        </p:spPr>
        <p:txBody>
          <a:bodyPr/>
          <a:lstStyle/>
          <a:p>
            <a:r>
              <a:rPr lang="hu-HU" altLang="hu-HU" smtClean="0">
                <a:solidFill>
                  <a:srgbClr val="898989"/>
                </a:solidFill>
              </a:rPr>
              <a:t>Tóth Gergely</a:t>
            </a:r>
          </a:p>
          <a:p>
            <a:r>
              <a:rPr lang="hu-HU" altLang="hu-HU" smtClean="0">
                <a:solidFill>
                  <a:srgbClr val="898989"/>
                </a:solidFill>
                <a:hlinkClick r:id="rId2"/>
              </a:rPr>
              <a:t>Gergely.toth@aquinqum.com</a:t>
            </a:r>
            <a:endParaRPr lang="hu-HU" altLang="hu-HU" smtClean="0">
              <a:solidFill>
                <a:srgbClr val="898989"/>
              </a:solidFill>
            </a:endParaRPr>
          </a:p>
          <a:p>
            <a:r>
              <a:rPr lang="hu-HU" altLang="hu-HU" smtClean="0">
                <a:solidFill>
                  <a:srgbClr val="898989"/>
                </a:solidFill>
              </a:rPr>
              <a:t>30 335 9315</a:t>
            </a:r>
            <a:endParaRPr lang="en-US" altLang="hu-H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dirty="0" smtClean="0"/>
              <a:t>Exponenciális növekedés</a:t>
            </a:r>
          </a:p>
        </p:txBody>
      </p:sp>
      <p:pic>
        <p:nvPicPr>
          <p:cNvPr id="60419" name="Picture 5" descr="File:Microprocessor Transistor Counts 1971-2011 &amp; Moore's Law -lineal-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6525" y="1524000"/>
            <a:ext cx="633095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dirty="0" smtClean="0"/>
              <a:t>2 éves már nem divatos, 5 éves elavult</a:t>
            </a:r>
          </a:p>
        </p:txBody>
      </p:sp>
      <p:pic>
        <p:nvPicPr>
          <p:cNvPr id="61443" name="Picture 2" descr="http://www.x-admin.hu/wp-content/uploads/2011/11/iphon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963738"/>
            <a:ext cx="2209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6" descr="http://www.savethestudent.org/uploads/sell_your_mobile_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152650"/>
            <a:ext cx="17272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8" descr="http://4.bp.blogspot.com/-HXMOrWzUtXs/UAoncRk7AII/AAAAAAAAF9c/OoIO8Ku1bL0/s1600/Nokia-33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0" y="2452688"/>
            <a:ext cx="1223963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0" descr="http://4.bp.blogspot.com/--wxxe6D_o5M/TtzMQWkctOI/AAAAAAAAASU/BywluAAA1WA/s1600/nokia-e51-mobile-pho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613" y="2439988"/>
            <a:ext cx="19462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12" descr="http://regmedia.co.uk/2009/10/22/blackberry_bold_970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328863"/>
            <a:ext cx="11049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99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dirty="0" err="1" smtClean="0"/>
              <a:t>Disztruptív</a:t>
            </a:r>
            <a:r>
              <a:rPr lang="hu-HU" altLang="hu-HU" cap="none" dirty="0" smtClean="0"/>
              <a:t> világ</a:t>
            </a:r>
          </a:p>
        </p:txBody>
      </p:sp>
      <p:pic>
        <p:nvPicPr>
          <p:cNvPr id="62467" name="Picture 6" descr="https://encrypted-tbn1.gstatic.com/images?q=tbn:ANd9GcSxHq_5H0mfIZEq-dBGlSCkdH5o-Q9Z_E3MuQYNv_xgJA-eh4n2OTcteC2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046288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8" descr="http://cdn.mactrast.com/wp-content/uploads/2013/09/BlackBerry-Logo-Mobile-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132013"/>
            <a:ext cx="3276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10" descr="http://cdn.raizlabs.com/gregshead/wp-content/uploads/sites/8/2013/09/yahoo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4225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2" descr="http://www.userlogos.org/files/logos/nov20/wiw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94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dirty="0" smtClean="0"/>
              <a:t>Stabil világ</a:t>
            </a:r>
          </a:p>
        </p:txBody>
      </p:sp>
      <p:pic>
        <p:nvPicPr>
          <p:cNvPr id="4" name="Picture 2" descr="http://cdn.cnet.com.au/story_media/339318893/Heineken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450" y="1600200"/>
            <a:ext cx="5753100" cy="382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98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2" name="Picture 10" descr="tax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25767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smtClean="0">
                <a:ea typeface="ＭＳ Ｐゴシック" panose="020B0600070205080204" pitchFamily="34" charset="-128"/>
              </a:rPr>
              <a:t>Hogy változtatja meg az életünket egy automata autó?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hu-HU" altLang="hu-HU" sz="2000" smtClean="0"/>
              <a:t>Mindenkinek saját autója van?</a:t>
            </a:r>
          </a:p>
          <a:p>
            <a:r>
              <a:rPr lang="hu-HU" altLang="hu-HU" sz="2000" smtClean="0"/>
              <a:t>Kell ennyi parkolóhely?</a:t>
            </a:r>
          </a:p>
          <a:p>
            <a:r>
              <a:rPr lang="hu-HU" altLang="hu-HU" sz="2000" smtClean="0"/>
              <a:t>Vakok nem vezethetnek?</a:t>
            </a:r>
          </a:p>
          <a:p>
            <a:r>
              <a:rPr lang="hu-HU" altLang="hu-HU" sz="2000" smtClean="0"/>
              <a:t>560 milliárd dolláros iparág globálisan</a:t>
            </a:r>
          </a:p>
          <a:p>
            <a:pPr lvl="1"/>
            <a:r>
              <a:rPr lang="hu-HU" altLang="hu-HU" sz="1800" smtClean="0"/>
              <a:t>150 milliárd Magyarországon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981200"/>
            <a:ext cx="4038600" cy="181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49164" name="Picture 12" descr="steve-mahan-driverless-googl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1524000"/>
            <a:ext cx="4191000" cy="2789238"/>
          </a:xfrm>
        </p:spPr>
      </p:pic>
      <p:pic>
        <p:nvPicPr>
          <p:cNvPr id="49167" name="Picture 15" descr="kotelezo-biztositas-na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37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>
                <a:latin typeface="Arial" charset="0"/>
                <a:cs typeface="Open Sans" charset="0"/>
              </a:rPr>
              <a:t>A tervezés komoly munka</a:t>
            </a:r>
          </a:p>
        </p:txBody>
      </p:sp>
      <p:pic>
        <p:nvPicPr>
          <p:cNvPr id="5" name="Picture 2" descr="http://catalystreview.net/wp-content/uploads/2010/05/norman_foster_Architects_wor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" y="2133600"/>
            <a:ext cx="75247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07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469</Words>
  <Application>Microsoft Macintosh PowerPoint</Application>
  <PresentationFormat>On-screen Show (4:3)</PresentationFormat>
  <Paragraphs>71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Office Theme</vt:lpstr>
      <vt:lpstr>6_Office Theme</vt:lpstr>
      <vt:lpstr>5_Office Theme</vt:lpstr>
      <vt:lpstr>1_Office Theme</vt:lpstr>
      <vt:lpstr>2_Office Theme</vt:lpstr>
      <vt:lpstr>3_Office Theme</vt:lpstr>
      <vt:lpstr>4_Office Theme</vt:lpstr>
      <vt:lpstr>7_Office Theme</vt:lpstr>
      <vt:lpstr>8_Office Theme</vt:lpstr>
      <vt:lpstr>AZ ELKERÜLHETETLEN VÁLTOZÁS  Digitális Mesterkurzus 2014 November</vt:lpstr>
      <vt:lpstr>INTRO</vt:lpstr>
      <vt:lpstr>Két különböző világ</vt:lpstr>
      <vt:lpstr>Exponenciális növekedés</vt:lpstr>
      <vt:lpstr>2 éves már nem divatos, 5 éves elavult</vt:lpstr>
      <vt:lpstr>Disztruptív világ</vt:lpstr>
      <vt:lpstr>Stabil világ</vt:lpstr>
      <vt:lpstr>Hogy változtatja meg az életünket egy automata autó?</vt:lpstr>
      <vt:lpstr>A tervezés komoly munka</vt:lpstr>
      <vt:lpstr>Nagy beruházással épült gyárakkal</vt:lpstr>
      <vt:lpstr>A tervezés demokratizálódik</vt:lpstr>
      <vt:lpstr>A gyártás demokratizálódik</vt:lpstr>
      <vt:lpstr>A gyártás demokratizálódik</vt:lpstr>
      <vt:lpstr>Eltűnő fizikai megszorítások </vt:lpstr>
      <vt:lpstr>Leomló belépési korlátok</vt:lpstr>
      <vt:lpstr>Scanadu</vt:lpstr>
      <vt:lpstr>iRhythm</vt:lpstr>
      <vt:lpstr>PowerPoint Presentation</vt:lpstr>
      <vt:lpstr>PowerPoint Presentation</vt:lpstr>
      <vt:lpstr>Megkérdőjelezhetetlen alapvetés</vt:lpstr>
      <vt:lpstr>Átalakuló nagyvállalatok</vt:lpstr>
      <vt:lpstr>Hogyan változik az ügyfelek igénye?</vt:lpstr>
      <vt:lpstr>Hogyan változik az ügyfelek igénye?</vt:lpstr>
      <vt:lpstr>Hogyan változik az ügyfelek igénye?</vt:lpstr>
      <vt:lpstr>Hogyan változik az ügyfelek igénye?</vt:lpstr>
      <vt:lpstr>Ahol adat keletkezik, érték keletkezik</vt:lpstr>
      <vt:lpstr>Hogyan változik az ügyfelek igénye?</vt:lpstr>
      <vt:lpstr>A bevétel nem hagyományos forrásból érkezik</vt:lpstr>
      <vt:lpstr>Hogyan változik az ügyfelek igénye?</vt:lpstr>
      <vt:lpstr>Hogyan változik az ügyfelek igénye?</vt:lpstr>
      <vt:lpstr>Köszönöm a figyelmet! 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Endre Somogyi</dc:creator>
  <cp:lastModifiedBy>Gergely Toth</cp:lastModifiedBy>
  <cp:revision>135</cp:revision>
  <dcterms:created xsi:type="dcterms:W3CDTF">2013-10-10T09:39:42Z</dcterms:created>
  <dcterms:modified xsi:type="dcterms:W3CDTF">2014-10-28T11:10:50Z</dcterms:modified>
</cp:coreProperties>
</file>