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charts/chart2.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29" r:id="rId2"/>
    <p:sldId id="330" r:id="rId3"/>
    <p:sldId id="331" r:id="rId4"/>
    <p:sldId id="333" r:id="rId5"/>
    <p:sldId id="334" r:id="rId6"/>
    <p:sldId id="335" r:id="rId7"/>
    <p:sldId id="336" r:id="rId8"/>
    <p:sldId id="337" r:id="rId9"/>
    <p:sldId id="341" r:id="rId10"/>
    <p:sldId id="339" r:id="rId11"/>
    <p:sldId id="343" r:id="rId12"/>
    <p:sldId id="344" r:id="rId13"/>
    <p:sldId id="342" r:id="rId14"/>
    <p:sldId id="379" r:id="rId15"/>
    <p:sldId id="382" r:id="rId16"/>
    <p:sldId id="283" r:id="rId17"/>
    <p:sldId id="282" r:id="rId18"/>
    <p:sldId id="345" r:id="rId19"/>
    <p:sldId id="319" r:id="rId20"/>
    <p:sldId id="320" r:id="rId21"/>
    <p:sldId id="316" r:id="rId22"/>
    <p:sldId id="317" r:id="rId23"/>
    <p:sldId id="318" r:id="rId24"/>
    <p:sldId id="322" r:id="rId25"/>
    <p:sldId id="298" r:id="rId26"/>
    <p:sldId id="305" r:id="rId27"/>
    <p:sldId id="303" r:id="rId28"/>
    <p:sldId id="308" r:id="rId29"/>
    <p:sldId id="355" r:id="rId30"/>
    <p:sldId id="315" r:id="rId31"/>
    <p:sldId id="321" r:id="rId32"/>
    <p:sldId id="383" r:id="rId33"/>
    <p:sldId id="373" r:id="rId34"/>
    <p:sldId id="374" r:id="rId35"/>
    <p:sldId id="375" r:id="rId36"/>
    <p:sldId id="313" r:id="rId37"/>
    <p:sldId id="384" r:id="rId38"/>
    <p:sldId id="385" r:id="rId39"/>
    <p:sldId id="386" r:id="rId40"/>
    <p:sldId id="387" r:id="rId41"/>
    <p:sldId id="388" r:id="rId42"/>
    <p:sldId id="260" r:id="rId43"/>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Open Sans" pitchFamily="34" charset="0"/>
        <a:ea typeface="+mn-ea"/>
        <a:cs typeface="Arial" charset="0"/>
      </a:defRPr>
    </a:lvl1pPr>
    <a:lvl2pPr marL="457200" algn="l" rtl="0" fontAlgn="base">
      <a:spcBef>
        <a:spcPct val="0"/>
      </a:spcBef>
      <a:spcAft>
        <a:spcPct val="0"/>
      </a:spcAft>
      <a:defRPr kern="1200">
        <a:solidFill>
          <a:schemeClr val="tx1"/>
        </a:solidFill>
        <a:latin typeface="Open Sans" pitchFamily="34" charset="0"/>
        <a:ea typeface="+mn-ea"/>
        <a:cs typeface="Arial" charset="0"/>
      </a:defRPr>
    </a:lvl2pPr>
    <a:lvl3pPr marL="914400" algn="l" rtl="0" fontAlgn="base">
      <a:spcBef>
        <a:spcPct val="0"/>
      </a:spcBef>
      <a:spcAft>
        <a:spcPct val="0"/>
      </a:spcAft>
      <a:defRPr kern="1200">
        <a:solidFill>
          <a:schemeClr val="tx1"/>
        </a:solidFill>
        <a:latin typeface="Open Sans" pitchFamily="34" charset="0"/>
        <a:ea typeface="+mn-ea"/>
        <a:cs typeface="Arial" charset="0"/>
      </a:defRPr>
    </a:lvl3pPr>
    <a:lvl4pPr marL="1371600" algn="l" rtl="0" fontAlgn="base">
      <a:spcBef>
        <a:spcPct val="0"/>
      </a:spcBef>
      <a:spcAft>
        <a:spcPct val="0"/>
      </a:spcAft>
      <a:defRPr kern="1200">
        <a:solidFill>
          <a:schemeClr val="tx1"/>
        </a:solidFill>
        <a:latin typeface="Open Sans" pitchFamily="34" charset="0"/>
        <a:ea typeface="+mn-ea"/>
        <a:cs typeface="Arial" charset="0"/>
      </a:defRPr>
    </a:lvl4pPr>
    <a:lvl5pPr marL="1828800" algn="l" rtl="0" fontAlgn="base">
      <a:spcBef>
        <a:spcPct val="0"/>
      </a:spcBef>
      <a:spcAft>
        <a:spcPct val="0"/>
      </a:spcAft>
      <a:defRPr kern="1200">
        <a:solidFill>
          <a:schemeClr val="tx1"/>
        </a:solidFill>
        <a:latin typeface="Open Sans" pitchFamily="34" charset="0"/>
        <a:ea typeface="+mn-ea"/>
        <a:cs typeface="Arial" charset="0"/>
      </a:defRPr>
    </a:lvl5pPr>
    <a:lvl6pPr marL="2286000" algn="l" defTabSz="914400" rtl="0" eaLnBrk="1" latinLnBrk="0" hangingPunct="1">
      <a:defRPr kern="1200">
        <a:solidFill>
          <a:schemeClr val="tx1"/>
        </a:solidFill>
        <a:latin typeface="Open Sans" pitchFamily="34" charset="0"/>
        <a:ea typeface="+mn-ea"/>
        <a:cs typeface="Arial" charset="0"/>
      </a:defRPr>
    </a:lvl6pPr>
    <a:lvl7pPr marL="2743200" algn="l" defTabSz="914400" rtl="0" eaLnBrk="1" latinLnBrk="0" hangingPunct="1">
      <a:defRPr kern="1200">
        <a:solidFill>
          <a:schemeClr val="tx1"/>
        </a:solidFill>
        <a:latin typeface="Open Sans" pitchFamily="34" charset="0"/>
        <a:ea typeface="+mn-ea"/>
        <a:cs typeface="Arial" charset="0"/>
      </a:defRPr>
    </a:lvl7pPr>
    <a:lvl8pPr marL="3200400" algn="l" defTabSz="914400" rtl="0" eaLnBrk="1" latinLnBrk="0" hangingPunct="1">
      <a:defRPr kern="1200">
        <a:solidFill>
          <a:schemeClr val="tx1"/>
        </a:solidFill>
        <a:latin typeface="Open Sans" pitchFamily="34" charset="0"/>
        <a:ea typeface="+mn-ea"/>
        <a:cs typeface="Arial" charset="0"/>
      </a:defRPr>
    </a:lvl8pPr>
    <a:lvl9pPr marL="3657600" algn="l" defTabSz="914400" rtl="0" eaLnBrk="1" latinLnBrk="0" hangingPunct="1">
      <a:defRPr kern="1200">
        <a:solidFill>
          <a:schemeClr val="tx1"/>
        </a:solidFill>
        <a:latin typeface="Open Sans"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1785"/>
    <a:srgbClr val="FEEACA"/>
    <a:srgbClr val="FEDDA8"/>
    <a:srgbClr val="FCB033"/>
    <a:srgbClr val="737373"/>
    <a:srgbClr val="FEBF58"/>
    <a:srgbClr val="FED086"/>
    <a:srgbClr val="FFC819"/>
    <a:srgbClr val="C4E59F"/>
    <a:srgbClr val="71D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85" autoAdjust="0"/>
  </p:normalViewPr>
  <p:slideViewPr>
    <p:cSldViewPr>
      <p:cViewPr varScale="1">
        <p:scale>
          <a:sx n="84" d="100"/>
          <a:sy n="84" d="100"/>
        </p:scale>
        <p:origin x="-1758" y="-84"/>
      </p:cViewPr>
      <p:guideLst>
        <p:guide orient="horz" pos="2160"/>
        <p:guide pos="2880"/>
      </p:guideLst>
    </p:cSldViewPr>
  </p:slideViewPr>
  <p:notesTextViewPr>
    <p:cViewPr>
      <p:scale>
        <a:sx n="1" d="1"/>
        <a:sy n="1" d="1"/>
      </p:scale>
      <p:origin x="0" y="0"/>
    </p:cViewPr>
  </p:notesTextViewPr>
  <p:sorterViewPr>
    <p:cViewPr>
      <p:scale>
        <a:sx n="130" d="100"/>
        <a:sy n="130" d="100"/>
      </p:scale>
      <p:origin x="0" y="128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unkaf&#252;zet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unkaf&#252;zet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9.9383215123623053E-2"/>
          <c:y val="6.2132633430719592E-2"/>
          <c:w val="0.62279669672557392"/>
          <c:h val="0.82174887421748699"/>
        </c:manualLayout>
      </c:layout>
      <c:barChart>
        <c:barDir val="col"/>
        <c:grouping val="percentStacked"/>
        <c:varyColors val="0"/>
        <c:ser>
          <c:idx val="0"/>
          <c:order val="0"/>
          <c:tx>
            <c:strRef>
              <c:f>Munka1!$D$24</c:f>
              <c:strCache>
                <c:ptCount val="1"/>
                <c:pt idx="0">
                  <c:v>RTB</c:v>
                </c:pt>
              </c:strCache>
            </c:strRef>
          </c:tx>
          <c:invertIfNegative val="0"/>
          <c:dLbls>
            <c:txPr>
              <a:bodyPr/>
              <a:lstStyle/>
              <a:p>
                <a:pPr algn="ctr">
                  <a:defRPr lang="hu-HU" sz="1400" b="1" i="0" u="none" strike="noStrike" kern="1200" baseline="0">
                    <a:solidFill>
                      <a:prstClr val="black"/>
                    </a:solidFill>
                    <a:latin typeface="+mj-lt"/>
                    <a:ea typeface="+mn-ea"/>
                    <a:cs typeface="+mn-cs"/>
                  </a:defRPr>
                </a:pPr>
                <a:endParaRPr lang="hu-HU"/>
              </a:p>
            </c:txPr>
            <c:showLegendKey val="0"/>
            <c:showVal val="1"/>
            <c:showCatName val="0"/>
            <c:showSerName val="0"/>
            <c:showPercent val="0"/>
            <c:showBubbleSize val="0"/>
            <c:showLeaderLines val="0"/>
          </c:dLbls>
          <c:cat>
            <c:numRef>
              <c:f>Munka1!$E$27:$K$27</c:f>
              <c:numCache>
                <c:formatCode>General</c:formatCode>
                <c:ptCount val="7"/>
                <c:pt idx="0">
                  <c:v>2011</c:v>
                </c:pt>
                <c:pt idx="1">
                  <c:v>2012</c:v>
                </c:pt>
                <c:pt idx="2">
                  <c:v>2013</c:v>
                </c:pt>
                <c:pt idx="3">
                  <c:v>2014</c:v>
                </c:pt>
                <c:pt idx="4">
                  <c:v>2015</c:v>
                </c:pt>
                <c:pt idx="5">
                  <c:v>2016</c:v>
                </c:pt>
                <c:pt idx="6">
                  <c:v>2017</c:v>
                </c:pt>
              </c:numCache>
            </c:numRef>
          </c:cat>
          <c:val>
            <c:numRef>
              <c:f>Munka1!$E$24:$K$24</c:f>
              <c:numCache>
                <c:formatCode>0%</c:formatCode>
                <c:ptCount val="7"/>
                <c:pt idx="0">
                  <c:v>0.11</c:v>
                </c:pt>
                <c:pt idx="1">
                  <c:v>0.19</c:v>
                </c:pt>
                <c:pt idx="2">
                  <c:v>0.28000000000000003</c:v>
                </c:pt>
                <c:pt idx="3">
                  <c:v>0.34</c:v>
                </c:pt>
                <c:pt idx="4">
                  <c:v>0.41</c:v>
                </c:pt>
                <c:pt idx="5">
                  <c:v>0.47</c:v>
                </c:pt>
                <c:pt idx="6">
                  <c:v>0.52</c:v>
                </c:pt>
              </c:numCache>
            </c:numRef>
          </c:val>
        </c:ser>
        <c:ser>
          <c:idx val="1"/>
          <c:order val="1"/>
          <c:tx>
            <c:strRef>
              <c:f>Munka1!$D$25</c:f>
              <c:strCache>
                <c:ptCount val="1"/>
                <c:pt idx="0">
                  <c:v>Non-RTB</c:v>
                </c:pt>
              </c:strCache>
            </c:strRef>
          </c:tx>
          <c:invertIfNegative val="0"/>
          <c:dLbls>
            <c:txPr>
              <a:bodyPr/>
              <a:lstStyle/>
              <a:p>
                <a:pPr algn="ctr">
                  <a:defRPr lang="hu-HU" sz="1400" b="1" i="0" u="none" strike="noStrike" kern="1200" baseline="0">
                    <a:solidFill>
                      <a:prstClr val="black"/>
                    </a:solidFill>
                    <a:latin typeface="+mj-lt"/>
                    <a:ea typeface="+mn-ea"/>
                    <a:cs typeface="+mn-cs"/>
                  </a:defRPr>
                </a:pPr>
                <a:endParaRPr lang="hu-HU"/>
              </a:p>
            </c:txPr>
            <c:showLegendKey val="0"/>
            <c:showVal val="1"/>
            <c:showCatName val="0"/>
            <c:showSerName val="0"/>
            <c:showPercent val="0"/>
            <c:showBubbleSize val="0"/>
            <c:showLeaderLines val="0"/>
          </c:dLbls>
          <c:cat>
            <c:numRef>
              <c:f>Munka1!$E$27:$K$27</c:f>
              <c:numCache>
                <c:formatCode>General</c:formatCode>
                <c:ptCount val="7"/>
                <c:pt idx="0">
                  <c:v>2011</c:v>
                </c:pt>
                <c:pt idx="1">
                  <c:v>2012</c:v>
                </c:pt>
                <c:pt idx="2">
                  <c:v>2013</c:v>
                </c:pt>
                <c:pt idx="3">
                  <c:v>2014</c:v>
                </c:pt>
                <c:pt idx="4">
                  <c:v>2015</c:v>
                </c:pt>
                <c:pt idx="5">
                  <c:v>2016</c:v>
                </c:pt>
                <c:pt idx="6">
                  <c:v>2017</c:v>
                </c:pt>
              </c:numCache>
            </c:numRef>
          </c:cat>
          <c:val>
            <c:numRef>
              <c:f>Munka1!$E$25:$K$25</c:f>
              <c:numCache>
                <c:formatCode>0%</c:formatCode>
                <c:ptCount val="7"/>
                <c:pt idx="0">
                  <c:v>0.13</c:v>
                </c:pt>
                <c:pt idx="1">
                  <c:v>0.18</c:v>
                </c:pt>
                <c:pt idx="2">
                  <c:v>0.25</c:v>
                </c:pt>
                <c:pt idx="3">
                  <c:v>0.28999999999999998</c:v>
                </c:pt>
                <c:pt idx="4">
                  <c:v>0.32</c:v>
                </c:pt>
                <c:pt idx="5">
                  <c:v>0.32</c:v>
                </c:pt>
                <c:pt idx="6">
                  <c:v>0.31</c:v>
                </c:pt>
              </c:numCache>
            </c:numRef>
          </c:val>
        </c:ser>
        <c:ser>
          <c:idx val="2"/>
          <c:order val="2"/>
          <c:tx>
            <c:strRef>
              <c:f>Munka1!$D$26</c:f>
              <c:strCache>
                <c:ptCount val="1"/>
                <c:pt idx="0">
                  <c:v>Non Programmatic</c:v>
                </c:pt>
              </c:strCache>
            </c:strRef>
          </c:tx>
          <c:invertIfNegative val="0"/>
          <c:dLbls>
            <c:txPr>
              <a:bodyPr/>
              <a:lstStyle/>
              <a:p>
                <a:pPr>
                  <a:defRPr sz="1400" b="1" baseline="0">
                    <a:latin typeface="+mj-lt"/>
                  </a:defRPr>
                </a:pPr>
                <a:endParaRPr lang="hu-HU"/>
              </a:p>
            </c:txPr>
            <c:showLegendKey val="0"/>
            <c:showVal val="1"/>
            <c:showCatName val="0"/>
            <c:showSerName val="0"/>
            <c:showPercent val="0"/>
            <c:showBubbleSize val="0"/>
            <c:showLeaderLines val="0"/>
          </c:dLbls>
          <c:cat>
            <c:numRef>
              <c:f>Munka1!$E$27:$K$27</c:f>
              <c:numCache>
                <c:formatCode>General</c:formatCode>
                <c:ptCount val="7"/>
                <c:pt idx="0">
                  <c:v>2011</c:v>
                </c:pt>
                <c:pt idx="1">
                  <c:v>2012</c:v>
                </c:pt>
                <c:pt idx="2">
                  <c:v>2013</c:v>
                </c:pt>
                <c:pt idx="3">
                  <c:v>2014</c:v>
                </c:pt>
                <c:pt idx="4">
                  <c:v>2015</c:v>
                </c:pt>
                <c:pt idx="5">
                  <c:v>2016</c:v>
                </c:pt>
                <c:pt idx="6">
                  <c:v>2017</c:v>
                </c:pt>
              </c:numCache>
            </c:numRef>
          </c:cat>
          <c:val>
            <c:numRef>
              <c:f>Munka1!$E$26:$K$26</c:f>
              <c:numCache>
                <c:formatCode>0%</c:formatCode>
                <c:ptCount val="7"/>
                <c:pt idx="0">
                  <c:v>0.76</c:v>
                </c:pt>
                <c:pt idx="1">
                  <c:v>0.62</c:v>
                </c:pt>
                <c:pt idx="2">
                  <c:v>0.47</c:v>
                </c:pt>
                <c:pt idx="3">
                  <c:v>0.36</c:v>
                </c:pt>
                <c:pt idx="4">
                  <c:v>0.27</c:v>
                </c:pt>
                <c:pt idx="5">
                  <c:v>0.21</c:v>
                </c:pt>
                <c:pt idx="6">
                  <c:v>0.17</c:v>
                </c:pt>
              </c:numCache>
            </c:numRef>
          </c:val>
        </c:ser>
        <c:dLbls>
          <c:showLegendKey val="0"/>
          <c:showVal val="0"/>
          <c:showCatName val="0"/>
          <c:showSerName val="0"/>
          <c:showPercent val="0"/>
          <c:showBubbleSize val="0"/>
        </c:dLbls>
        <c:gapWidth val="150"/>
        <c:overlap val="100"/>
        <c:axId val="25576960"/>
        <c:axId val="25578496"/>
      </c:barChart>
      <c:catAx>
        <c:axId val="25576960"/>
        <c:scaling>
          <c:orientation val="minMax"/>
        </c:scaling>
        <c:delete val="0"/>
        <c:axPos val="b"/>
        <c:numFmt formatCode="General" sourceLinked="1"/>
        <c:majorTickMark val="out"/>
        <c:minorTickMark val="none"/>
        <c:tickLblPos val="nextTo"/>
        <c:crossAx val="25578496"/>
        <c:crosses val="autoZero"/>
        <c:auto val="1"/>
        <c:lblAlgn val="ctr"/>
        <c:lblOffset val="100"/>
        <c:noMultiLvlLbl val="0"/>
      </c:catAx>
      <c:valAx>
        <c:axId val="25578496"/>
        <c:scaling>
          <c:orientation val="minMax"/>
        </c:scaling>
        <c:delete val="1"/>
        <c:axPos val="l"/>
        <c:majorGridlines/>
        <c:numFmt formatCode="0%" sourceLinked="1"/>
        <c:majorTickMark val="out"/>
        <c:minorTickMark val="none"/>
        <c:tickLblPos val="nextTo"/>
        <c:crossAx val="25576960"/>
        <c:crosses val="autoZero"/>
        <c:crossBetween val="between"/>
      </c:valAx>
    </c:plotArea>
    <c:legend>
      <c:legendPos val="r"/>
      <c:layout>
        <c:manualLayout>
          <c:xMode val="edge"/>
          <c:yMode val="edge"/>
          <c:x val="0.73498500810610801"/>
          <c:y val="0.34565876179511362"/>
          <c:w val="0.20871132019278063"/>
          <c:h val="0.24066823928499384"/>
        </c:manualLayout>
      </c:layout>
      <c:overlay val="0"/>
      <c:txPr>
        <a:bodyPr/>
        <a:lstStyle/>
        <a:p>
          <a:pPr>
            <a:defRPr lang="hu-HU" sz="1200" kern="1200">
              <a:solidFill>
                <a:schemeClr val="tx1">
                  <a:lumMod val="50000"/>
                  <a:lumOff val="50000"/>
                </a:schemeClr>
              </a:solidFill>
              <a:latin typeface="+mj-lt"/>
              <a:ea typeface="+mn-ea"/>
              <a:cs typeface="+mn-cs"/>
            </a:defRPr>
          </a:pPr>
          <a:endParaRPr lang="hu-HU"/>
        </a:p>
      </c:txPr>
    </c:legend>
    <c:plotVisOnly val="1"/>
    <c:dispBlanksAs val="gap"/>
    <c:showDLblsOverMax val="0"/>
  </c:chart>
  <c:txPr>
    <a:bodyPr/>
    <a:lstStyle/>
    <a:p>
      <a:pPr>
        <a:defRPr sz="1800"/>
      </a:pPr>
      <a:endParaRPr lang="hu-H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lang="en-US" sz="1800" b="0" kern="1200">
                <a:solidFill>
                  <a:schemeClr val="tx1">
                    <a:lumMod val="50000"/>
                    <a:lumOff val="50000"/>
                  </a:schemeClr>
                </a:solidFill>
                <a:latin typeface="+mj-lt"/>
                <a:ea typeface="+mn-ea"/>
                <a:cs typeface="+mn-cs"/>
              </a:defRPr>
            </a:pPr>
            <a:r>
              <a:rPr lang="en-US" dirty="0"/>
              <a:t>Programmatic </a:t>
            </a:r>
            <a:r>
              <a:rPr lang="hu-HU" dirty="0" smtClean="0"/>
              <a:t>aránya a teljes display költésből</a:t>
            </a:r>
            <a:endParaRPr lang="en-US" dirty="0"/>
          </a:p>
        </c:rich>
      </c:tx>
      <c:layout/>
      <c:overlay val="0"/>
    </c:title>
    <c:autoTitleDeleted val="0"/>
    <c:plotArea>
      <c:layout/>
      <c:barChart>
        <c:barDir val="col"/>
        <c:grouping val="clustered"/>
        <c:varyColors val="1"/>
        <c:ser>
          <c:idx val="1"/>
          <c:order val="0"/>
          <c:tx>
            <c:strRef>
              <c:f>Munka1!$B$1</c:f>
              <c:strCache>
                <c:ptCount val="1"/>
                <c:pt idx="0">
                  <c:v>Programmatic költés</c:v>
                </c:pt>
              </c:strCache>
            </c:strRef>
          </c:tx>
          <c:invertIfNegative val="0"/>
          <c:cat>
            <c:numRef>
              <c:f>Munka1!$A$2:$A$8</c:f>
              <c:numCache>
                <c:formatCode>General</c:formatCode>
                <c:ptCount val="7"/>
                <c:pt idx="0">
                  <c:v>2012</c:v>
                </c:pt>
                <c:pt idx="1">
                  <c:v>2013</c:v>
                </c:pt>
                <c:pt idx="2">
                  <c:v>2014</c:v>
                </c:pt>
                <c:pt idx="3">
                  <c:v>2015</c:v>
                </c:pt>
                <c:pt idx="4">
                  <c:v>2016</c:v>
                </c:pt>
                <c:pt idx="5">
                  <c:v>2017</c:v>
                </c:pt>
                <c:pt idx="6">
                  <c:v>2018</c:v>
                </c:pt>
              </c:numCache>
            </c:numRef>
          </c:cat>
          <c:val>
            <c:numRef>
              <c:f>Munka1!$B$2:$B$8</c:f>
              <c:numCache>
                <c:formatCode>0%</c:formatCode>
                <c:ptCount val="7"/>
                <c:pt idx="0">
                  <c:v>0.05</c:v>
                </c:pt>
                <c:pt idx="1">
                  <c:v>0.09</c:v>
                </c:pt>
                <c:pt idx="2">
                  <c:v>0.21</c:v>
                </c:pt>
                <c:pt idx="3">
                  <c:v>0.32</c:v>
                </c:pt>
                <c:pt idx="4">
                  <c:v>0.43</c:v>
                </c:pt>
                <c:pt idx="5">
                  <c:v>0.51</c:v>
                </c:pt>
                <c:pt idx="6">
                  <c:v>0.59</c:v>
                </c:pt>
              </c:numCache>
            </c:numRef>
          </c:val>
        </c:ser>
        <c:dLbls>
          <c:showLegendKey val="0"/>
          <c:showVal val="0"/>
          <c:showCatName val="0"/>
          <c:showSerName val="0"/>
          <c:showPercent val="0"/>
          <c:showBubbleSize val="0"/>
        </c:dLbls>
        <c:gapWidth val="150"/>
        <c:axId val="25315584"/>
        <c:axId val="25329664"/>
      </c:barChart>
      <c:catAx>
        <c:axId val="25315584"/>
        <c:scaling>
          <c:orientation val="minMax"/>
        </c:scaling>
        <c:delete val="0"/>
        <c:axPos val="b"/>
        <c:numFmt formatCode="General" sourceLinked="1"/>
        <c:majorTickMark val="out"/>
        <c:minorTickMark val="none"/>
        <c:tickLblPos val="nextTo"/>
        <c:crossAx val="25329664"/>
        <c:crosses val="autoZero"/>
        <c:auto val="1"/>
        <c:lblAlgn val="ctr"/>
        <c:lblOffset val="100"/>
        <c:noMultiLvlLbl val="0"/>
      </c:catAx>
      <c:valAx>
        <c:axId val="25329664"/>
        <c:scaling>
          <c:orientation val="minMax"/>
        </c:scaling>
        <c:delete val="0"/>
        <c:axPos val="l"/>
        <c:majorGridlines/>
        <c:numFmt formatCode="0%" sourceLinked="1"/>
        <c:majorTickMark val="out"/>
        <c:minorTickMark val="none"/>
        <c:tickLblPos val="nextTo"/>
        <c:txPr>
          <a:bodyPr/>
          <a:lstStyle/>
          <a:p>
            <a:pPr>
              <a:defRPr sz="1500"/>
            </a:pPr>
            <a:endParaRPr lang="hu-HU"/>
          </a:p>
        </c:txPr>
        <c:crossAx val="25315584"/>
        <c:crosses val="autoZero"/>
        <c:crossBetween val="between"/>
      </c:valAx>
    </c:plotArea>
    <c:plotVisOnly val="1"/>
    <c:dispBlanksAs val="gap"/>
    <c:showDLblsOverMax val="0"/>
  </c:chart>
  <c:txPr>
    <a:bodyPr/>
    <a:lstStyle/>
    <a:p>
      <a:pPr>
        <a:defRPr sz="1800"/>
      </a:pPr>
      <a:endParaRPr lang="hu-H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F5F82F-75F7-4E83-86FD-F9430782786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hu-HU"/>
        </a:p>
      </dgm:t>
    </dgm:pt>
    <dgm:pt modelId="{D24DB934-BD8A-4C75-AAFD-6ABBAE94A7EF}">
      <dgm:prSet phldrT="[Szöveg]"/>
      <dgm:spPr/>
      <dgm:t>
        <a:bodyPr/>
        <a:lstStyle/>
        <a:p>
          <a:r>
            <a:rPr lang="hu-HU" dirty="0" smtClean="0"/>
            <a:t>Működő üzleti modell</a:t>
          </a:r>
          <a:endParaRPr lang="hu-HU" dirty="0"/>
        </a:p>
      </dgm:t>
    </dgm:pt>
    <dgm:pt modelId="{289B6DED-94DE-4CAC-8842-FD8C36042FBC}" type="parTrans" cxnId="{8FA32554-52E1-4B64-A84D-7911900D4778}">
      <dgm:prSet/>
      <dgm:spPr/>
      <dgm:t>
        <a:bodyPr/>
        <a:lstStyle/>
        <a:p>
          <a:endParaRPr lang="hu-HU"/>
        </a:p>
      </dgm:t>
    </dgm:pt>
    <dgm:pt modelId="{361405A3-C0AA-48C5-BC6C-BF48A2CD4E03}" type="sibTrans" cxnId="{8FA32554-52E1-4B64-A84D-7911900D4778}">
      <dgm:prSet/>
      <dgm:spPr/>
      <dgm:t>
        <a:bodyPr/>
        <a:lstStyle/>
        <a:p>
          <a:endParaRPr lang="hu-HU"/>
        </a:p>
      </dgm:t>
    </dgm:pt>
    <dgm:pt modelId="{407A9A58-045E-42F3-9328-7E71456A8647}">
      <dgm:prSet phldrT="[Szöveg]"/>
      <dgm:spPr/>
      <dgm:t>
        <a:bodyPr/>
        <a:lstStyle/>
        <a:p>
          <a:r>
            <a:rPr lang="hu-HU" dirty="0" smtClean="0"/>
            <a:t>Termék</a:t>
          </a:r>
          <a:endParaRPr lang="hu-HU" dirty="0"/>
        </a:p>
      </dgm:t>
    </dgm:pt>
    <dgm:pt modelId="{19EA3186-FC2F-4F07-B0A5-96F9FA3955FA}" type="parTrans" cxnId="{38C642A7-058D-4789-B5BC-244ED3B7C91F}">
      <dgm:prSet/>
      <dgm:spPr/>
      <dgm:t>
        <a:bodyPr/>
        <a:lstStyle/>
        <a:p>
          <a:endParaRPr lang="hu-HU"/>
        </a:p>
      </dgm:t>
    </dgm:pt>
    <dgm:pt modelId="{9329CACB-B14F-41B8-80E0-F652EF167FF9}" type="sibTrans" cxnId="{38C642A7-058D-4789-B5BC-244ED3B7C91F}">
      <dgm:prSet/>
      <dgm:spPr/>
      <dgm:t>
        <a:bodyPr/>
        <a:lstStyle/>
        <a:p>
          <a:endParaRPr lang="hu-HU"/>
        </a:p>
      </dgm:t>
    </dgm:pt>
    <dgm:pt modelId="{967710A7-CC15-4D7C-9DF8-901F4CD3F88A}">
      <dgm:prSet phldrT="[Szöveg]"/>
      <dgm:spPr/>
      <dgm:t>
        <a:bodyPr/>
        <a:lstStyle/>
        <a:p>
          <a:r>
            <a:rPr lang="hu-HU" dirty="0" smtClean="0"/>
            <a:t>Fókusz</a:t>
          </a:r>
          <a:endParaRPr lang="hu-HU" dirty="0"/>
        </a:p>
      </dgm:t>
    </dgm:pt>
    <dgm:pt modelId="{D67E50DF-1996-451D-81E3-56A349E6E704}" type="parTrans" cxnId="{605EE384-991D-43A6-8A2B-F718E669228B}">
      <dgm:prSet/>
      <dgm:spPr/>
      <dgm:t>
        <a:bodyPr/>
        <a:lstStyle/>
        <a:p>
          <a:endParaRPr lang="hu-HU"/>
        </a:p>
      </dgm:t>
    </dgm:pt>
    <dgm:pt modelId="{3BA99739-1BD5-406E-8250-B2CF0FEBDEE5}" type="sibTrans" cxnId="{605EE384-991D-43A6-8A2B-F718E669228B}">
      <dgm:prSet/>
      <dgm:spPr/>
      <dgm:t>
        <a:bodyPr/>
        <a:lstStyle/>
        <a:p>
          <a:endParaRPr lang="hu-HU"/>
        </a:p>
      </dgm:t>
    </dgm:pt>
    <dgm:pt modelId="{077862E0-F938-413B-9F43-351C98F80E68}">
      <dgm:prSet phldrT="[Szöveg]"/>
      <dgm:spPr/>
      <dgm:t>
        <a:bodyPr/>
        <a:lstStyle/>
        <a:p>
          <a:r>
            <a:rPr lang="hu-HU" dirty="0" smtClean="0"/>
            <a:t>Piac (vevő)</a:t>
          </a:r>
          <a:endParaRPr lang="hu-HU" dirty="0"/>
        </a:p>
      </dgm:t>
    </dgm:pt>
    <dgm:pt modelId="{83B949C6-C9F6-46F5-B156-73D969CFD159}" type="parTrans" cxnId="{1820034F-5EC1-446F-BE5B-B4072241E1E1}">
      <dgm:prSet/>
      <dgm:spPr/>
      <dgm:t>
        <a:bodyPr/>
        <a:lstStyle/>
        <a:p>
          <a:endParaRPr lang="hu-HU"/>
        </a:p>
      </dgm:t>
    </dgm:pt>
    <dgm:pt modelId="{37072C43-B672-4BB5-843F-D5F25AA1E2ED}" type="sibTrans" cxnId="{1820034F-5EC1-446F-BE5B-B4072241E1E1}">
      <dgm:prSet/>
      <dgm:spPr/>
      <dgm:t>
        <a:bodyPr/>
        <a:lstStyle/>
        <a:p>
          <a:endParaRPr lang="hu-HU"/>
        </a:p>
      </dgm:t>
    </dgm:pt>
    <dgm:pt modelId="{1D67893E-9E40-4B54-AFA5-6F1C8C6C3675}">
      <dgm:prSet phldrT="[Szöveg]"/>
      <dgm:spPr/>
      <dgm:t>
        <a:bodyPr/>
        <a:lstStyle/>
        <a:p>
          <a:r>
            <a:rPr lang="hu-HU" dirty="0" smtClean="0"/>
            <a:t>Verseny-képesség</a:t>
          </a:r>
          <a:endParaRPr lang="hu-HU" dirty="0"/>
        </a:p>
      </dgm:t>
    </dgm:pt>
    <dgm:pt modelId="{0D6A0414-1EBC-45E6-B5CE-D585E2189554}" type="parTrans" cxnId="{F86A8752-F5A2-4C86-A8CE-74D3C6DE0680}">
      <dgm:prSet/>
      <dgm:spPr/>
      <dgm:t>
        <a:bodyPr/>
        <a:lstStyle/>
        <a:p>
          <a:endParaRPr lang="hu-HU"/>
        </a:p>
      </dgm:t>
    </dgm:pt>
    <dgm:pt modelId="{5014EB67-8339-4B1C-88CC-7528DE16212E}" type="sibTrans" cxnId="{F86A8752-F5A2-4C86-A8CE-74D3C6DE0680}">
      <dgm:prSet/>
      <dgm:spPr/>
      <dgm:t>
        <a:bodyPr/>
        <a:lstStyle/>
        <a:p>
          <a:endParaRPr lang="hu-HU"/>
        </a:p>
      </dgm:t>
    </dgm:pt>
    <dgm:pt modelId="{0070EE3D-0306-4BD2-BA7D-979C05B5D7E5}">
      <dgm:prSet phldrT="[Szöveg]"/>
      <dgm:spPr/>
      <dgm:t>
        <a:bodyPr/>
        <a:lstStyle/>
        <a:p>
          <a:r>
            <a:rPr lang="hu-HU" dirty="0" smtClean="0"/>
            <a:t>Logisztika, disztribúció,</a:t>
          </a:r>
        </a:p>
        <a:p>
          <a:r>
            <a:rPr lang="hu-HU" dirty="0" smtClean="0"/>
            <a:t>marketing</a:t>
          </a:r>
          <a:endParaRPr lang="hu-HU" dirty="0"/>
        </a:p>
      </dgm:t>
    </dgm:pt>
    <dgm:pt modelId="{74D30316-C5DF-48C4-9A33-421D9A284413}" type="parTrans" cxnId="{E6134313-291C-4290-B2F9-74BAF631677C}">
      <dgm:prSet/>
      <dgm:spPr/>
      <dgm:t>
        <a:bodyPr/>
        <a:lstStyle/>
        <a:p>
          <a:endParaRPr lang="hu-HU"/>
        </a:p>
      </dgm:t>
    </dgm:pt>
    <dgm:pt modelId="{C6948BB0-D4D6-4793-8439-B40FEAB9CE59}" type="sibTrans" cxnId="{E6134313-291C-4290-B2F9-74BAF631677C}">
      <dgm:prSet/>
      <dgm:spPr/>
      <dgm:t>
        <a:bodyPr/>
        <a:lstStyle/>
        <a:p>
          <a:endParaRPr lang="hu-HU"/>
        </a:p>
      </dgm:t>
    </dgm:pt>
    <dgm:pt modelId="{B53B4B1B-7202-4C31-8B2D-A0397BB6DCF4}">
      <dgm:prSet phldrT="[Szöveg]"/>
      <dgm:spPr/>
      <dgm:t>
        <a:bodyPr/>
        <a:lstStyle/>
        <a:p>
          <a:r>
            <a:rPr lang="hu-HU" dirty="0" smtClean="0"/>
            <a:t>Időzítés</a:t>
          </a:r>
          <a:endParaRPr lang="hu-HU" dirty="0"/>
        </a:p>
      </dgm:t>
    </dgm:pt>
    <dgm:pt modelId="{61E5F59C-84DD-4839-9ABB-04DDFE26B08A}" type="parTrans" cxnId="{36135BED-EB54-40E5-B503-CC395E290C6B}">
      <dgm:prSet/>
      <dgm:spPr/>
      <dgm:t>
        <a:bodyPr/>
        <a:lstStyle/>
        <a:p>
          <a:endParaRPr lang="hu-HU"/>
        </a:p>
      </dgm:t>
    </dgm:pt>
    <dgm:pt modelId="{C7355AF6-354F-40C4-9AC9-24FAC70A1C6E}" type="sibTrans" cxnId="{36135BED-EB54-40E5-B503-CC395E290C6B}">
      <dgm:prSet/>
      <dgm:spPr/>
      <dgm:t>
        <a:bodyPr/>
        <a:lstStyle/>
        <a:p>
          <a:endParaRPr lang="hu-HU"/>
        </a:p>
      </dgm:t>
    </dgm:pt>
    <dgm:pt modelId="{DA18C8D3-9D37-4D5C-B281-5DCB8E13CD86}" type="pres">
      <dgm:prSet presAssocID="{37F5F82F-75F7-4E83-86FD-F94307827864}" presName="Name0" presStyleCnt="0">
        <dgm:presLayoutVars>
          <dgm:chMax val="1"/>
          <dgm:chPref val="1"/>
          <dgm:dir/>
          <dgm:animOne val="branch"/>
          <dgm:animLvl val="lvl"/>
        </dgm:presLayoutVars>
      </dgm:prSet>
      <dgm:spPr/>
      <dgm:t>
        <a:bodyPr/>
        <a:lstStyle/>
        <a:p>
          <a:endParaRPr lang="hu-HU"/>
        </a:p>
      </dgm:t>
    </dgm:pt>
    <dgm:pt modelId="{CAFC6FB2-2FF7-41A4-AF16-29EE8F0E4934}" type="pres">
      <dgm:prSet presAssocID="{D24DB934-BD8A-4C75-AAFD-6ABBAE94A7EF}" presName="Parent" presStyleLbl="node0" presStyleIdx="0" presStyleCnt="1">
        <dgm:presLayoutVars>
          <dgm:chMax val="6"/>
          <dgm:chPref val="6"/>
        </dgm:presLayoutVars>
      </dgm:prSet>
      <dgm:spPr/>
      <dgm:t>
        <a:bodyPr/>
        <a:lstStyle/>
        <a:p>
          <a:endParaRPr lang="hu-HU"/>
        </a:p>
      </dgm:t>
    </dgm:pt>
    <dgm:pt modelId="{C20A1BD2-E82F-4E7E-B23D-B8F8557F3B86}" type="pres">
      <dgm:prSet presAssocID="{407A9A58-045E-42F3-9328-7E71456A8647}" presName="Accent1" presStyleCnt="0"/>
      <dgm:spPr/>
    </dgm:pt>
    <dgm:pt modelId="{9A257EA8-2E91-45B2-82C9-6AD12C03C503}" type="pres">
      <dgm:prSet presAssocID="{407A9A58-045E-42F3-9328-7E71456A8647}" presName="Accent" presStyleLbl="bgShp" presStyleIdx="0" presStyleCnt="6"/>
      <dgm:spPr/>
    </dgm:pt>
    <dgm:pt modelId="{E7406D8C-DDC9-4FE1-80D7-D908CF35375C}" type="pres">
      <dgm:prSet presAssocID="{407A9A58-045E-42F3-9328-7E71456A8647}" presName="Child1" presStyleLbl="node1" presStyleIdx="0" presStyleCnt="6">
        <dgm:presLayoutVars>
          <dgm:chMax val="0"/>
          <dgm:chPref val="0"/>
          <dgm:bulletEnabled val="1"/>
        </dgm:presLayoutVars>
      </dgm:prSet>
      <dgm:spPr/>
      <dgm:t>
        <a:bodyPr/>
        <a:lstStyle/>
        <a:p>
          <a:endParaRPr lang="hu-HU"/>
        </a:p>
      </dgm:t>
    </dgm:pt>
    <dgm:pt modelId="{15D01CF9-75A7-4C89-90B2-B5944345FDE1}" type="pres">
      <dgm:prSet presAssocID="{967710A7-CC15-4D7C-9DF8-901F4CD3F88A}" presName="Accent2" presStyleCnt="0"/>
      <dgm:spPr/>
    </dgm:pt>
    <dgm:pt modelId="{25D27476-DB8C-4B45-9A85-5834A569155B}" type="pres">
      <dgm:prSet presAssocID="{967710A7-CC15-4D7C-9DF8-901F4CD3F88A}" presName="Accent" presStyleLbl="bgShp" presStyleIdx="1" presStyleCnt="6"/>
      <dgm:spPr/>
    </dgm:pt>
    <dgm:pt modelId="{651C41EF-E6CF-4670-B66E-30BD2FB06C51}" type="pres">
      <dgm:prSet presAssocID="{967710A7-CC15-4D7C-9DF8-901F4CD3F88A}" presName="Child2" presStyleLbl="node1" presStyleIdx="1" presStyleCnt="6" custLinFactX="-83778" custLinFactNeighborX="-100000" custLinFactNeighborY="-3591">
        <dgm:presLayoutVars>
          <dgm:chMax val="0"/>
          <dgm:chPref val="0"/>
          <dgm:bulletEnabled val="1"/>
        </dgm:presLayoutVars>
      </dgm:prSet>
      <dgm:spPr/>
      <dgm:t>
        <a:bodyPr/>
        <a:lstStyle/>
        <a:p>
          <a:endParaRPr lang="hu-HU"/>
        </a:p>
      </dgm:t>
    </dgm:pt>
    <dgm:pt modelId="{88D29FD9-1B7B-4768-942F-840C1451F80E}" type="pres">
      <dgm:prSet presAssocID="{077862E0-F938-413B-9F43-351C98F80E68}" presName="Accent3" presStyleCnt="0"/>
      <dgm:spPr/>
    </dgm:pt>
    <dgm:pt modelId="{B1876178-75B2-40E5-A96C-A9236253A556}" type="pres">
      <dgm:prSet presAssocID="{077862E0-F938-413B-9F43-351C98F80E68}" presName="Accent" presStyleLbl="bgShp" presStyleIdx="2" presStyleCnt="6"/>
      <dgm:spPr/>
    </dgm:pt>
    <dgm:pt modelId="{3962B50B-D7DB-4CC2-9C94-5D267B7384AA}" type="pres">
      <dgm:prSet presAssocID="{077862E0-F938-413B-9F43-351C98F80E68}" presName="Child3" presStyleLbl="node1" presStyleIdx="2" presStyleCnt="6" custLinFactY="-24506" custLinFactNeighborX="-736" custLinFactNeighborY="-100000">
        <dgm:presLayoutVars>
          <dgm:chMax val="0"/>
          <dgm:chPref val="0"/>
          <dgm:bulletEnabled val="1"/>
        </dgm:presLayoutVars>
      </dgm:prSet>
      <dgm:spPr/>
      <dgm:t>
        <a:bodyPr/>
        <a:lstStyle/>
        <a:p>
          <a:endParaRPr lang="hu-HU"/>
        </a:p>
      </dgm:t>
    </dgm:pt>
    <dgm:pt modelId="{401D17F2-E4FE-4327-A75C-BDB2E5762FDF}" type="pres">
      <dgm:prSet presAssocID="{1D67893E-9E40-4B54-AFA5-6F1C8C6C3675}" presName="Accent4" presStyleCnt="0"/>
      <dgm:spPr/>
    </dgm:pt>
    <dgm:pt modelId="{DBD6EB54-76FA-45D3-AB2E-5DF9CDF111F2}" type="pres">
      <dgm:prSet presAssocID="{1D67893E-9E40-4B54-AFA5-6F1C8C6C3675}" presName="Accent" presStyleLbl="bgShp" presStyleIdx="3" presStyleCnt="6"/>
      <dgm:spPr/>
    </dgm:pt>
    <dgm:pt modelId="{15AA2170-FC22-4C15-A06B-82B347F1C376}" type="pres">
      <dgm:prSet presAssocID="{1D67893E-9E40-4B54-AFA5-6F1C8C6C3675}" presName="Child4" presStyleLbl="node1" presStyleIdx="3" presStyleCnt="6" custLinFactNeighborX="94881" custLinFactNeighborY="-64457">
        <dgm:presLayoutVars>
          <dgm:chMax val="0"/>
          <dgm:chPref val="0"/>
          <dgm:bulletEnabled val="1"/>
        </dgm:presLayoutVars>
      </dgm:prSet>
      <dgm:spPr/>
      <dgm:t>
        <a:bodyPr/>
        <a:lstStyle/>
        <a:p>
          <a:endParaRPr lang="hu-HU"/>
        </a:p>
      </dgm:t>
    </dgm:pt>
    <dgm:pt modelId="{CF382F62-4449-4370-B71A-8C4EA4878973}" type="pres">
      <dgm:prSet presAssocID="{0070EE3D-0306-4BD2-BA7D-979C05B5D7E5}" presName="Accent5" presStyleCnt="0"/>
      <dgm:spPr/>
    </dgm:pt>
    <dgm:pt modelId="{7ADC1273-9CED-41A3-9544-C3B7B1CE246B}" type="pres">
      <dgm:prSet presAssocID="{0070EE3D-0306-4BD2-BA7D-979C05B5D7E5}" presName="Accent" presStyleLbl="bgShp" presStyleIdx="4" presStyleCnt="6"/>
      <dgm:spPr/>
    </dgm:pt>
    <dgm:pt modelId="{FA6109E5-A803-4E41-988D-5927A0F02115}" type="pres">
      <dgm:prSet presAssocID="{0070EE3D-0306-4BD2-BA7D-979C05B5D7E5}" presName="Child5" presStyleLbl="node1" presStyleIdx="4" presStyleCnt="6" custLinFactNeighborX="91820" custLinFactNeighborY="60757">
        <dgm:presLayoutVars>
          <dgm:chMax val="0"/>
          <dgm:chPref val="0"/>
          <dgm:bulletEnabled val="1"/>
        </dgm:presLayoutVars>
      </dgm:prSet>
      <dgm:spPr/>
      <dgm:t>
        <a:bodyPr/>
        <a:lstStyle/>
        <a:p>
          <a:endParaRPr lang="hu-HU"/>
        </a:p>
      </dgm:t>
    </dgm:pt>
    <dgm:pt modelId="{C220E085-07C8-400D-91B4-CC9A6AF1E9DE}" type="pres">
      <dgm:prSet presAssocID="{B53B4B1B-7202-4C31-8B2D-A0397BB6DCF4}" presName="Accent6" presStyleCnt="0"/>
      <dgm:spPr/>
    </dgm:pt>
    <dgm:pt modelId="{804397F4-5BB8-4B33-8F8F-3519FFB2B495}" type="pres">
      <dgm:prSet presAssocID="{B53B4B1B-7202-4C31-8B2D-A0397BB6DCF4}" presName="Accent" presStyleLbl="bgShp" presStyleIdx="5" presStyleCnt="6"/>
      <dgm:spPr/>
    </dgm:pt>
    <dgm:pt modelId="{7E38EA4C-400C-4231-B4F2-E0A589E879EA}" type="pres">
      <dgm:prSet presAssocID="{B53B4B1B-7202-4C31-8B2D-A0397BB6DCF4}" presName="Child6" presStyleLbl="node1" presStyleIdx="5" presStyleCnt="6" custLinFactY="18171" custLinFactNeighborX="-710" custLinFactNeighborY="100000">
        <dgm:presLayoutVars>
          <dgm:chMax val="0"/>
          <dgm:chPref val="0"/>
          <dgm:bulletEnabled val="1"/>
        </dgm:presLayoutVars>
      </dgm:prSet>
      <dgm:spPr/>
      <dgm:t>
        <a:bodyPr/>
        <a:lstStyle/>
        <a:p>
          <a:endParaRPr lang="hu-HU"/>
        </a:p>
      </dgm:t>
    </dgm:pt>
  </dgm:ptLst>
  <dgm:cxnLst>
    <dgm:cxn modelId="{36135BED-EB54-40E5-B503-CC395E290C6B}" srcId="{D24DB934-BD8A-4C75-AAFD-6ABBAE94A7EF}" destId="{B53B4B1B-7202-4C31-8B2D-A0397BB6DCF4}" srcOrd="5" destOrd="0" parTransId="{61E5F59C-84DD-4839-9ABB-04DDFE26B08A}" sibTransId="{C7355AF6-354F-40C4-9AC9-24FAC70A1C6E}"/>
    <dgm:cxn modelId="{7FECCA84-E624-4C3B-A449-6173EED112D1}" type="presOf" srcId="{967710A7-CC15-4D7C-9DF8-901F4CD3F88A}" destId="{651C41EF-E6CF-4670-B66E-30BD2FB06C51}" srcOrd="0" destOrd="0" presId="urn:microsoft.com/office/officeart/2011/layout/HexagonRadial"/>
    <dgm:cxn modelId="{5BEF76E0-7313-4A4F-95A5-558627FC5C96}" type="presOf" srcId="{37F5F82F-75F7-4E83-86FD-F94307827864}" destId="{DA18C8D3-9D37-4D5C-B281-5DCB8E13CD86}" srcOrd="0" destOrd="0" presId="urn:microsoft.com/office/officeart/2011/layout/HexagonRadial"/>
    <dgm:cxn modelId="{17E5FE26-B590-426B-89D1-121FE650E662}" type="presOf" srcId="{0070EE3D-0306-4BD2-BA7D-979C05B5D7E5}" destId="{FA6109E5-A803-4E41-988D-5927A0F02115}" srcOrd="0" destOrd="0" presId="urn:microsoft.com/office/officeart/2011/layout/HexagonRadial"/>
    <dgm:cxn modelId="{1820034F-5EC1-446F-BE5B-B4072241E1E1}" srcId="{D24DB934-BD8A-4C75-AAFD-6ABBAE94A7EF}" destId="{077862E0-F938-413B-9F43-351C98F80E68}" srcOrd="2" destOrd="0" parTransId="{83B949C6-C9F6-46F5-B156-73D969CFD159}" sibTransId="{37072C43-B672-4BB5-843F-D5F25AA1E2ED}"/>
    <dgm:cxn modelId="{F2AB7C85-D722-46A9-8C34-DCC2FE5BCDDD}" type="presOf" srcId="{1D67893E-9E40-4B54-AFA5-6F1C8C6C3675}" destId="{15AA2170-FC22-4C15-A06B-82B347F1C376}" srcOrd="0" destOrd="0" presId="urn:microsoft.com/office/officeart/2011/layout/HexagonRadial"/>
    <dgm:cxn modelId="{ED57F2EC-6168-4CFE-A4EE-00B46DB14A01}" type="presOf" srcId="{077862E0-F938-413B-9F43-351C98F80E68}" destId="{3962B50B-D7DB-4CC2-9C94-5D267B7384AA}" srcOrd="0" destOrd="0" presId="urn:microsoft.com/office/officeart/2011/layout/HexagonRadial"/>
    <dgm:cxn modelId="{E6134313-291C-4290-B2F9-74BAF631677C}" srcId="{D24DB934-BD8A-4C75-AAFD-6ABBAE94A7EF}" destId="{0070EE3D-0306-4BD2-BA7D-979C05B5D7E5}" srcOrd="4" destOrd="0" parTransId="{74D30316-C5DF-48C4-9A33-421D9A284413}" sibTransId="{C6948BB0-D4D6-4793-8439-B40FEAB9CE59}"/>
    <dgm:cxn modelId="{F86A8752-F5A2-4C86-A8CE-74D3C6DE0680}" srcId="{D24DB934-BD8A-4C75-AAFD-6ABBAE94A7EF}" destId="{1D67893E-9E40-4B54-AFA5-6F1C8C6C3675}" srcOrd="3" destOrd="0" parTransId="{0D6A0414-1EBC-45E6-B5CE-D585E2189554}" sibTransId="{5014EB67-8339-4B1C-88CC-7528DE16212E}"/>
    <dgm:cxn modelId="{605EE384-991D-43A6-8A2B-F718E669228B}" srcId="{D24DB934-BD8A-4C75-AAFD-6ABBAE94A7EF}" destId="{967710A7-CC15-4D7C-9DF8-901F4CD3F88A}" srcOrd="1" destOrd="0" parTransId="{D67E50DF-1996-451D-81E3-56A349E6E704}" sibTransId="{3BA99739-1BD5-406E-8250-B2CF0FEBDEE5}"/>
    <dgm:cxn modelId="{CDFA6565-2ACF-44E5-A90B-47B68517CF13}" type="presOf" srcId="{D24DB934-BD8A-4C75-AAFD-6ABBAE94A7EF}" destId="{CAFC6FB2-2FF7-41A4-AF16-29EE8F0E4934}" srcOrd="0" destOrd="0" presId="urn:microsoft.com/office/officeart/2011/layout/HexagonRadial"/>
    <dgm:cxn modelId="{ECD68A34-F08B-4025-B3DF-18CEFC63454D}" type="presOf" srcId="{B53B4B1B-7202-4C31-8B2D-A0397BB6DCF4}" destId="{7E38EA4C-400C-4231-B4F2-E0A589E879EA}" srcOrd="0" destOrd="0" presId="urn:microsoft.com/office/officeart/2011/layout/HexagonRadial"/>
    <dgm:cxn modelId="{8FA32554-52E1-4B64-A84D-7911900D4778}" srcId="{37F5F82F-75F7-4E83-86FD-F94307827864}" destId="{D24DB934-BD8A-4C75-AAFD-6ABBAE94A7EF}" srcOrd="0" destOrd="0" parTransId="{289B6DED-94DE-4CAC-8842-FD8C36042FBC}" sibTransId="{361405A3-C0AA-48C5-BC6C-BF48A2CD4E03}"/>
    <dgm:cxn modelId="{38C642A7-058D-4789-B5BC-244ED3B7C91F}" srcId="{D24DB934-BD8A-4C75-AAFD-6ABBAE94A7EF}" destId="{407A9A58-045E-42F3-9328-7E71456A8647}" srcOrd="0" destOrd="0" parTransId="{19EA3186-FC2F-4F07-B0A5-96F9FA3955FA}" sibTransId="{9329CACB-B14F-41B8-80E0-F652EF167FF9}"/>
    <dgm:cxn modelId="{EDD1A8E6-9BE8-4A9E-BC81-3504F43DB7A5}" type="presOf" srcId="{407A9A58-045E-42F3-9328-7E71456A8647}" destId="{E7406D8C-DDC9-4FE1-80D7-D908CF35375C}" srcOrd="0" destOrd="0" presId="urn:microsoft.com/office/officeart/2011/layout/HexagonRadial"/>
    <dgm:cxn modelId="{399F0FC6-278E-44E5-985F-C3E9198B21CF}" type="presParOf" srcId="{DA18C8D3-9D37-4D5C-B281-5DCB8E13CD86}" destId="{CAFC6FB2-2FF7-41A4-AF16-29EE8F0E4934}" srcOrd="0" destOrd="0" presId="urn:microsoft.com/office/officeart/2011/layout/HexagonRadial"/>
    <dgm:cxn modelId="{11F5FFD0-6FCA-495B-9565-0453751E6C19}" type="presParOf" srcId="{DA18C8D3-9D37-4D5C-B281-5DCB8E13CD86}" destId="{C20A1BD2-E82F-4E7E-B23D-B8F8557F3B86}" srcOrd="1" destOrd="0" presId="urn:microsoft.com/office/officeart/2011/layout/HexagonRadial"/>
    <dgm:cxn modelId="{0F059A5E-DD8E-492D-AF9E-2BBD00EE5D8C}" type="presParOf" srcId="{C20A1BD2-E82F-4E7E-B23D-B8F8557F3B86}" destId="{9A257EA8-2E91-45B2-82C9-6AD12C03C503}" srcOrd="0" destOrd="0" presId="urn:microsoft.com/office/officeart/2011/layout/HexagonRadial"/>
    <dgm:cxn modelId="{74892B0B-3BA7-41A0-A77A-3B8718FAE4C9}" type="presParOf" srcId="{DA18C8D3-9D37-4D5C-B281-5DCB8E13CD86}" destId="{E7406D8C-DDC9-4FE1-80D7-D908CF35375C}" srcOrd="2" destOrd="0" presId="urn:microsoft.com/office/officeart/2011/layout/HexagonRadial"/>
    <dgm:cxn modelId="{258413A4-3354-46D3-A920-A7AAC327F6FA}" type="presParOf" srcId="{DA18C8D3-9D37-4D5C-B281-5DCB8E13CD86}" destId="{15D01CF9-75A7-4C89-90B2-B5944345FDE1}" srcOrd="3" destOrd="0" presId="urn:microsoft.com/office/officeart/2011/layout/HexagonRadial"/>
    <dgm:cxn modelId="{7324FBB7-A6B1-448B-9722-466132B62CFE}" type="presParOf" srcId="{15D01CF9-75A7-4C89-90B2-B5944345FDE1}" destId="{25D27476-DB8C-4B45-9A85-5834A569155B}" srcOrd="0" destOrd="0" presId="urn:microsoft.com/office/officeart/2011/layout/HexagonRadial"/>
    <dgm:cxn modelId="{B071AE70-3FF7-466A-B296-EAF8D84D97CC}" type="presParOf" srcId="{DA18C8D3-9D37-4D5C-B281-5DCB8E13CD86}" destId="{651C41EF-E6CF-4670-B66E-30BD2FB06C51}" srcOrd="4" destOrd="0" presId="urn:microsoft.com/office/officeart/2011/layout/HexagonRadial"/>
    <dgm:cxn modelId="{89D17B72-6549-435C-BB91-9D6065CAE921}" type="presParOf" srcId="{DA18C8D3-9D37-4D5C-B281-5DCB8E13CD86}" destId="{88D29FD9-1B7B-4768-942F-840C1451F80E}" srcOrd="5" destOrd="0" presId="urn:microsoft.com/office/officeart/2011/layout/HexagonRadial"/>
    <dgm:cxn modelId="{EBB878A4-FA56-4B98-83D9-D8AC031C7E2B}" type="presParOf" srcId="{88D29FD9-1B7B-4768-942F-840C1451F80E}" destId="{B1876178-75B2-40E5-A96C-A9236253A556}" srcOrd="0" destOrd="0" presId="urn:microsoft.com/office/officeart/2011/layout/HexagonRadial"/>
    <dgm:cxn modelId="{3E845554-6B32-4769-B62D-328EAF291754}" type="presParOf" srcId="{DA18C8D3-9D37-4D5C-B281-5DCB8E13CD86}" destId="{3962B50B-D7DB-4CC2-9C94-5D267B7384AA}" srcOrd="6" destOrd="0" presId="urn:microsoft.com/office/officeart/2011/layout/HexagonRadial"/>
    <dgm:cxn modelId="{71FF491A-61CF-4054-8140-D138E556866B}" type="presParOf" srcId="{DA18C8D3-9D37-4D5C-B281-5DCB8E13CD86}" destId="{401D17F2-E4FE-4327-A75C-BDB2E5762FDF}" srcOrd="7" destOrd="0" presId="urn:microsoft.com/office/officeart/2011/layout/HexagonRadial"/>
    <dgm:cxn modelId="{07217D6D-3E86-4C21-86F0-880643472FBE}" type="presParOf" srcId="{401D17F2-E4FE-4327-A75C-BDB2E5762FDF}" destId="{DBD6EB54-76FA-45D3-AB2E-5DF9CDF111F2}" srcOrd="0" destOrd="0" presId="urn:microsoft.com/office/officeart/2011/layout/HexagonRadial"/>
    <dgm:cxn modelId="{D388B7D6-F62C-4F43-A993-1D6E4CB1989C}" type="presParOf" srcId="{DA18C8D3-9D37-4D5C-B281-5DCB8E13CD86}" destId="{15AA2170-FC22-4C15-A06B-82B347F1C376}" srcOrd="8" destOrd="0" presId="urn:microsoft.com/office/officeart/2011/layout/HexagonRadial"/>
    <dgm:cxn modelId="{A8ACC151-4FCA-4765-A040-41E27B8CEBB1}" type="presParOf" srcId="{DA18C8D3-9D37-4D5C-B281-5DCB8E13CD86}" destId="{CF382F62-4449-4370-B71A-8C4EA4878973}" srcOrd="9" destOrd="0" presId="urn:microsoft.com/office/officeart/2011/layout/HexagonRadial"/>
    <dgm:cxn modelId="{F526951A-5D63-4F11-ABE1-DE3E0C9354F7}" type="presParOf" srcId="{CF382F62-4449-4370-B71A-8C4EA4878973}" destId="{7ADC1273-9CED-41A3-9544-C3B7B1CE246B}" srcOrd="0" destOrd="0" presId="urn:microsoft.com/office/officeart/2011/layout/HexagonRadial"/>
    <dgm:cxn modelId="{C0809E83-218F-4779-9A4C-6CD1BDAC9CC6}" type="presParOf" srcId="{DA18C8D3-9D37-4D5C-B281-5DCB8E13CD86}" destId="{FA6109E5-A803-4E41-988D-5927A0F02115}" srcOrd="10" destOrd="0" presId="urn:microsoft.com/office/officeart/2011/layout/HexagonRadial"/>
    <dgm:cxn modelId="{23415A9D-AD67-450F-87A4-D2A2FD1550FD}" type="presParOf" srcId="{DA18C8D3-9D37-4D5C-B281-5DCB8E13CD86}" destId="{C220E085-07C8-400D-91B4-CC9A6AF1E9DE}" srcOrd="11" destOrd="0" presId="urn:microsoft.com/office/officeart/2011/layout/HexagonRadial"/>
    <dgm:cxn modelId="{E15895BB-256E-4D0F-AA24-BEB0192FE337}" type="presParOf" srcId="{C220E085-07C8-400D-91B4-CC9A6AF1E9DE}" destId="{804397F4-5BB8-4B33-8F8F-3519FFB2B495}" srcOrd="0" destOrd="0" presId="urn:microsoft.com/office/officeart/2011/layout/HexagonRadial"/>
    <dgm:cxn modelId="{5E66CCF3-8063-440E-ACEB-329A4EB31F5C}" type="presParOf" srcId="{DA18C8D3-9D37-4D5C-B281-5DCB8E13CD86}" destId="{7E38EA4C-400C-4231-B4F2-E0A589E879EA}"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F5F82F-75F7-4E83-86FD-F9430782786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hu-HU"/>
        </a:p>
      </dgm:t>
    </dgm:pt>
    <dgm:pt modelId="{D24DB934-BD8A-4C75-AAFD-6ABBAE94A7EF}">
      <dgm:prSet phldrT="[Szöveg]"/>
      <dgm:spPr/>
      <dgm:t>
        <a:bodyPr/>
        <a:lstStyle/>
        <a:p>
          <a:r>
            <a:rPr lang="hu-HU" dirty="0" smtClean="0"/>
            <a:t>Működő üzleti modell</a:t>
          </a:r>
          <a:endParaRPr lang="hu-HU" dirty="0"/>
        </a:p>
      </dgm:t>
    </dgm:pt>
    <dgm:pt modelId="{289B6DED-94DE-4CAC-8842-FD8C36042FBC}" type="parTrans" cxnId="{8FA32554-52E1-4B64-A84D-7911900D4778}">
      <dgm:prSet/>
      <dgm:spPr/>
      <dgm:t>
        <a:bodyPr/>
        <a:lstStyle/>
        <a:p>
          <a:endParaRPr lang="hu-HU"/>
        </a:p>
      </dgm:t>
    </dgm:pt>
    <dgm:pt modelId="{361405A3-C0AA-48C5-BC6C-BF48A2CD4E03}" type="sibTrans" cxnId="{8FA32554-52E1-4B64-A84D-7911900D4778}">
      <dgm:prSet/>
      <dgm:spPr/>
      <dgm:t>
        <a:bodyPr/>
        <a:lstStyle/>
        <a:p>
          <a:endParaRPr lang="hu-HU"/>
        </a:p>
      </dgm:t>
    </dgm:pt>
    <dgm:pt modelId="{407A9A58-045E-42F3-9328-7E71456A8647}">
      <dgm:prSet phldrT="[Szöveg]"/>
      <dgm:spPr/>
      <dgm:t>
        <a:bodyPr/>
        <a:lstStyle/>
        <a:p>
          <a:r>
            <a:rPr lang="hu-HU" dirty="0" smtClean="0"/>
            <a:t>Termék</a:t>
          </a:r>
          <a:endParaRPr lang="hu-HU" dirty="0"/>
        </a:p>
      </dgm:t>
    </dgm:pt>
    <dgm:pt modelId="{19EA3186-FC2F-4F07-B0A5-96F9FA3955FA}" type="parTrans" cxnId="{38C642A7-058D-4789-B5BC-244ED3B7C91F}">
      <dgm:prSet/>
      <dgm:spPr/>
      <dgm:t>
        <a:bodyPr/>
        <a:lstStyle/>
        <a:p>
          <a:endParaRPr lang="hu-HU"/>
        </a:p>
      </dgm:t>
    </dgm:pt>
    <dgm:pt modelId="{9329CACB-B14F-41B8-80E0-F652EF167FF9}" type="sibTrans" cxnId="{38C642A7-058D-4789-B5BC-244ED3B7C91F}">
      <dgm:prSet/>
      <dgm:spPr/>
      <dgm:t>
        <a:bodyPr/>
        <a:lstStyle/>
        <a:p>
          <a:endParaRPr lang="hu-HU"/>
        </a:p>
      </dgm:t>
    </dgm:pt>
    <dgm:pt modelId="{967710A7-CC15-4D7C-9DF8-901F4CD3F88A}">
      <dgm:prSet phldrT="[Szöveg]"/>
      <dgm:spPr/>
      <dgm:t>
        <a:bodyPr/>
        <a:lstStyle/>
        <a:p>
          <a:r>
            <a:rPr lang="hu-HU" dirty="0" smtClean="0"/>
            <a:t>Fókusz</a:t>
          </a:r>
          <a:endParaRPr lang="hu-HU" dirty="0"/>
        </a:p>
      </dgm:t>
    </dgm:pt>
    <dgm:pt modelId="{D67E50DF-1996-451D-81E3-56A349E6E704}" type="parTrans" cxnId="{605EE384-991D-43A6-8A2B-F718E669228B}">
      <dgm:prSet/>
      <dgm:spPr/>
      <dgm:t>
        <a:bodyPr/>
        <a:lstStyle/>
        <a:p>
          <a:endParaRPr lang="hu-HU"/>
        </a:p>
      </dgm:t>
    </dgm:pt>
    <dgm:pt modelId="{3BA99739-1BD5-406E-8250-B2CF0FEBDEE5}" type="sibTrans" cxnId="{605EE384-991D-43A6-8A2B-F718E669228B}">
      <dgm:prSet/>
      <dgm:spPr/>
      <dgm:t>
        <a:bodyPr/>
        <a:lstStyle/>
        <a:p>
          <a:endParaRPr lang="hu-HU"/>
        </a:p>
      </dgm:t>
    </dgm:pt>
    <dgm:pt modelId="{077862E0-F938-413B-9F43-351C98F80E68}">
      <dgm:prSet phldrT="[Szöveg]"/>
      <dgm:spPr/>
      <dgm:t>
        <a:bodyPr/>
        <a:lstStyle/>
        <a:p>
          <a:r>
            <a:rPr lang="hu-HU" dirty="0" smtClean="0"/>
            <a:t>Piac (vevő)</a:t>
          </a:r>
          <a:endParaRPr lang="hu-HU" dirty="0"/>
        </a:p>
      </dgm:t>
    </dgm:pt>
    <dgm:pt modelId="{83B949C6-C9F6-46F5-B156-73D969CFD159}" type="parTrans" cxnId="{1820034F-5EC1-446F-BE5B-B4072241E1E1}">
      <dgm:prSet/>
      <dgm:spPr/>
      <dgm:t>
        <a:bodyPr/>
        <a:lstStyle/>
        <a:p>
          <a:endParaRPr lang="hu-HU"/>
        </a:p>
      </dgm:t>
    </dgm:pt>
    <dgm:pt modelId="{37072C43-B672-4BB5-843F-D5F25AA1E2ED}" type="sibTrans" cxnId="{1820034F-5EC1-446F-BE5B-B4072241E1E1}">
      <dgm:prSet/>
      <dgm:spPr/>
      <dgm:t>
        <a:bodyPr/>
        <a:lstStyle/>
        <a:p>
          <a:endParaRPr lang="hu-HU"/>
        </a:p>
      </dgm:t>
    </dgm:pt>
    <dgm:pt modelId="{1D67893E-9E40-4B54-AFA5-6F1C8C6C3675}">
      <dgm:prSet phldrT="[Szöveg]"/>
      <dgm:spPr/>
      <dgm:t>
        <a:bodyPr/>
        <a:lstStyle/>
        <a:p>
          <a:r>
            <a:rPr lang="hu-HU" dirty="0" smtClean="0"/>
            <a:t>Verseny-képesség</a:t>
          </a:r>
          <a:endParaRPr lang="hu-HU" dirty="0"/>
        </a:p>
      </dgm:t>
    </dgm:pt>
    <dgm:pt modelId="{0D6A0414-1EBC-45E6-B5CE-D585E2189554}" type="parTrans" cxnId="{F86A8752-F5A2-4C86-A8CE-74D3C6DE0680}">
      <dgm:prSet/>
      <dgm:spPr/>
      <dgm:t>
        <a:bodyPr/>
        <a:lstStyle/>
        <a:p>
          <a:endParaRPr lang="hu-HU"/>
        </a:p>
      </dgm:t>
    </dgm:pt>
    <dgm:pt modelId="{5014EB67-8339-4B1C-88CC-7528DE16212E}" type="sibTrans" cxnId="{F86A8752-F5A2-4C86-A8CE-74D3C6DE0680}">
      <dgm:prSet/>
      <dgm:spPr/>
      <dgm:t>
        <a:bodyPr/>
        <a:lstStyle/>
        <a:p>
          <a:endParaRPr lang="hu-HU"/>
        </a:p>
      </dgm:t>
    </dgm:pt>
    <dgm:pt modelId="{0070EE3D-0306-4BD2-BA7D-979C05B5D7E5}">
      <dgm:prSet phldrT="[Szöveg]"/>
      <dgm:spPr/>
      <dgm:t>
        <a:bodyPr/>
        <a:lstStyle/>
        <a:p>
          <a:r>
            <a:rPr lang="hu-HU" dirty="0" smtClean="0"/>
            <a:t>Logisztika, disztribúció,</a:t>
          </a:r>
        </a:p>
        <a:p>
          <a:r>
            <a:rPr lang="hu-HU" dirty="0" smtClean="0"/>
            <a:t>marketing</a:t>
          </a:r>
          <a:endParaRPr lang="hu-HU" dirty="0"/>
        </a:p>
      </dgm:t>
    </dgm:pt>
    <dgm:pt modelId="{74D30316-C5DF-48C4-9A33-421D9A284413}" type="parTrans" cxnId="{E6134313-291C-4290-B2F9-74BAF631677C}">
      <dgm:prSet/>
      <dgm:spPr/>
      <dgm:t>
        <a:bodyPr/>
        <a:lstStyle/>
        <a:p>
          <a:endParaRPr lang="hu-HU"/>
        </a:p>
      </dgm:t>
    </dgm:pt>
    <dgm:pt modelId="{C6948BB0-D4D6-4793-8439-B40FEAB9CE59}" type="sibTrans" cxnId="{E6134313-291C-4290-B2F9-74BAF631677C}">
      <dgm:prSet/>
      <dgm:spPr/>
      <dgm:t>
        <a:bodyPr/>
        <a:lstStyle/>
        <a:p>
          <a:endParaRPr lang="hu-HU"/>
        </a:p>
      </dgm:t>
    </dgm:pt>
    <dgm:pt modelId="{B53B4B1B-7202-4C31-8B2D-A0397BB6DCF4}">
      <dgm:prSet phldrT="[Szöveg]"/>
      <dgm:spPr/>
      <dgm:t>
        <a:bodyPr/>
        <a:lstStyle/>
        <a:p>
          <a:r>
            <a:rPr lang="hu-HU" dirty="0" smtClean="0"/>
            <a:t>Időzítés</a:t>
          </a:r>
          <a:endParaRPr lang="hu-HU" dirty="0"/>
        </a:p>
      </dgm:t>
    </dgm:pt>
    <dgm:pt modelId="{61E5F59C-84DD-4839-9ABB-04DDFE26B08A}" type="parTrans" cxnId="{36135BED-EB54-40E5-B503-CC395E290C6B}">
      <dgm:prSet/>
      <dgm:spPr/>
      <dgm:t>
        <a:bodyPr/>
        <a:lstStyle/>
        <a:p>
          <a:endParaRPr lang="hu-HU"/>
        </a:p>
      </dgm:t>
    </dgm:pt>
    <dgm:pt modelId="{C7355AF6-354F-40C4-9AC9-24FAC70A1C6E}" type="sibTrans" cxnId="{36135BED-EB54-40E5-B503-CC395E290C6B}">
      <dgm:prSet/>
      <dgm:spPr/>
      <dgm:t>
        <a:bodyPr/>
        <a:lstStyle/>
        <a:p>
          <a:endParaRPr lang="hu-HU"/>
        </a:p>
      </dgm:t>
    </dgm:pt>
    <dgm:pt modelId="{DA18C8D3-9D37-4D5C-B281-5DCB8E13CD86}" type="pres">
      <dgm:prSet presAssocID="{37F5F82F-75F7-4E83-86FD-F94307827864}" presName="Name0" presStyleCnt="0">
        <dgm:presLayoutVars>
          <dgm:chMax val="1"/>
          <dgm:chPref val="1"/>
          <dgm:dir/>
          <dgm:animOne val="branch"/>
          <dgm:animLvl val="lvl"/>
        </dgm:presLayoutVars>
      </dgm:prSet>
      <dgm:spPr/>
      <dgm:t>
        <a:bodyPr/>
        <a:lstStyle/>
        <a:p>
          <a:endParaRPr lang="hu-HU"/>
        </a:p>
      </dgm:t>
    </dgm:pt>
    <dgm:pt modelId="{CAFC6FB2-2FF7-41A4-AF16-29EE8F0E4934}" type="pres">
      <dgm:prSet presAssocID="{D24DB934-BD8A-4C75-AAFD-6ABBAE94A7EF}" presName="Parent" presStyleLbl="node0" presStyleIdx="0" presStyleCnt="1">
        <dgm:presLayoutVars>
          <dgm:chMax val="6"/>
          <dgm:chPref val="6"/>
        </dgm:presLayoutVars>
      </dgm:prSet>
      <dgm:spPr/>
      <dgm:t>
        <a:bodyPr/>
        <a:lstStyle/>
        <a:p>
          <a:endParaRPr lang="hu-HU"/>
        </a:p>
      </dgm:t>
    </dgm:pt>
    <dgm:pt modelId="{C20A1BD2-E82F-4E7E-B23D-B8F8557F3B86}" type="pres">
      <dgm:prSet presAssocID="{407A9A58-045E-42F3-9328-7E71456A8647}" presName="Accent1" presStyleCnt="0"/>
      <dgm:spPr/>
    </dgm:pt>
    <dgm:pt modelId="{9A257EA8-2E91-45B2-82C9-6AD12C03C503}" type="pres">
      <dgm:prSet presAssocID="{407A9A58-045E-42F3-9328-7E71456A8647}" presName="Accent" presStyleLbl="bgShp" presStyleIdx="0" presStyleCnt="6"/>
      <dgm:spPr/>
    </dgm:pt>
    <dgm:pt modelId="{E7406D8C-DDC9-4FE1-80D7-D908CF35375C}" type="pres">
      <dgm:prSet presAssocID="{407A9A58-045E-42F3-9328-7E71456A8647}" presName="Child1" presStyleLbl="node1" presStyleIdx="0" presStyleCnt="6">
        <dgm:presLayoutVars>
          <dgm:chMax val="0"/>
          <dgm:chPref val="0"/>
          <dgm:bulletEnabled val="1"/>
        </dgm:presLayoutVars>
      </dgm:prSet>
      <dgm:spPr/>
      <dgm:t>
        <a:bodyPr/>
        <a:lstStyle/>
        <a:p>
          <a:endParaRPr lang="hu-HU"/>
        </a:p>
      </dgm:t>
    </dgm:pt>
    <dgm:pt modelId="{15D01CF9-75A7-4C89-90B2-B5944345FDE1}" type="pres">
      <dgm:prSet presAssocID="{967710A7-CC15-4D7C-9DF8-901F4CD3F88A}" presName="Accent2" presStyleCnt="0"/>
      <dgm:spPr/>
    </dgm:pt>
    <dgm:pt modelId="{25D27476-DB8C-4B45-9A85-5834A569155B}" type="pres">
      <dgm:prSet presAssocID="{967710A7-CC15-4D7C-9DF8-901F4CD3F88A}" presName="Accent" presStyleLbl="bgShp" presStyleIdx="1" presStyleCnt="6"/>
      <dgm:spPr/>
    </dgm:pt>
    <dgm:pt modelId="{651C41EF-E6CF-4670-B66E-30BD2FB06C51}" type="pres">
      <dgm:prSet presAssocID="{967710A7-CC15-4D7C-9DF8-901F4CD3F88A}" presName="Child2" presStyleLbl="node1" presStyleIdx="1" presStyleCnt="6" custLinFactX="-83778" custLinFactNeighborX="-100000" custLinFactNeighborY="-3591">
        <dgm:presLayoutVars>
          <dgm:chMax val="0"/>
          <dgm:chPref val="0"/>
          <dgm:bulletEnabled val="1"/>
        </dgm:presLayoutVars>
      </dgm:prSet>
      <dgm:spPr/>
      <dgm:t>
        <a:bodyPr/>
        <a:lstStyle/>
        <a:p>
          <a:endParaRPr lang="hu-HU"/>
        </a:p>
      </dgm:t>
    </dgm:pt>
    <dgm:pt modelId="{88D29FD9-1B7B-4768-942F-840C1451F80E}" type="pres">
      <dgm:prSet presAssocID="{077862E0-F938-413B-9F43-351C98F80E68}" presName="Accent3" presStyleCnt="0"/>
      <dgm:spPr/>
    </dgm:pt>
    <dgm:pt modelId="{B1876178-75B2-40E5-A96C-A9236253A556}" type="pres">
      <dgm:prSet presAssocID="{077862E0-F938-413B-9F43-351C98F80E68}" presName="Accent" presStyleLbl="bgShp" presStyleIdx="2" presStyleCnt="6"/>
      <dgm:spPr/>
    </dgm:pt>
    <dgm:pt modelId="{3962B50B-D7DB-4CC2-9C94-5D267B7384AA}" type="pres">
      <dgm:prSet presAssocID="{077862E0-F938-413B-9F43-351C98F80E68}" presName="Child3" presStyleLbl="node1" presStyleIdx="2" presStyleCnt="6" custLinFactY="-24506" custLinFactNeighborX="-736" custLinFactNeighborY="-100000">
        <dgm:presLayoutVars>
          <dgm:chMax val="0"/>
          <dgm:chPref val="0"/>
          <dgm:bulletEnabled val="1"/>
        </dgm:presLayoutVars>
      </dgm:prSet>
      <dgm:spPr/>
      <dgm:t>
        <a:bodyPr/>
        <a:lstStyle/>
        <a:p>
          <a:endParaRPr lang="hu-HU"/>
        </a:p>
      </dgm:t>
    </dgm:pt>
    <dgm:pt modelId="{401D17F2-E4FE-4327-A75C-BDB2E5762FDF}" type="pres">
      <dgm:prSet presAssocID="{1D67893E-9E40-4B54-AFA5-6F1C8C6C3675}" presName="Accent4" presStyleCnt="0"/>
      <dgm:spPr/>
    </dgm:pt>
    <dgm:pt modelId="{DBD6EB54-76FA-45D3-AB2E-5DF9CDF111F2}" type="pres">
      <dgm:prSet presAssocID="{1D67893E-9E40-4B54-AFA5-6F1C8C6C3675}" presName="Accent" presStyleLbl="bgShp" presStyleIdx="3" presStyleCnt="6"/>
      <dgm:spPr/>
    </dgm:pt>
    <dgm:pt modelId="{15AA2170-FC22-4C15-A06B-82B347F1C376}" type="pres">
      <dgm:prSet presAssocID="{1D67893E-9E40-4B54-AFA5-6F1C8C6C3675}" presName="Child4" presStyleLbl="node1" presStyleIdx="3" presStyleCnt="6" custLinFactNeighborX="94881" custLinFactNeighborY="-64457">
        <dgm:presLayoutVars>
          <dgm:chMax val="0"/>
          <dgm:chPref val="0"/>
          <dgm:bulletEnabled val="1"/>
        </dgm:presLayoutVars>
      </dgm:prSet>
      <dgm:spPr/>
      <dgm:t>
        <a:bodyPr/>
        <a:lstStyle/>
        <a:p>
          <a:endParaRPr lang="hu-HU"/>
        </a:p>
      </dgm:t>
    </dgm:pt>
    <dgm:pt modelId="{CF382F62-4449-4370-B71A-8C4EA4878973}" type="pres">
      <dgm:prSet presAssocID="{0070EE3D-0306-4BD2-BA7D-979C05B5D7E5}" presName="Accent5" presStyleCnt="0"/>
      <dgm:spPr/>
    </dgm:pt>
    <dgm:pt modelId="{7ADC1273-9CED-41A3-9544-C3B7B1CE246B}" type="pres">
      <dgm:prSet presAssocID="{0070EE3D-0306-4BD2-BA7D-979C05B5D7E5}" presName="Accent" presStyleLbl="bgShp" presStyleIdx="4" presStyleCnt="6"/>
      <dgm:spPr/>
    </dgm:pt>
    <dgm:pt modelId="{FA6109E5-A803-4E41-988D-5927A0F02115}" type="pres">
      <dgm:prSet presAssocID="{0070EE3D-0306-4BD2-BA7D-979C05B5D7E5}" presName="Child5" presStyleLbl="node1" presStyleIdx="4" presStyleCnt="6" custLinFactNeighborX="91820" custLinFactNeighborY="60757">
        <dgm:presLayoutVars>
          <dgm:chMax val="0"/>
          <dgm:chPref val="0"/>
          <dgm:bulletEnabled val="1"/>
        </dgm:presLayoutVars>
      </dgm:prSet>
      <dgm:spPr/>
      <dgm:t>
        <a:bodyPr/>
        <a:lstStyle/>
        <a:p>
          <a:endParaRPr lang="hu-HU"/>
        </a:p>
      </dgm:t>
    </dgm:pt>
    <dgm:pt modelId="{C220E085-07C8-400D-91B4-CC9A6AF1E9DE}" type="pres">
      <dgm:prSet presAssocID="{B53B4B1B-7202-4C31-8B2D-A0397BB6DCF4}" presName="Accent6" presStyleCnt="0"/>
      <dgm:spPr/>
    </dgm:pt>
    <dgm:pt modelId="{804397F4-5BB8-4B33-8F8F-3519FFB2B495}" type="pres">
      <dgm:prSet presAssocID="{B53B4B1B-7202-4C31-8B2D-A0397BB6DCF4}" presName="Accent" presStyleLbl="bgShp" presStyleIdx="5" presStyleCnt="6"/>
      <dgm:spPr/>
    </dgm:pt>
    <dgm:pt modelId="{7E38EA4C-400C-4231-B4F2-E0A589E879EA}" type="pres">
      <dgm:prSet presAssocID="{B53B4B1B-7202-4C31-8B2D-A0397BB6DCF4}" presName="Child6" presStyleLbl="node1" presStyleIdx="5" presStyleCnt="6" custLinFactY="18171" custLinFactNeighborX="-710" custLinFactNeighborY="100000">
        <dgm:presLayoutVars>
          <dgm:chMax val="0"/>
          <dgm:chPref val="0"/>
          <dgm:bulletEnabled val="1"/>
        </dgm:presLayoutVars>
      </dgm:prSet>
      <dgm:spPr/>
      <dgm:t>
        <a:bodyPr/>
        <a:lstStyle/>
        <a:p>
          <a:endParaRPr lang="hu-HU"/>
        </a:p>
      </dgm:t>
    </dgm:pt>
  </dgm:ptLst>
  <dgm:cxnLst>
    <dgm:cxn modelId="{36135BED-EB54-40E5-B503-CC395E290C6B}" srcId="{D24DB934-BD8A-4C75-AAFD-6ABBAE94A7EF}" destId="{B53B4B1B-7202-4C31-8B2D-A0397BB6DCF4}" srcOrd="5" destOrd="0" parTransId="{61E5F59C-84DD-4839-9ABB-04DDFE26B08A}" sibTransId="{C7355AF6-354F-40C4-9AC9-24FAC70A1C6E}"/>
    <dgm:cxn modelId="{CD375180-8408-430D-A2C3-A2C71B95C113}" type="presOf" srcId="{1D67893E-9E40-4B54-AFA5-6F1C8C6C3675}" destId="{15AA2170-FC22-4C15-A06B-82B347F1C376}" srcOrd="0" destOrd="0" presId="urn:microsoft.com/office/officeart/2011/layout/HexagonRadial"/>
    <dgm:cxn modelId="{1820034F-5EC1-446F-BE5B-B4072241E1E1}" srcId="{D24DB934-BD8A-4C75-AAFD-6ABBAE94A7EF}" destId="{077862E0-F938-413B-9F43-351C98F80E68}" srcOrd="2" destOrd="0" parTransId="{83B949C6-C9F6-46F5-B156-73D969CFD159}" sibTransId="{37072C43-B672-4BB5-843F-D5F25AA1E2ED}"/>
    <dgm:cxn modelId="{47860D44-4693-4B22-8F29-5052782AA579}" type="presOf" srcId="{D24DB934-BD8A-4C75-AAFD-6ABBAE94A7EF}" destId="{CAFC6FB2-2FF7-41A4-AF16-29EE8F0E4934}" srcOrd="0" destOrd="0" presId="urn:microsoft.com/office/officeart/2011/layout/HexagonRadial"/>
    <dgm:cxn modelId="{EA456127-EFC1-4965-A8D3-3B6BF041B31F}" type="presOf" srcId="{967710A7-CC15-4D7C-9DF8-901F4CD3F88A}" destId="{651C41EF-E6CF-4670-B66E-30BD2FB06C51}" srcOrd="0" destOrd="0" presId="urn:microsoft.com/office/officeart/2011/layout/HexagonRadial"/>
    <dgm:cxn modelId="{E6134313-291C-4290-B2F9-74BAF631677C}" srcId="{D24DB934-BD8A-4C75-AAFD-6ABBAE94A7EF}" destId="{0070EE3D-0306-4BD2-BA7D-979C05B5D7E5}" srcOrd="4" destOrd="0" parTransId="{74D30316-C5DF-48C4-9A33-421D9A284413}" sibTransId="{C6948BB0-D4D6-4793-8439-B40FEAB9CE59}"/>
    <dgm:cxn modelId="{F86A8752-F5A2-4C86-A8CE-74D3C6DE0680}" srcId="{D24DB934-BD8A-4C75-AAFD-6ABBAE94A7EF}" destId="{1D67893E-9E40-4B54-AFA5-6F1C8C6C3675}" srcOrd="3" destOrd="0" parTransId="{0D6A0414-1EBC-45E6-B5CE-D585E2189554}" sibTransId="{5014EB67-8339-4B1C-88CC-7528DE16212E}"/>
    <dgm:cxn modelId="{605EE384-991D-43A6-8A2B-F718E669228B}" srcId="{D24DB934-BD8A-4C75-AAFD-6ABBAE94A7EF}" destId="{967710A7-CC15-4D7C-9DF8-901F4CD3F88A}" srcOrd="1" destOrd="0" parTransId="{D67E50DF-1996-451D-81E3-56A349E6E704}" sibTransId="{3BA99739-1BD5-406E-8250-B2CF0FEBDEE5}"/>
    <dgm:cxn modelId="{3AE94099-3B69-4A50-A91B-5ECB06419CA5}" type="presOf" srcId="{37F5F82F-75F7-4E83-86FD-F94307827864}" destId="{DA18C8D3-9D37-4D5C-B281-5DCB8E13CD86}" srcOrd="0" destOrd="0" presId="urn:microsoft.com/office/officeart/2011/layout/HexagonRadial"/>
    <dgm:cxn modelId="{4050C6DF-C2C8-4B16-9291-3F1661AEFDCA}" type="presOf" srcId="{B53B4B1B-7202-4C31-8B2D-A0397BB6DCF4}" destId="{7E38EA4C-400C-4231-B4F2-E0A589E879EA}" srcOrd="0" destOrd="0" presId="urn:microsoft.com/office/officeart/2011/layout/HexagonRadial"/>
    <dgm:cxn modelId="{8FA32554-52E1-4B64-A84D-7911900D4778}" srcId="{37F5F82F-75F7-4E83-86FD-F94307827864}" destId="{D24DB934-BD8A-4C75-AAFD-6ABBAE94A7EF}" srcOrd="0" destOrd="0" parTransId="{289B6DED-94DE-4CAC-8842-FD8C36042FBC}" sibTransId="{361405A3-C0AA-48C5-BC6C-BF48A2CD4E03}"/>
    <dgm:cxn modelId="{38C642A7-058D-4789-B5BC-244ED3B7C91F}" srcId="{D24DB934-BD8A-4C75-AAFD-6ABBAE94A7EF}" destId="{407A9A58-045E-42F3-9328-7E71456A8647}" srcOrd="0" destOrd="0" parTransId="{19EA3186-FC2F-4F07-B0A5-96F9FA3955FA}" sibTransId="{9329CACB-B14F-41B8-80E0-F652EF167FF9}"/>
    <dgm:cxn modelId="{AA7BB797-4BAD-41A8-8806-9185FCA97FBA}" type="presOf" srcId="{407A9A58-045E-42F3-9328-7E71456A8647}" destId="{E7406D8C-DDC9-4FE1-80D7-D908CF35375C}" srcOrd="0" destOrd="0" presId="urn:microsoft.com/office/officeart/2011/layout/HexagonRadial"/>
    <dgm:cxn modelId="{3F9AAFBC-C142-4DED-9428-CCB72B089687}" type="presOf" srcId="{0070EE3D-0306-4BD2-BA7D-979C05B5D7E5}" destId="{FA6109E5-A803-4E41-988D-5927A0F02115}" srcOrd="0" destOrd="0" presId="urn:microsoft.com/office/officeart/2011/layout/HexagonRadial"/>
    <dgm:cxn modelId="{F31F53AE-395D-481E-ACD8-287CEF044A02}" type="presOf" srcId="{077862E0-F938-413B-9F43-351C98F80E68}" destId="{3962B50B-D7DB-4CC2-9C94-5D267B7384AA}" srcOrd="0" destOrd="0" presId="urn:microsoft.com/office/officeart/2011/layout/HexagonRadial"/>
    <dgm:cxn modelId="{53FD809D-41F1-4643-8F2C-C476BD80278F}" type="presParOf" srcId="{DA18C8D3-9D37-4D5C-B281-5DCB8E13CD86}" destId="{CAFC6FB2-2FF7-41A4-AF16-29EE8F0E4934}" srcOrd="0" destOrd="0" presId="urn:microsoft.com/office/officeart/2011/layout/HexagonRadial"/>
    <dgm:cxn modelId="{BF46BA00-0E9F-4D47-8B35-45EFB60B00A9}" type="presParOf" srcId="{DA18C8D3-9D37-4D5C-B281-5DCB8E13CD86}" destId="{C20A1BD2-E82F-4E7E-B23D-B8F8557F3B86}" srcOrd="1" destOrd="0" presId="urn:microsoft.com/office/officeart/2011/layout/HexagonRadial"/>
    <dgm:cxn modelId="{EB155C50-08CB-4613-ACF7-5D7921D9C524}" type="presParOf" srcId="{C20A1BD2-E82F-4E7E-B23D-B8F8557F3B86}" destId="{9A257EA8-2E91-45B2-82C9-6AD12C03C503}" srcOrd="0" destOrd="0" presId="urn:microsoft.com/office/officeart/2011/layout/HexagonRadial"/>
    <dgm:cxn modelId="{1A408C84-A81F-4059-9F5C-F71DC69959BD}" type="presParOf" srcId="{DA18C8D3-9D37-4D5C-B281-5DCB8E13CD86}" destId="{E7406D8C-DDC9-4FE1-80D7-D908CF35375C}" srcOrd="2" destOrd="0" presId="urn:microsoft.com/office/officeart/2011/layout/HexagonRadial"/>
    <dgm:cxn modelId="{1F397DE7-F5E4-48D7-B0B3-C4D37284889D}" type="presParOf" srcId="{DA18C8D3-9D37-4D5C-B281-5DCB8E13CD86}" destId="{15D01CF9-75A7-4C89-90B2-B5944345FDE1}" srcOrd="3" destOrd="0" presId="urn:microsoft.com/office/officeart/2011/layout/HexagonRadial"/>
    <dgm:cxn modelId="{14BA4028-B033-4FF8-9913-F4621CADA37A}" type="presParOf" srcId="{15D01CF9-75A7-4C89-90B2-B5944345FDE1}" destId="{25D27476-DB8C-4B45-9A85-5834A569155B}" srcOrd="0" destOrd="0" presId="urn:microsoft.com/office/officeart/2011/layout/HexagonRadial"/>
    <dgm:cxn modelId="{95685CE8-0FA1-4846-9084-2AF3F4372FE5}" type="presParOf" srcId="{DA18C8D3-9D37-4D5C-B281-5DCB8E13CD86}" destId="{651C41EF-E6CF-4670-B66E-30BD2FB06C51}" srcOrd="4" destOrd="0" presId="urn:microsoft.com/office/officeart/2011/layout/HexagonRadial"/>
    <dgm:cxn modelId="{153FA4C4-FC1A-4567-A501-F902FA29CD05}" type="presParOf" srcId="{DA18C8D3-9D37-4D5C-B281-5DCB8E13CD86}" destId="{88D29FD9-1B7B-4768-942F-840C1451F80E}" srcOrd="5" destOrd="0" presId="urn:microsoft.com/office/officeart/2011/layout/HexagonRadial"/>
    <dgm:cxn modelId="{410E6ADD-47C6-4199-A8A2-3E9A776169E3}" type="presParOf" srcId="{88D29FD9-1B7B-4768-942F-840C1451F80E}" destId="{B1876178-75B2-40E5-A96C-A9236253A556}" srcOrd="0" destOrd="0" presId="urn:microsoft.com/office/officeart/2011/layout/HexagonRadial"/>
    <dgm:cxn modelId="{C4ACD51B-6E25-4F29-8187-58B75A1AD9D5}" type="presParOf" srcId="{DA18C8D3-9D37-4D5C-B281-5DCB8E13CD86}" destId="{3962B50B-D7DB-4CC2-9C94-5D267B7384AA}" srcOrd="6" destOrd="0" presId="urn:microsoft.com/office/officeart/2011/layout/HexagonRadial"/>
    <dgm:cxn modelId="{47AEC720-D5AC-4AC4-A354-8379ED133C58}" type="presParOf" srcId="{DA18C8D3-9D37-4D5C-B281-5DCB8E13CD86}" destId="{401D17F2-E4FE-4327-A75C-BDB2E5762FDF}" srcOrd="7" destOrd="0" presId="urn:microsoft.com/office/officeart/2011/layout/HexagonRadial"/>
    <dgm:cxn modelId="{7ACAD51F-0D8E-4325-9287-58AAA56941CB}" type="presParOf" srcId="{401D17F2-E4FE-4327-A75C-BDB2E5762FDF}" destId="{DBD6EB54-76FA-45D3-AB2E-5DF9CDF111F2}" srcOrd="0" destOrd="0" presId="urn:microsoft.com/office/officeart/2011/layout/HexagonRadial"/>
    <dgm:cxn modelId="{4DF3E6F9-D93A-4922-822F-7C7A20F67AB4}" type="presParOf" srcId="{DA18C8D3-9D37-4D5C-B281-5DCB8E13CD86}" destId="{15AA2170-FC22-4C15-A06B-82B347F1C376}" srcOrd="8" destOrd="0" presId="urn:microsoft.com/office/officeart/2011/layout/HexagonRadial"/>
    <dgm:cxn modelId="{53D7A856-CD2A-4573-8004-77150C8F7158}" type="presParOf" srcId="{DA18C8D3-9D37-4D5C-B281-5DCB8E13CD86}" destId="{CF382F62-4449-4370-B71A-8C4EA4878973}" srcOrd="9" destOrd="0" presId="urn:microsoft.com/office/officeart/2011/layout/HexagonRadial"/>
    <dgm:cxn modelId="{5ACEB9B0-BFC3-4DA9-AB9F-96C0B9A274D7}" type="presParOf" srcId="{CF382F62-4449-4370-B71A-8C4EA4878973}" destId="{7ADC1273-9CED-41A3-9544-C3B7B1CE246B}" srcOrd="0" destOrd="0" presId="urn:microsoft.com/office/officeart/2011/layout/HexagonRadial"/>
    <dgm:cxn modelId="{1E113CCC-C7F9-4ED6-BC7B-7427F754D672}" type="presParOf" srcId="{DA18C8D3-9D37-4D5C-B281-5DCB8E13CD86}" destId="{FA6109E5-A803-4E41-988D-5927A0F02115}" srcOrd="10" destOrd="0" presId="urn:microsoft.com/office/officeart/2011/layout/HexagonRadial"/>
    <dgm:cxn modelId="{1BABE535-0B4D-4E49-BA14-6F1F115EDDD9}" type="presParOf" srcId="{DA18C8D3-9D37-4D5C-B281-5DCB8E13CD86}" destId="{C220E085-07C8-400D-91B4-CC9A6AF1E9DE}" srcOrd="11" destOrd="0" presId="urn:microsoft.com/office/officeart/2011/layout/HexagonRadial"/>
    <dgm:cxn modelId="{D7821802-2BDC-452A-A3AC-EDD0F329143E}" type="presParOf" srcId="{C220E085-07C8-400D-91B4-CC9A6AF1E9DE}" destId="{804397F4-5BB8-4B33-8F8F-3519FFB2B495}" srcOrd="0" destOrd="0" presId="urn:microsoft.com/office/officeart/2011/layout/HexagonRadial"/>
    <dgm:cxn modelId="{A03655D1-8A4D-4605-B254-48F038E78E1E}" type="presParOf" srcId="{DA18C8D3-9D37-4D5C-B281-5DCB8E13CD86}" destId="{7E38EA4C-400C-4231-B4F2-E0A589E879EA}"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6FB2-2FF7-41A4-AF16-29EE8F0E4934}">
      <dsp:nvSpPr>
        <dsp:cNvPr id="0" name=""/>
        <dsp:cNvSpPr/>
      </dsp:nvSpPr>
      <dsp:spPr>
        <a:xfrm>
          <a:off x="3124169" y="1558404"/>
          <a:ext cx="1980799" cy="171347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Működő üzleti modell</a:t>
          </a:r>
          <a:endParaRPr lang="hu-HU" sz="1500" kern="1200" dirty="0"/>
        </a:p>
      </dsp:txBody>
      <dsp:txXfrm>
        <a:off x="3452415" y="1842350"/>
        <a:ext cx="1324307" cy="1145579"/>
      </dsp:txXfrm>
    </dsp:sp>
    <dsp:sp modelId="{25D27476-DB8C-4B45-9A85-5834A569155B}">
      <dsp:nvSpPr>
        <dsp:cNvPr id="0" name=""/>
        <dsp:cNvSpPr/>
      </dsp:nvSpPr>
      <dsp:spPr>
        <a:xfrm>
          <a:off x="4364530" y="738623"/>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06D8C-DDC9-4FE1-80D7-D908CF35375C}">
      <dsp:nvSpPr>
        <dsp:cNvPr id="0" name=""/>
        <dsp:cNvSpPr/>
      </dsp:nvSpPr>
      <dsp:spPr>
        <a:xfrm>
          <a:off x="3306630" y="0"/>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Termék</a:t>
          </a:r>
          <a:endParaRPr lang="hu-HU" sz="1500" kern="1200" dirty="0"/>
        </a:p>
      </dsp:txBody>
      <dsp:txXfrm>
        <a:off x="3575637" y="232723"/>
        <a:ext cx="1085237" cy="938856"/>
      </dsp:txXfrm>
    </dsp:sp>
    <dsp:sp modelId="{B1876178-75B2-40E5-A96C-A9236253A556}">
      <dsp:nvSpPr>
        <dsp:cNvPr id="0" name=""/>
        <dsp:cNvSpPr/>
      </dsp:nvSpPr>
      <dsp:spPr>
        <a:xfrm>
          <a:off x="5236746" y="1942449"/>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C41EF-E6CF-4670-B66E-30BD2FB06C51}">
      <dsp:nvSpPr>
        <dsp:cNvPr id="0" name=""/>
        <dsp:cNvSpPr/>
      </dsp:nvSpPr>
      <dsp:spPr>
        <a:xfrm>
          <a:off x="1812161" y="813311"/>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Fókusz</a:t>
          </a:r>
          <a:endParaRPr lang="hu-HU" sz="1500" kern="1200" dirty="0"/>
        </a:p>
      </dsp:txBody>
      <dsp:txXfrm>
        <a:off x="2081168" y="1046034"/>
        <a:ext cx="1085237" cy="938856"/>
      </dsp:txXfrm>
    </dsp:sp>
    <dsp:sp modelId="{DBD6EB54-76FA-45D3-AB2E-5DF9CDF111F2}">
      <dsp:nvSpPr>
        <dsp:cNvPr id="0" name=""/>
        <dsp:cNvSpPr/>
      </dsp:nvSpPr>
      <dsp:spPr>
        <a:xfrm>
          <a:off x="4630849" y="3301343"/>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2B50B-D7DB-4CC2-9C94-5D267B7384AA}">
      <dsp:nvSpPr>
        <dsp:cNvPr id="0" name=""/>
        <dsp:cNvSpPr/>
      </dsp:nvSpPr>
      <dsp:spPr>
        <a:xfrm>
          <a:off x="4783392" y="813312"/>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Piac (vevő)</a:t>
          </a:r>
          <a:endParaRPr lang="hu-HU" sz="1500" kern="1200" dirty="0"/>
        </a:p>
      </dsp:txBody>
      <dsp:txXfrm>
        <a:off x="5052399" y="1046035"/>
        <a:ext cx="1085237" cy="938856"/>
      </dsp:txXfrm>
    </dsp:sp>
    <dsp:sp modelId="{7ADC1273-9CED-41A3-9544-C3B7B1CE246B}">
      <dsp:nvSpPr>
        <dsp:cNvPr id="0" name=""/>
        <dsp:cNvSpPr/>
      </dsp:nvSpPr>
      <dsp:spPr>
        <a:xfrm>
          <a:off x="3127855" y="3442401"/>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AA2170-FC22-4C15-A06B-82B347F1C376}">
      <dsp:nvSpPr>
        <dsp:cNvPr id="0" name=""/>
        <dsp:cNvSpPr/>
      </dsp:nvSpPr>
      <dsp:spPr>
        <a:xfrm>
          <a:off x="4846786" y="2521288"/>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Verseny-képesség</a:t>
          </a:r>
          <a:endParaRPr lang="hu-HU" sz="1500" kern="1200" dirty="0"/>
        </a:p>
      </dsp:txBody>
      <dsp:txXfrm>
        <a:off x="5115793" y="2754011"/>
        <a:ext cx="1085237" cy="938856"/>
      </dsp:txXfrm>
    </dsp:sp>
    <dsp:sp modelId="{804397F4-5BB8-4B33-8F8F-3519FFB2B495}">
      <dsp:nvSpPr>
        <dsp:cNvPr id="0" name=""/>
        <dsp:cNvSpPr/>
      </dsp:nvSpPr>
      <dsp:spPr>
        <a:xfrm>
          <a:off x="2241357" y="2239058"/>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6109E5-A803-4E41-988D-5927A0F02115}">
      <dsp:nvSpPr>
        <dsp:cNvPr id="0" name=""/>
        <dsp:cNvSpPr/>
      </dsp:nvSpPr>
      <dsp:spPr>
        <a:xfrm>
          <a:off x="3301478" y="3415932"/>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Logisztika, disztribúció,</a:t>
          </a:r>
        </a:p>
        <a:p>
          <a:pPr lvl="0" algn="ctr" defTabSz="666750">
            <a:lnSpc>
              <a:spcPct val="90000"/>
            </a:lnSpc>
            <a:spcBef>
              <a:spcPct val="0"/>
            </a:spcBef>
            <a:spcAft>
              <a:spcPct val="35000"/>
            </a:spcAft>
          </a:pPr>
          <a:r>
            <a:rPr lang="hu-HU" sz="1500" kern="1200" dirty="0" smtClean="0"/>
            <a:t>marketing</a:t>
          </a:r>
          <a:endParaRPr lang="hu-HU" sz="1500" kern="1200" dirty="0"/>
        </a:p>
      </dsp:txBody>
      <dsp:txXfrm>
        <a:off x="3570485" y="3648655"/>
        <a:ext cx="1085237" cy="938856"/>
      </dsp:txXfrm>
    </dsp:sp>
    <dsp:sp modelId="{7E38EA4C-400C-4231-B4F2-E0A589E879EA}">
      <dsp:nvSpPr>
        <dsp:cNvPr id="0" name=""/>
        <dsp:cNvSpPr/>
      </dsp:nvSpPr>
      <dsp:spPr>
        <a:xfrm>
          <a:off x="1799484" y="2521286"/>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Időzítés</a:t>
          </a:r>
          <a:endParaRPr lang="hu-HU" sz="1500" kern="1200" dirty="0"/>
        </a:p>
      </dsp:txBody>
      <dsp:txXfrm>
        <a:off x="2068491" y="2754009"/>
        <a:ext cx="1085237" cy="938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6FB2-2FF7-41A4-AF16-29EE8F0E4934}">
      <dsp:nvSpPr>
        <dsp:cNvPr id="0" name=""/>
        <dsp:cNvSpPr/>
      </dsp:nvSpPr>
      <dsp:spPr>
        <a:xfrm>
          <a:off x="3124169" y="1558404"/>
          <a:ext cx="1980799" cy="1713471"/>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Működő üzleti modell</a:t>
          </a:r>
          <a:endParaRPr lang="hu-HU" sz="1500" kern="1200" dirty="0"/>
        </a:p>
      </dsp:txBody>
      <dsp:txXfrm>
        <a:off x="3452415" y="1842350"/>
        <a:ext cx="1324307" cy="1145579"/>
      </dsp:txXfrm>
    </dsp:sp>
    <dsp:sp modelId="{25D27476-DB8C-4B45-9A85-5834A569155B}">
      <dsp:nvSpPr>
        <dsp:cNvPr id="0" name=""/>
        <dsp:cNvSpPr/>
      </dsp:nvSpPr>
      <dsp:spPr>
        <a:xfrm>
          <a:off x="4364530" y="738623"/>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06D8C-DDC9-4FE1-80D7-D908CF35375C}">
      <dsp:nvSpPr>
        <dsp:cNvPr id="0" name=""/>
        <dsp:cNvSpPr/>
      </dsp:nvSpPr>
      <dsp:spPr>
        <a:xfrm>
          <a:off x="3306630" y="0"/>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Termék</a:t>
          </a:r>
          <a:endParaRPr lang="hu-HU" sz="1500" kern="1200" dirty="0"/>
        </a:p>
      </dsp:txBody>
      <dsp:txXfrm>
        <a:off x="3575637" y="232723"/>
        <a:ext cx="1085237" cy="938856"/>
      </dsp:txXfrm>
    </dsp:sp>
    <dsp:sp modelId="{B1876178-75B2-40E5-A96C-A9236253A556}">
      <dsp:nvSpPr>
        <dsp:cNvPr id="0" name=""/>
        <dsp:cNvSpPr/>
      </dsp:nvSpPr>
      <dsp:spPr>
        <a:xfrm>
          <a:off x="5236746" y="1942449"/>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C41EF-E6CF-4670-B66E-30BD2FB06C51}">
      <dsp:nvSpPr>
        <dsp:cNvPr id="0" name=""/>
        <dsp:cNvSpPr/>
      </dsp:nvSpPr>
      <dsp:spPr>
        <a:xfrm>
          <a:off x="1812161" y="813311"/>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Fókusz</a:t>
          </a:r>
          <a:endParaRPr lang="hu-HU" sz="1500" kern="1200" dirty="0"/>
        </a:p>
      </dsp:txBody>
      <dsp:txXfrm>
        <a:off x="2081168" y="1046034"/>
        <a:ext cx="1085237" cy="938856"/>
      </dsp:txXfrm>
    </dsp:sp>
    <dsp:sp modelId="{DBD6EB54-76FA-45D3-AB2E-5DF9CDF111F2}">
      <dsp:nvSpPr>
        <dsp:cNvPr id="0" name=""/>
        <dsp:cNvSpPr/>
      </dsp:nvSpPr>
      <dsp:spPr>
        <a:xfrm>
          <a:off x="4630849" y="3301343"/>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2B50B-D7DB-4CC2-9C94-5D267B7384AA}">
      <dsp:nvSpPr>
        <dsp:cNvPr id="0" name=""/>
        <dsp:cNvSpPr/>
      </dsp:nvSpPr>
      <dsp:spPr>
        <a:xfrm>
          <a:off x="4783392" y="813312"/>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Piac (vevő)</a:t>
          </a:r>
          <a:endParaRPr lang="hu-HU" sz="1500" kern="1200" dirty="0"/>
        </a:p>
      </dsp:txBody>
      <dsp:txXfrm>
        <a:off x="5052399" y="1046035"/>
        <a:ext cx="1085237" cy="938856"/>
      </dsp:txXfrm>
    </dsp:sp>
    <dsp:sp modelId="{7ADC1273-9CED-41A3-9544-C3B7B1CE246B}">
      <dsp:nvSpPr>
        <dsp:cNvPr id="0" name=""/>
        <dsp:cNvSpPr/>
      </dsp:nvSpPr>
      <dsp:spPr>
        <a:xfrm>
          <a:off x="3127855" y="3442401"/>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AA2170-FC22-4C15-A06B-82B347F1C376}">
      <dsp:nvSpPr>
        <dsp:cNvPr id="0" name=""/>
        <dsp:cNvSpPr/>
      </dsp:nvSpPr>
      <dsp:spPr>
        <a:xfrm>
          <a:off x="4846786" y="2521288"/>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Verseny-képesség</a:t>
          </a:r>
          <a:endParaRPr lang="hu-HU" sz="1500" kern="1200" dirty="0"/>
        </a:p>
      </dsp:txBody>
      <dsp:txXfrm>
        <a:off x="5115793" y="2754011"/>
        <a:ext cx="1085237" cy="938856"/>
      </dsp:txXfrm>
    </dsp:sp>
    <dsp:sp modelId="{804397F4-5BB8-4B33-8F8F-3519FFB2B495}">
      <dsp:nvSpPr>
        <dsp:cNvPr id="0" name=""/>
        <dsp:cNvSpPr/>
      </dsp:nvSpPr>
      <dsp:spPr>
        <a:xfrm>
          <a:off x="2241357" y="2239058"/>
          <a:ext cx="747349" cy="6439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6109E5-A803-4E41-988D-5927A0F02115}">
      <dsp:nvSpPr>
        <dsp:cNvPr id="0" name=""/>
        <dsp:cNvSpPr/>
      </dsp:nvSpPr>
      <dsp:spPr>
        <a:xfrm>
          <a:off x="3301478" y="3415932"/>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Logisztika, disztribúció,</a:t>
          </a:r>
        </a:p>
        <a:p>
          <a:pPr lvl="0" algn="ctr" defTabSz="666750">
            <a:lnSpc>
              <a:spcPct val="90000"/>
            </a:lnSpc>
            <a:spcBef>
              <a:spcPct val="0"/>
            </a:spcBef>
            <a:spcAft>
              <a:spcPct val="35000"/>
            </a:spcAft>
          </a:pPr>
          <a:r>
            <a:rPr lang="hu-HU" sz="1500" kern="1200" dirty="0" smtClean="0"/>
            <a:t>marketing</a:t>
          </a:r>
          <a:endParaRPr lang="hu-HU" sz="1500" kern="1200" dirty="0"/>
        </a:p>
      </dsp:txBody>
      <dsp:txXfrm>
        <a:off x="3570485" y="3648655"/>
        <a:ext cx="1085237" cy="938856"/>
      </dsp:txXfrm>
    </dsp:sp>
    <dsp:sp modelId="{7E38EA4C-400C-4231-B4F2-E0A589E879EA}">
      <dsp:nvSpPr>
        <dsp:cNvPr id="0" name=""/>
        <dsp:cNvSpPr/>
      </dsp:nvSpPr>
      <dsp:spPr>
        <a:xfrm>
          <a:off x="1799484" y="2521286"/>
          <a:ext cx="1623251" cy="140430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hu-HU" sz="1500" kern="1200" dirty="0" smtClean="0"/>
            <a:t>Időzítés</a:t>
          </a:r>
          <a:endParaRPr lang="hu-HU" sz="1500" kern="1200" dirty="0"/>
        </a:p>
      </dsp:txBody>
      <dsp:txXfrm>
        <a:off x="2068491" y="2754009"/>
        <a:ext cx="1085237" cy="93885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Sugaras hatszögek"/>
  <dgm:desc val="Egy központi gondolat vagy téma köré épülő szekvenciális folyamat megjelenítése. Az ábra legfeljebb 6 darab 2. szintű alakzatot tartalmazhat. Az ábrázolásmód rövid szövegekhez ideális. A meg nem jelenített szövegek nem vesznek el; megfelelő elrendezésre váltva ismét megjelennek."/>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Sugaras hatszögek"/>
  <dgm:desc val="Egy központi gondolat vagy téma köré épülő szekvenciális folyamat megjelenítése. Az ábra legfeljebb 6 darab 2. szintű alakzatot tartalmazhat. Az ábrázolásmód rövid szövegekhez ideális. A meg nem jelenített szövegek nem vesznek el; megfelelő elrendezésre váltva ismét megjelennek."/>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hu-H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03BE2F6-1DBD-4BBD-B235-426752AD76F1}" type="datetimeFigureOut">
              <a:rPr lang="hu-HU"/>
              <a:pPr>
                <a:defRPr/>
              </a:pPr>
              <a:t>2014.11.26.</a:t>
            </a:fld>
            <a:endParaRPr lang="hu-H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hu-H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hu-H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7DFF0FE-DA5A-4BBB-8D4F-6243F6E919E6}" type="slidenum">
              <a:rPr lang="hu-HU"/>
              <a:pPr>
                <a:defRPr/>
              </a:pPr>
              <a:t>‹#›</a:t>
            </a:fld>
            <a:endParaRPr lang="hu-HU"/>
          </a:p>
        </p:txBody>
      </p:sp>
    </p:spTree>
    <p:extLst>
      <p:ext uri="{BB962C8B-B14F-4D97-AF65-F5344CB8AC3E}">
        <p14:creationId xmlns:p14="http://schemas.microsoft.com/office/powerpoint/2010/main" val="1940419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3</a:t>
            </a:fld>
            <a:endParaRPr lang="hu-HU"/>
          </a:p>
        </p:txBody>
      </p:sp>
    </p:spTree>
    <p:extLst>
      <p:ext uri="{BB962C8B-B14F-4D97-AF65-F5344CB8AC3E}">
        <p14:creationId xmlns:p14="http://schemas.microsoft.com/office/powerpoint/2010/main" val="1826181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b="0" i="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12</a:t>
            </a:fld>
            <a:endParaRPr lang="hu-HU"/>
          </a:p>
        </p:txBody>
      </p:sp>
    </p:spTree>
    <p:extLst>
      <p:ext uri="{BB962C8B-B14F-4D97-AF65-F5344CB8AC3E}">
        <p14:creationId xmlns:p14="http://schemas.microsoft.com/office/powerpoint/2010/main" val="167689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13</a:t>
            </a:fld>
            <a:endParaRPr lang="hu-HU"/>
          </a:p>
        </p:txBody>
      </p:sp>
    </p:spTree>
    <p:extLst>
      <p:ext uri="{BB962C8B-B14F-4D97-AF65-F5344CB8AC3E}">
        <p14:creationId xmlns:p14="http://schemas.microsoft.com/office/powerpoint/2010/main" val="177388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baseline="0"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14</a:t>
            </a:fld>
            <a:endParaRPr lang="hu-HU"/>
          </a:p>
        </p:txBody>
      </p:sp>
    </p:spTree>
    <p:extLst>
      <p:ext uri="{BB962C8B-B14F-4D97-AF65-F5344CB8AC3E}">
        <p14:creationId xmlns:p14="http://schemas.microsoft.com/office/powerpoint/2010/main" val="1773881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baseline="0"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15</a:t>
            </a:fld>
            <a:endParaRPr lang="hu-HU"/>
          </a:p>
        </p:txBody>
      </p:sp>
    </p:spTree>
    <p:extLst>
      <p:ext uri="{BB962C8B-B14F-4D97-AF65-F5344CB8AC3E}">
        <p14:creationId xmlns:p14="http://schemas.microsoft.com/office/powerpoint/2010/main" val="1773881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FAC2B-BD5E-3E43-BF8E-3425C2696EBE}" type="slidenum">
              <a:rPr lang="en-US" smtClean="0"/>
              <a:t>16</a:t>
            </a:fld>
            <a:endParaRPr lang="en-US"/>
          </a:p>
        </p:txBody>
      </p:sp>
    </p:spTree>
    <p:extLst>
      <p:ext uri="{BB962C8B-B14F-4D97-AF65-F5344CB8AC3E}">
        <p14:creationId xmlns:p14="http://schemas.microsoft.com/office/powerpoint/2010/main" val="1329577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17</a:t>
            </a:fld>
            <a:endParaRPr lang="hu-HU"/>
          </a:p>
        </p:txBody>
      </p:sp>
    </p:spTree>
    <p:extLst>
      <p:ext uri="{BB962C8B-B14F-4D97-AF65-F5344CB8AC3E}">
        <p14:creationId xmlns:p14="http://schemas.microsoft.com/office/powerpoint/2010/main" val="29183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18</a:t>
            </a:fld>
            <a:endParaRPr lang="hu-HU"/>
          </a:p>
        </p:txBody>
      </p:sp>
    </p:spTree>
    <p:extLst>
      <p:ext uri="{BB962C8B-B14F-4D97-AF65-F5344CB8AC3E}">
        <p14:creationId xmlns:p14="http://schemas.microsoft.com/office/powerpoint/2010/main" val="1152049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19</a:t>
            </a:fld>
            <a:endParaRPr lang="hu-HU"/>
          </a:p>
        </p:txBody>
      </p:sp>
    </p:spTree>
    <p:extLst>
      <p:ext uri="{BB962C8B-B14F-4D97-AF65-F5344CB8AC3E}">
        <p14:creationId xmlns:p14="http://schemas.microsoft.com/office/powerpoint/2010/main" val="4242746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21</a:t>
            </a:fld>
            <a:endParaRPr lang="hu-HU"/>
          </a:p>
        </p:txBody>
      </p:sp>
    </p:spTree>
    <p:extLst>
      <p:ext uri="{BB962C8B-B14F-4D97-AF65-F5344CB8AC3E}">
        <p14:creationId xmlns:p14="http://schemas.microsoft.com/office/powerpoint/2010/main" val="3646054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22</a:t>
            </a:fld>
            <a:endParaRPr lang="hu-HU"/>
          </a:p>
        </p:txBody>
      </p:sp>
    </p:spTree>
    <p:extLst>
      <p:ext uri="{BB962C8B-B14F-4D97-AF65-F5344CB8AC3E}">
        <p14:creationId xmlns:p14="http://schemas.microsoft.com/office/powerpoint/2010/main" val="244652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4</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24</a:t>
            </a:fld>
            <a:endParaRPr lang="hu-HU"/>
          </a:p>
        </p:txBody>
      </p:sp>
    </p:spTree>
    <p:extLst>
      <p:ext uri="{BB962C8B-B14F-4D97-AF65-F5344CB8AC3E}">
        <p14:creationId xmlns:p14="http://schemas.microsoft.com/office/powerpoint/2010/main" val="1270209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dirty="0" smtClean="0"/>
          </a:p>
        </p:txBody>
      </p:sp>
      <p:sp>
        <p:nvSpPr>
          <p:cNvPr id="2150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2E09299-F4E7-44A8-A5E2-4D3C78AC710A}" type="slidenum">
              <a:rPr lang="hu-HU" smtClean="0"/>
              <a:pPr eaLnBrk="1" hangingPunct="1"/>
              <a:t>26</a:t>
            </a:fld>
            <a:endParaRPr lang="hu-H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dirty="0" smtClean="0"/>
          </a:p>
        </p:txBody>
      </p:sp>
      <p:sp>
        <p:nvSpPr>
          <p:cNvPr id="1946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FD9C752-73E3-482B-9544-B61119FB81BC}" type="slidenum">
              <a:rPr lang="hu-HU" smtClean="0"/>
              <a:pPr eaLnBrk="1" hangingPunct="1"/>
              <a:t>27</a:t>
            </a:fld>
            <a:endParaRPr lang="hu-H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dirty="0" smtClean="0"/>
          </a:p>
        </p:txBody>
      </p:sp>
      <p:sp>
        <p:nvSpPr>
          <p:cNvPr id="2458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1621D3F-4E9C-4019-BA59-4EE8E0278FB4}" type="slidenum">
              <a:rPr lang="hu-HU" smtClean="0"/>
              <a:pPr eaLnBrk="1" hangingPunct="1"/>
              <a:t>28</a:t>
            </a:fld>
            <a:endParaRPr lang="hu-H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dirty="0" smtClean="0"/>
          </a:p>
        </p:txBody>
      </p:sp>
      <p:sp>
        <p:nvSpPr>
          <p:cNvPr id="2970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Open Sans" pitchFamily="34" charset="0"/>
                <a:cs typeface="Arial" pitchFamily="34" charset="0"/>
              </a:defRPr>
            </a:lvl1pPr>
            <a:lvl2pPr marL="742950" indent="-285750" eaLnBrk="0" hangingPunct="0">
              <a:defRPr>
                <a:solidFill>
                  <a:schemeClr val="tx1"/>
                </a:solidFill>
                <a:latin typeface="Open Sans" pitchFamily="34" charset="0"/>
                <a:cs typeface="Arial" pitchFamily="34" charset="0"/>
              </a:defRPr>
            </a:lvl2pPr>
            <a:lvl3pPr marL="1143000" indent="-228600" eaLnBrk="0" hangingPunct="0">
              <a:defRPr>
                <a:solidFill>
                  <a:schemeClr val="tx1"/>
                </a:solidFill>
                <a:latin typeface="Open Sans" pitchFamily="34" charset="0"/>
                <a:cs typeface="Arial" pitchFamily="34" charset="0"/>
              </a:defRPr>
            </a:lvl3pPr>
            <a:lvl4pPr marL="1600200" indent="-228600" eaLnBrk="0" hangingPunct="0">
              <a:defRPr>
                <a:solidFill>
                  <a:schemeClr val="tx1"/>
                </a:solidFill>
                <a:latin typeface="Open Sans" pitchFamily="34" charset="0"/>
                <a:cs typeface="Arial" pitchFamily="34" charset="0"/>
              </a:defRPr>
            </a:lvl4pPr>
            <a:lvl5pPr marL="2057400" indent="-228600" eaLnBrk="0" hangingPunct="0">
              <a:defRPr>
                <a:solidFill>
                  <a:schemeClr val="tx1"/>
                </a:solidFill>
                <a:latin typeface="Open Sans" pitchFamily="34" charset="0"/>
                <a:cs typeface="Arial"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itchFamily="34" charset="0"/>
              </a:defRPr>
            </a:lvl9pPr>
          </a:lstStyle>
          <a:p>
            <a:pPr eaLnBrk="1" hangingPunct="1"/>
            <a:fld id="{461ADE76-E4F4-4B27-A726-DBE79DE8982B}" type="slidenum">
              <a:rPr lang="hu-HU" smtClean="0"/>
              <a:pPr eaLnBrk="1" hangingPunct="1"/>
              <a:t>29</a:t>
            </a:fld>
            <a:endParaRPr lang="hu-H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dirty="0" smtClean="0"/>
          </a:p>
        </p:txBody>
      </p:sp>
      <p:sp>
        <p:nvSpPr>
          <p:cNvPr id="3072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Open Sans" pitchFamily="34" charset="0"/>
                <a:cs typeface="Arial" pitchFamily="34" charset="0"/>
              </a:defRPr>
            </a:lvl1pPr>
            <a:lvl2pPr marL="742950" indent="-285750" eaLnBrk="0" hangingPunct="0">
              <a:defRPr>
                <a:solidFill>
                  <a:schemeClr val="tx1"/>
                </a:solidFill>
                <a:latin typeface="Open Sans" pitchFamily="34" charset="0"/>
                <a:cs typeface="Arial" pitchFamily="34" charset="0"/>
              </a:defRPr>
            </a:lvl2pPr>
            <a:lvl3pPr marL="1143000" indent="-228600" eaLnBrk="0" hangingPunct="0">
              <a:defRPr>
                <a:solidFill>
                  <a:schemeClr val="tx1"/>
                </a:solidFill>
                <a:latin typeface="Open Sans" pitchFamily="34" charset="0"/>
                <a:cs typeface="Arial" pitchFamily="34" charset="0"/>
              </a:defRPr>
            </a:lvl3pPr>
            <a:lvl4pPr marL="1600200" indent="-228600" eaLnBrk="0" hangingPunct="0">
              <a:defRPr>
                <a:solidFill>
                  <a:schemeClr val="tx1"/>
                </a:solidFill>
                <a:latin typeface="Open Sans" pitchFamily="34" charset="0"/>
                <a:cs typeface="Arial" pitchFamily="34" charset="0"/>
              </a:defRPr>
            </a:lvl4pPr>
            <a:lvl5pPr marL="2057400" indent="-228600" eaLnBrk="0" hangingPunct="0">
              <a:defRPr>
                <a:solidFill>
                  <a:schemeClr val="tx1"/>
                </a:solidFill>
                <a:latin typeface="Open Sans" pitchFamily="34" charset="0"/>
                <a:cs typeface="Arial"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itchFamily="34" charset="0"/>
              </a:defRPr>
            </a:lvl9pPr>
          </a:lstStyle>
          <a:p>
            <a:pPr eaLnBrk="1" hangingPunct="1"/>
            <a:fld id="{67A965F3-AF0D-4EBC-9720-493D442DDA18}" type="slidenum">
              <a:rPr lang="hu-HU" smtClean="0"/>
              <a:pPr eaLnBrk="1" hangingPunct="1"/>
              <a:t>30</a:t>
            </a:fld>
            <a:endParaRPr lang="hu-H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31</a:t>
            </a:fld>
            <a:endParaRPr lang="hu-HU"/>
          </a:p>
        </p:txBody>
      </p:sp>
    </p:spTree>
    <p:extLst>
      <p:ext uri="{BB962C8B-B14F-4D97-AF65-F5344CB8AC3E}">
        <p14:creationId xmlns:p14="http://schemas.microsoft.com/office/powerpoint/2010/main" val="2610726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32</a:t>
            </a:fld>
            <a:endParaRPr lang="hu-HU"/>
          </a:p>
        </p:txBody>
      </p:sp>
    </p:spTree>
    <p:extLst>
      <p:ext uri="{BB962C8B-B14F-4D97-AF65-F5344CB8AC3E}">
        <p14:creationId xmlns:p14="http://schemas.microsoft.com/office/powerpoint/2010/main" val="2610726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428625" y="685800"/>
            <a:ext cx="6000750" cy="3429000"/>
          </a:xfrm>
        </p:spPr>
      </p:sp>
      <p:sp>
        <p:nvSpPr>
          <p:cNvPr id="3" name="Jegyzetek helye 2"/>
          <p:cNvSpPr>
            <a:spLocks noGrp="1"/>
          </p:cNvSpPr>
          <p:nvPr>
            <p:ph type="body" idx="1"/>
          </p:nvPr>
        </p:nvSpPr>
        <p:spPr/>
        <p:txBody>
          <a:bodyPr/>
          <a:lstStyle/>
          <a:p>
            <a:endParaRPr lang="hu-HU" dirty="0" smtClean="0">
              <a:latin typeface="+mn-lt"/>
              <a:ea typeface="NSimSun" pitchFamily="49" charset="-122"/>
            </a:endParaRPr>
          </a:p>
        </p:txBody>
      </p:sp>
      <p:sp>
        <p:nvSpPr>
          <p:cNvPr id="4" name="Dia számának helye 3"/>
          <p:cNvSpPr>
            <a:spLocks noGrp="1"/>
          </p:cNvSpPr>
          <p:nvPr>
            <p:ph type="sldNum" sz="quarter" idx="10"/>
          </p:nvPr>
        </p:nvSpPr>
        <p:spPr/>
        <p:txBody>
          <a:bodyPr/>
          <a:lstStyle/>
          <a:p>
            <a:fld id="{B5A0B3B4-F971-4AD3-B530-DE860EFC07D2}" type="slidenum">
              <a:rPr lang="fi-FI" smtClean="0"/>
              <a:pPr/>
              <a:t>33</a:t>
            </a:fld>
            <a:endParaRPr lang="fi-FI"/>
          </a:p>
        </p:txBody>
      </p:sp>
    </p:spTree>
    <p:extLst>
      <p:ext uri="{BB962C8B-B14F-4D97-AF65-F5344CB8AC3E}">
        <p14:creationId xmlns:p14="http://schemas.microsoft.com/office/powerpoint/2010/main" val="4276337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B5A0B3B4-F971-4AD3-B530-DE860EFC07D2}" type="slidenum">
              <a:rPr lang="fi-FI" smtClean="0"/>
              <a:t>34</a:t>
            </a:fld>
            <a:endParaRPr lang="fi-FI"/>
          </a:p>
        </p:txBody>
      </p:sp>
    </p:spTree>
    <p:extLst>
      <p:ext uri="{BB962C8B-B14F-4D97-AF65-F5344CB8AC3E}">
        <p14:creationId xmlns:p14="http://schemas.microsoft.com/office/powerpoint/2010/main" val="373154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5</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43000" y="685800"/>
            <a:ext cx="4572000" cy="34290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B5A0B3B4-F971-4AD3-B530-DE860EFC07D2}" type="slidenum">
              <a:rPr lang="fi-FI" smtClean="0"/>
              <a:t>35</a:t>
            </a:fld>
            <a:endParaRPr lang="fi-FI"/>
          </a:p>
        </p:txBody>
      </p:sp>
    </p:spTree>
    <p:extLst>
      <p:ext uri="{BB962C8B-B14F-4D97-AF65-F5344CB8AC3E}">
        <p14:creationId xmlns:p14="http://schemas.microsoft.com/office/powerpoint/2010/main" val="2692669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36</a:t>
            </a:fld>
            <a:endParaRPr lang="hu-HU"/>
          </a:p>
        </p:txBody>
      </p:sp>
    </p:spTree>
    <p:extLst>
      <p:ext uri="{BB962C8B-B14F-4D97-AF65-F5344CB8AC3E}">
        <p14:creationId xmlns:p14="http://schemas.microsoft.com/office/powerpoint/2010/main" val="3597565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smtClean="0">
                <a:solidFill>
                  <a:schemeClr val="tx1"/>
                </a:solidFill>
                <a:effectLst/>
                <a:latin typeface="+mn-lt"/>
                <a:ea typeface="+mn-ea"/>
                <a:cs typeface="+mn-cs"/>
              </a:rPr>
              <a:t>Global </a:t>
            </a:r>
            <a:r>
              <a:rPr lang="hu-HU" sz="1200" b="0" i="0" kern="1200" dirty="0" err="1" smtClean="0">
                <a:solidFill>
                  <a:schemeClr val="tx1"/>
                </a:solidFill>
                <a:effectLst/>
                <a:latin typeface="+mn-lt"/>
                <a:ea typeface="+mn-ea"/>
                <a:cs typeface="+mn-cs"/>
              </a:rPr>
              <a:t>Rank</a:t>
            </a:r>
            <a:r>
              <a:rPr lang="hu-HU" sz="1200" b="0" i="0" kern="1200" dirty="0" smtClean="0">
                <a:solidFill>
                  <a:schemeClr val="tx1"/>
                </a:solidFill>
                <a:effectLst/>
                <a:latin typeface="+mn-lt"/>
                <a:ea typeface="+mn-ea"/>
                <a:cs typeface="+mn-cs"/>
              </a:rPr>
              <a:t>: 722</a:t>
            </a:r>
          </a:p>
          <a:p>
            <a:r>
              <a:rPr lang="hu-HU" sz="1200" b="0" i="0" kern="1200" dirty="0" err="1" smtClean="0">
                <a:solidFill>
                  <a:schemeClr val="tx1"/>
                </a:solidFill>
                <a:effectLst/>
                <a:latin typeface="+mn-lt"/>
                <a:ea typeface="+mn-ea"/>
                <a:cs typeface="+mn-cs"/>
              </a:rPr>
              <a:t>Monthly</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visits</a:t>
            </a:r>
            <a:r>
              <a:rPr lang="hu-HU" sz="1200" b="0" i="0" kern="1200" dirty="0" smtClean="0">
                <a:solidFill>
                  <a:schemeClr val="tx1"/>
                </a:solidFill>
                <a:effectLst/>
                <a:latin typeface="+mn-lt"/>
                <a:ea typeface="+mn-ea"/>
                <a:cs typeface="+mn-cs"/>
              </a:rPr>
              <a:t>: 25-60</a:t>
            </a:r>
            <a:r>
              <a:rPr lang="hu-HU" sz="1200" b="0" i="0" kern="1200" baseline="0" dirty="0" smtClean="0">
                <a:solidFill>
                  <a:schemeClr val="tx1"/>
                </a:solidFill>
                <a:effectLst/>
                <a:latin typeface="+mn-lt"/>
                <a:ea typeface="+mn-ea"/>
                <a:cs typeface="+mn-cs"/>
              </a:rPr>
              <a:t> millió</a:t>
            </a:r>
            <a:endParaRPr lang="hu-HU" sz="1200" b="0" i="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37</a:t>
            </a:fld>
            <a:endParaRPr lang="hu-HU"/>
          </a:p>
        </p:txBody>
      </p:sp>
    </p:spTree>
    <p:extLst>
      <p:ext uri="{BB962C8B-B14F-4D97-AF65-F5344CB8AC3E}">
        <p14:creationId xmlns:p14="http://schemas.microsoft.com/office/powerpoint/2010/main" val="3597565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smtClean="0">
                <a:solidFill>
                  <a:schemeClr val="tx1"/>
                </a:solidFill>
                <a:effectLst/>
                <a:latin typeface="+mn-lt"/>
                <a:ea typeface="+mn-ea"/>
                <a:cs typeface="+mn-cs"/>
              </a:rPr>
              <a:t>Global </a:t>
            </a:r>
            <a:r>
              <a:rPr lang="hu-HU" sz="1200" b="0" i="0" kern="1200" dirty="0" err="1" smtClean="0">
                <a:solidFill>
                  <a:schemeClr val="tx1"/>
                </a:solidFill>
                <a:effectLst/>
                <a:latin typeface="+mn-lt"/>
                <a:ea typeface="+mn-ea"/>
                <a:cs typeface="+mn-cs"/>
              </a:rPr>
              <a:t>rank</a:t>
            </a:r>
            <a:r>
              <a:rPr lang="hu-HU" sz="1200" b="0" i="0" kern="1200" dirty="0" smtClean="0">
                <a:solidFill>
                  <a:schemeClr val="tx1"/>
                </a:solidFill>
                <a:effectLst/>
                <a:latin typeface="+mn-lt"/>
                <a:ea typeface="+mn-ea"/>
                <a:cs typeface="+mn-cs"/>
              </a:rPr>
              <a:t>: 212</a:t>
            </a:r>
          </a:p>
          <a:p>
            <a:r>
              <a:rPr lang="hu-HU" sz="1200" b="0" i="0" kern="1200" dirty="0" err="1" smtClean="0">
                <a:solidFill>
                  <a:schemeClr val="tx1"/>
                </a:solidFill>
                <a:effectLst/>
                <a:latin typeface="+mn-lt"/>
                <a:ea typeface="+mn-ea"/>
                <a:cs typeface="+mn-cs"/>
              </a:rPr>
              <a:t>Monthly</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visits</a:t>
            </a:r>
            <a:r>
              <a:rPr lang="hu-HU" sz="1200" b="0" i="0" kern="1200" dirty="0" smtClean="0">
                <a:solidFill>
                  <a:schemeClr val="tx1"/>
                </a:solidFill>
                <a:effectLst/>
                <a:latin typeface="+mn-lt"/>
                <a:ea typeface="+mn-ea"/>
                <a:cs typeface="+mn-cs"/>
              </a:rPr>
              <a:t>:</a:t>
            </a:r>
            <a:r>
              <a:rPr lang="hu-HU" sz="1200" b="0" i="0" kern="1200" baseline="0" dirty="0" smtClean="0">
                <a:solidFill>
                  <a:schemeClr val="tx1"/>
                </a:solidFill>
                <a:effectLst/>
                <a:latin typeface="+mn-lt"/>
                <a:ea typeface="+mn-ea"/>
                <a:cs typeface="+mn-cs"/>
              </a:rPr>
              <a:t> 50 m</a:t>
            </a:r>
            <a:endParaRPr lang="hu-HU" sz="1200" b="0" i="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38</a:t>
            </a:fld>
            <a:endParaRPr lang="hu-HU"/>
          </a:p>
        </p:txBody>
      </p:sp>
    </p:spTree>
    <p:extLst>
      <p:ext uri="{BB962C8B-B14F-4D97-AF65-F5344CB8AC3E}">
        <p14:creationId xmlns:p14="http://schemas.microsoft.com/office/powerpoint/2010/main" val="3597565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smtClean="0">
                <a:solidFill>
                  <a:schemeClr val="tx1"/>
                </a:solidFill>
                <a:effectLst/>
                <a:latin typeface="+mn-lt"/>
                <a:ea typeface="+mn-ea"/>
                <a:cs typeface="+mn-cs"/>
              </a:rPr>
              <a:t>Global </a:t>
            </a:r>
            <a:r>
              <a:rPr lang="hu-HU" sz="1200" b="0" i="0" kern="1200" dirty="0" err="1" smtClean="0">
                <a:solidFill>
                  <a:schemeClr val="tx1"/>
                </a:solidFill>
                <a:effectLst/>
                <a:latin typeface="+mn-lt"/>
                <a:ea typeface="+mn-ea"/>
                <a:cs typeface="+mn-cs"/>
              </a:rPr>
              <a:t>rank</a:t>
            </a:r>
            <a:r>
              <a:rPr lang="hu-HU" sz="1200" b="0" i="0" kern="1200" dirty="0" smtClean="0">
                <a:solidFill>
                  <a:schemeClr val="tx1"/>
                </a:solidFill>
                <a:effectLst/>
                <a:latin typeface="+mn-lt"/>
                <a:ea typeface="+mn-ea"/>
                <a:cs typeface="+mn-cs"/>
              </a:rPr>
              <a:t>:</a:t>
            </a:r>
            <a:r>
              <a:rPr lang="hu-HU" sz="1200" b="0" i="0" kern="1200" baseline="0" dirty="0" smtClean="0">
                <a:solidFill>
                  <a:schemeClr val="tx1"/>
                </a:solidFill>
                <a:effectLst/>
                <a:latin typeface="+mn-lt"/>
                <a:ea typeface="+mn-ea"/>
                <a:cs typeface="+mn-cs"/>
              </a:rPr>
              <a:t> 1201</a:t>
            </a:r>
          </a:p>
          <a:p>
            <a:r>
              <a:rPr lang="hu-HU" sz="1200" b="0" i="0" kern="1200" baseline="0" dirty="0" err="1" smtClean="0">
                <a:solidFill>
                  <a:schemeClr val="tx1"/>
                </a:solidFill>
                <a:effectLst/>
                <a:latin typeface="+mn-lt"/>
                <a:ea typeface="+mn-ea"/>
                <a:cs typeface="+mn-cs"/>
              </a:rPr>
              <a:t>Monthly</a:t>
            </a:r>
            <a:r>
              <a:rPr lang="hu-HU" sz="1200" b="0" i="0" kern="1200" baseline="0" dirty="0" smtClean="0">
                <a:solidFill>
                  <a:schemeClr val="tx1"/>
                </a:solidFill>
                <a:effectLst/>
                <a:latin typeface="+mn-lt"/>
                <a:ea typeface="+mn-ea"/>
                <a:cs typeface="+mn-cs"/>
              </a:rPr>
              <a:t> </a:t>
            </a:r>
            <a:r>
              <a:rPr lang="hu-HU" sz="1200" b="0" i="0" kern="1200" baseline="0" dirty="0" err="1" smtClean="0">
                <a:solidFill>
                  <a:schemeClr val="tx1"/>
                </a:solidFill>
                <a:effectLst/>
                <a:latin typeface="+mn-lt"/>
                <a:ea typeface="+mn-ea"/>
                <a:cs typeface="+mn-cs"/>
              </a:rPr>
              <a:t>visits</a:t>
            </a:r>
            <a:r>
              <a:rPr lang="hu-HU" sz="1200" b="0" i="0" kern="1200" baseline="0" dirty="0" smtClean="0">
                <a:solidFill>
                  <a:schemeClr val="tx1"/>
                </a:solidFill>
                <a:effectLst/>
                <a:latin typeface="+mn-lt"/>
                <a:ea typeface="+mn-ea"/>
                <a:cs typeface="+mn-cs"/>
              </a:rPr>
              <a:t>: 40 m</a:t>
            </a:r>
          </a:p>
          <a:p>
            <a:endParaRPr lang="hu-HU" sz="1200" b="0" i="0" kern="1200" dirty="0" smtClean="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39</a:t>
            </a:fld>
            <a:endParaRPr lang="hu-HU"/>
          </a:p>
        </p:txBody>
      </p:sp>
    </p:spTree>
    <p:extLst>
      <p:ext uri="{BB962C8B-B14F-4D97-AF65-F5344CB8AC3E}">
        <p14:creationId xmlns:p14="http://schemas.microsoft.com/office/powerpoint/2010/main" val="3597565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smtClean="0">
                <a:solidFill>
                  <a:schemeClr val="tx1"/>
                </a:solidFill>
                <a:effectLst/>
                <a:latin typeface="+mn-lt"/>
                <a:ea typeface="+mn-ea"/>
                <a:cs typeface="+mn-cs"/>
              </a:rPr>
              <a:t>Global </a:t>
            </a:r>
            <a:r>
              <a:rPr lang="hu-HU" sz="1200" b="0" i="0" kern="1200" dirty="0" err="1" smtClean="0">
                <a:solidFill>
                  <a:schemeClr val="tx1"/>
                </a:solidFill>
                <a:effectLst/>
                <a:latin typeface="+mn-lt"/>
                <a:ea typeface="+mn-ea"/>
                <a:cs typeface="+mn-cs"/>
              </a:rPr>
              <a:t>rank</a:t>
            </a:r>
            <a:r>
              <a:rPr lang="hu-HU" sz="1200" b="0" i="0" kern="1200" dirty="0" smtClean="0">
                <a:solidFill>
                  <a:schemeClr val="tx1"/>
                </a:solidFill>
                <a:effectLst/>
                <a:latin typeface="+mn-lt"/>
                <a:ea typeface="+mn-ea"/>
                <a:cs typeface="+mn-cs"/>
              </a:rPr>
              <a:t>: 12105 (79 </a:t>
            </a:r>
            <a:r>
              <a:rPr lang="hu-HU" sz="1200" b="0" i="0" kern="1200" dirty="0" err="1" smtClean="0">
                <a:solidFill>
                  <a:schemeClr val="tx1"/>
                </a:solidFill>
                <a:effectLst/>
                <a:latin typeface="+mn-lt"/>
                <a:ea typeface="+mn-ea"/>
                <a:cs typeface="+mn-cs"/>
              </a:rPr>
              <a:t>in</a:t>
            </a:r>
            <a:r>
              <a:rPr lang="hu-HU" sz="1200" b="0" i="0" kern="1200" dirty="0" smtClean="0">
                <a:solidFill>
                  <a:schemeClr val="tx1"/>
                </a:solidFill>
                <a:effectLst/>
                <a:latin typeface="+mn-lt"/>
                <a:ea typeface="+mn-ea"/>
                <a:cs typeface="+mn-cs"/>
              </a:rPr>
              <a:t> HU)</a:t>
            </a:r>
          </a:p>
          <a:p>
            <a:r>
              <a:rPr lang="hu-HU" sz="1200" b="0" i="0" kern="1200" dirty="0" err="1" smtClean="0">
                <a:solidFill>
                  <a:schemeClr val="tx1"/>
                </a:solidFill>
                <a:effectLst/>
                <a:latin typeface="+mn-lt"/>
                <a:ea typeface="+mn-ea"/>
                <a:cs typeface="+mn-cs"/>
              </a:rPr>
              <a:t>Monthly</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visits</a:t>
            </a:r>
            <a:r>
              <a:rPr lang="hu-HU" sz="1200" b="0" i="0" kern="1200" dirty="0" smtClean="0">
                <a:solidFill>
                  <a:schemeClr val="tx1"/>
                </a:solidFill>
                <a:effectLst/>
                <a:latin typeface="+mn-lt"/>
                <a:ea typeface="+mn-ea"/>
                <a:cs typeface="+mn-cs"/>
              </a:rPr>
              <a:t>: 2,5-3 m</a:t>
            </a:r>
          </a:p>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40</a:t>
            </a:fld>
            <a:endParaRPr lang="hu-HU"/>
          </a:p>
        </p:txBody>
      </p:sp>
    </p:spTree>
    <p:extLst>
      <p:ext uri="{BB962C8B-B14F-4D97-AF65-F5344CB8AC3E}">
        <p14:creationId xmlns:p14="http://schemas.microsoft.com/office/powerpoint/2010/main" val="3597565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kern="1200" dirty="0" smtClean="0">
                <a:solidFill>
                  <a:schemeClr val="tx1"/>
                </a:solidFill>
                <a:effectLst/>
                <a:latin typeface="+mn-lt"/>
                <a:ea typeface="+mn-ea"/>
                <a:cs typeface="+mn-cs"/>
              </a:rPr>
              <a:t>Global </a:t>
            </a:r>
            <a:r>
              <a:rPr lang="hu-HU" sz="1200" b="0" i="0" kern="1200" dirty="0" err="1" smtClean="0">
                <a:solidFill>
                  <a:schemeClr val="tx1"/>
                </a:solidFill>
                <a:effectLst/>
                <a:latin typeface="+mn-lt"/>
                <a:ea typeface="+mn-ea"/>
                <a:cs typeface="+mn-cs"/>
              </a:rPr>
              <a:t>rank</a:t>
            </a:r>
            <a:r>
              <a:rPr lang="hu-HU" sz="1200" b="0" i="0" kern="1200" dirty="0" smtClean="0">
                <a:solidFill>
                  <a:schemeClr val="tx1"/>
                </a:solidFill>
                <a:effectLst/>
                <a:latin typeface="+mn-lt"/>
                <a:ea typeface="+mn-ea"/>
                <a:cs typeface="+mn-cs"/>
              </a:rPr>
              <a:t>: 3634 (25 </a:t>
            </a:r>
            <a:r>
              <a:rPr lang="hu-HU" sz="1200" b="0" i="0" kern="1200" dirty="0" err="1" smtClean="0">
                <a:solidFill>
                  <a:schemeClr val="tx1"/>
                </a:solidFill>
                <a:effectLst/>
                <a:latin typeface="+mn-lt"/>
                <a:ea typeface="+mn-ea"/>
                <a:cs typeface="+mn-cs"/>
              </a:rPr>
              <a:t>in</a:t>
            </a:r>
            <a:r>
              <a:rPr lang="hu-HU" sz="1200" b="0" i="0" kern="1200" dirty="0" smtClean="0">
                <a:solidFill>
                  <a:schemeClr val="tx1"/>
                </a:solidFill>
                <a:effectLst/>
                <a:latin typeface="+mn-lt"/>
                <a:ea typeface="+mn-ea"/>
                <a:cs typeface="+mn-cs"/>
              </a:rPr>
              <a:t> HU)</a:t>
            </a:r>
          </a:p>
          <a:p>
            <a:r>
              <a:rPr lang="hu-HU" sz="1200" b="0" i="0" kern="1200" dirty="0" err="1" smtClean="0">
                <a:solidFill>
                  <a:schemeClr val="tx1"/>
                </a:solidFill>
                <a:effectLst/>
                <a:latin typeface="+mn-lt"/>
                <a:ea typeface="+mn-ea"/>
                <a:cs typeface="+mn-cs"/>
              </a:rPr>
              <a:t>Monthly</a:t>
            </a:r>
            <a:r>
              <a:rPr lang="hu-HU" sz="1200" b="0" i="0" kern="1200" dirty="0" smtClean="0">
                <a:solidFill>
                  <a:schemeClr val="tx1"/>
                </a:solidFill>
                <a:effectLst/>
                <a:latin typeface="+mn-lt"/>
                <a:ea typeface="+mn-ea"/>
                <a:cs typeface="+mn-cs"/>
              </a:rPr>
              <a:t> </a:t>
            </a:r>
            <a:r>
              <a:rPr lang="hu-HU" sz="1200" b="0" i="0" kern="1200" dirty="0" err="1" smtClean="0">
                <a:solidFill>
                  <a:schemeClr val="tx1"/>
                </a:solidFill>
                <a:effectLst/>
                <a:latin typeface="+mn-lt"/>
                <a:ea typeface="+mn-ea"/>
                <a:cs typeface="+mn-cs"/>
              </a:rPr>
              <a:t>visits</a:t>
            </a:r>
            <a:r>
              <a:rPr lang="hu-HU" sz="1200" b="0" i="0" kern="1200" dirty="0" smtClean="0">
                <a:solidFill>
                  <a:schemeClr val="tx1"/>
                </a:solidFill>
                <a:effectLst/>
                <a:latin typeface="+mn-lt"/>
                <a:ea typeface="+mn-ea"/>
                <a:cs typeface="+mn-cs"/>
              </a:rPr>
              <a:t>: 8,5-10,7</a:t>
            </a:r>
          </a:p>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41</a:t>
            </a:fld>
            <a:endParaRPr lang="hu-HU"/>
          </a:p>
        </p:txBody>
      </p:sp>
    </p:spTree>
    <p:extLst>
      <p:ext uri="{BB962C8B-B14F-4D97-AF65-F5344CB8AC3E}">
        <p14:creationId xmlns:p14="http://schemas.microsoft.com/office/powerpoint/2010/main" val="3597565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6</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7</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8</a:t>
            </a:fld>
            <a:endParaRPr lang="hu-HU"/>
          </a:p>
        </p:txBody>
      </p:sp>
    </p:spTree>
    <p:extLst>
      <p:ext uri="{BB962C8B-B14F-4D97-AF65-F5344CB8AC3E}">
        <p14:creationId xmlns:p14="http://schemas.microsoft.com/office/powerpoint/2010/main" val="129813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baseline="0" dirty="0" smtClean="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9</a:t>
            </a:fld>
            <a:endParaRPr lang="hu-HU"/>
          </a:p>
        </p:txBody>
      </p:sp>
    </p:spTree>
    <p:extLst>
      <p:ext uri="{BB962C8B-B14F-4D97-AF65-F5344CB8AC3E}">
        <p14:creationId xmlns:p14="http://schemas.microsoft.com/office/powerpoint/2010/main" val="392204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10</a:t>
            </a:fld>
            <a:endParaRPr lang="hu-HU"/>
          </a:p>
        </p:txBody>
      </p:sp>
    </p:spTree>
    <p:extLst>
      <p:ext uri="{BB962C8B-B14F-4D97-AF65-F5344CB8AC3E}">
        <p14:creationId xmlns:p14="http://schemas.microsoft.com/office/powerpoint/2010/main" val="392204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b="0" i="0" kern="1200" dirty="0" smtClean="0">
              <a:solidFill>
                <a:schemeClr val="tx1"/>
              </a:solidFill>
              <a:effectLst/>
              <a:latin typeface="+mn-lt"/>
              <a:ea typeface="+mn-ea"/>
              <a:cs typeface="+mn-cs"/>
            </a:endParaRPr>
          </a:p>
        </p:txBody>
      </p:sp>
      <p:sp>
        <p:nvSpPr>
          <p:cNvPr id="4" name="Dia számának helye 3"/>
          <p:cNvSpPr>
            <a:spLocks noGrp="1"/>
          </p:cNvSpPr>
          <p:nvPr>
            <p:ph type="sldNum" sz="quarter" idx="10"/>
          </p:nvPr>
        </p:nvSpPr>
        <p:spPr/>
        <p:txBody>
          <a:bodyPr/>
          <a:lstStyle/>
          <a:p>
            <a:pPr>
              <a:defRPr/>
            </a:pPr>
            <a:fld id="{87DFF0FE-DA5A-4BBB-8D4F-6243F6E919E6}" type="slidenum">
              <a:rPr lang="hu-HU" smtClean="0"/>
              <a:pPr>
                <a:defRPr/>
              </a:pPr>
              <a:t>11</a:t>
            </a:fld>
            <a:endParaRPr lang="hu-HU"/>
          </a:p>
        </p:txBody>
      </p:sp>
    </p:spTree>
    <p:extLst>
      <p:ext uri="{BB962C8B-B14F-4D97-AF65-F5344CB8AC3E}">
        <p14:creationId xmlns:p14="http://schemas.microsoft.com/office/powerpoint/2010/main" val="1676895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BEBEB"/>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56325"/>
            <a:ext cx="9155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2130425"/>
            <a:ext cx="7772400" cy="1470025"/>
          </a:xfrm>
          <a:solidFill>
            <a:srgbClr val="FCB033"/>
          </a:solidFill>
        </p:spPr>
        <p:txBody>
          <a:bodyPr/>
          <a:lstStyle>
            <a:lvl1pPr algn="ctr">
              <a:defRPr sz="3200" baseline="0">
                <a:solidFill>
                  <a:schemeClr val="bg1"/>
                </a:solidFill>
              </a:defRPr>
            </a:lvl1pPr>
          </a:lstStyle>
          <a:p>
            <a:r>
              <a:rPr lang="hu-HU" noProof="0" dirty="0" err="1" smtClean="0"/>
              <a:t>Click</a:t>
            </a:r>
            <a:r>
              <a:rPr lang="hu-HU" noProof="0" dirty="0" smtClean="0"/>
              <a:t> to </a:t>
            </a:r>
            <a:r>
              <a:rPr lang="hu-HU" noProof="0" dirty="0" err="1" smtClean="0"/>
              <a:t>edit</a:t>
            </a:r>
            <a:r>
              <a:rPr lang="hu-HU" noProof="0" dirty="0" smtClean="0"/>
              <a:t> Master </a:t>
            </a:r>
            <a:r>
              <a:rPr lang="hu-HU" noProof="0" dirty="0" err="1" smtClean="0"/>
              <a:t>title</a:t>
            </a:r>
            <a:r>
              <a:rPr lang="hu-HU" noProof="0" dirty="0" smtClean="0"/>
              <a:t> </a:t>
            </a:r>
            <a:r>
              <a:rPr lang="hu-HU" noProof="0" dirty="0" err="1" smtClean="0"/>
              <a:t>style</a:t>
            </a:r>
            <a:endParaRPr lang="hu-HU" noProof="0"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cap="none"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noProof="0" dirty="0" err="1" smtClean="0"/>
              <a:t>Click</a:t>
            </a:r>
            <a:r>
              <a:rPr lang="hu-HU" noProof="0" dirty="0" smtClean="0"/>
              <a:t> to </a:t>
            </a:r>
            <a:r>
              <a:rPr lang="hu-HU" noProof="0" dirty="0" err="1" smtClean="0"/>
              <a:t>edit</a:t>
            </a:r>
            <a:r>
              <a:rPr lang="hu-HU" noProof="0" dirty="0" smtClean="0"/>
              <a:t> Master </a:t>
            </a:r>
            <a:r>
              <a:rPr lang="hu-HU" noProof="0" dirty="0" err="1" smtClean="0"/>
              <a:t>subtitle</a:t>
            </a:r>
            <a:r>
              <a:rPr lang="hu-HU" noProof="0" dirty="0" smtClean="0"/>
              <a:t> </a:t>
            </a:r>
            <a:r>
              <a:rPr lang="hu-HU" noProof="0" dirty="0" err="1" smtClean="0"/>
              <a:t>style</a:t>
            </a:r>
            <a:endParaRPr lang="hu-HU" noProof="0" dirty="0"/>
          </a:p>
        </p:txBody>
      </p:sp>
      <p:sp>
        <p:nvSpPr>
          <p:cNvPr id="5" name="Footer Placeholder 4"/>
          <p:cNvSpPr>
            <a:spLocks noGrp="1"/>
          </p:cNvSpPr>
          <p:nvPr>
            <p:ph type="ftr" sz="quarter" idx="10"/>
          </p:nvPr>
        </p:nvSpPr>
        <p:spPr>
          <a:xfrm>
            <a:off x="4267200" y="6340475"/>
            <a:ext cx="3886200" cy="365125"/>
          </a:xfrm>
          <a:prstGeom prst="rect">
            <a:avLst/>
          </a:prstGeom>
        </p:spPr>
        <p:txBody>
          <a:bodyPr/>
          <a:lstStyle>
            <a:lvl1pPr>
              <a:defRPr/>
            </a:lvl1pPr>
          </a:lstStyle>
          <a:p>
            <a:pPr>
              <a:defRPr/>
            </a:pPr>
            <a:r>
              <a:rPr lang="hu-HU"/>
              <a:t>Footer</a:t>
            </a:r>
            <a:endParaRPr lang="hu-HU" dirty="0"/>
          </a:p>
        </p:txBody>
      </p:sp>
    </p:spTree>
    <p:extLst>
      <p:ext uri="{BB962C8B-B14F-4D97-AF65-F5344CB8AC3E}">
        <p14:creationId xmlns:p14="http://schemas.microsoft.com/office/powerpoint/2010/main" val="190444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4BE1417D-5228-415F-8D82-19708B6C98C4}"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u-H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54490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3FF3215D-36A2-4E72-8711-070737AB0BC9}"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1148627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8E21C5D6-266E-4493-B7E8-17A63FF4D7B8}"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940769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A">
    <p:bg>
      <p:bgPr>
        <a:solidFill>
          <a:schemeClr val="bg2"/>
        </a:solidFill>
        <a:effectLst/>
      </p:bgPr>
    </p:bg>
    <p:spTree>
      <p:nvGrpSpPr>
        <p:cNvPr id="1" name=""/>
        <p:cNvGrpSpPr/>
        <p:nvPr/>
      </p:nvGrpSpPr>
      <p:grpSpPr>
        <a:xfrm>
          <a:off x="0" y="0"/>
          <a:ext cx="0" cy="0"/>
          <a:chOff x="0" y="0"/>
          <a:chExt cx="0" cy="0"/>
        </a:xfrm>
      </p:grpSpPr>
      <p:sp>
        <p:nvSpPr>
          <p:cNvPr id="4" name="Rectangle 18"/>
          <p:cNvSpPr/>
          <p:nvPr userDrawn="1"/>
        </p:nvSpPr>
        <p:spPr>
          <a:xfrm>
            <a:off x="6667500" y="6143625"/>
            <a:ext cx="2476500"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5" name="Rectangle 15"/>
          <p:cNvSpPr/>
          <p:nvPr userDrawn="1"/>
        </p:nvSpPr>
        <p:spPr>
          <a:xfrm>
            <a:off x="8509000" y="4000500"/>
            <a:ext cx="635000"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6" name="Rectangle 16"/>
          <p:cNvSpPr/>
          <p:nvPr userDrawn="1"/>
        </p:nvSpPr>
        <p:spPr>
          <a:xfrm>
            <a:off x="7874000" y="4716463"/>
            <a:ext cx="635000" cy="712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7" name="Rectangle 17"/>
          <p:cNvSpPr/>
          <p:nvPr userDrawn="1"/>
        </p:nvSpPr>
        <p:spPr>
          <a:xfrm>
            <a:off x="8509000" y="5429250"/>
            <a:ext cx="635000" cy="71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8" name="Rectangle 19"/>
          <p:cNvSpPr/>
          <p:nvPr userDrawn="1"/>
        </p:nvSpPr>
        <p:spPr>
          <a:xfrm>
            <a:off x="1270000" y="712788"/>
            <a:ext cx="635000" cy="715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sp>
        <p:nvSpPr>
          <p:cNvPr id="9" name="Rectangle 20"/>
          <p:cNvSpPr/>
          <p:nvPr userDrawn="1"/>
        </p:nvSpPr>
        <p:spPr>
          <a:xfrm>
            <a:off x="0" y="7938"/>
            <a:ext cx="1270000" cy="712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624" tIns="42312" rIns="84624" bIns="42312" anchor="ctr"/>
          <a:lstStyle/>
          <a:p>
            <a:pPr algn="ctr" fontAlgn="auto">
              <a:spcBef>
                <a:spcPts val="0"/>
              </a:spcBef>
              <a:spcAft>
                <a:spcPts val="0"/>
              </a:spcAft>
              <a:defRPr/>
            </a:pPr>
            <a:endParaRPr lang="fi-FI"/>
          </a:p>
        </p:txBody>
      </p:sp>
      <p:grpSp>
        <p:nvGrpSpPr>
          <p:cNvPr id="10" name="Group 21"/>
          <p:cNvGrpSpPr>
            <a:grpSpLocks noChangeAspect="1"/>
          </p:cNvGrpSpPr>
          <p:nvPr userDrawn="1"/>
        </p:nvGrpSpPr>
        <p:grpSpPr bwMode="auto">
          <a:xfrm>
            <a:off x="6985000" y="6403975"/>
            <a:ext cx="1744663" cy="168275"/>
            <a:chOff x="425958" y="6336331"/>
            <a:chExt cx="2526569" cy="216000"/>
          </a:xfrm>
        </p:grpSpPr>
        <p:sp>
          <p:nvSpPr>
            <p:cNvPr id="11" name="Freeform 6"/>
            <p:cNvSpPr>
              <a:spLocks noChangeAspect="1" noEditPoints="1"/>
            </p:cNvSpPr>
            <p:nvPr userDrawn="1"/>
          </p:nvSpPr>
          <p:spPr bwMode="auto">
            <a:xfrm>
              <a:off x="425958" y="6336331"/>
              <a:ext cx="1295526" cy="216000"/>
            </a:xfrm>
            <a:custGeom>
              <a:avLst/>
              <a:gdLst>
                <a:gd name="T0" fmla="*/ 2147483647 w 5446"/>
                <a:gd name="T1" fmla="*/ 2147483647 h 908"/>
                <a:gd name="T2" fmla="*/ 2147483647 w 5446"/>
                <a:gd name="T3" fmla="*/ 2147483647 h 908"/>
                <a:gd name="T4" fmla="*/ 2147483647 w 5446"/>
                <a:gd name="T5" fmla="*/ 2147483647 h 908"/>
                <a:gd name="T6" fmla="*/ 2147483647 w 5446"/>
                <a:gd name="T7" fmla="*/ 2147483647 h 908"/>
                <a:gd name="T8" fmla="*/ 2147483647 w 5446"/>
                <a:gd name="T9" fmla="*/ 2147483647 h 908"/>
                <a:gd name="T10" fmla="*/ 2147483647 w 5446"/>
                <a:gd name="T11" fmla="*/ 2147483647 h 908"/>
                <a:gd name="T12" fmla="*/ 2147483647 w 5446"/>
                <a:gd name="T13" fmla="*/ 2147483647 h 908"/>
                <a:gd name="T14" fmla="*/ 2147483647 w 5446"/>
                <a:gd name="T15" fmla="*/ 2147483647 h 908"/>
                <a:gd name="T16" fmla="*/ 2147483647 w 5446"/>
                <a:gd name="T17" fmla="*/ 2147483647 h 908"/>
                <a:gd name="T18" fmla="*/ 2147483647 w 5446"/>
                <a:gd name="T19" fmla="*/ 2147483647 h 908"/>
                <a:gd name="T20" fmla="*/ 2147483647 w 5446"/>
                <a:gd name="T21" fmla="*/ 2147483647 h 908"/>
                <a:gd name="T22" fmla="*/ 2147483647 w 5446"/>
                <a:gd name="T23" fmla="*/ 2147483647 h 908"/>
                <a:gd name="T24" fmla="*/ 2147483647 w 5446"/>
                <a:gd name="T25" fmla="*/ 2147483647 h 908"/>
                <a:gd name="T26" fmla="*/ 2147483647 w 5446"/>
                <a:gd name="T27" fmla="*/ 2147483647 h 908"/>
                <a:gd name="T28" fmla="*/ 2147483647 w 5446"/>
                <a:gd name="T29" fmla="*/ 2147483647 h 908"/>
                <a:gd name="T30" fmla="*/ 2147483647 w 5446"/>
                <a:gd name="T31" fmla="*/ 2147483647 h 908"/>
                <a:gd name="T32" fmla="*/ 2147483647 w 5446"/>
                <a:gd name="T33" fmla="*/ 2147483647 h 908"/>
                <a:gd name="T34" fmla="*/ 2147483647 w 5446"/>
                <a:gd name="T35" fmla="*/ 2147483647 h 908"/>
                <a:gd name="T36" fmla="*/ 2147483647 w 5446"/>
                <a:gd name="T37" fmla="*/ 2147483647 h 908"/>
                <a:gd name="T38" fmla="*/ 2147483647 w 5446"/>
                <a:gd name="T39" fmla="*/ 2147483647 h 908"/>
                <a:gd name="T40" fmla="*/ 2147483647 w 5446"/>
                <a:gd name="T41" fmla="*/ 2147483647 h 908"/>
                <a:gd name="T42" fmla="*/ 2147483647 w 5446"/>
                <a:gd name="T43" fmla="*/ 2147483647 h 908"/>
                <a:gd name="T44" fmla="*/ 2147483647 w 5446"/>
                <a:gd name="T45" fmla="*/ 2147483647 h 908"/>
                <a:gd name="T46" fmla="*/ 2147483647 w 5446"/>
                <a:gd name="T47" fmla="*/ 2147483647 h 908"/>
                <a:gd name="T48" fmla="*/ 2147483647 w 5446"/>
                <a:gd name="T49" fmla="*/ 2147483647 h 908"/>
                <a:gd name="T50" fmla="*/ 2147483647 w 5446"/>
                <a:gd name="T51" fmla="*/ 2147483647 h 908"/>
                <a:gd name="T52" fmla="*/ 2147483647 w 5446"/>
                <a:gd name="T53" fmla="*/ 2147483647 h 908"/>
                <a:gd name="T54" fmla="*/ 2147483647 w 5446"/>
                <a:gd name="T55" fmla="*/ 2147483647 h 908"/>
                <a:gd name="T56" fmla="*/ 2147483647 w 5446"/>
                <a:gd name="T57" fmla="*/ 2147483647 h 908"/>
                <a:gd name="T58" fmla="*/ 2147483647 w 5446"/>
                <a:gd name="T59" fmla="*/ 2147483647 h 908"/>
                <a:gd name="T60" fmla="*/ 2147483647 w 5446"/>
                <a:gd name="T61" fmla="*/ 2147483647 h 908"/>
                <a:gd name="T62" fmla="*/ 2147483647 w 5446"/>
                <a:gd name="T63" fmla="*/ 2147483647 h 908"/>
                <a:gd name="T64" fmla="*/ 2147483647 w 5446"/>
                <a:gd name="T65" fmla="*/ 2147483647 h 908"/>
                <a:gd name="T66" fmla="*/ 2147483647 w 5446"/>
                <a:gd name="T67" fmla="*/ 2147483647 h 908"/>
                <a:gd name="T68" fmla="*/ 2147483647 w 5446"/>
                <a:gd name="T69" fmla="*/ 2147483647 h 908"/>
                <a:gd name="T70" fmla="*/ 2147483647 w 5446"/>
                <a:gd name="T71" fmla="*/ 2147483647 h 908"/>
                <a:gd name="T72" fmla="*/ 2147483647 w 5446"/>
                <a:gd name="T73" fmla="*/ 2147483647 h 908"/>
                <a:gd name="T74" fmla="*/ 2147483647 w 5446"/>
                <a:gd name="T75" fmla="*/ 2147483647 h 908"/>
                <a:gd name="T76" fmla="*/ 2147483647 w 5446"/>
                <a:gd name="T77" fmla="*/ 2147483647 h 908"/>
                <a:gd name="T78" fmla="*/ 2147483647 w 5446"/>
                <a:gd name="T79" fmla="*/ 2147483647 h 908"/>
                <a:gd name="T80" fmla="*/ 2147483647 w 5446"/>
                <a:gd name="T81" fmla="*/ 2147483647 h 908"/>
                <a:gd name="T82" fmla="*/ 2147483647 w 5446"/>
                <a:gd name="T83" fmla="*/ 2147483647 h 908"/>
                <a:gd name="T84" fmla="*/ 2147483647 w 5446"/>
                <a:gd name="T85" fmla="*/ 2147483647 h 908"/>
                <a:gd name="T86" fmla="*/ 2147483647 w 5446"/>
                <a:gd name="T87" fmla="*/ 2147483647 h 908"/>
                <a:gd name="T88" fmla="*/ 2147483647 w 5446"/>
                <a:gd name="T89" fmla="*/ 2147483647 h 908"/>
                <a:gd name="T90" fmla="*/ 2147483647 w 5446"/>
                <a:gd name="T91" fmla="*/ 2147483647 h 908"/>
                <a:gd name="T92" fmla="*/ 2147483647 w 5446"/>
                <a:gd name="T93" fmla="*/ 2147483647 h 908"/>
                <a:gd name="T94" fmla="*/ 2147483647 w 5446"/>
                <a:gd name="T95" fmla="*/ 2147483647 h 908"/>
                <a:gd name="T96" fmla="*/ 2147483647 w 5446"/>
                <a:gd name="T97" fmla="*/ 2147483647 h 908"/>
                <a:gd name="T98" fmla="*/ 2147483647 w 5446"/>
                <a:gd name="T99" fmla="*/ 2147483647 h 908"/>
                <a:gd name="T100" fmla="*/ 2147483647 w 5446"/>
                <a:gd name="T101" fmla="*/ 2147483647 h 908"/>
                <a:gd name="T102" fmla="*/ 2147483647 w 5446"/>
                <a:gd name="T103" fmla="*/ 2147483647 h 908"/>
                <a:gd name="T104" fmla="*/ 2147483647 w 5446"/>
                <a:gd name="T105" fmla="*/ 2147483647 h 908"/>
                <a:gd name="T106" fmla="*/ 2147483647 w 5446"/>
                <a:gd name="T107" fmla="*/ 2147483647 h 908"/>
                <a:gd name="T108" fmla="*/ 2147483647 w 5446"/>
                <a:gd name="T109" fmla="*/ 2147483647 h 908"/>
                <a:gd name="T110" fmla="*/ 2147483647 w 5446"/>
                <a:gd name="T111" fmla="*/ 2147483647 h 908"/>
                <a:gd name="T112" fmla="*/ 2147483647 w 5446"/>
                <a:gd name="T113" fmla="*/ 2147483647 h 908"/>
                <a:gd name="T114" fmla="*/ 2147483647 w 5446"/>
                <a:gd name="T115" fmla="*/ 2147483647 h 908"/>
                <a:gd name="T116" fmla="*/ 2147483647 w 5446"/>
                <a:gd name="T117" fmla="*/ 2147483647 h 908"/>
                <a:gd name="T118" fmla="*/ 2147483647 w 5446"/>
                <a:gd name="T119" fmla="*/ 2147483647 h 908"/>
                <a:gd name="T120" fmla="*/ 2147483647 w 5446"/>
                <a:gd name="T121" fmla="*/ 2147483647 h 908"/>
                <a:gd name="T122" fmla="*/ 2147483647 w 5446"/>
                <a:gd name="T123" fmla="*/ 2147483647 h 9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46" h="908">
                  <a:moveTo>
                    <a:pt x="5219" y="677"/>
                  </a:moveTo>
                  <a:lnTo>
                    <a:pt x="5130" y="677"/>
                  </a:lnTo>
                  <a:lnTo>
                    <a:pt x="5130" y="624"/>
                  </a:lnTo>
                  <a:lnTo>
                    <a:pt x="5127" y="627"/>
                  </a:lnTo>
                  <a:lnTo>
                    <a:pt x="5124" y="631"/>
                  </a:lnTo>
                  <a:lnTo>
                    <a:pt x="5117" y="637"/>
                  </a:lnTo>
                  <a:lnTo>
                    <a:pt x="5110" y="644"/>
                  </a:lnTo>
                  <a:lnTo>
                    <a:pt x="5103" y="649"/>
                  </a:lnTo>
                  <a:lnTo>
                    <a:pt x="5087" y="660"/>
                  </a:lnTo>
                  <a:lnTo>
                    <a:pt x="5079" y="665"/>
                  </a:lnTo>
                  <a:lnTo>
                    <a:pt x="5070" y="669"/>
                  </a:lnTo>
                  <a:lnTo>
                    <a:pt x="5061" y="673"/>
                  </a:lnTo>
                  <a:lnTo>
                    <a:pt x="5052" y="676"/>
                  </a:lnTo>
                  <a:lnTo>
                    <a:pt x="5042" y="679"/>
                  </a:lnTo>
                  <a:lnTo>
                    <a:pt x="5032" y="682"/>
                  </a:lnTo>
                  <a:lnTo>
                    <a:pt x="5022" y="684"/>
                  </a:lnTo>
                  <a:lnTo>
                    <a:pt x="5011" y="685"/>
                  </a:lnTo>
                  <a:lnTo>
                    <a:pt x="5000" y="686"/>
                  </a:lnTo>
                  <a:lnTo>
                    <a:pt x="4989" y="686"/>
                  </a:lnTo>
                  <a:lnTo>
                    <a:pt x="4977" y="686"/>
                  </a:lnTo>
                  <a:lnTo>
                    <a:pt x="4965" y="685"/>
                  </a:lnTo>
                  <a:lnTo>
                    <a:pt x="4954" y="684"/>
                  </a:lnTo>
                  <a:lnTo>
                    <a:pt x="4942" y="682"/>
                  </a:lnTo>
                  <a:lnTo>
                    <a:pt x="4931" y="679"/>
                  </a:lnTo>
                  <a:lnTo>
                    <a:pt x="4921" y="676"/>
                  </a:lnTo>
                  <a:lnTo>
                    <a:pt x="4910" y="672"/>
                  </a:lnTo>
                  <a:lnTo>
                    <a:pt x="4900" y="668"/>
                  </a:lnTo>
                  <a:lnTo>
                    <a:pt x="4890" y="663"/>
                  </a:lnTo>
                  <a:lnTo>
                    <a:pt x="4880" y="658"/>
                  </a:lnTo>
                  <a:lnTo>
                    <a:pt x="4871" y="653"/>
                  </a:lnTo>
                  <a:lnTo>
                    <a:pt x="4862" y="647"/>
                  </a:lnTo>
                  <a:lnTo>
                    <a:pt x="4853" y="640"/>
                  </a:lnTo>
                  <a:lnTo>
                    <a:pt x="4845" y="633"/>
                  </a:lnTo>
                  <a:lnTo>
                    <a:pt x="4837" y="626"/>
                  </a:lnTo>
                  <a:lnTo>
                    <a:pt x="4829" y="618"/>
                  </a:lnTo>
                  <a:lnTo>
                    <a:pt x="4822" y="610"/>
                  </a:lnTo>
                  <a:lnTo>
                    <a:pt x="4815" y="602"/>
                  </a:lnTo>
                  <a:lnTo>
                    <a:pt x="4808" y="593"/>
                  </a:lnTo>
                  <a:lnTo>
                    <a:pt x="4802" y="584"/>
                  </a:lnTo>
                  <a:lnTo>
                    <a:pt x="4796" y="575"/>
                  </a:lnTo>
                  <a:lnTo>
                    <a:pt x="4791" y="565"/>
                  </a:lnTo>
                  <a:lnTo>
                    <a:pt x="4786" y="555"/>
                  </a:lnTo>
                  <a:lnTo>
                    <a:pt x="4782" y="545"/>
                  </a:lnTo>
                  <a:lnTo>
                    <a:pt x="4778" y="534"/>
                  </a:lnTo>
                  <a:lnTo>
                    <a:pt x="4775" y="523"/>
                  </a:lnTo>
                  <a:lnTo>
                    <a:pt x="4772" y="512"/>
                  </a:lnTo>
                  <a:lnTo>
                    <a:pt x="4770" y="501"/>
                  </a:lnTo>
                  <a:lnTo>
                    <a:pt x="4768" y="489"/>
                  </a:lnTo>
                  <a:lnTo>
                    <a:pt x="4766" y="478"/>
                  </a:lnTo>
                  <a:lnTo>
                    <a:pt x="4765" y="466"/>
                  </a:lnTo>
                  <a:lnTo>
                    <a:pt x="4765" y="453"/>
                  </a:lnTo>
                  <a:lnTo>
                    <a:pt x="4765" y="441"/>
                  </a:lnTo>
                  <a:lnTo>
                    <a:pt x="4766" y="429"/>
                  </a:lnTo>
                  <a:lnTo>
                    <a:pt x="4768" y="417"/>
                  </a:lnTo>
                  <a:lnTo>
                    <a:pt x="4770" y="406"/>
                  </a:lnTo>
                  <a:lnTo>
                    <a:pt x="4772" y="395"/>
                  </a:lnTo>
                  <a:lnTo>
                    <a:pt x="4773" y="389"/>
                  </a:lnTo>
                  <a:lnTo>
                    <a:pt x="4775" y="384"/>
                  </a:lnTo>
                  <a:lnTo>
                    <a:pt x="4778" y="373"/>
                  </a:lnTo>
                  <a:lnTo>
                    <a:pt x="4782" y="362"/>
                  </a:lnTo>
                  <a:lnTo>
                    <a:pt x="4786" y="352"/>
                  </a:lnTo>
                  <a:lnTo>
                    <a:pt x="4791" y="342"/>
                  </a:lnTo>
                  <a:lnTo>
                    <a:pt x="4796" y="332"/>
                  </a:lnTo>
                  <a:lnTo>
                    <a:pt x="4802" y="323"/>
                  </a:lnTo>
                  <a:lnTo>
                    <a:pt x="4808" y="314"/>
                  </a:lnTo>
                  <a:lnTo>
                    <a:pt x="4815" y="305"/>
                  </a:lnTo>
                  <a:lnTo>
                    <a:pt x="4822" y="297"/>
                  </a:lnTo>
                  <a:lnTo>
                    <a:pt x="4829" y="289"/>
                  </a:lnTo>
                  <a:lnTo>
                    <a:pt x="4837" y="281"/>
                  </a:lnTo>
                  <a:lnTo>
                    <a:pt x="4845" y="274"/>
                  </a:lnTo>
                  <a:lnTo>
                    <a:pt x="4849" y="270"/>
                  </a:lnTo>
                  <a:lnTo>
                    <a:pt x="4853" y="267"/>
                  </a:lnTo>
                  <a:lnTo>
                    <a:pt x="4862" y="260"/>
                  </a:lnTo>
                  <a:lnTo>
                    <a:pt x="4871" y="254"/>
                  </a:lnTo>
                  <a:lnTo>
                    <a:pt x="4880" y="249"/>
                  </a:lnTo>
                  <a:lnTo>
                    <a:pt x="4890" y="244"/>
                  </a:lnTo>
                  <a:lnTo>
                    <a:pt x="4900" y="239"/>
                  </a:lnTo>
                  <a:lnTo>
                    <a:pt x="4910" y="235"/>
                  </a:lnTo>
                  <a:lnTo>
                    <a:pt x="4921" y="231"/>
                  </a:lnTo>
                  <a:lnTo>
                    <a:pt x="4931" y="228"/>
                  </a:lnTo>
                  <a:lnTo>
                    <a:pt x="4942" y="226"/>
                  </a:lnTo>
                  <a:lnTo>
                    <a:pt x="4954" y="224"/>
                  </a:lnTo>
                  <a:lnTo>
                    <a:pt x="4965" y="222"/>
                  </a:lnTo>
                  <a:lnTo>
                    <a:pt x="4977" y="221"/>
                  </a:lnTo>
                  <a:lnTo>
                    <a:pt x="4989" y="221"/>
                  </a:lnTo>
                  <a:lnTo>
                    <a:pt x="5000" y="221"/>
                  </a:lnTo>
                  <a:lnTo>
                    <a:pt x="5011" y="222"/>
                  </a:lnTo>
                  <a:lnTo>
                    <a:pt x="5022" y="223"/>
                  </a:lnTo>
                  <a:lnTo>
                    <a:pt x="5032" y="225"/>
                  </a:lnTo>
                  <a:lnTo>
                    <a:pt x="5042" y="228"/>
                  </a:lnTo>
                  <a:lnTo>
                    <a:pt x="5052" y="230"/>
                  </a:lnTo>
                  <a:lnTo>
                    <a:pt x="5061" y="234"/>
                  </a:lnTo>
                  <a:lnTo>
                    <a:pt x="5070" y="238"/>
                  </a:lnTo>
                  <a:lnTo>
                    <a:pt x="5079" y="242"/>
                  </a:lnTo>
                  <a:lnTo>
                    <a:pt x="5087" y="246"/>
                  </a:lnTo>
                  <a:lnTo>
                    <a:pt x="5095" y="251"/>
                  </a:lnTo>
                  <a:lnTo>
                    <a:pt x="5099" y="254"/>
                  </a:lnTo>
                  <a:lnTo>
                    <a:pt x="5102" y="257"/>
                  </a:lnTo>
                  <a:lnTo>
                    <a:pt x="5110" y="263"/>
                  </a:lnTo>
                  <a:lnTo>
                    <a:pt x="5117" y="269"/>
                  </a:lnTo>
                  <a:lnTo>
                    <a:pt x="5123" y="275"/>
                  </a:lnTo>
                  <a:lnTo>
                    <a:pt x="5130" y="282"/>
                  </a:lnTo>
                  <a:lnTo>
                    <a:pt x="5130" y="230"/>
                  </a:lnTo>
                  <a:lnTo>
                    <a:pt x="5219" y="230"/>
                  </a:lnTo>
                  <a:lnTo>
                    <a:pt x="5219" y="677"/>
                  </a:lnTo>
                  <a:close/>
                  <a:moveTo>
                    <a:pt x="4372" y="408"/>
                  </a:moveTo>
                  <a:lnTo>
                    <a:pt x="4372" y="676"/>
                  </a:lnTo>
                  <a:lnTo>
                    <a:pt x="4283" y="676"/>
                  </a:lnTo>
                  <a:lnTo>
                    <a:pt x="4283" y="409"/>
                  </a:lnTo>
                  <a:lnTo>
                    <a:pt x="4282" y="391"/>
                  </a:lnTo>
                  <a:lnTo>
                    <a:pt x="4282" y="382"/>
                  </a:lnTo>
                  <a:lnTo>
                    <a:pt x="4281" y="374"/>
                  </a:lnTo>
                  <a:lnTo>
                    <a:pt x="4278" y="360"/>
                  </a:lnTo>
                  <a:lnTo>
                    <a:pt x="4275" y="348"/>
                  </a:lnTo>
                  <a:lnTo>
                    <a:pt x="4271" y="337"/>
                  </a:lnTo>
                  <a:lnTo>
                    <a:pt x="4266" y="328"/>
                  </a:lnTo>
                  <a:lnTo>
                    <a:pt x="4261" y="320"/>
                  </a:lnTo>
                  <a:lnTo>
                    <a:pt x="4255" y="314"/>
                  </a:lnTo>
                  <a:lnTo>
                    <a:pt x="4249" y="309"/>
                  </a:lnTo>
                  <a:lnTo>
                    <a:pt x="4243" y="305"/>
                  </a:lnTo>
                  <a:lnTo>
                    <a:pt x="4237" y="302"/>
                  </a:lnTo>
                  <a:lnTo>
                    <a:pt x="4231" y="300"/>
                  </a:lnTo>
                  <a:lnTo>
                    <a:pt x="4225" y="298"/>
                  </a:lnTo>
                  <a:lnTo>
                    <a:pt x="4220" y="297"/>
                  </a:lnTo>
                  <a:lnTo>
                    <a:pt x="4214" y="297"/>
                  </a:lnTo>
                  <a:lnTo>
                    <a:pt x="4210" y="297"/>
                  </a:lnTo>
                  <a:lnTo>
                    <a:pt x="4206" y="297"/>
                  </a:lnTo>
                  <a:lnTo>
                    <a:pt x="4201" y="297"/>
                  </a:lnTo>
                  <a:lnTo>
                    <a:pt x="4195" y="298"/>
                  </a:lnTo>
                  <a:lnTo>
                    <a:pt x="4189" y="299"/>
                  </a:lnTo>
                  <a:lnTo>
                    <a:pt x="4183" y="301"/>
                  </a:lnTo>
                  <a:lnTo>
                    <a:pt x="4176" y="304"/>
                  </a:lnTo>
                  <a:lnTo>
                    <a:pt x="4169" y="308"/>
                  </a:lnTo>
                  <a:lnTo>
                    <a:pt x="4163" y="313"/>
                  </a:lnTo>
                  <a:lnTo>
                    <a:pt x="4156" y="320"/>
                  </a:lnTo>
                  <a:lnTo>
                    <a:pt x="4150" y="327"/>
                  </a:lnTo>
                  <a:lnTo>
                    <a:pt x="4147" y="332"/>
                  </a:lnTo>
                  <a:lnTo>
                    <a:pt x="4144" y="337"/>
                  </a:lnTo>
                  <a:lnTo>
                    <a:pt x="4142" y="342"/>
                  </a:lnTo>
                  <a:lnTo>
                    <a:pt x="4139" y="348"/>
                  </a:lnTo>
                  <a:lnTo>
                    <a:pt x="4137" y="354"/>
                  </a:lnTo>
                  <a:lnTo>
                    <a:pt x="4135" y="361"/>
                  </a:lnTo>
                  <a:lnTo>
                    <a:pt x="4134" y="368"/>
                  </a:lnTo>
                  <a:lnTo>
                    <a:pt x="4132" y="375"/>
                  </a:lnTo>
                  <a:lnTo>
                    <a:pt x="4130" y="392"/>
                  </a:lnTo>
                  <a:lnTo>
                    <a:pt x="4130" y="402"/>
                  </a:lnTo>
                  <a:lnTo>
                    <a:pt x="4129" y="412"/>
                  </a:lnTo>
                  <a:lnTo>
                    <a:pt x="4129" y="676"/>
                  </a:lnTo>
                  <a:lnTo>
                    <a:pt x="4040" y="676"/>
                  </a:lnTo>
                  <a:lnTo>
                    <a:pt x="4040" y="409"/>
                  </a:lnTo>
                  <a:lnTo>
                    <a:pt x="4040" y="391"/>
                  </a:lnTo>
                  <a:lnTo>
                    <a:pt x="4039" y="382"/>
                  </a:lnTo>
                  <a:lnTo>
                    <a:pt x="4038" y="374"/>
                  </a:lnTo>
                  <a:lnTo>
                    <a:pt x="4036" y="360"/>
                  </a:lnTo>
                  <a:lnTo>
                    <a:pt x="4032" y="348"/>
                  </a:lnTo>
                  <a:lnTo>
                    <a:pt x="4028" y="337"/>
                  </a:lnTo>
                  <a:lnTo>
                    <a:pt x="4023" y="328"/>
                  </a:lnTo>
                  <a:lnTo>
                    <a:pt x="4018" y="320"/>
                  </a:lnTo>
                  <a:lnTo>
                    <a:pt x="4012" y="314"/>
                  </a:lnTo>
                  <a:lnTo>
                    <a:pt x="4007" y="309"/>
                  </a:lnTo>
                  <a:lnTo>
                    <a:pt x="4001" y="305"/>
                  </a:lnTo>
                  <a:lnTo>
                    <a:pt x="3994" y="302"/>
                  </a:lnTo>
                  <a:lnTo>
                    <a:pt x="3988" y="300"/>
                  </a:lnTo>
                  <a:lnTo>
                    <a:pt x="3983" y="298"/>
                  </a:lnTo>
                  <a:lnTo>
                    <a:pt x="3977" y="297"/>
                  </a:lnTo>
                  <a:lnTo>
                    <a:pt x="3972" y="297"/>
                  </a:lnTo>
                  <a:lnTo>
                    <a:pt x="3967" y="297"/>
                  </a:lnTo>
                  <a:lnTo>
                    <a:pt x="3963" y="297"/>
                  </a:lnTo>
                  <a:lnTo>
                    <a:pt x="3959" y="297"/>
                  </a:lnTo>
                  <a:lnTo>
                    <a:pt x="3953" y="298"/>
                  </a:lnTo>
                  <a:lnTo>
                    <a:pt x="3947" y="299"/>
                  </a:lnTo>
                  <a:lnTo>
                    <a:pt x="3941" y="301"/>
                  </a:lnTo>
                  <a:lnTo>
                    <a:pt x="3934" y="304"/>
                  </a:lnTo>
                  <a:lnTo>
                    <a:pt x="3928" y="308"/>
                  </a:lnTo>
                  <a:lnTo>
                    <a:pt x="3921" y="313"/>
                  </a:lnTo>
                  <a:lnTo>
                    <a:pt x="3915" y="320"/>
                  </a:lnTo>
                  <a:lnTo>
                    <a:pt x="3909" y="327"/>
                  </a:lnTo>
                  <a:lnTo>
                    <a:pt x="3906" y="332"/>
                  </a:lnTo>
                  <a:lnTo>
                    <a:pt x="3903" y="337"/>
                  </a:lnTo>
                  <a:lnTo>
                    <a:pt x="3898" y="348"/>
                  </a:lnTo>
                  <a:lnTo>
                    <a:pt x="3894" y="361"/>
                  </a:lnTo>
                  <a:lnTo>
                    <a:pt x="3893" y="368"/>
                  </a:lnTo>
                  <a:lnTo>
                    <a:pt x="3891" y="375"/>
                  </a:lnTo>
                  <a:lnTo>
                    <a:pt x="3889" y="392"/>
                  </a:lnTo>
                  <a:lnTo>
                    <a:pt x="3889" y="402"/>
                  </a:lnTo>
                  <a:lnTo>
                    <a:pt x="3889" y="412"/>
                  </a:lnTo>
                  <a:lnTo>
                    <a:pt x="3889" y="676"/>
                  </a:lnTo>
                  <a:lnTo>
                    <a:pt x="3800" y="676"/>
                  </a:lnTo>
                  <a:lnTo>
                    <a:pt x="3800" y="230"/>
                  </a:lnTo>
                  <a:lnTo>
                    <a:pt x="3885" y="230"/>
                  </a:lnTo>
                  <a:lnTo>
                    <a:pt x="3885" y="281"/>
                  </a:lnTo>
                  <a:lnTo>
                    <a:pt x="3890" y="272"/>
                  </a:lnTo>
                  <a:lnTo>
                    <a:pt x="3895" y="264"/>
                  </a:lnTo>
                  <a:lnTo>
                    <a:pt x="3901" y="258"/>
                  </a:lnTo>
                  <a:lnTo>
                    <a:pt x="3907" y="251"/>
                  </a:lnTo>
                  <a:lnTo>
                    <a:pt x="3914" y="246"/>
                  </a:lnTo>
                  <a:lnTo>
                    <a:pt x="3921" y="241"/>
                  </a:lnTo>
                  <a:lnTo>
                    <a:pt x="3928" y="237"/>
                  </a:lnTo>
                  <a:lnTo>
                    <a:pt x="3935" y="233"/>
                  </a:lnTo>
                  <a:lnTo>
                    <a:pt x="3942" y="230"/>
                  </a:lnTo>
                  <a:lnTo>
                    <a:pt x="3950" y="227"/>
                  </a:lnTo>
                  <a:lnTo>
                    <a:pt x="3964" y="224"/>
                  </a:lnTo>
                  <a:lnTo>
                    <a:pt x="3971" y="222"/>
                  </a:lnTo>
                  <a:lnTo>
                    <a:pt x="3978" y="221"/>
                  </a:lnTo>
                  <a:lnTo>
                    <a:pt x="3990" y="221"/>
                  </a:lnTo>
                  <a:lnTo>
                    <a:pt x="4000" y="221"/>
                  </a:lnTo>
                  <a:lnTo>
                    <a:pt x="4008" y="222"/>
                  </a:lnTo>
                  <a:lnTo>
                    <a:pt x="4017" y="223"/>
                  </a:lnTo>
                  <a:lnTo>
                    <a:pt x="4026" y="225"/>
                  </a:lnTo>
                  <a:lnTo>
                    <a:pt x="4034" y="228"/>
                  </a:lnTo>
                  <a:lnTo>
                    <a:pt x="4042" y="231"/>
                  </a:lnTo>
                  <a:lnTo>
                    <a:pt x="4050" y="234"/>
                  </a:lnTo>
                  <a:lnTo>
                    <a:pt x="4057" y="238"/>
                  </a:lnTo>
                  <a:lnTo>
                    <a:pt x="4064" y="243"/>
                  </a:lnTo>
                  <a:lnTo>
                    <a:pt x="4071" y="248"/>
                  </a:lnTo>
                  <a:lnTo>
                    <a:pt x="4078" y="254"/>
                  </a:lnTo>
                  <a:lnTo>
                    <a:pt x="4084" y="261"/>
                  </a:lnTo>
                  <a:lnTo>
                    <a:pt x="4090" y="268"/>
                  </a:lnTo>
                  <a:lnTo>
                    <a:pt x="4096" y="275"/>
                  </a:lnTo>
                  <a:lnTo>
                    <a:pt x="4101" y="283"/>
                  </a:lnTo>
                  <a:lnTo>
                    <a:pt x="4105" y="292"/>
                  </a:lnTo>
                  <a:lnTo>
                    <a:pt x="4111" y="282"/>
                  </a:lnTo>
                  <a:lnTo>
                    <a:pt x="4118" y="273"/>
                  </a:lnTo>
                  <a:lnTo>
                    <a:pt x="4125" y="265"/>
                  </a:lnTo>
                  <a:lnTo>
                    <a:pt x="4133" y="257"/>
                  </a:lnTo>
                  <a:lnTo>
                    <a:pt x="4140" y="251"/>
                  </a:lnTo>
                  <a:lnTo>
                    <a:pt x="4148" y="245"/>
                  </a:lnTo>
                  <a:lnTo>
                    <a:pt x="4157" y="240"/>
                  </a:lnTo>
                  <a:lnTo>
                    <a:pt x="4165" y="235"/>
                  </a:lnTo>
                  <a:lnTo>
                    <a:pt x="4174" y="232"/>
                  </a:lnTo>
                  <a:lnTo>
                    <a:pt x="4182" y="229"/>
                  </a:lnTo>
                  <a:lnTo>
                    <a:pt x="4191" y="226"/>
                  </a:lnTo>
                  <a:lnTo>
                    <a:pt x="4199" y="224"/>
                  </a:lnTo>
                  <a:lnTo>
                    <a:pt x="4207" y="223"/>
                  </a:lnTo>
                  <a:lnTo>
                    <a:pt x="4214" y="222"/>
                  </a:lnTo>
                  <a:lnTo>
                    <a:pt x="4228" y="221"/>
                  </a:lnTo>
                  <a:lnTo>
                    <a:pt x="4241" y="221"/>
                  </a:lnTo>
                  <a:lnTo>
                    <a:pt x="4254" y="223"/>
                  </a:lnTo>
                  <a:lnTo>
                    <a:pt x="4267" y="225"/>
                  </a:lnTo>
                  <a:lnTo>
                    <a:pt x="4280" y="229"/>
                  </a:lnTo>
                  <a:lnTo>
                    <a:pt x="4292" y="234"/>
                  </a:lnTo>
                  <a:lnTo>
                    <a:pt x="4298" y="237"/>
                  </a:lnTo>
                  <a:lnTo>
                    <a:pt x="4304" y="241"/>
                  </a:lnTo>
                  <a:lnTo>
                    <a:pt x="4310" y="244"/>
                  </a:lnTo>
                  <a:lnTo>
                    <a:pt x="4316" y="249"/>
                  </a:lnTo>
                  <a:lnTo>
                    <a:pt x="4321" y="253"/>
                  </a:lnTo>
                  <a:lnTo>
                    <a:pt x="4327" y="258"/>
                  </a:lnTo>
                  <a:lnTo>
                    <a:pt x="4332" y="264"/>
                  </a:lnTo>
                  <a:lnTo>
                    <a:pt x="4337" y="270"/>
                  </a:lnTo>
                  <a:lnTo>
                    <a:pt x="4341" y="276"/>
                  </a:lnTo>
                  <a:lnTo>
                    <a:pt x="4346" y="283"/>
                  </a:lnTo>
                  <a:lnTo>
                    <a:pt x="4350" y="290"/>
                  </a:lnTo>
                  <a:lnTo>
                    <a:pt x="4354" y="298"/>
                  </a:lnTo>
                  <a:lnTo>
                    <a:pt x="4357" y="307"/>
                  </a:lnTo>
                  <a:lnTo>
                    <a:pt x="4360" y="316"/>
                  </a:lnTo>
                  <a:lnTo>
                    <a:pt x="4363" y="325"/>
                  </a:lnTo>
                  <a:lnTo>
                    <a:pt x="4366" y="335"/>
                  </a:lnTo>
                  <a:lnTo>
                    <a:pt x="4368" y="346"/>
                  </a:lnTo>
                  <a:lnTo>
                    <a:pt x="4370" y="357"/>
                  </a:lnTo>
                  <a:lnTo>
                    <a:pt x="4371" y="369"/>
                  </a:lnTo>
                  <a:lnTo>
                    <a:pt x="4372" y="381"/>
                  </a:lnTo>
                  <a:lnTo>
                    <a:pt x="4372" y="394"/>
                  </a:lnTo>
                  <a:lnTo>
                    <a:pt x="4372" y="408"/>
                  </a:lnTo>
                  <a:close/>
                  <a:moveTo>
                    <a:pt x="3177" y="685"/>
                  </a:moveTo>
                  <a:lnTo>
                    <a:pt x="3165" y="685"/>
                  </a:lnTo>
                  <a:lnTo>
                    <a:pt x="3153" y="684"/>
                  </a:lnTo>
                  <a:lnTo>
                    <a:pt x="3142" y="683"/>
                  </a:lnTo>
                  <a:lnTo>
                    <a:pt x="3130" y="681"/>
                  </a:lnTo>
                  <a:lnTo>
                    <a:pt x="3119" y="678"/>
                  </a:lnTo>
                  <a:lnTo>
                    <a:pt x="3108" y="675"/>
                  </a:lnTo>
                  <a:lnTo>
                    <a:pt x="3097" y="671"/>
                  </a:lnTo>
                  <a:lnTo>
                    <a:pt x="3087" y="667"/>
                  </a:lnTo>
                  <a:lnTo>
                    <a:pt x="3076" y="663"/>
                  </a:lnTo>
                  <a:lnTo>
                    <a:pt x="3066" y="658"/>
                  </a:lnTo>
                  <a:lnTo>
                    <a:pt x="3057" y="652"/>
                  </a:lnTo>
                  <a:lnTo>
                    <a:pt x="3047" y="646"/>
                  </a:lnTo>
                  <a:lnTo>
                    <a:pt x="3038" y="639"/>
                  </a:lnTo>
                  <a:lnTo>
                    <a:pt x="3029" y="633"/>
                  </a:lnTo>
                  <a:lnTo>
                    <a:pt x="3021" y="625"/>
                  </a:lnTo>
                  <a:lnTo>
                    <a:pt x="3013" y="618"/>
                  </a:lnTo>
                  <a:lnTo>
                    <a:pt x="3005" y="610"/>
                  </a:lnTo>
                  <a:lnTo>
                    <a:pt x="2998" y="601"/>
                  </a:lnTo>
                  <a:lnTo>
                    <a:pt x="2991" y="592"/>
                  </a:lnTo>
                  <a:lnTo>
                    <a:pt x="2985" y="583"/>
                  </a:lnTo>
                  <a:lnTo>
                    <a:pt x="2979" y="574"/>
                  </a:lnTo>
                  <a:lnTo>
                    <a:pt x="2973" y="564"/>
                  </a:lnTo>
                  <a:lnTo>
                    <a:pt x="2968" y="554"/>
                  </a:lnTo>
                  <a:lnTo>
                    <a:pt x="2963" y="544"/>
                  </a:lnTo>
                  <a:lnTo>
                    <a:pt x="2959" y="533"/>
                  </a:lnTo>
                  <a:lnTo>
                    <a:pt x="2956" y="523"/>
                  </a:lnTo>
                  <a:lnTo>
                    <a:pt x="2952" y="512"/>
                  </a:lnTo>
                  <a:lnTo>
                    <a:pt x="2950" y="500"/>
                  </a:lnTo>
                  <a:lnTo>
                    <a:pt x="2948" y="489"/>
                  </a:lnTo>
                  <a:lnTo>
                    <a:pt x="2946" y="477"/>
                  </a:lnTo>
                  <a:lnTo>
                    <a:pt x="2945" y="466"/>
                  </a:lnTo>
                  <a:lnTo>
                    <a:pt x="2945" y="453"/>
                  </a:lnTo>
                  <a:lnTo>
                    <a:pt x="2945" y="441"/>
                  </a:lnTo>
                  <a:lnTo>
                    <a:pt x="2946" y="429"/>
                  </a:lnTo>
                  <a:lnTo>
                    <a:pt x="2948" y="417"/>
                  </a:lnTo>
                  <a:lnTo>
                    <a:pt x="2950" y="406"/>
                  </a:lnTo>
                  <a:lnTo>
                    <a:pt x="2952" y="395"/>
                  </a:lnTo>
                  <a:lnTo>
                    <a:pt x="2956" y="384"/>
                  </a:lnTo>
                  <a:lnTo>
                    <a:pt x="2959" y="373"/>
                  </a:lnTo>
                  <a:lnTo>
                    <a:pt x="2963" y="362"/>
                  </a:lnTo>
                  <a:lnTo>
                    <a:pt x="2968" y="352"/>
                  </a:lnTo>
                  <a:lnTo>
                    <a:pt x="2973" y="342"/>
                  </a:lnTo>
                  <a:lnTo>
                    <a:pt x="2979" y="332"/>
                  </a:lnTo>
                  <a:lnTo>
                    <a:pt x="2985" y="323"/>
                  </a:lnTo>
                  <a:lnTo>
                    <a:pt x="2991" y="314"/>
                  </a:lnTo>
                  <a:lnTo>
                    <a:pt x="2998" y="305"/>
                  </a:lnTo>
                  <a:lnTo>
                    <a:pt x="3005" y="297"/>
                  </a:lnTo>
                  <a:lnTo>
                    <a:pt x="3013" y="289"/>
                  </a:lnTo>
                  <a:lnTo>
                    <a:pt x="3021" y="281"/>
                  </a:lnTo>
                  <a:lnTo>
                    <a:pt x="3029" y="274"/>
                  </a:lnTo>
                  <a:lnTo>
                    <a:pt x="3038" y="267"/>
                  </a:lnTo>
                  <a:lnTo>
                    <a:pt x="3047" y="260"/>
                  </a:lnTo>
                  <a:lnTo>
                    <a:pt x="3057" y="254"/>
                  </a:lnTo>
                  <a:lnTo>
                    <a:pt x="3066" y="249"/>
                  </a:lnTo>
                  <a:lnTo>
                    <a:pt x="3076" y="244"/>
                  </a:lnTo>
                  <a:lnTo>
                    <a:pt x="3087" y="239"/>
                  </a:lnTo>
                  <a:lnTo>
                    <a:pt x="3097" y="235"/>
                  </a:lnTo>
                  <a:lnTo>
                    <a:pt x="3108" y="231"/>
                  </a:lnTo>
                  <a:lnTo>
                    <a:pt x="3119" y="228"/>
                  </a:lnTo>
                  <a:lnTo>
                    <a:pt x="3130" y="226"/>
                  </a:lnTo>
                  <a:lnTo>
                    <a:pt x="3142" y="224"/>
                  </a:lnTo>
                  <a:lnTo>
                    <a:pt x="3153" y="222"/>
                  </a:lnTo>
                  <a:lnTo>
                    <a:pt x="3165" y="221"/>
                  </a:lnTo>
                  <a:lnTo>
                    <a:pt x="3177" y="221"/>
                  </a:lnTo>
                  <a:lnTo>
                    <a:pt x="3189" y="221"/>
                  </a:lnTo>
                  <a:lnTo>
                    <a:pt x="3201" y="222"/>
                  </a:lnTo>
                  <a:lnTo>
                    <a:pt x="3212" y="224"/>
                  </a:lnTo>
                  <a:lnTo>
                    <a:pt x="3224" y="226"/>
                  </a:lnTo>
                  <a:lnTo>
                    <a:pt x="3235" y="228"/>
                  </a:lnTo>
                  <a:lnTo>
                    <a:pt x="3246" y="231"/>
                  </a:lnTo>
                  <a:lnTo>
                    <a:pt x="3257" y="235"/>
                  </a:lnTo>
                  <a:lnTo>
                    <a:pt x="3267" y="239"/>
                  </a:lnTo>
                  <a:lnTo>
                    <a:pt x="3278" y="244"/>
                  </a:lnTo>
                  <a:lnTo>
                    <a:pt x="3288" y="249"/>
                  </a:lnTo>
                  <a:lnTo>
                    <a:pt x="3297" y="254"/>
                  </a:lnTo>
                  <a:lnTo>
                    <a:pt x="3307" y="260"/>
                  </a:lnTo>
                  <a:lnTo>
                    <a:pt x="3316" y="267"/>
                  </a:lnTo>
                  <a:lnTo>
                    <a:pt x="3325" y="274"/>
                  </a:lnTo>
                  <a:lnTo>
                    <a:pt x="3333" y="281"/>
                  </a:lnTo>
                  <a:lnTo>
                    <a:pt x="3341" y="289"/>
                  </a:lnTo>
                  <a:lnTo>
                    <a:pt x="3349" y="297"/>
                  </a:lnTo>
                  <a:lnTo>
                    <a:pt x="3356" y="305"/>
                  </a:lnTo>
                  <a:lnTo>
                    <a:pt x="3363" y="314"/>
                  </a:lnTo>
                  <a:lnTo>
                    <a:pt x="3369" y="323"/>
                  </a:lnTo>
                  <a:lnTo>
                    <a:pt x="3375" y="332"/>
                  </a:lnTo>
                  <a:lnTo>
                    <a:pt x="3381" y="342"/>
                  </a:lnTo>
                  <a:lnTo>
                    <a:pt x="3386" y="352"/>
                  </a:lnTo>
                  <a:lnTo>
                    <a:pt x="3391" y="362"/>
                  </a:lnTo>
                  <a:lnTo>
                    <a:pt x="3395" y="373"/>
                  </a:lnTo>
                  <a:lnTo>
                    <a:pt x="3398" y="384"/>
                  </a:lnTo>
                  <a:lnTo>
                    <a:pt x="3401" y="395"/>
                  </a:lnTo>
                  <a:lnTo>
                    <a:pt x="3404" y="406"/>
                  </a:lnTo>
                  <a:lnTo>
                    <a:pt x="3406" y="417"/>
                  </a:lnTo>
                  <a:lnTo>
                    <a:pt x="3408" y="429"/>
                  </a:lnTo>
                  <a:lnTo>
                    <a:pt x="3408" y="441"/>
                  </a:lnTo>
                  <a:lnTo>
                    <a:pt x="3409" y="453"/>
                  </a:lnTo>
                  <a:lnTo>
                    <a:pt x="3408" y="466"/>
                  </a:lnTo>
                  <a:lnTo>
                    <a:pt x="3408" y="477"/>
                  </a:lnTo>
                  <a:lnTo>
                    <a:pt x="3406" y="489"/>
                  </a:lnTo>
                  <a:lnTo>
                    <a:pt x="3404" y="500"/>
                  </a:lnTo>
                  <a:lnTo>
                    <a:pt x="3401" y="512"/>
                  </a:lnTo>
                  <a:lnTo>
                    <a:pt x="3398" y="523"/>
                  </a:lnTo>
                  <a:lnTo>
                    <a:pt x="3395" y="533"/>
                  </a:lnTo>
                  <a:lnTo>
                    <a:pt x="3391" y="544"/>
                  </a:lnTo>
                  <a:lnTo>
                    <a:pt x="3386" y="554"/>
                  </a:lnTo>
                  <a:lnTo>
                    <a:pt x="3381" y="564"/>
                  </a:lnTo>
                  <a:lnTo>
                    <a:pt x="3375" y="574"/>
                  </a:lnTo>
                  <a:lnTo>
                    <a:pt x="3369" y="583"/>
                  </a:lnTo>
                  <a:lnTo>
                    <a:pt x="3363" y="592"/>
                  </a:lnTo>
                  <a:lnTo>
                    <a:pt x="3356" y="601"/>
                  </a:lnTo>
                  <a:lnTo>
                    <a:pt x="3349" y="610"/>
                  </a:lnTo>
                  <a:lnTo>
                    <a:pt x="3341" y="618"/>
                  </a:lnTo>
                  <a:lnTo>
                    <a:pt x="3333" y="625"/>
                  </a:lnTo>
                  <a:lnTo>
                    <a:pt x="3325" y="633"/>
                  </a:lnTo>
                  <a:lnTo>
                    <a:pt x="3316" y="639"/>
                  </a:lnTo>
                  <a:lnTo>
                    <a:pt x="3307" y="646"/>
                  </a:lnTo>
                  <a:lnTo>
                    <a:pt x="3297" y="652"/>
                  </a:lnTo>
                  <a:lnTo>
                    <a:pt x="3288" y="658"/>
                  </a:lnTo>
                  <a:lnTo>
                    <a:pt x="3278" y="663"/>
                  </a:lnTo>
                  <a:lnTo>
                    <a:pt x="3267" y="667"/>
                  </a:lnTo>
                  <a:lnTo>
                    <a:pt x="3257" y="671"/>
                  </a:lnTo>
                  <a:lnTo>
                    <a:pt x="3246" y="675"/>
                  </a:lnTo>
                  <a:lnTo>
                    <a:pt x="3235" y="678"/>
                  </a:lnTo>
                  <a:lnTo>
                    <a:pt x="3224" y="681"/>
                  </a:lnTo>
                  <a:lnTo>
                    <a:pt x="3212" y="683"/>
                  </a:lnTo>
                  <a:lnTo>
                    <a:pt x="3201" y="684"/>
                  </a:lnTo>
                  <a:lnTo>
                    <a:pt x="3189" y="685"/>
                  </a:lnTo>
                  <a:lnTo>
                    <a:pt x="3177" y="685"/>
                  </a:lnTo>
                  <a:close/>
                  <a:moveTo>
                    <a:pt x="2491" y="677"/>
                  </a:moveTo>
                  <a:lnTo>
                    <a:pt x="2402" y="677"/>
                  </a:lnTo>
                  <a:lnTo>
                    <a:pt x="2402" y="453"/>
                  </a:lnTo>
                  <a:lnTo>
                    <a:pt x="2402" y="444"/>
                  </a:lnTo>
                  <a:lnTo>
                    <a:pt x="2402" y="436"/>
                  </a:lnTo>
                  <a:lnTo>
                    <a:pt x="2401" y="428"/>
                  </a:lnTo>
                  <a:lnTo>
                    <a:pt x="2400" y="420"/>
                  </a:lnTo>
                  <a:lnTo>
                    <a:pt x="2398" y="412"/>
                  </a:lnTo>
                  <a:lnTo>
                    <a:pt x="2397" y="404"/>
                  </a:lnTo>
                  <a:lnTo>
                    <a:pt x="2395" y="397"/>
                  </a:lnTo>
                  <a:lnTo>
                    <a:pt x="2392" y="390"/>
                  </a:lnTo>
                  <a:lnTo>
                    <a:pt x="2390" y="383"/>
                  </a:lnTo>
                  <a:lnTo>
                    <a:pt x="2387" y="377"/>
                  </a:lnTo>
                  <a:lnTo>
                    <a:pt x="2381" y="364"/>
                  </a:lnTo>
                  <a:lnTo>
                    <a:pt x="2374" y="353"/>
                  </a:lnTo>
                  <a:lnTo>
                    <a:pt x="2370" y="347"/>
                  </a:lnTo>
                  <a:lnTo>
                    <a:pt x="2365" y="342"/>
                  </a:lnTo>
                  <a:lnTo>
                    <a:pt x="2361" y="337"/>
                  </a:lnTo>
                  <a:lnTo>
                    <a:pt x="2357" y="333"/>
                  </a:lnTo>
                  <a:lnTo>
                    <a:pt x="2347" y="325"/>
                  </a:lnTo>
                  <a:lnTo>
                    <a:pt x="2336" y="318"/>
                  </a:lnTo>
                  <a:lnTo>
                    <a:pt x="2331" y="314"/>
                  </a:lnTo>
                  <a:lnTo>
                    <a:pt x="2325" y="312"/>
                  </a:lnTo>
                  <a:lnTo>
                    <a:pt x="2319" y="309"/>
                  </a:lnTo>
                  <a:lnTo>
                    <a:pt x="2313" y="307"/>
                  </a:lnTo>
                  <a:lnTo>
                    <a:pt x="2307" y="305"/>
                  </a:lnTo>
                  <a:lnTo>
                    <a:pt x="2301" y="304"/>
                  </a:lnTo>
                  <a:lnTo>
                    <a:pt x="2295" y="303"/>
                  </a:lnTo>
                  <a:lnTo>
                    <a:pt x="2288" y="302"/>
                  </a:lnTo>
                  <a:lnTo>
                    <a:pt x="2275" y="301"/>
                  </a:lnTo>
                  <a:lnTo>
                    <a:pt x="2261" y="302"/>
                  </a:lnTo>
                  <a:lnTo>
                    <a:pt x="2254" y="303"/>
                  </a:lnTo>
                  <a:lnTo>
                    <a:pt x="2247" y="304"/>
                  </a:lnTo>
                  <a:lnTo>
                    <a:pt x="2234" y="307"/>
                  </a:lnTo>
                  <a:lnTo>
                    <a:pt x="2228" y="309"/>
                  </a:lnTo>
                  <a:lnTo>
                    <a:pt x="2222" y="312"/>
                  </a:lnTo>
                  <a:lnTo>
                    <a:pt x="2216" y="314"/>
                  </a:lnTo>
                  <a:lnTo>
                    <a:pt x="2210" y="318"/>
                  </a:lnTo>
                  <a:lnTo>
                    <a:pt x="2204" y="321"/>
                  </a:lnTo>
                  <a:lnTo>
                    <a:pt x="2198" y="325"/>
                  </a:lnTo>
                  <a:lnTo>
                    <a:pt x="2193" y="329"/>
                  </a:lnTo>
                  <a:lnTo>
                    <a:pt x="2188" y="333"/>
                  </a:lnTo>
                  <a:lnTo>
                    <a:pt x="2183" y="338"/>
                  </a:lnTo>
                  <a:lnTo>
                    <a:pt x="2178" y="343"/>
                  </a:lnTo>
                  <a:lnTo>
                    <a:pt x="2173" y="348"/>
                  </a:lnTo>
                  <a:lnTo>
                    <a:pt x="2169" y="354"/>
                  </a:lnTo>
                  <a:lnTo>
                    <a:pt x="2164" y="360"/>
                  </a:lnTo>
                  <a:lnTo>
                    <a:pt x="2160" y="366"/>
                  </a:lnTo>
                  <a:lnTo>
                    <a:pt x="2153" y="380"/>
                  </a:lnTo>
                  <a:lnTo>
                    <a:pt x="2150" y="387"/>
                  </a:lnTo>
                  <a:lnTo>
                    <a:pt x="2147" y="394"/>
                  </a:lnTo>
                  <a:lnTo>
                    <a:pt x="2142" y="410"/>
                  </a:lnTo>
                  <a:lnTo>
                    <a:pt x="2140" y="419"/>
                  </a:lnTo>
                  <a:lnTo>
                    <a:pt x="2139" y="427"/>
                  </a:lnTo>
                  <a:lnTo>
                    <a:pt x="2137" y="436"/>
                  </a:lnTo>
                  <a:lnTo>
                    <a:pt x="2137" y="446"/>
                  </a:lnTo>
                  <a:lnTo>
                    <a:pt x="2136" y="466"/>
                  </a:lnTo>
                  <a:lnTo>
                    <a:pt x="2136" y="677"/>
                  </a:lnTo>
                  <a:lnTo>
                    <a:pt x="2046" y="677"/>
                  </a:lnTo>
                  <a:lnTo>
                    <a:pt x="2046" y="230"/>
                  </a:lnTo>
                  <a:lnTo>
                    <a:pt x="2133" y="230"/>
                  </a:lnTo>
                  <a:lnTo>
                    <a:pt x="2133" y="306"/>
                  </a:lnTo>
                  <a:lnTo>
                    <a:pt x="2138" y="296"/>
                  </a:lnTo>
                  <a:lnTo>
                    <a:pt x="2144" y="287"/>
                  </a:lnTo>
                  <a:lnTo>
                    <a:pt x="2151" y="278"/>
                  </a:lnTo>
                  <a:lnTo>
                    <a:pt x="2159" y="270"/>
                  </a:lnTo>
                  <a:lnTo>
                    <a:pt x="2163" y="266"/>
                  </a:lnTo>
                  <a:lnTo>
                    <a:pt x="2167" y="262"/>
                  </a:lnTo>
                  <a:lnTo>
                    <a:pt x="2177" y="255"/>
                  </a:lnTo>
                  <a:lnTo>
                    <a:pt x="2186" y="249"/>
                  </a:lnTo>
                  <a:lnTo>
                    <a:pt x="2196" y="243"/>
                  </a:lnTo>
                  <a:lnTo>
                    <a:pt x="2207" y="238"/>
                  </a:lnTo>
                  <a:lnTo>
                    <a:pt x="2218" y="234"/>
                  </a:lnTo>
                  <a:lnTo>
                    <a:pt x="2229" y="230"/>
                  </a:lnTo>
                  <a:lnTo>
                    <a:pt x="2241" y="227"/>
                  </a:lnTo>
                  <a:lnTo>
                    <a:pt x="2253" y="224"/>
                  </a:lnTo>
                  <a:lnTo>
                    <a:pt x="2264" y="222"/>
                  </a:lnTo>
                  <a:lnTo>
                    <a:pt x="2276" y="221"/>
                  </a:lnTo>
                  <a:lnTo>
                    <a:pt x="2288" y="221"/>
                  </a:lnTo>
                  <a:lnTo>
                    <a:pt x="2307" y="222"/>
                  </a:lnTo>
                  <a:lnTo>
                    <a:pt x="2326" y="224"/>
                  </a:lnTo>
                  <a:lnTo>
                    <a:pt x="2335" y="225"/>
                  </a:lnTo>
                  <a:lnTo>
                    <a:pt x="2344" y="228"/>
                  </a:lnTo>
                  <a:lnTo>
                    <a:pt x="2353" y="230"/>
                  </a:lnTo>
                  <a:lnTo>
                    <a:pt x="2362" y="233"/>
                  </a:lnTo>
                  <a:lnTo>
                    <a:pt x="2371" y="236"/>
                  </a:lnTo>
                  <a:lnTo>
                    <a:pt x="2380" y="240"/>
                  </a:lnTo>
                  <a:lnTo>
                    <a:pt x="2388" y="244"/>
                  </a:lnTo>
                  <a:lnTo>
                    <a:pt x="2397" y="249"/>
                  </a:lnTo>
                  <a:lnTo>
                    <a:pt x="2405" y="254"/>
                  </a:lnTo>
                  <a:lnTo>
                    <a:pt x="2413" y="259"/>
                  </a:lnTo>
                  <a:lnTo>
                    <a:pt x="2420" y="265"/>
                  </a:lnTo>
                  <a:lnTo>
                    <a:pt x="2427" y="271"/>
                  </a:lnTo>
                  <a:lnTo>
                    <a:pt x="2434" y="278"/>
                  </a:lnTo>
                  <a:lnTo>
                    <a:pt x="2441" y="285"/>
                  </a:lnTo>
                  <a:lnTo>
                    <a:pt x="2448" y="293"/>
                  </a:lnTo>
                  <a:lnTo>
                    <a:pt x="2454" y="301"/>
                  </a:lnTo>
                  <a:lnTo>
                    <a:pt x="2459" y="310"/>
                  </a:lnTo>
                  <a:lnTo>
                    <a:pt x="2464" y="319"/>
                  </a:lnTo>
                  <a:lnTo>
                    <a:pt x="2469" y="328"/>
                  </a:lnTo>
                  <a:lnTo>
                    <a:pt x="2474" y="339"/>
                  </a:lnTo>
                  <a:lnTo>
                    <a:pt x="2478" y="349"/>
                  </a:lnTo>
                  <a:lnTo>
                    <a:pt x="2481" y="360"/>
                  </a:lnTo>
                  <a:lnTo>
                    <a:pt x="2484" y="372"/>
                  </a:lnTo>
                  <a:lnTo>
                    <a:pt x="2487" y="384"/>
                  </a:lnTo>
                  <a:lnTo>
                    <a:pt x="2489" y="397"/>
                  </a:lnTo>
                  <a:lnTo>
                    <a:pt x="2490" y="410"/>
                  </a:lnTo>
                  <a:lnTo>
                    <a:pt x="2491" y="424"/>
                  </a:lnTo>
                  <a:lnTo>
                    <a:pt x="2491" y="438"/>
                  </a:lnTo>
                  <a:lnTo>
                    <a:pt x="2491" y="677"/>
                  </a:lnTo>
                  <a:close/>
                  <a:moveTo>
                    <a:pt x="1589" y="677"/>
                  </a:moveTo>
                  <a:lnTo>
                    <a:pt x="1499" y="677"/>
                  </a:lnTo>
                  <a:lnTo>
                    <a:pt x="1499" y="624"/>
                  </a:lnTo>
                  <a:lnTo>
                    <a:pt x="1496" y="627"/>
                  </a:lnTo>
                  <a:lnTo>
                    <a:pt x="1493" y="631"/>
                  </a:lnTo>
                  <a:lnTo>
                    <a:pt x="1487" y="637"/>
                  </a:lnTo>
                  <a:lnTo>
                    <a:pt x="1480" y="644"/>
                  </a:lnTo>
                  <a:lnTo>
                    <a:pt x="1473" y="649"/>
                  </a:lnTo>
                  <a:lnTo>
                    <a:pt x="1457" y="660"/>
                  </a:lnTo>
                  <a:lnTo>
                    <a:pt x="1449" y="665"/>
                  </a:lnTo>
                  <a:lnTo>
                    <a:pt x="1440" y="669"/>
                  </a:lnTo>
                  <a:lnTo>
                    <a:pt x="1431" y="673"/>
                  </a:lnTo>
                  <a:lnTo>
                    <a:pt x="1422" y="676"/>
                  </a:lnTo>
                  <a:lnTo>
                    <a:pt x="1412" y="679"/>
                  </a:lnTo>
                  <a:lnTo>
                    <a:pt x="1402" y="682"/>
                  </a:lnTo>
                  <a:lnTo>
                    <a:pt x="1392" y="684"/>
                  </a:lnTo>
                  <a:lnTo>
                    <a:pt x="1381" y="685"/>
                  </a:lnTo>
                  <a:lnTo>
                    <a:pt x="1370" y="686"/>
                  </a:lnTo>
                  <a:lnTo>
                    <a:pt x="1359" y="686"/>
                  </a:lnTo>
                  <a:lnTo>
                    <a:pt x="1347" y="686"/>
                  </a:lnTo>
                  <a:lnTo>
                    <a:pt x="1335" y="685"/>
                  </a:lnTo>
                  <a:lnTo>
                    <a:pt x="1323" y="684"/>
                  </a:lnTo>
                  <a:lnTo>
                    <a:pt x="1312" y="682"/>
                  </a:lnTo>
                  <a:lnTo>
                    <a:pt x="1301" y="679"/>
                  </a:lnTo>
                  <a:lnTo>
                    <a:pt x="1290" y="676"/>
                  </a:lnTo>
                  <a:lnTo>
                    <a:pt x="1280" y="672"/>
                  </a:lnTo>
                  <a:lnTo>
                    <a:pt x="1269" y="668"/>
                  </a:lnTo>
                  <a:lnTo>
                    <a:pt x="1259" y="663"/>
                  </a:lnTo>
                  <a:lnTo>
                    <a:pt x="1250" y="658"/>
                  </a:lnTo>
                  <a:lnTo>
                    <a:pt x="1240" y="653"/>
                  </a:lnTo>
                  <a:lnTo>
                    <a:pt x="1231" y="647"/>
                  </a:lnTo>
                  <a:lnTo>
                    <a:pt x="1223" y="640"/>
                  </a:lnTo>
                  <a:lnTo>
                    <a:pt x="1214" y="633"/>
                  </a:lnTo>
                  <a:lnTo>
                    <a:pt x="1206" y="626"/>
                  </a:lnTo>
                  <a:lnTo>
                    <a:pt x="1199" y="618"/>
                  </a:lnTo>
                  <a:lnTo>
                    <a:pt x="1191" y="610"/>
                  </a:lnTo>
                  <a:lnTo>
                    <a:pt x="1184" y="602"/>
                  </a:lnTo>
                  <a:lnTo>
                    <a:pt x="1178" y="593"/>
                  </a:lnTo>
                  <a:lnTo>
                    <a:pt x="1172" y="584"/>
                  </a:lnTo>
                  <a:lnTo>
                    <a:pt x="1166" y="575"/>
                  </a:lnTo>
                  <a:lnTo>
                    <a:pt x="1161" y="565"/>
                  </a:lnTo>
                  <a:lnTo>
                    <a:pt x="1156" y="555"/>
                  </a:lnTo>
                  <a:lnTo>
                    <a:pt x="1152" y="545"/>
                  </a:lnTo>
                  <a:lnTo>
                    <a:pt x="1148" y="534"/>
                  </a:lnTo>
                  <a:lnTo>
                    <a:pt x="1144" y="523"/>
                  </a:lnTo>
                  <a:lnTo>
                    <a:pt x="1142" y="512"/>
                  </a:lnTo>
                  <a:lnTo>
                    <a:pt x="1139" y="501"/>
                  </a:lnTo>
                  <a:lnTo>
                    <a:pt x="1137" y="489"/>
                  </a:lnTo>
                  <a:lnTo>
                    <a:pt x="1136" y="478"/>
                  </a:lnTo>
                  <a:lnTo>
                    <a:pt x="1135" y="466"/>
                  </a:lnTo>
                  <a:lnTo>
                    <a:pt x="1135" y="453"/>
                  </a:lnTo>
                  <a:lnTo>
                    <a:pt x="1135" y="441"/>
                  </a:lnTo>
                  <a:lnTo>
                    <a:pt x="1136" y="429"/>
                  </a:lnTo>
                  <a:lnTo>
                    <a:pt x="1137" y="417"/>
                  </a:lnTo>
                  <a:lnTo>
                    <a:pt x="1139" y="406"/>
                  </a:lnTo>
                  <a:lnTo>
                    <a:pt x="1142" y="395"/>
                  </a:lnTo>
                  <a:lnTo>
                    <a:pt x="1143" y="389"/>
                  </a:lnTo>
                  <a:lnTo>
                    <a:pt x="1144" y="384"/>
                  </a:lnTo>
                  <a:lnTo>
                    <a:pt x="1148" y="373"/>
                  </a:lnTo>
                  <a:lnTo>
                    <a:pt x="1152" y="362"/>
                  </a:lnTo>
                  <a:lnTo>
                    <a:pt x="1156" y="352"/>
                  </a:lnTo>
                  <a:lnTo>
                    <a:pt x="1161" y="342"/>
                  </a:lnTo>
                  <a:lnTo>
                    <a:pt x="1166" y="332"/>
                  </a:lnTo>
                  <a:lnTo>
                    <a:pt x="1172" y="323"/>
                  </a:lnTo>
                  <a:lnTo>
                    <a:pt x="1178" y="314"/>
                  </a:lnTo>
                  <a:lnTo>
                    <a:pt x="1184" y="305"/>
                  </a:lnTo>
                  <a:lnTo>
                    <a:pt x="1191" y="297"/>
                  </a:lnTo>
                  <a:lnTo>
                    <a:pt x="1199" y="289"/>
                  </a:lnTo>
                  <a:lnTo>
                    <a:pt x="1206" y="281"/>
                  </a:lnTo>
                  <a:lnTo>
                    <a:pt x="1214" y="274"/>
                  </a:lnTo>
                  <a:lnTo>
                    <a:pt x="1218" y="270"/>
                  </a:lnTo>
                  <a:lnTo>
                    <a:pt x="1223" y="267"/>
                  </a:lnTo>
                  <a:lnTo>
                    <a:pt x="1231" y="260"/>
                  </a:lnTo>
                  <a:lnTo>
                    <a:pt x="1240" y="254"/>
                  </a:lnTo>
                  <a:lnTo>
                    <a:pt x="1250" y="249"/>
                  </a:lnTo>
                  <a:lnTo>
                    <a:pt x="1259" y="244"/>
                  </a:lnTo>
                  <a:lnTo>
                    <a:pt x="1269" y="239"/>
                  </a:lnTo>
                  <a:lnTo>
                    <a:pt x="1280" y="235"/>
                  </a:lnTo>
                  <a:lnTo>
                    <a:pt x="1290" y="231"/>
                  </a:lnTo>
                  <a:lnTo>
                    <a:pt x="1301" y="228"/>
                  </a:lnTo>
                  <a:lnTo>
                    <a:pt x="1312" y="226"/>
                  </a:lnTo>
                  <a:lnTo>
                    <a:pt x="1323" y="224"/>
                  </a:lnTo>
                  <a:lnTo>
                    <a:pt x="1335" y="222"/>
                  </a:lnTo>
                  <a:lnTo>
                    <a:pt x="1347" y="221"/>
                  </a:lnTo>
                  <a:lnTo>
                    <a:pt x="1359" y="221"/>
                  </a:lnTo>
                  <a:lnTo>
                    <a:pt x="1370" y="221"/>
                  </a:lnTo>
                  <a:lnTo>
                    <a:pt x="1381" y="222"/>
                  </a:lnTo>
                  <a:lnTo>
                    <a:pt x="1392" y="223"/>
                  </a:lnTo>
                  <a:lnTo>
                    <a:pt x="1402" y="225"/>
                  </a:lnTo>
                  <a:lnTo>
                    <a:pt x="1412" y="228"/>
                  </a:lnTo>
                  <a:lnTo>
                    <a:pt x="1421" y="230"/>
                  </a:lnTo>
                  <a:lnTo>
                    <a:pt x="1431" y="234"/>
                  </a:lnTo>
                  <a:lnTo>
                    <a:pt x="1440" y="238"/>
                  </a:lnTo>
                  <a:lnTo>
                    <a:pt x="1448" y="242"/>
                  </a:lnTo>
                  <a:lnTo>
                    <a:pt x="1457" y="246"/>
                  </a:lnTo>
                  <a:lnTo>
                    <a:pt x="1465" y="251"/>
                  </a:lnTo>
                  <a:lnTo>
                    <a:pt x="1468" y="254"/>
                  </a:lnTo>
                  <a:lnTo>
                    <a:pt x="1472" y="257"/>
                  </a:lnTo>
                  <a:lnTo>
                    <a:pt x="1479" y="263"/>
                  </a:lnTo>
                  <a:lnTo>
                    <a:pt x="1486" y="269"/>
                  </a:lnTo>
                  <a:lnTo>
                    <a:pt x="1493" y="275"/>
                  </a:lnTo>
                  <a:lnTo>
                    <a:pt x="1499" y="282"/>
                  </a:lnTo>
                  <a:lnTo>
                    <a:pt x="1499" y="230"/>
                  </a:lnTo>
                  <a:lnTo>
                    <a:pt x="1589" y="230"/>
                  </a:lnTo>
                  <a:lnTo>
                    <a:pt x="1589" y="677"/>
                  </a:lnTo>
                  <a:close/>
                  <a:moveTo>
                    <a:pt x="466" y="686"/>
                  </a:moveTo>
                  <a:lnTo>
                    <a:pt x="452" y="686"/>
                  </a:lnTo>
                  <a:lnTo>
                    <a:pt x="438" y="685"/>
                  </a:lnTo>
                  <a:lnTo>
                    <a:pt x="424" y="684"/>
                  </a:lnTo>
                  <a:lnTo>
                    <a:pt x="410" y="682"/>
                  </a:lnTo>
                  <a:lnTo>
                    <a:pt x="395" y="679"/>
                  </a:lnTo>
                  <a:lnTo>
                    <a:pt x="380" y="676"/>
                  </a:lnTo>
                  <a:lnTo>
                    <a:pt x="365" y="672"/>
                  </a:lnTo>
                  <a:lnTo>
                    <a:pt x="350" y="667"/>
                  </a:lnTo>
                  <a:lnTo>
                    <a:pt x="335" y="662"/>
                  </a:lnTo>
                  <a:lnTo>
                    <a:pt x="319" y="655"/>
                  </a:lnTo>
                  <a:lnTo>
                    <a:pt x="304" y="648"/>
                  </a:lnTo>
                  <a:lnTo>
                    <a:pt x="290" y="640"/>
                  </a:lnTo>
                  <a:lnTo>
                    <a:pt x="275" y="632"/>
                  </a:lnTo>
                  <a:lnTo>
                    <a:pt x="261" y="622"/>
                  </a:lnTo>
                  <a:lnTo>
                    <a:pt x="247" y="611"/>
                  </a:lnTo>
                  <a:lnTo>
                    <a:pt x="240" y="606"/>
                  </a:lnTo>
                  <a:lnTo>
                    <a:pt x="233" y="600"/>
                  </a:lnTo>
                  <a:lnTo>
                    <a:pt x="241" y="590"/>
                  </a:lnTo>
                  <a:lnTo>
                    <a:pt x="258" y="567"/>
                  </a:lnTo>
                  <a:lnTo>
                    <a:pt x="283" y="534"/>
                  </a:lnTo>
                  <a:lnTo>
                    <a:pt x="286" y="537"/>
                  </a:lnTo>
                  <a:lnTo>
                    <a:pt x="296" y="545"/>
                  </a:lnTo>
                  <a:lnTo>
                    <a:pt x="303" y="551"/>
                  </a:lnTo>
                  <a:lnTo>
                    <a:pt x="311" y="557"/>
                  </a:lnTo>
                  <a:lnTo>
                    <a:pt x="321" y="563"/>
                  </a:lnTo>
                  <a:lnTo>
                    <a:pt x="332" y="570"/>
                  </a:lnTo>
                  <a:lnTo>
                    <a:pt x="345" y="577"/>
                  </a:lnTo>
                  <a:lnTo>
                    <a:pt x="358" y="583"/>
                  </a:lnTo>
                  <a:lnTo>
                    <a:pt x="365" y="586"/>
                  </a:lnTo>
                  <a:lnTo>
                    <a:pt x="373" y="589"/>
                  </a:lnTo>
                  <a:lnTo>
                    <a:pt x="388" y="595"/>
                  </a:lnTo>
                  <a:lnTo>
                    <a:pt x="396" y="597"/>
                  </a:lnTo>
                  <a:lnTo>
                    <a:pt x="405" y="599"/>
                  </a:lnTo>
                  <a:lnTo>
                    <a:pt x="414" y="601"/>
                  </a:lnTo>
                  <a:lnTo>
                    <a:pt x="423" y="603"/>
                  </a:lnTo>
                  <a:lnTo>
                    <a:pt x="432" y="604"/>
                  </a:lnTo>
                  <a:lnTo>
                    <a:pt x="441" y="605"/>
                  </a:lnTo>
                  <a:lnTo>
                    <a:pt x="460" y="606"/>
                  </a:lnTo>
                  <a:lnTo>
                    <a:pt x="478" y="606"/>
                  </a:lnTo>
                  <a:lnTo>
                    <a:pt x="494" y="605"/>
                  </a:lnTo>
                  <a:lnTo>
                    <a:pt x="508" y="603"/>
                  </a:lnTo>
                  <a:lnTo>
                    <a:pt x="521" y="600"/>
                  </a:lnTo>
                  <a:lnTo>
                    <a:pt x="533" y="597"/>
                  </a:lnTo>
                  <a:lnTo>
                    <a:pt x="543" y="594"/>
                  </a:lnTo>
                  <a:lnTo>
                    <a:pt x="551" y="590"/>
                  </a:lnTo>
                  <a:lnTo>
                    <a:pt x="559" y="585"/>
                  </a:lnTo>
                  <a:lnTo>
                    <a:pt x="565" y="581"/>
                  </a:lnTo>
                  <a:lnTo>
                    <a:pt x="568" y="579"/>
                  </a:lnTo>
                  <a:lnTo>
                    <a:pt x="571" y="576"/>
                  </a:lnTo>
                  <a:lnTo>
                    <a:pt x="575" y="571"/>
                  </a:lnTo>
                  <a:lnTo>
                    <a:pt x="578" y="567"/>
                  </a:lnTo>
                  <a:lnTo>
                    <a:pt x="580" y="562"/>
                  </a:lnTo>
                  <a:lnTo>
                    <a:pt x="582" y="557"/>
                  </a:lnTo>
                  <a:lnTo>
                    <a:pt x="583" y="552"/>
                  </a:lnTo>
                  <a:lnTo>
                    <a:pt x="583" y="548"/>
                  </a:lnTo>
                  <a:lnTo>
                    <a:pt x="583" y="544"/>
                  </a:lnTo>
                  <a:lnTo>
                    <a:pt x="583" y="540"/>
                  </a:lnTo>
                  <a:lnTo>
                    <a:pt x="582" y="537"/>
                  </a:lnTo>
                  <a:lnTo>
                    <a:pt x="580" y="534"/>
                  </a:lnTo>
                  <a:lnTo>
                    <a:pt x="577" y="527"/>
                  </a:lnTo>
                  <a:lnTo>
                    <a:pt x="575" y="525"/>
                  </a:lnTo>
                  <a:lnTo>
                    <a:pt x="572" y="522"/>
                  </a:lnTo>
                  <a:lnTo>
                    <a:pt x="569" y="520"/>
                  </a:lnTo>
                  <a:lnTo>
                    <a:pt x="566" y="517"/>
                  </a:lnTo>
                  <a:lnTo>
                    <a:pt x="559" y="513"/>
                  </a:lnTo>
                  <a:lnTo>
                    <a:pt x="551" y="510"/>
                  </a:lnTo>
                  <a:lnTo>
                    <a:pt x="542" y="507"/>
                  </a:lnTo>
                  <a:lnTo>
                    <a:pt x="532" y="504"/>
                  </a:lnTo>
                  <a:lnTo>
                    <a:pt x="521" y="502"/>
                  </a:lnTo>
                  <a:lnTo>
                    <a:pt x="498" y="498"/>
                  </a:lnTo>
                  <a:lnTo>
                    <a:pt x="447" y="491"/>
                  </a:lnTo>
                  <a:lnTo>
                    <a:pt x="412" y="486"/>
                  </a:lnTo>
                  <a:lnTo>
                    <a:pt x="394" y="484"/>
                  </a:lnTo>
                  <a:lnTo>
                    <a:pt x="376" y="480"/>
                  </a:lnTo>
                  <a:lnTo>
                    <a:pt x="358" y="476"/>
                  </a:lnTo>
                  <a:lnTo>
                    <a:pt x="341" y="472"/>
                  </a:lnTo>
                  <a:lnTo>
                    <a:pt x="324" y="466"/>
                  </a:lnTo>
                  <a:lnTo>
                    <a:pt x="308" y="460"/>
                  </a:lnTo>
                  <a:lnTo>
                    <a:pt x="301" y="456"/>
                  </a:lnTo>
                  <a:lnTo>
                    <a:pt x="293" y="451"/>
                  </a:lnTo>
                  <a:lnTo>
                    <a:pt x="280" y="442"/>
                  </a:lnTo>
                  <a:lnTo>
                    <a:pt x="274" y="437"/>
                  </a:lnTo>
                  <a:lnTo>
                    <a:pt x="268" y="432"/>
                  </a:lnTo>
                  <a:lnTo>
                    <a:pt x="262" y="426"/>
                  </a:lnTo>
                  <a:lnTo>
                    <a:pt x="257" y="420"/>
                  </a:lnTo>
                  <a:lnTo>
                    <a:pt x="253" y="414"/>
                  </a:lnTo>
                  <a:lnTo>
                    <a:pt x="249" y="407"/>
                  </a:lnTo>
                  <a:lnTo>
                    <a:pt x="246" y="400"/>
                  </a:lnTo>
                  <a:lnTo>
                    <a:pt x="243" y="392"/>
                  </a:lnTo>
                  <a:lnTo>
                    <a:pt x="240" y="384"/>
                  </a:lnTo>
                  <a:lnTo>
                    <a:pt x="239" y="375"/>
                  </a:lnTo>
                  <a:lnTo>
                    <a:pt x="238" y="366"/>
                  </a:lnTo>
                  <a:lnTo>
                    <a:pt x="237" y="356"/>
                  </a:lnTo>
                  <a:lnTo>
                    <a:pt x="238" y="349"/>
                  </a:lnTo>
                  <a:lnTo>
                    <a:pt x="239" y="342"/>
                  </a:lnTo>
                  <a:lnTo>
                    <a:pt x="240" y="335"/>
                  </a:lnTo>
                  <a:lnTo>
                    <a:pt x="242" y="328"/>
                  </a:lnTo>
                  <a:lnTo>
                    <a:pt x="244" y="321"/>
                  </a:lnTo>
                  <a:lnTo>
                    <a:pt x="247" y="315"/>
                  </a:lnTo>
                  <a:lnTo>
                    <a:pt x="250" y="308"/>
                  </a:lnTo>
                  <a:lnTo>
                    <a:pt x="254" y="302"/>
                  </a:lnTo>
                  <a:lnTo>
                    <a:pt x="258" y="296"/>
                  </a:lnTo>
                  <a:lnTo>
                    <a:pt x="263" y="290"/>
                  </a:lnTo>
                  <a:lnTo>
                    <a:pt x="268" y="285"/>
                  </a:lnTo>
                  <a:lnTo>
                    <a:pt x="274" y="279"/>
                  </a:lnTo>
                  <a:lnTo>
                    <a:pt x="280" y="274"/>
                  </a:lnTo>
                  <a:lnTo>
                    <a:pt x="286" y="269"/>
                  </a:lnTo>
                  <a:lnTo>
                    <a:pt x="292" y="264"/>
                  </a:lnTo>
                  <a:lnTo>
                    <a:pt x="299" y="260"/>
                  </a:lnTo>
                  <a:lnTo>
                    <a:pt x="314" y="251"/>
                  </a:lnTo>
                  <a:lnTo>
                    <a:pt x="322" y="247"/>
                  </a:lnTo>
                  <a:lnTo>
                    <a:pt x="330" y="244"/>
                  </a:lnTo>
                  <a:lnTo>
                    <a:pt x="347" y="237"/>
                  </a:lnTo>
                  <a:lnTo>
                    <a:pt x="365" y="232"/>
                  </a:lnTo>
                  <a:lnTo>
                    <a:pt x="383" y="227"/>
                  </a:lnTo>
                  <a:lnTo>
                    <a:pt x="402" y="224"/>
                  </a:lnTo>
                  <a:lnTo>
                    <a:pt x="422" y="222"/>
                  </a:lnTo>
                  <a:lnTo>
                    <a:pt x="443" y="222"/>
                  </a:lnTo>
                  <a:lnTo>
                    <a:pt x="459" y="222"/>
                  </a:lnTo>
                  <a:lnTo>
                    <a:pt x="474" y="223"/>
                  </a:lnTo>
                  <a:lnTo>
                    <a:pt x="489" y="224"/>
                  </a:lnTo>
                  <a:lnTo>
                    <a:pt x="504" y="226"/>
                  </a:lnTo>
                  <a:lnTo>
                    <a:pt x="518" y="229"/>
                  </a:lnTo>
                  <a:lnTo>
                    <a:pt x="532" y="232"/>
                  </a:lnTo>
                  <a:lnTo>
                    <a:pt x="545" y="235"/>
                  </a:lnTo>
                  <a:lnTo>
                    <a:pt x="559" y="239"/>
                  </a:lnTo>
                  <a:lnTo>
                    <a:pt x="571" y="244"/>
                  </a:lnTo>
                  <a:lnTo>
                    <a:pt x="584" y="249"/>
                  </a:lnTo>
                  <a:lnTo>
                    <a:pt x="596" y="255"/>
                  </a:lnTo>
                  <a:lnTo>
                    <a:pt x="607" y="261"/>
                  </a:lnTo>
                  <a:lnTo>
                    <a:pt x="619" y="268"/>
                  </a:lnTo>
                  <a:lnTo>
                    <a:pt x="630" y="275"/>
                  </a:lnTo>
                  <a:lnTo>
                    <a:pt x="641" y="283"/>
                  </a:lnTo>
                  <a:lnTo>
                    <a:pt x="651" y="291"/>
                  </a:lnTo>
                  <a:lnTo>
                    <a:pt x="649" y="294"/>
                  </a:lnTo>
                  <a:lnTo>
                    <a:pt x="644" y="302"/>
                  </a:lnTo>
                  <a:lnTo>
                    <a:pt x="627" y="326"/>
                  </a:lnTo>
                  <a:lnTo>
                    <a:pt x="602" y="360"/>
                  </a:lnTo>
                  <a:lnTo>
                    <a:pt x="599" y="357"/>
                  </a:lnTo>
                  <a:lnTo>
                    <a:pt x="591" y="351"/>
                  </a:lnTo>
                  <a:lnTo>
                    <a:pt x="578" y="341"/>
                  </a:lnTo>
                  <a:lnTo>
                    <a:pt x="570" y="336"/>
                  </a:lnTo>
                  <a:lnTo>
                    <a:pt x="560" y="330"/>
                  </a:lnTo>
                  <a:lnTo>
                    <a:pt x="550" y="325"/>
                  </a:lnTo>
                  <a:lnTo>
                    <a:pt x="538" y="320"/>
                  </a:lnTo>
                  <a:lnTo>
                    <a:pt x="525" y="315"/>
                  </a:lnTo>
                  <a:lnTo>
                    <a:pt x="511" y="310"/>
                  </a:lnTo>
                  <a:lnTo>
                    <a:pt x="503" y="308"/>
                  </a:lnTo>
                  <a:lnTo>
                    <a:pt x="496" y="307"/>
                  </a:lnTo>
                  <a:lnTo>
                    <a:pt x="479" y="304"/>
                  </a:lnTo>
                  <a:lnTo>
                    <a:pt x="471" y="303"/>
                  </a:lnTo>
                  <a:lnTo>
                    <a:pt x="462" y="302"/>
                  </a:lnTo>
                  <a:lnTo>
                    <a:pt x="453" y="301"/>
                  </a:lnTo>
                  <a:lnTo>
                    <a:pt x="444" y="301"/>
                  </a:lnTo>
                  <a:lnTo>
                    <a:pt x="430" y="301"/>
                  </a:lnTo>
                  <a:lnTo>
                    <a:pt x="416" y="303"/>
                  </a:lnTo>
                  <a:lnTo>
                    <a:pt x="404" y="304"/>
                  </a:lnTo>
                  <a:lnTo>
                    <a:pt x="392" y="307"/>
                  </a:lnTo>
                  <a:lnTo>
                    <a:pt x="382" y="310"/>
                  </a:lnTo>
                  <a:lnTo>
                    <a:pt x="372" y="313"/>
                  </a:lnTo>
                  <a:lnTo>
                    <a:pt x="363" y="317"/>
                  </a:lnTo>
                  <a:lnTo>
                    <a:pt x="356" y="321"/>
                  </a:lnTo>
                  <a:lnTo>
                    <a:pt x="349" y="325"/>
                  </a:lnTo>
                  <a:lnTo>
                    <a:pt x="343" y="329"/>
                  </a:lnTo>
                  <a:lnTo>
                    <a:pt x="338" y="334"/>
                  </a:lnTo>
                  <a:lnTo>
                    <a:pt x="334" y="338"/>
                  </a:lnTo>
                  <a:lnTo>
                    <a:pt x="331" y="343"/>
                  </a:lnTo>
                  <a:lnTo>
                    <a:pt x="328" y="347"/>
                  </a:lnTo>
                  <a:lnTo>
                    <a:pt x="327" y="351"/>
                  </a:lnTo>
                  <a:lnTo>
                    <a:pt x="327" y="355"/>
                  </a:lnTo>
                  <a:lnTo>
                    <a:pt x="327" y="363"/>
                  </a:lnTo>
                  <a:lnTo>
                    <a:pt x="328" y="366"/>
                  </a:lnTo>
                  <a:lnTo>
                    <a:pt x="330" y="369"/>
                  </a:lnTo>
                  <a:lnTo>
                    <a:pt x="333" y="375"/>
                  </a:lnTo>
                  <a:lnTo>
                    <a:pt x="335" y="378"/>
                  </a:lnTo>
                  <a:lnTo>
                    <a:pt x="338" y="380"/>
                  </a:lnTo>
                  <a:lnTo>
                    <a:pt x="344" y="385"/>
                  </a:lnTo>
                  <a:lnTo>
                    <a:pt x="351" y="389"/>
                  </a:lnTo>
                  <a:lnTo>
                    <a:pt x="360" y="392"/>
                  </a:lnTo>
                  <a:lnTo>
                    <a:pt x="369" y="395"/>
                  </a:lnTo>
                  <a:lnTo>
                    <a:pt x="380" y="397"/>
                  </a:lnTo>
                  <a:lnTo>
                    <a:pt x="391" y="400"/>
                  </a:lnTo>
                  <a:lnTo>
                    <a:pt x="416" y="403"/>
                  </a:lnTo>
                  <a:lnTo>
                    <a:pt x="443" y="407"/>
                  </a:lnTo>
                  <a:lnTo>
                    <a:pt x="473" y="411"/>
                  </a:lnTo>
                  <a:lnTo>
                    <a:pt x="513" y="416"/>
                  </a:lnTo>
                  <a:lnTo>
                    <a:pt x="532" y="420"/>
                  </a:lnTo>
                  <a:lnTo>
                    <a:pt x="550" y="424"/>
                  </a:lnTo>
                  <a:lnTo>
                    <a:pt x="568" y="428"/>
                  </a:lnTo>
                  <a:lnTo>
                    <a:pt x="584" y="433"/>
                  </a:lnTo>
                  <a:lnTo>
                    <a:pt x="600" y="439"/>
                  </a:lnTo>
                  <a:lnTo>
                    <a:pt x="607" y="442"/>
                  </a:lnTo>
                  <a:lnTo>
                    <a:pt x="614" y="446"/>
                  </a:lnTo>
                  <a:lnTo>
                    <a:pt x="627" y="453"/>
                  </a:lnTo>
                  <a:lnTo>
                    <a:pt x="634" y="458"/>
                  </a:lnTo>
                  <a:lnTo>
                    <a:pt x="639" y="463"/>
                  </a:lnTo>
                  <a:lnTo>
                    <a:pt x="645" y="468"/>
                  </a:lnTo>
                  <a:lnTo>
                    <a:pt x="649" y="473"/>
                  </a:lnTo>
                  <a:lnTo>
                    <a:pt x="654" y="479"/>
                  </a:lnTo>
                  <a:lnTo>
                    <a:pt x="658" y="484"/>
                  </a:lnTo>
                  <a:lnTo>
                    <a:pt x="662" y="491"/>
                  </a:lnTo>
                  <a:lnTo>
                    <a:pt x="665" y="497"/>
                  </a:lnTo>
                  <a:lnTo>
                    <a:pt x="668" y="504"/>
                  </a:lnTo>
                  <a:lnTo>
                    <a:pt x="670" y="512"/>
                  </a:lnTo>
                  <a:lnTo>
                    <a:pt x="672" y="519"/>
                  </a:lnTo>
                  <a:lnTo>
                    <a:pt x="673" y="528"/>
                  </a:lnTo>
                  <a:lnTo>
                    <a:pt x="674" y="536"/>
                  </a:lnTo>
                  <a:lnTo>
                    <a:pt x="674" y="545"/>
                  </a:lnTo>
                  <a:lnTo>
                    <a:pt x="674" y="553"/>
                  </a:lnTo>
                  <a:lnTo>
                    <a:pt x="673" y="560"/>
                  </a:lnTo>
                  <a:lnTo>
                    <a:pt x="672" y="567"/>
                  </a:lnTo>
                  <a:lnTo>
                    <a:pt x="670" y="574"/>
                  </a:lnTo>
                  <a:lnTo>
                    <a:pt x="668" y="581"/>
                  </a:lnTo>
                  <a:lnTo>
                    <a:pt x="666" y="588"/>
                  </a:lnTo>
                  <a:lnTo>
                    <a:pt x="663" y="594"/>
                  </a:lnTo>
                  <a:lnTo>
                    <a:pt x="659" y="601"/>
                  </a:lnTo>
                  <a:lnTo>
                    <a:pt x="655" y="607"/>
                  </a:lnTo>
                  <a:lnTo>
                    <a:pt x="651" y="613"/>
                  </a:lnTo>
                  <a:lnTo>
                    <a:pt x="646" y="619"/>
                  </a:lnTo>
                  <a:lnTo>
                    <a:pt x="641" y="625"/>
                  </a:lnTo>
                  <a:lnTo>
                    <a:pt x="635" y="630"/>
                  </a:lnTo>
                  <a:lnTo>
                    <a:pt x="629" y="635"/>
                  </a:lnTo>
                  <a:lnTo>
                    <a:pt x="623" y="640"/>
                  </a:lnTo>
                  <a:lnTo>
                    <a:pt x="616" y="645"/>
                  </a:lnTo>
                  <a:lnTo>
                    <a:pt x="609" y="650"/>
                  </a:lnTo>
                  <a:lnTo>
                    <a:pt x="602" y="654"/>
                  </a:lnTo>
                  <a:lnTo>
                    <a:pt x="586" y="662"/>
                  </a:lnTo>
                  <a:lnTo>
                    <a:pt x="569" y="669"/>
                  </a:lnTo>
                  <a:lnTo>
                    <a:pt x="560" y="673"/>
                  </a:lnTo>
                  <a:lnTo>
                    <a:pt x="550" y="675"/>
                  </a:lnTo>
                  <a:lnTo>
                    <a:pt x="531" y="680"/>
                  </a:lnTo>
                  <a:lnTo>
                    <a:pt x="510" y="683"/>
                  </a:lnTo>
                  <a:lnTo>
                    <a:pt x="499" y="685"/>
                  </a:lnTo>
                  <a:lnTo>
                    <a:pt x="488" y="686"/>
                  </a:lnTo>
                  <a:lnTo>
                    <a:pt x="466" y="686"/>
                  </a:lnTo>
                  <a:close/>
                  <a:moveTo>
                    <a:pt x="0" y="0"/>
                  </a:moveTo>
                  <a:lnTo>
                    <a:pt x="0" y="453"/>
                  </a:lnTo>
                  <a:lnTo>
                    <a:pt x="0" y="908"/>
                  </a:lnTo>
                  <a:lnTo>
                    <a:pt x="680" y="908"/>
                  </a:lnTo>
                  <a:lnTo>
                    <a:pt x="1361" y="908"/>
                  </a:lnTo>
                  <a:lnTo>
                    <a:pt x="2041" y="908"/>
                  </a:lnTo>
                  <a:lnTo>
                    <a:pt x="2723" y="908"/>
                  </a:lnTo>
                  <a:lnTo>
                    <a:pt x="3403" y="908"/>
                  </a:lnTo>
                  <a:lnTo>
                    <a:pt x="4084" y="908"/>
                  </a:lnTo>
                  <a:lnTo>
                    <a:pt x="4765" y="908"/>
                  </a:lnTo>
                  <a:lnTo>
                    <a:pt x="5446" y="908"/>
                  </a:lnTo>
                  <a:lnTo>
                    <a:pt x="5446" y="453"/>
                  </a:lnTo>
                  <a:lnTo>
                    <a:pt x="5446" y="0"/>
                  </a:lnTo>
                  <a:lnTo>
                    <a:pt x="4765" y="0"/>
                  </a:lnTo>
                  <a:lnTo>
                    <a:pt x="4084" y="0"/>
                  </a:lnTo>
                  <a:lnTo>
                    <a:pt x="3403" y="0"/>
                  </a:lnTo>
                  <a:lnTo>
                    <a:pt x="2723" y="0"/>
                  </a:lnTo>
                  <a:lnTo>
                    <a:pt x="2041" y="0"/>
                  </a:lnTo>
                  <a:lnTo>
                    <a:pt x="1361" y="0"/>
                  </a:lnTo>
                  <a:lnTo>
                    <a:pt x="680" y="0"/>
                  </a:lnTo>
                  <a:lnTo>
                    <a:pt x="0" y="0"/>
                  </a:lnTo>
                  <a:close/>
                  <a:moveTo>
                    <a:pt x="1367" y="297"/>
                  </a:moveTo>
                  <a:lnTo>
                    <a:pt x="1358" y="297"/>
                  </a:lnTo>
                  <a:lnTo>
                    <a:pt x="1349" y="298"/>
                  </a:lnTo>
                  <a:lnTo>
                    <a:pt x="1341" y="299"/>
                  </a:lnTo>
                  <a:lnTo>
                    <a:pt x="1333" y="300"/>
                  </a:lnTo>
                  <a:lnTo>
                    <a:pt x="1325" y="302"/>
                  </a:lnTo>
                  <a:lnTo>
                    <a:pt x="1318" y="305"/>
                  </a:lnTo>
                  <a:lnTo>
                    <a:pt x="1311" y="307"/>
                  </a:lnTo>
                  <a:lnTo>
                    <a:pt x="1304" y="311"/>
                  </a:lnTo>
                  <a:lnTo>
                    <a:pt x="1291" y="318"/>
                  </a:lnTo>
                  <a:lnTo>
                    <a:pt x="1279" y="327"/>
                  </a:lnTo>
                  <a:lnTo>
                    <a:pt x="1274" y="331"/>
                  </a:lnTo>
                  <a:lnTo>
                    <a:pt x="1269" y="336"/>
                  </a:lnTo>
                  <a:lnTo>
                    <a:pt x="1259" y="347"/>
                  </a:lnTo>
                  <a:lnTo>
                    <a:pt x="1255" y="353"/>
                  </a:lnTo>
                  <a:lnTo>
                    <a:pt x="1251" y="359"/>
                  </a:lnTo>
                  <a:lnTo>
                    <a:pt x="1244" y="371"/>
                  </a:lnTo>
                  <a:lnTo>
                    <a:pt x="1241" y="377"/>
                  </a:lnTo>
                  <a:lnTo>
                    <a:pt x="1238" y="384"/>
                  </a:lnTo>
                  <a:lnTo>
                    <a:pt x="1233" y="397"/>
                  </a:lnTo>
                  <a:lnTo>
                    <a:pt x="1229" y="411"/>
                  </a:lnTo>
                  <a:lnTo>
                    <a:pt x="1226" y="425"/>
                  </a:lnTo>
                  <a:lnTo>
                    <a:pt x="1225" y="439"/>
                  </a:lnTo>
                  <a:lnTo>
                    <a:pt x="1224" y="454"/>
                  </a:lnTo>
                  <a:lnTo>
                    <a:pt x="1225" y="469"/>
                  </a:lnTo>
                  <a:lnTo>
                    <a:pt x="1225" y="476"/>
                  </a:lnTo>
                  <a:lnTo>
                    <a:pt x="1226" y="483"/>
                  </a:lnTo>
                  <a:lnTo>
                    <a:pt x="1229" y="497"/>
                  </a:lnTo>
                  <a:lnTo>
                    <a:pt x="1231" y="504"/>
                  </a:lnTo>
                  <a:lnTo>
                    <a:pt x="1233" y="510"/>
                  </a:lnTo>
                  <a:lnTo>
                    <a:pt x="1235" y="517"/>
                  </a:lnTo>
                  <a:lnTo>
                    <a:pt x="1238" y="524"/>
                  </a:lnTo>
                  <a:lnTo>
                    <a:pt x="1241" y="530"/>
                  </a:lnTo>
                  <a:lnTo>
                    <a:pt x="1244" y="537"/>
                  </a:lnTo>
                  <a:lnTo>
                    <a:pt x="1247" y="543"/>
                  </a:lnTo>
                  <a:lnTo>
                    <a:pt x="1251" y="549"/>
                  </a:lnTo>
                  <a:lnTo>
                    <a:pt x="1255" y="555"/>
                  </a:lnTo>
                  <a:lnTo>
                    <a:pt x="1259" y="561"/>
                  </a:lnTo>
                  <a:lnTo>
                    <a:pt x="1264" y="566"/>
                  </a:lnTo>
                  <a:lnTo>
                    <a:pt x="1269" y="571"/>
                  </a:lnTo>
                  <a:lnTo>
                    <a:pt x="1274" y="576"/>
                  </a:lnTo>
                  <a:lnTo>
                    <a:pt x="1279" y="581"/>
                  </a:lnTo>
                  <a:lnTo>
                    <a:pt x="1285" y="585"/>
                  </a:lnTo>
                  <a:lnTo>
                    <a:pt x="1291" y="589"/>
                  </a:lnTo>
                  <a:lnTo>
                    <a:pt x="1297" y="593"/>
                  </a:lnTo>
                  <a:lnTo>
                    <a:pt x="1304" y="597"/>
                  </a:lnTo>
                  <a:lnTo>
                    <a:pt x="1311" y="600"/>
                  </a:lnTo>
                  <a:lnTo>
                    <a:pt x="1318" y="603"/>
                  </a:lnTo>
                  <a:lnTo>
                    <a:pt x="1325" y="605"/>
                  </a:lnTo>
                  <a:lnTo>
                    <a:pt x="1333" y="607"/>
                  </a:lnTo>
                  <a:lnTo>
                    <a:pt x="1341" y="608"/>
                  </a:lnTo>
                  <a:lnTo>
                    <a:pt x="1349" y="610"/>
                  </a:lnTo>
                  <a:lnTo>
                    <a:pt x="1358" y="610"/>
                  </a:lnTo>
                  <a:lnTo>
                    <a:pt x="1367" y="611"/>
                  </a:lnTo>
                  <a:lnTo>
                    <a:pt x="1379" y="610"/>
                  </a:lnTo>
                  <a:lnTo>
                    <a:pt x="1392" y="608"/>
                  </a:lnTo>
                  <a:lnTo>
                    <a:pt x="1405" y="605"/>
                  </a:lnTo>
                  <a:lnTo>
                    <a:pt x="1417" y="601"/>
                  </a:lnTo>
                  <a:lnTo>
                    <a:pt x="1423" y="599"/>
                  </a:lnTo>
                  <a:lnTo>
                    <a:pt x="1428" y="596"/>
                  </a:lnTo>
                  <a:lnTo>
                    <a:pt x="1440" y="589"/>
                  </a:lnTo>
                  <a:lnTo>
                    <a:pt x="1445" y="586"/>
                  </a:lnTo>
                  <a:lnTo>
                    <a:pt x="1450" y="582"/>
                  </a:lnTo>
                  <a:lnTo>
                    <a:pt x="1455" y="577"/>
                  </a:lnTo>
                  <a:lnTo>
                    <a:pt x="1460" y="573"/>
                  </a:lnTo>
                  <a:lnTo>
                    <a:pt x="1465" y="568"/>
                  </a:lnTo>
                  <a:lnTo>
                    <a:pt x="1469" y="562"/>
                  </a:lnTo>
                  <a:lnTo>
                    <a:pt x="1473" y="557"/>
                  </a:lnTo>
                  <a:lnTo>
                    <a:pt x="1477" y="551"/>
                  </a:lnTo>
                  <a:lnTo>
                    <a:pt x="1485" y="538"/>
                  </a:lnTo>
                  <a:lnTo>
                    <a:pt x="1488" y="531"/>
                  </a:lnTo>
                  <a:lnTo>
                    <a:pt x="1491" y="524"/>
                  </a:lnTo>
                  <a:lnTo>
                    <a:pt x="1495" y="509"/>
                  </a:lnTo>
                  <a:lnTo>
                    <a:pt x="1497" y="500"/>
                  </a:lnTo>
                  <a:lnTo>
                    <a:pt x="1499" y="492"/>
                  </a:lnTo>
                  <a:lnTo>
                    <a:pt x="1500" y="483"/>
                  </a:lnTo>
                  <a:lnTo>
                    <a:pt x="1501" y="474"/>
                  </a:lnTo>
                  <a:lnTo>
                    <a:pt x="1502" y="464"/>
                  </a:lnTo>
                  <a:lnTo>
                    <a:pt x="1502" y="454"/>
                  </a:lnTo>
                  <a:lnTo>
                    <a:pt x="1502" y="444"/>
                  </a:lnTo>
                  <a:lnTo>
                    <a:pt x="1501" y="434"/>
                  </a:lnTo>
                  <a:lnTo>
                    <a:pt x="1500" y="425"/>
                  </a:lnTo>
                  <a:lnTo>
                    <a:pt x="1499" y="416"/>
                  </a:lnTo>
                  <a:lnTo>
                    <a:pt x="1495" y="399"/>
                  </a:lnTo>
                  <a:lnTo>
                    <a:pt x="1493" y="391"/>
                  </a:lnTo>
                  <a:lnTo>
                    <a:pt x="1491" y="384"/>
                  </a:lnTo>
                  <a:lnTo>
                    <a:pt x="1488" y="376"/>
                  </a:lnTo>
                  <a:lnTo>
                    <a:pt x="1485" y="369"/>
                  </a:lnTo>
                  <a:lnTo>
                    <a:pt x="1481" y="363"/>
                  </a:lnTo>
                  <a:lnTo>
                    <a:pt x="1477" y="356"/>
                  </a:lnTo>
                  <a:lnTo>
                    <a:pt x="1473" y="351"/>
                  </a:lnTo>
                  <a:lnTo>
                    <a:pt x="1469" y="345"/>
                  </a:lnTo>
                  <a:lnTo>
                    <a:pt x="1460" y="335"/>
                  </a:lnTo>
                  <a:lnTo>
                    <a:pt x="1450" y="326"/>
                  </a:lnTo>
                  <a:lnTo>
                    <a:pt x="1440" y="318"/>
                  </a:lnTo>
                  <a:lnTo>
                    <a:pt x="1434" y="314"/>
                  </a:lnTo>
                  <a:lnTo>
                    <a:pt x="1428" y="311"/>
                  </a:lnTo>
                  <a:lnTo>
                    <a:pt x="1423" y="308"/>
                  </a:lnTo>
                  <a:lnTo>
                    <a:pt x="1417" y="306"/>
                  </a:lnTo>
                  <a:lnTo>
                    <a:pt x="1411" y="304"/>
                  </a:lnTo>
                  <a:lnTo>
                    <a:pt x="1405" y="302"/>
                  </a:lnTo>
                  <a:lnTo>
                    <a:pt x="1398" y="300"/>
                  </a:lnTo>
                  <a:lnTo>
                    <a:pt x="1392" y="299"/>
                  </a:lnTo>
                  <a:lnTo>
                    <a:pt x="1379" y="297"/>
                  </a:lnTo>
                  <a:lnTo>
                    <a:pt x="1373" y="297"/>
                  </a:lnTo>
                  <a:lnTo>
                    <a:pt x="1367" y="297"/>
                  </a:lnTo>
                  <a:close/>
                  <a:moveTo>
                    <a:pt x="3177" y="301"/>
                  </a:moveTo>
                  <a:lnTo>
                    <a:pt x="3162" y="302"/>
                  </a:lnTo>
                  <a:lnTo>
                    <a:pt x="3148" y="304"/>
                  </a:lnTo>
                  <a:lnTo>
                    <a:pt x="3141" y="305"/>
                  </a:lnTo>
                  <a:lnTo>
                    <a:pt x="3135" y="307"/>
                  </a:lnTo>
                  <a:lnTo>
                    <a:pt x="3128" y="310"/>
                  </a:lnTo>
                  <a:lnTo>
                    <a:pt x="3121" y="312"/>
                  </a:lnTo>
                  <a:lnTo>
                    <a:pt x="3115" y="315"/>
                  </a:lnTo>
                  <a:lnTo>
                    <a:pt x="3109" y="318"/>
                  </a:lnTo>
                  <a:lnTo>
                    <a:pt x="3103" y="321"/>
                  </a:lnTo>
                  <a:lnTo>
                    <a:pt x="3097" y="325"/>
                  </a:lnTo>
                  <a:lnTo>
                    <a:pt x="3092" y="329"/>
                  </a:lnTo>
                  <a:lnTo>
                    <a:pt x="3086" y="334"/>
                  </a:lnTo>
                  <a:lnTo>
                    <a:pt x="3081" y="338"/>
                  </a:lnTo>
                  <a:lnTo>
                    <a:pt x="3076" y="343"/>
                  </a:lnTo>
                  <a:lnTo>
                    <a:pt x="3071" y="348"/>
                  </a:lnTo>
                  <a:lnTo>
                    <a:pt x="3067" y="353"/>
                  </a:lnTo>
                  <a:lnTo>
                    <a:pt x="3063" y="359"/>
                  </a:lnTo>
                  <a:lnTo>
                    <a:pt x="3059" y="365"/>
                  </a:lnTo>
                  <a:lnTo>
                    <a:pt x="3052" y="377"/>
                  </a:lnTo>
                  <a:lnTo>
                    <a:pt x="3048" y="384"/>
                  </a:lnTo>
                  <a:lnTo>
                    <a:pt x="3046" y="391"/>
                  </a:lnTo>
                  <a:lnTo>
                    <a:pt x="3043" y="398"/>
                  </a:lnTo>
                  <a:lnTo>
                    <a:pt x="3041" y="405"/>
                  </a:lnTo>
                  <a:lnTo>
                    <a:pt x="3039" y="413"/>
                  </a:lnTo>
                  <a:lnTo>
                    <a:pt x="3037" y="420"/>
                  </a:lnTo>
                  <a:lnTo>
                    <a:pt x="3035" y="436"/>
                  </a:lnTo>
                  <a:lnTo>
                    <a:pt x="3034" y="453"/>
                  </a:lnTo>
                  <a:lnTo>
                    <a:pt x="3034" y="462"/>
                  </a:lnTo>
                  <a:lnTo>
                    <a:pt x="3035" y="470"/>
                  </a:lnTo>
                  <a:lnTo>
                    <a:pt x="3036" y="478"/>
                  </a:lnTo>
                  <a:lnTo>
                    <a:pt x="3037" y="486"/>
                  </a:lnTo>
                  <a:lnTo>
                    <a:pt x="3041" y="501"/>
                  </a:lnTo>
                  <a:lnTo>
                    <a:pt x="3046" y="515"/>
                  </a:lnTo>
                  <a:lnTo>
                    <a:pt x="3052" y="529"/>
                  </a:lnTo>
                  <a:lnTo>
                    <a:pt x="3055" y="535"/>
                  </a:lnTo>
                  <a:lnTo>
                    <a:pt x="3059" y="541"/>
                  </a:lnTo>
                  <a:lnTo>
                    <a:pt x="3063" y="547"/>
                  </a:lnTo>
                  <a:lnTo>
                    <a:pt x="3067" y="553"/>
                  </a:lnTo>
                  <a:lnTo>
                    <a:pt x="3071" y="558"/>
                  </a:lnTo>
                  <a:lnTo>
                    <a:pt x="3076" y="563"/>
                  </a:lnTo>
                  <a:lnTo>
                    <a:pt x="3081" y="568"/>
                  </a:lnTo>
                  <a:lnTo>
                    <a:pt x="3086" y="573"/>
                  </a:lnTo>
                  <a:lnTo>
                    <a:pt x="3092" y="577"/>
                  </a:lnTo>
                  <a:lnTo>
                    <a:pt x="3097" y="581"/>
                  </a:lnTo>
                  <a:lnTo>
                    <a:pt x="3109" y="588"/>
                  </a:lnTo>
                  <a:lnTo>
                    <a:pt x="3115" y="591"/>
                  </a:lnTo>
                  <a:lnTo>
                    <a:pt x="3121" y="594"/>
                  </a:lnTo>
                  <a:lnTo>
                    <a:pt x="3135" y="599"/>
                  </a:lnTo>
                  <a:lnTo>
                    <a:pt x="3148" y="602"/>
                  </a:lnTo>
                  <a:lnTo>
                    <a:pt x="3155" y="604"/>
                  </a:lnTo>
                  <a:lnTo>
                    <a:pt x="3162" y="604"/>
                  </a:lnTo>
                  <a:lnTo>
                    <a:pt x="3177" y="605"/>
                  </a:lnTo>
                  <a:lnTo>
                    <a:pt x="3192" y="604"/>
                  </a:lnTo>
                  <a:lnTo>
                    <a:pt x="3206" y="602"/>
                  </a:lnTo>
                  <a:lnTo>
                    <a:pt x="3213" y="601"/>
                  </a:lnTo>
                  <a:lnTo>
                    <a:pt x="3219" y="599"/>
                  </a:lnTo>
                  <a:lnTo>
                    <a:pt x="3226" y="597"/>
                  </a:lnTo>
                  <a:lnTo>
                    <a:pt x="3232" y="594"/>
                  </a:lnTo>
                  <a:lnTo>
                    <a:pt x="3239" y="591"/>
                  </a:lnTo>
                  <a:lnTo>
                    <a:pt x="3245" y="588"/>
                  </a:lnTo>
                  <a:lnTo>
                    <a:pt x="3251" y="585"/>
                  </a:lnTo>
                  <a:lnTo>
                    <a:pt x="3257" y="581"/>
                  </a:lnTo>
                  <a:lnTo>
                    <a:pt x="3262" y="577"/>
                  </a:lnTo>
                  <a:lnTo>
                    <a:pt x="3268" y="573"/>
                  </a:lnTo>
                  <a:lnTo>
                    <a:pt x="3273" y="568"/>
                  </a:lnTo>
                  <a:lnTo>
                    <a:pt x="3278" y="563"/>
                  </a:lnTo>
                  <a:lnTo>
                    <a:pt x="3282" y="558"/>
                  </a:lnTo>
                  <a:lnTo>
                    <a:pt x="3287" y="553"/>
                  </a:lnTo>
                  <a:lnTo>
                    <a:pt x="3291" y="547"/>
                  </a:lnTo>
                  <a:lnTo>
                    <a:pt x="3295" y="541"/>
                  </a:lnTo>
                  <a:lnTo>
                    <a:pt x="3302" y="529"/>
                  </a:lnTo>
                  <a:lnTo>
                    <a:pt x="3305" y="522"/>
                  </a:lnTo>
                  <a:lnTo>
                    <a:pt x="3308" y="515"/>
                  </a:lnTo>
                  <a:lnTo>
                    <a:pt x="3311" y="508"/>
                  </a:lnTo>
                  <a:lnTo>
                    <a:pt x="3313" y="501"/>
                  </a:lnTo>
                  <a:lnTo>
                    <a:pt x="3315" y="494"/>
                  </a:lnTo>
                  <a:lnTo>
                    <a:pt x="3317" y="486"/>
                  </a:lnTo>
                  <a:lnTo>
                    <a:pt x="3319" y="470"/>
                  </a:lnTo>
                  <a:lnTo>
                    <a:pt x="3320" y="453"/>
                  </a:lnTo>
                  <a:lnTo>
                    <a:pt x="3319" y="444"/>
                  </a:lnTo>
                  <a:lnTo>
                    <a:pt x="3319" y="436"/>
                  </a:lnTo>
                  <a:lnTo>
                    <a:pt x="3318" y="428"/>
                  </a:lnTo>
                  <a:lnTo>
                    <a:pt x="3317" y="420"/>
                  </a:lnTo>
                  <a:lnTo>
                    <a:pt x="3313" y="405"/>
                  </a:lnTo>
                  <a:lnTo>
                    <a:pt x="3308" y="391"/>
                  </a:lnTo>
                  <a:lnTo>
                    <a:pt x="3302" y="377"/>
                  </a:lnTo>
                  <a:lnTo>
                    <a:pt x="3299" y="371"/>
                  </a:lnTo>
                  <a:lnTo>
                    <a:pt x="3295" y="365"/>
                  </a:lnTo>
                  <a:lnTo>
                    <a:pt x="3291" y="359"/>
                  </a:lnTo>
                  <a:lnTo>
                    <a:pt x="3287" y="353"/>
                  </a:lnTo>
                  <a:lnTo>
                    <a:pt x="3282" y="348"/>
                  </a:lnTo>
                  <a:lnTo>
                    <a:pt x="3278" y="343"/>
                  </a:lnTo>
                  <a:lnTo>
                    <a:pt x="3273" y="338"/>
                  </a:lnTo>
                  <a:lnTo>
                    <a:pt x="3268" y="334"/>
                  </a:lnTo>
                  <a:lnTo>
                    <a:pt x="3262" y="329"/>
                  </a:lnTo>
                  <a:lnTo>
                    <a:pt x="3257" y="325"/>
                  </a:lnTo>
                  <a:lnTo>
                    <a:pt x="3245" y="318"/>
                  </a:lnTo>
                  <a:lnTo>
                    <a:pt x="3239" y="315"/>
                  </a:lnTo>
                  <a:lnTo>
                    <a:pt x="3232" y="312"/>
                  </a:lnTo>
                  <a:lnTo>
                    <a:pt x="3219" y="307"/>
                  </a:lnTo>
                  <a:lnTo>
                    <a:pt x="3206" y="304"/>
                  </a:lnTo>
                  <a:lnTo>
                    <a:pt x="3199" y="303"/>
                  </a:lnTo>
                  <a:lnTo>
                    <a:pt x="3192" y="302"/>
                  </a:lnTo>
                  <a:lnTo>
                    <a:pt x="3177" y="301"/>
                  </a:lnTo>
                  <a:close/>
                  <a:moveTo>
                    <a:pt x="4997" y="297"/>
                  </a:moveTo>
                  <a:lnTo>
                    <a:pt x="4988" y="297"/>
                  </a:lnTo>
                  <a:lnTo>
                    <a:pt x="4979" y="298"/>
                  </a:lnTo>
                  <a:lnTo>
                    <a:pt x="4971" y="299"/>
                  </a:lnTo>
                  <a:lnTo>
                    <a:pt x="4963" y="300"/>
                  </a:lnTo>
                  <a:lnTo>
                    <a:pt x="4955" y="302"/>
                  </a:lnTo>
                  <a:lnTo>
                    <a:pt x="4948" y="305"/>
                  </a:lnTo>
                  <a:lnTo>
                    <a:pt x="4941" y="307"/>
                  </a:lnTo>
                  <a:lnTo>
                    <a:pt x="4934" y="311"/>
                  </a:lnTo>
                  <a:lnTo>
                    <a:pt x="4921" y="318"/>
                  </a:lnTo>
                  <a:lnTo>
                    <a:pt x="4910" y="327"/>
                  </a:lnTo>
                  <a:lnTo>
                    <a:pt x="4904" y="331"/>
                  </a:lnTo>
                  <a:lnTo>
                    <a:pt x="4899" y="336"/>
                  </a:lnTo>
                  <a:lnTo>
                    <a:pt x="4890" y="347"/>
                  </a:lnTo>
                  <a:lnTo>
                    <a:pt x="4885" y="353"/>
                  </a:lnTo>
                  <a:lnTo>
                    <a:pt x="4881" y="359"/>
                  </a:lnTo>
                  <a:lnTo>
                    <a:pt x="4874" y="371"/>
                  </a:lnTo>
                  <a:lnTo>
                    <a:pt x="4871" y="377"/>
                  </a:lnTo>
                  <a:lnTo>
                    <a:pt x="4868" y="384"/>
                  </a:lnTo>
                  <a:lnTo>
                    <a:pt x="4863" y="397"/>
                  </a:lnTo>
                  <a:lnTo>
                    <a:pt x="4859" y="411"/>
                  </a:lnTo>
                  <a:lnTo>
                    <a:pt x="4856" y="425"/>
                  </a:lnTo>
                  <a:lnTo>
                    <a:pt x="4855" y="439"/>
                  </a:lnTo>
                  <a:lnTo>
                    <a:pt x="4854" y="454"/>
                  </a:lnTo>
                  <a:lnTo>
                    <a:pt x="4855" y="469"/>
                  </a:lnTo>
                  <a:lnTo>
                    <a:pt x="4856" y="476"/>
                  </a:lnTo>
                  <a:lnTo>
                    <a:pt x="4856" y="483"/>
                  </a:lnTo>
                  <a:lnTo>
                    <a:pt x="4859" y="497"/>
                  </a:lnTo>
                  <a:lnTo>
                    <a:pt x="4861" y="504"/>
                  </a:lnTo>
                  <a:lnTo>
                    <a:pt x="4863" y="510"/>
                  </a:lnTo>
                  <a:lnTo>
                    <a:pt x="4865" y="517"/>
                  </a:lnTo>
                  <a:lnTo>
                    <a:pt x="4868" y="524"/>
                  </a:lnTo>
                  <a:lnTo>
                    <a:pt x="4871" y="530"/>
                  </a:lnTo>
                  <a:lnTo>
                    <a:pt x="4874" y="537"/>
                  </a:lnTo>
                  <a:lnTo>
                    <a:pt x="4878" y="543"/>
                  </a:lnTo>
                  <a:lnTo>
                    <a:pt x="4881" y="549"/>
                  </a:lnTo>
                  <a:lnTo>
                    <a:pt x="4885" y="555"/>
                  </a:lnTo>
                  <a:lnTo>
                    <a:pt x="4890" y="561"/>
                  </a:lnTo>
                  <a:lnTo>
                    <a:pt x="4894" y="566"/>
                  </a:lnTo>
                  <a:lnTo>
                    <a:pt x="4899" y="571"/>
                  </a:lnTo>
                  <a:lnTo>
                    <a:pt x="4904" y="576"/>
                  </a:lnTo>
                  <a:lnTo>
                    <a:pt x="4910" y="581"/>
                  </a:lnTo>
                  <a:lnTo>
                    <a:pt x="4915" y="585"/>
                  </a:lnTo>
                  <a:lnTo>
                    <a:pt x="4921" y="589"/>
                  </a:lnTo>
                  <a:lnTo>
                    <a:pt x="4927" y="593"/>
                  </a:lnTo>
                  <a:lnTo>
                    <a:pt x="4934" y="597"/>
                  </a:lnTo>
                  <a:lnTo>
                    <a:pt x="4941" y="600"/>
                  </a:lnTo>
                  <a:lnTo>
                    <a:pt x="4948" y="603"/>
                  </a:lnTo>
                  <a:lnTo>
                    <a:pt x="4955" y="605"/>
                  </a:lnTo>
                  <a:lnTo>
                    <a:pt x="4963" y="607"/>
                  </a:lnTo>
                  <a:lnTo>
                    <a:pt x="4971" y="608"/>
                  </a:lnTo>
                  <a:lnTo>
                    <a:pt x="4979" y="610"/>
                  </a:lnTo>
                  <a:lnTo>
                    <a:pt x="4988" y="610"/>
                  </a:lnTo>
                  <a:lnTo>
                    <a:pt x="4997" y="611"/>
                  </a:lnTo>
                  <a:lnTo>
                    <a:pt x="5010" y="610"/>
                  </a:lnTo>
                  <a:lnTo>
                    <a:pt x="5022" y="608"/>
                  </a:lnTo>
                  <a:lnTo>
                    <a:pt x="5035" y="605"/>
                  </a:lnTo>
                  <a:lnTo>
                    <a:pt x="5047" y="601"/>
                  </a:lnTo>
                  <a:lnTo>
                    <a:pt x="5053" y="599"/>
                  </a:lnTo>
                  <a:lnTo>
                    <a:pt x="5059" y="596"/>
                  </a:lnTo>
                  <a:lnTo>
                    <a:pt x="5070" y="589"/>
                  </a:lnTo>
                  <a:lnTo>
                    <a:pt x="5075" y="586"/>
                  </a:lnTo>
                  <a:lnTo>
                    <a:pt x="5081" y="582"/>
                  </a:lnTo>
                  <a:lnTo>
                    <a:pt x="5086" y="577"/>
                  </a:lnTo>
                  <a:lnTo>
                    <a:pt x="5090" y="573"/>
                  </a:lnTo>
                  <a:lnTo>
                    <a:pt x="5095" y="568"/>
                  </a:lnTo>
                  <a:lnTo>
                    <a:pt x="5100" y="562"/>
                  </a:lnTo>
                  <a:lnTo>
                    <a:pt x="5104" y="557"/>
                  </a:lnTo>
                  <a:lnTo>
                    <a:pt x="5108" y="551"/>
                  </a:lnTo>
                  <a:lnTo>
                    <a:pt x="5115" y="538"/>
                  </a:lnTo>
                  <a:lnTo>
                    <a:pt x="5118" y="531"/>
                  </a:lnTo>
                  <a:lnTo>
                    <a:pt x="5121" y="524"/>
                  </a:lnTo>
                  <a:lnTo>
                    <a:pt x="5126" y="509"/>
                  </a:lnTo>
                  <a:lnTo>
                    <a:pt x="5128" y="500"/>
                  </a:lnTo>
                  <a:lnTo>
                    <a:pt x="5129" y="492"/>
                  </a:lnTo>
                  <a:lnTo>
                    <a:pt x="5131" y="483"/>
                  </a:lnTo>
                  <a:lnTo>
                    <a:pt x="5132" y="474"/>
                  </a:lnTo>
                  <a:lnTo>
                    <a:pt x="5132" y="464"/>
                  </a:lnTo>
                  <a:lnTo>
                    <a:pt x="5132" y="454"/>
                  </a:lnTo>
                  <a:lnTo>
                    <a:pt x="5132" y="444"/>
                  </a:lnTo>
                  <a:lnTo>
                    <a:pt x="5132" y="434"/>
                  </a:lnTo>
                  <a:lnTo>
                    <a:pt x="5131" y="425"/>
                  </a:lnTo>
                  <a:lnTo>
                    <a:pt x="5129" y="416"/>
                  </a:lnTo>
                  <a:lnTo>
                    <a:pt x="5126" y="399"/>
                  </a:lnTo>
                  <a:lnTo>
                    <a:pt x="5124" y="391"/>
                  </a:lnTo>
                  <a:lnTo>
                    <a:pt x="5121" y="384"/>
                  </a:lnTo>
                  <a:lnTo>
                    <a:pt x="5118" y="376"/>
                  </a:lnTo>
                  <a:lnTo>
                    <a:pt x="5115" y="369"/>
                  </a:lnTo>
                  <a:lnTo>
                    <a:pt x="5111" y="363"/>
                  </a:lnTo>
                  <a:lnTo>
                    <a:pt x="5108" y="356"/>
                  </a:lnTo>
                  <a:lnTo>
                    <a:pt x="5104" y="351"/>
                  </a:lnTo>
                  <a:lnTo>
                    <a:pt x="5100" y="345"/>
                  </a:lnTo>
                  <a:lnTo>
                    <a:pt x="5090" y="335"/>
                  </a:lnTo>
                  <a:lnTo>
                    <a:pt x="5081" y="326"/>
                  </a:lnTo>
                  <a:lnTo>
                    <a:pt x="5070" y="318"/>
                  </a:lnTo>
                  <a:lnTo>
                    <a:pt x="5064" y="314"/>
                  </a:lnTo>
                  <a:lnTo>
                    <a:pt x="5059" y="311"/>
                  </a:lnTo>
                  <a:lnTo>
                    <a:pt x="5053" y="308"/>
                  </a:lnTo>
                  <a:lnTo>
                    <a:pt x="5047" y="306"/>
                  </a:lnTo>
                  <a:lnTo>
                    <a:pt x="5041" y="304"/>
                  </a:lnTo>
                  <a:lnTo>
                    <a:pt x="5035" y="302"/>
                  </a:lnTo>
                  <a:lnTo>
                    <a:pt x="5029" y="300"/>
                  </a:lnTo>
                  <a:lnTo>
                    <a:pt x="5022" y="299"/>
                  </a:lnTo>
                  <a:lnTo>
                    <a:pt x="5010" y="297"/>
                  </a:lnTo>
                  <a:lnTo>
                    <a:pt x="5003" y="297"/>
                  </a:lnTo>
                  <a:lnTo>
                    <a:pt x="4997" y="29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grpSp>
          <p:nvGrpSpPr>
            <p:cNvPr id="12" name="Group 23"/>
            <p:cNvGrpSpPr>
              <a:grpSpLocks noChangeAspect="1"/>
            </p:cNvGrpSpPr>
            <p:nvPr userDrawn="1"/>
          </p:nvGrpSpPr>
          <p:grpSpPr>
            <a:xfrm>
              <a:off x="1900114" y="6364340"/>
              <a:ext cx="1052413" cy="162000"/>
              <a:chOff x="2160588" y="4324351"/>
              <a:chExt cx="7105649" cy="1093788"/>
            </a:xfrm>
            <a:solidFill>
              <a:schemeClr val="accent1"/>
            </a:solidFill>
          </p:grpSpPr>
          <p:sp>
            <p:nvSpPr>
              <p:cNvPr id="14" name="Freeform 7"/>
              <p:cNvSpPr>
                <a:spLocks noEditPoints="1"/>
              </p:cNvSpPr>
              <p:nvPr/>
            </p:nvSpPr>
            <p:spPr bwMode="auto">
              <a:xfrm>
                <a:off x="2160588" y="4527551"/>
                <a:ext cx="595312" cy="890588"/>
              </a:xfrm>
              <a:custGeom>
                <a:avLst/>
                <a:gdLst>
                  <a:gd name="T0" fmla="*/ 372 w 375"/>
                  <a:gd name="T1" fmla="*/ 420 h 561"/>
                  <a:gd name="T2" fmla="*/ 357 w 375"/>
                  <a:gd name="T3" fmla="*/ 465 h 561"/>
                  <a:gd name="T4" fmla="*/ 333 w 375"/>
                  <a:gd name="T5" fmla="*/ 502 h 561"/>
                  <a:gd name="T6" fmla="*/ 301 w 375"/>
                  <a:gd name="T7" fmla="*/ 530 h 561"/>
                  <a:gd name="T8" fmla="*/ 262 w 375"/>
                  <a:gd name="T9" fmla="*/ 549 h 561"/>
                  <a:gd name="T10" fmla="*/ 198 w 375"/>
                  <a:gd name="T11" fmla="*/ 561 h 561"/>
                  <a:gd name="T12" fmla="*/ 140 w 375"/>
                  <a:gd name="T13" fmla="*/ 557 h 561"/>
                  <a:gd name="T14" fmla="*/ 86 w 375"/>
                  <a:gd name="T15" fmla="*/ 540 h 561"/>
                  <a:gd name="T16" fmla="*/ 43 w 375"/>
                  <a:gd name="T17" fmla="*/ 515 h 561"/>
                  <a:gd name="T18" fmla="*/ 85 w 375"/>
                  <a:gd name="T19" fmla="*/ 469 h 561"/>
                  <a:gd name="T20" fmla="*/ 134 w 375"/>
                  <a:gd name="T21" fmla="*/ 494 h 561"/>
                  <a:gd name="T22" fmla="*/ 178 w 375"/>
                  <a:gd name="T23" fmla="*/ 502 h 561"/>
                  <a:gd name="T24" fmla="*/ 238 w 375"/>
                  <a:gd name="T25" fmla="*/ 494 h 561"/>
                  <a:gd name="T26" fmla="*/ 269 w 375"/>
                  <a:gd name="T27" fmla="*/ 478 h 561"/>
                  <a:gd name="T28" fmla="*/ 302 w 375"/>
                  <a:gd name="T29" fmla="*/ 437 h 561"/>
                  <a:gd name="T30" fmla="*/ 311 w 375"/>
                  <a:gd name="T31" fmla="*/ 406 h 561"/>
                  <a:gd name="T32" fmla="*/ 314 w 375"/>
                  <a:gd name="T33" fmla="*/ 342 h 561"/>
                  <a:gd name="T34" fmla="*/ 285 w 375"/>
                  <a:gd name="T35" fmla="*/ 375 h 561"/>
                  <a:gd name="T36" fmla="*/ 248 w 375"/>
                  <a:gd name="T37" fmla="*/ 397 h 561"/>
                  <a:gd name="T38" fmla="*/ 203 w 375"/>
                  <a:gd name="T39" fmla="*/ 410 h 561"/>
                  <a:gd name="T40" fmla="*/ 154 w 375"/>
                  <a:gd name="T41" fmla="*/ 409 h 561"/>
                  <a:gd name="T42" fmla="*/ 109 w 375"/>
                  <a:gd name="T43" fmla="*/ 396 h 561"/>
                  <a:gd name="T44" fmla="*/ 70 w 375"/>
                  <a:gd name="T45" fmla="*/ 372 h 561"/>
                  <a:gd name="T46" fmla="*/ 39 w 375"/>
                  <a:gd name="T47" fmla="*/ 339 h 561"/>
                  <a:gd name="T48" fmla="*/ 13 w 375"/>
                  <a:gd name="T49" fmla="*/ 290 h 561"/>
                  <a:gd name="T50" fmla="*/ 2 w 375"/>
                  <a:gd name="T51" fmla="*/ 241 h 561"/>
                  <a:gd name="T52" fmla="*/ 1 w 375"/>
                  <a:gd name="T53" fmla="*/ 187 h 561"/>
                  <a:gd name="T54" fmla="*/ 11 w 375"/>
                  <a:gd name="T55" fmla="*/ 136 h 561"/>
                  <a:gd name="T56" fmla="*/ 30 w 375"/>
                  <a:gd name="T57" fmla="*/ 91 h 561"/>
                  <a:gd name="T58" fmla="*/ 59 w 375"/>
                  <a:gd name="T59" fmla="*/ 53 h 561"/>
                  <a:gd name="T60" fmla="*/ 96 w 375"/>
                  <a:gd name="T61" fmla="*/ 25 h 561"/>
                  <a:gd name="T62" fmla="*/ 141 w 375"/>
                  <a:gd name="T63" fmla="*/ 6 h 561"/>
                  <a:gd name="T64" fmla="*/ 193 w 375"/>
                  <a:gd name="T65" fmla="*/ 0 h 561"/>
                  <a:gd name="T66" fmla="*/ 243 w 375"/>
                  <a:gd name="T67" fmla="*/ 9 h 561"/>
                  <a:gd name="T68" fmla="*/ 283 w 375"/>
                  <a:gd name="T69" fmla="*/ 30 h 561"/>
                  <a:gd name="T70" fmla="*/ 316 w 375"/>
                  <a:gd name="T71" fmla="*/ 63 h 561"/>
                  <a:gd name="T72" fmla="*/ 176 w 375"/>
                  <a:gd name="T73" fmla="*/ 60 h 561"/>
                  <a:gd name="T74" fmla="*/ 137 w 375"/>
                  <a:gd name="T75" fmla="*/ 71 h 561"/>
                  <a:gd name="T76" fmla="*/ 105 w 375"/>
                  <a:gd name="T77" fmla="*/ 93 h 561"/>
                  <a:gd name="T78" fmla="*/ 82 w 375"/>
                  <a:gd name="T79" fmla="*/ 125 h 561"/>
                  <a:gd name="T80" fmla="*/ 65 w 375"/>
                  <a:gd name="T81" fmla="*/ 179 h 561"/>
                  <a:gd name="T82" fmla="*/ 65 w 375"/>
                  <a:gd name="T83" fmla="*/ 239 h 561"/>
                  <a:gd name="T84" fmla="*/ 76 w 375"/>
                  <a:gd name="T85" fmla="*/ 279 h 561"/>
                  <a:gd name="T86" fmla="*/ 96 w 375"/>
                  <a:gd name="T87" fmla="*/ 312 h 561"/>
                  <a:gd name="T88" fmla="*/ 131 w 375"/>
                  <a:gd name="T89" fmla="*/ 339 h 561"/>
                  <a:gd name="T90" fmla="*/ 176 w 375"/>
                  <a:gd name="T91" fmla="*/ 352 h 561"/>
                  <a:gd name="T92" fmla="*/ 220 w 375"/>
                  <a:gd name="T93" fmla="*/ 350 h 561"/>
                  <a:gd name="T94" fmla="*/ 245 w 375"/>
                  <a:gd name="T95" fmla="*/ 340 h 561"/>
                  <a:gd name="T96" fmla="*/ 271 w 375"/>
                  <a:gd name="T97" fmla="*/ 321 h 561"/>
                  <a:gd name="T98" fmla="*/ 302 w 375"/>
                  <a:gd name="T99" fmla="*/ 272 h 561"/>
                  <a:gd name="T100" fmla="*/ 314 w 375"/>
                  <a:gd name="T101" fmla="*/ 208 h 561"/>
                  <a:gd name="T102" fmla="*/ 303 w 375"/>
                  <a:gd name="T103" fmla="*/ 143 h 561"/>
                  <a:gd name="T104" fmla="*/ 282 w 375"/>
                  <a:gd name="T105" fmla="*/ 102 h 561"/>
                  <a:gd name="T106" fmla="*/ 243 w 375"/>
                  <a:gd name="T107" fmla="*/ 70 h 561"/>
                  <a:gd name="T108" fmla="*/ 190 w 375"/>
                  <a:gd name="T109" fmla="*/ 59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561">
                    <a:moveTo>
                      <a:pt x="375" y="379"/>
                    </a:moveTo>
                    <a:lnTo>
                      <a:pt x="375" y="390"/>
                    </a:lnTo>
                    <a:lnTo>
                      <a:pt x="375" y="400"/>
                    </a:lnTo>
                    <a:lnTo>
                      <a:pt x="373" y="411"/>
                    </a:lnTo>
                    <a:lnTo>
                      <a:pt x="372" y="420"/>
                    </a:lnTo>
                    <a:lnTo>
                      <a:pt x="370" y="430"/>
                    </a:lnTo>
                    <a:lnTo>
                      <a:pt x="367" y="439"/>
                    </a:lnTo>
                    <a:lnTo>
                      <a:pt x="364" y="448"/>
                    </a:lnTo>
                    <a:lnTo>
                      <a:pt x="361" y="457"/>
                    </a:lnTo>
                    <a:lnTo>
                      <a:pt x="357" y="465"/>
                    </a:lnTo>
                    <a:lnTo>
                      <a:pt x="353" y="473"/>
                    </a:lnTo>
                    <a:lnTo>
                      <a:pt x="349" y="481"/>
                    </a:lnTo>
                    <a:lnTo>
                      <a:pt x="344" y="488"/>
                    </a:lnTo>
                    <a:lnTo>
                      <a:pt x="339" y="495"/>
                    </a:lnTo>
                    <a:lnTo>
                      <a:pt x="333" y="502"/>
                    </a:lnTo>
                    <a:lnTo>
                      <a:pt x="327" y="508"/>
                    </a:lnTo>
                    <a:lnTo>
                      <a:pt x="321" y="514"/>
                    </a:lnTo>
                    <a:lnTo>
                      <a:pt x="315" y="520"/>
                    </a:lnTo>
                    <a:lnTo>
                      <a:pt x="308" y="525"/>
                    </a:lnTo>
                    <a:lnTo>
                      <a:pt x="301" y="530"/>
                    </a:lnTo>
                    <a:lnTo>
                      <a:pt x="294" y="534"/>
                    </a:lnTo>
                    <a:lnTo>
                      <a:pt x="286" y="539"/>
                    </a:lnTo>
                    <a:lnTo>
                      <a:pt x="278" y="542"/>
                    </a:lnTo>
                    <a:lnTo>
                      <a:pt x="270" y="546"/>
                    </a:lnTo>
                    <a:lnTo>
                      <a:pt x="262" y="549"/>
                    </a:lnTo>
                    <a:lnTo>
                      <a:pt x="253" y="552"/>
                    </a:lnTo>
                    <a:lnTo>
                      <a:pt x="245" y="554"/>
                    </a:lnTo>
                    <a:lnTo>
                      <a:pt x="226" y="558"/>
                    </a:lnTo>
                    <a:lnTo>
                      <a:pt x="208" y="560"/>
                    </a:lnTo>
                    <a:lnTo>
                      <a:pt x="198" y="561"/>
                    </a:lnTo>
                    <a:lnTo>
                      <a:pt x="188" y="561"/>
                    </a:lnTo>
                    <a:lnTo>
                      <a:pt x="176" y="561"/>
                    </a:lnTo>
                    <a:lnTo>
                      <a:pt x="163" y="560"/>
                    </a:lnTo>
                    <a:lnTo>
                      <a:pt x="151" y="559"/>
                    </a:lnTo>
                    <a:lnTo>
                      <a:pt x="140" y="557"/>
                    </a:lnTo>
                    <a:lnTo>
                      <a:pt x="128" y="554"/>
                    </a:lnTo>
                    <a:lnTo>
                      <a:pt x="117" y="551"/>
                    </a:lnTo>
                    <a:lnTo>
                      <a:pt x="107" y="548"/>
                    </a:lnTo>
                    <a:lnTo>
                      <a:pt x="96" y="544"/>
                    </a:lnTo>
                    <a:lnTo>
                      <a:pt x="86" y="540"/>
                    </a:lnTo>
                    <a:lnTo>
                      <a:pt x="77" y="536"/>
                    </a:lnTo>
                    <a:lnTo>
                      <a:pt x="68" y="531"/>
                    </a:lnTo>
                    <a:lnTo>
                      <a:pt x="59" y="526"/>
                    </a:lnTo>
                    <a:lnTo>
                      <a:pt x="50" y="520"/>
                    </a:lnTo>
                    <a:lnTo>
                      <a:pt x="43" y="515"/>
                    </a:lnTo>
                    <a:lnTo>
                      <a:pt x="35" y="509"/>
                    </a:lnTo>
                    <a:lnTo>
                      <a:pt x="28" y="503"/>
                    </a:lnTo>
                    <a:lnTo>
                      <a:pt x="68" y="456"/>
                    </a:lnTo>
                    <a:lnTo>
                      <a:pt x="79" y="465"/>
                    </a:lnTo>
                    <a:lnTo>
                      <a:pt x="85" y="469"/>
                    </a:lnTo>
                    <a:lnTo>
                      <a:pt x="91" y="473"/>
                    </a:lnTo>
                    <a:lnTo>
                      <a:pt x="104" y="481"/>
                    </a:lnTo>
                    <a:lnTo>
                      <a:pt x="119" y="488"/>
                    </a:lnTo>
                    <a:lnTo>
                      <a:pt x="126" y="491"/>
                    </a:lnTo>
                    <a:lnTo>
                      <a:pt x="134" y="494"/>
                    </a:lnTo>
                    <a:lnTo>
                      <a:pt x="143" y="496"/>
                    </a:lnTo>
                    <a:lnTo>
                      <a:pt x="151" y="498"/>
                    </a:lnTo>
                    <a:lnTo>
                      <a:pt x="160" y="500"/>
                    </a:lnTo>
                    <a:lnTo>
                      <a:pt x="169" y="501"/>
                    </a:lnTo>
                    <a:lnTo>
                      <a:pt x="178" y="502"/>
                    </a:lnTo>
                    <a:lnTo>
                      <a:pt x="188" y="502"/>
                    </a:lnTo>
                    <a:lnTo>
                      <a:pt x="201" y="502"/>
                    </a:lnTo>
                    <a:lnTo>
                      <a:pt x="214" y="500"/>
                    </a:lnTo>
                    <a:lnTo>
                      <a:pt x="226" y="498"/>
                    </a:lnTo>
                    <a:lnTo>
                      <a:pt x="238" y="494"/>
                    </a:lnTo>
                    <a:lnTo>
                      <a:pt x="244" y="492"/>
                    </a:lnTo>
                    <a:lnTo>
                      <a:pt x="249" y="490"/>
                    </a:lnTo>
                    <a:lnTo>
                      <a:pt x="259" y="484"/>
                    </a:lnTo>
                    <a:lnTo>
                      <a:pt x="264" y="481"/>
                    </a:lnTo>
                    <a:lnTo>
                      <a:pt x="269" y="478"/>
                    </a:lnTo>
                    <a:lnTo>
                      <a:pt x="278" y="471"/>
                    </a:lnTo>
                    <a:lnTo>
                      <a:pt x="286" y="462"/>
                    </a:lnTo>
                    <a:lnTo>
                      <a:pt x="293" y="453"/>
                    </a:lnTo>
                    <a:lnTo>
                      <a:pt x="299" y="443"/>
                    </a:lnTo>
                    <a:lnTo>
                      <a:pt x="302" y="437"/>
                    </a:lnTo>
                    <a:lnTo>
                      <a:pt x="304" y="432"/>
                    </a:lnTo>
                    <a:lnTo>
                      <a:pt x="306" y="426"/>
                    </a:lnTo>
                    <a:lnTo>
                      <a:pt x="308" y="420"/>
                    </a:lnTo>
                    <a:lnTo>
                      <a:pt x="310" y="413"/>
                    </a:lnTo>
                    <a:lnTo>
                      <a:pt x="311" y="406"/>
                    </a:lnTo>
                    <a:lnTo>
                      <a:pt x="312" y="400"/>
                    </a:lnTo>
                    <a:lnTo>
                      <a:pt x="313" y="392"/>
                    </a:lnTo>
                    <a:lnTo>
                      <a:pt x="313" y="385"/>
                    </a:lnTo>
                    <a:lnTo>
                      <a:pt x="314" y="378"/>
                    </a:lnTo>
                    <a:lnTo>
                      <a:pt x="314" y="342"/>
                    </a:lnTo>
                    <a:lnTo>
                      <a:pt x="308" y="350"/>
                    </a:lnTo>
                    <a:lnTo>
                      <a:pt x="302" y="358"/>
                    </a:lnTo>
                    <a:lnTo>
                      <a:pt x="295" y="365"/>
                    </a:lnTo>
                    <a:lnTo>
                      <a:pt x="288" y="371"/>
                    </a:lnTo>
                    <a:lnTo>
                      <a:pt x="285" y="375"/>
                    </a:lnTo>
                    <a:lnTo>
                      <a:pt x="281" y="378"/>
                    </a:lnTo>
                    <a:lnTo>
                      <a:pt x="273" y="383"/>
                    </a:lnTo>
                    <a:lnTo>
                      <a:pt x="265" y="388"/>
                    </a:lnTo>
                    <a:lnTo>
                      <a:pt x="257" y="393"/>
                    </a:lnTo>
                    <a:lnTo>
                      <a:pt x="248" y="397"/>
                    </a:lnTo>
                    <a:lnTo>
                      <a:pt x="239" y="401"/>
                    </a:lnTo>
                    <a:lnTo>
                      <a:pt x="230" y="404"/>
                    </a:lnTo>
                    <a:lnTo>
                      <a:pt x="221" y="406"/>
                    </a:lnTo>
                    <a:lnTo>
                      <a:pt x="212" y="408"/>
                    </a:lnTo>
                    <a:lnTo>
                      <a:pt x="203" y="410"/>
                    </a:lnTo>
                    <a:lnTo>
                      <a:pt x="194" y="411"/>
                    </a:lnTo>
                    <a:lnTo>
                      <a:pt x="184" y="411"/>
                    </a:lnTo>
                    <a:lnTo>
                      <a:pt x="174" y="411"/>
                    </a:lnTo>
                    <a:lnTo>
                      <a:pt x="164" y="410"/>
                    </a:lnTo>
                    <a:lnTo>
                      <a:pt x="154" y="409"/>
                    </a:lnTo>
                    <a:lnTo>
                      <a:pt x="145" y="407"/>
                    </a:lnTo>
                    <a:lnTo>
                      <a:pt x="135" y="405"/>
                    </a:lnTo>
                    <a:lnTo>
                      <a:pt x="126" y="402"/>
                    </a:lnTo>
                    <a:lnTo>
                      <a:pt x="117" y="399"/>
                    </a:lnTo>
                    <a:lnTo>
                      <a:pt x="109" y="396"/>
                    </a:lnTo>
                    <a:lnTo>
                      <a:pt x="100" y="392"/>
                    </a:lnTo>
                    <a:lnTo>
                      <a:pt x="92" y="388"/>
                    </a:lnTo>
                    <a:lnTo>
                      <a:pt x="85" y="383"/>
                    </a:lnTo>
                    <a:lnTo>
                      <a:pt x="77" y="378"/>
                    </a:lnTo>
                    <a:lnTo>
                      <a:pt x="70" y="372"/>
                    </a:lnTo>
                    <a:lnTo>
                      <a:pt x="63" y="366"/>
                    </a:lnTo>
                    <a:lnTo>
                      <a:pt x="57" y="360"/>
                    </a:lnTo>
                    <a:lnTo>
                      <a:pt x="51" y="354"/>
                    </a:lnTo>
                    <a:lnTo>
                      <a:pt x="45" y="347"/>
                    </a:lnTo>
                    <a:lnTo>
                      <a:pt x="39" y="339"/>
                    </a:lnTo>
                    <a:lnTo>
                      <a:pt x="34" y="332"/>
                    </a:lnTo>
                    <a:lnTo>
                      <a:pt x="29" y="324"/>
                    </a:lnTo>
                    <a:lnTo>
                      <a:pt x="20" y="307"/>
                    </a:lnTo>
                    <a:lnTo>
                      <a:pt x="17" y="299"/>
                    </a:lnTo>
                    <a:lnTo>
                      <a:pt x="13" y="290"/>
                    </a:lnTo>
                    <a:lnTo>
                      <a:pt x="10" y="280"/>
                    </a:lnTo>
                    <a:lnTo>
                      <a:pt x="8" y="271"/>
                    </a:lnTo>
                    <a:lnTo>
                      <a:pt x="5" y="261"/>
                    </a:lnTo>
                    <a:lnTo>
                      <a:pt x="3" y="251"/>
                    </a:lnTo>
                    <a:lnTo>
                      <a:pt x="2" y="241"/>
                    </a:lnTo>
                    <a:lnTo>
                      <a:pt x="1" y="230"/>
                    </a:lnTo>
                    <a:lnTo>
                      <a:pt x="0" y="220"/>
                    </a:lnTo>
                    <a:lnTo>
                      <a:pt x="0" y="209"/>
                    </a:lnTo>
                    <a:lnTo>
                      <a:pt x="0" y="198"/>
                    </a:lnTo>
                    <a:lnTo>
                      <a:pt x="1" y="187"/>
                    </a:lnTo>
                    <a:lnTo>
                      <a:pt x="2" y="176"/>
                    </a:lnTo>
                    <a:lnTo>
                      <a:pt x="4" y="166"/>
                    </a:lnTo>
                    <a:lnTo>
                      <a:pt x="6" y="156"/>
                    </a:lnTo>
                    <a:lnTo>
                      <a:pt x="8" y="146"/>
                    </a:lnTo>
                    <a:lnTo>
                      <a:pt x="11" y="136"/>
                    </a:lnTo>
                    <a:lnTo>
                      <a:pt x="14" y="126"/>
                    </a:lnTo>
                    <a:lnTo>
                      <a:pt x="17" y="117"/>
                    </a:lnTo>
                    <a:lnTo>
                      <a:pt x="21" y="108"/>
                    </a:lnTo>
                    <a:lnTo>
                      <a:pt x="26" y="99"/>
                    </a:lnTo>
                    <a:lnTo>
                      <a:pt x="30" y="91"/>
                    </a:lnTo>
                    <a:lnTo>
                      <a:pt x="35" y="82"/>
                    </a:lnTo>
                    <a:lnTo>
                      <a:pt x="41" y="75"/>
                    </a:lnTo>
                    <a:lnTo>
                      <a:pt x="47" y="67"/>
                    </a:lnTo>
                    <a:lnTo>
                      <a:pt x="53" y="60"/>
                    </a:lnTo>
                    <a:lnTo>
                      <a:pt x="59" y="53"/>
                    </a:lnTo>
                    <a:lnTo>
                      <a:pt x="66" y="47"/>
                    </a:lnTo>
                    <a:lnTo>
                      <a:pt x="73" y="41"/>
                    </a:lnTo>
                    <a:lnTo>
                      <a:pt x="81" y="35"/>
                    </a:lnTo>
                    <a:lnTo>
                      <a:pt x="88" y="29"/>
                    </a:lnTo>
                    <a:lnTo>
                      <a:pt x="96" y="25"/>
                    </a:lnTo>
                    <a:lnTo>
                      <a:pt x="105" y="20"/>
                    </a:lnTo>
                    <a:lnTo>
                      <a:pt x="113" y="16"/>
                    </a:lnTo>
                    <a:lnTo>
                      <a:pt x="122" y="12"/>
                    </a:lnTo>
                    <a:lnTo>
                      <a:pt x="132" y="9"/>
                    </a:lnTo>
                    <a:lnTo>
                      <a:pt x="141" y="6"/>
                    </a:lnTo>
                    <a:lnTo>
                      <a:pt x="151" y="4"/>
                    </a:lnTo>
                    <a:lnTo>
                      <a:pt x="161" y="2"/>
                    </a:lnTo>
                    <a:lnTo>
                      <a:pt x="171" y="1"/>
                    </a:lnTo>
                    <a:lnTo>
                      <a:pt x="182" y="0"/>
                    </a:lnTo>
                    <a:lnTo>
                      <a:pt x="193" y="0"/>
                    </a:lnTo>
                    <a:lnTo>
                      <a:pt x="201" y="0"/>
                    </a:lnTo>
                    <a:lnTo>
                      <a:pt x="209" y="1"/>
                    </a:lnTo>
                    <a:lnTo>
                      <a:pt x="226" y="4"/>
                    </a:lnTo>
                    <a:lnTo>
                      <a:pt x="235" y="6"/>
                    </a:lnTo>
                    <a:lnTo>
                      <a:pt x="243" y="9"/>
                    </a:lnTo>
                    <a:lnTo>
                      <a:pt x="252" y="12"/>
                    </a:lnTo>
                    <a:lnTo>
                      <a:pt x="260" y="16"/>
                    </a:lnTo>
                    <a:lnTo>
                      <a:pt x="268" y="20"/>
                    </a:lnTo>
                    <a:lnTo>
                      <a:pt x="276" y="25"/>
                    </a:lnTo>
                    <a:lnTo>
                      <a:pt x="283" y="30"/>
                    </a:lnTo>
                    <a:lnTo>
                      <a:pt x="290" y="36"/>
                    </a:lnTo>
                    <a:lnTo>
                      <a:pt x="297" y="42"/>
                    </a:lnTo>
                    <a:lnTo>
                      <a:pt x="304" y="48"/>
                    </a:lnTo>
                    <a:lnTo>
                      <a:pt x="310" y="56"/>
                    </a:lnTo>
                    <a:lnTo>
                      <a:pt x="316" y="63"/>
                    </a:lnTo>
                    <a:lnTo>
                      <a:pt x="316" y="7"/>
                    </a:lnTo>
                    <a:lnTo>
                      <a:pt x="375" y="7"/>
                    </a:lnTo>
                    <a:lnTo>
                      <a:pt x="375" y="379"/>
                    </a:lnTo>
                    <a:close/>
                    <a:moveTo>
                      <a:pt x="190" y="59"/>
                    </a:moveTo>
                    <a:lnTo>
                      <a:pt x="176" y="60"/>
                    </a:lnTo>
                    <a:lnTo>
                      <a:pt x="169" y="61"/>
                    </a:lnTo>
                    <a:lnTo>
                      <a:pt x="162" y="62"/>
                    </a:lnTo>
                    <a:lnTo>
                      <a:pt x="155" y="64"/>
                    </a:lnTo>
                    <a:lnTo>
                      <a:pt x="149" y="66"/>
                    </a:lnTo>
                    <a:lnTo>
                      <a:pt x="137" y="71"/>
                    </a:lnTo>
                    <a:lnTo>
                      <a:pt x="125" y="77"/>
                    </a:lnTo>
                    <a:lnTo>
                      <a:pt x="120" y="81"/>
                    </a:lnTo>
                    <a:lnTo>
                      <a:pt x="115" y="85"/>
                    </a:lnTo>
                    <a:lnTo>
                      <a:pt x="110" y="89"/>
                    </a:lnTo>
                    <a:lnTo>
                      <a:pt x="105" y="93"/>
                    </a:lnTo>
                    <a:lnTo>
                      <a:pt x="101" y="98"/>
                    </a:lnTo>
                    <a:lnTo>
                      <a:pt x="97" y="103"/>
                    </a:lnTo>
                    <a:lnTo>
                      <a:pt x="89" y="113"/>
                    </a:lnTo>
                    <a:lnTo>
                      <a:pt x="85" y="119"/>
                    </a:lnTo>
                    <a:lnTo>
                      <a:pt x="82" y="125"/>
                    </a:lnTo>
                    <a:lnTo>
                      <a:pt x="76" y="137"/>
                    </a:lnTo>
                    <a:lnTo>
                      <a:pt x="71" y="151"/>
                    </a:lnTo>
                    <a:lnTo>
                      <a:pt x="69" y="157"/>
                    </a:lnTo>
                    <a:lnTo>
                      <a:pt x="68" y="164"/>
                    </a:lnTo>
                    <a:lnTo>
                      <a:pt x="65" y="179"/>
                    </a:lnTo>
                    <a:lnTo>
                      <a:pt x="63" y="194"/>
                    </a:lnTo>
                    <a:lnTo>
                      <a:pt x="63" y="209"/>
                    </a:lnTo>
                    <a:lnTo>
                      <a:pt x="63" y="224"/>
                    </a:lnTo>
                    <a:lnTo>
                      <a:pt x="64" y="231"/>
                    </a:lnTo>
                    <a:lnTo>
                      <a:pt x="65" y="239"/>
                    </a:lnTo>
                    <a:lnTo>
                      <a:pt x="66" y="246"/>
                    </a:lnTo>
                    <a:lnTo>
                      <a:pt x="68" y="253"/>
                    </a:lnTo>
                    <a:lnTo>
                      <a:pt x="69" y="259"/>
                    </a:lnTo>
                    <a:lnTo>
                      <a:pt x="71" y="266"/>
                    </a:lnTo>
                    <a:lnTo>
                      <a:pt x="76" y="279"/>
                    </a:lnTo>
                    <a:lnTo>
                      <a:pt x="82" y="291"/>
                    </a:lnTo>
                    <a:lnTo>
                      <a:pt x="85" y="296"/>
                    </a:lnTo>
                    <a:lnTo>
                      <a:pt x="89" y="302"/>
                    </a:lnTo>
                    <a:lnTo>
                      <a:pt x="92" y="307"/>
                    </a:lnTo>
                    <a:lnTo>
                      <a:pt x="96" y="312"/>
                    </a:lnTo>
                    <a:lnTo>
                      <a:pt x="105" y="321"/>
                    </a:lnTo>
                    <a:lnTo>
                      <a:pt x="110" y="325"/>
                    </a:lnTo>
                    <a:lnTo>
                      <a:pt x="115" y="329"/>
                    </a:lnTo>
                    <a:lnTo>
                      <a:pt x="125" y="336"/>
                    </a:lnTo>
                    <a:lnTo>
                      <a:pt x="131" y="339"/>
                    </a:lnTo>
                    <a:lnTo>
                      <a:pt x="137" y="342"/>
                    </a:lnTo>
                    <a:lnTo>
                      <a:pt x="149" y="347"/>
                    </a:lnTo>
                    <a:lnTo>
                      <a:pt x="162" y="350"/>
                    </a:lnTo>
                    <a:lnTo>
                      <a:pt x="169" y="351"/>
                    </a:lnTo>
                    <a:lnTo>
                      <a:pt x="176" y="352"/>
                    </a:lnTo>
                    <a:lnTo>
                      <a:pt x="191" y="353"/>
                    </a:lnTo>
                    <a:lnTo>
                      <a:pt x="199" y="353"/>
                    </a:lnTo>
                    <a:lnTo>
                      <a:pt x="206" y="352"/>
                    </a:lnTo>
                    <a:lnTo>
                      <a:pt x="213" y="351"/>
                    </a:lnTo>
                    <a:lnTo>
                      <a:pt x="220" y="350"/>
                    </a:lnTo>
                    <a:lnTo>
                      <a:pt x="227" y="348"/>
                    </a:lnTo>
                    <a:lnTo>
                      <a:pt x="233" y="345"/>
                    </a:lnTo>
                    <a:lnTo>
                      <a:pt x="239" y="343"/>
                    </a:lnTo>
                    <a:lnTo>
                      <a:pt x="242" y="342"/>
                    </a:lnTo>
                    <a:lnTo>
                      <a:pt x="245" y="340"/>
                    </a:lnTo>
                    <a:lnTo>
                      <a:pt x="251" y="337"/>
                    </a:lnTo>
                    <a:lnTo>
                      <a:pt x="256" y="333"/>
                    </a:lnTo>
                    <a:lnTo>
                      <a:pt x="261" y="329"/>
                    </a:lnTo>
                    <a:lnTo>
                      <a:pt x="266" y="325"/>
                    </a:lnTo>
                    <a:lnTo>
                      <a:pt x="271" y="321"/>
                    </a:lnTo>
                    <a:lnTo>
                      <a:pt x="275" y="316"/>
                    </a:lnTo>
                    <a:lnTo>
                      <a:pt x="283" y="307"/>
                    </a:lnTo>
                    <a:lnTo>
                      <a:pt x="290" y="296"/>
                    </a:lnTo>
                    <a:lnTo>
                      <a:pt x="296" y="284"/>
                    </a:lnTo>
                    <a:lnTo>
                      <a:pt x="302" y="272"/>
                    </a:lnTo>
                    <a:lnTo>
                      <a:pt x="306" y="260"/>
                    </a:lnTo>
                    <a:lnTo>
                      <a:pt x="309" y="247"/>
                    </a:lnTo>
                    <a:lnTo>
                      <a:pt x="312" y="234"/>
                    </a:lnTo>
                    <a:lnTo>
                      <a:pt x="313" y="221"/>
                    </a:lnTo>
                    <a:lnTo>
                      <a:pt x="314" y="208"/>
                    </a:lnTo>
                    <a:lnTo>
                      <a:pt x="313" y="193"/>
                    </a:lnTo>
                    <a:lnTo>
                      <a:pt x="311" y="178"/>
                    </a:lnTo>
                    <a:lnTo>
                      <a:pt x="309" y="163"/>
                    </a:lnTo>
                    <a:lnTo>
                      <a:pt x="305" y="150"/>
                    </a:lnTo>
                    <a:lnTo>
                      <a:pt x="303" y="143"/>
                    </a:lnTo>
                    <a:lnTo>
                      <a:pt x="301" y="136"/>
                    </a:lnTo>
                    <a:lnTo>
                      <a:pt x="295" y="124"/>
                    </a:lnTo>
                    <a:lnTo>
                      <a:pt x="289" y="113"/>
                    </a:lnTo>
                    <a:lnTo>
                      <a:pt x="285" y="107"/>
                    </a:lnTo>
                    <a:lnTo>
                      <a:pt x="282" y="102"/>
                    </a:lnTo>
                    <a:lnTo>
                      <a:pt x="273" y="93"/>
                    </a:lnTo>
                    <a:lnTo>
                      <a:pt x="264" y="84"/>
                    </a:lnTo>
                    <a:lnTo>
                      <a:pt x="259" y="80"/>
                    </a:lnTo>
                    <a:lnTo>
                      <a:pt x="254" y="77"/>
                    </a:lnTo>
                    <a:lnTo>
                      <a:pt x="243" y="70"/>
                    </a:lnTo>
                    <a:lnTo>
                      <a:pt x="231" y="65"/>
                    </a:lnTo>
                    <a:lnTo>
                      <a:pt x="225" y="64"/>
                    </a:lnTo>
                    <a:lnTo>
                      <a:pt x="218" y="62"/>
                    </a:lnTo>
                    <a:lnTo>
                      <a:pt x="205" y="60"/>
                    </a:lnTo>
                    <a:lnTo>
                      <a:pt x="19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16" name="Freeform 8"/>
              <p:cNvSpPr>
                <a:spLocks noEditPoints="1"/>
              </p:cNvSpPr>
              <p:nvPr/>
            </p:nvSpPr>
            <p:spPr bwMode="auto">
              <a:xfrm>
                <a:off x="2919413" y="4527551"/>
                <a:ext cx="552450" cy="676275"/>
              </a:xfrm>
              <a:custGeom>
                <a:avLst/>
                <a:gdLst>
                  <a:gd name="T0" fmla="*/ 65 w 348"/>
                  <a:gd name="T1" fmla="*/ 246 h 426"/>
                  <a:gd name="T2" fmla="*/ 71 w 348"/>
                  <a:gd name="T3" fmla="*/ 272 h 426"/>
                  <a:gd name="T4" fmla="*/ 83 w 348"/>
                  <a:gd name="T5" fmla="*/ 302 h 426"/>
                  <a:gd name="T6" fmla="*/ 98 w 348"/>
                  <a:gd name="T7" fmla="*/ 323 h 426"/>
                  <a:gd name="T8" fmla="*/ 120 w 348"/>
                  <a:gd name="T9" fmla="*/ 345 h 426"/>
                  <a:gd name="T10" fmla="*/ 142 w 348"/>
                  <a:gd name="T11" fmla="*/ 358 h 426"/>
                  <a:gd name="T12" fmla="*/ 161 w 348"/>
                  <a:gd name="T13" fmla="*/ 364 h 426"/>
                  <a:gd name="T14" fmla="*/ 188 w 348"/>
                  <a:gd name="T15" fmla="*/ 367 h 426"/>
                  <a:gd name="T16" fmla="*/ 220 w 348"/>
                  <a:gd name="T17" fmla="*/ 364 h 426"/>
                  <a:gd name="T18" fmla="*/ 247 w 348"/>
                  <a:gd name="T19" fmla="*/ 355 h 426"/>
                  <a:gd name="T20" fmla="*/ 269 w 348"/>
                  <a:gd name="T21" fmla="*/ 343 h 426"/>
                  <a:gd name="T22" fmla="*/ 295 w 348"/>
                  <a:gd name="T23" fmla="*/ 320 h 426"/>
                  <a:gd name="T24" fmla="*/ 342 w 348"/>
                  <a:gd name="T25" fmla="*/ 356 h 426"/>
                  <a:gd name="T26" fmla="*/ 322 w 348"/>
                  <a:gd name="T27" fmla="*/ 377 h 426"/>
                  <a:gd name="T28" fmla="*/ 296 w 348"/>
                  <a:gd name="T29" fmla="*/ 396 h 426"/>
                  <a:gd name="T30" fmla="*/ 263 w 348"/>
                  <a:gd name="T31" fmla="*/ 412 h 426"/>
                  <a:gd name="T32" fmla="*/ 226 w 348"/>
                  <a:gd name="T33" fmla="*/ 422 h 426"/>
                  <a:gd name="T34" fmla="*/ 183 w 348"/>
                  <a:gd name="T35" fmla="*/ 426 h 426"/>
                  <a:gd name="T36" fmla="*/ 154 w 348"/>
                  <a:gd name="T37" fmla="*/ 424 h 426"/>
                  <a:gd name="T38" fmla="*/ 126 w 348"/>
                  <a:gd name="T39" fmla="*/ 417 h 426"/>
                  <a:gd name="T40" fmla="*/ 101 w 348"/>
                  <a:gd name="T41" fmla="*/ 406 h 426"/>
                  <a:gd name="T42" fmla="*/ 78 w 348"/>
                  <a:gd name="T43" fmla="*/ 391 h 426"/>
                  <a:gd name="T44" fmla="*/ 57 w 348"/>
                  <a:gd name="T45" fmla="*/ 373 h 426"/>
                  <a:gd name="T46" fmla="*/ 39 w 348"/>
                  <a:gd name="T47" fmla="*/ 351 h 426"/>
                  <a:gd name="T48" fmla="*/ 20 w 348"/>
                  <a:gd name="T49" fmla="*/ 317 h 426"/>
                  <a:gd name="T50" fmla="*/ 10 w 348"/>
                  <a:gd name="T51" fmla="*/ 288 h 426"/>
                  <a:gd name="T52" fmla="*/ 3 w 348"/>
                  <a:gd name="T53" fmla="*/ 257 h 426"/>
                  <a:gd name="T54" fmla="*/ 0 w 348"/>
                  <a:gd name="T55" fmla="*/ 224 h 426"/>
                  <a:gd name="T56" fmla="*/ 1 w 348"/>
                  <a:gd name="T57" fmla="*/ 191 h 426"/>
                  <a:gd name="T58" fmla="*/ 6 w 348"/>
                  <a:gd name="T59" fmla="*/ 159 h 426"/>
                  <a:gd name="T60" fmla="*/ 14 w 348"/>
                  <a:gd name="T61" fmla="*/ 129 h 426"/>
                  <a:gd name="T62" fmla="*/ 27 w 348"/>
                  <a:gd name="T63" fmla="*/ 102 h 426"/>
                  <a:gd name="T64" fmla="*/ 42 w 348"/>
                  <a:gd name="T65" fmla="*/ 77 h 426"/>
                  <a:gd name="T66" fmla="*/ 67 w 348"/>
                  <a:gd name="T67" fmla="*/ 48 h 426"/>
                  <a:gd name="T68" fmla="*/ 89 w 348"/>
                  <a:gd name="T69" fmla="*/ 30 h 426"/>
                  <a:gd name="T70" fmla="*/ 113 w 348"/>
                  <a:gd name="T71" fmla="*/ 17 h 426"/>
                  <a:gd name="T72" fmla="*/ 138 w 348"/>
                  <a:gd name="T73" fmla="*/ 7 h 426"/>
                  <a:gd name="T74" fmla="*/ 165 w 348"/>
                  <a:gd name="T75" fmla="*/ 1 h 426"/>
                  <a:gd name="T76" fmla="*/ 194 w 348"/>
                  <a:gd name="T77" fmla="*/ 0 h 426"/>
                  <a:gd name="T78" fmla="*/ 224 w 348"/>
                  <a:gd name="T79" fmla="*/ 4 h 426"/>
                  <a:gd name="T80" fmla="*/ 250 w 348"/>
                  <a:gd name="T81" fmla="*/ 13 h 426"/>
                  <a:gd name="T82" fmla="*/ 274 w 348"/>
                  <a:gd name="T83" fmla="*/ 25 h 426"/>
                  <a:gd name="T84" fmla="*/ 294 w 348"/>
                  <a:gd name="T85" fmla="*/ 41 h 426"/>
                  <a:gd name="T86" fmla="*/ 310 w 348"/>
                  <a:gd name="T87" fmla="*/ 60 h 426"/>
                  <a:gd name="T88" fmla="*/ 331 w 348"/>
                  <a:gd name="T89" fmla="*/ 96 h 426"/>
                  <a:gd name="T90" fmla="*/ 339 w 348"/>
                  <a:gd name="T91" fmla="*/ 121 h 426"/>
                  <a:gd name="T92" fmla="*/ 345 w 348"/>
                  <a:gd name="T93" fmla="*/ 146 h 426"/>
                  <a:gd name="T94" fmla="*/ 348 w 348"/>
                  <a:gd name="T95" fmla="*/ 189 h 426"/>
                  <a:gd name="T96" fmla="*/ 65 w 348"/>
                  <a:gd name="T97" fmla="*/ 176 h 426"/>
                  <a:gd name="T98" fmla="*/ 288 w 348"/>
                  <a:gd name="T99" fmla="*/ 157 h 426"/>
                  <a:gd name="T100" fmla="*/ 281 w 348"/>
                  <a:gd name="T101" fmla="*/ 129 h 426"/>
                  <a:gd name="T102" fmla="*/ 272 w 348"/>
                  <a:gd name="T103" fmla="*/ 109 h 426"/>
                  <a:gd name="T104" fmla="*/ 251 w 348"/>
                  <a:gd name="T105" fmla="*/ 84 h 426"/>
                  <a:gd name="T106" fmla="*/ 226 w 348"/>
                  <a:gd name="T107" fmla="*/ 68 h 426"/>
                  <a:gd name="T108" fmla="*/ 195 w 348"/>
                  <a:gd name="T109" fmla="*/ 59 h 426"/>
                  <a:gd name="T110" fmla="*/ 160 w 348"/>
                  <a:gd name="T111" fmla="*/ 61 h 426"/>
                  <a:gd name="T112" fmla="*/ 139 w 348"/>
                  <a:gd name="T113" fmla="*/ 68 h 426"/>
                  <a:gd name="T114" fmla="*/ 112 w 348"/>
                  <a:gd name="T115" fmla="*/ 86 h 426"/>
                  <a:gd name="T116" fmla="*/ 91 w 348"/>
                  <a:gd name="T117" fmla="*/ 111 h 426"/>
                  <a:gd name="T118" fmla="*/ 77 w 348"/>
                  <a:gd name="T119" fmla="*/ 136 h 426"/>
                  <a:gd name="T120" fmla="*/ 68 w 348"/>
                  <a:gd name="T121" fmla="*/ 16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8" h="426">
                    <a:moveTo>
                      <a:pt x="64" y="227"/>
                    </a:moveTo>
                    <a:lnTo>
                      <a:pt x="64" y="240"/>
                    </a:lnTo>
                    <a:lnTo>
                      <a:pt x="65" y="246"/>
                    </a:lnTo>
                    <a:lnTo>
                      <a:pt x="66" y="253"/>
                    </a:lnTo>
                    <a:lnTo>
                      <a:pt x="69" y="266"/>
                    </a:lnTo>
                    <a:lnTo>
                      <a:pt x="71" y="272"/>
                    </a:lnTo>
                    <a:lnTo>
                      <a:pt x="73" y="278"/>
                    </a:lnTo>
                    <a:lnTo>
                      <a:pt x="77" y="290"/>
                    </a:lnTo>
                    <a:lnTo>
                      <a:pt x="83" y="302"/>
                    </a:lnTo>
                    <a:lnTo>
                      <a:pt x="86" y="307"/>
                    </a:lnTo>
                    <a:lnTo>
                      <a:pt x="90" y="313"/>
                    </a:lnTo>
                    <a:lnTo>
                      <a:pt x="98" y="323"/>
                    </a:lnTo>
                    <a:lnTo>
                      <a:pt x="106" y="332"/>
                    </a:lnTo>
                    <a:lnTo>
                      <a:pt x="115" y="341"/>
                    </a:lnTo>
                    <a:lnTo>
                      <a:pt x="120" y="345"/>
                    </a:lnTo>
                    <a:lnTo>
                      <a:pt x="126" y="349"/>
                    </a:lnTo>
                    <a:lnTo>
                      <a:pt x="137" y="355"/>
                    </a:lnTo>
                    <a:lnTo>
                      <a:pt x="142" y="358"/>
                    </a:lnTo>
                    <a:lnTo>
                      <a:pt x="148" y="360"/>
                    </a:lnTo>
                    <a:lnTo>
                      <a:pt x="154" y="362"/>
                    </a:lnTo>
                    <a:lnTo>
                      <a:pt x="161" y="364"/>
                    </a:lnTo>
                    <a:lnTo>
                      <a:pt x="167" y="365"/>
                    </a:lnTo>
                    <a:lnTo>
                      <a:pt x="174" y="366"/>
                    </a:lnTo>
                    <a:lnTo>
                      <a:pt x="188" y="367"/>
                    </a:lnTo>
                    <a:lnTo>
                      <a:pt x="199" y="367"/>
                    </a:lnTo>
                    <a:lnTo>
                      <a:pt x="210" y="366"/>
                    </a:lnTo>
                    <a:lnTo>
                      <a:pt x="220" y="364"/>
                    </a:lnTo>
                    <a:lnTo>
                      <a:pt x="230" y="361"/>
                    </a:lnTo>
                    <a:lnTo>
                      <a:pt x="239" y="359"/>
                    </a:lnTo>
                    <a:lnTo>
                      <a:pt x="247" y="355"/>
                    </a:lnTo>
                    <a:lnTo>
                      <a:pt x="254" y="352"/>
                    </a:lnTo>
                    <a:lnTo>
                      <a:pt x="261" y="348"/>
                    </a:lnTo>
                    <a:lnTo>
                      <a:pt x="269" y="343"/>
                    </a:lnTo>
                    <a:lnTo>
                      <a:pt x="275" y="339"/>
                    </a:lnTo>
                    <a:lnTo>
                      <a:pt x="286" y="330"/>
                    </a:lnTo>
                    <a:lnTo>
                      <a:pt x="295" y="320"/>
                    </a:lnTo>
                    <a:lnTo>
                      <a:pt x="302" y="312"/>
                    </a:lnTo>
                    <a:lnTo>
                      <a:pt x="347" y="349"/>
                    </a:lnTo>
                    <a:lnTo>
                      <a:pt x="342" y="356"/>
                    </a:lnTo>
                    <a:lnTo>
                      <a:pt x="336" y="363"/>
                    </a:lnTo>
                    <a:lnTo>
                      <a:pt x="329" y="370"/>
                    </a:lnTo>
                    <a:lnTo>
                      <a:pt x="322" y="377"/>
                    </a:lnTo>
                    <a:lnTo>
                      <a:pt x="314" y="384"/>
                    </a:lnTo>
                    <a:lnTo>
                      <a:pt x="305" y="390"/>
                    </a:lnTo>
                    <a:lnTo>
                      <a:pt x="296" y="396"/>
                    </a:lnTo>
                    <a:lnTo>
                      <a:pt x="286" y="402"/>
                    </a:lnTo>
                    <a:lnTo>
                      <a:pt x="276" y="407"/>
                    </a:lnTo>
                    <a:lnTo>
                      <a:pt x="263" y="412"/>
                    </a:lnTo>
                    <a:lnTo>
                      <a:pt x="252" y="416"/>
                    </a:lnTo>
                    <a:lnTo>
                      <a:pt x="239" y="419"/>
                    </a:lnTo>
                    <a:lnTo>
                      <a:pt x="226" y="422"/>
                    </a:lnTo>
                    <a:lnTo>
                      <a:pt x="212" y="424"/>
                    </a:lnTo>
                    <a:lnTo>
                      <a:pt x="198" y="426"/>
                    </a:lnTo>
                    <a:lnTo>
                      <a:pt x="183" y="426"/>
                    </a:lnTo>
                    <a:lnTo>
                      <a:pt x="173" y="426"/>
                    </a:lnTo>
                    <a:lnTo>
                      <a:pt x="163" y="425"/>
                    </a:lnTo>
                    <a:lnTo>
                      <a:pt x="154" y="424"/>
                    </a:lnTo>
                    <a:lnTo>
                      <a:pt x="144" y="422"/>
                    </a:lnTo>
                    <a:lnTo>
                      <a:pt x="135" y="420"/>
                    </a:lnTo>
                    <a:lnTo>
                      <a:pt x="126" y="417"/>
                    </a:lnTo>
                    <a:lnTo>
                      <a:pt x="117" y="414"/>
                    </a:lnTo>
                    <a:lnTo>
                      <a:pt x="109" y="410"/>
                    </a:lnTo>
                    <a:lnTo>
                      <a:pt x="101" y="406"/>
                    </a:lnTo>
                    <a:lnTo>
                      <a:pt x="93" y="401"/>
                    </a:lnTo>
                    <a:lnTo>
                      <a:pt x="85" y="397"/>
                    </a:lnTo>
                    <a:lnTo>
                      <a:pt x="78" y="391"/>
                    </a:lnTo>
                    <a:lnTo>
                      <a:pt x="70" y="385"/>
                    </a:lnTo>
                    <a:lnTo>
                      <a:pt x="64" y="379"/>
                    </a:lnTo>
                    <a:lnTo>
                      <a:pt x="57" y="373"/>
                    </a:lnTo>
                    <a:lnTo>
                      <a:pt x="51" y="366"/>
                    </a:lnTo>
                    <a:lnTo>
                      <a:pt x="45" y="359"/>
                    </a:lnTo>
                    <a:lnTo>
                      <a:pt x="39" y="351"/>
                    </a:lnTo>
                    <a:lnTo>
                      <a:pt x="29" y="335"/>
                    </a:lnTo>
                    <a:lnTo>
                      <a:pt x="25" y="326"/>
                    </a:lnTo>
                    <a:lnTo>
                      <a:pt x="20" y="317"/>
                    </a:lnTo>
                    <a:lnTo>
                      <a:pt x="17" y="308"/>
                    </a:lnTo>
                    <a:lnTo>
                      <a:pt x="13" y="298"/>
                    </a:lnTo>
                    <a:lnTo>
                      <a:pt x="10" y="288"/>
                    </a:lnTo>
                    <a:lnTo>
                      <a:pt x="7" y="278"/>
                    </a:lnTo>
                    <a:lnTo>
                      <a:pt x="5" y="268"/>
                    </a:lnTo>
                    <a:lnTo>
                      <a:pt x="3" y="257"/>
                    </a:lnTo>
                    <a:lnTo>
                      <a:pt x="2" y="247"/>
                    </a:lnTo>
                    <a:lnTo>
                      <a:pt x="1" y="235"/>
                    </a:lnTo>
                    <a:lnTo>
                      <a:pt x="0" y="224"/>
                    </a:lnTo>
                    <a:lnTo>
                      <a:pt x="0" y="213"/>
                    </a:lnTo>
                    <a:lnTo>
                      <a:pt x="0" y="202"/>
                    </a:lnTo>
                    <a:lnTo>
                      <a:pt x="1" y="191"/>
                    </a:lnTo>
                    <a:lnTo>
                      <a:pt x="2" y="180"/>
                    </a:lnTo>
                    <a:lnTo>
                      <a:pt x="3" y="169"/>
                    </a:lnTo>
                    <a:lnTo>
                      <a:pt x="6" y="159"/>
                    </a:lnTo>
                    <a:lnTo>
                      <a:pt x="8" y="149"/>
                    </a:lnTo>
                    <a:lnTo>
                      <a:pt x="11" y="139"/>
                    </a:lnTo>
                    <a:lnTo>
                      <a:pt x="14" y="129"/>
                    </a:lnTo>
                    <a:lnTo>
                      <a:pt x="18" y="120"/>
                    </a:lnTo>
                    <a:lnTo>
                      <a:pt x="22" y="111"/>
                    </a:lnTo>
                    <a:lnTo>
                      <a:pt x="27" y="102"/>
                    </a:lnTo>
                    <a:lnTo>
                      <a:pt x="32" y="93"/>
                    </a:lnTo>
                    <a:lnTo>
                      <a:pt x="37" y="85"/>
                    </a:lnTo>
                    <a:lnTo>
                      <a:pt x="42" y="77"/>
                    </a:lnTo>
                    <a:lnTo>
                      <a:pt x="48" y="69"/>
                    </a:lnTo>
                    <a:lnTo>
                      <a:pt x="54" y="62"/>
                    </a:lnTo>
                    <a:lnTo>
                      <a:pt x="67" y="48"/>
                    </a:lnTo>
                    <a:lnTo>
                      <a:pt x="74" y="42"/>
                    </a:lnTo>
                    <a:lnTo>
                      <a:pt x="82" y="36"/>
                    </a:lnTo>
                    <a:lnTo>
                      <a:pt x="89" y="30"/>
                    </a:lnTo>
                    <a:lnTo>
                      <a:pt x="97" y="25"/>
                    </a:lnTo>
                    <a:lnTo>
                      <a:pt x="105" y="21"/>
                    </a:lnTo>
                    <a:lnTo>
                      <a:pt x="113" y="17"/>
                    </a:lnTo>
                    <a:lnTo>
                      <a:pt x="121" y="13"/>
                    </a:lnTo>
                    <a:lnTo>
                      <a:pt x="129" y="9"/>
                    </a:lnTo>
                    <a:lnTo>
                      <a:pt x="138" y="7"/>
                    </a:lnTo>
                    <a:lnTo>
                      <a:pt x="147" y="4"/>
                    </a:lnTo>
                    <a:lnTo>
                      <a:pt x="156" y="2"/>
                    </a:lnTo>
                    <a:lnTo>
                      <a:pt x="165" y="1"/>
                    </a:lnTo>
                    <a:lnTo>
                      <a:pt x="174" y="0"/>
                    </a:lnTo>
                    <a:lnTo>
                      <a:pt x="183" y="0"/>
                    </a:lnTo>
                    <a:lnTo>
                      <a:pt x="194" y="0"/>
                    </a:lnTo>
                    <a:lnTo>
                      <a:pt x="204" y="1"/>
                    </a:lnTo>
                    <a:lnTo>
                      <a:pt x="214" y="2"/>
                    </a:lnTo>
                    <a:lnTo>
                      <a:pt x="224" y="4"/>
                    </a:lnTo>
                    <a:lnTo>
                      <a:pt x="233" y="7"/>
                    </a:lnTo>
                    <a:lnTo>
                      <a:pt x="242" y="9"/>
                    </a:lnTo>
                    <a:lnTo>
                      <a:pt x="250" y="13"/>
                    </a:lnTo>
                    <a:lnTo>
                      <a:pt x="258" y="16"/>
                    </a:lnTo>
                    <a:lnTo>
                      <a:pt x="266" y="21"/>
                    </a:lnTo>
                    <a:lnTo>
                      <a:pt x="274" y="25"/>
                    </a:lnTo>
                    <a:lnTo>
                      <a:pt x="281" y="30"/>
                    </a:lnTo>
                    <a:lnTo>
                      <a:pt x="288" y="35"/>
                    </a:lnTo>
                    <a:lnTo>
                      <a:pt x="294" y="41"/>
                    </a:lnTo>
                    <a:lnTo>
                      <a:pt x="300" y="47"/>
                    </a:lnTo>
                    <a:lnTo>
                      <a:pt x="305" y="53"/>
                    </a:lnTo>
                    <a:lnTo>
                      <a:pt x="310" y="60"/>
                    </a:lnTo>
                    <a:lnTo>
                      <a:pt x="319" y="74"/>
                    </a:lnTo>
                    <a:lnTo>
                      <a:pt x="327" y="89"/>
                    </a:lnTo>
                    <a:lnTo>
                      <a:pt x="331" y="96"/>
                    </a:lnTo>
                    <a:lnTo>
                      <a:pt x="334" y="104"/>
                    </a:lnTo>
                    <a:lnTo>
                      <a:pt x="337" y="112"/>
                    </a:lnTo>
                    <a:lnTo>
                      <a:pt x="339" y="121"/>
                    </a:lnTo>
                    <a:lnTo>
                      <a:pt x="341" y="129"/>
                    </a:lnTo>
                    <a:lnTo>
                      <a:pt x="343" y="137"/>
                    </a:lnTo>
                    <a:lnTo>
                      <a:pt x="345" y="146"/>
                    </a:lnTo>
                    <a:lnTo>
                      <a:pt x="346" y="155"/>
                    </a:lnTo>
                    <a:lnTo>
                      <a:pt x="348" y="172"/>
                    </a:lnTo>
                    <a:lnTo>
                      <a:pt x="348" y="189"/>
                    </a:lnTo>
                    <a:lnTo>
                      <a:pt x="348" y="227"/>
                    </a:lnTo>
                    <a:lnTo>
                      <a:pt x="64" y="227"/>
                    </a:lnTo>
                    <a:close/>
                    <a:moveTo>
                      <a:pt x="65" y="176"/>
                    </a:moveTo>
                    <a:lnTo>
                      <a:pt x="289" y="176"/>
                    </a:lnTo>
                    <a:lnTo>
                      <a:pt x="288" y="163"/>
                    </a:lnTo>
                    <a:lnTo>
                      <a:pt x="288" y="157"/>
                    </a:lnTo>
                    <a:lnTo>
                      <a:pt x="287" y="151"/>
                    </a:lnTo>
                    <a:lnTo>
                      <a:pt x="284" y="140"/>
                    </a:lnTo>
                    <a:lnTo>
                      <a:pt x="281" y="129"/>
                    </a:lnTo>
                    <a:lnTo>
                      <a:pt x="279" y="124"/>
                    </a:lnTo>
                    <a:lnTo>
                      <a:pt x="277" y="118"/>
                    </a:lnTo>
                    <a:lnTo>
                      <a:pt x="272" y="109"/>
                    </a:lnTo>
                    <a:lnTo>
                      <a:pt x="265" y="100"/>
                    </a:lnTo>
                    <a:lnTo>
                      <a:pt x="259" y="92"/>
                    </a:lnTo>
                    <a:lnTo>
                      <a:pt x="251" y="84"/>
                    </a:lnTo>
                    <a:lnTo>
                      <a:pt x="244" y="78"/>
                    </a:lnTo>
                    <a:lnTo>
                      <a:pt x="235" y="72"/>
                    </a:lnTo>
                    <a:lnTo>
                      <a:pt x="226" y="68"/>
                    </a:lnTo>
                    <a:lnTo>
                      <a:pt x="216" y="64"/>
                    </a:lnTo>
                    <a:lnTo>
                      <a:pt x="206" y="61"/>
                    </a:lnTo>
                    <a:lnTo>
                      <a:pt x="195" y="59"/>
                    </a:lnTo>
                    <a:lnTo>
                      <a:pt x="183" y="59"/>
                    </a:lnTo>
                    <a:lnTo>
                      <a:pt x="171" y="60"/>
                    </a:lnTo>
                    <a:lnTo>
                      <a:pt x="160" y="61"/>
                    </a:lnTo>
                    <a:lnTo>
                      <a:pt x="155" y="63"/>
                    </a:lnTo>
                    <a:lnTo>
                      <a:pt x="149" y="64"/>
                    </a:lnTo>
                    <a:lnTo>
                      <a:pt x="139" y="68"/>
                    </a:lnTo>
                    <a:lnTo>
                      <a:pt x="130" y="73"/>
                    </a:lnTo>
                    <a:lnTo>
                      <a:pt x="121" y="79"/>
                    </a:lnTo>
                    <a:lnTo>
                      <a:pt x="112" y="86"/>
                    </a:lnTo>
                    <a:lnTo>
                      <a:pt x="104" y="94"/>
                    </a:lnTo>
                    <a:lnTo>
                      <a:pt x="97" y="102"/>
                    </a:lnTo>
                    <a:lnTo>
                      <a:pt x="91" y="111"/>
                    </a:lnTo>
                    <a:lnTo>
                      <a:pt x="85" y="121"/>
                    </a:lnTo>
                    <a:lnTo>
                      <a:pt x="79" y="131"/>
                    </a:lnTo>
                    <a:lnTo>
                      <a:pt x="77" y="136"/>
                    </a:lnTo>
                    <a:lnTo>
                      <a:pt x="75" y="142"/>
                    </a:lnTo>
                    <a:lnTo>
                      <a:pt x="71" y="153"/>
                    </a:lnTo>
                    <a:lnTo>
                      <a:pt x="68" y="164"/>
                    </a:lnTo>
                    <a:lnTo>
                      <a:pt x="65"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17" name="Freeform 9"/>
              <p:cNvSpPr>
                <a:spLocks/>
              </p:cNvSpPr>
              <p:nvPr/>
            </p:nvSpPr>
            <p:spPr bwMode="auto">
              <a:xfrm>
                <a:off x="3554413" y="4386263"/>
                <a:ext cx="350837" cy="806450"/>
              </a:xfrm>
              <a:custGeom>
                <a:avLst/>
                <a:gdLst>
                  <a:gd name="T0" fmla="*/ 221 w 221"/>
                  <a:gd name="T1" fmla="*/ 508 h 508"/>
                  <a:gd name="T2" fmla="*/ 183 w 221"/>
                  <a:gd name="T3" fmla="*/ 508 h 508"/>
                  <a:gd name="T4" fmla="*/ 163 w 221"/>
                  <a:gd name="T5" fmla="*/ 507 h 508"/>
                  <a:gd name="T6" fmla="*/ 152 w 221"/>
                  <a:gd name="T7" fmla="*/ 506 h 508"/>
                  <a:gd name="T8" fmla="*/ 142 w 221"/>
                  <a:gd name="T9" fmla="*/ 504 h 508"/>
                  <a:gd name="T10" fmla="*/ 132 w 221"/>
                  <a:gd name="T11" fmla="*/ 502 h 508"/>
                  <a:gd name="T12" fmla="*/ 127 w 221"/>
                  <a:gd name="T13" fmla="*/ 500 h 508"/>
                  <a:gd name="T14" fmla="*/ 122 w 221"/>
                  <a:gd name="T15" fmla="*/ 498 h 508"/>
                  <a:gd name="T16" fmla="*/ 117 w 221"/>
                  <a:gd name="T17" fmla="*/ 496 h 508"/>
                  <a:gd name="T18" fmla="*/ 112 w 221"/>
                  <a:gd name="T19" fmla="*/ 494 h 508"/>
                  <a:gd name="T20" fmla="*/ 103 w 221"/>
                  <a:gd name="T21" fmla="*/ 488 h 508"/>
                  <a:gd name="T22" fmla="*/ 99 w 221"/>
                  <a:gd name="T23" fmla="*/ 485 h 508"/>
                  <a:gd name="T24" fmla="*/ 94 w 221"/>
                  <a:gd name="T25" fmla="*/ 481 h 508"/>
                  <a:gd name="T26" fmla="*/ 90 w 221"/>
                  <a:gd name="T27" fmla="*/ 477 h 508"/>
                  <a:gd name="T28" fmla="*/ 87 w 221"/>
                  <a:gd name="T29" fmla="*/ 473 h 508"/>
                  <a:gd name="T30" fmla="*/ 83 w 221"/>
                  <a:gd name="T31" fmla="*/ 468 h 508"/>
                  <a:gd name="T32" fmla="*/ 80 w 221"/>
                  <a:gd name="T33" fmla="*/ 463 h 508"/>
                  <a:gd name="T34" fmla="*/ 77 w 221"/>
                  <a:gd name="T35" fmla="*/ 458 h 508"/>
                  <a:gd name="T36" fmla="*/ 74 w 221"/>
                  <a:gd name="T37" fmla="*/ 452 h 508"/>
                  <a:gd name="T38" fmla="*/ 71 w 221"/>
                  <a:gd name="T39" fmla="*/ 445 h 508"/>
                  <a:gd name="T40" fmla="*/ 69 w 221"/>
                  <a:gd name="T41" fmla="*/ 439 h 508"/>
                  <a:gd name="T42" fmla="*/ 67 w 221"/>
                  <a:gd name="T43" fmla="*/ 431 h 508"/>
                  <a:gd name="T44" fmla="*/ 66 w 221"/>
                  <a:gd name="T45" fmla="*/ 423 h 508"/>
                  <a:gd name="T46" fmla="*/ 64 w 221"/>
                  <a:gd name="T47" fmla="*/ 415 h 508"/>
                  <a:gd name="T48" fmla="*/ 63 w 221"/>
                  <a:gd name="T49" fmla="*/ 406 h 508"/>
                  <a:gd name="T50" fmla="*/ 63 w 221"/>
                  <a:gd name="T51" fmla="*/ 397 h 508"/>
                  <a:gd name="T52" fmla="*/ 63 w 221"/>
                  <a:gd name="T53" fmla="*/ 387 h 508"/>
                  <a:gd name="T54" fmla="*/ 63 w 221"/>
                  <a:gd name="T55" fmla="*/ 150 h 508"/>
                  <a:gd name="T56" fmla="*/ 0 w 221"/>
                  <a:gd name="T57" fmla="*/ 150 h 508"/>
                  <a:gd name="T58" fmla="*/ 0 w 221"/>
                  <a:gd name="T59" fmla="*/ 96 h 508"/>
                  <a:gd name="T60" fmla="*/ 63 w 221"/>
                  <a:gd name="T61" fmla="*/ 96 h 508"/>
                  <a:gd name="T62" fmla="*/ 63 w 221"/>
                  <a:gd name="T63" fmla="*/ 0 h 508"/>
                  <a:gd name="T64" fmla="*/ 124 w 221"/>
                  <a:gd name="T65" fmla="*/ 0 h 508"/>
                  <a:gd name="T66" fmla="*/ 124 w 221"/>
                  <a:gd name="T67" fmla="*/ 96 h 508"/>
                  <a:gd name="T68" fmla="*/ 219 w 221"/>
                  <a:gd name="T69" fmla="*/ 96 h 508"/>
                  <a:gd name="T70" fmla="*/ 219 w 221"/>
                  <a:gd name="T71" fmla="*/ 150 h 508"/>
                  <a:gd name="T72" fmla="*/ 124 w 221"/>
                  <a:gd name="T73" fmla="*/ 150 h 508"/>
                  <a:gd name="T74" fmla="*/ 124 w 221"/>
                  <a:gd name="T75" fmla="*/ 376 h 508"/>
                  <a:gd name="T76" fmla="*/ 125 w 221"/>
                  <a:gd name="T77" fmla="*/ 389 h 508"/>
                  <a:gd name="T78" fmla="*/ 126 w 221"/>
                  <a:gd name="T79" fmla="*/ 400 h 508"/>
                  <a:gd name="T80" fmla="*/ 128 w 221"/>
                  <a:gd name="T81" fmla="*/ 410 h 508"/>
                  <a:gd name="T82" fmla="*/ 131 w 221"/>
                  <a:gd name="T83" fmla="*/ 418 h 508"/>
                  <a:gd name="T84" fmla="*/ 134 w 221"/>
                  <a:gd name="T85" fmla="*/ 425 h 508"/>
                  <a:gd name="T86" fmla="*/ 137 w 221"/>
                  <a:gd name="T87" fmla="*/ 432 h 508"/>
                  <a:gd name="T88" fmla="*/ 140 w 221"/>
                  <a:gd name="T89" fmla="*/ 434 h 508"/>
                  <a:gd name="T90" fmla="*/ 142 w 221"/>
                  <a:gd name="T91" fmla="*/ 437 h 508"/>
                  <a:gd name="T92" fmla="*/ 147 w 221"/>
                  <a:gd name="T93" fmla="*/ 441 h 508"/>
                  <a:gd name="T94" fmla="*/ 152 w 221"/>
                  <a:gd name="T95" fmla="*/ 445 h 508"/>
                  <a:gd name="T96" fmla="*/ 157 w 221"/>
                  <a:gd name="T97" fmla="*/ 447 h 508"/>
                  <a:gd name="T98" fmla="*/ 163 w 221"/>
                  <a:gd name="T99" fmla="*/ 450 h 508"/>
                  <a:gd name="T100" fmla="*/ 169 w 221"/>
                  <a:gd name="T101" fmla="*/ 451 h 508"/>
                  <a:gd name="T102" fmla="*/ 182 w 221"/>
                  <a:gd name="T103" fmla="*/ 453 h 508"/>
                  <a:gd name="T104" fmla="*/ 195 w 221"/>
                  <a:gd name="T105" fmla="*/ 453 h 508"/>
                  <a:gd name="T106" fmla="*/ 221 w 221"/>
                  <a:gd name="T107" fmla="*/ 453 h 508"/>
                  <a:gd name="T108" fmla="*/ 221 w 221"/>
                  <a:gd name="T109"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1" h="508">
                    <a:moveTo>
                      <a:pt x="221" y="508"/>
                    </a:moveTo>
                    <a:lnTo>
                      <a:pt x="183" y="508"/>
                    </a:lnTo>
                    <a:lnTo>
                      <a:pt x="163" y="507"/>
                    </a:lnTo>
                    <a:lnTo>
                      <a:pt x="152" y="506"/>
                    </a:lnTo>
                    <a:lnTo>
                      <a:pt x="142" y="504"/>
                    </a:lnTo>
                    <a:lnTo>
                      <a:pt x="132" y="502"/>
                    </a:lnTo>
                    <a:lnTo>
                      <a:pt x="127" y="500"/>
                    </a:lnTo>
                    <a:lnTo>
                      <a:pt x="122" y="498"/>
                    </a:lnTo>
                    <a:lnTo>
                      <a:pt x="117" y="496"/>
                    </a:lnTo>
                    <a:lnTo>
                      <a:pt x="112" y="494"/>
                    </a:lnTo>
                    <a:lnTo>
                      <a:pt x="103" y="488"/>
                    </a:lnTo>
                    <a:lnTo>
                      <a:pt x="99" y="485"/>
                    </a:lnTo>
                    <a:lnTo>
                      <a:pt x="94" y="481"/>
                    </a:lnTo>
                    <a:lnTo>
                      <a:pt x="90" y="477"/>
                    </a:lnTo>
                    <a:lnTo>
                      <a:pt x="87" y="473"/>
                    </a:lnTo>
                    <a:lnTo>
                      <a:pt x="83" y="468"/>
                    </a:lnTo>
                    <a:lnTo>
                      <a:pt x="80" y="463"/>
                    </a:lnTo>
                    <a:lnTo>
                      <a:pt x="77" y="458"/>
                    </a:lnTo>
                    <a:lnTo>
                      <a:pt x="74" y="452"/>
                    </a:lnTo>
                    <a:lnTo>
                      <a:pt x="71" y="445"/>
                    </a:lnTo>
                    <a:lnTo>
                      <a:pt x="69" y="439"/>
                    </a:lnTo>
                    <a:lnTo>
                      <a:pt x="67" y="431"/>
                    </a:lnTo>
                    <a:lnTo>
                      <a:pt x="66" y="423"/>
                    </a:lnTo>
                    <a:lnTo>
                      <a:pt x="64" y="415"/>
                    </a:lnTo>
                    <a:lnTo>
                      <a:pt x="63" y="406"/>
                    </a:lnTo>
                    <a:lnTo>
                      <a:pt x="63" y="397"/>
                    </a:lnTo>
                    <a:lnTo>
                      <a:pt x="63" y="387"/>
                    </a:lnTo>
                    <a:lnTo>
                      <a:pt x="63" y="150"/>
                    </a:lnTo>
                    <a:lnTo>
                      <a:pt x="0" y="150"/>
                    </a:lnTo>
                    <a:lnTo>
                      <a:pt x="0" y="96"/>
                    </a:lnTo>
                    <a:lnTo>
                      <a:pt x="63" y="96"/>
                    </a:lnTo>
                    <a:lnTo>
                      <a:pt x="63" y="0"/>
                    </a:lnTo>
                    <a:lnTo>
                      <a:pt x="124" y="0"/>
                    </a:lnTo>
                    <a:lnTo>
                      <a:pt x="124" y="96"/>
                    </a:lnTo>
                    <a:lnTo>
                      <a:pt x="219" y="96"/>
                    </a:lnTo>
                    <a:lnTo>
                      <a:pt x="219" y="150"/>
                    </a:lnTo>
                    <a:lnTo>
                      <a:pt x="124" y="150"/>
                    </a:lnTo>
                    <a:lnTo>
                      <a:pt x="124" y="376"/>
                    </a:lnTo>
                    <a:lnTo>
                      <a:pt x="125" y="389"/>
                    </a:lnTo>
                    <a:lnTo>
                      <a:pt x="126" y="400"/>
                    </a:lnTo>
                    <a:lnTo>
                      <a:pt x="128" y="410"/>
                    </a:lnTo>
                    <a:lnTo>
                      <a:pt x="131" y="418"/>
                    </a:lnTo>
                    <a:lnTo>
                      <a:pt x="134" y="425"/>
                    </a:lnTo>
                    <a:lnTo>
                      <a:pt x="137" y="432"/>
                    </a:lnTo>
                    <a:lnTo>
                      <a:pt x="140" y="434"/>
                    </a:lnTo>
                    <a:lnTo>
                      <a:pt x="142" y="437"/>
                    </a:lnTo>
                    <a:lnTo>
                      <a:pt x="147" y="441"/>
                    </a:lnTo>
                    <a:lnTo>
                      <a:pt x="152" y="445"/>
                    </a:lnTo>
                    <a:lnTo>
                      <a:pt x="157" y="447"/>
                    </a:lnTo>
                    <a:lnTo>
                      <a:pt x="163" y="450"/>
                    </a:lnTo>
                    <a:lnTo>
                      <a:pt x="169" y="451"/>
                    </a:lnTo>
                    <a:lnTo>
                      <a:pt x="182" y="453"/>
                    </a:lnTo>
                    <a:lnTo>
                      <a:pt x="195" y="453"/>
                    </a:lnTo>
                    <a:lnTo>
                      <a:pt x="221" y="453"/>
                    </a:lnTo>
                    <a:lnTo>
                      <a:pt x="221"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18" name="Freeform 10"/>
              <p:cNvSpPr>
                <a:spLocks/>
              </p:cNvSpPr>
              <p:nvPr/>
            </p:nvSpPr>
            <p:spPr bwMode="auto">
              <a:xfrm>
                <a:off x="4187825" y="4386263"/>
                <a:ext cx="350837" cy="806450"/>
              </a:xfrm>
              <a:custGeom>
                <a:avLst/>
                <a:gdLst>
                  <a:gd name="T0" fmla="*/ 221 w 221"/>
                  <a:gd name="T1" fmla="*/ 508 h 508"/>
                  <a:gd name="T2" fmla="*/ 184 w 221"/>
                  <a:gd name="T3" fmla="*/ 508 h 508"/>
                  <a:gd name="T4" fmla="*/ 163 w 221"/>
                  <a:gd name="T5" fmla="*/ 507 h 508"/>
                  <a:gd name="T6" fmla="*/ 153 w 221"/>
                  <a:gd name="T7" fmla="*/ 506 h 508"/>
                  <a:gd name="T8" fmla="*/ 142 w 221"/>
                  <a:gd name="T9" fmla="*/ 504 h 508"/>
                  <a:gd name="T10" fmla="*/ 132 w 221"/>
                  <a:gd name="T11" fmla="*/ 502 h 508"/>
                  <a:gd name="T12" fmla="*/ 127 w 221"/>
                  <a:gd name="T13" fmla="*/ 500 h 508"/>
                  <a:gd name="T14" fmla="*/ 122 w 221"/>
                  <a:gd name="T15" fmla="*/ 498 h 508"/>
                  <a:gd name="T16" fmla="*/ 117 w 221"/>
                  <a:gd name="T17" fmla="*/ 496 h 508"/>
                  <a:gd name="T18" fmla="*/ 112 w 221"/>
                  <a:gd name="T19" fmla="*/ 494 h 508"/>
                  <a:gd name="T20" fmla="*/ 103 w 221"/>
                  <a:gd name="T21" fmla="*/ 488 h 508"/>
                  <a:gd name="T22" fmla="*/ 99 w 221"/>
                  <a:gd name="T23" fmla="*/ 485 h 508"/>
                  <a:gd name="T24" fmla="*/ 95 w 221"/>
                  <a:gd name="T25" fmla="*/ 481 h 508"/>
                  <a:gd name="T26" fmla="*/ 91 w 221"/>
                  <a:gd name="T27" fmla="*/ 477 h 508"/>
                  <a:gd name="T28" fmla="*/ 87 w 221"/>
                  <a:gd name="T29" fmla="*/ 473 h 508"/>
                  <a:gd name="T30" fmla="*/ 83 w 221"/>
                  <a:gd name="T31" fmla="*/ 468 h 508"/>
                  <a:gd name="T32" fmla="*/ 80 w 221"/>
                  <a:gd name="T33" fmla="*/ 463 h 508"/>
                  <a:gd name="T34" fmla="*/ 77 w 221"/>
                  <a:gd name="T35" fmla="*/ 458 h 508"/>
                  <a:gd name="T36" fmla="*/ 74 w 221"/>
                  <a:gd name="T37" fmla="*/ 452 h 508"/>
                  <a:gd name="T38" fmla="*/ 72 w 221"/>
                  <a:gd name="T39" fmla="*/ 445 h 508"/>
                  <a:gd name="T40" fmla="*/ 69 w 221"/>
                  <a:gd name="T41" fmla="*/ 439 h 508"/>
                  <a:gd name="T42" fmla="*/ 67 w 221"/>
                  <a:gd name="T43" fmla="*/ 431 h 508"/>
                  <a:gd name="T44" fmla="*/ 66 w 221"/>
                  <a:gd name="T45" fmla="*/ 423 h 508"/>
                  <a:gd name="T46" fmla="*/ 64 w 221"/>
                  <a:gd name="T47" fmla="*/ 415 h 508"/>
                  <a:gd name="T48" fmla="*/ 64 w 221"/>
                  <a:gd name="T49" fmla="*/ 406 h 508"/>
                  <a:gd name="T50" fmla="*/ 63 w 221"/>
                  <a:gd name="T51" fmla="*/ 397 h 508"/>
                  <a:gd name="T52" fmla="*/ 63 w 221"/>
                  <a:gd name="T53" fmla="*/ 387 h 508"/>
                  <a:gd name="T54" fmla="*/ 63 w 221"/>
                  <a:gd name="T55" fmla="*/ 150 h 508"/>
                  <a:gd name="T56" fmla="*/ 0 w 221"/>
                  <a:gd name="T57" fmla="*/ 150 h 508"/>
                  <a:gd name="T58" fmla="*/ 0 w 221"/>
                  <a:gd name="T59" fmla="*/ 96 h 508"/>
                  <a:gd name="T60" fmla="*/ 63 w 221"/>
                  <a:gd name="T61" fmla="*/ 96 h 508"/>
                  <a:gd name="T62" fmla="*/ 63 w 221"/>
                  <a:gd name="T63" fmla="*/ 0 h 508"/>
                  <a:gd name="T64" fmla="*/ 125 w 221"/>
                  <a:gd name="T65" fmla="*/ 0 h 508"/>
                  <a:gd name="T66" fmla="*/ 125 w 221"/>
                  <a:gd name="T67" fmla="*/ 96 h 508"/>
                  <a:gd name="T68" fmla="*/ 219 w 221"/>
                  <a:gd name="T69" fmla="*/ 96 h 508"/>
                  <a:gd name="T70" fmla="*/ 219 w 221"/>
                  <a:gd name="T71" fmla="*/ 150 h 508"/>
                  <a:gd name="T72" fmla="*/ 125 w 221"/>
                  <a:gd name="T73" fmla="*/ 150 h 508"/>
                  <a:gd name="T74" fmla="*/ 125 w 221"/>
                  <a:gd name="T75" fmla="*/ 376 h 508"/>
                  <a:gd name="T76" fmla="*/ 125 w 221"/>
                  <a:gd name="T77" fmla="*/ 389 h 508"/>
                  <a:gd name="T78" fmla="*/ 126 w 221"/>
                  <a:gd name="T79" fmla="*/ 400 h 508"/>
                  <a:gd name="T80" fmla="*/ 128 w 221"/>
                  <a:gd name="T81" fmla="*/ 410 h 508"/>
                  <a:gd name="T82" fmla="*/ 131 w 221"/>
                  <a:gd name="T83" fmla="*/ 418 h 508"/>
                  <a:gd name="T84" fmla="*/ 134 w 221"/>
                  <a:gd name="T85" fmla="*/ 425 h 508"/>
                  <a:gd name="T86" fmla="*/ 138 w 221"/>
                  <a:gd name="T87" fmla="*/ 432 h 508"/>
                  <a:gd name="T88" fmla="*/ 140 w 221"/>
                  <a:gd name="T89" fmla="*/ 434 h 508"/>
                  <a:gd name="T90" fmla="*/ 142 w 221"/>
                  <a:gd name="T91" fmla="*/ 437 h 508"/>
                  <a:gd name="T92" fmla="*/ 147 w 221"/>
                  <a:gd name="T93" fmla="*/ 441 h 508"/>
                  <a:gd name="T94" fmla="*/ 152 w 221"/>
                  <a:gd name="T95" fmla="*/ 445 h 508"/>
                  <a:gd name="T96" fmla="*/ 157 w 221"/>
                  <a:gd name="T97" fmla="*/ 447 h 508"/>
                  <a:gd name="T98" fmla="*/ 163 w 221"/>
                  <a:gd name="T99" fmla="*/ 450 h 508"/>
                  <a:gd name="T100" fmla="*/ 169 w 221"/>
                  <a:gd name="T101" fmla="*/ 451 h 508"/>
                  <a:gd name="T102" fmla="*/ 182 w 221"/>
                  <a:gd name="T103" fmla="*/ 453 h 508"/>
                  <a:gd name="T104" fmla="*/ 196 w 221"/>
                  <a:gd name="T105" fmla="*/ 453 h 508"/>
                  <a:gd name="T106" fmla="*/ 221 w 221"/>
                  <a:gd name="T107" fmla="*/ 453 h 508"/>
                  <a:gd name="T108" fmla="*/ 221 w 221"/>
                  <a:gd name="T109"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1" h="508">
                    <a:moveTo>
                      <a:pt x="221" y="508"/>
                    </a:moveTo>
                    <a:lnTo>
                      <a:pt x="184" y="508"/>
                    </a:lnTo>
                    <a:lnTo>
                      <a:pt x="163" y="507"/>
                    </a:lnTo>
                    <a:lnTo>
                      <a:pt x="153" y="506"/>
                    </a:lnTo>
                    <a:lnTo>
                      <a:pt x="142" y="504"/>
                    </a:lnTo>
                    <a:lnTo>
                      <a:pt x="132" y="502"/>
                    </a:lnTo>
                    <a:lnTo>
                      <a:pt x="127" y="500"/>
                    </a:lnTo>
                    <a:lnTo>
                      <a:pt x="122" y="498"/>
                    </a:lnTo>
                    <a:lnTo>
                      <a:pt x="117" y="496"/>
                    </a:lnTo>
                    <a:lnTo>
                      <a:pt x="112" y="494"/>
                    </a:lnTo>
                    <a:lnTo>
                      <a:pt x="103" y="488"/>
                    </a:lnTo>
                    <a:lnTo>
                      <a:pt x="99" y="485"/>
                    </a:lnTo>
                    <a:lnTo>
                      <a:pt x="95" y="481"/>
                    </a:lnTo>
                    <a:lnTo>
                      <a:pt x="91" y="477"/>
                    </a:lnTo>
                    <a:lnTo>
                      <a:pt x="87" y="473"/>
                    </a:lnTo>
                    <a:lnTo>
                      <a:pt x="83" y="468"/>
                    </a:lnTo>
                    <a:lnTo>
                      <a:pt x="80" y="463"/>
                    </a:lnTo>
                    <a:lnTo>
                      <a:pt x="77" y="458"/>
                    </a:lnTo>
                    <a:lnTo>
                      <a:pt x="74" y="452"/>
                    </a:lnTo>
                    <a:lnTo>
                      <a:pt x="72" y="445"/>
                    </a:lnTo>
                    <a:lnTo>
                      <a:pt x="69" y="439"/>
                    </a:lnTo>
                    <a:lnTo>
                      <a:pt x="67" y="431"/>
                    </a:lnTo>
                    <a:lnTo>
                      <a:pt x="66" y="423"/>
                    </a:lnTo>
                    <a:lnTo>
                      <a:pt x="64" y="415"/>
                    </a:lnTo>
                    <a:lnTo>
                      <a:pt x="64" y="406"/>
                    </a:lnTo>
                    <a:lnTo>
                      <a:pt x="63" y="397"/>
                    </a:lnTo>
                    <a:lnTo>
                      <a:pt x="63" y="387"/>
                    </a:lnTo>
                    <a:lnTo>
                      <a:pt x="63" y="150"/>
                    </a:lnTo>
                    <a:lnTo>
                      <a:pt x="0" y="150"/>
                    </a:lnTo>
                    <a:lnTo>
                      <a:pt x="0" y="96"/>
                    </a:lnTo>
                    <a:lnTo>
                      <a:pt x="63" y="96"/>
                    </a:lnTo>
                    <a:lnTo>
                      <a:pt x="63" y="0"/>
                    </a:lnTo>
                    <a:lnTo>
                      <a:pt x="125" y="0"/>
                    </a:lnTo>
                    <a:lnTo>
                      <a:pt x="125" y="96"/>
                    </a:lnTo>
                    <a:lnTo>
                      <a:pt x="219" y="96"/>
                    </a:lnTo>
                    <a:lnTo>
                      <a:pt x="219" y="150"/>
                    </a:lnTo>
                    <a:lnTo>
                      <a:pt x="125" y="150"/>
                    </a:lnTo>
                    <a:lnTo>
                      <a:pt x="125" y="376"/>
                    </a:lnTo>
                    <a:lnTo>
                      <a:pt x="125" y="389"/>
                    </a:lnTo>
                    <a:lnTo>
                      <a:pt x="126" y="400"/>
                    </a:lnTo>
                    <a:lnTo>
                      <a:pt x="128" y="410"/>
                    </a:lnTo>
                    <a:lnTo>
                      <a:pt x="131" y="418"/>
                    </a:lnTo>
                    <a:lnTo>
                      <a:pt x="134" y="425"/>
                    </a:lnTo>
                    <a:lnTo>
                      <a:pt x="138" y="432"/>
                    </a:lnTo>
                    <a:lnTo>
                      <a:pt x="140" y="434"/>
                    </a:lnTo>
                    <a:lnTo>
                      <a:pt x="142" y="437"/>
                    </a:lnTo>
                    <a:lnTo>
                      <a:pt x="147" y="441"/>
                    </a:lnTo>
                    <a:lnTo>
                      <a:pt x="152" y="445"/>
                    </a:lnTo>
                    <a:lnTo>
                      <a:pt x="157" y="447"/>
                    </a:lnTo>
                    <a:lnTo>
                      <a:pt x="163" y="450"/>
                    </a:lnTo>
                    <a:lnTo>
                      <a:pt x="169" y="451"/>
                    </a:lnTo>
                    <a:lnTo>
                      <a:pt x="182" y="453"/>
                    </a:lnTo>
                    <a:lnTo>
                      <a:pt x="196" y="453"/>
                    </a:lnTo>
                    <a:lnTo>
                      <a:pt x="221" y="453"/>
                    </a:lnTo>
                    <a:lnTo>
                      <a:pt x="221"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19" name="Freeform 11"/>
              <p:cNvSpPr>
                <a:spLocks/>
              </p:cNvSpPr>
              <p:nvPr/>
            </p:nvSpPr>
            <p:spPr bwMode="auto">
              <a:xfrm>
                <a:off x="4662488" y="4324351"/>
                <a:ext cx="511175" cy="868363"/>
              </a:xfrm>
              <a:custGeom>
                <a:avLst/>
                <a:gdLst>
                  <a:gd name="T0" fmla="*/ 259 w 322"/>
                  <a:gd name="T1" fmla="*/ 547 h 547"/>
                  <a:gd name="T2" fmla="*/ 259 w 322"/>
                  <a:gd name="T3" fmla="*/ 285 h 547"/>
                  <a:gd name="T4" fmla="*/ 258 w 322"/>
                  <a:gd name="T5" fmla="*/ 269 h 547"/>
                  <a:gd name="T6" fmla="*/ 255 w 322"/>
                  <a:gd name="T7" fmla="*/ 254 h 547"/>
                  <a:gd name="T8" fmla="*/ 249 w 322"/>
                  <a:gd name="T9" fmla="*/ 235 h 547"/>
                  <a:gd name="T10" fmla="*/ 240 w 322"/>
                  <a:gd name="T11" fmla="*/ 219 h 547"/>
                  <a:gd name="T12" fmla="*/ 228 w 322"/>
                  <a:gd name="T13" fmla="*/ 205 h 547"/>
                  <a:gd name="T14" fmla="*/ 220 w 322"/>
                  <a:gd name="T15" fmla="*/ 199 h 547"/>
                  <a:gd name="T16" fmla="*/ 203 w 322"/>
                  <a:gd name="T17" fmla="*/ 190 h 547"/>
                  <a:gd name="T18" fmla="*/ 193 w 322"/>
                  <a:gd name="T19" fmla="*/ 187 h 547"/>
                  <a:gd name="T20" fmla="*/ 181 w 322"/>
                  <a:gd name="T21" fmla="*/ 185 h 547"/>
                  <a:gd name="T22" fmla="*/ 169 w 322"/>
                  <a:gd name="T23" fmla="*/ 185 h 547"/>
                  <a:gd name="T24" fmla="*/ 147 w 322"/>
                  <a:gd name="T25" fmla="*/ 187 h 547"/>
                  <a:gd name="T26" fmla="*/ 126 w 322"/>
                  <a:gd name="T27" fmla="*/ 194 h 547"/>
                  <a:gd name="T28" fmla="*/ 112 w 322"/>
                  <a:gd name="T29" fmla="*/ 202 h 547"/>
                  <a:gd name="T30" fmla="*/ 100 w 322"/>
                  <a:gd name="T31" fmla="*/ 212 h 547"/>
                  <a:gd name="T32" fmla="*/ 86 w 322"/>
                  <a:gd name="T33" fmla="*/ 228 h 547"/>
                  <a:gd name="T34" fmla="*/ 74 w 322"/>
                  <a:gd name="T35" fmla="*/ 248 h 547"/>
                  <a:gd name="T36" fmla="*/ 67 w 322"/>
                  <a:gd name="T37" fmla="*/ 271 h 547"/>
                  <a:gd name="T38" fmla="*/ 63 w 322"/>
                  <a:gd name="T39" fmla="*/ 290 h 547"/>
                  <a:gd name="T40" fmla="*/ 62 w 322"/>
                  <a:gd name="T41" fmla="*/ 310 h 547"/>
                  <a:gd name="T42" fmla="*/ 0 w 322"/>
                  <a:gd name="T43" fmla="*/ 547 h 547"/>
                  <a:gd name="T44" fmla="*/ 59 w 322"/>
                  <a:gd name="T45" fmla="*/ 0 h 547"/>
                  <a:gd name="T46" fmla="*/ 63 w 322"/>
                  <a:gd name="T47" fmla="*/ 183 h 547"/>
                  <a:gd name="T48" fmla="*/ 71 w 322"/>
                  <a:gd name="T49" fmla="*/ 171 h 547"/>
                  <a:gd name="T50" fmla="*/ 82 w 322"/>
                  <a:gd name="T51" fmla="*/ 160 h 547"/>
                  <a:gd name="T52" fmla="*/ 96 w 322"/>
                  <a:gd name="T53" fmla="*/ 150 h 547"/>
                  <a:gd name="T54" fmla="*/ 111 w 322"/>
                  <a:gd name="T55" fmla="*/ 142 h 547"/>
                  <a:gd name="T56" fmla="*/ 129 w 322"/>
                  <a:gd name="T57" fmla="*/ 135 h 547"/>
                  <a:gd name="T58" fmla="*/ 149 w 322"/>
                  <a:gd name="T59" fmla="*/ 131 h 547"/>
                  <a:gd name="T60" fmla="*/ 170 w 322"/>
                  <a:gd name="T61" fmla="*/ 128 h 547"/>
                  <a:gd name="T62" fmla="*/ 190 w 322"/>
                  <a:gd name="T63" fmla="*/ 128 h 547"/>
                  <a:gd name="T64" fmla="*/ 208 w 322"/>
                  <a:gd name="T65" fmla="*/ 130 h 547"/>
                  <a:gd name="T66" fmla="*/ 224 w 322"/>
                  <a:gd name="T67" fmla="*/ 133 h 547"/>
                  <a:gd name="T68" fmla="*/ 239 w 322"/>
                  <a:gd name="T69" fmla="*/ 138 h 547"/>
                  <a:gd name="T70" fmla="*/ 253 w 322"/>
                  <a:gd name="T71" fmla="*/ 145 h 547"/>
                  <a:gd name="T72" fmla="*/ 265 w 322"/>
                  <a:gd name="T73" fmla="*/ 152 h 547"/>
                  <a:gd name="T74" fmla="*/ 276 w 322"/>
                  <a:gd name="T75" fmla="*/ 161 h 547"/>
                  <a:gd name="T76" fmla="*/ 286 w 322"/>
                  <a:gd name="T77" fmla="*/ 172 h 547"/>
                  <a:gd name="T78" fmla="*/ 294 w 322"/>
                  <a:gd name="T79" fmla="*/ 183 h 547"/>
                  <a:gd name="T80" fmla="*/ 304 w 322"/>
                  <a:gd name="T81" fmla="*/ 202 h 547"/>
                  <a:gd name="T82" fmla="*/ 314 w 322"/>
                  <a:gd name="T83" fmla="*/ 230 h 547"/>
                  <a:gd name="T84" fmla="*/ 318 w 322"/>
                  <a:gd name="T85" fmla="*/ 246 h 547"/>
                  <a:gd name="T86" fmla="*/ 320 w 322"/>
                  <a:gd name="T87" fmla="*/ 262 h 547"/>
                  <a:gd name="T88" fmla="*/ 322 w 322"/>
                  <a:gd name="T89" fmla="*/ 295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 h="547">
                    <a:moveTo>
                      <a:pt x="322" y="547"/>
                    </a:moveTo>
                    <a:lnTo>
                      <a:pt x="259" y="547"/>
                    </a:lnTo>
                    <a:lnTo>
                      <a:pt x="259" y="296"/>
                    </a:lnTo>
                    <a:lnTo>
                      <a:pt x="259" y="285"/>
                    </a:lnTo>
                    <a:lnTo>
                      <a:pt x="258" y="275"/>
                    </a:lnTo>
                    <a:lnTo>
                      <a:pt x="258" y="269"/>
                    </a:lnTo>
                    <a:lnTo>
                      <a:pt x="257" y="264"/>
                    </a:lnTo>
                    <a:lnTo>
                      <a:pt x="255" y="254"/>
                    </a:lnTo>
                    <a:lnTo>
                      <a:pt x="252" y="245"/>
                    </a:lnTo>
                    <a:lnTo>
                      <a:pt x="249" y="235"/>
                    </a:lnTo>
                    <a:lnTo>
                      <a:pt x="245" y="227"/>
                    </a:lnTo>
                    <a:lnTo>
                      <a:pt x="240" y="219"/>
                    </a:lnTo>
                    <a:lnTo>
                      <a:pt x="234" y="211"/>
                    </a:lnTo>
                    <a:lnTo>
                      <a:pt x="228" y="205"/>
                    </a:lnTo>
                    <a:lnTo>
                      <a:pt x="224" y="202"/>
                    </a:lnTo>
                    <a:lnTo>
                      <a:pt x="220" y="199"/>
                    </a:lnTo>
                    <a:lnTo>
                      <a:pt x="212" y="194"/>
                    </a:lnTo>
                    <a:lnTo>
                      <a:pt x="203" y="190"/>
                    </a:lnTo>
                    <a:lnTo>
                      <a:pt x="198" y="188"/>
                    </a:lnTo>
                    <a:lnTo>
                      <a:pt x="193" y="187"/>
                    </a:lnTo>
                    <a:lnTo>
                      <a:pt x="187" y="186"/>
                    </a:lnTo>
                    <a:lnTo>
                      <a:pt x="181" y="185"/>
                    </a:lnTo>
                    <a:lnTo>
                      <a:pt x="175" y="185"/>
                    </a:lnTo>
                    <a:lnTo>
                      <a:pt x="169" y="185"/>
                    </a:lnTo>
                    <a:lnTo>
                      <a:pt x="158" y="185"/>
                    </a:lnTo>
                    <a:lnTo>
                      <a:pt x="147" y="187"/>
                    </a:lnTo>
                    <a:lnTo>
                      <a:pt x="136" y="190"/>
                    </a:lnTo>
                    <a:lnTo>
                      <a:pt x="126" y="194"/>
                    </a:lnTo>
                    <a:lnTo>
                      <a:pt x="117" y="199"/>
                    </a:lnTo>
                    <a:lnTo>
                      <a:pt x="112" y="202"/>
                    </a:lnTo>
                    <a:lnTo>
                      <a:pt x="108" y="205"/>
                    </a:lnTo>
                    <a:lnTo>
                      <a:pt x="100" y="212"/>
                    </a:lnTo>
                    <a:lnTo>
                      <a:pt x="92" y="220"/>
                    </a:lnTo>
                    <a:lnTo>
                      <a:pt x="86" y="228"/>
                    </a:lnTo>
                    <a:lnTo>
                      <a:pt x="80" y="238"/>
                    </a:lnTo>
                    <a:lnTo>
                      <a:pt x="74" y="248"/>
                    </a:lnTo>
                    <a:lnTo>
                      <a:pt x="70" y="259"/>
                    </a:lnTo>
                    <a:lnTo>
                      <a:pt x="67" y="271"/>
                    </a:lnTo>
                    <a:lnTo>
                      <a:pt x="64" y="283"/>
                    </a:lnTo>
                    <a:lnTo>
                      <a:pt x="63" y="290"/>
                    </a:lnTo>
                    <a:lnTo>
                      <a:pt x="63" y="296"/>
                    </a:lnTo>
                    <a:lnTo>
                      <a:pt x="62" y="310"/>
                    </a:lnTo>
                    <a:lnTo>
                      <a:pt x="62" y="547"/>
                    </a:lnTo>
                    <a:lnTo>
                      <a:pt x="0" y="547"/>
                    </a:lnTo>
                    <a:lnTo>
                      <a:pt x="0" y="0"/>
                    </a:lnTo>
                    <a:lnTo>
                      <a:pt x="59" y="0"/>
                    </a:lnTo>
                    <a:lnTo>
                      <a:pt x="59" y="189"/>
                    </a:lnTo>
                    <a:lnTo>
                      <a:pt x="63" y="183"/>
                    </a:lnTo>
                    <a:lnTo>
                      <a:pt x="66" y="177"/>
                    </a:lnTo>
                    <a:lnTo>
                      <a:pt x="71" y="171"/>
                    </a:lnTo>
                    <a:lnTo>
                      <a:pt x="76" y="165"/>
                    </a:lnTo>
                    <a:lnTo>
                      <a:pt x="82" y="160"/>
                    </a:lnTo>
                    <a:lnTo>
                      <a:pt x="89" y="155"/>
                    </a:lnTo>
                    <a:lnTo>
                      <a:pt x="96" y="150"/>
                    </a:lnTo>
                    <a:lnTo>
                      <a:pt x="103" y="146"/>
                    </a:lnTo>
                    <a:lnTo>
                      <a:pt x="111" y="142"/>
                    </a:lnTo>
                    <a:lnTo>
                      <a:pt x="120" y="138"/>
                    </a:lnTo>
                    <a:lnTo>
                      <a:pt x="129" y="135"/>
                    </a:lnTo>
                    <a:lnTo>
                      <a:pt x="139" y="133"/>
                    </a:lnTo>
                    <a:lnTo>
                      <a:pt x="149" y="131"/>
                    </a:lnTo>
                    <a:lnTo>
                      <a:pt x="159" y="129"/>
                    </a:lnTo>
                    <a:lnTo>
                      <a:pt x="170" y="128"/>
                    </a:lnTo>
                    <a:lnTo>
                      <a:pt x="181" y="128"/>
                    </a:lnTo>
                    <a:lnTo>
                      <a:pt x="190" y="128"/>
                    </a:lnTo>
                    <a:lnTo>
                      <a:pt x="199" y="129"/>
                    </a:lnTo>
                    <a:lnTo>
                      <a:pt x="208" y="130"/>
                    </a:lnTo>
                    <a:lnTo>
                      <a:pt x="216" y="131"/>
                    </a:lnTo>
                    <a:lnTo>
                      <a:pt x="224" y="133"/>
                    </a:lnTo>
                    <a:lnTo>
                      <a:pt x="232" y="136"/>
                    </a:lnTo>
                    <a:lnTo>
                      <a:pt x="239" y="138"/>
                    </a:lnTo>
                    <a:lnTo>
                      <a:pt x="246" y="141"/>
                    </a:lnTo>
                    <a:lnTo>
                      <a:pt x="253" y="145"/>
                    </a:lnTo>
                    <a:lnTo>
                      <a:pt x="259" y="148"/>
                    </a:lnTo>
                    <a:lnTo>
                      <a:pt x="265" y="152"/>
                    </a:lnTo>
                    <a:lnTo>
                      <a:pt x="271" y="157"/>
                    </a:lnTo>
                    <a:lnTo>
                      <a:pt x="276" y="161"/>
                    </a:lnTo>
                    <a:lnTo>
                      <a:pt x="281" y="166"/>
                    </a:lnTo>
                    <a:lnTo>
                      <a:pt x="286" y="172"/>
                    </a:lnTo>
                    <a:lnTo>
                      <a:pt x="290" y="177"/>
                    </a:lnTo>
                    <a:lnTo>
                      <a:pt x="294" y="183"/>
                    </a:lnTo>
                    <a:lnTo>
                      <a:pt x="298" y="189"/>
                    </a:lnTo>
                    <a:lnTo>
                      <a:pt x="304" y="202"/>
                    </a:lnTo>
                    <a:lnTo>
                      <a:pt x="310" y="216"/>
                    </a:lnTo>
                    <a:lnTo>
                      <a:pt x="314" y="230"/>
                    </a:lnTo>
                    <a:lnTo>
                      <a:pt x="316" y="238"/>
                    </a:lnTo>
                    <a:lnTo>
                      <a:pt x="318" y="246"/>
                    </a:lnTo>
                    <a:lnTo>
                      <a:pt x="319" y="254"/>
                    </a:lnTo>
                    <a:lnTo>
                      <a:pt x="320" y="262"/>
                    </a:lnTo>
                    <a:lnTo>
                      <a:pt x="321" y="278"/>
                    </a:lnTo>
                    <a:lnTo>
                      <a:pt x="322" y="295"/>
                    </a:lnTo>
                    <a:lnTo>
                      <a:pt x="322" y="5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0" name="Freeform 12"/>
              <p:cNvSpPr>
                <a:spLocks noEditPoints="1"/>
              </p:cNvSpPr>
              <p:nvPr/>
            </p:nvSpPr>
            <p:spPr bwMode="auto">
              <a:xfrm>
                <a:off x="5335588" y="4527551"/>
                <a:ext cx="554037" cy="676275"/>
              </a:xfrm>
              <a:custGeom>
                <a:avLst/>
                <a:gdLst>
                  <a:gd name="T0" fmla="*/ 66 w 349"/>
                  <a:gd name="T1" fmla="*/ 246 h 426"/>
                  <a:gd name="T2" fmla="*/ 71 w 349"/>
                  <a:gd name="T3" fmla="*/ 272 h 426"/>
                  <a:gd name="T4" fmla="*/ 84 w 349"/>
                  <a:gd name="T5" fmla="*/ 302 h 426"/>
                  <a:gd name="T6" fmla="*/ 98 w 349"/>
                  <a:gd name="T7" fmla="*/ 323 h 426"/>
                  <a:gd name="T8" fmla="*/ 121 w 349"/>
                  <a:gd name="T9" fmla="*/ 345 h 426"/>
                  <a:gd name="T10" fmla="*/ 143 w 349"/>
                  <a:gd name="T11" fmla="*/ 358 h 426"/>
                  <a:gd name="T12" fmla="*/ 161 w 349"/>
                  <a:gd name="T13" fmla="*/ 364 h 426"/>
                  <a:gd name="T14" fmla="*/ 188 w 349"/>
                  <a:gd name="T15" fmla="*/ 367 h 426"/>
                  <a:gd name="T16" fmla="*/ 221 w 349"/>
                  <a:gd name="T17" fmla="*/ 364 h 426"/>
                  <a:gd name="T18" fmla="*/ 248 w 349"/>
                  <a:gd name="T19" fmla="*/ 355 h 426"/>
                  <a:gd name="T20" fmla="*/ 269 w 349"/>
                  <a:gd name="T21" fmla="*/ 343 h 426"/>
                  <a:gd name="T22" fmla="*/ 295 w 349"/>
                  <a:gd name="T23" fmla="*/ 320 h 426"/>
                  <a:gd name="T24" fmla="*/ 342 w 349"/>
                  <a:gd name="T25" fmla="*/ 356 h 426"/>
                  <a:gd name="T26" fmla="*/ 322 w 349"/>
                  <a:gd name="T27" fmla="*/ 377 h 426"/>
                  <a:gd name="T28" fmla="*/ 296 w 349"/>
                  <a:gd name="T29" fmla="*/ 396 h 426"/>
                  <a:gd name="T30" fmla="*/ 265 w 349"/>
                  <a:gd name="T31" fmla="*/ 412 h 426"/>
                  <a:gd name="T32" fmla="*/ 227 w 349"/>
                  <a:gd name="T33" fmla="*/ 422 h 426"/>
                  <a:gd name="T34" fmla="*/ 184 w 349"/>
                  <a:gd name="T35" fmla="*/ 426 h 426"/>
                  <a:gd name="T36" fmla="*/ 154 w 349"/>
                  <a:gd name="T37" fmla="*/ 424 h 426"/>
                  <a:gd name="T38" fmla="*/ 127 w 349"/>
                  <a:gd name="T39" fmla="*/ 417 h 426"/>
                  <a:gd name="T40" fmla="*/ 101 w 349"/>
                  <a:gd name="T41" fmla="*/ 406 h 426"/>
                  <a:gd name="T42" fmla="*/ 78 w 349"/>
                  <a:gd name="T43" fmla="*/ 391 h 426"/>
                  <a:gd name="T44" fmla="*/ 58 w 349"/>
                  <a:gd name="T45" fmla="*/ 373 h 426"/>
                  <a:gd name="T46" fmla="*/ 40 w 349"/>
                  <a:gd name="T47" fmla="*/ 351 h 426"/>
                  <a:gd name="T48" fmla="*/ 21 w 349"/>
                  <a:gd name="T49" fmla="*/ 317 h 426"/>
                  <a:gd name="T50" fmla="*/ 11 w 349"/>
                  <a:gd name="T51" fmla="*/ 288 h 426"/>
                  <a:gd name="T52" fmla="*/ 4 w 349"/>
                  <a:gd name="T53" fmla="*/ 257 h 426"/>
                  <a:gd name="T54" fmla="*/ 0 w 349"/>
                  <a:gd name="T55" fmla="*/ 224 h 426"/>
                  <a:gd name="T56" fmla="*/ 1 w 349"/>
                  <a:gd name="T57" fmla="*/ 191 h 426"/>
                  <a:gd name="T58" fmla="*/ 6 w 349"/>
                  <a:gd name="T59" fmla="*/ 159 h 426"/>
                  <a:gd name="T60" fmla="*/ 15 w 349"/>
                  <a:gd name="T61" fmla="*/ 129 h 426"/>
                  <a:gd name="T62" fmla="*/ 27 w 349"/>
                  <a:gd name="T63" fmla="*/ 102 h 426"/>
                  <a:gd name="T64" fmla="*/ 43 w 349"/>
                  <a:gd name="T65" fmla="*/ 77 h 426"/>
                  <a:gd name="T66" fmla="*/ 68 w 349"/>
                  <a:gd name="T67" fmla="*/ 48 h 426"/>
                  <a:gd name="T68" fmla="*/ 89 w 349"/>
                  <a:gd name="T69" fmla="*/ 30 h 426"/>
                  <a:gd name="T70" fmla="*/ 113 w 349"/>
                  <a:gd name="T71" fmla="*/ 17 h 426"/>
                  <a:gd name="T72" fmla="*/ 139 w 349"/>
                  <a:gd name="T73" fmla="*/ 7 h 426"/>
                  <a:gd name="T74" fmla="*/ 165 w 349"/>
                  <a:gd name="T75" fmla="*/ 1 h 426"/>
                  <a:gd name="T76" fmla="*/ 194 w 349"/>
                  <a:gd name="T77" fmla="*/ 0 h 426"/>
                  <a:gd name="T78" fmla="*/ 224 w 349"/>
                  <a:gd name="T79" fmla="*/ 4 h 426"/>
                  <a:gd name="T80" fmla="*/ 252 w 349"/>
                  <a:gd name="T81" fmla="*/ 13 h 426"/>
                  <a:gd name="T82" fmla="*/ 275 w 349"/>
                  <a:gd name="T83" fmla="*/ 25 h 426"/>
                  <a:gd name="T84" fmla="*/ 294 w 349"/>
                  <a:gd name="T85" fmla="*/ 41 h 426"/>
                  <a:gd name="T86" fmla="*/ 311 w 349"/>
                  <a:gd name="T87" fmla="*/ 60 h 426"/>
                  <a:gd name="T88" fmla="*/ 331 w 349"/>
                  <a:gd name="T89" fmla="*/ 96 h 426"/>
                  <a:gd name="T90" fmla="*/ 340 w 349"/>
                  <a:gd name="T91" fmla="*/ 121 h 426"/>
                  <a:gd name="T92" fmla="*/ 345 w 349"/>
                  <a:gd name="T93" fmla="*/ 146 h 426"/>
                  <a:gd name="T94" fmla="*/ 349 w 349"/>
                  <a:gd name="T95" fmla="*/ 189 h 426"/>
                  <a:gd name="T96" fmla="*/ 66 w 349"/>
                  <a:gd name="T97" fmla="*/ 176 h 426"/>
                  <a:gd name="T98" fmla="*/ 288 w 349"/>
                  <a:gd name="T99" fmla="*/ 157 h 426"/>
                  <a:gd name="T100" fmla="*/ 282 w 349"/>
                  <a:gd name="T101" fmla="*/ 129 h 426"/>
                  <a:gd name="T102" fmla="*/ 272 w 349"/>
                  <a:gd name="T103" fmla="*/ 109 h 426"/>
                  <a:gd name="T104" fmla="*/ 253 w 349"/>
                  <a:gd name="T105" fmla="*/ 84 h 426"/>
                  <a:gd name="T106" fmla="*/ 226 w 349"/>
                  <a:gd name="T107" fmla="*/ 68 h 426"/>
                  <a:gd name="T108" fmla="*/ 195 w 349"/>
                  <a:gd name="T109" fmla="*/ 59 h 426"/>
                  <a:gd name="T110" fmla="*/ 161 w 349"/>
                  <a:gd name="T111" fmla="*/ 61 h 426"/>
                  <a:gd name="T112" fmla="*/ 140 w 349"/>
                  <a:gd name="T113" fmla="*/ 68 h 426"/>
                  <a:gd name="T114" fmla="*/ 113 w 349"/>
                  <a:gd name="T115" fmla="*/ 86 h 426"/>
                  <a:gd name="T116" fmla="*/ 91 w 349"/>
                  <a:gd name="T117" fmla="*/ 111 h 426"/>
                  <a:gd name="T118" fmla="*/ 78 w 349"/>
                  <a:gd name="T119" fmla="*/ 136 h 426"/>
                  <a:gd name="T120" fmla="*/ 68 w 349"/>
                  <a:gd name="T121" fmla="*/ 16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426">
                    <a:moveTo>
                      <a:pt x="64" y="227"/>
                    </a:moveTo>
                    <a:lnTo>
                      <a:pt x="65" y="240"/>
                    </a:lnTo>
                    <a:lnTo>
                      <a:pt x="66" y="246"/>
                    </a:lnTo>
                    <a:lnTo>
                      <a:pt x="67" y="253"/>
                    </a:lnTo>
                    <a:lnTo>
                      <a:pt x="69" y="266"/>
                    </a:lnTo>
                    <a:lnTo>
                      <a:pt x="71" y="272"/>
                    </a:lnTo>
                    <a:lnTo>
                      <a:pt x="73" y="278"/>
                    </a:lnTo>
                    <a:lnTo>
                      <a:pt x="78" y="290"/>
                    </a:lnTo>
                    <a:lnTo>
                      <a:pt x="84" y="302"/>
                    </a:lnTo>
                    <a:lnTo>
                      <a:pt x="87" y="307"/>
                    </a:lnTo>
                    <a:lnTo>
                      <a:pt x="90" y="313"/>
                    </a:lnTo>
                    <a:lnTo>
                      <a:pt x="98" y="323"/>
                    </a:lnTo>
                    <a:lnTo>
                      <a:pt x="107" y="332"/>
                    </a:lnTo>
                    <a:lnTo>
                      <a:pt x="116" y="341"/>
                    </a:lnTo>
                    <a:lnTo>
                      <a:pt x="121" y="345"/>
                    </a:lnTo>
                    <a:lnTo>
                      <a:pt x="126" y="349"/>
                    </a:lnTo>
                    <a:lnTo>
                      <a:pt x="137" y="355"/>
                    </a:lnTo>
                    <a:lnTo>
                      <a:pt x="143" y="358"/>
                    </a:lnTo>
                    <a:lnTo>
                      <a:pt x="149" y="360"/>
                    </a:lnTo>
                    <a:lnTo>
                      <a:pt x="155" y="362"/>
                    </a:lnTo>
                    <a:lnTo>
                      <a:pt x="161" y="364"/>
                    </a:lnTo>
                    <a:lnTo>
                      <a:pt x="168" y="365"/>
                    </a:lnTo>
                    <a:lnTo>
                      <a:pt x="174" y="366"/>
                    </a:lnTo>
                    <a:lnTo>
                      <a:pt x="188" y="367"/>
                    </a:lnTo>
                    <a:lnTo>
                      <a:pt x="200" y="367"/>
                    </a:lnTo>
                    <a:lnTo>
                      <a:pt x="211" y="366"/>
                    </a:lnTo>
                    <a:lnTo>
                      <a:pt x="221" y="364"/>
                    </a:lnTo>
                    <a:lnTo>
                      <a:pt x="230" y="361"/>
                    </a:lnTo>
                    <a:lnTo>
                      <a:pt x="240" y="359"/>
                    </a:lnTo>
                    <a:lnTo>
                      <a:pt x="248" y="355"/>
                    </a:lnTo>
                    <a:lnTo>
                      <a:pt x="256" y="352"/>
                    </a:lnTo>
                    <a:lnTo>
                      <a:pt x="263" y="348"/>
                    </a:lnTo>
                    <a:lnTo>
                      <a:pt x="269" y="343"/>
                    </a:lnTo>
                    <a:lnTo>
                      <a:pt x="275" y="339"/>
                    </a:lnTo>
                    <a:lnTo>
                      <a:pt x="286" y="330"/>
                    </a:lnTo>
                    <a:lnTo>
                      <a:pt x="295" y="320"/>
                    </a:lnTo>
                    <a:lnTo>
                      <a:pt x="303" y="312"/>
                    </a:lnTo>
                    <a:lnTo>
                      <a:pt x="347" y="349"/>
                    </a:lnTo>
                    <a:lnTo>
                      <a:pt x="342" y="356"/>
                    </a:lnTo>
                    <a:lnTo>
                      <a:pt x="336" y="363"/>
                    </a:lnTo>
                    <a:lnTo>
                      <a:pt x="329" y="370"/>
                    </a:lnTo>
                    <a:lnTo>
                      <a:pt x="322" y="377"/>
                    </a:lnTo>
                    <a:lnTo>
                      <a:pt x="314" y="384"/>
                    </a:lnTo>
                    <a:lnTo>
                      <a:pt x="306" y="390"/>
                    </a:lnTo>
                    <a:lnTo>
                      <a:pt x="296" y="396"/>
                    </a:lnTo>
                    <a:lnTo>
                      <a:pt x="286" y="402"/>
                    </a:lnTo>
                    <a:lnTo>
                      <a:pt x="276" y="407"/>
                    </a:lnTo>
                    <a:lnTo>
                      <a:pt x="265" y="412"/>
                    </a:lnTo>
                    <a:lnTo>
                      <a:pt x="253" y="416"/>
                    </a:lnTo>
                    <a:lnTo>
                      <a:pt x="241" y="419"/>
                    </a:lnTo>
                    <a:lnTo>
                      <a:pt x="227" y="422"/>
                    </a:lnTo>
                    <a:lnTo>
                      <a:pt x="213" y="424"/>
                    </a:lnTo>
                    <a:lnTo>
                      <a:pt x="199" y="426"/>
                    </a:lnTo>
                    <a:lnTo>
                      <a:pt x="184" y="426"/>
                    </a:lnTo>
                    <a:lnTo>
                      <a:pt x="174" y="426"/>
                    </a:lnTo>
                    <a:lnTo>
                      <a:pt x="164" y="425"/>
                    </a:lnTo>
                    <a:lnTo>
                      <a:pt x="154" y="424"/>
                    </a:lnTo>
                    <a:lnTo>
                      <a:pt x="145" y="422"/>
                    </a:lnTo>
                    <a:lnTo>
                      <a:pt x="136" y="420"/>
                    </a:lnTo>
                    <a:lnTo>
                      <a:pt x="127" y="417"/>
                    </a:lnTo>
                    <a:lnTo>
                      <a:pt x="118" y="414"/>
                    </a:lnTo>
                    <a:lnTo>
                      <a:pt x="109" y="410"/>
                    </a:lnTo>
                    <a:lnTo>
                      <a:pt x="101" y="406"/>
                    </a:lnTo>
                    <a:lnTo>
                      <a:pt x="93" y="401"/>
                    </a:lnTo>
                    <a:lnTo>
                      <a:pt x="85" y="397"/>
                    </a:lnTo>
                    <a:lnTo>
                      <a:pt x="78" y="391"/>
                    </a:lnTo>
                    <a:lnTo>
                      <a:pt x="71" y="385"/>
                    </a:lnTo>
                    <a:lnTo>
                      <a:pt x="64" y="379"/>
                    </a:lnTo>
                    <a:lnTo>
                      <a:pt x="58" y="373"/>
                    </a:lnTo>
                    <a:lnTo>
                      <a:pt x="51" y="366"/>
                    </a:lnTo>
                    <a:lnTo>
                      <a:pt x="45" y="359"/>
                    </a:lnTo>
                    <a:lnTo>
                      <a:pt x="40" y="351"/>
                    </a:lnTo>
                    <a:lnTo>
                      <a:pt x="30" y="335"/>
                    </a:lnTo>
                    <a:lnTo>
                      <a:pt x="25" y="326"/>
                    </a:lnTo>
                    <a:lnTo>
                      <a:pt x="21" y="317"/>
                    </a:lnTo>
                    <a:lnTo>
                      <a:pt x="17" y="308"/>
                    </a:lnTo>
                    <a:lnTo>
                      <a:pt x="14" y="298"/>
                    </a:lnTo>
                    <a:lnTo>
                      <a:pt x="11" y="288"/>
                    </a:lnTo>
                    <a:lnTo>
                      <a:pt x="8" y="278"/>
                    </a:lnTo>
                    <a:lnTo>
                      <a:pt x="5" y="268"/>
                    </a:lnTo>
                    <a:lnTo>
                      <a:pt x="4" y="257"/>
                    </a:lnTo>
                    <a:lnTo>
                      <a:pt x="2" y="247"/>
                    </a:lnTo>
                    <a:lnTo>
                      <a:pt x="1" y="235"/>
                    </a:lnTo>
                    <a:lnTo>
                      <a:pt x="0" y="224"/>
                    </a:lnTo>
                    <a:lnTo>
                      <a:pt x="0" y="213"/>
                    </a:lnTo>
                    <a:lnTo>
                      <a:pt x="0" y="202"/>
                    </a:lnTo>
                    <a:lnTo>
                      <a:pt x="1" y="191"/>
                    </a:lnTo>
                    <a:lnTo>
                      <a:pt x="2" y="180"/>
                    </a:lnTo>
                    <a:lnTo>
                      <a:pt x="4" y="169"/>
                    </a:lnTo>
                    <a:lnTo>
                      <a:pt x="6" y="159"/>
                    </a:lnTo>
                    <a:lnTo>
                      <a:pt x="9" y="149"/>
                    </a:lnTo>
                    <a:lnTo>
                      <a:pt x="12" y="139"/>
                    </a:lnTo>
                    <a:lnTo>
                      <a:pt x="15" y="129"/>
                    </a:lnTo>
                    <a:lnTo>
                      <a:pt x="19" y="120"/>
                    </a:lnTo>
                    <a:lnTo>
                      <a:pt x="23" y="111"/>
                    </a:lnTo>
                    <a:lnTo>
                      <a:pt x="27" y="102"/>
                    </a:lnTo>
                    <a:lnTo>
                      <a:pt x="32" y="93"/>
                    </a:lnTo>
                    <a:lnTo>
                      <a:pt x="37" y="85"/>
                    </a:lnTo>
                    <a:lnTo>
                      <a:pt x="43" y="77"/>
                    </a:lnTo>
                    <a:lnTo>
                      <a:pt x="49" y="69"/>
                    </a:lnTo>
                    <a:lnTo>
                      <a:pt x="55" y="62"/>
                    </a:lnTo>
                    <a:lnTo>
                      <a:pt x="68" y="48"/>
                    </a:lnTo>
                    <a:lnTo>
                      <a:pt x="75" y="42"/>
                    </a:lnTo>
                    <a:lnTo>
                      <a:pt x="82" y="36"/>
                    </a:lnTo>
                    <a:lnTo>
                      <a:pt x="89" y="30"/>
                    </a:lnTo>
                    <a:lnTo>
                      <a:pt x="97" y="25"/>
                    </a:lnTo>
                    <a:lnTo>
                      <a:pt x="105" y="21"/>
                    </a:lnTo>
                    <a:lnTo>
                      <a:pt x="113" y="17"/>
                    </a:lnTo>
                    <a:lnTo>
                      <a:pt x="121" y="13"/>
                    </a:lnTo>
                    <a:lnTo>
                      <a:pt x="130" y="9"/>
                    </a:lnTo>
                    <a:lnTo>
                      <a:pt x="139" y="7"/>
                    </a:lnTo>
                    <a:lnTo>
                      <a:pt x="147" y="4"/>
                    </a:lnTo>
                    <a:lnTo>
                      <a:pt x="156" y="2"/>
                    </a:lnTo>
                    <a:lnTo>
                      <a:pt x="165" y="1"/>
                    </a:lnTo>
                    <a:lnTo>
                      <a:pt x="174" y="0"/>
                    </a:lnTo>
                    <a:lnTo>
                      <a:pt x="184" y="0"/>
                    </a:lnTo>
                    <a:lnTo>
                      <a:pt x="194" y="0"/>
                    </a:lnTo>
                    <a:lnTo>
                      <a:pt x="205" y="1"/>
                    </a:lnTo>
                    <a:lnTo>
                      <a:pt x="215" y="2"/>
                    </a:lnTo>
                    <a:lnTo>
                      <a:pt x="224" y="4"/>
                    </a:lnTo>
                    <a:lnTo>
                      <a:pt x="234" y="7"/>
                    </a:lnTo>
                    <a:lnTo>
                      <a:pt x="243" y="9"/>
                    </a:lnTo>
                    <a:lnTo>
                      <a:pt x="252" y="13"/>
                    </a:lnTo>
                    <a:lnTo>
                      <a:pt x="260" y="16"/>
                    </a:lnTo>
                    <a:lnTo>
                      <a:pt x="267" y="21"/>
                    </a:lnTo>
                    <a:lnTo>
                      <a:pt x="275" y="25"/>
                    </a:lnTo>
                    <a:lnTo>
                      <a:pt x="282" y="30"/>
                    </a:lnTo>
                    <a:lnTo>
                      <a:pt x="288" y="35"/>
                    </a:lnTo>
                    <a:lnTo>
                      <a:pt x="294" y="41"/>
                    </a:lnTo>
                    <a:lnTo>
                      <a:pt x="300" y="47"/>
                    </a:lnTo>
                    <a:lnTo>
                      <a:pt x="306" y="53"/>
                    </a:lnTo>
                    <a:lnTo>
                      <a:pt x="311" y="60"/>
                    </a:lnTo>
                    <a:lnTo>
                      <a:pt x="320" y="74"/>
                    </a:lnTo>
                    <a:lnTo>
                      <a:pt x="328" y="89"/>
                    </a:lnTo>
                    <a:lnTo>
                      <a:pt x="331" y="96"/>
                    </a:lnTo>
                    <a:lnTo>
                      <a:pt x="334" y="104"/>
                    </a:lnTo>
                    <a:lnTo>
                      <a:pt x="337" y="112"/>
                    </a:lnTo>
                    <a:lnTo>
                      <a:pt x="340" y="121"/>
                    </a:lnTo>
                    <a:lnTo>
                      <a:pt x="342" y="129"/>
                    </a:lnTo>
                    <a:lnTo>
                      <a:pt x="344" y="137"/>
                    </a:lnTo>
                    <a:lnTo>
                      <a:pt x="345" y="146"/>
                    </a:lnTo>
                    <a:lnTo>
                      <a:pt x="347" y="155"/>
                    </a:lnTo>
                    <a:lnTo>
                      <a:pt x="348" y="172"/>
                    </a:lnTo>
                    <a:lnTo>
                      <a:pt x="349" y="189"/>
                    </a:lnTo>
                    <a:lnTo>
                      <a:pt x="349" y="227"/>
                    </a:lnTo>
                    <a:lnTo>
                      <a:pt x="64" y="227"/>
                    </a:lnTo>
                    <a:close/>
                    <a:moveTo>
                      <a:pt x="66" y="176"/>
                    </a:moveTo>
                    <a:lnTo>
                      <a:pt x="289" y="176"/>
                    </a:lnTo>
                    <a:lnTo>
                      <a:pt x="289" y="163"/>
                    </a:lnTo>
                    <a:lnTo>
                      <a:pt x="288" y="157"/>
                    </a:lnTo>
                    <a:lnTo>
                      <a:pt x="287" y="151"/>
                    </a:lnTo>
                    <a:lnTo>
                      <a:pt x="285" y="140"/>
                    </a:lnTo>
                    <a:lnTo>
                      <a:pt x="282" y="129"/>
                    </a:lnTo>
                    <a:lnTo>
                      <a:pt x="280" y="124"/>
                    </a:lnTo>
                    <a:lnTo>
                      <a:pt x="277" y="118"/>
                    </a:lnTo>
                    <a:lnTo>
                      <a:pt x="272" y="109"/>
                    </a:lnTo>
                    <a:lnTo>
                      <a:pt x="267" y="100"/>
                    </a:lnTo>
                    <a:lnTo>
                      <a:pt x="260" y="92"/>
                    </a:lnTo>
                    <a:lnTo>
                      <a:pt x="253" y="84"/>
                    </a:lnTo>
                    <a:lnTo>
                      <a:pt x="245" y="78"/>
                    </a:lnTo>
                    <a:lnTo>
                      <a:pt x="235" y="72"/>
                    </a:lnTo>
                    <a:lnTo>
                      <a:pt x="226" y="68"/>
                    </a:lnTo>
                    <a:lnTo>
                      <a:pt x="216" y="64"/>
                    </a:lnTo>
                    <a:lnTo>
                      <a:pt x="206" y="61"/>
                    </a:lnTo>
                    <a:lnTo>
                      <a:pt x="195" y="59"/>
                    </a:lnTo>
                    <a:lnTo>
                      <a:pt x="184" y="59"/>
                    </a:lnTo>
                    <a:lnTo>
                      <a:pt x="172" y="60"/>
                    </a:lnTo>
                    <a:lnTo>
                      <a:pt x="161" y="61"/>
                    </a:lnTo>
                    <a:lnTo>
                      <a:pt x="155" y="63"/>
                    </a:lnTo>
                    <a:lnTo>
                      <a:pt x="150" y="64"/>
                    </a:lnTo>
                    <a:lnTo>
                      <a:pt x="140" y="68"/>
                    </a:lnTo>
                    <a:lnTo>
                      <a:pt x="130" y="73"/>
                    </a:lnTo>
                    <a:lnTo>
                      <a:pt x="121" y="79"/>
                    </a:lnTo>
                    <a:lnTo>
                      <a:pt x="113" y="86"/>
                    </a:lnTo>
                    <a:lnTo>
                      <a:pt x="105" y="94"/>
                    </a:lnTo>
                    <a:lnTo>
                      <a:pt x="98" y="102"/>
                    </a:lnTo>
                    <a:lnTo>
                      <a:pt x="91" y="111"/>
                    </a:lnTo>
                    <a:lnTo>
                      <a:pt x="85" y="121"/>
                    </a:lnTo>
                    <a:lnTo>
                      <a:pt x="80" y="131"/>
                    </a:lnTo>
                    <a:lnTo>
                      <a:pt x="78" y="136"/>
                    </a:lnTo>
                    <a:lnTo>
                      <a:pt x="75" y="142"/>
                    </a:lnTo>
                    <a:lnTo>
                      <a:pt x="71" y="153"/>
                    </a:lnTo>
                    <a:lnTo>
                      <a:pt x="68" y="164"/>
                    </a:lnTo>
                    <a:lnTo>
                      <a:pt x="66"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1" name="Freeform 13"/>
              <p:cNvSpPr>
                <a:spLocks/>
              </p:cNvSpPr>
              <p:nvPr/>
            </p:nvSpPr>
            <p:spPr bwMode="auto">
              <a:xfrm>
                <a:off x="6226175" y="4538663"/>
                <a:ext cx="908050" cy="652463"/>
              </a:xfrm>
              <a:custGeom>
                <a:avLst/>
                <a:gdLst>
                  <a:gd name="T0" fmla="*/ 448 w 572"/>
                  <a:gd name="T1" fmla="*/ 411 h 411"/>
                  <a:gd name="T2" fmla="*/ 377 w 572"/>
                  <a:gd name="T3" fmla="*/ 411 h 411"/>
                  <a:gd name="T4" fmla="*/ 285 w 572"/>
                  <a:gd name="T5" fmla="*/ 80 h 411"/>
                  <a:gd name="T6" fmla="*/ 194 w 572"/>
                  <a:gd name="T7" fmla="*/ 411 h 411"/>
                  <a:gd name="T8" fmla="*/ 124 w 572"/>
                  <a:gd name="T9" fmla="*/ 411 h 411"/>
                  <a:gd name="T10" fmla="*/ 0 w 572"/>
                  <a:gd name="T11" fmla="*/ 0 h 411"/>
                  <a:gd name="T12" fmla="*/ 68 w 572"/>
                  <a:gd name="T13" fmla="*/ 0 h 411"/>
                  <a:gd name="T14" fmla="*/ 161 w 572"/>
                  <a:gd name="T15" fmla="*/ 340 h 411"/>
                  <a:gd name="T16" fmla="*/ 256 w 572"/>
                  <a:gd name="T17" fmla="*/ 0 h 411"/>
                  <a:gd name="T18" fmla="*/ 319 w 572"/>
                  <a:gd name="T19" fmla="*/ 0 h 411"/>
                  <a:gd name="T20" fmla="*/ 415 w 572"/>
                  <a:gd name="T21" fmla="*/ 340 h 411"/>
                  <a:gd name="T22" fmla="*/ 507 w 572"/>
                  <a:gd name="T23" fmla="*/ 0 h 411"/>
                  <a:gd name="T24" fmla="*/ 572 w 572"/>
                  <a:gd name="T25" fmla="*/ 0 h 411"/>
                  <a:gd name="T26" fmla="*/ 448 w 572"/>
                  <a:gd name="T27"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2" h="411">
                    <a:moveTo>
                      <a:pt x="448" y="411"/>
                    </a:moveTo>
                    <a:lnTo>
                      <a:pt x="377" y="411"/>
                    </a:lnTo>
                    <a:lnTo>
                      <a:pt x="285" y="80"/>
                    </a:lnTo>
                    <a:lnTo>
                      <a:pt x="194" y="411"/>
                    </a:lnTo>
                    <a:lnTo>
                      <a:pt x="124" y="411"/>
                    </a:lnTo>
                    <a:lnTo>
                      <a:pt x="0" y="0"/>
                    </a:lnTo>
                    <a:lnTo>
                      <a:pt x="68" y="0"/>
                    </a:lnTo>
                    <a:lnTo>
                      <a:pt x="161" y="340"/>
                    </a:lnTo>
                    <a:lnTo>
                      <a:pt x="256" y="0"/>
                    </a:lnTo>
                    <a:lnTo>
                      <a:pt x="319" y="0"/>
                    </a:lnTo>
                    <a:lnTo>
                      <a:pt x="415" y="340"/>
                    </a:lnTo>
                    <a:lnTo>
                      <a:pt x="507" y="0"/>
                    </a:lnTo>
                    <a:lnTo>
                      <a:pt x="572" y="0"/>
                    </a:lnTo>
                    <a:lnTo>
                      <a:pt x="448" y="4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2" name="Freeform 14"/>
              <p:cNvSpPr>
                <a:spLocks noEditPoints="1"/>
              </p:cNvSpPr>
              <p:nvPr/>
            </p:nvSpPr>
            <p:spPr bwMode="auto">
              <a:xfrm>
                <a:off x="7207250" y="4527551"/>
                <a:ext cx="584200" cy="676275"/>
              </a:xfrm>
              <a:custGeom>
                <a:avLst/>
                <a:gdLst>
                  <a:gd name="T0" fmla="*/ 152 w 368"/>
                  <a:gd name="T1" fmla="*/ 424 h 426"/>
                  <a:gd name="T2" fmla="*/ 114 w 368"/>
                  <a:gd name="T3" fmla="*/ 413 h 426"/>
                  <a:gd name="T4" fmla="*/ 82 w 368"/>
                  <a:gd name="T5" fmla="*/ 395 h 426"/>
                  <a:gd name="T6" fmla="*/ 54 w 368"/>
                  <a:gd name="T7" fmla="*/ 370 h 426"/>
                  <a:gd name="T8" fmla="*/ 37 w 368"/>
                  <a:gd name="T9" fmla="*/ 348 h 426"/>
                  <a:gd name="T10" fmla="*/ 19 w 368"/>
                  <a:gd name="T11" fmla="*/ 314 h 426"/>
                  <a:gd name="T12" fmla="*/ 7 w 368"/>
                  <a:gd name="T13" fmla="*/ 276 h 426"/>
                  <a:gd name="T14" fmla="*/ 0 w 368"/>
                  <a:gd name="T15" fmla="*/ 213 h 426"/>
                  <a:gd name="T16" fmla="*/ 4 w 368"/>
                  <a:gd name="T17" fmla="*/ 160 h 426"/>
                  <a:gd name="T18" fmla="*/ 15 w 368"/>
                  <a:gd name="T19" fmla="*/ 121 h 426"/>
                  <a:gd name="T20" fmla="*/ 32 w 368"/>
                  <a:gd name="T21" fmla="*/ 86 h 426"/>
                  <a:gd name="T22" fmla="*/ 54 w 368"/>
                  <a:gd name="T23" fmla="*/ 55 h 426"/>
                  <a:gd name="T24" fmla="*/ 82 w 368"/>
                  <a:gd name="T25" fmla="*/ 31 h 426"/>
                  <a:gd name="T26" fmla="*/ 114 w 368"/>
                  <a:gd name="T27" fmla="*/ 13 h 426"/>
                  <a:gd name="T28" fmla="*/ 152 w 368"/>
                  <a:gd name="T29" fmla="*/ 2 h 426"/>
                  <a:gd name="T30" fmla="*/ 195 w 368"/>
                  <a:gd name="T31" fmla="*/ 0 h 426"/>
                  <a:gd name="T32" fmla="*/ 235 w 368"/>
                  <a:gd name="T33" fmla="*/ 7 h 426"/>
                  <a:gd name="T34" fmla="*/ 271 w 368"/>
                  <a:gd name="T35" fmla="*/ 21 h 426"/>
                  <a:gd name="T36" fmla="*/ 301 w 368"/>
                  <a:gd name="T37" fmla="*/ 42 h 426"/>
                  <a:gd name="T38" fmla="*/ 326 w 368"/>
                  <a:gd name="T39" fmla="*/ 70 h 426"/>
                  <a:gd name="T40" fmla="*/ 345 w 368"/>
                  <a:gd name="T41" fmla="*/ 102 h 426"/>
                  <a:gd name="T42" fmla="*/ 359 w 368"/>
                  <a:gd name="T43" fmla="*/ 140 h 426"/>
                  <a:gd name="T44" fmla="*/ 368 w 368"/>
                  <a:gd name="T45" fmla="*/ 202 h 426"/>
                  <a:gd name="T46" fmla="*/ 365 w 368"/>
                  <a:gd name="T47" fmla="*/ 255 h 426"/>
                  <a:gd name="T48" fmla="*/ 356 w 368"/>
                  <a:gd name="T49" fmla="*/ 295 h 426"/>
                  <a:gd name="T50" fmla="*/ 336 w 368"/>
                  <a:gd name="T51" fmla="*/ 340 h 426"/>
                  <a:gd name="T52" fmla="*/ 308 w 368"/>
                  <a:gd name="T53" fmla="*/ 377 h 426"/>
                  <a:gd name="T54" fmla="*/ 279 w 368"/>
                  <a:gd name="T55" fmla="*/ 400 h 426"/>
                  <a:gd name="T56" fmla="*/ 244 w 368"/>
                  <a:gd name="T57" fmla="*/ 416 h 426"/>
                  <a:gd name="T58" fmla="*/ 205 w 368"/>
                  <a:gd name="T59" fmla="*/ 425 h 426"/>
                  <a:gd name="T60" fmla="*/ 176 w 368"/>
                  <a:gd name="T61" fmla="*/ 59 h 426"/>
                  <a:gd name="T62" fmla="*/ 148 w 368"/>
                  <a:gd name="T63" fmla="*/ 64 h 426"/>
                  <a:gd name="T64" fmla="*/ 125 w 368"/>
                  <a:gd name="T65" fmla="*/ 75 h 426"/>
                  <a:gd name="T66" fmla="*/ 104 w 368"/>
                  <a:gd name="T67" fmla="*/ 90 h 426"/>
                  <a:gd name="T68" fmla="*/ 79 w 368"/>
                  <a:gd name="T69" fmla="*/ 128 h 426"/>
                  <a:gd name="T70" fmla="*/ 66 w 368"/>
                  <a:gd name="T71" fmla="*/ 168 h 426"/>
                  <a:gd name="T72" fmla="*/ 62 w 368"/>
                  <a:gd name="T73" fmla="*/ 213 h 426"/>
                  <a:gd name="T74" fmla="*/ 69 w 368"/>
                  <a:gd name="T75" fmla="*/ 271 h 426"/>
                  <a:gd name="T76" fmla="*/ 88 w 368"/>
                  <a:gd name="T77" fmla="*/ 315 h 426"/>
                  <a:gd name="T78" fmla="*/ 109 w 368"/>
                  <a:gd name="T79" fmla="*/ 340 h 426"/>
                  <a:gd name="T80" fmla="*/ 136 w 368"/>
                  <a:gd name="T81" fmla="*/ 357 h 426"/>
                  <a:gd name="T82" fmla="*/ 162 w 368"/>
                  <a:gd name="T83" fmla="*/ 365 h 426"/>
                  <a:gd name="T84" fmla="*/ 191 w 368"/>
                  <a:gd name="T85" fmla="*/ 367 h 426"/>
                  <a:gd name="T86" fmla="*/ 219 w 368"/>
                  <a:gd name="T87" fmla="*/ 362 h 426"/>
                  <a:gd name="T88" fmla="*/ 243 w 368"/>
                  <a:gd name="T89" fmla="*/ 351 h 426"/>
                  <a:gd name="T90" fmla="*/ 263 w 368"/>
                  <a:gd name="T91" fmla="*/ 335 h 426"/>
                  <a:gd name="T92" fmla="*/ 283 w 368"/>
                  <a:gd name="T93" fmla="*/ 310 h 426"/>
                  <a:gd name="T94" fmla="*/ 299 w 368"/>
                  <a:gd name="T95" fmla="*/ 271 h 426"/>
                  <a:gd name="T96" fmla="*/ 306 w 368"/>
                  <a:gd name="T97" fmla="*/ 228 h 426"/>
                  <a:gd name="T98" fmla="*/ 302 w 368"/>
                  <a:gd name="T99" fmla="*/ 168 h 426"/>
                  <a:gd name="T100" fmla="*/ 283 w 368"/>
                  <a:gd name="T101" fmla="*/ 116 h 426"/>
                  <a:gd name="T102" fmla="*/ 263 w 368"/>
                  <a:gd name="T103" fmla="*/ 90 h 426"/>
                  <a:gd name="T104" fmla="*/ 238 w 368"/>
                  <a:gd name="T105" fmla="*/ 71 h 426"/>
                  <a:gd name="T106" fmla="*/ 199 w 368"/>
                  <a:gd name="T107" fmla="*/ 6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8" h="426">
                    <a:moveTo>
                      <a:pt x="184" y="426"/>
                    </a:moveTo>
                    <a:lnTo>
                      <a:pt x="173" y="426"/>
                    </a:lnTo>
                    <a:lnTo>
                      <a:pt x="163" y="425"/>
                    </a:lnTo>
                    <a:lnTo>
                      <a:pt x="152" y="424"/>
                    </a:lnTo>
                    <a:lnTo>
                      <a:pt x="142" y="422"/>
                    </a:lnTo>
                    <a:lnTo>
                      <a:pt x="133" y="419"/>
                    </a:lnTo>
                    <a:lnTo>
                      <a:pt x="123" y="416"/>
                    </a:lnTo>
                    <a:lnTo>
                      <a:pt x="114" y="413"/>
                    </a:lnTo>
                    <a:lnTo>
                      <a:pt x="106" y="409"/>
                    </a:lnTo>
                    <a:lnTo>
                      <a:pt x="97" y="405"/>
                    </a:lnTo>
                    <a:lnTo>
                      <a:pt x="89" y="400"/>
                    </a:lnTo>
                    <a:lnTo>
                      <a:pt x="82" y="395"/>
                    </a:lnTo>
                    <a:lnTo>
                      <a:pt x="74" y="389"/>
                    </a:lnTo>
                    <a:lnTo>
                      <a:pt x="67" y="383"/>
                    </a:lnTo>
                    <a:lnTo>
                      <a:pt x="60" y="377"/>
                    </a:lnTo>
                    <a:lnTo>
                      <a:pt x="54" y="370"/>
                    </a:lnTo>
                    <a:lnTo>
                      <a:pt x="48" y="363"/>
                    </a:lnTo>
                    <a:lnTo>
                      <a:pt x="42" y="356"/>
                    </a:lnTo>
                    <a:lnTo>
                      <a:pt x="39" y="352"/>
                    </a:lnTo>
                    <a:lnTo>
                      <a:pt x="37" y="348"/>
                    </a:lnTo>
                    <a:lnTo>
                      <a:pt x="32" y="340"/>
                    </a:lnTo>
                    <a:lnTo>
                      <a:pt x="27" y="332"/>
                    </a:lnTo>
                    <a:lnTo>
                      <a:pt x="23" y="323"/>
                    </a:lnTo>
                    <a:lnTo>
                      <a:pt x="19" y="314"/>
                    </a:lnTo>
                    <a:lnTo>
                      <a:pt x="15" y="305"/>
                    </a:lnTo>
                    <a:lnTo>
                      <a:pt x="12" y="295"/>
                    </a:lnTo>
                    <a:lnTo>
                      <a:pt x="9" y="286"/>
                    </a:lnTo>
                    <a:lnTo>
                      <a:pt x="7" y="276"/>
                    </a:lnTo>
                    <a:lnTo>
                      <a:pt x="4" y="266"/>
                    </a:lnTo>
                    <a:lnTo>
                      <a:pt x="3" y="255"/>
                    </a:lnTo>
                    <a:lnTo>
                      <a:pt x="0" y="234"/>
                    </a:lnTo>
                    <a:lnTo>
                      <a:pt x="0" y="213"/>
                    </a:lnTo>
                    <a:lnTo>
                      <a:pt x="0" y="191"/>
                    </a:lnTo>
                    <a:lnTo>
                      <a:pt x="1" y="180"/>
                    </a:lnTo>
                    <a:lnTo>
                      <a:pt x="3" y="170"/>
                    </a:lnTo>
                    <a:lnTo>
                      <a:pt x="4" y="160"/>
                    </a:lnTo>
                    <a:lnTo>
                      <a:pt x="7" y="150"/>
                    </a:lnTo>
                    <a:lnTo>
                      <a:pt x="9" y="140"/>
                    </a:lnTo>
                    <a:lnTo>
                      <a:pt x="12" y="130"/>
                    </a:lnTo>
                    <a:lnTo>
                      <a:pt x="15" y="121"/>
                    </a:lnTo>
                    <a:lnTo>
                      <a:pt x="19" y="111"/>
                    </a:lnTo>
                    <a:lnTo>
                      <a:pt x="23" y="102"/>
                    </a:lnTo>
                    <a:lnTo>
                      <a:pt x="27" y="94"/>
                    </a:lnTo>
                    <a:lnTo>
                      <a:pt x="32" y="86"/>
                    </a:lnTo>
                    <a:lnTo>
                      <a:pt x="37" y="77"/>
                    </a:lnTo>
                    <a:lnTo>
                      <a:pt x="42" y="70"/>
                    </a:lnTo>
                    <a:lnTo>
                      <a:pt x="48" y="62"/>
                    </a:lnTo>
                    <a:lnTo>
                      <a:pt x="54" y="55"/>
                    </a:lnTo>
                    <a:lnTo>
                      <a:pt x="60" y="49"/>
                    </a:lnTo>
                    <a:lnTo>
                      <a:pt x="67" y="42"/>
                    </a:lnTo>
                    <a:lnTo>
                      <a:pt x="74" y="36"/>
                    </a:lnTo>
                    <a:lnTo>
                      <a:pt x="82" y="31"/>
                    </a:lnTo>
                    <a:lnTo>
                      <a:pt x="89" y="26"/>
                    </a:lnTo>
                    <a:lnTo>
                      <a:pt x="97" y="21"/>
                    </a:lnTo>
                    <a:lnTo>
                      <a:pt x="106" y="17"/>
                    </a:lnTo>
                    <a:lnTo>
                      <a:pt x="114" y="13"/>
                    </a:lnTo>
                    <a:lnTo>
                      <a:pt x="123" y="10"/>
                    </a:lnTo>
                    <a:lnTo>
                      <a:pt x="133" y="7"/>
                    </a:lnTo>
                    <a:lnTo>
                      <a:pt x="142" y="4"/>
                    </a:lnTo>
                    <a:lnTo>
                      <a:pt x="152" y="2"/>
                    </a:lnTo>
                    <a:lnTo>
                      <a:pt x="163" y="1"/>
                    </a:lnTo>
                    <a:lnTo>
                      <a:pt x="173" y="0"/>
                    </a:lnTo>
                    <a:lnTo>
                      <a:pt x="184" y="0"/>
                    </a:lnTo>
                    <a:lnTo>
                      <a:pt x="195" y="0"/>
                    </a:lnTo>
                    <a:lnTo>
                      <a:pt x="205" y="1"/>
                    </a:lnTo>
                    <a:lnTo>
                      <a:pt x="216" y="2"/>
                    </a:lnTo>
                    <a:lnTo>
                      <a:pt x="225" y="4"/>
                    </a:lnTo>
                    <a:lnTo>
                      <a:pt x="235" y="7"/>
                    </a:lnTo>
                    <a:lnTo>
                      <a:pt x="244" y="10"/>
                    </a:lnTo>
                    <a:lnTo>
                      <a:pt x="253" y="13"/>
                    </a:lnTo>
                    <a:lnTo>
                      <a:pt x="262" y="17"/>
                    </a:lnTo>
                    <a:lnTo>
                      <a:pt x="271" y="21"/>
                    </a:lnTo>
                    <a:lnTo>
                      <a:pt x="279" y="26"/>
                    </a:lnTo>
                    <a:lnTo>
                      <a:pt x="286" y="31"/>
                    </a:lnTo>
                    <a:lnTo>
                      <a:pt x="294" y="36"/>
                    </a:lnTo>
                    <a:lnTo>
                      <a:pt x="301" y="42"/>
                    </a:lnTo>
                    <a:lnTo>
                      <a:pt x="308" y="49"/>
                    </a:lnTo>
                    <a:lnTo>
                      <a:pt x="314" y="55"/>
                    </a:lnTo>
                    <a:lnTo>
                      <a:pt x="320" y="62"/>
                    </a:lnTo>
                    <a:lnTo>
                      <a:pt x="326" y="70"/>
                    </a:lnTo>
                    <a:lnTo>
                      <a:pt x="331" y="77"/>
                    </a:lnTo>
                    <a:lnTo>
                      <a:pt x="336" y="86"/>
                    </a:lnTo>
                    <a:lnTo>
                      <a:pt x="341" y="94"/>
                    </a:lnTo>
                    <a:lnTo>
                      <a:pt x="345" y="102"/>
                    </a:lnTo>
                    <a:lnTo>
                      <a:pt x="349" y="111"/>
                    </a:lnTo>
                    <a:lnTo>
                      <a:pt x="353" y="121"/>
                    </a:lnTo>
                    <a:lnTo>
                      <a:pt x="356" y="130"/>
                    </a:lnTo>
                    <a:lnTo>
                      <a:pt x="359" y="140"/>
                    </a:lnTo>
                    <a:lnTo>
                      <a:pt x="361" y="150"/>
                    </a:lnTo>
                    <a:lnTo>
                      <a:pt x="365" y="170"/>
                    </a:lnTo>
                    <a:lnTo>
                      <a:pt x="367" y="191"/>
                    </a:lnTo>
                    <a:lnTo>
                      <a:pt x="368" y="202"/>
                    </a:lnTo>
                    <a:lnTo>
                      <a:pt x="368" y="213"/>
                    </a:lnTo>
                    <a:lnTo>
                      <a:pt x="367" y="234"/>
                    </a:lnTo>
                    <a:lnTo>
                      <a:pt x="366" y="245"/>
                    </a:lnTo>
                    <a:lnTo>
                      <a:pt x="365" y="255"/>
                    </a:lnTo>
                    <a:lnTo>
                      <a:pt x="363" y="266"/>
                    </a:lnTo>
                    <a:lnTo>
                      <a:pt x="361" y="276"/>
                    </a:lnTo>
                    <a:lnTo>
                      <a:pt x="359" y="286"/>
                    </a:lnTo>
                    <a:lnTo>
                      <a:pt x="356" y="295"/>
                    </a:lnTo>
                    <a:lnTo>
                      <a:pt x="349" y="314"/>
                    </a:lnTo>
                    <a:lnTo>
                      <a:pt x="345" y="323"/>
                    </a:lnTo>
                    <a:lnTo>
                      <a:pt x="341" y="332"/>
                    </a:lnTo>
                    <a:lnTo>
                      <a:pt x="336" y="340"/>
                    </a:lnTo>
                    <a:lnTo>
                      <a:pt x="331" y="348"/>
                    </a:lnTo>
                    <a:lnTo>
                      <a:pt x="320" y="363"/>
                    </a:lnTo>
                    <a:lnTo>
                      <a:pt x="314" y="370"/>
                    </a:lnTo>
                    <a:lnTo>
                      <a:pt x="308" y="377"/>
                    </a:lnTo>
                    <a:lnTo>
                      <a:pt x="301" y="383"/>
                    </a:lnTo>
                    <a:lnTo>
                      <a:pt x="294" y="389"/>
                    </a:lnTo>
                    <a:lnTo>
                      <a:pt x="286" y="395"/>
                    </a:lnTo>
                    <a:lnTo>
                      <a:pt x="279" y="400"/>
                    </a:lnTo>
                    <a:lnTo>
                      <a:pt x="271" y="405"/>
                    </a:lnTo>
                    <a:lnTo>
                      <a:pt x="262" y="409"/>
                    </a:lnTo>
                    <a:lnTo>
                      <a:pt x="253" y="413"/>
                    </a:lnTo>
                    <a:lnTo>
                      <a:pt x="244" y="416"/>
                    </a:lnTo>
                    <a:lnTo>
                      <a:pt x="235" y="419"/>
                    </a:lnTo>
                    <a:lnTo>
                      <a:pt x="225" y="422"/>
                    </a:lnTo>
                    <a:lnTo>
                      <a:pt x="216" y="424"/>
                    </a:lnTo>
                    <a:lnTo>
                      <a:pt x="205" y="425"/>
                    </a:lnTo>
                    <a:lnTo>
                      <a:pt x="195" y="426"/>
                    </a:lnTo>
                    <a:lnTo>
                      <a:pt x="184" y="426"/>
                    </a:lnTo>
                    <a:close/>
                    <a:moveTo>
                      <a:pt x="184" y="59"/>
                    </a:moveTo>
                    <a:lnTo>
                      <a:pt x="176" y="59"/>
                    </a:lnTo>
                    <a:lnTo>
                      <a:pt x="169" y="60"/>
                    </a:lnTo>
                    <a:lnTo>
                      <a:pt x="162" y="61"/>
                    </a:lnTo>
                    <a:lnTo>
                      <a:pt x="155" y="62"/>
                    </a:lnTo>
                    <a:lnTo>
                      <a:pt x="148" y="64"/>
                    </a:lnTo>
                    <a:lnTo>
                      <a:pt x="142" y="66"/>
                    </a:lnTo>
                    <a:lnTo>
                      <a:pt x="136" y="69"/>
                    </a:lnTo>
                    <a:lnTo>
                      <a:pt x="130" y="71"/>
                    </a:lnTo>
                    <a:lnTo>
                      <a:pt x="125" y="75"/>
                    </a:lnTo>
                    <a:lnTo>
                      <a:pt x="119" y="78"/>
                    </a:lnTo>
                    <a:lnTo>
                      <a:pt x="114" y="82"/>
                    </a:lnTo>
                    <a:lnTo>
                      <a:pt x="109" y="86"/>
                    </a:lnTo>
                    <a:lnTo>
                      <a:pt x="104" y="90"/>
                    </a:lnTo>
                    <a:lnTo>
                      <a:pt x="100" y="95"/>
                    </a:lnTo>
                    <a:lnTo>
                      <a:pt x="92" y="105"/>
                    </a:lnTo>
                    <a:lnTo>
                      <a:pt x="85" y="116"/>
                    </a:lnTo>
                    <a:lnTo>
                      <a:pt x="79" y="128"/>
                    </a:lnTo>
                    <a:lnTo>
                      <a:pt x="76" y="134"/>
                    </a:lnTo>
                    <a:lnTo>
                      <a:pt x="73" y="141"/>
                    </a:lnTo>
                    <a:lnTo>
                      <a:pt x="69" y="154"/>
                    </a:lnTo>
                    <a:lnTo>
                      <a:pt x="66" y="168"/>
                    </a:lnTo>
                    <a:lnTo>
                      <a:pt x="65" y="175"/>
                    </a:lnTo>
                    <a:lnTo>
                      <a:pt x="63" y="182"/>
                    </a:lnTo>
                    <a:lnTo>
                      <a:pt x="62" y="197"/>
                    </a:lnTo>
                    <a:lnTo>
                      <a:pt x="62" y="213"/>
                    </a:lnTo>
                    <a:lnTo>
                      <a:pt x="62" y="228"/>
                    </a:lnTo>
                    <a:lnTo>
                      <a:pt x="63" y="243"/>
                    </a:lnTo>
                    <a:lnTo>
                      <a:pt x="66" y="257"/>
                    </a:lnTo>
                    <a:lnTo>
                      <a:pt x="69" y="271"/>
                    </a:lnTo>
                    <a:lnTo>
                      <a:pt x="73" y="285"/>
                    </a:lnTo>
                    <a:lnTo>
                      <a:pt x="79" y="298"/>
                    </a:lnTo>
                    <a:lnTo>
                      <a:pt x="85" y="310"/>
                    </a:lnTo>
                    <a:lnTo>
                      <a:pt x="88" y="315"/>
                    </a:lnTo>
                    <a:lnTo>
                      <a:pt x="92" y="321"/>
                    </a:lnTo>
                    <a:lnTo>
                      <a:pt x="100" y="331"/>
                    </a:lnTo>
                    <a:lnTo>
                      <a:pt x="104" y="335"/>
                    </a:lnTo>
                    <a:lnTo>
                      <a:pt x="109" y="340"/>
                    </a:lnTo>
                    <a:lnTo>
                      <a:pt x="119" y="348"/>
                    </a:lnTo>
                    <a:lnTo>
                      <a:pt x="125" y="351"/>
                    </a:lnTo>
                    <a:lnTo>
                      <a:pt x="130" y="354"/>
                    </a:lnTo>
                    <a:lnTo>
                      <a:pt x="136" y="357"/>
                    </a:lnTo>
                    <a:lnTo>
                      <a:pt x="142" y="360"/>
                    </a:lnTo>
                    <a:lnTo>
                      <a:pt x="148" y="362"/>
                    </a:lnTo>
                    <a:lnTo>
                      <a:pt x="155" y="364"/>
                    </a:lnTo>
                    <a:lnTo>
                      <a:pt x="162" y="365"/>
                    </a:lnTo>
                    <a:lnTo>
                      <a:pt x="169" y="366"/>
                    </a:lnTo>
                    <a:lnTo>
                      <a:pt x="176" y="367"/>
                    </a:lnTo>
                    <a:lnTo>
                      <a:pt x="184" y="367"/>
                    </a:lnTo>
                    <a:lnTo>
                      <a:pt x="191" y="367"/>
                    </a:lnTo>
                    <a:lnTo>
                      <a:pt x="199" y="366"/>
                    </a:lnTo>
                    <a:lnTo>
                      <a:pt x="206" y="365"/>
                    </a:lnTo>
                    <a:lnTo>
                      <a:pt x="213" y="364"/>
                    </a:lnTo>
                    <a:lnTo>
                      <a:pt x="219" y="362"/>
                    </a:lnTo>
                    <a:lnTo>
                      <a:pt x="226" y="360"/>
                    </a:lnTo>
                    <a:lnTo>
                      <a:pt x="232" y="357"/>
                    </a:lnTo>
                    <a:lnTo>
                      <a:pt x="238" y="354"/>
                    </a:lnTo>
                    <a:lnTo>
                      <a:pt x="243" y="351"/>
                    </a:lnTo>
                    <a:lnTo>
                      <a:pt x="249" y="348"/>
                    </a:lnTo>
                    <a:lnTo>
                      <a:pt x="254" y="344"/>
                    </a:lnTo>
                    <a:lnTo>
                      <a:pt x="259" y="340"/>
                    </a:lnTo>
                    <a:lnTo>
                      <a:pt x="263" y="335"/>
                    </a:lnTo>
                    <a:lnTo>
                      <a:pt x="268" y="331"/>
                    </a:lnTo>
                    <a:lnTo>
                      <a:pt x="272" y="326"/>
                    </a:lnTo>
                    <a:lnTo>
                      <a:pt x="276" y="321"/>
                    </a:lnTo>
                    <a:lnTo>
                      <a:pt x="283" y="310"/>
                    </a:lnTo>
                    <a:lnTo>
                      <a:pt x="289" y="298"/>
                    </a:lnTo>
                    <a:lnTo>
                      <a:pt x="292" y="291"/>
                    </a:lnTo>
                    <a:lnTo>
                      <a:pt x="294" y="285"/>
                    </a:lnTo>
                    <a:lnTo>
                      <a:pt x="299" y="271"/>
                    </a:lnTo>
                    <a:lnTo>
                      <a:pt x="302" y="257"/>
                    </a:lnTo>
                    <a:lnTo>
                      <a:pt x="303" y="250"/>
                    </a:lnTo>
                    <a:lnTo>
                      <a:pt x="304" y="243"/>
                    </a:lnTo>
                    <a:lnTo>
                      <a:pt x="306" y="228"/>
                    </a:lnTo>
                    <a:lnTo>
                      <a:pt x="306" y="213"/>
                    </a:lnTo>
                    <a:lnTo>
                      <a:pt x="306" y="197"/>
                    </a:lnTo>
                    <a:lnTo>
                      <a:pt x="304" y="182"/>
                    </a:lnTo>
                    <a:lnTo>
                      <a:pt x="302" y="168"/>
                    </a:lnTo>
                    <a:lnTo>
                      <a:pt x="299" y="154"/>
                    </a:lnTo>
                    <a:lnTo>
                      <a:pt x="294" y="141"/>
                    </a:lnTo>
                    <a:lnTo>
                      <a:pt x="289" y="128"/>
                    </a:lnTo>
                    <a:lnTo>
                      <a:pt x="283" y="116"/>
                    </a:lnTo>
                    <a:lnTo>
                      <a:pt x="280" y="110"/>
                    </a:lnTo>
                    <a:lnTo>
                      <a:pt x="276" y="105"/>
                    </a:lnTo>
                    <a:lnTo>
                      <a:pt x="268" y="95"/>
                    </a:lnTo>
                    <a:lnTo>
                      <a:pt x="263" y="90"/>
                    </a:lnTo>
                    <a:lnTo>
                      <a:pt x="259" y="86"/>
                    </a:lnTo>
                    <a:lnTo>
                      <a:pt x="249" y="78"/>
                    </a:lnTo>
                    <a:lnTo>
                      <a:pt x="243" y="75"/>
                    </a:lnTo>
                    <a:lnTo>
                      <a:pt x="238" y="71"/>
                    </a:lnTo>
                    <a:lnTo>
                      <a:pt x="232" y="69"/>
                    </a:lnTo>
                    <a:lnTo>
                      <a:pt x="226" y="66"/>
                    </a:lnTo>
                    <a:lnTo>
                      <a:pt x="213" y="62"/>
                    </a:lnTo>
                    <a:lnTo>
                      <a:pt x="199" y="60"/>
                    </a:lnTo>
                    <a:lnTo>
                      <a:pt x="191" y="59"/>
                    </a:lnTo>
                    <a:lnTo>
                      <a:pt x="18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3" name="Freeform 15"/>
              <p:cNvSpPr>
                <a:spLocks/>
              </p:cNvSpPr>
              <p:nvPr/>
            </p:nvSpPr>
            <p:spPr bwMode="auto">
              <a:xfrm>
                <a:off x="7953375" y="4525963"/>
                <a:ext cx="328612" cy="666750"/>
              </a:xfrm>
              <a:custGeom>
                <a:avLst/>
                <a:gdLst>
                  <a:gd name="T0" fmla="*/ 207 w 207"/>
                  <a:gd name="T1" fmla="*/ 67 h 420"/>
                  <a:gd name="T2" fmla="*/ 192 w 207"/>
                  <a:gd name="T3" fmla="*/ 63 h 420"/>
                  <a:gd name="T4" fmla="*/ 185 w 207"/>
                  <a:gd name="T5" fmla="*/ 61 h 420"/>
                  <a:gd name="T6" fmla="*/ 178 w 207"/>
                  <a:gd name="T7" fmla="*/ 60 h 420"/>
                  <a:gd name="T8" fmla="*/ 171 w 207"/>
                  <a:gd name="T9" fmla="*/ 60 h 420"/>
                  <a:gd name="T10" fmla="*/ 164 w 207"/>
                  <a:gd name="T11" fmla="*/ 60 h 420"/>
                  <a:gd name="T12" fmla="*/ 157 w 207"/>
                  <a:gd name="T13" fmla="*/ 60 h 420"/>
                  <a:gd name="T14" fmla="*/ 150 w 207"/>
                  <a:gd name="T15" fmla="*/ 61 h 420"/>
                  <a:gd name="T16" fmla="*/ 138 w 207"/>
                  <a:gd name="T17" fmla="*/ 64 h 420"/>
                  <a:gd name="T18" fmla="*/ 132 w 207"/>
                  <a:gd name="T19" fmla="*/ 66 h 420"/>
                  <a:gd name="T20" fmla="*/ 126 w 207"/>
                  <a:gd name="T21" fmla="*/ 68 h 420"/>
                  <a:gd name="T22" fmla="*/ 120 w 207"/>
                  <a:gd name="T23" fmla="*/ 71 h 420"/>
                  <a:gd name="T24" fmla="*/ 115 w 207"/>
                  <a:gd name="T25" fmla="*/ 75 h 420"/>
                  <a:gd name="T26" fmla="*/ 110 w 207"/>
                  <a:gd name="T27" fmla="*/ 78 h 420"/>
                  <a:gd name="T28" fmla="*/ 105 w 207"/>
                  <a:gd name="T29" fmla="*/ 82 h 420"/>
                  <a:gd name="T30" fmla="*/ 100 w 207"/>
                  <a:gd name="T31" fmla="*/ 86 h 420"/>
                  <a:gd name="T32" fmla="*/ 95 w 207"/>
                  <a:gd name="T33" fmla="*/ 91 h 420"/>
                  <a:gd name="T34" fmla="*/ 91 w 207"/>
                  <a:gd name="T35" fmla="*/ 96 h 420"/>
                  <a:gd name="T36" fmla="*/ 87 w 207"/>
                  <a:gd name="T37" fmla="*/ 101 h 420"/>
                  <a:gd name="T38" fmla="*/ 84 w 207"/>
                  <a:gd name="T39" fmla="*/ 107 h 420"/>
                  <a:gd name="T40" fmla="*/ 79 w 207"/>
                  <a:gd name="T41" fmla="*/ 112 h 420"/>
                  <a:gd name="T42" fmla="*/ 76 w 207"/>
                  <a:gd name="T43" fmla="*/ 119 h 420"/>
                  <a:gd name="T44" fmla="*/ 73 w 207"/>
                  <a:gd name="T45" fmla="*/ 125 h 420"/>
                  <a:gd name="T46" fmla="*/ 69 w 207"/>
                  <a:gd name="T47" fmla="*/ 138 h 420"/>
                  <a:gd name="T48" fmla="*/ 65 w 207"/>
                  <a:gd name="T49" fmla="*/ 152 h 420"/>
                  <a:gd name="T50" fmla="*/ 64 w 207"/>
                  <a:gd name="T51" fmla="*/ 160 h 420"/>
                  <a:gd name="T52" fmla="*/ 63 w 207"/>
                  <a:gd name="T53" fmla="*/ 167 h 420"/>
                  <a:gd name="T54" fmla="*/ 63 w 207"/>
                  <a:gd name="T55" fmla="*/ 175 h 420"/>
                  <a:gd name="T56" fmla="*/ 62 w 207"/>
                  <a:gd name="T57" fmla="*/ 183 h 420"/>
                  <a:gd name="T58" fmla="*/ 62 w 207"/>
                  <a:gd name="T59" fmla="*/ 420 h 420"/>
                  <a:gd name="T60" fmla="*/ 0 w 207"/>
                  <a:gd name="T61" fmla="*/ 420 h 420"/>
                  <a:gd name="T62" fmla="*/ 0 w 207"/>
                  <a:gd name="T63" fmla="*/ 8 h 420"/>
                  <a:gd name="T64" fmla="*/ 59 w 207"/>
                  <a:gd name="T65" fmla="*/ 8 h 420"/>
                  <a:gd name="T66" fmla="*/ 59 w 207"/>
                  <a:gd name="T67" fmla="*/ 64 h 420"/>
                  <a:gd name="T68" fmla="*/ 63 w 207"/>
                  <a:gd name="T69" fmla="*/ 57 h 420"/>
                  <a:gd name="T70" fmla="*/ 69 w 207"/>
                  <a:gd name="T71" fmla="*/ 49 h 420"/>
                  <a:gd name="T72" fmla="*/ 71 w 207"/>
                  <a:gd name="T73" fmla="*/ 46 h 420"/>
                  <a:gd name="T74" fmla="*/ 74 w 207"/>
                  <a:gd name="T75" fmla="*/ 42 h 420"/>
                  <a:gd name="T76" fmla="*/ 82 w 207"/>
                  <a:gd name="T77" fmla="*/ 35 h 420"/>
                  <a:gd name="T78" fmla="*/ 86 w 207"/>
                  <a:gd name="T79" fmla="*/ 32 h 420"/>
                  <a:gd name="T80" fmla="*/ 90 w 207"/>
                  <a:gd name="T81" fmla="*/ 28 h 420"/>
                  <a:gd name="T82" fmla="*/ 94 w 207"/>
                  <a:gd name="T83" fmla="*/ 25 h 420"/>
                  <a:gd name="T84" fmla="*/ 98 w 207"/>
                  <a:gd name="T85" fmla="*/ 22 h 420"/>
                  <a:gd name="T86" fmla="*/ 107 w 207"/>
                  <a:gd name="T87" fmla="*/ 17 h 420"/>
                  <a:gd name="T88" fmla="*/ 116 w 207"/>
                  <a:gd name="T89" fmla="*/ 12 h 420"/>
                  <a:gd name="T90" fmla="*/ 126 w 207"/>
                  <a:gd name="T91" fmla="*/ 8 h 420"/>
                  <a:gd name="T92" fmla="*/ 136 w 207"/>
                  <a:gd name="T93" fmla="*/ 4 h 420"/>
                  <a:gd name="T94" fmla="*/ 147 w 207"/>
                  <a:gd name="T95" fmla="*/ 2 h 420"/>
                  <a:gd name="T96" fmla="*/ 159 w 207"/>
                  <a:gd name="T97" fmla="*/ 0 h 420"/>
                  <a:gd name="T98" fmla="*/ 171 w 207"/>
                  <a:gd name="T99" fmla="*/ 0 h 420"/>
                  <a:gd name="T100" fmla="*/ 183 w 207"/>
                  <a:gd name="T101" fmla="*/ 1 h 420"/>
                  <a:gd name="T102" fmla="*/ 195 w 207"/>
                  <a:gd name="T103" fmla="*/ 2 h 420"/>
                  <a:gd name="T104" fmla="*/ 207 w 207"/>
                  <a:gd name="T105" fmla="*/ 5 h 420"/>
                  <a:gd name="T106" fmla="*/ 207 w 207"/>
                  <a:gd name="T107" fmla="*/ 6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420">
                    <a:moveTo>
                      <a:pt x="207" y="67"/>
                    </a:moveTo>
                    <a:lnTo>
                      <a:pt x="192" y="63"/>
                    </a:lnTo>
                    <a:lnTo>
                      <a:pt x="185" y="61"/>
                    </a:lnTo>
                    <a:lnTo>
                      <a:pt x="178" y="60"/>
                    </a:lnTo>
                    <a:lnTo>
                      <a:pt x="171" y="60"/>
                    </a:lnTo>
                    <a:lnTo>
                      <a:pt x="164" y="60"/>
                    </a:lnTo>
                    <a:lnTo>
                      <a:pt x="157" y="60"/>
                    </a:lnTo>
                    <a:lnTo>
                      <a:pt x="150" y="61"/>
                    </a:lnTo>
                    <a:lnTo>
                      <a:pt x="138" y="64"/>
                    </a:lnTo>
                    <a:lnTo>
                      <a:pt x="132" y="66"/>
                    </a:lnTo>
                    <a:lnTo>
                      <a:pt x="126" y="68"/>
                    </a:lnTo>
                    <a:lnTo>
                      <a:pt x="120" y="71"/>
                    </a:lnTo>
                    <a:lnTo>
                      <a:pt x="115" y="75"/>
                    </a:lnTo>
                    <a:lnTo>
                      <a:pt x="110" y="78"/>
                    </a:lnTo>
                    <a:lnTo>
                      <a:pt x="105" y="82"/>
                    </a:lnTo>
                    <a:lnTo>
                      <a:pt x="100" y="86"/>
                    </a:lnTo>
                    <a:lnTo>
                      <a:pt x="95" y="91"/>
                    </a:lnTo>
                    <a:lnTo>
                      <a:pt x="91" y="96"/>
                    </a:lnTo>
                    <a:lnTo>
                      <a:pt x="87" y="101"/>
                    </a:lnTo>
                    <a:lnTo>
                      <a:pt x="84" y="107"/>
                    </a:lnTo>
                    <a:lnTo>
                      <a:pt x="79" y="112"/>
                    </a:lnTo>
                    <a:lnTo>
                      <a:pt x="76" y="119"/>
                    </a:lnTo>
                    <a:lnTo>
                      <a:pt x="73" y="125"/>
                    </a:lnTo>
                    <a:lnTo>
                      <a:pt x="69" y="138"/>
                    </a:lnTo>
                    <a:lnTo>
                      <a:pt x="65" y="152"/>
                    </a:lnTo>
                    <a:lnTo>
                      <a:pt x="64" y="160"/>
                    </a:lnTo>
                    <a:lnTo>
                      <a:pt x="63" y="167"/>
                    </a:lnTo>
                    <a:lnTo>
                      <a:pt x="63" y="175"/>
                    </a:lnTo>
                    <a:lnTo>
                      <a:pt x="62" y="183"/>
                    </a:lnTo>
                    <a:lnTo>
                      <a:pt x="62" y="420"/>
                    </a:lnTo>
                    <a:lnTo>
                      <a:pt x="0" y="420"/>
                    </a:lnTo>
                    <a:lnTo>
                      <a:pt x="0" y="8"/>
                    </a:lnTo>
                    <a:lnTo>
                      <a:pt x="59" y="8"/>
                    </a:lnTo>
                    <a:lnTo>
                      <a:pt x="59" y="64"/>
                    </a:lnTo>
                    <a:lnTo>
                      <a:pt x="63" y="57"/>
                    </a:lnTo>
                    <a:lnTo>
                      <a:pt x="69" y="49"/>
                    </a:lnTo>
                    <a:lnTo>
                      <a:pt x="71" y="46"/>
                    </a:lnTo>
                    <a:lnTo>
                      <a:pt x="74" y="42"/>
                    </a:lnTo>
                    <a:lnTo>
                      <a:pt x="82" y="35"/>
                    </a:lnTo>
                    <a:lnTo>
                      <a:pt x="86" y="32"/>
                    </a:lnTo>
                    <a:lnTo>
                      <a:pt x="90" y="28"/>
                    </a:lnTo>
                    <a:lnTo>
                      <a:pt x="94" y="25"/>
                    </a:lnTo>
                    <a:lnTo>
                      <a:pt x="98" y="22"/>
                    </a:lnTo>
                    <a:lnTo>
                      <a:pt x="107" y="17"/>
                    </a:lnTo>
                    <a:lnTo>
                      <a:pt x="116" y="12"/>
                    </a:lnTo>
                    <a:lnTo>
                      <a:pt x="126" y="8"/>
                    </a:lnTo>
                    <a:lnTo>
                      <a:pt x="136" y="4"/>
                    </a:lnTo>
                    <a:lnTo>
                      <a:pt x="147" y="2"/>
                    </a:lnTo>
                    <a:lnTo>
                      <a:pt x="159" y="0"/>
                    </a:lnTo>
                    <a:lnTo>
                      <a:pt x="171" y="0"/>
                    </a:lnTo>
                    <a:lnTo>
                      <a:pt x="183" y="1"/>
                    </a:lnTo>
                    <a:lnTo>
                      <a:pt x="195" y="2"/>
                    </a:lnTo>
                    <a:lnTo>
                      <a:pt x="207" y="5"/>
                    </a:lnTo>
                    <a:lnTo>
                      <a:pt x="20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sp>
            <p:nvSpPr>
              <p:cNvPr id="24" name="Rectangle 16"/>
              <p:cNvSpPr>
                <a:spLocks noChangeArrowheads="1"/>
              </p:cNvSpPr>
              <p:nvPr/>
            </p:nvSpPr>
            <p:spPr bwMode="auto">
              <a:xfrm>
                <a:off x="8415338" y="4324351"/>
                <a:ext cx="98425" cy="866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fi-FI">
                  <a:latin typeface="+mn-lt"/>
                </a:endParaRPr>
              </a:p>
            </p:txBody>
          </p:sp>
          <p:sp>
            <p:nvSpPr>
              <p:cNvPr id="25" name="Freeform 17"/>
              <p:cNvSpPr>
                <a:spLocks noEditPoints="1"/>
              </p:cNvSpPr>
              <p:nvPr/>
            </p:nvSpPr>
            <p:spPr bwMode="auto">
              <a:xfrm>
                <a:off x="8683625" y="4324351"/>
                <a:ext cx="582612" cy="879475"/>
              </a:xfrm>
              <a:custGeom>
                <a:avLst/>
                <a:gdLst>
                  <a:gd name="T0" fmla="*/ 308 w 367"/>
                  <a:gd name="T1" fmla="*/ 547 h 554"/>
                  <a:gd name="T2" fmla="*/ 290 w 367"/>
                  <a:gd name="T3" fmla="*/ 505 h 554"/>
                  <a:gd name="T4" fmla="*/ 261 w 367"/>
                  <a:gd name="T5" fmla="*/ 530 h 554"/>
                  <a:gd name="T6" fmla="*/ 236 w 367"/>
                  <a:gd name="T7" fmla="*/ 543 h 554"/>
                  <a:gd name="T8" fmla="*/ 197 w 367"/>
                  <a:gd name="T9" fmla="*/ 553 h 554"/>
                  <a:gd name="T10" fmla="*/ 155 w 367"/>
                  <a:gd name="T11" fmla="*/ 553 h 554"/>
                  <a:gd name="T12" fmla="*/ 119 w 367"/>
                  <a:gd name="T13" fmla="*/ 544 h 554"/>
                  <a:gd name="T14" fmla="*/ 87 w 367"/>
                  <a:gd name="T15" fmla="*/ 528 h 554"/>
                  <a:gd name="T16" fmla="*/ 66 w 367"/>
                  <a:gd name="T17" fmla="*/ 512 h 554"/>
                  <a:gd name="T18" fmla="*/ 42 w 367"/>
                  <a:gd name="T19" fmla="*/ 484 h 554"/>
                  <a:gd name="T20" fmla="*/ 19 w 367"/>
                  <a:gd name="T21" fmla="*/ 443 h 554"/>
                  <a:gd name="T22" fmla="*/ 7 w 367"/>
                  <a:gd name="T23" fmla="*/ 404 h 554"/>
                  <a:gd name="T24" fmla="*/ 0 w 367"/>
                  <a:gd name="T25" fmla="*/ 341 h 554"/>
                  <a:gd name="T26" fmla="*/ 5 w 367"/>
                  <a:gd name="T27" fmla="*/ 288 h 554"/>
                  <a:gd name="T28" fmla="*/ 19 w 367"/>
                  <a:gd name="T29" fmla="*/ 240 h 554"/>
                  <a:gd name="T30" fmla="*/ 37 w 367"/>
                  <a:gd name="T31" fmla="*/ 206 h 554"/>
                  <a:gd name="T32" fmla="*/ 61 w 367"/>
                  <a:gd name="T33" fmla="*/ 177 h 554"/>
                  <a:gd name="T34" fmla="*/ 89 w 367"/>
                  <a:gd name="T35" fmla="*/ 154 h 554"/>
                  <a:gd name="T36" fmla="*/ 123 w 367"/>
                  <a:gd name="T37" fmla="*/ 138 h 554"/>
                  <a:gd name="T38" fmla="*/ 161 w 367"/>
                  <a:gd name="T39" fmla="*/ 129 h 554"/>
                  <a:gd name="T40" fmla="*/ 202 w 367"/>
                  <a:gd name="T41" fmla="*/ 129 h 554"/>
                  <a:gd name="T42" fmla="*/ 238 w 367"/>
                  <a:gd name="T43" fmla="*/ 139 h 554"/>
                  <a:gd name="T44" fmla="*/ 269 w 367"/>
                  <a:gd name="T45" fmla="*/ 156 h 554"/>
                  <a:gd name="T46" fmla="*/ 286 w 367"/>
                  <a:gd name="T47" fmla="*/ 170 h 554"/>
                  <a:gd name="T48" fmla="*/ 305 w 367"/>
                  <a:gd name="T49" fmla="*/ 194 h 554"/>
                  <a:gd name="T50" fmla="*/ 169 w 367"/>
                  <a:gd name="T51" fmla="*/ 188 h 554"/>
                  <a:gd name="T52" fmla="*/ 143 w 367"/>
                  <a:gd name="T53" fmla="*/ 194 h 554"/>
                  <a:gd name="T54" fmla="*/ 120 w 367"/>
                  <a:gd name="T55" fmla="*/ 206 h 554"/>
                  <a:gd name="T56" fmla="*/ 101 w 367"/>
                  <a:gd name="T57" fmla="*/ 223 h 554"/>
                  <a:gd name="T58" fmla="*/ 80 w 367"/>
                  <a:gd name="T59" fmla="*/ 256 h 554"/>
                  <a:gd name="T60" fmla="*/ 64 w 367"/>
                  <a:gd name="T61" fmla="*/ 311 h 554"/>
                  <a:gd name="T62" fmla="*/ 64 w 367"/>
                  <a:gd name="T63" fmla="*/ 372 h 554"/>
                  <a:gd name="T64" fmla="*/ 74 w 367"/>
                  <a:gd name="T65" fmla="*/ 413 h 554"/>
                  <a:gd name="T66" fmla="*/ 93 w 367"/>
                  <a:gd name="T67" fmla="*/ 449 h 554"/>
                  <a:gd name="T68" fmla="*/ 115 w 367"/>
                  <a:gd name="T69" fmla="*/ 472 h 554"/>
                  <a:gd name="T70" fmla="*/ 137 w 367"/>
                  <a:gd name="T71" fmla="*/ 485 h 554"/>
                  <a:gd name="T72" fmla="*/ 183 w 367"/>
                  <a:gd name="T73" fmla="*/ 495 h 554"/>
                  <a:gd name="T74" fmla="*/ 220 w 367"/>
                  <a:gd name="T75" fmla="*/ 490 h 554"/>
                  <a:gd name="T76" fmla="*/ 244 w 367"/>
                  <a:gd name="T77" fmla="*/ 479 h 554"/>
                  <a:gd name="T78" fmla="*/ 264 w 367"/>
                  <a:gd name="T79" fmla="*/ 464 h 554"/>
                  <a:gd name="T80" fmla="*/ 287 w 367"/>
                  <a:gd name="T81" fmla="*/ 432 h 554"/>
                  <a:gd name="T82" fmla="*/ 302 w 367"/>
                  <a:gd name="T83" fmla="*/ 386 h 554"/>
                  <a:gd name="T84" fmla="*/ 306 w 367"/>
                  <a:gd name="T85" fmla="*/ 341 h 554"/>
                  <a:gd name="T86" fmla="*/ 298 w 367"/>
                  <a:gd name="T87" fmla="*/ 283 h 554"/>
                  <a:gd name="T88" fmla="*/ 282 w 367"/>
                  <a:gd name="T89" fmla="*/ 244 h 554"/>
                  <a:gd name="T90" fmla="*/ 262 w 367"/>
                  <a:gd name="T91" fmla="*/ 219 h 554"/>
                  <a:gd name="T92" fmla="*/ 236 w 367"/>
                  <a:gd name="T93" fmla="*/ 199 h 554"/>
                  <a:gd name="T94" fmla="*/ 211 w 367"/>
                  <a:gd name="T95" fmla="*/ 19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7" h="554">
                    <a:moveTo>
                      <a:pt x="305" y="0"/>
                    </a:moveTo>
                    <a:lnTo>
                      <a:pt x="367" y="0"/>
                    </a:lnTo>
                    <a:lnTo>
                      <a:pt x="367" y="547"/>
                    </a:lnTo>
                    <a:lnTo>
                      <a:pt x="308" y="547"/>
                    </a:lnTo>
                    <a:lnTo>
                      <a:pt x="308" y="481"/>
                    </a:lnTo>
                    <a:lnTo>
                      <a:pt x="303" y="489"/>
                    </a:lnTo>
                    <a:lnTo>
                      <a:pt x="297" y="498"/>
                    </a:lnTo>
                    <a:lnTo>
                      <a:pt x="290" y="505"/>
                    </a:lnTo>
                    <a:lnTo>
                      <a:pt x="284" y="512"/>
                    </a:lnTo>
                    <a:lnTo>
                      <a:pt x="277" y="519"/>
                    </a:lnTo>
                    <a:lnTo>
                      <a:pt x="269" y="525"/>
                    </a:lnTo>
                    <a:lnTo>
                      <a:pt x="261" y="530"/>
                    </a:lnTo>
                    <a:lnTo>
                      <a:pt x="253" y="535"/>
                    </a:lnTo>
                    <a:lnTo>
                      <a:pt x="245" y="539"/>
                    </a:lnTo>
                    <a:lnTo>
                      <a:pt x="240" y="541"/>
                    </a:lnTo>
                    <a:lnTo>
                      <a:pt x="236" y="543"/>
                    </a:lnTo>
                    <a:lnTo>
                      <a:pt x="226" y="547"/>
                    </a:lnTo>
                    <a:lnTo>
                      <a:pt x="217" y="549"/>
                    </a:lnTo>
                    <a:lnTo>
                      <a:pt x="207" y="551"/>
                    </a:lnTo>
                    <a:lnTo>
                      <a:pt x="197" y="553"/>
                    </a:lnTo>
                    <a:lnTo>
                      <a:pt x="186" y="554"/>
                    </a:lnTo>
                    <a:lnTo>
                      <a:pt x="175" y="554"/>
                    </a:lnTo>
                    <a:lnTo>
                      <a:pt x="165" y="554"/>
                    </a:lnTo>
                    <a:lnTo>
                      <a:pt x="155" y="553"/>
                    </a:lnTo>
                    <a:lnTo>
                      <a:pt x="146" y="552"/>
                    </a:lnTo>
                    <a:lnTo>
                      <a:pt x="137" y="550"/>
                    </a:lnTo>
                    <a:lnTo>
                      <a:pt x="128" y="547"/>
                    </a:lnTo>
                    <a:lnTo>
                      <a:pt x="119" y="544"/>
                    </a:lnTo>
                    <a:lnTo>
                      <a:pt x="110" y="541"/>
                    </a:lnTo>
                    <a:lnTo>
                      <a:pt x="102" y="537"/>
                    </a:lnTo>
                    <a:lnTo>
                      <a:pt x="94" y="533"/>
                    </a:lnTo>
                    <a:lnTo>
                      <a:pt x="87" y="528"/>
                    </a:lnTo>
                    <a:lnTo>
                      <a:pt x="83" y="526"/>
                    </a:lnTo>
                    <a:lnTo>
                      <a:pt x="79" y="523"/>
                    </a:lnTo>
                    <a:lnTo>
                      <a:pt x="72" y="518"/>
                    </a:lnTo>
                    <a:lnTo>
                      <a:pt x="66" y="512"/>
                    </a:lnTo>
                    <a:lnTo>
                      <a:pt x="59" y="505"/>
                    </a:lnTo>
                    <a:lnTo>
                      <a:pt x="53" y="499"/>
                    </a:lnTo>
                    <a:lnTo>
                      <a:pt x="47" y="492"/>
                    </a:lnTo>
                    <a:lnTo>
                      <a:pt x="42" y="484"/>
                    </a:lnTo>
                    <a:lnTo>
                      <a:pt x="37" y="477"/>
                    </a:lnTo>
                    <a:lnTo>
                      <a:pt x="27" y="460"/>
                    </a:lnTo>
                    <a:lnTo>
                      <a:pt x="23" y="452"/>
                    </a:lnTo>
                    <a:lnTo>
                      <a:pt x="19" y="443"/>
                    </a:lnTo>
                    <a:lnTo>
                      <a:pt x="16" y="433"/>
                    </a:lnTo>
                    <a:lnTo>
                      <a:pt x="12" y="424"/>
                    </a:lnTo>
                    <a:lnTo>
                      <a:pt x="10" y="414"/>
                    </a:lnTo>
                    <a:lnTo>
                      <a:pt x="7" y="404"/>
                    </a:lnTo>
                    <a:lnTo>
                      <a:pt x="3" y="384"/>
                    </a:lnTo>
                    <a:lnTo>
                      <a:pt x="1" y="363"/>
                    </a:lnTo>
                    <a:lnTo>
                      <a:pt x="1" y="352"/>
                    </a:lnTo>
                    <a:lnTo>
                      <a:pt x="0" y="341"/>
                    </a:lnTo>
                    <a:lnTo>
                      <a:pt x="1" y="320"/>
                    </a:lnTo>
                    <a:lnTo>
                      <a:pt x="2" y="309"/>
                    </a:lnTo>
                    <a:lnTo>
                      <a:pt x="3" y="299"/>
                    </a:lnTo>
                    <a:lnTo>
                      <a:pt x="5" y="288"/>
                    </a:lnTo>
                    <a:lnTo>
                      <a:pt x="7" y="278"/>
                    </a:lnTo>
                    <a:lnTo>
                      <a:pt x="10" y="268"/>
                    </a:lnTo>
                    <a:lnTo>
                      <a:pt x="13" y="259"/>
                    </a:lnTo>
                    <a:lnTo>
                      <a:pt x="19" y="240"/>
                    </a:lnTo>
                    <a:lnTo>
                      <a:pt x="23" y="231"/>
                    </a:lnTo>
                    <a:lnTo>
                      <a:pt x="28" y="222"/>
                    </a:lnTo>
                    <a:lnTo>
                      <a:pt x="32" y="214"/>
                    </a:lnTo>
                    <a:lnTo>
                      <a:pt x="37" y="206"/>
                    </a:lnTo>
                    <a:lnTo>
                      <a:pt x="43" y="198"/>
                    </a:lnTo>
                    <a:lnTo>
                      <a:pt x="48" y="191"/>
                    </a:lnTo>
                    <a:lnTo>
                      <a:pt x="54" y="184"/>
                    </a:lnTo>
                    <a:lnTo>
                      <a:pt x="61" y="177"/>
                    </a:lnTo>
                    <a:lnTo>
                      <a:pt x="67" y="171"/>
                    </a:lnTo>
                    <a:lnTo>
                      <a:pt x="74" y="165"/>
                    </a:lnTo>
                    <a:lnTo>
                      <a:pt x="82" y="159"/>
                    </a:lnTo>
                    <a:lnTo>
                      <a:pt x="89" y="154"/>
                    </a:lnTo>
                    <a:lnTo>
                      <a:pt x="97" y="149"/>
                    </a:lnTo>
                    <a:lnTo>
                      <a:pt x="105" y="145"/>
                    </a:lnTo>
                    <a:lnTo>
                      <a:pt x="114" y="141"/>
                    </a:lnTo>
                    <a:lnTo>
                      <a:pt x="123" y="138"/>
                    </a:lnTo>
                    <a:lnTo>
                      <a:pt x="132" y="135"/>
                    </a:lnTo>
                    <a:lnTo>
                      <a:pt x="142" y="132"/>
                    </a:lnTo>
                    <a:lnTo>
                      <a:pt x="151" y="130"/>
                    </a:lnTo>
                    <a:lnTo>
                      <a:pt x="161" y="129"/>
                    </a:lnTo>
                    <a:lnTo>
                      <a:pt x="172" y="128"/>
                    </a:lnTo>
                    <a:lnTo>
                      <a:pt x="182" y="128"/>
                    </a:lnTo>
                    <a:lnTo>
                      <a:pt x="192" y="128"/>
                    </a:lnTo>
                    <a:lnTo>
                      <a:pt x="202" y="129"/>
                    </a:lnTo>
                    <a:lnTo>
                      <a:pt x="212" y="131"/>
                    </a:lnTo>
                    <a:lnTo>
                      <a:pt x="221" y="133"/>
                    </a:lnTo>
                    <a:lnTo>
                      <a:pt x="230" y="135"/>
                    </a:lnTo>
                    <a:lnTo>
                      <a:pt x="238" y="139"/>
                    </a:lnTo>
                    <a:lnTo>
                      <a:pt x="247" y="142"/>
                    </a:lnTo>
                    <a:lnTo>
                      <a:pt x="254" y="146"/>
                    </a:lnTo>
                    <a:lnTo>
                      <a:pt x="262" y="151"/>
                    </a:lnTo>
                    <a:lnTo>
                      <a:pt x="269" y="156"/>
                    </a:lnTo>
                    <a:lnTo>
                      <a:pt x="273" y="158"/>
                    </a:lnTo>
                    <a:lnTo>
                      <a:pt x="276" y="161"/>
                    </a:lnTo>
                    <a:lnTo>
                      <a:pt x="283" y="167"/>
                    </a:lnTo>
                    <a:lnTo>
                      <a:pt x="286" y="170"/>
                    </a:lnTo>
                    <a:lnTo>
                      <a:pt x="289" y="173"/>
                    </a:lnTo>
                    <a:lnTo>
                      <a:pt x="294" y="180"/>
                    </a:lnTo>
                    <a:lnTo>
                      <a:pt x="300" y="186"/>
                    </a:lnTo>
                    <a:lnTo>
                      <a:pt x="305" y="194"/>
                    </a:lnTo>
                    <a:lnTo>
                      <a:pt x="305" y="0"/>
                    </a:lnTo>
                    <a:close/>
                    <a:moveTo>
                      <a:pt x="183" y="187"/>
                    </a:moveTo>
                    <a:lnTo>
                      <a:pt x="176" y="187"/>
                    </a:lnTo>
                    <a:lnTo>
                      <a:pt x="169" y="188"/>
                    </a:lnTo>
                    <a:lnTo>
                      <a:pt x="162" y="189"/>
                    </a:lnTo>
                    <a:lnTo>
                      <a:pt x="155" y="190"/>
                    </a:lnTo>
                    <a:lnTo>
                      <a:pt x="149" y="192"/>
                    </a:lnTo>
                    <a:lnTo>
                      <a:pt x="143" y="194"/>
                    </a:lnTo>
                    <a:lnTo>
                      <a:pt x="137" y="197"/>
                    </a:lnTo>
                    <a:lnTo>
                      <a:pt x="131" y="199"/>
                    </a:lnTo>
                    <a:lnTo>
                      <a:pt x="126" y="203"/>
                    </a:lnTo>
                    <a:lnTo>
                      <a:pt x="120" y="206"/>
                    </a:lnTo>
                    <a:lnTo>
                      <a:pt x="115" y="210"/>
                    </a:lnTo>
                    <a:lnTo>
                      <a:pt x="110" y="214"/>
                    </a:lnTo>
                    <a:lnTo>
                      <a:pt x="106" y="219"/>
                    </a:lnTo>
                    <a:lnTo>
                      <a:pt x="101" y="223"/>
                    </a:lnTo>
                    <a:lnTo>
                      <a:pt x="97" y="228"/>
                    </a:lnTo>
                    <a:lnTo>
                      <a:pt x="93" y="233"/>
                    </a:lnTo>
                    <a:lnTo>
                      <a:pt x="86" y="244"/>
                    </a:lnTo>
                    <a:lnTo>
                      <a:pt x="80" y="256"/>
                    </a:lnTo>
                    <a:lnTo>
                      <a:pt x="75" y="269"/>
                    </a:lnTo>
                    <a:lnTo>
                      <a:pt x="70" y="283"/>
                    </a:lnTo>
                    <a:lnTo>
                      <a:pt x="67" y="297"/>
                    </a:lnTo>
                    <a:lnTo>
                      <a:pt x="64" y="311"/>
                    </a:lnTo>
                    <a:lnTo>
                      <a:pt x="63" y="326"/>
                    </a:lnTo>
                    <a:lnTo>
                      <a:pt x="62" y="341"/>
                    </a:lnTo>
                    <a:lnTo>
                      <a:pt x="63" y="357"/>
                    </a:lnTo>
                    <a:lnTo>
                      <a:pt x="64" y="372"/>
                    </a:lnTo>
                    <a:lnTo>
                      <a:pt x="67" y="386"/>
                    </a:lnTo>
                    <a:lnTo>
                      <a:pt x="68" y="393"/>
                    </a:lnTo>
                    <a:lnTo>
                      <a:pt x="70" y="400"/>
                    </a:lnTo>
                    <a:lnTo>
                      <a:pt x="74" y="413"/>
                    </a:lnTo>
                    <a:lnTo>
                      <a:pt x="80" y="426"/>
                    </a:lnTo>
                    <a:lnTo>
                      <a:pt x="86" y="438"/>
                    </a:lnTo>
                    <a:lnTo>
                      <a:pt x="89" y="444"/>
                    </a:lnTo>
                    <a:lnTo>
                      <a:pt x="93" y="449"/>
                    </a:lnTo>
                    <a:lnTo>
                      <a:pt x="101" y="459"/>
                    </a:lnTo>
                    <a:lnTo>
                      <a:pt x="105" y="464"/>
                    </a:lnTo>
                    <a:lnTo>
                      <a:pt x="110" y="468"/>
                    </a:lnTo>
                    <a:lnTo>
                      <a:pt x="115" y="472"/>
                    </a:lnTo>
                    <a:lnTo>
                      <a:pt x="120" y="476"/>
                    </a:lnTo>
                    <a:lnTo>
                      <a:pt x="125" y="479"/>
                    </a:lnTo>
                    <a:lnTo>
                      <a:pt x="131" y="483"/>
                    </a:lnTo>
                    <a:lnTo>
                      <a:pt x="137" y="485"/>
                    </a:lnTo>
                    <a:lnTo>
                      <a:pt x="143" y="488"/>
                    </a:lnTo>
                    <a:lnTo>
                      <a:pt x="155" y="492"/>
                    </a:lnTo>
                    <a:lnTo>
                      <a:pt x="169" y="494"/>
                    </a:lnTo>
                    <a:lnTo>
                      <a:pt x="183" y="495"/>
                    </a:lnTo>
                    <a:lnTo>
                      <a:pt x="199" y="494"/>
                    </a:lnTo>
                    <a:lnTo>
                      <a:pt x="206" y="493"/>
                    </a:lnTo>
                    <a:lnTo>
                      <a:pt x="213" y="492"/>
                    </a:lnTo>
                    <a:lnTo>
                      <a:pt x="220" y="490"/>
                    </a:lnTo>
                    <a:lnTo>
                      <a:pt x="226" y="488"/>
                    </a:lnTo>
                    <a:lnTo>
                      <a:pt x="232" y="485"/>
                    </a:lnTo>
                    <a:lnTo>
                      <a:pt x="238" y="483"/>
                    </a:lnTo>
                    <a:lnTo>
                      <a:pt x="244" y="479"/>
                    </a:lnTo>
                    <a:lnTo>
                      <a:pt x="249" y="476"/>
                    </a:lnTo>
                    <a:lnTo>
                      <a:pt x="255" y="472"/>
                    </a:lnTo>
                    <a:lnTo>
                      <a:pt x="259" y="468"/>
                    </a:lnTo>
                    <a:lnTo>
                      <a:pt x="264" y="464"/>
                    </a:lnTo>
                    <a:lnTo>
                      <a:pt x="269" y="459"/>
                    </a:lnTo>
                    <a:lnTo>
                      <a:pt x="277" y="449"/>
                    </a:lnTo>
                    <a:lnTo>
                      <a:pt x="284" y="438"/>
                    </a:lnTo>
                    <a:lnTo>
                      <a:pt x="287" y="432"/>
                    </a:lnTo>
                    <a:lnTo>
                      <a:pt x="290" y="426"/>
                    </a:lnTo>
                    <a:lnTo>
                      <a:pt x="295" y="413"/>
                    </a:lnTo>
                    <a:lnTo>
                      <a:pt x="299" y="400"/>
                    </a:lnTo>
                    <a:lnTo>
                      <a:pt x="302" y="386"/>
                    </a:lnTo>
                    <a:lnTo>
                      <a:pt x="303" y="379"/>
                    </a:lnTo>
                    <a:lnTo>
                      <a:pt x="304" y="372"/>
                    </a:lnTo>
                    <a:lnTo>
                      <a:pt x="306" y="357"/>
                    </a:lnTo>
                    <a:lnTo>
                      <a:pt x="306" y="341"/>
                    </a:lnTo>
                    <a:lnTo>
                      <a:pt x="306" y="326"/>
                    </a:lnTo>
                    <a:lnTo>
                      <a:pt x="304" y="311"/>
                    </a:lnTo>
                    <a:lnTo>
                      <a:pt x="302" y="297"/>
                    </a:lnTo>
                    <a:lnTo>
                      <a:pt x="298" y="283"/>
                    </a:lnTo>
                    <a:lnTo>
                      <a:pt x="294" y="269"/>
                    </a:lnTo>
                    <a:lnTo>
                      <a:pt x="288" y="256"/>
                    </a:lnTo>
                    <a:lnTo>
                      <a:pt x="285" y="250"/>
                    </a:lnTo>
                    <a:lnTo>
                      <a:pt x="282" y="244"/>
                    </a:lnTo>
                    <a:lnTo>
                      <a:pt x="275" y="233"/>
                    </a:lnTo>
                    <a:lnTo>
                      <a:pt x="271" y="228"/>
                    </a:lnTo>
                    <a:lnTo>
                      <a:pt x="266" y="223"/>
                    </a:lnTo>
                    <a:lnTo>
                      <a:pt x="262" y="219"/>
                    </a:lnTo>
                    <a:lnTo>
                      <a:pt x="257" y="214"/>
                    </a:lnTo>
                    <a:lnTo>
                      <a:pt x="247" y="206"/>
                    </a:lnTo>
                    <a:lnTo>
                      <a:pt x="242" y="203"/>
                    </a:lnTo>
                    <a:lnTo>
                      <a:pt x="236" y="199"/>
                    </a:lnTo>
                    <a:lnTo>
                      <a:pt x="230" y="197"/>
                    </a:lnTo>
                    <a:lnTo>
                      <a:pt x="224" y="194"/>
                    </a:lnTo>
                    <a:lnTo>
                      <a:pt x="218" y="192"/>
                    </a:lnTo>
                    <a:lnTo>
                      <a:pt x="211" y="190"/>
                    </a:lnTo>
                    <a:lnTo>
                      <a:pt x="205" y="189"/>
                    </a:lnTo>
                    <a:lnTo>
                      <a:pt x="198" y="188"/>
                    </a:lnTo>
                    <a:lnTo>
                      <a:pt x="183"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fi-FI">
                  <a:latin typeface="+mn-lt"/>
                </a:endParaRPr>
              </a:p>
            </p:txBody>
          </p:sp>
        </p:grpSp>
      </p:grpSp>
      <p:sp>
        <p:nvSpPr>
          <p:cNvPr id="13" name="Title 1"/>
          <p:cNvSpPr>
            <a:spLocks noGrp="1"/>
          </p:cNvSpPr>
          <p:nvPr>
            <p:ph type="ctrTitle"/>
          </p:nvPr>
        </p:nvSpPr>
        <p:spPr>
          <a:xfrm>
            <a:off x="761534" y="1214183"/>
            <a:ext cx="7620933" cy="2214818"/>
          </a:xfrm>
        </p:spPr>
        <p:txBody>
          <a:bodyPr anchor="b"/>
          <a:lstStyle>
            <a:lvl1pPr algn="ctr">
              <a:lnSpc>
                <a:spcPct val="85000"/>
              </a:lnSpc>
              <a:defRPr sz="5900" b="1"/>
            </a:lvl1pPr>
          </a:lstStyle>
          <a:p>
            <a:r>
              <a:rPr lang="en-US" dirty="0" smtClean="0"/>
              <a:t>Click to edit Master title style</a:t>
            </a:r>
            <a:endParaRPr lang="fi-FI" dirty="0"/>
          </a:p>
        </p:txBody>
      </p:sp>
      <p:sp>
        <p:nvSpPr>
          <p:cNvPr id="15" name="Text Placeholder 14"/>
          <p:cNvSpPr>
            <a:spLocks noGrp="1"/>
          </p:cNvSpPr>
          <p:nvPr>
            <p:ph type="body" sz="quarter" idx="13"/>
          </p:nvPr>
        </p:nvSpPr>
        <p:spPr>
          <a:xfrm>
            <a:off x="761534" y="3571895"/>
            <a:ext cx="7620933" cy="1572397"/>
          </a:xfrm>
        </p:spPr>
        <p:txBody>
          <a:bodyPr/>
          <a:lstStyle>
            <a:lvl1pPr marL="0" indent="0" algn="ctr">
              <a:buFontTx/>
              <a:buNone/>
              <a:defRPr sz="2800"/>
            </a:lvl1pPr>
          </a:lstStyle>
          <a:p>
            <a:pPr lvl="0"/>
            <a:r>
              <a:rPr lang="en-US" dirty="0" smtClean="0"/>
              <a:t>Click to edit Master text styles</a:t>
            </a:r>
          </a:p>
        </p:txBody>
      </p:sp>
      <p:sp>
        <p:nvSpPr>
          <p:cNvPr id="26" name="Date Placeholder 3"/>
          <p:cNvSpPr>
            <a:spLocks noGrp="1"/>
          </p:cNvSpPr>
          <p:nvPr>
            <p:ph type="dt" sz="half" idx="14"/>
          </p:nvPr>
        </p:nvSpPr>
        <p:spPr>
          <a:xfrm>
            <a:off x="457200" y="6356350"/>
            <a:ext cx="2133600" cy="365125"/>
          </a:xfrm>
          <a:prstGeom prst="rect">
            <a:avLst/>
          </a:prstGeom>
        </p:spPr>
        <p:txBody>
          <a:bodyPr/>
          <a:lstStyle>
            <a:lvl1pPr>
              <a:defRPr>
                <a:noFill/>
              </a:defRPr>
            </a:lvl1pPr>
          </a:lstStyle>
          <a:p>
            <a:pPr>
              <a:defRPr/>
            </a:pPr>
            <a:fld id="{0911901A-39E6-4900-B003-999CF778EA28}" type="datetime3">
              <a:rPr lang="en-US"/>
              <a:pPr>
                <a:defRPr/>
              </a:pPr>
              <a:t>26 November 2014</a:t>
            </a:fld>
            <a:endParaRPr lang="fi-FI"/>
          </a:p>
        </p:txBody>
      </p:sp>
      <p:sp>
        <p:nvSpPr>
          <p:cNvPr id="27" name="Footer Placeholder 4"/>
          <p:cNvSpPr>
            <a:spLocks noGrp="1"/>
          </p:cNvSpPr>
          <p:nvPr>
            <p:ph type="ftr" sz="quarter" idx="15"/>
          </p:nvPr>
        </p:nvSpPr>
        <p:spPr>
          <a:xfrm>
            <a:off x="3124200" y="6356350"/>
            <a:ext cx="2895600" cy="365125"/>
          </a:xfrm>
          <a:prstGeom prst="rect">
            <a:avLst/>
          </a:prstGeom>
        </p:spPr>
        <p:txBody>
          <a:bodyPr/>
          <a:lstStyle>
            <a:lvl1pPr>
              <a:defRPr>
                <a:noFill/>
              </a:defRPr>
            </a:lvl1pPr>
          </a:lstStyle>
          <a:p>
            <a:pPr>
              <a:defRPr/>
            </a:pPr>
            <a:r>
              <a:rPr lang="fi-FI"/>
              <a:t>Presentation name</a:t>
            </a:r>
          </a:p>
        </p:txBody>
      </p:sp>
      <p:sp>
        <p:nvSpPr>
          <p:cNvPr id="28" name="Slide Number Placeholder 5"/>
          <p:cNvSpPr>
            <a:spLocks noGrp="1"/>
          </p:cNvSpPr>
          <p:nvPr>
            <p:ph type="sldNum" sz="quarter" idx="16"/>
          </p:nvPr>
        </p:nvSpPr>
        <p:spPr>
          <a:xfrm>
            <a:off x="6553200" y="6356350"/>
            <a:ext cx="2133600" cy="365125"/>
          </a:xfrm>
          <a:prstGeom prst="rect">
            <a:avLst/>
          </a:prstGeom>
        </p:spPr>
        <p:txBody>
          <a:bodyPr/>
          <a:lstStyle>
            <a:lvl1pPr>
              <a:defRPr>
                <a:noFill/>
              </a:defRPr>
            </a:lvl1pPr>
          </a:lstStyle>
          <a:p>
            <a:pPr>
              <a:defRPr/>
            </a:pPr>
            <a:fld id="{6B660AE7-E67C-4253-8CD3-C6E973BA3643}" type="slidenum">
              <a:rPr lang="fi-FI"/>
              <a:pPr>
                <a:defRPr/>
              </a:pPr>
              <a:t>‹#›</a:t>
            </a:fld>
            <a:endParaRPr lang="fi-FI"/>
          </a:p>
        </p:txBody>
      </p:sp>
    </p:spTree>
    <p:extLst>
      <p:ext uri="{BB962C8B-B14F-4D97-AF65-F5344CB8AC3E}">
        <p14:creationId xmlns:p14="http://schemas.microsoft.com/office/powerpoint/2010/main" val="130344059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767" y="1713713"/>
            <a:ext cx="8379303" cy="42874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4" name="Date Placeholder 3"/>
          <p:cNvSpPr>
            <a:spLocks noGrp="1"/>
          </p:cNvSpPr>
          <p:nvPr>
            <p:ph type="dt" sz="half" idx="10"/>
          </p:nvPr>
        </p:nvSpPr>
        <p:spPr>
          <a:xfrm>
            <a:off x="758786" y="6429719"/>
            <a:ext cx="1146316" cy="142891"/>
          </a:xfrm>
          <a:prstGeom prst="rect">
            <a:avLst/>
          </a:prstGeom>
        </p:spPr>
        <p:txBody>
          <a:bodyPr lIns="84664" tIns="42332" rIns="84664" bIns="42332"/>
          <a:lstStyle/>
          <a:p>
            <a:fld id="{CCD0BAD9-1B0A-488D-B593-6527745204A7}" type="datetime3">
              <a:rPr lang="en-US" smtClean="0"/>
              <a:t>26 November 2014</a:t>
            </a:fld>
            <a:endParaRPr lang="fi-FI"/>
          </a:p>
        </p:txBody>
      </p:sp>
      <p:sp>
        <p:nvSpPr>
          <p:cNvPr id="5" name="Footer Placeholder 4"/>
          <p:cNvSpPr>
            <a:spLocks noGrp="1"/>
          </p:cNvSpPr>
          <p:nvPr>
            <p:ph type="ftr" sz="quarter" idx="11"/>
          </p:nvPr>
        </p:nvSpPr>
        <p:spPr>
          <a:xfrm>
            <a:off x="1905103" y="6429719"/>
            <a:ext cx="3423586" cy="142891"/>
          </a:xfrm>
          <a:prstGeom prst="rect">
            <a:avLst/>
          </a:prstGeom>
        </p:spPr>
        <p:txBody>
          <a:bodyPr lIns="84664" tIns="42332" rIns="84664" bIns="42332"/>
          <a:lstStyle/>
          <a:p>
            <a:r>
              <a:rPr lang="fi-FI" smtClean="0"/>
              <a:t>Presentation name</a:t>
            </a:r>
            <a:endParaRPr lang="fi-FI"/>
          </a:p>
        </p:txBody>
      </p:sp>
      <p:sp>
        <p:nvSpPr>
          <p:cNvPr id="6" name="Slide Number Placeholder 5"/>
          <p:cNvSpPr>
            <a:spLocks noGrp="1"/>
          </p:cNvSpPr>
          <p:nvPr>
            <p:ph type="sldNum" sz="quarter" idx="12"/>
          </p:nvPr>
        </p:nvSpPr>
        <p:spPr>
          <a:xfrm>
            <a:off x="380767" y="6430433"/>
            <a:ext cx="377603" cy="142177"/>
          </a:xfrm>
          <a:prstGeom prst="rect">
            <a:avLst/>
          </a:prstGeom>
        </p:spPr>
        <p:txBody>
          <a:bodyPr lIns="84664" tIns="42332" rIns="84664" bIns="42332"/>
          <a:lstStyle/>
          <a:p>
            <a:fld id="{8BA1D61E-DCAC-4F3F-A9E2-B5195B305580}" type="slidenum">
              <a:rPr lang="fi-FI" smtClean="0"/>
              <a:t>‹#›</a:t>
            </a:fld>
            <a:endParaRPr lang="fi-FI"/>
          </a:p>
        </p:txBody>
      </p:sp>
      <p:sp>
        <p:nvSpPr>
          <p:cNvPr id="8" name="Text Placeholder 7"/>
          <p:cNvSpPr>
            <a:spLocks noGrp="1"/>
          </p:cNvSpPr>
          <p:nvPr>
            <p:ph type="body" sz="quarter" idx="13"/>
          </p:nvPr>
        </p:nvSpPr>
        <p:spPr>
          <a:xfrm>
            <a:off x="380767" y="856857"/>
            <a:ext cx="8379667" cy="571664"/>
          </a:xfrm>
        </p:spPr>
        <p:txBody>
          <a:bodyPr/>
          <a:lstStyle>
            <a:lvl1pPr marL="0" indent="0">
              <a:buFontTx/>
              <a:buNone/>
              <a:defRPr sz="1700"/>
            </a:lvl1pPr>
          </a:lstStyle>
          <a:p>
            <a:pPr lvl="0"/>
            <a:r>
              <a:rPr lang="en-US" dirty="0" smtClean="0"/>
              <a:t>Click to edit Master text styles</a:t>
            </a:r>
            <a:endParaRPr lang="fi-FI" dirty="0"/>
          </a:p>
        </p:txBody>
      </p:sp>
      <p:sp>
        <p:nvSpPr>
          <p:cNvPr id="2" name="Title 1"/>
          <p:cNvSpPr>
            <a:spLocks noGrp="1"/>
          </p:cNvSpPr>
          <p:nvPr>
            <p:ph type="title"/>
          </p:nvPr>
        </p:nvSpPr>
        <p:spPr>
          <a:xfrm>
            <a:off x="380635" y="357550"/>
            <a:ext cx="8382730" cy="499307"/>
          </a:xfrm>
        </p:spPr>
        <p:txBody>
          <a:bodyPr/>
          <a:lstStyle/>
          <a:p>
            <a:r>
              <a:rPr lang="en-US" dirty="0" smtClean="0"/>
              <a:t>Click to edit Master title style</a:t>
            </a:r>
            <a:endParaRPr lang="fi-FI" dirty="0"/>
          </a:p>
        </p:txBody>
      </p:sp>
    </p:spTree>
    <p:extLst>
      <p:ext uri="{BB962C8B-B14F-4D97-AF65-F5344CB8AC3E}">
        <p14:creationId xmlns:p14="http://schemas.microsoft.com/office/powerpoint/2010/main" val="261434889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 Divider C">
    <p:spTree>
      <p:nvGrpSpPr>
        <p:cNvPr id="1" name=""/>
        <p:cNvGrpSpPr/>
        <p:nvPr/>
      </p:nvGrpSpPr>
      <p:grpSpPr>
        <a:xfrm>
          <a:off x="0" y="0"/>
          <a:ext cx="0" cy="0"/>
          <a:chOff x="0" y="0"/>
          <a:chExt cx="0" cy="0"/>
        </a:xfrm>
      </p:grpSpPr>
      <p:pic>
        <p:nvPicPr>
          <p:cNvPr id="9" name="Picture 8" descr="ppt_k23_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8"/>
            <a:ext cx="9144000" cy="6857623"/>
          </a:xfrm>
          <a:prstGeom prst="rect">
            <a:avLst/>
          </a:prstGeom>
        </p:spPr>
      </p:pic>
      <p:sp>
        <p:nvSpPr>
          <p:cNvPr id="6" name="Content Placeholder 2"/>
          <p:cNvSpPr>
            <a:spLocks noGrp="1"/>
          </p:cNvSpPr>
          <p:nvPr>
            <p:ph idx="1"/>
          </p:nvPr>
        </p:nvSpPr>
        <p:spPr>
          <a:xfrm>
            <a:off x="326920" y="1713713"/>
            <a:ext cx="8490160" cy="4287431"/>
          </a:xfrm>
          <a:prstGeom prst="rect">
            <a:avLst/>
          </a:prstGeo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hu-HU" smtClean="0"/>
              <a:t>Click to edit Master text styles</a:t>
            </a:r>
          </a:p>
          <a:p>
            <a:pPr lvl="1"/>
            <a:r>
              <a:rPr lang="hu-HU" smtClean="0"/>
              <a:t>Second level</a:t>
            </a:r>
          </a:p>
          <a:p>
            <a:pPr lvl="2"/>
            <a:r>
              <a:rPr lang="hu-HU" smtClean="0"/>
              <a:t>Third level</a:t>
            </a:r>
          </a:p>
          <a:p>
            <a:pPr lvl="3"/>
            <a:r>
              <a:rPr lang="hu-HU" smtClean="0"/>
              <a:t>Fourth level</a:t>
            </a:r>
          </a:p>
          <a:p>
            <a:pPr lvl="4"/>
            <a:r>
              <a:rPr lang="hu-HU" smtClean="0"/>
              <a:t>Fifth level</a:t>
            </a:r>
            <a:endParaRPr lang="fi-FI" dirty="0"/>
          </a:p>
        </p:txBody>
      </p:sp>
      <p:sp>
        <p:nvSpPr>
          <p:cNvPr id="7" name="Title 6"/>
          <p:cNvSpPr>
            <a:spLocks noGrp="1"/>
          </p:cNvSpPr>
          <p:nvPr>
            <p:ph type="title"/>
          </p:nvPr>
        </p:nvSpPr>
        <p:spPr>
          <a:xfrm>
            <a:off x="326921" y="357549"/>
            <a:ext cx="8490160" cy="1058192"/>
          </a:xfrm>
          <a:prstGeom prst="rect">
            <a:avLst/>
          </a:prstGeom>
        </p:spPr>
        <p:txBody>
          <a:bodyPr/>
          <a:lstStyle>
            <a:lvl1pPr>
              <a:defRPr>
                <a:solidFill>
                  <a:schemeClr val="tx1">
                    <a:lumMod val="50000"/>
                  </a:schemeClr>
                </a:solidFill>
              </a:defRPr>
            </a:lvl1pPr>
          </a:lstStyle>
          <a:p>
            <a:r>
              <a:rPr lang="hu-HU" dirty="0" smtClean="0"/>
              <a:t>Click to edit Master title style</a:t>
            </a:r>
            <a:endParaRPr lang="fi-FI" dirty="0"/>
          </a:p>
        </p:txBody>
      </p:sp>
    </p:spTree>
    <p:extLst>
      <p:ext uri="{BB962C8B-B14F-4D97-AF65-F5344CB8AC3E}">
        <p14:creationId xmlns:p14="http://schemas.microsoft.com/office/powerpoint/2010/main" val="327609763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E0AAF9AB-573B-49AF-8275-AEE93D642385}"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27857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EBEBEB"/>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6156325"/>
            <a:ext cx="9155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914400"/>
            <a:ext cx="7772400" cy="1470025"/>
          </a:xfrm>
          <a:solidFill>
            <a:srgbClr val="FCB033"/>
          </a:solidFill>
        </p:spPr>
        <p:txBody>
          <a:bodyPr/>
          <a:lstStyle>
            <a:lvl1pPr algn="ctr">
              <a:defRPr sz="3200" baseline="0">
                <a:solidFill>
                  <a:schemeClr val="bg1"/>
                </a:solidFill>
              </a:defRPr>
            </a:lvl1pPr>
          </a:lstStyle>
          <a:p>
            <a:endParaRPr lang="hu-HU" dirty="0"/>
          </a:p>
        </p:txBody>
      </p:sp>
      <p:sp>
        <p:nvSpPr>
          <p:cNvPr id="3" name="Subtitle 2"/>
          <p:cNvSpPr>
            <a:spLocks noGrp="1"/>
          </p:cNvSpPr>
          <p:nvPr>
            <p:ph type="subTitle" idx="1"/>
          </p:nvPr>
        </p:nvSpPr>
        <p:spPr>
          <a:xfrm>
            <a:off x="1371600" y="2819400"/>
            <a:ext cx="6400800" cy="2819400"/>
          </a:xfrm>
        </p:spPr>
        <p:txBody>
          <a:bodyPr/>
          <a:lstStyle>
            <a:lvl1pPr marL="0" indent="0" algn="ctr">
              <a:buNone/>
              <a:defRPr sz="2400" cap="none"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u-HU" dirty="0"/>
          </a:p>
        </p:txBody>
      </p:sp>
    </p:spTree>
    <p:extLst>
      <p:ext uri="{BB962C8B-B14F-4D97-AF65-F5344CB8AC3E}">
        <p14:creationId xmlns:p14="http://schemas.microsoft.com/office/powerpoint/2010/main" val="54926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539D2B6E-51EE-4C71-B5EF-CB0051181040}"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a:xfrm>
            <a:off x="722313" y="4406900"/>
            <a:ext cx="7772400" cy="1362075"/>
          </a:xfrm>
        </p:spPr>
        <p:txBody>
          <a:bodyPr anchor="t"/>
          <a:lstStyle>
            <a:lvl1pPr algn="l">
              <a:defRPr sz="3200" b="1" cap="all"/>
            </a:lvl1pPr>
          </a:lstStyle>
          <a:p>
            <a:r>
              <a:rPr lang="en-US" dirty="0" smtClean="0"/>
              <a:t>Click to edit Master title style</a:t>
            </a:r>
            <a:endParaRPr lang="hu-H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2702860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8E4F1405-6A73-49A4-9906-DEFE4C026F9A}"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6"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4140932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2C3913DA-3632-4EAB-9429-72439CE8024B}"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8"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100158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0857A6D9-2477-42A8-AACC-07D8532CB1CB}"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hu-HU"/>
          </a:p>
        </p:txBody>
      </p:sp>
      <p:sp>
        <p:nvSpPr>
          <p:cNvPr id="4"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2784676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6D9E2F26-F38F-498E-8E25-39EF44835F28}"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3"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1329895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charset="0"/>
              </a:defRPr>
            </a:lvl1pPr>
            <a:lvl2pPr marL="742950" indent="-285750" eaLnBrk="0" hangingPunct="0">
              <a:defRPr>
                <a:solidFill>
                  <a:schemeClr val="tx1"/>
                </a:solidFill>
                <a:latin typeface="Open Sans" pitchFamily="34" charset="0"/>
                <a:cs typeface="Arial" charset="0"/>
              </a:defRPr>
            </a:lvl2pPr>
            <a:lvl3pPr marL="1143000" indent="-228600" eaLnBrk="0" hangingPunct="0">
              <a:defRPr>
                <a:solidFill>
                  <a:schemeClr val="tx1"/>
                </a:solidFill>
                <a:latin typeface="Open Sans" pitchFamily="34" charset="0"/>
                <a:cs typeface="Arial" charset="0"/>
              </a:defRPr>
            </a:lvl3pPr>
            <a:lvl4pPr marL="1600200" indent="-228600" eaLnBrk="0" hangingPunct="0">
              <a:defRPr>
                <a:solidFill>
                  <a:schemeClr val="tx1"/>
                </a:solidFill>
                <a:latin typeface="Open Sans" pitchFamily="34" charset="0"/>
                <a:cs typeface="Arial" charset="0"/>
              </a:defRPr>
            </a:lvl4pPr>
            <a:lvl5pPr marL="2057400" indent="-228600" eaLnBrk="0" hangingPunct="0">
              <a:defRPr>
                <a:solidFill>
                  <a:schemeClr val="tx1"/>
                </a:solidFill>
                <a:latin typeface="Open Sans" pitchFamily="34" charset="0"/>
                <a:cs typeface="Arial" charset="0"/>
              </a:defRPr>
            </a:lvl5pPr>
            <a:lvl6pPr marL="2514600" indent="-228600" eaLnBrk="0" fontAlgn="base" hangingPunct="0">
              <a:spcBef>
                <a:spcPct val="0"/>
              </a:spcBef>
              <a:spcAft>
                <a:spcPct val="0"/>
              </a:spcAft>
              <a:defRPr>
                <a:solidFill>
                  <a:schemeClr val="tx1"/>
                </a:solidFill>
                <a:latin typeface="Open Sans" pitchFamily="34" charset="0"/>
                <a:cs typeface="Arial" charset="0"/>
              </a:defRPr>
            </a:lvl6pPr>
            <a:lvl7pPr marL="2971800" indent="-228600" eaLnBrk="0" fontAlgn="base" hangingPunct="0">
              <a:spcBef>
                <a:spcPct val="0"/>
              </a:spcBef>
              <a:spcAft>
                <a:spcPct val="0"/>
              </a:spcAft>
              <a:defRPr>
                <a:solidFill>
                  <a:schemeClr val="tx1"/>
                </a:solidFill>
                <a:latin typeface="Open Sans" pitchFamily="34" charset="0"/>
                <a:cs typeface="Arial" charset="0"/>
              </a:defRPr>
            </a:lvl7pPr>
            <a:lvl8pPr marL="3429000" indent="-228600" eaLnBrk="0" fontAlgn="base" hangingPunct="0">
              <a:spcBef>
                <a:spcPct val="0"/>
              </a:spcBef>
              <a:spcAft>
                <a:spcPct val="0"/>
              </a:spcAft>
              <a:defRPr>
                <a:solidFill>
                  <a:schemeClr val="tx1"/>
                </a:solidFill>
                <a:latin typeface="Open Sans" pitchFamily="34" charset="0"/>
                <a:cs typeface="Arial" charset="0"/>
              </a:defRPr>
            </a:lvl8pPr>
            <a:lvl9pPr marL="3886200" indent="-228600" eaLnBrk="0" fontAlgn="base" hangingPunct="0">
              <a:spcBef>
                <a:spcPct val="0"/>
              </a:spcBef>
              <a:spcAft>
                <a:spcPct val="0"/>
              </a:spcAft>
              <a:defRPr>
                <a:solidFill>
                  <a:schemeClr val="tx1"/>
                </a:solidFill>
                <a:latin typeface="Open Sans" pitchFamily="34" charset="0"/>
                <a:cs typeface="Arial" charset="0"/>
              </a:defRPr>
            </a:lvl9pPr>
          </a:lstStyle>
          <a:p>
            <a:pPr algn="ctr" eaLnBrk="1" hangingPunct="1">
              <a:defRPr/>
            </a:pPr>
            <a:fld id="{E85DE464-D335-45C0-A340-CC7F533A937E}" type="slidenum">
              <a:rPr lang="en-US" altLang="hu-HU" sz="1200" smtClean="0">
                <a:solidFill>
                  <a:schemeClr val="bg1"/>
                </a:solidFill>
                <a:latin typeface="Arial" charset="0"/>
              </a:rPr>
              <a:pPr algn="ctr" eaLnBrk="1" hangingPunct="1">
                <a:defRPr/>
              </a:pPr>
              <a:t>‹#›</a:t>
            </a:fld>
            <a:endParaRPr lang="hu-HU" altLang="hu-HU" sz="1200" smtClean="0">
              <a:solidFill>
                <a:schemeClr val="bg1"/>
              </a:solidFill>
              <a:latin typeface="Arial"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u-H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0"/>
          </p:nvPr>
        </p:nvSpPr>
        <p:spPr>
          <a:xfrm>
            <a:off x="4267200" y="6324600"/>
            <a:ext cx="3886200" cy="441325"/>
          </a:xfrm>
          <a:prstGeom prst="rect">
            <a:avLst/>
          </a:prstGeom>
        </p:spPr>
        <p:txBody>
          <a:bodyPr anchor="ctr" anchorCtr="0"/>
          <a:lstStyle>
            <a:lvl1pPr algn="ctr">
              <a:defRPr sz="1000">
                <a:solidFill>
                  <a:schemeClr val="bg1"/>
                </a:solidFill>
                <a:latin typeface="Arial" panose="020B0604020202020204" pitchFamily="34" charset="0"/>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24963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172200"/>
            <a:ext cx="91535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a:noFill/>
        </p:spPr>
        <p:txBody>
          <a:bodyPr vert="horz" lIns="91440" tIns="45720" rIns="91440" bIns="45720" rtlCol="0" anchor="ctr">
            <a:normAutofit/>
          </a:bodyPr>
          <a:lstStyle/>
          <a:p>
            <a:r>
              <a:rPr lang="hu-HU" noProof="0" dirty="0" err="1" smtClean="0"/>
              <a:t>Click</a:t>
            </a:r>
            <a:r>
              <a:rPr lang="hu-HU" noProof="0" dirty="0" smtClean="0"/>
              <a:t> to </a:t>
            </a:r>
            <a:r>
              <a:rPr lang="hu-HU" noProof="0" dirty="0" err="1" smtClean="0"/>
              <a:t>edit</a:t>
            </a:r>
            <a:r>
              <a:rPr lang="hu-HU" noProof="0" dirty="0" smtClean="0"/>
              <a:t> Master </a:t>
            </a:r>
            <a:r>
              <a:rPr lang="hu-HU" noProof="0" dirty="0" err="1" smtClean="0"/>
              <a:t>title</a:t>
            </a:r>
            <a:r>
              <a:rPr lang="hu-HU" noProof="0" dirty="0" smtClean="0"/>
              <a:t> </a:t>
            </a:r>
            <a:r>
              <a:rPr lang="hu-HU" noProof="0" dirty="0" err="1" smtClean="0"/>
              <a:t>style</a:t>
            </a:r>
            <a:endParaRPr lang="hu-HU" noProof="0" dirty="0"/>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Click to edit Master text styles</a:t>
            </a:r>
          </a:p>
          <a:p>
            <a:pPr lvl="1"/>
            <a:r>
              <a:rPr lang="hu-HU" altLang="hu-HU" smtClean="0"/>
              <a:t>Second level</a:t>
            </a:r>
          </a:p>
          <a:p>
            <a:pPr lvl="2"/>
            <a:r>
              <a:rPr lang="hu-HU" altLang="hu-HU" smtClean="0"/>
              <a:t>Third level</a:t>
            </a:r>
          </a:p>
          <a:p>
            <a:pPr lvl="3"/>
            <a:r>
              <a:rPr lang="hu-HU" altLang="hu-HU" smtClean="0"/>
              <a:t>Fourth level</a:t>
            </a:r>
          </a:p>
          <a:p>
            <a:pPr lvl="4"/>
            <a:r>
              <a:rPr lang="hu-HU" altLang="hu-HU" smtClean="0"/>
              <a:t>Fifth level</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1" r:id="rId13"/>
    <p:sldLayoutId id="2147483833" r:id="rId14"/>
    <p:sldLayoutId id="2147483835" r:id="rId15"/>
  </p:sldLayoutIdLst>
  <p:timing>
    <p:tnLst>
      <p:par>
        <p:cTn id="1" dur="indefinite" restart="never" nodeType="tmRoot"/>
      </p:par>
    </p:tnLst>
  </p:timing>
  <p:hf hdr="0" ftr="0" dt="0"/>
  <p:txStyles>
    <p:titleStyle>
      <a:lvl1pPr algn="r" rtl="0" eaLnBrk="0" fontAlgn="base" hangingPunct="0">
        <a:spcBef>
          <a:spcPct val="0"/>
        </a:spcBef>
        <a:spcAft>
          <a:spcPct val="0"/>
        </a:spcAft>
        <a:defRPr sz="3200" b="1" kern="1200" cap="all">
          <a:solidFill>
            <a:srgbClr val="FCB033"/>
          </a:solidFill>
          <a:latin typeface="Arial" panose="020B0604020202020204" pitchFamily="34" charset="0"/>
          <a:ea typeface="Open Sans" panose="020B0606030504020204" pitchFamily="34" charset="0"/>
          <a:cs typeface="Open Sans" panose="020B0606030504020204" pitchFamily="34" charset="0"/>
        </a:defRPr>
      </a:lvl1pPr>
      <a:lvl2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2pPr>
      <a:lvl3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3pPr>
      <a:lvl4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4pPr>
      <a:lvl5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5pPr>
      <a:lvl6pPr marL="457200" algn="ctr" rtl="0" fontAlgn="base">
        <a:spcBef>
          <a:spcPct val="0"/>
        </a:spcBef>
        <a:spcAft>
          <a:spcPct val="0"/>
        </a:spcAft>
        <a:defRPr sz="3600" b="1">
          <a:solidFill>
            <a:schemeClr val="bg1"/>
          </a:solidFill>
          <a:latin typeface="Open Sans" pitchFamily="34" charset="0"/>
          <a:cs typeface="Open Sans" pitchFamily="34" charset="0"/>
        </a:defRPr>
      </a:lvl6pPr>
      <a:lvl7pPr marL="914400" algn="ctr" rtl="0" fontAlgn="base">
        <a:spcBef>
          <a:spcPct val="0"/>
        </a:spcBef>
        <a:spcAft>
          <a:spcPct val="0"/>
        </a:spcAft>
        <a:defRPr sz="3600" b="1">
          <a:solidFill>
            <a:schemeClr val="bg1"/>
          </a:solidFill>
          <a:latin typeface="Open Sans" pitchFamily="34" charset="0"/>
          <a:cs typeface="Open Sans" pitchFamily="34" charset="0"/>
        </a:defRPr>
      </a:lvl7pPr>
      <a:lvl8pPr marL="1371600" algn="ctr" rtl="0" fontAlgn="base">
        <a:spcBef>
          <a:spcPct val="0"/>
        </a:spcBef>
        <a:spcAft>
          <a:spcPct val="0"/>
        </a:spcAft>
        <a:defRPr sz="3600" b="1">
          <a:solidFill>
            <a:schemeClr val="bg1"/>
          </a:solidFill>
          <a:latin typeface="Open Sans" pitchFamily="34" charset="0"/>
          <a:cs typeface="Open Sans" pitchFamily="34" charset="0"/>
        </a:defRPr>
      </a:lvl8pPr>
      <a:lvl9pPr marL="1828800" algn="ctr" rtl="0" fontAlgn="base">
        <a:spcBef>
          <a:spcPct val="0"/>
        </a:spcBef>
        <a:spcAft>
          <a:spcPct val="0"/>
        </a:spcAft>
        <a:defRPr sz="3600" b="1">
          <a:solidFill>
            <a:schemeClr val="bg1"/>
          </a:solidFill>
          <a:latin typeface="Open Sans" pitchFamily="34" charset="0"/>
          <a:cs typeface="Open Sans" pitchFamily="34" charset="0"/>
        </a:defRPr>
      </a:lvl9pPr>
    </p:titleStyle>
    <p:bodyStyle>
      <a:lvl1pPr marL="342900" indent="-342900" algn="l" rtl="0" eaLnBrk="0" fontAlgn="base" hangingPunct="0">
        <a:spcBef>
          <a:spcPct val="20000"/>
        </a:spcBef>
        <a:spcAft>
          <a:spcPct val="0"/>
        </a:spcAft>
        <a:buClr>
          <a:srgbClr val="FCB033"/>
        </a:buClr>
        <a:buFont typeface="Wingdings" pitchFamily="2" charset="2"/>
        <a:buChar char="§"/>
        <a:defRPr sz="3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rtl="0" eaLnBrk="0" fontAlgn="base" hangingPunct="0">
        <a:spcBef>
          <a:spcPct val="20000"/>
        </a:spcBef>
        <a:spcAft>
          <a:spcPct val="0"/>
        </a:spcAft>
        <a:buFont typeface="Wingdings" pitchFamily="2" charset="2"/>
        <a:buChar char="§"/>
        <a:defRPr sz="28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257300" indent="-342900" algn="l" rtl="0" eaLnBrk="0" fontAlgn="base" hangingPunct="0">
        <a:spcBef>
          <a:spcPct val="20000"/>
        </a:spcBef>
        <a:spcAft>
          <a:spcPct val="0"/>
        </a:spcAft>
        <a:buClr>
          <a:srgbClr val="FCB033"/>
        </a:buClr>
        <a:buFont typeface="Wingdings" pitchFamily="2" charset="2"/>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rtl="0" eaLnBrk="0" fontAlgn="base" hangingPunct="0">
        <a:spcBef>
          <a:spcPct val="20000"/>
        </a:spcBef>
        <a:spcAft>
          <a:spcPct val="0"/>
        </a:spcAft>
        <a:buFont typeface="Wingdings" pitchFamily="2" charset="2"/>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rtl="0" eaLnBrk="0" fontAlgn="base" hangingPunct="0">
        <a:spcBef>
          <a:spcPct val="20000"/>
        </a:spcBef>
        <a:spcAft>
          <a:spcPct val="0"/>
        </a:spcAft>
        <a:buClr>
          <a:srgbClr val="FCB033"/>
        </a:buClr>
        <a:buFont typeface="Wingdings" pitchFamily="2" charset="2"/>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dmin.scarabresearch.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48.png"/><Relationship Id="rId11" Type="http://schemas.openxmlformats.org/officeDocument/2006/relationships/image" Target="../media/image53.gif"/><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hu-HU" dirty="0" smtClean="0"/>
              <a:t>Üzleti modellek</a:t>
            </a:r>
            <a:br>
              <a:rPr lang="hu-HU" dirty="0" smtClean="0"/>
            </a:br>
            <a:r>
              <a:rPr lang="hu-HU" dirty="0" smtClean="0"/>
              <a:t>az online térben</a:t>
            </a:r>
            <a:endParaRPr lang="hu-HU" dirty="0"/>
          </a:p>
        </p:txBody>
      </p:sp>
      <p:sp>
        <p:nvSpPr>
          <p:cNvPr id="3" name="Subtitle 2"/>
          <p:cNvSpPr>
            <a:spLocks noGrp="1"/>
          </p:cNvSpPr>
          <p:nvPr>
            <p:ph type="subTitle" idx="1"/>
          </p:nvPr>
        </p:nvSpPr>
        <p:spPr>
          <a:xfrm>
            <a:off x="1371600" y="3886200"/>
            <a:ext cx="6400800" cy="1371600"/>
          </a:xfrm>
        </p:spPr>
        <p:txBody>
          <a:bodyPr/>
          <a:lstStyle/>
          <a:p>
            <a:pPr>
              <a:lnSpc>
                <a:spcPts val="2000"/>
              </a:lnSpc>
              <a:defRPr/>
            </a:pPr>
            <a:endParaRPr lang="hu-HU" dirty="0" smtClean="0"/>
          </a:p>
          <a:p>
            <a:pPr>
              <a:lnSpc>
                <a:spcPts val="2000"/>
              </a:lnSpc>
              <a:defRPr/>
            </a:pPr>
            <a:r>
              <a:rPr lang="hu-HU" dirty="0" smtClean="0"/>
              <a:t>Steff József</a:t>
            </a:r>
          </a:p>
          <a:p>
            <a:pPr>
              <a:lnSpc>
                <a:spcPts val="2000"/>
              </a:lnSpc>
              <a:defRPr/>
            </a:pPr>
            <a:r>
              <a:rPr lang="hu-HU" dirty="0" smtClean="0"/>
              <a:t>Kereskedelmi igazgató</a:t>
            </a:r>
          </a:p>
          <a:p>
            <a:pPr>
              <a:lnSpc>
                <a:spcPts val="2000"/>
              </a:lnSpc>
              <a:defRPr/>
            </a:pPr>
            <a:r>
              <a:rPr lang="hu-HU" dirty="0" err="1" smtClean="0"/>
              <a:t>Central</a:t>
            </a:r>
            <a:r>
              <a:rPr lang="hu-HU" dirty="0" smtClean="0"/>
              <a:t> Médiacsoport </a:t>
            </a:r>
            <a:r>
              <a:rPr lang="hu-HU" dirty="0" err="1" smtClean="0"/>
              <a:t>Zrt</a:t>
            </a:r>
            <a:r>
              <a:rPr lang="hu-HU" dirty="0" smtClean="0"/>
              <a:t>.</a:t>
            </a:r>
            <a:endParaRPr lang="en-US" dirty="0" smtClean="0"/>
          </a:p>
        </p:txBody>
      </p:sp>
    </p:spTree>
    <p:extLst>
      <p:ext uri="{BB962C8B-B14F-4D97-AF65-F5344CB8AC3E}">
        <p14:creationId xmlns:p14="http://schemas.microsoft.com/office/powerpoint/2010/main" val="171361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razenpen.com/wp-content/uploads/2012/09/E-I_BizModel-Canvas_Edited-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3581400" y="511628"/>
            <a:ext cx="556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362" name="Content Placeholder 4"/>
          <p:cNvSpPr>
            <a:spLocks noGrp="1"/>
          </p:cNvSpPr>
          <p:nvPr>
            <p:ph idx="1"/>
          </p:nvPr>
        </p:nvSpPr>
        <p:spPr>
          <a:xfrm>
            <a:off x="0" y="2209800"/>
            <a:ext cx="9144000" cy="1600200"/>
          </a:xfrm>
          <a:solidFill>
            <a:schemeClr val="bg1"/>
          </a:solidFill>
        </p:spPr>
        <p:txBody>
          <a:bodyPr/>
          <a:lstStyle/>
          <a:p>
            <a:pPr marL="0" indent="0" algn="ctr">
              <a:lnSpc>
                <a:spcPts val="4000"/>
              </a:lnSpc>
              <a:buNone/>
            </a:pPr>
            <a:r>
              <a:rPr lang="hu-HU" dirty="0" smtClean="0">
                <a:latin typeface="Arial" charset="0"/>
                <a:cs typeface="Arial" charset="0"/>
              </a:rPr>
              <a:t>Válasz arra, hogy egy termék vagy szolgáltatás milyen módon képes </a:t>
            </a:r>
            <a:r>
              <a:rPr lang="hu-HU" b="1" dirty="0" smtClean="0">
                <a:latin typeface="Arial" charset="0"/>
                <a:cs typeface="Arial" charset="0"/>
              </a:rPr>
              <a:t>fenntartható </a:t>
            </a:r>
            <a:r>
              <a:rPr lang="hu-HU" dirty="0" smtClean="0">
                <a:latin typeface="Arial" charset="0"/>
                <a:cs typeface="Arial" charset="0"/>
              </a:rPr>
              <a:t>módon profitot termelni.</a:t>
            </a:r>
            <a:endParaRPr lang="hu-HU" sz="5000" b="1" dirty="0" smtClean="0">
              <a:solidFill>
                <a:srgbClr val="FCB033"/>
              </a:solidFill>
              <a:latin typeface="Arial" charset="0"/>
              <a:cs typeface="Arial" charset="0"/>
            </a:endParaRPr>
          </a:p>
        </p:txBody>
      </p:sp>
      <p:sp>
        <p:nvSpPr>
          <p:cNvPr id="7" name="Cím 1"/>
          <p:cNvSpPr>
            <a:spLocks noGrp="1"/>
          </p:cNvSpPr>
          <p:nvPr>
            <p:ph type="title"/>
          </p:nvPr>
        </p:nvSpPr>
        <p:spPr>
          <a:xfrm>
            <a:off x="457200" y="274638"/>
            <a:ext cx="8229600" cy="1143000"/>
          </a:xfrm>
        </p:spPr>
        <p:txBody>
          <a:bodyPr/>
          <a:lstStyle/>
          <a:p>
            <a:r>
              <a:rPr lang="hu-HU" dirty="0" smtClean="0"/>
              <a:t>Mi Az Üzleti modell?</a:t>
            </a:r>
            <a:endParaRPr lang="hu-HU" dirty="0"/>
          </a:p>
        </p:txBody>
      </p:sp>
      <p:sp>
        <p:nvSpPr>
          <p:cNvPr id="8" name="Téglalap 7"/>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62698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2">
                                            <p:bg/>
                                          </p:spTgt>
                                        </p:tgtEl>
                                        <p:attrNameLst>
                                          <p:attrName>style.visibility</p:attrName>
                                        </p:attrNameLst>
                                      </p:cBhvr>
                                      <p:to>
                                        <p:strVal val="visible"/>
                                      </p:to>
                                    </p:set>
                                    <p:animEffect transition="in" filter="fade">
                                      <p:cBhvr>
                                        <p:cTn id="7" dur="500"/>
                                        <p:tgtEl>
                                          <p:spTgt spid="15362">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2">
                                            <p:txEl>
                                              <p:pRg st="0" end="0"/>
                                            </p:txEl>
                                          </p:spTgt>
                                        </p:tgtEl>
                                        <p:attrNameLst>
                                          <p:attrName>style.visibility</p:attrName>
                                        </p:attrNameLst>
                                      </p:cBhvr>
                                      <p:to>
                                        <p:strVal val="visible"/>
                                      </p:to>
                                    </p:set>
                                    <p:animEffect transition="in" filter="fade">
                                      <p:cBhvr>
                                        <p:cTn id="10" dur="500"/>
                                        <p:tgtEl>
                                          <p:spTgt spid="153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razenpen.com/wp-content/uploads/2012/09/E-I_BizModel-Canvas_Edited-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0" y="0"/>
            <a:ext cx="9144000" cy="62293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p:cNvSpPr/>
          <p:nvPr/>
        </p:nvSpPr>
        <p:spPr>
          <a:xfrm>
            <a:off x="3581400" y="511628"/>
            <a:ext cx="556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Cím 1"/>
          <p:cNvSpPr>
            <a:spLocks noGrp="1"/>
          </p:cNvSpPr>
          <p:nvPr>
            <p:ph type="title"/>
          </p:nvPr>
        </p:nvSpPr>
        <p:spPr>
          <a:xfrm>
            <a:off x="457200" y="274638"/>
            <a:ext cx="8229600" cy="1143000"/>
          </a:xfrm>
        </p:spPr>
        <p:txBody>
          <a:bodyPr/>
          <a:lstStyle/>
          <a:p>
            <a:r>
              <a:rPr lang="hu-HU" dirty="0" smtClean="0"/>
              <a:t>Miből lesz Az Üzleti modell?</a:t>
            </a:r>
            <a:endParaRPr lang="hu-HU" dirty="0"/>
          </a:p>
        </p:txBody>
      </p:sp>
      <p:graphicFrame>
        <p:nvGraphicFramePr>
          <p:cNvPr id="3" name="Tartalom helye 2"/>
          <p:cNvGraphicFramePr>
            <a:graphicFrameLocks noGrp="1"/>
          </p:cNvGraphicFramePr>
          <p:nvPr>
            <p:ph idx="1"/>
            <p:extLst>
              <p:ext uri="{D42A27DB-BD31-4B8C-83A1-F6EECF244321}">
                <p14:modId xmlns:p14="http://schemas.microsoft.com/office/powerpoint/2010/main" val="3599470644"/>
              </p:ext>
            </p:extLst>
          </p:nvPr>
        </p:nvGraphicFramePr>
        <p:xfrm>
          <a:off x="401782" y="1310264"/>
          <a:ext cx="8229600" cy="4830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églalap 9"/>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3469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razenpen.com/wp-content/uploads/2012/09/E-I_BizModel-Canvas_Edited-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extLst>
            <a:ext uri="{909E8E84-426E-40DD-AFC4-6F175D3DCCD1}">
              <a14:hiddenFill xmlns:a14="http://schemas.microsoft.com/office/drawing/2010/main">
                <a:solidFill>
                  <a:srgbClr val="FFFFFF"/>
                </a:solidFill>
              </a14:hiddenFill>
            </a:ext>
          </a:extLst>
        </p:spPr>
      </p:pic>
      <p:sp>
        <p:nvSpPr>
          <p:cNvPr id="6" name="Téglalap 5"/>
          <p:cNvSpPr/>
          <p:nvPr/>
        </p:nvSpPr>
        <p:spPr>
          <a:xfrm>
            <a:off x="0" y="0"/>
            <a:ext cx="9144000" cy="62293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Téglalap 7"/>
          <p:cNvSpPr/>
          <p:nvPr/>
        </p:nvSpPr>
        <p:spPr>
          <a:xfrm>
            <a:off x="3581400" y="511628"/>
            <a:ext cx="556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Cím 1"/>
          <p:cNvSpPr>
            <a:spLocks noGrp="1"/>
          </p:cNvSpPr>
          <p:nvPr>
            <p:ph type="title"/>
          </p:nvPr>
        </p:nvSpPr>
        <p:spPr>
          <a:xfrm>
            <a:off x="457200" y="274638"/>
            <a:ext cx="8229600" cy="1143000"/>
          </a:xfrm>
        </p:spPr>
        <p:txBody>
          <a:bodyPr/>
          <a:lstStyle/>
          <a:p>
            <a:r>
              <a:rPr lang="hu-HU" dirty="0" smtClean="0"/>
              <a:t>Mi Az Üzleti modell?</a:t>
            </a:r>
            <a:endParaRPr lang="hu-HU" dirty="0"/>
          </a:p>
        </p:txBody>
      </p:sp>
      <p:graphicFrame>
        <p:nvGraphicFramePr>
          <p:cNvPr id="3" name="Tartalom helye 2"/>
          <p:cNvGraphicFramePr>
            <a:graphicFrameLocks noGrp="1"/>
          </p:cNvGraphicFramePr>
          <p:nvPr>
            <p:ph idx="1"/>
            <p:extLst>
              <p:ext uri="{D42A27DB-BD31-4B8C-83A1-F6EECF244321}">
                <p14:modId xmlns:p14="http://schemas.microsoft.com/office/powerpoint/2010/main" val="3428094145"/>
              </p:ext>
            </p:extLst>
          </p:nvPr>
        </p:nvGraphicFramePr>
        <p:xfrm>
          <a:off x="401782" y="1310264"/>
          <a:ext cx="8229600" cy="4830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Kép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359" y="155865"/>
            <a:ext cx="8572500" cy="6858000"/>
          </a:xfrm>
          <a:prstGeom prst="rect">
            <a:avLst/>
          </a:prstGeom>
        </p:spPr>
      </p:pic>
      <p:sp>
        <p:nvSpPr>
          <p:cNvPr id="12" name="Téglalap 11"/>
          <p:cNvSpPr/>
          <p:nvPr/>
        </p:nvSpPr>
        <p:spPr>
          <a:xfrm>
            <a:off x="0" y="511628"/>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Title 1"/>
          <p:cNvSpPr txBox="1">
            <a:spLocks/>
          </p:cNvSpPr>
          <p:nvPr/>
        </p:nvSpPr>
        <p:spPr>
          <a:xfrm>
            <a:off x="457200" y="273627"/>
            <a:ext cx="8229600" cy="1143000"/>
          </a:xfrm>
          <a:prstGeom prst="rect">
            <a:avLst/>
          </a:prstGeom>
          <a:noFill/>
        </p:spPr>
        <p:txBody>
          <a:bodyPr vert="horz" lIns="91440" tIns="45720" rIns="91440" bIns="45720" rtlCol="0" anchor="ctr">
            <a:normAutofit/>
          </a:bodyPr>
          <a:lstStyle>
            <a:lvl1pPr algn="r" rtl="0" eaLnBrk="0" fontAlgn="base" hangingPunct="0">
              <a:spcBef>
                <a:spcPct val="0"/>
              </a:spcBef>
              <a:spcAft>
                <a:spcPct val="0"/>
              </a:spcAft>
              <a:defRPr sz="3200" b="1" kern="1200" cap="all">
                <a:solidFill>
                  <a:srgbClr val="FCB033"/>
                </a:solidFill>
                <a:latin typeface="Arial" panose="020B0604020202020204" pitchFamily="34" charset="0"/>
                <a:ea typeface="Open Sans" panose="020B0606030504020204" pitchFamily="34" charset="0"/>
                <a:cs typeface="Open Sans" panose="020B0606030504020204" pitchFamily="34" charset="0"/>
              </a:defRPr>
            </a:lvl1pPr>
            <a:lvl2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2pPr>
            <a:lvl3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3pPr>
            <a:lvl4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4pPr>
            <a:lvl5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5pPr>
            <a:lvl6pPr marL="457200" algn="ctr" rtl="0" fontAlgn="base">
              <a:spcBef>
                <a:spcPct val="0"/>
              </a:spcBef>
              <a:spcAft>
                <a:spcPct val="0"/>
              </a:spcAft>
              <a:defRPr sz="3600" b="1">
                <a:solidFill>
                  <a:schemeClr val="bg1"/>
                </a:solidFill>
                <a:latin typeface="Open Sans" pitchFamily="34" charset="0"/>
                <a:cs typeface="Open Sans" pitchFamily="34" charset="0"/>
              </a:defRPr>
            </a:lvl6pPr>
            <a:lvl7pPr marL="914400" algn="ctr" rtl="0" fontAlgn="base">
              <a:spcBef>
                <a:spcPct val="0"/>
              </a:spcBef>
              <a:spcAft>
                <a:spcPct val="0"/>
              </a:spcAft>
              <a:defRPr sz="3600" b="1">
                <a:solidFill>
                  <a:schemeClr val="bg1"/>
                </a:solidFill>
                <a:latin typeface="Open Sans" pitchFamily="34" charset="0"/>
                <a:cs typeface="Open Sans" pitchFamily="34" charset="0"/>
              </a:defRPr>
            </a:lvl7pPr>
            <a:lvl8pPr marL="1371600" algn="ctr" rtl="0" fontAlgn="base">
              <a:spcBef>
                <a:spcPct val="0"/>
              </a:spcBef>
              <a:spcAft>
                <a:spcPct val="0"/>
              </a:spcAft>
              <a:defRPr sz="3600" b="1">
                <a:solidFill>
                  <a:schemeClr val="bg1"/>
                </a:solidFill>
                <a:latin typeface="Open Sans" pitchFamily="34" charset="0"/>
                <a:cs typeface="Open Sans" pitchFamily="34" charset="0"/>
              </a:defRPr>
            </a:lvl8pPr>
            <a:lvl9pPr marL="1828800" algn="ctr" rtl="0" fontAlgn="base">
              <a:spcBef>
                <a:spcPct val="0"/>
              </a:spcBef>
              <a:spcAft>
                <a:spcPct val="0"/>
              </a:spcAft>
              <a:defRPr sz="3600" b="1">
                <a:solidFill>
                  <a:schemeClr val="bg1"/>
                </a:solidFill>
                <a:latin typeface="Open Sans" pitchFamily="34" charset="0"/>
                <a:cs typeface="Open Sans" pitchFamily="34" charset="0"/>
              </a:defRPr>
            </a:lvl9pPr>
          </a:lstStyle>
          <a:p>
            <a:r>
              <a:rPr lang="en-US" dirty="0" err="1" smtClean="0"/>
              <a:t>Mi</a:t>
            </a:r>
            <a:r>
              <a:rPr lang="en-US" dirty="0" smtClean="0"/>
              <a:t> </a:t>
            </a:r>
            <a:r>
              <a:rPr lang="en-US" dirty="0" err="1" smtClean="0"/>
              <a:t>nem</a:t>
            </a:r>
            <a:r>
              <a:rPr lang="en-US" dirty="0" smtClean="0"/>
              <a:t> </a:t>
            </a:r>
            <a:r>
              <a:rPr lang="en-US" dirty="0" err="1" smtClean="0"/>
              <a:t>üzleti</a:t>
            </a:r>
            <a:r>
              <a:rPr lang="en-US" dirty="0" smtClean="0"/>
              <a:t> </a:t>
            </a:r>
            <a:r>
              <a:rPr lang="en-US" dirty="0" err="1" smtClean="0"/>
              <a:t>modell</a:t>
            </a:r>
            <a:r>
              <a:rPr lang="en-US" dirty="0" smtClean="0"/>
              <a:t>?</a:t>
            </a:r>
            <a:endParaRPr lang="en-US" dirty="0"/>
          </a:p>
        </p:txBody>
      </p:sp>
      <p:sp>
        <p:nvSpPr>
          <p:cNvPr id="13" name="Téglalap 12"/>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71987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ts val="2000"/>
              </a:lnSpc>
            </a:pPr>
            <a:r>
              <a:rPr lang="en-US" sz="2200" b="1" dirty="0" err="1" smtClean="0">
                <a:solidFill>
                  <a:srgbClr val="FCB033"/>
                </a:solidFill>
              </a:rPr>
              <a:t>Platfom</a:t>
            </a:r>
            <a:endParaRPr lang="en-US" sz="2200" b="1" dirty="0" smtClean="0">
              <a:solidFill>
                <a:srgbClr val="FCB033"/>
              </a:solidFill>
            </a:endParaRPr>
          </a:p>
          <a:p>
            <a:pPr lvl="1">
              <a:lnSpc>
                <a:spcPts val="2000"/>
              </a:lnSpc>
            </a:pPr>
            <a:r>
              <a:rPr lang="en-US" sz="2200" dirty="0" smtClean="0"/>
              <a:t>Online, </a:t>
            </a:r>
            <a:r>
              <a:rPr lang="en-US" sz="2200" dirty="0" err="1" smtClean="0"/>
              <a:t>mobil</a:t>
            </a:r>
            <a:r>
              <a:rPr lang="en-US" sz="2200" dirty="0" smtClean="0"/>
              <a:t>, video, </a:t>
            </a:r>
            <a:r>
              <a:rPr lang="en-US" sz="2200" dirty="0" err="1" smtClean="0"/>
              <a:t>konzol</a:t>
            </a:r>
            <a:endParaRPr lang="en-US" sz="2200" dirty="0" smtClean="0"/>
          </a:p>
          <a:p>
            <a:pPr>
              <a:lnSpc>
                <a:spcPts val="2000"/>
              </a:lnSpc>
            </a:pPr>
            <a:r>
              <a:rPr lang="en-US" sz="2200" b="1" dirty="0" err="1" smtClean="0">
                <a:solidFill>
                  <a:srgbClr val="FCB033"/>
                </a:solidFill>
              </a:rPr>
              <a:t>Formátum</a:t>
            </a:r>
            <a:endParaRPr lang="en-US" sz="2200" b="1" dirty="0" smtClean="0">
              <a:solidFill>
                <a:srgbClr val="FCB033"/>
              </a:solidFill>
            </a:endParaRPr>
          </a:p>
          <a:p>
            <a:pPr lvl="1">
              <a:lnSpc>
                <a:spcPts val="2000"/>
              </a:lnSpc>
            </a:pPr>
            <a:r>
              <a:rPr lang="en-US" sz="2200" dirty="0" smtClean="0"/>
              <a:t>Banner, pop-up, pop-under, </a:t>
            </a:r>
            <a:r>
              <a:rPr lang="en-US" sz="2200" dirty="0" err="1" smtClean="0"/>
              <a:t>szöveges</a:t>
            </a:r>
            <a:r>
              <a:rPr lang="en-US" sz="2200" dirty="0" smtClean="0"/>
              <a:t>, </a:t>
            </a:r>
            <a:r>
              <a:rPr lang="en-US" sz="2200" dirty="0" err="1" smtClean="0"/>
              <a:t>stb</a:t>
            </a:r>
            <a:r>
              <a:rPr lang="en-US" sz="2200" dirty="0" smtClean="0"/>
              <a:t>.</a:t>
            </a:r>
          </a:p>
          <a:p>
            <a:pPr>
              <a:lnSpc>
                <a:spcPts val="2000"/>
              </a:lnSpc>
            </a:pPr>
            <a:r>
              <a:rPr lang="en-US" sz="2200" b="1" dirty="0" err="1" smtClean="0">
                <a:solidFill>
                  <a:srgbClr val="FCB033"/>
                </a:solidFill>
              </a:rPr>
              <a:t>Megjelenési</a:t>
            </a:r>
            <a:r>
              <a:rPr lang="en-US" sz="2200" b="1" dirty="0" smtClean="0">
                <a:solidFill>
                  <a:srgbClr val="FCB033"/>
                </a:solidFill>
              </a:rPr>
              <a:t> </a:t>
            </a:r>
            <a:r>
              <a:rPr lang="en-US" sz="2200" b="1" dirty="0" err="1" smtClean="0">
                <a:solidFill>
                  <a:srgbClr val="FCB033"/>
                </a:solidFill>
              </a:rPr>
              <a:t>mód</a:t>
            </a:r>
            <a:endParaRPr lang="en-US" sz="2200" b="1" dirty="0" smtClean="0">
              <a:solidFill>
                <a:srgbClr val="FCB033"/>
              </a:solidFill>
            </a:endParaRPr>
          </a:p>
          <a:p>
            <a:pPr lvl="1">
              <a:lnSpc>
                <a:spcPts val="2000"/>
              </a:lnSpc>
            </a:pPr>
            <a:r>
              <a:rPr lang="en-US" sz="2200" dirty="0" err="1" smtClean="0"/>
              <a:t>eDM</a:t>
            </a:r>
            <a:r>
              <a:rPr lang="en-US" sz="2200" dirty="0" smtClean="0"/>
              <a:t>, Display, Search, </a:t>
            </a:r>
          </a:p>
          <a:p>
            <a:pPr>
              <a:lnSpc>
                <a:spcPts val="2000"/>
              </a:lnSpc>
            </a:pPr>
            <a:r>
              <a:rPr lang="en-US" sz="2200" b="1" dirty="0" err="1" smtClean="0">
                <a:solidFill>
                  <a:srgbClr val="FCB033"/>
                </a:solidFill>
              </a:rPr>
              <a:t>Funkcion</a:t>
            </a:r>
            <a:r>
              <a:rPr lang="hu-HU" sz="2200" b="1" dirty="0" err="1" smtClean="0">
                <a:solidFill>
                  <a:srgbClr val="FCB033"/>
                </a:solidFill>
              </a:rPr>
              <a:t>alitás</a:t>
            </a:r>
            <a:endParaRPr lang="en-US" sz="2200" b="1" dirty="0" smtClean="0">
              <a:solidFill>
                <a:srgbClr val="FCB033"/>
              </a:solidFill>
            </a:endParaRPr>
          </a:p>
          <a:p>
            <a:pPr lvl="1">
              <a:lnSpc>
                <a:spcPts val="2000"/>
              </a:lnSpc>
            </a:pPr>
            <a:r>
              <a:rPr lang="en-US" sz="2200" dirty="0" err="1" smtClean="0"/>
              <a:t>Tartalmi</a:t>
            </a:r>
            <a:r>
              <a:rPr lang="en-US" sz="2200" dirty="0" smtClean="0"/>
              <a:t>, </a:t>
            </a:r>
            <a:r>
              <a:rPr lang="en-US" sz="2200" dirty="0" err="1" smtClean="0"/>
              <a:t>kereső</a:t>
            </a:r>
            <a:r>
              <a:rPr lang="en-US" sz="2200" dirty="0" smtClean="0"/>
              <a:t>, </a:t>
            </a:r>
            <a:r>
              <a:rPr lang="en-US" sz="2200" dirty="0" err="1" smtClean="0"/>
              <a:t>navigációs</a:t>
            </a:r>
            <a:r>
              <a:rPr lang="en-US" sz="2200" dirty="0" smtClean="0"/>
              <a:t>, e-commerce, </a:t>
            </a:r>
            <a:r>
              <a:rPr lang="en-US" sz="2200" dirty="0" err="1" smtClean="0"/>
              <a:t>tranzakciós</a:t>
            </a:r>
            <a:endParaRPr lang="en-US" sz="2200" dirty="0" smtClean="0"/>
          </a:p>
          <a:p>
            <a:pPr>
              <a:lnSpc>
                <a:spcPts val="2000"/>
              </a:lnSpc>
            </a:pPr>
            <a:r>
              <a:rPr lang="en-US" sz="2200" b="1" dirty="0" err="1" smtClean="0">
                <a:solidFill>
                  <a:srgbClr val="FCB033"/>
                </a:solidFill>
              </a:rPr>
              <a:t>Árazási</a:t>
            </a:r>
            <a:r>
              <a:rPr lang="en-US" sz="2200" b="1" dirty="0" smtClean="0">
                <a:solidFill>
                  <a:srgbClr val="FCB033"/>
                </a:solidFill>
              </a:rPr>
              <a:t> </a:t>
            </a:r>
            <a:r>
              <a:rPr lang="en-US" sz="2200" b="1" dirty="0" err="1" smtClean="0">
                <a:solidFill>
                  <a:srgbClr val="FCB033"/>
                </a:solidFill>
              </a:rPr>
              <a:t>mód</a:t>
            </a:r>
            <a:endParaRPr lang="en-US" sz="2200" b="1" dirty="0" smtClean="0">
              <a:solidFill>
                <a:srgbClr val="FCB033"/>
              </a:solidFill>
            </a:endParaRPr>
          </a:p>
          <a:p>
            <a:pPr lvl="1">
              <a:lnSpc>
                <a:spcPts val="2000"/>
              </a:lnSpc>
            </a:pPr>
            <a:r>
              <a:rPr lang="en-US" sz="2200" dirty="0" smtClean="0"/>
              <a:t>CPM, CPC, CPL, CPA, </a:t>
            </a:r>
            <a:r>
              <a:rPr lang="en-US" sz="2200" dirty="0" err="1" smtClean="0"/>
              <a:t>idő</a:t>
            </a:r>
            <a:r>
              <a:rPr lang="en-US" sz="2200" dirty="0" smtClean="0"/>
              <a:t>, </a:t>
            </a:r>
            <a:r>
              <a:rPr lang="en-US" sz="2200" dirty="0" err="1" smtClean="0"/>
              <a:t>szponzoráció</a:t>
            </a:r>
            <a:r>
              <a:rPr lang="en-US" sz="2200" dirty="0" smtClean="0"/>
              <a:t>, affiliate, </a:t>
            </a:r>
            <a:r>
              <a:rPr lang="en-US" sz="2200" dirty="0" err="1" smtClean="0"/>
              <a:t>stb</a:t>
            </a:r>
            <a:r>
              <a:rPr lang="en-US" sz="2200" dirty="0" smtClean="0"/>
              <a:t>.</a:t>
            </a:r>
          </a:p>
          <a:p>
            <a:pPr marL="0" indent="0">
              <a:lnSpc>
                <a:spcPts val="2000"/>
              </a:lnSpc>
              <a:buNone/>
            </a:pPr>
            <a:endParaRPr lang="en-US" sz="2200" dirty="0"/>
          </a:p>
          <a:p>
            <a:pPr marL="0" indent="0" algn="ctr">
              <a:lnSpc>
                <a:spcPts val="2000"/>
              </a:lnSpc>
              <a:buNone/>
            </a:pPr>
            <a:r>
              <a:rPr lang="en-US" sz="2200" dirty="0" err="1" smtClean="0"/>
              <a:t>Ezek</a:t>
            </a:r>
            <a:r>
              <a:rPr lang="en-US" sz="2200" dirty="0" smtClean="0"/>
              <a:t> </a:t>
            </a:r>
            <a:r>
              <a:rPr lang="en-US" sz="2200" dirty="0" err="1" smtClean="0"/>
              <a:t>egy</a:t>
            </a:r>
            <a:r>
              <a:rPr lang="en-US" sz="2200" dirty="0" smtClean="0"/>
              <a:t> </a:t>
            </a:r>
            <a:r>
              <a:rPr lang="en-US" sz="2200" dirty="0" err="1" smtClean="0"/>
              <a:t>üzleti</a:t>
            </a:r>
            <a:r>
              <a:rPr lang="en-US" sz="2200" dirty="0" smtClean="0"/>
              <a:t> </a:t>
            </a:r>
            <a:r>
              <a:rPr lang="en-US" sz="2200" dirty="0" err="1" smtClean="0"/>
              <a:t>modell</a:t>
            </a:r>
            <a:r>
              <a:rPr lang="en-US" sz="2200" dirty="0" smtClean="0"/>
              <a:t> </a:t>
            </a:r>
            <a:r>
              <a:rPr lang="hu-HU" sz="2200" b="1" dirty="0" smtClean="0">
                <a:solidFill>
                  <a:srgbClr val="FCB033"/>
                </a:solidFill>
              </a:rPr>
              <a:t>elemei</a:t>
            </a:r>
            <a:r>
              <a:rPr lang="en-US" sz="2200" dirty="0" smtClean="0"/>
              <a:t>.</a:t>
            </a:r>
          </a:p>
        </p:txBody>
      </p:sp>
      <p:sp>
        <p:nvSpPr>
          <p:cNvPr id="2" name="Title 1"/>
          <p:cNvSpPr>
            <a:spLocks noGrp="1"/>
          </p:cNvSpPr>
          <p:nvPr>
            <p:ph type="title"/>
          </p:nvPr>
        </p:nvSpPr>
        <p:spPr/>
        <p:txBody>
          <a:bodyPr/>
          <a:lstStyle/>
          <a:p>
            <a:r>
              <a:rPr lang="en-US" dirty="0" err="1" smtClean="0"/>
              <a:t>Mi</a:t>
            </a:r>
            <a:r>
              <a:rPr lang="en-US" dirty="0" smtClean="0"/>
              <a:t> </a:t>
            </a:r>
            <a:r>
              <a:rPr lang="en-US" dirty="0" err="1" smtClean="0"/>
              <a:t>nem</a:t>
            </a:r>
            <a:r>
              <a:rPr lang="en-US" dirty="0" smtClean="0"/>
              <a:t> </a:t>
            </a:r>
            <a:r>
              <a:rPr lang="en-US" dirty="0" err="1" smtClean="0"/>
              <a:t>üzleti</a:t>
            </a:r>
            <a:r>
              <a:rPr lang="en-US" dirty="0" smtClean="0"/>
              <a:t> </a:t>
            </a:r>
            <a:r>
              <a:rPr lang="en-US" dirty="0" err="1" smtClean="0"/>
              <a:t>modell</a:t>
            </a:r>
            <a:r>
              <a:rPr lang="en-US" dirty="0" smtClean="0"/>
              <a:t>?</a:t>
            </a:r>
            <a:endParaRPr lang="en-US" dirty="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6829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nSpc>
                <a:spcPts val="2000"/>
              </a:lnSpc>
              <a:buNone/>
            </a:pPr>
            <a:r>
              <a:rPr lang="hu-HU" sz="2200" dirty="0" smtClean="0"/>
              <a:t>Elvenni a pénzt attól akinek van és hajlandó online platformokon keresztül költeni….</a:t>
            </a:r>
          </a:p>
          <a:p>
            <a:pPr marL="0" indent="0">
              <a:lnSpc>
                <a:spcPts val="2000"/>
              </a:lnSpc>
              <a:buNone/>
            </a:pPr>
            <a:endParaRPr lang="hu-HU" sz="2200" dirty="0"/>
          </a:p>
          <a:p>
            <a:pPr marL="0" indent="0">
              <a:lnSpc>
                <a:spcPts val="2000"/>
              </a:lnSpc>
              <a:buNone/>
            </a:pPr>
            <a:r>
              <a:rPr lang="hu-HU" sz="2200" dirty="0" smtClean="0"/>
              <a:t>…és kevesebbet költeni mint amennyit keresünk.</a:t>
            </a:r>
          </a:p>
          <a:p>
            <a:pPr marL="0" indent="0">
              <a:lnSpc>
                <a:spcPts val="2000"/>
              </a:lnSpc>
              <a:buNone/>
            </a:pPr>
            <a:endParaRPr lang="hu-HU" sz="2200" dirty="0"/>
          </a:p>
          <a:p>
            <a:pPr>
              <a:lnSpc>
                <a:spcPts val="2000"/>
              </a:lnSpc>
            </a:pPr>
            <a:r>
              <a:rPr lang="hu-HU" sz="2200" dirty="0" smtClean="0"/>
              <a:t>Tartalom</a:t>
            </a:r>
          </a:p>
          <a:p>
            <a:pPr>
              <a:lnSpc>
                <a:spcPts val="2000"/>
              </a:lnSpc>
            </a:pPr>
            <a:r>
              <a:rPr lang="hu-HU" sz="2200" dirty="0"/>
              <a:t>Hirdetés</a:t>
            </a:r>
          </a:p>
          <a:p>
            <a:pPr>
              <a:lnSpc>
                <a:spcPts val="2000"/>
              </a:lnSpc>
            </a:pPr>
            <a:r>
              <a:rPr lang="hu-HU" sz="2200" dirty="0" smtClean="0"/>
              <a:t>Hozzáadott érték</a:t>
            </a:r>
          </a:p>
          <a:p>
            <a:pPr lvl="1">
              <a:lnSpc>
                <a:spcPts val="2000"/>
              </a:lnSpc>
            </a:pPr>
            <a:r>
              <a:rPr lang="hu-HU" sz="1800" dirty="0" smtClean="0"/>
              <a:t>Kényelmi funkció</a:t>
            </a:r>
          </a:p>
          <a:p>
            <a:pPr lvl="1">
              <a:lnSpc>
                <a:spcPts val="2000"/>
              </a:lnSpc>
            </a:pPr>
            <a:r>
              <a:rPr lang="hu-HU" sz="1800" dirty="0" smtClean="0"/>
              <a:t>Információ</a:t>
            </a:r>
          </a:p>
          <a:p>
            <a:pPr lvl="1">
              <a:lnSpc>
                <a:spcPts val="2000"/>
              </a:lnSpc>
            </a:pPr>
            <a:r>
              <a:rPr lang="hu-HU" sz="1800" dirty="0" smtClean="0"/>
              <a:t>Technológia</a:t>
            </a:r>
          </a:p>
          <a:p>
            <a:pPr lvl="1">
              <a:lnSpc>
                <a:spcPts val="2000"/>
              </a:lnSpc>
            </a:pPr>
            <a:r>
              <a:rPr lang="hu-HU" sz="1800" dirty="0" smtClean="0"/>
              <a:t>Hozzáférés biztosítása</a:t>
            </a:r>
            <a:endParaRPr lang="en-US" sz="1800" dirty="0" smtClean="0"/>
          </a:p>
        </p:txBody>
      </p:sp>
      <p:sp>
        <p:nvSpPr>
          <p:cNvPr id="2" name="Title 1"/>
          <p:cNvSpPr>
            <a:spLocks noGrp="1"/>
          </p:cNvSpPr>
          <p:nvPr>
            <p:ph type="title"/>
          </p:nvPr>
        </p:nvSpPr>
        <p:spPr/>
        <p:txBody>
          <a:bodyPr/>
          <a:lstStyle/>
          <a:p>
            <a:r>
              <a:rPr lang="hu-HU" dirty="0" smtClean="0"/>
              <a:t>Online üzleti modellek</a:t>
            </a:r>
            <a:endParaRPr lang="en-US" dirty="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18191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algn="ctr"/>
            <a:r>
              <a:rPr lang="hu-HU" dirty="0" smtClean="0"/>
              <a:t>Fizetős </a:t>
            </a:r>
            <a:r>
              <a:rPr lang="hu-HU" dirty="0" err="1" smtClean="0"/>
              <a:t>tartaloM</a:t>
            </a:r>
            <a:endParaRPr lang="en-US" dirty="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90600"/>
            <a:ext cx="6629400" cy="492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28" y="990600"/>
            <a:ext cx="8360944"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908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458200" cy="5181600"/>
          </a:xfrm>
        </p:spPr>
        <p:txBody>
          <a:bodyPr>
            <a:noAutofit/>
          </a:bodyPr>
          <a:lstStyle/>
          <a:p>
            <a:r>
              <a:rPr lang="en-US" sz="1400" dirty="0" smtClean="0"/>
              <a:t>First printed book -  Gutenberg in </a:t>
            </a:r>
            <a:r>
              <a:rPr lang="en-US" sz="1400" dirty="0" err="1" smtClean="0"/>
              <a:t>cca</a:t>
            </a:r>
            <a:r>
              <a:rPr lang="en-US" sz="1400" dirty="0" smtClean="0"/>
              <a:t>. 1450 – </a:t>
            </a:r>
            <a:r>
              <a:rPr lang="en-US" sz="1400" dirty="0" err="1" smtClean="0"/>
              <a:t>Donatus</a:t>
            </a:r>
            <a:r>
              <a:rPr lang="en-US" sz="1400" dirty="0" smtClean="0"/>
              <a:t> Latin Grammar</a:t>
            </a:r>
          </a:p>
          <a:p>
            <a:r>
              <a:rPr lang="en-US" sz="1600" b="1" dirty="0" smtClean="0">
                <a:solidFill>
                  <a:srgbClr val="FCB033"/>
                </a:solidFill>
              </a:rPr>
              <a:t>First print ad – 1468</a:t>
            </a:r>
          </a:p>
          <a:p>
            <a:r>
              <a:rPr lang="en-US" sz="1400" dirty="0" smtClean="0"/>
              <a:t>First magazine ad – 1704 – Boston Newsletter</a:t>
            </a:r>
          </a:p>
          <a:p>
            <a:r>
              <a:rPr lang="en-US" sz="1400" dirty="0" smtClean="0"/>
              <a:t>First billboard - 1835</a:t>
            </a:r>
          </a:p>
          <a:p>
            <a:r>
              <a:rPr lang="en-US" sz="1400" dirty="0" smtClean="0"/>
              <a:t>First </a:t>
            </a:r>
            <a:r>
              <a:rPr lang="en-US" sz="1400" dirty="0" err="1" smtClean="0"/>
              <a:t>tv</a:t>
            </a:r>
            <a:r>
              <a:rPr lang="en-US" sz="1400" dirty="0" smtClean="0"/>
              <a:t> ad – 1941 </a:t>
            </a:r>
            <a:endParaRPr lang="hu-HU" sz="1400" dirty="0"/>
          </a:p>
          <a:p>
            <a:r>
              <a:rPr lang="en-US" sz="1400" b="1" dirty="0" smtClean="0">
                <a:solidFill>
                  <a:srgbClr val="FCB033"/>
                </a:solidFill>
              </a:rPr>
              <a:t>First email sent - 1971</a:t>
            </a:r>
          </a:p>
          <a:p>
            <a:r>
              <a:rPr lang="en-US" sz="1400" b="1" dirty="0" smtClean="0">
                <a:solidFill>
                  <a:srgbClr val="FCB033"/>
                </a:solidFill>
              </a:rPr>
              <a:t>First </a:t>
            </a:r>
            <a:r>
              <a:rPr lang="en-US" sz="1400" b="1" dirty="0" err="1" smtClean="0">
                <a:solidFill>
                  <a:srgbClr val="FCB033"/>
                </a:solidFill>
              </a:rPr>
              <a:t>eDM</a:t>
            </a:r>
            <a:r>
              <a:rPr lang="en-US" sz="1400" b="1" dirty="0" smtClean="0">
                <a:solidFill>
                  <a:srgbClr val="FCB033"/>
                </a:solidFill>
              </a:rPr>
              <a:t> – 1978</a:t>
            </a:r>
          </a:p>
          <a:p>
            <a:r>
              <a:rPr lang="en-US" sz="1400" b="1" dirty="0" smtClean="0">
                <a:solidFill>
                  <a:srgbClr val="FCB033"/>
                </a:solidFill>
              </a:rPr>
              <a:t>First web page - 1991</a:t>
            </a:r>
          </a:p>
          <a:p>
            <a:r>
              <a:rPr lang="en-US" sz="1400" dirty="0" smtClean="0"/>
              <a:t>Amazon - 1994</a:t>
            </a:r>
          </a:p>
          <a:p>
            <a:r>
              <a:rPr lang="en-US" sz="1400" b="1" dirty="0" smtClean="0">
                <a:solidFill>
                  <a:srgbClr val="FCB033"/>
                </a:solidFill>
              </a:rPr>
              <a:t>First banner ad - 1994</a:t>
            </a:r>
          </a:p>
          <a:p>
            <a:r>
              <a:rPr lang="en-US" sz="1400" b="1" dirty="0" smtClean="0">
                <a:solidFill>
                  <a:srgbClr val="FCB033"/>
                </a:solidFill>
              </a:rPr>
              <a:t>First search engine – 1994 WebCrawler</a:t>
            </a:r>
          </a:p>
          <a:p>
            <a:r>
              <a:rPr lang="en-US" sz="1400" dirty="0" smtClean="0"/>
              <a:t>Google </a:t>
            </a:r>
            <a:r>
              <a:rPr lang="en-US" sz="1400" dirty="0" err="1" smtClean="0"/>
              <a:t>borns</a:t>
            </a:r>
            <a:r>
              <a:rPr lang="en-US" sz="1400" dirty="0" smtClean="0"/>
              <a:t> - 1996</a:t>
            </a:r>
          </a:p>
          <a:p>
            <a:r>
              <a:rPr lang="en-US" sz="1400" dirty="0" smtClean="0"/>
              <a:t>First pop-up – pre 1998</a:t>
            </a:r>
          </a:p>
          <a:p>
            <a:r>
              <a:rPr lang="en-US" sz="1400" b="1" dirty="0" smtClean="0">
                <a:solidFill>
                  <a:srgbClr val="FCB033"/>
                </a:solidFill>
              </a:rPr>
              <a:t>First paid search – </a:t>
            </a:r>
            <a:r>
              <a:rPr lang="en-US" sz="1400" b="1" dirty="0" err="1" smtClean="0">
                <a:solidFill>
                  <a:srgbClr val="FCB033"/>
                </a:solidFill>
              </a:rPr>
              <a:t>Netspace</a:t>
            </a:r>
            <a:r>
              <a:rPr lang="en-US" sz="1400" b="1" dirty="0" smtClean="0">
                <a:solidFill>
                  <a:srgbClr val="FCB033"/>
                </a:solidFill>
              </a:rPr>
              <a:t> ($ 5 </a:t>
            </a:r>
            <a:r>
              <a:rPr lang="en-US" sz="1400" b="1" dirty="0" err="1" smtClean="0">
                <a:solidFill>
                  <a:srgbClr val="FCB033"/>
                </a:solidFill>
              </a:rPr>
              <a:t>mln</a:t>
            </a:r>
            <a:r>
              <a:rPr lang="en-US" sz="1400" b="1" dirty="0" smtClean="0">
                <a:solidFill>
                  <a:srgbClr val="FCB033"/>
                </a:solidFill>
              </a:rPr>
              <a:t> to Yahoo!, Magellan, Lycos, </a:t>
            </a:r>
            <a:r>
              <a:rPr lang="en-US" sz="1400" b="1" dirty="0" err="1" smtClean="0">
                <a:solidFill>
                  <a:srgbClr val="FCB033"/>
                </a:solidFill>
              </a:rPr>
              <a:t>Infoseek</a:t>
            </a:r>
            <a:r>
              <a:rPr lang="en-US" sz="1400" b="1" dirty="0" smtClean="0">
                <a:solidFill>
                  <a:srgbClr val="FCB033"/>
                </a:solidFill>
              </a:rPr>
              <a:t> and Excite)</a:t>
            </a:r>
          </a:p>
          <a:p>
            <a:r>
              <a:rPr lang="en-US" sz="1400" dirty="0" smtClean="0"/>
              <a:t>First paid search result – 1996 (</a:t>
            </a:r>
            <a:r>
              <a:rPr lang="en-US" sz="1400" dirty="0" err="1" smtClean="0"/>
              <a:t>goto.com</a:t>
            </a:r>
            <a:r>
              <a:rPr lang="en-US" sz="1400" dirty="0" smtClean="0"/>
              <a:t>)</a:t>
            </a:r>
          </a:p>
          <a:p>
            <a:r>
              <a:rPr lang="en-US" sz="1400" dirty="0" smtClean="0"/>
              <a:t>First </a:t>
            </a:r>
            <a:r>
              <a:rPr lang="en-US" sz="1400" dirty="0" err="1" smtClean="0"/>
              <a:t>ebay</a:t>
            </a:r>
            <a:r>
              <a:rPr lang="en-US" sz="1400" dirty="0" smtClean="0"/>
              <a:t> auction – 1995 – a broken laser pointer for $ 14.83</a:t>
            </a:r>
          </a:p>
          <a:p>
            <a:r>
              <a:rPr lang="en-US" sz="1400" dirty="0" smtClean="0"/>
              <a:t>PayPal – 1999</a:t>
            </a:r>
            <a:endParaRPr lang="hu-HU" sz="1400" dirty="0" smtClean="0"/>
          </a:p>
          <a:p>
            <a:r>
              <a:rPr lang="en-US" sz="1400" b="1" dirty="0">
                <a:solidFill>
                  <a:srgbClr val="FCB033"/>
                </a:solidFill>
              </a:rPr>
              <a:t>First </a:t>
            </a:r>
            <a:r>
              <a:rPr lang="hu-HU" sz="1400" b="1" dirty="0" err="1" smtClean="0">
                <a:solidFill>
                  <a:srgbClr val="FCB033"/>
                </a:solidFill>
              </a:rPr>
              <a:t>sms</a:t>
            </a:r>
            <a:r>
              <a:rPr lang="en-US" sz="1400" b="1" dirty="0" smtClean="0">
                <a:solidFill>
                  <a:srgbClr val="FCB033"/>
                </a:solidFill>
              </a:rPr>
              <a:t> </a:t>
            </a:r>
            <a:r>
              <a:rPr lang="en-US" sz="1400" b="1" dirty="0">
                <a:solidFill>
                  <a:srgbClr val="FCB033"/>
                </a:solidFill>
              </a:rPr>
              <a:t>ad - </a:t>
            </a:r>
            <a:r>
              <a:rPr lang="hu-HU" sz="1400" b="1" dirty="0" smtClean="0">
                <a:solidFill>
                  <a:srgbClr val="FCB033"/>
                </a:solidFill>
              </a:rPr>
              <a:t>2000</a:t>
            </a:r>
            <a:endParaRPr lang="en-US" sz="1400" dirty="0" smtClean="0"/>
          </a:p>
          <a:p>
            <a:r>
              <a:rPr lang="en-US" sz="1400" b="1" dirty="0" smtClean="0">
                <a:solidFill>
                  <a:srgbClr val="FCB033"/>
                </a:solidFill>
              </a:rPr>
              <a:t>First RTB – </a:t>
            </a:r>
            <a:r>
              <a:rPr lang="hu-HU" sz="1400" b="1" dirty="0" smtClean="0">
                <a:solidFill>
                  <a:srgbClr val="FCB033"/>
                </a:solidFill>
              </a:rPr>
              <a:t>2009</a:t>
            </a:r>
            <a:endParaRPr lang="en-US" sz="1400" b="1" dirty="0" smtClean="0">
              <a:solidFill>
                <a:srgbClr val="FCB033"/>
              </a:solidFill>
            </a:endParaRPr>
          </a:p>
          <a:p>
            <a:r>
              <a:rPr lang="en-US" sz="1400" dirty="0" smtClean="0"/>
              <a:t>FBX (Facebook </a:t>
            </a:r>
            <a:r>
              <a:rPr lang="en-US" sz="1400" dirty="0" err="1" smtClean="0"/>
              <a:t>AdExchange</a:t>
            </a:r>
            <a:r>
              <a:rPr lang="en-US" sz="1400" dirty="0" smtClean="0"/>
              <a:t>) – 2012.06.</a:t>
            </a:r>
          </a:p>
        </p:txBody>
      </p:sp>
      <p:sp>
        <p:nvSpPr>
          <p:cNvPr id="2" name="Title 1"/>
          <p:cNvSpPr>
            <a:spLocks noGrp="1"/>
          </p:cNvSpPr>
          <p:nvPr>
            <p:ph type="title"/>
          </p:nvPr>
        </p:nvSpPr>
        <p:spPr>
          <a:xfrm>
            <a:off x="457200" y="274638"/>
            <a:ext cx="8229600" cy="715962"/>
          </a:xfrm>
        </p:spPr>
        <p:txBody>
          <a:bodyPr>
            <a:normAutofit/>
          </a:bodyPr>
          <a:lstStyle/>
          <a:p>
            <a:r>
              <a:rPr lang="hu-HU" dirty="0" smtClean="0"/>
              <a:t>A </a:t>
            </a:r>
            <a:r>
              <a:rPr lang="hu-HU" dirty="0" err="1" smtClean="0"/>
              <a:t>HIRDETÉs</a:t>
            </a:r>
            <a:r>
              <a:rPr lang="hu-HU" dirty="0" smtClean="0"/>
              <a:t> </a:t>
            </a:r>
            <a:r>
              <a:rPr lang="hu-HU" dirty="0"/>
              <a:t>EVOLÚCIÓJA</a:t>
            </a:r>
            <a:endParaRPr lang="en-US" dirty="0"/>
          </a:p>
        </p:txBody>
      </p:sp>
      <p:sp>
        <p:nvSpPr>
          <p:cNvPr id="7" name="Téglalap 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021" y="2819400"/>
            <a:ext cx="71326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26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vasion_of_advertising_timeline_digital_period.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0113" y="1371600"/>
            <a:ext cx="8043773" cy="4525963"/>
          </a:xfrm>
        </p:spPr>
      </p:pic>
      <p:sp>
        <p:nvSpPr>
          <p:cNvPr id="2" name="Title 1"/>
          <p:cNvSpPr>
            <a:spLocks noGrp="1"/>
          </p:cNvSpPr>
          <p:nvPr>
            <p:ph type="title"/>
          </p:nvPr>
        </p:nvSpPr>
        <p:spPr/>
        <p:txBody>
          <a:bodyPr/>
          <a:lstStyle/>
          <a:p>
            <a:r>
              <a:rPr lang="hu-HU" dirty="0" smtClean="0"/>
              <a:t>A HIRDETÉS 350 év alatt meghódította a médiát</a:t>
            </a:r>
            <a:endParaRPr lang="en-US" dirty="0"/>
          </a:p>
        </p:txBody>
      </p:sp>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10222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normAutofit/>
          </a:bodyPr>
          <a:lstStyle/>
          <a:p>
            <a:pPr algn="ctr"/>
            <a:r>
              <a:rPr lang="hu-HU" sz="2400" dirty="0" smtClean="0"/>
              <a:t>Az üzleti modellek a gyakorlatban</a:t>
            </a:r>
            <a:br>
              <a:rPr lang="hu-HU" sz="2400" dirty="0" smtClean="0"/>
            </a:br>
            <a:r>
              <a:rPr lang="hu-HU" sz="2400" dirty="0" smtClean="0"/>
              <a:t>PI / bevétel, PI / költség</a:t>
            </a:r>
            <a:endParaRPr lang="hu-HU" sz="2400" dirty="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170" name="Picture 2" descr="C:\Users\j.steff\Desktop\Ké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69448"/>
            <a:ext cx="8309263" cy="494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9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5914"/>
            <a:ext cx="3460750" cy="43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ím 1"/>
          <p:cNvSpPr>
            <a:spLocks noGrp="1"/>
          </p:cNvSpPr>
          <p:nvPr>
            <p:ph type="title"/>
          </p:nvPr>
        </p:nvSpPr>
        <p:spPr>
          <a:xfrm>
            <a:off x="457200" y="274638"/>
            <a:ext cx="8229600" cy="715962"/>
          </a:xfrm>
        </p:spPr>
        <p:txBody>
          <a:bodyPr>
            <a:normAutofit fontScale="90000"/>
          </a:bodyPr>
          <a:lstStyle/>
          <a:p>
            <a:pPr algn="ctr">
              <a:defRPr/>
            </a:pPr>
            <a:r>
              <a:rPr lang="hu-HU" dirty="0" err="1"/>
              <a:t>Google</a:t>
            </a:r>
            <a:r>
              <a:rPr lang="hu-HU" dirty="0"/>
              <a:t> </a:t>
            </a:r>
            <a:r>
              <a:rPr lang="hu-HU" dirty="0" err="1" smtClean="0"/>
              <a:t>Adsense</a:t>
            </a:r>
            <a:r>
              <a:rPr lang="hu-HU" dirty="0" smtClean="0"/>
              <a:t> </a:t>
            </a:r>
            <a:r>
              <a:rPr lang="hu-HU" dirty="0" err="1" smtClean="0"/>
              <a:t>for</a:t>
            </a:r>
            <a:r>
              <a:rPr lang="hu-HU" dirty="0" smtClean="0"/>
              <a:t> </a:t>
            </a:r>
            <a:r>
              <a:rPr lang="hu-HU" dirty="0" err="1" smtClean="0"/>
              <a:t>content</a:t>
            </a:r>
            <a:r>
              <a:rPr lang="hu-HU" dirty="0" smtClean="0"/>
              <a:t> (AFC)</a:t>
            </a:r>
            <a:endParaRPr lang="hu-HU" dirty="0"/>
          </a:p>
        </p:txBody>
      </p:sp>
      <p:pic>
        <p:nvPicPr>
          <p:cNvPr id="23558"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538" y="2294227"/>
            <a:ext cx="4624387" cy="39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églalap 2"/>
          <p:cNvSpPr/>
          <p:nvPr/>
        </p:nvSpPr>
        <p:spPr>
          <a:xfrm>
            <a:off x="609600" y="5562600"/>
            <a:ext cx="2133600" cy="550718"/>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2" name="Téglalap 11"/>
          <p:cNvSpPr/>
          <p:nvPr/>
        </p:nvSpPr>
        <p:spPr>
          <a:xfrm>
            <a:off x="4779818" y="2258580"/>
            <a:ext cx="3657600" cy="550718"/>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4" name="Téglalap 13"/>
          <p:cNvSpPr/>
          <p:nvPr/>
        </p:nvSpPr>
        <p:spPr>
          <a:xfrm>
            <a:off x="7391400" y="3453246"/>
            <a:ext cx="1600200" cy="1236518"/>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8" name="Téglalap 7"/>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5633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rasshopperherder.com/wp-content/uploads/2012/06/Revised-Business-Model-Canvas-for-UX.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371600"/>
            <a:ext cx="7845425" cy="3701113"/>
          </a:xfrm>
          <a:prstGeom prst="rect">
            <a:avLst/>
          </a:prstGeom>
          <a:noFill/>
          <a:extLst>
            <a:ext uri="{909E8E84-426E-40DD-AFC4-6F175D3DCCD1}">
              <a14:hiddenFill xmlns:a14="http://schemas.microsoft.com/office/drawing/2010/main">
                <a:solidFill>
                  <a:srgbClr val="FFFFFF"/>
                </a:solidFill>
              </a14:hiddenFill>
            </a:ext>
          </a:extLst>
        </p:spPr>
      </p:pic>
      <p:sp>
        <p:nvSpPr>
          <p:cNvPr id="2" name="Tartalom helye 1"/>
          <p:cNvSpPr>
            <a:spLocks noGrp="1"/>
          </p:cNvSpPr>
          <p:nvPr>
            <p:ph idx="1"/>
          </p:nvPr>
        </p:nvSpPr>
        <p:spPr>
          <a:xfrm>
            <a:off x="457200" y="1600201"/>
            <a:ext cx="8229600" cy="685799"/>
          </a:xfrm>
          <a:solidFill>
            <a:srgbClr val="FCB033"/>
          </a:solidFill>
        </p:spPr>
        <p:txBody>
          <a:bodyPr/>
          <a:lstStyle/>
          <a:p>
            <a:pPr>
              <a:buClr>
                <a:schemeClr val="bg1"/>
              </a:buClr>
            </a:pPr>
            <a:r>
              <a:rPr lang="hu-HU" dirty="0" smtClean="0">
                <a:solidFill>
                  <a:schemeClr val="bg1"/>
                </a:solidFill>
              </a:rPr>
              <a:t>Az Üzleti Modell (ÜM) fogalma</a:t>
            </a:r>
          </a:p>
        </p:txBody>
      </p:sp>
      <p:sp>
        <p:nvSpPr>
          <p:cNvPr id="3" name="Cím 2"/>
          <p:cNvSpPr>
            <a:spLocks noGrp="1"/>
          </p:cNvSpPr>
          <p:nvPr>
            <p:ph type="title"/>
          </p:nvPr>
        </p:nvSpPr>
        <p:spPr/>
        <p:txBody>
          <a:bodyPr/>
          <a:lstStyle/>
          <a:p>
            <a:r>
              <a:rPr lang="hu-HU" dirty="0" smtClean="0"/>
              <a:t>Tartalom</a:t>
            </a:r>
            <a:endParaRPr lang="hu-HU" dirty="0"/>
          </a:p>
        </p:txBody>
      </p:sp>
      <p:sp>
        <p:nvSpPr>
          <p:cNvPr id="6" name="Tartalom helye 1"/>
          <p:cNvSpPr>
            <a:spLocks noGrp="1"/>
          </p:cNvSpPr>
          <p:nvPr>
            <p:ph idx="1"/>
          </p:nvPr>
        </p:nvSpPr>
        <p:spPr>
          <a:xfrm>
            <a:off x="457200" y="2438400"/>
            <a:ext cx="8229600" cy="685800"/>
          </a:xfrm>
          <a:solidFill>
            <a:srgbClr val="FCB033"/>
          </a:solidFill>
        </p:spPr>
        <p:txBody>
          <a:bodyPr/>
          <a:lstStyle/>
          <a:p>
            <a:pPr>
              <a:buClr>
                <a:schemeClr val="bg1"/>
              </a:buClr>
            </a:pPr>
            <a:r>
              <a:rPr lang="hu-HU" dirty="0" smtClean="0">
                <a:solidFill>
                  <a:schemeClr val="bg1"/>
                </a:solidFill>
              </a:rPr>
              <a:t>Történeti áttekintés</a:t>
            </a:r>
          </a:p>
        </p:txBody>
      </p:sp>
      <p:sp>
        <p:nvSpPr>
          <p:cNvPr id="7" name="Tartalom helye 1"/>
          <p:cNvSpPr>
            <a:spLocks noGrp="1"/>
          </p:cNvSpPr>
          <p:nvPr>
            <p:ph idx="1"/>
          </p:nvPr>
        </p:nvSpPr>
        <p:spPr>
          <a:xfrm>
            <a:off x="457200" y="3276600"/>
            <a:ext cx="8229600" cy="685800"/>
          </a:xfrm>
          <a:solidFill>
            <a:srgbClr val="FCB033"/>
          </a:solidFill>
        </p:spPr>
        <p:txBody>
          <a:bodyPr/>
          <a:lstStyle/>
          <a:p>
            <a:pPr>
              <a:buClr>
                <a:schemeClr val="bg1"/>
              </a:buClr>
            </a:pPr>
            <a:r>
              <a:rPr lang="hu-HU" dirty="0" smtClean="0">
                <a:solidFill>
                  <a:schemeClr val="bg1"/>
                </a:solidFill>
              </a:rPr>
              <a:t>Nem tartalmi </a:t>
            </a:r>
            <a:r>
              <a:rPr lang="hu-HU" dirty="0" err="1" smtClean="0">
                <a:solidFill>
                  <a:schemeClr val="bg1"/>
                </a:solidFill>
              </a:rPr>
              <a:t>ÜM-ek</a:t>
            </a:r>
            <a:r>
              <a:rPr lang="hu-HU" dirty="0" smtClean="0">
                <a:solidFill>
                  <a:schemeClr val="bg1"/>
                </a:solidFill>
              </a:rPr>
              <a:t> a </a:t>
            </a:r>
            <a:r>
              <a:rPr lang="hu-HU" dirty="0" err="1" smtClean="0">
                <a:solidFill>
                  <a:schemeClr val="bg1"/>
                </a:solidFill>
              </a:rPr>
              <a:t>Central</a:t>
            </a:r>
            <a:r>
              <a:rPr lang="hu-HU" dirty="0" smtClean="0">
                <a:solidFill>
                  <a:schemeClr val="bg1"/>
                </a:solidFill>
              </a:rPr>
              <a:t> portfólióban</a:t>
            </a:r>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300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5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bg/>
                                          </p:spTgt>
                                        </p:tgtEl>
                                        <p:attrNameLst>
                                          <p:attrName>style.visibility</p:attrName>
                                        </p:attrNameLst>
                                      </p:cBhvr>
                                      <p:to>
                                        <p:strVal val="visible"/>
                                      </p:to>
                                    </p:set>
                                    <p:animEffect transition="in" filter="fade">
                                      <p:cBhvr>
                                        <p:cTn id="19" dur="500"/>
                                        <p:tgtEl>
                                          <p:spTgt spid="7">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6" grpId="0" uiExpand="1" build="p" animBg="1"/>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868362"/>
          </a:xfrm>
        </p:spPr>
        <p:txBody>
          <a:bodyPr/>
          <a:lstStyle/>
          <a:p>
            <a:pPr algn="ctr">
              <a:defRPr/>
            </a:pPr>
            <a:r>
              <a:rPr lang="hu-HU" dirty="0" err="1" smtClean="0"/>
              <a:t>Google</a:t>
            </a:r>
            <a:r>
              <a:rPr lang="hu-HU" dirty="0" smtClean="0"/>
              <a:t> </a:t>
            </a:r>
            <a:r>
              <a:rPr lang="hu-HU" dirty="0" err="1" smtClean="0"/>
              <a:t>Adsense</a:t>
            </a:r>
            <a:r>
              <a:rPr lang="hu-HU" dirty="0" smtClean="0"/>
              <a:t> </a:t>
            </a:r>
            <a:r>
              <a:rPr lang="hu-HU" dirty="0" err="1" smtClean="0"/>
              <a:t>foR</a:t>
            </a:r>
            <a:r>
              <a:rPr lang="hu-HU" dirty="0" smtClean="0"/>
              <a:t> </a:t>
            </a:r>
            <a:r>
              <a:rPr lang="hu-HU" dirty="0" err="1" smtClean="0"/>
              <a:t>search</a:t>
            </a:r>
            <a:r>
              <a:rPr lang="hu-HU" dirty="0"/>
              <a:t> </a:t>
            </a:r>
            <a:r>
              <a:rPr lang="hu-HU" dirty="0" smtClean="0"/>
              <a:t>(AFS)</a:t>
            </a:r>
            <a:endParaRPr lang="hu-HU" dirty="0"/>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31" y="1527291"/>
            <a:ext cx="5661025" cy="468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058" y="2545773"/>
            <a:ext cx="4446587"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3869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457200" y="274638"/>
            <a:ext cx="8229600" cy="792162"/>
          </a:xfrm>
        </p:spPr>
        <p:txBody>
          <a:bodyPr/>
          <a:lstStyle/>
          <a:p>
            <a:pPr algn="ctr">
              <a:defRPr/>
            </a:pPr>
            <a:r>
              <a:rPr lang="hu-HU" dirty="0" err="1"/>
              <a:t>e-commerce</a:t>
            </a:r>
            <a:r>
              <a:rPr lang="hu-HU" dirty="0"/>
              <a:t> - jutalék alapú </a:t>
            </a:r>
          </a:p>
        </p:txBody>
      </p:sp>
      <p:pic>
        <p:nvPicPr>
          <p:cNvPr id="2048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17098"/>
            <a:ext cx="4056063"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17098"/>
            <a:ext cx="4056063"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Szövegdoboz 1"/>
          <p:cNvSpPr txBox="1"/>
          <p:nvPr/>
        </p:nvSpPr>
        <p:spPr>
          <a:xfrm>
            <a:off x="381000" y="1140261"/>
            <a:ext cx="5867400" cy="2308324"/>
          </a:xfrm>
          <a:prstGeom prst="rect">
            <a:avLst/>
          </a:prstGeom>
          <a:solidFill>
            <a:schemeClr val="tx2">
              <a:lumMod val="20000"/>
              <a:lumOff val="80000"/>
              <a:alpha val="90000"/>
            </a:schemeClr>
          </a:solidFill>
        </p:spPr>
        <p:txBody>
          <a:bodyPr wrap="square" rtlCol="0">
            <a:spAutoFit/>
          </a:bodyPr>
          <a:lstStyle/>
          <a:p>
            <a:pPr algn="ctr"/>
            <a:r>
              <a:rPr lang="hu-HU" b="1" dirty="0" smtClean="0">
                <a:solidFill>
                  <a:schemeClr val="tx2"/>
                </a:solidFill>
                <a:latin typeface="+mn-lt"/>
              </a:rPr>
              <a:t>Főbb jellemzők</a:t>
            </a:r>
          </a:p>
          <a:p>
            <a:pPr marL="285750" indent="-285750">
              <a:buFont typeface="Arial" panose="020B0604020202020204" pitchFamily="34" charset="0"/>
              <a:buChar char="•"/>
            </a:pPr>
            <a:r>
              <a:rPr lang="hu-HU" dirty="0" smtClean="0">
                <a:solidFill>
                  <a:schemeClr val="tx2"/>
                </a:solidFill>
                <a:latin typeface="+mn-lt"/>
              </a:rPr>
              <a:t>Jutalék alapú</a:t>
            </a:r>
          </a:p>
          <a:p>
            <a:pPr marL="285750" indent="-285750">
              <a:buFont typeface="Arial" panose="020B0604020202020204" pitchFamily="34" charset="0"/>
              <a:buChar char="•"/>
            </a:pPr>
            <a:r>
              <a:rPr lang="hu-HU" dirty="0" smtClean="0">
                <a:solidFill>
                  <a:schemeClr val="tx2"/>
                </a:solidFill>
                <a:latin typeface="+mn-lt"/>
              </a:rPr>
              <a:t>Katalógusba rendezett információk</a:t>
            </a:r>
          </a:p>
          <a:p>
            <a:pPr marL="285750" indent="-285750">
              <a:buFont typeface="Arial" panose="020B0604020202020204" pitchFamily="34" charset="0"/>
              <a:buChar char="•"/>
            </a:pPr>
            <a:r>
              <a:rPr lang="hu-HU" dirty="0" smtClean="0">
                <a:solidFill>
                  <a:schemeClr val="tx2"/>
                </a:solidFill>
                <a:latin typeface="+mn-lt"/>
              </a:rPr>
              <a:t>Felhasználói vélemények</a:t>
            </a:r>
          </a:p>
          <a:p>
            <a:pPr marL="285750" indent="-285750">
              <a:buFont typeface="Arial" panose="020B0604020202020204" pitchFamily="34" charset="0"/>
              <a:buChar char="•"/>
            </a:pPr>
            <a:r>
              <a:rPr lang="hu-HU" dirty="0" smtClean="0">
                <a:solidFill>
                  <a:schemeClr val="tx2"/>
                </a:solidFill>
                <a:latin typeface="+mn-lt"/>
              </a:rPr>
              <a:t>Vertikális termékek indíthatók</a:t>
            </a:r>
          </a:p>
          <a:p>
            <a:pPr marL="285750" indent="-285750">
              <a:buFont typeface="Arial" panose="020B0604020202020204" pitchFamily="34" charset="0"/>
              <a:buChar char="•"/>
            </a:pPr>
            <a:r>
              <a:rPr lang="hu-HU" dirty="0" smtClean="0">
                <a:solidFill>
                  <a:schemeClr val="tx2"/>
                </a:solidFill>
                <a:latin typeface="+mn-lt"/>
              </a:rPr>
              <a:t>Forgalmi forrásonként különböző megjelenés</a:t>
            </a:r>
          </a:p>
          <a:p>
            <a:pPr marL="285750" indent="-285750">
              <a:buFont typeface="Arial" panose="020B0604020202020204" pitchFamily="34" charset="0"/>
              <a:buChar char="•"/>
            </a:pPr>
            <a:r>
              <a:rPr lang="hu-HU" dirty="0" smtClean="0">
                <a:solidFill>
                  <a:schemeClr val="tx2"/>
                </a:solidFill>
                <a:latin typeface="+mn-lt"/>
              </a:rPr>
              <a:t>Nincs készlet – nincs logisztika és finanszírozás</a:t>
            </a:r>
          </a:p>
          <a:p>
            <a:pPr marL="285750" indent="-285750">
              <a:buFont typeface="Arial" panose="020B0604020202020204" pitchFamily="34" charset="0"/>
              <a:buChar char="•"/>
            </a:pPr>
            <a:r>
              <a:rPr lang="hu-HU" dirty="0" smtClean="0">
                <a:solidFill>
                  <a:schemeClr val="tx2"/>
                </a:solidFill>
                <a:latin typeface="+mn-lt"/>
              </a:rPr>
              <a:t>…de van/lehet direkt értékesítés</a:t>
            </a:r>
          </a:p>
        </p:txBody>
      </p:sp>
      <p:sp>
        <p:nvSpPr>
          <p:cNvPr id="7" name="Szövegdoboz 6"/>
          <p:cNvSpPr txBox="1"/>
          <p:nvPr/>
        </p:nvSpPr>
        <p:spPr>
          <a:xfrm>
            <a:off x="3979863" y="1146073"/>
            <a:ext cx="4724400" cy="2031325"/>
          </a:xfrm>
          <a:prstGeom prst="rect">
            <a:avLst/>
          </a:prstGeom>
          <a:solidFill>
            <a:schemeClr val="tx2">
              <a:lumMod val="20000"/>
              <a:lumOff val="80000"/>
              <a:alpha val="90000"/>
            </a:schemeClr>
          </a:solidFill>
        </p:spPr>
        <p:txBody>
          <a:bodyPr wrap="square" rtlCol="0">
            <a:spAutoFit/>
          </a:bodyPr>
          <a:lstStyle/>
          <a:p>
            <a:pPr algn="ctr"/>
            <a:r>
              <a:rPr lang="hu-HU" b="1" dirty="0" smtClean="0">
                <a:solidFill>
                  <a:schemeClr val="tx2"/>
                </a:solidFill>
                <a:latin typeface="+mn-lt"/>
              </a:rPr>
              <a:t>Költségek</a:t>
            </a:r>
          </a:p>
          <a:p>
            <a:pPr marL="285750" indent="-285750">
              <a:buFont typeface="Arial" panose="020B0604020202020204" pitchFamily="34" charset="0"/>
              <a:buChar char="•"/>
            </a:pPr>
            <a:r>
              <a:rPr lang="hu-HU" b="1" dirty="0" smtClean="0">
                <a:solidFill>
                  <a:schemeClr val="tx2"/>
                </a:solidFill>
                <a:latin typeface="+mn-lt"/>
              </a:rPr>
              <a:t>Adatbázis</a:t>
            </a:r>
          </a:p>
          <a:p>
            <a:pPr marL="285750" indent="-285750">
              <a:buFont typeface="Arial" panose="020B0604020202020204" pitchFamily="34" charset="0"/>
              <a:buChar char="•"/>
            </a:pPr>
            <a:r>
              <a:rPr lang="hu-HU" dirty="0" smtClean="0">
                <a:solidFill>
                  <a:schemeClr val="tx2"/>
                </a:solidFill>
                <a:latin typeface="+mn-lt"/>
              </a:rPr>
              <a:t>Technológia</a:t>
            </a:r>
          </a:p>
          <a:p>
            <a:pPr marL="285750" indent="-285750">
              <a:buFont typeface="Arial" panose="020B0604020202020204" pitchFamily="34" charset="0"/>
              <a:buChar char="•"/>
            </a:pPr>
            <a:r>
              <a:rPr lang="hu-HU" dirty="0" err="1" smtClean="0">
                <a:solidFill>
                  <a:schemeClr val="tx2"/>
                </a:solidFill>
                <a:latin typeface="+mn-lt"/>
              </a:rPr>
              <a:t>Admin</a:t>
            </a:r>
            <a:r>
              <a:rPr lang="hu-HU" dirty="0" smtClean="0">
                <a:solidFill>
                  <a:schemeClr val="tx2"/>
                </a:solidFill>
                <a:latin typeface="+mn-lt"/>
              </a:rPr>
              <a:t>, számlázás</a:t>
            </a:r>
          </a:p>
          <a:p>
            <a:pPr marL="285750" indent="-285750">
              <a:buFont typeface="Arial" panose="020B0604020202020204" pitchFamily="34" charset="0"/>
              <a:buChar char="•"/>
            </a:pPr>
            <a:r>
              <a:rPr lang="hu-HU" b="1" dirty="0" smtClean="0">
                <a:solidFill>
                  <a:schemeClr val="tx2"/>
                </a:solidFill>
                <a:latin typeface="+mn-lt"/>
              </a:rPr>
              <a:t>Marketing</a:t>
            </a:r>
          </a:p>
          <a:p>
            <a:pPr marL="285750" indent="-285750">
              <a:buFont typeface="Arial" panose="020B0604020202020204" pitchFamily="34" charset="0"/>
              <a:buChar char="•"/>
            </a:pPr>
            <a:r>
              <a:rPr lang="hu-HU" dirty="0" smtClean="0">
                <a:solidFill>
                  <a:schemeClr val="tx2"/>
                </a:solidFill>
                <a:latin typeface="+mn-lt"/>
              </a:rPr>
              <a:t>Tartalom (4 fő az </a:t>
            </a:r>
            <a:r>
              <a:rPr lang="hu-HU" dirty="0" err="1" smtClean="0">
                <a:solidFill>
                  <a:schemeClr val="tx2"/>
                </a:solidFill>
                <a:latin typeface="+mn-lt"/>
              </a:rPr>
              <a:t>olcsobbat.hu</a:t>
            </a:r>
            <a:r>
              <a:rPr lang="hu-HU" dirty="0" smtClean="0">
                <a:solidFill>
                  <a:schemeClr val="tx2"/>
                </a:solidFill>
                <a:latin typeface="+mn-lt"/>
              </a:rPr>
              <a:t> esetében)</a:t>
            </a:r>
          </a:p>
          <a:p>
            <a:pPr marL="285750" indent="-285750">
              <a:buFont typeface="Arial" panose="020B0604020202020204" pitchFamily="34" charset="0"/>
              <a:buChar char="•"/>
            </a:pPr>
            <a:r>
              <a:rPr lang="hu-HU" dirty="0" smtClean="0">
                <a:solidFill>
                  <a:schemeClr val="tx2"/>
                </a:solidFill>
                <a:latin typeface="+mn-lt"/>
              </a:rPr>
              <a:t>Értékesítés</a:t>
            </a:r>
            <a:endParaRPr lang="hu-HU" dirty="0">
              <a:solidFill>
                <a:schemeClr val="tx2"/>
              </a:solidFill>
              <a:latin typeface="+mn-lt"/>
            </a:endParaRPr>
          </a:p>
        </p:txBody>
      </p:sp>
      <p:sp>
        <p:nvSpPr>
          <p:cNvPr id="8" name="Szövegdoboz 7"/>
          <p:cNvSpPr txBox="1"/>
          <p:nvPr/>
        </p:nvSpPr>
        <p:spPr>
          <a:xfrm>
            <a:off x="381000" y="4267200"/>
            <a:ext cx="4724400" cy="1477328"/>
          </a:xfrm>
          <a:prstGeom prst="rect">
            <a:avLst/>
          </a:prstGeom>
          <a:solidFill>
            <a:schemeClr val="tx2">
              <a:lumMod val="20000"/>
              <a:lumOff val="80000"/>
              <a:alpha val="90000"/>
            </a:schemeClr>
          </a:solidFill>
        </p:spPr>
        <p:txBody>
          <a:bodyPr wrap="square" rtlCol="0">
            <a:spAutoFit/>
          </a:bodyPr>
          <a:lstStyle/>
          <a:p>
            <a:pPr algn="ctr"/>
            <a:r>
              <a:rPr lang="hu-HU" b="1" dirty="0" err="1" smtClean="0">
                <a:solidFill>
                  <a:schemeClr val="tx2"/>
                </a:solidFill>
                <a:latin typeface="+mn-lt"/>
              </a:rPr>
              <a:t>KPI-k</a:t>
            </a:r>
            <a:endParaRPr lang="hu-HU" b="1" dirty="0" smtClean="0">
              <a:solidFill>
                <a:schemeClr val="tx2"/>
              </a:solidFill>
              <a:latin typeface="+mn-lt"/>
            </a:endParaRPr>
          </a:p>
          <a:p>
            <a:pPr marL="285750" indent="-285750">
              <a:buFont typeface="Arial" panose="020B0604020202020204" pitchFamily="34" charset="0"/>
              <a:buChar char="•"/>
            </a:pPr>
            <a:r>
              <a:rPr lang="hu-HU" dirty="0" smtClean="0">
                <a:solidFill>
                  <a:schemeClr val="tx2"/>
                </a:solidFill>
                <a:latin typeface="+mn-lt"/>
              </a:rPr>
              <a:t>Boltszám</a:t>
            </a:r>
          </a:p>
          <a:p>
            <a:pPr marL="285750" indent="-285750">
              <a:buFont typeface="Arial" panose="020B0604020202020204" pitchFamily="34" charset="0"/>
              <a:buChar char="•"/>
            </a:pPr>
            <a:r>
              <a:rPr lang="hu-HU" dirty="0" smtClean="0">
                <a:solidFill>
                  <a:schemeClr val="tx2"/>
                </a:solidFill>
                <a:latin typeface="+mn-lt"/>
              </a:rPr>
              <a:t>Termékszám</a:t>
            </a:r>
          </a:p>
          <a:p>
            <a:pPr marL="285750" indent="-285750">
              <a:buFont typeface="Arial" panose="020B0604020202020204" pitchFamily="34" charset="0"/>
              <a:buChar char="•"/>
            </a:pPr>
            <a:r>
              <a:rPr lang="hu-HU" dirty="0" smtClean="0">
                <a:solidFill>
                  <a:schemeClr val="tx2"/>
                </a:solidFill>
                <a:latin typeface="+mn-lt"/>
              </a:rPr>
              <a:t>Konverziós ráta</a:t>
            </a:r>
          </a:p>
          <a:p>
            <a:pPr marL="285750" indent="-285750">
              <a:buFont typeface="Arial" panose="020B0604020202020204" pitchFamily="34" charset="0"/>
              <a:buChar char="•"/>
            </a:pPr>
            <a:r>
              <a:rPr lang="hu-HU" dirty="0" smtClean="0">
                <a:solidFill>
                  <a:schemeClr val="tx2"/>
                </a:solidFill>
                <a:latin typeface="+mn-lt"/>
              </a:rPr>
              <a:t>CT átlagár</a:t>
            </a:r>
            <a:endParaRPr lang="hu-HU" dirty="0">
              <a:solidFill>
                <a:schemeClr val="tx2"/>
              </a:solidFill>
              <a:latin typeface="+mn-lt"/>
            </a:endParaRPr>
          </a:p>
        </p:txBody>
      </p:sp>
      <p:sp>
        <p:nvSpPr>
          <p:cNvPr id="9" name="Szövegdoboz 8"/>
          <p:cNvSpPr txBox="1"/>
          <p:nvPr/>
        </p:nvSpPr>
        <p:spPr>
          <a:xfrm>
            <a:off x="3979863" y="4267200"/>
            <a:ext cx="4724400" cy="1754326"/>
          </a:xfrm>
          <a:prstGeom prst="rect">
            <a:avLst/>
          </a:prstGeom>
          <a:solidFill>
            <a:schemeClr val="tx2">
              <a:lumMod val="20000"/>
              <a:lumOff val="80000"/>
              <a:alpha val="90000"/>
            </a:schemeClr>
          </a:solidFill>
        </p:spPr>
        <p:txBody>
          <a:bodyPr wrap="square" rtlCol="0">
            <a:spAutoFit/>
          </a:bodyPr>
          <a:lstStyle/>
          <a:p>
            <a:pPr algn="ctr"/>
            <a:r>
              <a:rPr lang="hu-HU" b="1" dirty="0" smtClean="0">
                <a:solidFill>
                  <a:schemeClr val="tx2"/>
                </a:solidFill>
                <a:latin typeface="+mn-lt"/>
              </a:rPr>
              <a:t>Üzleti modell</a:t>
            </a:r>
          </a:p>
          <a:p>
            <a:pPr marL="285750" indent="-285750">
              <a:buFont typeface="Arial" panose="020B0604020202020204" pitchFamily="34" charset="0"/>
              <a:buChar char="•"/>
            </a:pPr>
            <a:r>
              <a:rPr lang="hu-HU" dirty="0" smtClean="0">
                <a:solidFill>
                  <a:schemeClr val="tx2"/>
                </a:solidFill>
                <a:latin typeface="+mn-lt"/>
              </a:rPr>
              <a:t>Prepaid rendszer</a:t>
            </a:r>
          </a:p>
          <a:p>
            <a:pPr marL="285750" indent="-285750">
              <a:buFont typeface="Arial" panose="020B0604020202020204" pitchFamily="34" charset="0"/>
              <a:buChar char="•"/>
            </a:pPr>
            <a:r>
              <a:rPr lang="hu-HU" dirty="0" err="1" smtClean="0">
                <a:solidFill>
                  <a:schemeClr val="tx2"/>
                </a:solidFill>
                <a:latin typeface="+mn-lt"/>
              </a:rPr>
              <a:t>Katt</a:t>
            </a:r>
            <a:r>
              <a:rPr lang="hu-HU" dirty="0" smtClean="0">
                <a:solidFill>
                  <a:schemeClr val="tx2"/>
                </a:solidFill>
                <a:latin typeface="+mn-lt"/>
              </a:rPr>
              <a:t> (</a:t>
            </a:r>
            <a:r>
              <a:rPr lang="hu-HU" dirty="0" err="1" smtClean="0">
                <a:solidFill>
                  <a:schemeClr val="tx2"/>
                </a:solidFill>
                <a:latin typeface="+mn-lt"/>
              </a:rPr>
              <a:t>visit</a:t>
            </a:r>
            <a:r>
              <a:rPr lang="hu-HU" dirty="0" smtClean="0">
                <a:solidFill>
                  <a:schemeClr val="tx2"/>
                </a:solidFill>
                <a:latin typeface="+mn-lt"/>
              </a:rPr>
              <a:t>) alapú elszámolás</a:t>
            </a:r>
          </a:p>
          <a:p>
            <a:pPr marL="285750" indent="-285750">
              <a:buFont typeface="Arial" panose="020B0604020202020204" pitchFamily="34" charset="0"/>
              <a:buChar char="•"/>
            </a:pPr>
            <a:r>
              <a:rPr lang="hu-HU" dirty="0" smtClean="0">
                <a:solidFill>
                  <a:schemeClr val="tx2"/>
                </a:solidFill>
                <a:latin typeface="+mn-lt"/>
              </a:rPr>
              <a:t>Árazás termék kategóriánként</a:t>
            </a:r>
          </a:p>
          <a:p>
            <a:pPr marL="285750" indent="-285750">
              <a:buFont typeface="Arial" panose="020B0604020202020204" pitchFamily="34" charset="0"/>
              <a:buChar char="•"/>
            </a:pPr>
            <a:r>
              <a:rPr lang="hu-HU" dirty="0" smtClean="0">
                <a:solidFill>
                  <a:schemeClr val="tx2"/>
                </a:solidFill>
                <a:latin typeface="+mn-lt"/>
              </a:rPr>
              <a:t>Kiegészítő bevételi csatorna: display hirdetés</a:t>
            </a:r>
            <a:endParaRPr lang="hu-HU" dirty="0">
              <a:solidFill>
                <a:schemeClr val="tx2"/>
              </a:solidFill>
              <a:latin typeface="+mn-lt"/>
            </a:endParaRPr>
          </a:p>
        </p:txBody>
      </p:sp>
    </p:spTree>
    <p:extLst>
      <p:ext uri="{BB962C8B-B14F-4D97-AF65-F5344CB8AC3E}">
        <p14:creationId xmlns:p14="http://schemas.microsoft.com/office/powerpoint/2010/main" val="241877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err="1"/>
              <a:t>e-commerce</a:t>
            </a:r>
            <a:r>
              <a:rPr lang="hu-HU" dirty="0"/>
              <a:t> - hagyományos </a:t>
            </a:r>
          </a:p>
        </p:txBody>
      </p:sp>
      <p:pic>
        <p:nvPicPr>
          <p:cNvPr id="2150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2" y="1641764"/>
            <a:ext cx="364013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41764"/>
            <a:ext cx="36687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Szövegdoboz 6"/>
          <p:cNvSpPr txBox="1"/>
          <p:nvPr/>
        </p:nvSpPr>
        <p:spPr>
          <a:xfrm>
            <a:off x="228600" y="1295400"/>
            <a:ext cx="5867400" cy="2308324"/>
          </a:xfrm>
          <a:prstGeom prst="rect">
            <a:avLst/>
          </a:prstGeom>
          <a:solidFill>
            <a:schemeClr val="tx2">
              <a:lumMod val="20000"/>
              <a:lumOff val="80000"/>
              <a:alpha val="90000"/>
            </a:schemeClr>
          </a:solidFill>
        </p:spPr>
        <p:txBody>
          <a:bodyPr wrap="square" rtlCol="0">
            <a:spAutoFit/>
          </a:bodyPr>
          <a:lstStyle/>
          <a:p>
            <a:pPr algn="ctr"/>
            <a:r>
              <a:rPr lang="hu-HU" b="1" dirty="0" smtClean="0">
                <a:solidFill>
                  <a:schemeClr val="tx2"/>
                </a:solidFill>
                <a:latin typeface="+mn-lt"/>
              </a:rPr>
              <a:t>Főbb jellemzők</a:t>
            </a:r>
          </a:p>
          <a:p>
            <a:pPr marL="285750" indent="-285750">
              <a:buFont typeface="Arial" panose="020B0604020202020204" pitchFamily="34" charset="0"/>
              <a:buChar char="•"/>
            </a:pPr>
            <a:r>
              <a:rPr lang="hu-HU" dirty="0" smtClean="0">
                <a:solidFill>
                  <a:schemeClr val="tx2"/>
                </a:solidFill>
                <a:latin typeface="+mn-lt"/>
              </a:rPr>
              <a:t>Valódi kiskereskedelem digitális platformon</a:t>
            </a:r>
          </a:p>
          <a:p>
            <a:pPr marL="285750" indent="-285750">
              <a:buFont typeface="Arial" panose="020B0604020202020204" pitchFamily="34" charset="0"/>
              <a:buChar char="•"/>
            </a:pPr>
            <a:r>
              <a:rPr lang="hu-HU" dirty="0" smtClean="0">
                <a:solidFill>
                  <a:schemeClr val="tx2"/>
                </a:solidFill>
                <a:latin typeface="+mn-lt"/>
              </a:rPr>
              <a:t>Valódi (fizikai) folyamatok</a:t>
            </a:r>
          </a:p>
          <a:p>
            <a:pPr marL="742950" lvl="1" indent="-285750">
              <a:buFont typeface="Arial" panose="020B0604020202020204" pitchFamily="34" charset="0"/>
              <a:buChar char="•"/>
            </a:pPr>
            <a:r>
              <a:rPr lang="hu-HU" dirty="0" smtClean="0">
                <a:solidFill>
                  <a:schemeClr val="tx2"/>
                </a:solidFill>
                <a:latin typeface="+mn-lt"/>
              </a:rPr>
              <a:t>Raktározás, csomagolás, szállítás (kiszervezhető)</a:t>
            </a:r>
          </a:p>
          <a:p>
            <a:pPr marL="285750" indent="-285750">
              <a:buFont typeface="Arial" panose="020B0604020202020204" pitchFamily="34" charset="0"/>
              <a:buChar char="•"/>
            </a:pPr>
            <a:r>
              <a:rPr lang="hu-HU" dirty="0" smtClean="0">
                <a:solidFill>
                  <a:schemeClr val="tx2"/>
                </a:solidFill>
                <a:latin typeface="+mn-lt"/>
              </a:rPr>
              <a:t>Ügyfélszolgálat, beszerzés, megrendelés feldolgozás</a:t>
            </a:r>
          </a:p>
          <a:p>
            <a:pPr marL="285750" indent="-285750">
              <a:buFont typeface="Arial" panose="020B0604020202020204" pitchFamily="34" charset="0"/>
              <a:buChar char="•"/>
            </a:pPr>
            <a:r>
              <a:rPr lang="hu-HU" dirty="0" smtClean="0">
                <a:solidFill>
                  <a:schemeClr val="tx2"/>
                </a:solidFill>
                <a:latin typeface="+mn-lt"/>
              </a:rPr>
              <a:t>Megjelenés=tartalom</a:t>
            </a:r>
          </a:p>
          <a:p>
            <a:pPr marL="285750" indent="-285750">
              <a:buFont typeface="Arial" panose="020B0604020202020204" pitchFamily="34" charset="0"/>
              <a:buChar char="•"/>
            </a:pPr>
            <a:endParaRPr lang="hu-HU" dirty="0" smtClean="0">
              <a:solidFill>
                <a:schemeClr val="tx2"/>
              </a:solidFill>
              <a:latin typeface="+mn-lt"/>
            </a:endParaRPr>
          </a:p>
        </p:txBody>
      </p:sp>
      <p:sp>
        <p:nvSpPr>
          <p:cNvPr id="8" name="Szövegdoboz 7"/>
          <p:cNvSpPr txBox="1"/>
          <p:nvPr/>
        </p:nvSpPr>
        <p:spPr>
          <a:xfrm>
            <a:off x="4314031" y="1295400"/>
            <a:ext cx="4724400" cy="2031325"/>
          </a:xfrm>
          <a:prstGeom prst="rect">
            <a:avLst/>
          </a:prstGeom>
          <a:solidFill>
            <a:schemeClr val="tx2">
              <a:lumMod val="20000"/>
              <a:lumOff val="80000"/>
              <a:alpha val="90000"/>
            </a:schemeClr>
          </a:solidFill>
        </p:spPr>
        <p:txBody>
          <a:bodyPr wrap="square" rtlCol="0">
            <a:spAutoFit/>
          </a:bodyPr>
          <a:lstStyle/>
          <a:p>
            <a:pPr algn="ctr"/>
            <a:r>
              <a:rPr lang="hu-HU" b="1" dirty="0" smtClean="0">
                <a:solidFill>
                  <a:schemeClr val="tx2"/>
                </a:solidFill>
                <a:latin typeface="+mn-lt"/>
              </a:rPr>
              <a:t>Költségek</a:t>
            </a:r>
          </a:p>
          <a:p>
            <a:pPr marL="285750" indent="-285750">
              <a:buFont typeface="Arial" panose="020B0604020202020204" pitchFamily="34" charset="0"/>
              <a:buChar char="•"/>
            </a:pPr>
            <a:r>
              <a:rPr lang="hu-HU" b="1" dirty="0" smtClean="0">
                <a:solidFill>
                  <a:schemeClr val="tx2"/>
                </a:solidFill>
                <a:latin typeface="+mn-lt"/>
              </a:rPr>
              <a:t>Készlet beszerzés és finanszírozás</a:t>
            </a:r>
          </a:p>
          <a:p>
            <a:pPr marL="285750" indent="-285750">
              <a:buFont typeface="Arial" panose="020B0604020202020204" pitchFamily="34" charset="0"/>
              <a:buChar char="•"/>
            </a:pPr>
            <a:r>
              <a:rPr lang="hu-HU" b="1" dirty="0" smtClean="0">
                <a:solidFill>
                  <a:schemeClr val="tx2"/>
                </a:solidFill>
                <a:latin typeface="+mn-lt"/>
              </a:rPr>
              <a:t>Logisztika</a:t>
            </a:r>
          </a:p>
          <a:p>
            <a:pPr marL="285750" indent="-285750">
              <a:buFont typeface="Arial" panose="020B0604020202020204" pitchFamily="34" charset="0"/>
              <a:buChar char="•"/>
            </a:pPr>
            <a:r>
              <a:rPr lang="hu-HU" dirty="0" smtClean="0">
                <a:solidFill>
                  <a:schemeClr val="tx2"/>
                </a:solidFill>
                <a:latin typeface="+mn-lt"/>
              </a:rPr>
              <a:t>Adatbázis</a:t>
            </a:r>
          </a:p>
          <a:p>
            <a:pPr marL="285750" indent="-285750">
              <a:buFont typeface="Arial" panose="020B0604020202020204" pitchFamily="34" charset="0"/>
              <a:buChar char="•"/>
            </a:pPr>
            <a:r>
              <a:rPr lang="hu-HU" dirty="0" smtClean="0">
                <a:solidFill>
                  <a:schemeClr val="tx2"/>
                </a:solidFill>
                <a:latin typeface="+mn-lt"/>
              </a:rPr>
              <a:t>Technológia</a:t>
            </a:r>
          </a:p>
          <a:p>
            <a:pPr marL="285750" indent="-285750">
              <a:buFont typeface="Arial" panose="020B0604020202020204" pitchFamily="34" charset="0"/>
              <a:buChar char="•"/>
            </a:pPr>
            <a:r>
              <a:rPr lang="hu-HU" dirty="0" err="1" smtClean="0">
                <a:solidFill>
                  <a:schemeClr val="tx2"/>
                </a:solidFill>
                <a:latin typeface="+mn-lt"/>
              </a:rPr>
              <a:t>Admin</a:t>
            </a:r>
            <a:r>
              <a:rPr lang="hu-HU" dirty="0" smtClean="0">
                <a:solidFill>
                  <a:schemeClr val="tx2"/>
                </a:solidFill>
                <a:latin typeface="+mn-lt"/>
              </a:rPr>
              <a:t>, számlázás</a:t>
            </a:r>
          </a:p>
          <a:p>
            <a:pPr marL="285750" indent="-285750">
              <a:buFont typeface="Arial" panose="020B0604020202020204" pitchFamily="34" charset="0"/>
              <a:buChar char="•"/>
            </a:pPr>
            <a:r>
              <a:rPr lang="hu-HU" b="1" dirty="0" smtClean="0">
                <a:solidFill>
                  <a:schemeClr val="tx2"/>
                </a:solidFill>
                <a:latin typeface="+mn-lt"/>
              </a:rPr>
              <a:t>Marketing</a:t>
            </a:r>
          </a:p>
        </p:txBody>
      </p:sp>
      <p:sp>
        <p:nvSpPr>
          <p:cNvPr id="9" name="Szövegdoboz 8"/>
          <p:cNvSpPr txBox="1"/>
          <p:nvPr/>
        </p:nvSpPr>
        <p:spPr>
          <a:xfrm>
            <a:off x="228600" y="3788390"/>
            <a:ext cx="4724400" cy="2031325"/>
          </a:xfrm>
          <a:prstGeom prst="rect">
            <a:avLst/>
          </a:prstGeom>
          <a:solidFill>
            <a:schemeClr val="tx2">
              <a:lumMod val="20000"/>
              <a:lumOff val="80000"/>
              <a:alpha val="90000"/>
            </a:schemeClr>
          </a:solidFill>
        </p:spPr>
        <p:txBody>
          <a:bodyPr wrap="square" rtlCol="0">
            <a:spAutoFit/>
          </a:bodyPr>
          <a:lstStyle/>
          <a:p>
            <a:pPr algn="ctr"/>
            <a:r>
              <a:rPr lang="hu-HU" b="1" dirty="0" err="1" smtClean="0">
                <a:solidFill>
                  <a:schemeClr val="tx2"/>
                </a:solidFill>
                <a:latin typeface="+mn-lt"/>
              </a:rPr>
              <a:t>KPI-k</a:t>
            </a:r>
            <a:endParaRPr lang="hu-HU" b="1" dirty="0" smtClean="0">
              <a:solidFill>
                <a:schemeClr val="tx2"/>
              </a:solidFill>
              <a:latin typeface="+mn-lt"/>
            </a:endParaRPr>
          </a:p>
          <a:p>
            <a:pPr marL="285750" indent="-285750">
              <a:buFont typeface="Arial" panose="020B0604020202020204" pitchFamily="34" charset="0"/>
              <a:buChar char="•"/>
            </a:pPr>
            <a:r>
              <a:rPr lang="hu-HU" dirty="0" smtClean="0">
                <a:solidFill>
                  <a:schemeClr val="tx2"/>
                </a:solidFill>
                <a:latin typeface="+mn-lt"/>
              </a:rPr>
              <a:t>Készletérték</a:t>
            </a:r>
          </a:p>
          <a:p>
            <a:pPr marL="285750" indent="-285750">
              <a:buFont typeface="Arial" panose="020B0604020202020204" pitchFamily="34" charset="0"/>
              <a:buChar char="•"/>
            </a:pPr>
            <a:r>
              <a:rPr lang="hu-HU" dirty="0" smtClean="0">
                <a:solidFill>
                  <a:schemeClr val="tx2"/>
                </a:solidFill>
                <a:latin typeface="+mn-lt"/>
              </a:rPr>
              <a:t>Forgási sebesség</a:t>
            </a:r>
          </a:p>
          <a:p>
            <a:pPr marL="285750" indent="-285750">
              <a:buFont typeface="Arial" panose="020B0604020202020204" pitchFamily="34" charset="0"/>
              <a:buChar char="•"/>
            </a:pPr>
            <a:r>
              <a:rPr lang="hu-HU" dirty="0" smtClean="0">
                <a:solidFill>
                  <a:schemeClr val="tx2"/>
                </a:solidFill>
                <a:latin typeface="+mn-lt"/>
              </a:rPr>
              <a:t>Konverziós ráta</a:t>
            </a:r>
          </a:p>
          <a:p>
            <a:pPr marL="285750" indent="-285750">
              <a:buFont typeface="Arial" panose="020B0604020202020204" pitchFamily="34" charset="0"/>
              <a:buChar char="•"/>
            </a:pPr>
            <a:r>
              <a:rPr lang="hu-HU" dirty="0" smtClean="0">
                <a:solidFill>
                  <a:schemeClr val="tx2"/>
                </a:solidFill>
                <a:latin typeface="+mn-lt"/>
              </a:rPr>
              <a:t>Kosárérték</a:t>
            </a:r>
          </a:p>
          <a:p>
            <a:pPr marL="285750" indent="-285750">
              <a:buFont typeface="Arial" panose="020B0604020202020204" pitchFamily="34" charset="0"/>
              <a:buChar char="•"/>
            </a:pPr>
            <a:r>
              <a:rPr lang="hu-HU" dirty="0" smtClean="0">
                <a:solidFill>
                  <a:schemeClr val="tx2"/>
                </a:solidFill>
                <a:latin typeface="+mn-lt"/>
              </a:rPr>
              <a:t>Termékszám a kosárban</a:t>
            </a:r>
          </a:p>
          <a:p>
            <a:pPr marL="285750" indent="-285750">
              <a:buFont typeface="Arial" panose="020B0604020202020204" pitchFamily="34" charset="0"/>
              <a:buChar char="•"/>
            </a:pPr>
            <a:r>
              <a:rPr lang="hu-HU" dirty="0" smtClean="0">
                <a:solidFill>
                  <a:schemeClr val="tx2"/>
                </a:solidFill>
                <a:latin typeface="+mn-lt"/>
              </a:rPr>
              <a:t>Márkaismertség</a:t>
            </a:r>
          </a:p>
        </p:txBody>
      </p:sp>
      <p:sp>
        <p:nvSpPr>
          <p:cNvPr id="10" name="Szövegdoboz 9"/>
          <p:cNvSpPr txBox="1"/>
          <p:nvPr/>
        </p:nvSpPr>
        <p:spPr>
          <a:xfrm>
            <a:off x="4316853" y="3788390"/>
            <a:ext cx="4724400" cy="1754326"/>
          </a:xfrm>
          <a:prstGeom prst="rect">
            <a:avLst/>
          </a:prstGeom>
          <a:solidFill>
            <a:schemeClr val="tx2">
              <a:lumMod val="20000"/>
              <a:lumOff val="80000"/>
              <a:alpha val="90000"/>
            </a:schemeClr>
          </a:solidFill>
        </p:spPr>
        <p:txBody>
          <a:bodyPr wrap="square" rtlCol="0">
            <a:spAutoFit/>
          </a:bodyPr>
          <a:lstStyle/>
          <a:p>
            <a:pPr algn="ctr"/>
            <a:r>
              <a:rPr lang="hu-HU" b="1" dirty="0" smtClean="0">
                <a:solidFill>
                  <a:schemeClr val="tx2"/>
                </a:solidFill>
                <a:latin typeface="+mn-lt"/>
              </a:rPr>
              <a:t>Üzleti modell</a:t>
            </a:r>
          </a:p>
          <a:p>
            <a:pPr marL="285750" indent="-285750">
              <a:buFont typeface="Arial" panose="020B0604020202020204" pitchFamily="34" charset="0"/>
              <a:buChar char="•"/>
            </a:pPr>
            <a:r>
              <a:rPr lang="hu-HU" dirty="0" smtClean="0">
                <a:solidFill>
                  <a:schemeClr val="tx2"/>
                </a:solidFill>
                <a:latin typeface="+mn-lt"/>
              </a:rPr>
              <a:t>Saját kockázatra történő értékesítés</a:t>
            </a:r>
          </a:p>
          <a:p>
            <a:pPr marL="285750" indent="-285750">
              <a:buFont typeface="Arial" panose="020B0604020202020204" pitchFamily="34" charset="0"/>
              <a:buChar char="•"/>
            </a:pPr>
            <a:r>
              <a:rPr lang="hu-HU" dirty="0" smtClean="0">
                <a:solidFill>
                  <a:schemeClr val="tx2"/>
                </a:solidFill>
                <a:latin typeface="+mn-lt"/>
              </a:rPr>
              <a:t>Széles kínálat</a:t>
            </a:r>
          </a:p>
          <a:p>
            <a:pPr marL="285750" indent="-285750">
              <a:buFont typeface="Arial" panose="020B0604020202020204" pitchFamily="34" charset="0"/>
              <a:buChar char="•"/>
            </a:pPr>
            <a:r>
              <a:rPr lang="hu-HU" dirty="0" smtClean="0">
                <a:solidFill>
                  <a:schemeClr val="tx2"/>
                </a:solidFill>
                <a:latin typeface="+mn-lt"/>
              </a:rPr>
              <a:t>Beszerzési ár</a:t>
            </a:r>
          </a:p>
          <a:p>
            <a:pPr marL="285750" indent="-285750">
              <a:buFont typeface="Arial" panose="020B0604020202020204" pitchFamily="34" charset="0"/>
              <a:buChar char="•"/>
            </a:pPr>
            <a:r>
              <a:rPr lang="hu-HU" dirty="0" smtClean="0">
                <a:solidFill>
                  <a:schemeClr val="tx2"/>
                </a:solidFill>
                <a:latin typeface="+mn-lt"/>
              </a:rPr>
              <a:t>Kosárérték</a:t>
            </a:r>
          </a:p>
          <a:p>
            <a:pPr marL="285750" indent="-285750">
              <a:buFont typeface="Arial" panose="020B0604020202020204" pitchFamily="34" charset="0"/>
              <a:buChar char="•"/>
            </a:pPr>
            <a:r>
              <a:rPr lang="hu-HU" dirty="0" smtClean="0">
                <a:solidFill>
                  <a:schemeClr val="tx2"/>
                </a:solidFill>
                <a:latin typeface="+mn-lt"/>
              </a:rPr>
              <a:t>Vásárlási gyakoriság</a:t>
            </a:r>
            <a:endParaRPr lang="hu-HU" dirty="0">
              <a:solidFill>
                <a:schemeClr val="tx2"/>
              </a:solidFill>
              <a:latin typeface="+mn-lt"/>
            </a:endParaRPr>
          </a:p>
        </p:txBody>
      </p:sp>
    </p:spTree>
    <p:extLst>
      <p:ext uri="{BB962C8B-B14F-4D97-AF65-F5344CB8AC3E}">
        <p14:creationId xmlns:p14="http://schemas.microsoft.com/office/powerpoint/2010/main" val="190703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err="1"/>
              <a:t>classified</a:t>
            </a:r>
            <a:endParaRPr lang="hu-HU" dirty="0"/>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16" y="1467527"/>
            <a:ext cx="3723984" cy="473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373" y="1467527"/>
            <a:ext cx="3810000" cy="473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9541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a:t>egyéb</a:t>
            </a:r>
          </a:p>
        </p:txBody>
      </p:sp>
      <p:pic>
        <p:nvPicPr>
          <p:cNvPr id="26629" name="Picture 5" descr="C:\Users\zsolt.bitay\AppData\Local\Microsoft\Windows\Temporary Internet Files\Content.Outlook\JSMKYUP9\pelda_CVD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8" y="685801"/>
            <a:ext cx="6418462" cy="551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27550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églalap 6"/>
          <p:cNvSpPr/>
          <p:nvPr/>
        </p:nvSpPr>
        <p:spPr>
          <a:xfrm>
            <a:off x="762000" y="762000"/>
            <a:ext cx="2133600" cy="1371600"/>
          </a:xfrm>
          <a:prstGeom prst="rect">
            <a:avLst/>
          </a:prstGeom>
          <a:solidFill>
            <a:srgbClr val="FEE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4098" name="Picture 3" descr="199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225" y="1533814"/>
            <a:ext cx="83200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5"/>
          <p:cNvSpPr txBox="1">
            <a:spLocks noChangeArrowheads="1"/>
          </p:cNvSpPr>
          <p:nvPr/>
        </p:nvSpPr>
        <p:spPr bwMode="auto">
          <a:xfrm>
            <a:off x="877887" y="858908"/>
            <a:ext cx="2474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u-HU"/>
            </a:defPPr>
            <a:lvl1pPr eaLnBrk="1" hangingPunct="1">
              <a:defRPr sz="1600">
                <a:latin typeface="+mj-lt"/>
                <a:ea typeface="ＭＳ Ｐゴシック" pitchFamily="34" charset="-128"/>
              </a:defRPr>
            </a:lvl1pPr>
            <a:lvl2pPr marL="742950" indent="-285750" eaLnBrk="0" hangingPunct="0">
              <a:defRPr>
                <a:latin typeface="Arial" pitchFamily="34" charset="0"/>
                <a:ea typeface="ＭＳ Ｐゴシック" pitchFamily="34" charset="-128"/>
              </a:defRPr>
            </a:lvl2pPr>
            <a:lvl3pPr marL="1143000" indent="-228600" eaLnBrk="0" hangingPunct="0">
              <a:defRPr>
                <a:latin typeface="Arial" pitchFamily="34" charset="0"/>
                <a:ea typeface="ＭＳ Ｐゴシック" pitchFamily="34" charset="-128"/>
              </a:defRPr>
            </a:lvl3pPr>
            <a:lvl4pPr marL="1600200" indent="-228600" eaLnBrk="0" hangingPunct="0">
              <a:defRPr>
                <a:latin typeface="Arial" pitchFamily="34" charset="0"/>
                <a:ea typeface="ＭＳ Ｐゴシック" pitchFamily="34" charset="-128"/>
              </a:defRPr>
            </a:lvl4pPr>
            <a:lvl5pPr marL="2057400" indent="-228600" eaLnBrk="0" hangingPunct="0">
              <a:defRPr>
                <a:latin typeface="Arial" pitchFamily="34" charset="0"/>
                <a:ea typeface="ＭＳ Ｐゴシック" pitchFamily="34" charset="-128"/>
              </a:defRPr>
            </a:lvl5pPr>
            <a:lvl6pPr marL="2514600" indent="-228600" defTabSz="457200" eaLnBrk="0" fontAlgn="base" hangingPunct="0">
              <a:spcBef>
                <a:spcPct val="0"/>
              </a:spcBef>
              <a:spcAft>
                <a:spcPct val="0"/>
              </a:spcAft>
              <a:defRPr>
                <a:latin typeface="Arial" pitchFamily="34" charset="0"/>
                <a:ea typeface="ＭＳ Ｐゴシック" pitchFamily="34" charset="-128"/>
              </a:defRPr>
            </a:lvl6pPr>
            <a:lvl7pPr marL="2971800" indent="-228600" defTabSz="457200" eaLnBrk="0" fontAlgn="base" hangingPunct="0">
              <a:spcBef>
                <a:spcPct val="0"/>
              </a:spcBef>
              <a:spcAft>
                <a:spcPct val="0"/>
              </a:spcAft>
              <a:defRPr>
                <a:latin typeface="Arial" pitchFamily="34" charset="0"/>
                <a:ea typeface="ＭＳ Ｐゴシック" pitchFamily="34" charset="-128"/>
              </a:defRPr>
            </a:lvl7pPr>
            <a:lvl8pPr marL="3429000" indent="-228600" defTabSz="457200" eaLnBrk="0" fontAlgn="base" hangingPunct="0">
              <a:spcBef>
                <a:spcPct val="0"/>
              </a:spcBef>
              <a:spcAft>
                <a:spcPct val="0"/>
              </a:spcAft>
              <a:defRPr>
                <a:latin typeface="Arial" pitchFamily="34" charset="0"/>
                <a:ea typeface="ＭＳ Ｐゴシック" pitchFamily="34" charset="-128"/>
              </a:defRPr>
            </a:lvl8pPr>
            <a:lvl9pPr marL="3886200" indent="-228600" defTabSz="457200" eaLnBrk="0" fontAlgn="base" hangingPunct="0">
              <a:spcBef>
                <a:spcPct val="0"/>
              </a:spcBef>
              <a:spcAft>
                <a:spcPct val="0"/>
              </a:spcAft>
              <a:defRPr>
                <a:latin typeface="Arial" pitchFamily="34" charset="0"/>
                <a:ea typeface="ＭＳ Ｐゴシック" pitchFamily="34" charset="-128"/>
              </a:defRPr>
            </a:lvl9pPr>
          </a:lstStyle>
          <a:p>
            <a:r>
              <a:rPr lang="hu-HU" dirty="0"/>
              <a:t>Fókuszban a linkek</a:t>
            </a:r>
          </a:p>
          <a:p>
            <a:r>
              <a:rPr lang="hu-HU" dirty="0"/>
              <a:t>értékesítése</a:t>
            </a:r>
          </a:p>
        </p:txBody>
      </p:sp>
      <p:sp>
        <p:nvSpPr>
          <p:cNvPr id="8" name="Cím 2"/>
          <p:cNvSpPr>
            <a:spLocks noGrp="1"/>
          </p:cNvSpPr>
          <p:nvPr>
            <p:ph type="title"/>
          </p:nvPr>
        </p:nvSpPr>
        <p:spPr>
          <a:xfrm>
            <a:off x="457200" y="274638"/>
            <a:ext cx="8229600" cy="1143000"/>
          </a:xfrm>
        </p:spPr>
        <p:txBody>
          <a:bodyPr>
            <a:normAutofit/>
          </a:bodyPr>
          <a:lstStyle/>
          <a:p>
            <a:r>
              <a:rPr lang="hu-HU" dirty="0" smtClean="0"/>
              <a:t>1999</a:t>
            </a:r>
            <a:endParaRPr lang="hu-HU" dirty="0"/>
          </a:p>
        </p:txBody>
      </p:sp>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20187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églalap 13"/>
          <p:cNvSpPr/>
          <p:nvPr/>
        </p:nvSpPr>
        <p:spPr>
          <a:xfrm>
            <a:off x="685800" y="654915"/>
            <a:ext cx="4080164" cy="1173885"/>
          </a:xfrm>
          <a:prstGeom prst="rect">
            <a:avLst/>
          </a:prstGeom>
          <a:solidFill>
            <a:srgbClr val="FCB0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126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593" t="8284" r="4902" b="6637"/>
          <a:stretch/>
        </p:blipFill>
        <p:spPr bwMode="auto">
          <a:xfrm>
            <a:off x="209440" y="1643363"/>
            <a:ext cx="8716351" cy="45565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ím 1"/>
          <p:cNvSpPr>
            <a:spLocks noGrp="1"/>
          </p:cNvSpPr>
          <p:nvPr>
            <p:ph type="title"/>
          </p:nvPr>
        </p:nvSpPr>
        <p:spPr/>
        <p:txBody>
          <a:bodyPr/>
          <a:lstStyle/>
          <a:p>
            <a:r>
              <a:rPr lang="hu-HU" dirty="0" smtClean="0"/>
              <a:t>2013</a:t>
            </a:r>
            <a:endParaRPr lang="hu-HU" dirty="0"/>
          </a:p>
        </p:txBody>
      </p:sp>
      <p:sp>
        <p:nvSpPr>
          <p:cNvPr id="7" name="Téglalap 6"/>
          <p:cNvSpPr/>
          <p:nvPr/>
        </p:nvSpPr>
        <p:spPr>
          <a:xfrm>
            <a:off x="335973" y="2382982"/>
            <a:ext cx="807027" cy="3816929"/>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8" name="Téglalap 7"/>
          <p:cNvSpPr/>
          <p:nvPr/>
        </p:nvSpPr>
        <p:spPr>
          <a:xfrm>
            <a:off x="7987146" y="2382982"/>
            <a:ext cx="807027" cy="3816929"/>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9" name="Téglalap 8"/>
          <p:cNvSpPr/>
          <p:nvPr/>
        </p:nvSpPr>
        <p:spPr>
          <a:xfrm>
            <a:off x="1143001" y="2382983"/>
            <a:ext cx="6844146" cy="741218"/>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0" name="Téglalap 9"/>
          <p:cNvSpPr/>
          <p:nvPr/>
        </p:nvSpPr>
        <p:spPr>
          <a:xfrm>
            <a:off x="3352799" y="3408218"/>
            <a:ext cx="2209801" cy="207817"/>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1" name="Téglalap 10"/>
          <p:cNvSpPr/>
          <p:nvPr/>
        </p:nvSpPr>
        <p:spPr>
          <a:xfrm>
            <a:off x="1146463" y="5095009"/>
            <a:ext cx="4492337" cy="4572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2" name="Téglalap 11"/>
          <p:cNvSpPr/>
          <p:nvPr/>
        </p:nvSpPr>
        <p:spPr>
          <a:xfrm>
            <a:off x="1142997" y="5562599"/>
            <a:ext cx="1219203" cy="637311"/>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3" name="Téglalap 12"/>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extBox 6"/>
          <p:cNvSpPr txBox="1">
            <a:spLocks noChangeArrowheads="1"/>
          </p:cNvSpPr>
          <p:nvPr/>
        </p:nvSpPr>
        <p:spPr bwMode="auto">
          <a:xfrm>
            <a:off x="803563" y="738318"/>
            <a:ext cx="38065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hu-HU" sz="1600" dirty="0" smtClean="0">
                <a:latin typeface="Lucida Grande" charset="0"/>
              </a:rPr>
              <a:t>A hirdető egyre hatékonyabb felületeket akar, és egyre inkább méri is.</a:t>
            </a:r>
            <a:endParaRPr lang="hu-HU" sz="1600" dirty="0">
              <a:latin typeface="Lucida Grande" charset="0"/>
            </a:endParaRPr>
          </a:p>
        </p:txBody>
      </p:sp>
    </p:spTree>
    <p:extLst>
      <p:ext uri="{BB962C8B-B14F-4D97-AF65-F5344CB8AC3E}">
        <p14:creationId xmlns:p14="http://schemas.microsoft.com/office/powerpoint/2010/main" val="39096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a:xfrm>
            <a:off x="457200" y="533400"/>
            <a:ext cx="8229600" cy="1143000"/>
          </a:xfrm>
        </p:spPr>
        <p:txBody>
          <a:bodyPr/>
          <a:lstStyle/>
          <a:p>
            <a:r>
              <a:rPr lang="hu-HU" dirty="0"/>
              <a:t>STARTLAP RECOMMENDATIONS</a:t>
            </a:r>
            <a:br>
              <a:rPr lang="hu-HU" dirty="0"/>
            </a:br>
            <a:endParaRPr lang="hu-HU" dirty="0"/>
          </a:p>
        </p:txBody>
      </p:sp>
      <p:pic>
        <p:nvPicPr>
          <p:cNvPr id="9221" name="Picture 2" descr="image00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182"/>
          <a:stretch/>
        </p:blipFill>
        <p:spPr bwMode="auto">
          <a:xfrm>
            <a:off x="4062845" y="1188027"/>
            <a:ext cx="4679950" cy="489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églalap 10"/>
          <p:cNvSpPr/>
          <p:nvPr/>
        </p:nvSpPr>
        <p:spPr>
          <a:xfrm>
            <a:off x="644079" y="4772561"/>
            <a:ext cx="3242121" cy="1323439"/>
          </a:xfrm>
          <a:prstGeom prst="rect">
            <a:avLst/>
          </a:prstGeom>
          <a:noFill/>
        </p:spPr>
        <p:txBody>
          <a:bodyPr wrap="square">
            <a:spAutoFit/>
          </a:bodyPr>
          <a:lstStyle/>
          <a:p>
            <a:r>
              <a:rPr lang="hu-HU" sz="2000" dirty="0" smtClean="0">
                <a:latin typeface="+mj-lt"/>
              </a:rPr>
              <a:t>15 </a:t>
            </a:r>
            <a:r>
              <a:rPr lang="hu-HU" sz="2000" dirty="0" err="1" smtClean="0">
                <a:latin typeface="+mj-lt"/>
              </a:rPr>
              <a:t>targetálható</a:t>
            </a:r>
            <a:r>
              <a:rPr lang="hu-HU" sz="2000" dirty="0">
                <a:latin typeface="+mj-lt"/>
              </a:rPr>
              <a:t> </a:t>
            </a:r>
            <a:r>
              <a:rPr lang="hu-HU" sz="2000" dirty="0" smtClean="0">
                <a:latin typeface="+mj-lt"/>
              </a:rPr>
              <a:t>célcsoport, érdeklődési profil alapján</a:t>
            </a:r>
          </a:p>
          <a:p>
            <a:endParaRPr lang="hu-HU" sz="2000" dirty="0">
              <a:latin typeface="+mj-lt"/>
            </a:endParaRPr>
          </a:p>
          <a:p>
            <a:r>
              <a:rPr lang="hu-HU" sz="2000" dirty="0" smtClean="0">
                <a:latin typeface="+mj-lt"/>
              </a:rPr>
              <a:t>Napi szintű statisztika</a:t>
            </a:r>
            <a:endParaRPr lang="hu-HU" sz="2000" dirty="0">
              <a:latin typeface="+mj-lt"/>
            </a:endParaRPr>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7987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l="12621" t="6973" r="13467" b="5272"/>
          <a:stretch>
            <a:fillRect/>
          </a:stretch>
        </p:blipFill>
        <p:spPr bwMode="auto">
          <a:xfrm>
            <a:off x="914400" y="1326707"/>
            <a:ext cx="7315200" cy="4883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8" name="Cím 1"/>
          <p:cNvSpPr>
            <a:spLocks noGrp="1"/>
          </p:cNvSpPr>
          <p:nvPr>
            <p:ph type="title"/>
          </p:nvPr>
        </p:nvSpPr>
        <p:spPr>
          <a:noFill/>
        </p:spPr>
        <p:txBody>
          <a:bodyPr vert="horz" lIns="91440" tIns="45720" rIns="91440" bIns="45720" rtlCol="0" anchor="ctr">
            <a:normAutofit/>
          </a:bodyPr>
          <a:lstStyle/>
          <a:p>
            <a:r>
              <a:rPr lang="hu-HU" dirty="0" err="1"/>
              <a:t>Hírstart.hu</a:t>
            </a:r>
            <a:endParaRPr lang="hu-HU" dirty="0"/>
          </a:p>
        </p:txBody>
      </p:sp>
      <p:sp>
        <p:nvSpPr>
          <p:cNvPr id="4" name="Téglalap 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7926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ím 1"/>
          <p:cNvSpPr>
            <a:spLocks noGrp="1"/>
          </p:cNvSpPr>
          <p:nvPr>
            <p:ph type="title"/>
          </p:nvPr>
        </p:nvSpPr>
        <p:spPr bwMode="auto">
          <a:xfrm>
            <a:off x="152400" y="274638"/>
            <a:ext cx="8686800" cy="1143000"/>
          </a:xfrm>
          <a:noFill/>
        </p:spPr>
        <p:txBody>
          <a:bodyPr vert="horz" lIns="91440" tIns="45720" rIns="91440" bIns="45720" rtlCol="0" anchor="ctr">
            <a:normAutofit fontScale="90000"/>
          </a:bodyPr>
          <a:lstStyle/>
          <a:p>
            <a:r>
              <a:rPr lang="hu-HU" dirty="0"/>
              <a:t/>
            </a:r>
            <a:br>
              <a:rPr lang="hu-HU" dirty="0"/>
            </a:br>
            <a:r>
              <a:rPr lang="hu-HU" dirty="0" smtClean="0"/>
              <a:t>CPM/AV</a:t>
            </a:r>
            <a:r>
              <a:rPr lang="hu-HU" dirty="0"/>
              <a:t>, IDŐ, REACH ALAPÚ </a:t>
            </a:r>
            <a:br>
              <a:rPr lang="hu-HU" dirty="0"/>
            </a:br>
            <a:endParaRPr lang="hu-HU" dirty="0"/>
          </a:p>
        </p:txBody>
      </p:sp>
      <p:pic>
        <p:nvPicPr>
          <p:cNvPr id="11" name="Kép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85433"/>
            <a:ext cx="5244281" cy="4924104"/>
          </a:xfrm>
          <a:prstGeom prst="rect">
            <a:avLst/>
          </a:prstGeom>
        </p:spPr>
      </p:pic>
      <p:sp>
        <p:nvSpPr>
          <p:cNvPr id="14" name="Téglalap 13"/>
          <p:cNvSpPr/>
          <p:nvPr/>
        </p:nvSpPr>
        <p:spPr>
          <a:xfrm>
            <a:off x="5583865" y="5162037"/>
            <a:ext cx="3359727" cy="923330"/>
          </a:xfrm>
          <a:prstGeom prst="rect">
            <a:avLst/>
          </a:prstGeom>
        </p:spPr>
        <p:txBody>
          <a:bodyPr wrap="square">
            <a:spAutoFit/>
          </a:bodyPr>
          <a:lstStyle/>
          <a:p>
            <a:pPr algn="just">
              <a:buNone/>
              <a:defRPr/>
            </a:pPr>
            <a:r>
              <a:rPr lang="hu-HU" b="1" dirty="0" smtClean="0">
                <a:ea typeface="Verdana" pitchFamily="34" charset="0"/>
                <a:cs typeface="Verdana" pitchFamily="34" charset="0"/>
              </a:rPr>
              <a:t>A hatékonyság növelésében kulcsfontosságú szerepet játszik a megfelelő </a:t>
            </a:r>
            <a:r>
              <a:rPr lang="hu-HU" b="1" dirty="0" err="1" smtClean="0">
                <a:ea typeface="Verdana" pitchFamily="34" charset="0"/>
                <a:cs typeface="Verdana" pitchFamily="34" charset="0"/>
              </a:rPr>
              <a:t>targetálás</a:t>
            </a:r>
            <a:endParaRPr lang="hu-HU" dirty="0">
              <a:ea typeface="Verdana" pitchFamily="34" charset="0"/>
              <a:cs typeface="Verdana" pitchFamily="34" charset="0"/>
            </a:endParaRPr>
          </a:p>
        </p:txBody>
      </p:sp>
      <p:sp>
        <p:nvSpPr>
          <p:cNvPr id="10" name="Téglalap 9"/>
          <p:cNvSpPr/>
          <p:nvPr/>
        </p:nvSpPr>
        <p:spPr>
          <a:xfrm>
            <a:off x="96982" y="1285433"/>
            <a:ext cx="8863445" cy="492410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6" name="Picture 2"/>
          <p:cNvPicPr>
            <a:picLocks noGrp="1" noChangeAspect="1" noChangeArrowheads="1"/>
          </p:cNvPicPr>
          <p:nvPr>
            <p:ph sz="half" idx="2"/>
          </p:nvPr>
        </p:nvPicPr>
        <p:blipFill>
          <a:blip r:embed="rId4"/>
          <a:srcRect/>
          <a:stretch>
            <a:fillRect/>
          </a:stretch>
        </p:blipFill>
        <p:spPr>
          <a:xfrm>
            <a:off x="1940502" y="1413163"/>
            <a:ext cx="6696075" cy="4793611"/>
          </a:xfrm>
          <a:ln w="76200">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églalap 20"/>
          <p:cNvSpPr/>
          <p:nvPr/>
        </p:nvSpPr>
        <p:spPr>
          <a:xfrm>
            <a:off x="2653313" y="2339863"/>
            <a:ext cx="903842" cy="327137"/>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22" name="Téglalap 21"/>
          <p:cNvSpPr/>
          <p:nvPr/>
        </p:nvSpPr>
        <p:spPr>
          <a:xfrm>
            <a:off x="4222173" y="1752600"/>
            <a:ext cx="4287982" cy="8382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23" name="Téglalap 22"/>
          <p:cNvSpPr/>
          <p:nvPr/>
        </p:nvSpPr>
        <p:spPr>
          <a:xfrm>
            <a:off x="6175663" y="2590800"/>
            <a:ext cx="1801091" cy="20574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17" name="Téglalap 1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4392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0" y="0"/>
            <a:ext cx="9144000" cy="6197600"/>
          </a:xfrm>
          <a:prstGeom prst="rect">
            <a:avLst/>
          </a:prstGeom>
          <a:solidFill>
            <a:srgbClr val="DF0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052" name="Picture 4" descr="http://nanomidia.files.wordpress.com/2012/04/gutenberg-the-geek.jpg?w=628"/>
          <p:cNvPicPr>
            <a:picLocks noChangeAspect="1" noChangeArrowheads="1"/>
          </p:cNvPicPr>
          <p:nvPr/>
        </p:nvPicPr>
        <p:blipFill rotWithShape="1">
          <a:blip r:embed="rId3">
            <a:extLst>
              <a:ext uri="{28A0092B-C50C-407E-A947-70E740481C1C}">
                <a14:useLocalDpi xmlns:a14="http://schemas.microsoft.com/office/drawing/2010/main" val="0"/>
              </a:ext>
            </a:extLst>
          </a:blip>
          <a:srcRect b="22948"/>
          <a:stretch/>
        </p:blipFill>
        <p:spPr bwMode="auto">
          <a:xfrm>
            <a:off x="0" y="2266950"/>
            <a:ext cx="3286125" cy="39338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81400" y="2231572"/>
            <a:ext cx="5105400" cy="3657600"/>
          </a:xfrm>
        </p:spPr>
        <p:txBody>
          <a:bodyPr>
            <a:noAutofit/>
          </a:bodyPr>
          <a:lstStyle/>
          <a:p>
            <a:pPr marL="0" indent="0" algn="just">
              <a:buNone/>
            </a:pPr>
            <a:r>
              <a:rPr lang="en-US" sz="2000" dirty="0" smtClean="0">
                <a:solidFill>
                  <a:schemeClr val="bg1"/>
                </a:solidFill>
              </a:rPr>
              <a:t>The tendency to operate the future in the terms of the past is precisely what we see today on the net, as newspaper, magazine, and book publishers mimic their paper presence on digital screens: </a:t>
            </a:r>
            <a:r>
              <a:rPr lang="en-US" sz="2000" b="1" dirty="0" smtClean="0"/>
              <a:t>Old wine in new casks</a:t>
            </a:r>
            <a:r>
              <a:rPr lang="en-US" sz="2000" dirty="0" smtClean="0">
                <a:solidFill>
                  <a:schemeClr val="bg1"/>
                </a:solidFill>
              </a:rPr>
              <a:t>. They use the </a:t>
            </a:r>
            <a:r>
              <a:rPr lang="en-US" sz="2000" dirty="0" err="1" smtClean="0">
                <a:solidFill>
                  <a:schemeClr val="bg1"/>
                </a:solidFill>
              </a:rPr>
              <a:t>iPad</a:t>
            </a:r>
            <a:r>
              <a:rPr lang="en-US" sz="2000" dirty="0" smtClean="0">
                <a:solidFill>
                  <a:schemeClr val="bg1"/>
                </a:solidFill>
              </a:rPr>
              <a:t> not to reinvent their products, but to replicate them in hopes of recapturing their lost control over content and business models.</a:t>
            </a:r>
          </a:p>
          <a:p>
            <a:pPr marL="0" indent="0" algn="just">
              <a:buNone/>
            </a:pPr>
            <a:endParaRPr lang="en-US" sz="2000" dirty="0" smtClean="0">
              <a:solidFill>
                <a:schemeClr val="bg1"/>
              </a:solidFill>
            </a:endParaRPr>
          </a:p>
          <a:p>
            <a:pPr marL="0" indent="0" algn="just">
              <a:buNone/>
            </a:pPr>
            <a:r>
              <a:rPr lang="en-US" sz="2000" i="1" dirty="0" smtClean="0">
                <a:solidFill>
                  <a:schemeClr val="bg1"/>
                </a:solidFill>
              </a:rPr>
              <a:t>Jeff Jarvis, Gutenberg The Geek</a:t>
            </a:r>
          </a:p>
          <a:p>
            <a:pPr marL="0" indent="0" algn="just">
              <a:buNone/>
            </a:pPr>
            <a:endParaRPr lang="en-US" sz="2000" dirty="0">
              <a:solidFill>
                <a:schemeClr val="bg1"/>
              </a:solidFill>
            </a:endParaRPr>
          </a:p>
        </p:txBody>
      </p:sp>
      <p:sp>
        <p:nvSpPr>
          <p:cNvPr id="2" name="Title 1"/>
          <p:cNvSpPr>
            <a:spLocks noGrp="1"/>
          </p:cNvSpPr>
          <p:nvPr>
            <p:ph type="title"/>
          </p:nvPr>
        </p:nvSpPr>
        <p:spPr/>
        <p:txBody>
          <a:bodyPr/>
          <a:lstStyle/>
          <a:p>
            <a:r>
              <a:rPr lang="en-US" dirty="0"/>
              <a:t>Gutenberg The Geek</a:t>
            </a:r>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6019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2400" y="274638"/>
            <a:ext cx="8686800" cy="1143000"/>
          </a:xfrm>
        </p:spPr>
        <p:txBody>
          <a:bodyPr>
            <a:normAutofit fontScale="90000"/>
          </a:bodyPr>
          <a:lstStyle/>
          <a:p>
            <a:pPr>
              <a:defRPr/>
            </a:pPr>
            <a:r>
              <a:rPr lang="hu-HU" dirty="0" smtClean="0"/>
              <a:t/>
            </a:r>
            <a:br>
              <a:rPr lang="hu-HU" dirty="0" smtClean="0"/>
            </a:br>
            <a:r>
              <a:rPr lang="hu-HU" dirty="0" smtClean="0"/>
              <a:t>teljesítmény </a:t>
            </a:r>
            <a:r>
              <a:rPr lang="hu-HU" dirty="0"/>
              <a:t>alapú - CPC, CPL, CPA</a:t>
            </a:r>
            <a:br>
              <a:rPr lang="hu-HU" dirty="0"/>
            </a:br>
            <a:endParaRPr lang="hu-HU" dirty="0"/>
          </a:p>
        </p:txBody>
      </p:sp>
      <p:pic>
        <p:nvPicPr>
          <p:cNvPr id="174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409" y="1305924"/>
            <a:ext cx="5486400" cy="490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églalap 7"/>
          <p:cNvSpPr/>
          <p:nvPr/>
        </p:nvSpPr>
        <p:spPr>
          <a:xfrm>
            <a:off x="1818410" y="1894609"/>
            <a:ext cx="5486400" cy="685800"/>
          </a:xfrm>
          <a:prstGeom prst="rect">
            <a:avLst/>
          </a:prstGeom>
          <a:no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hu-HU">
              <a:solidFill>
                <a:srgbClr val="FF0000"/>
              </a:solidFill>
            </a:endParaRPr>
          </a:p>
        </p:txBody>
      </p:sp>
      <p:sp>
        <p:nvSpPr>
          <p:cNvPr id="5" name="Téglalap 4"/>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0784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2400" y="274638"/>
            <a:ext cx="8534400" cy="944562"/>
          </a:xfrm>
        </p:spPr>
        <p:txBody>
          <a:bodyPr>
            <a:normAutofit fontScale="90000"/>
          </a:bodyPr>
          <a:lstStyle/>
          <a:p>
            <a:pPr>
              <a:defRPr/>
            </a:pPr>
            <a:r>
              <a:rPr lang="hu-HU" dirty="0" smtClean="0"/>
              <a:t/>
            </a:r>
            <a:br>
              <a:rPr lang="hu-HU" dirty="0" smtClean="0"/>
            </a:br>
            <a:r>
              <a:rPr lang="hu-HU" dirty="0"/>
              <a:t>nem hagyományos teljesítmény alapú (</a:t>
            </a:r>
            <a:r>
              <a:rPr lang="hu-HU" dirty="0" err="1" smtClean="0"/>
              <a:t>rev</a:t>
            </a:r>
            <a:r>
              <a:rPr lang="hu-HU" dirty="0"/>
              <a:t>. </a:t>
            </a:r>
            <a:r>
              <a:rPr lang="hu-HU" dirty="0" err="1"/>
              <a:t>share</a:t>
            </a:r>
            <a:r>
              <a:rPr lang="hu-HU" dirty="0"/>
              <a:t>)</a:t>
            </a:r>
            <a:br>
              <a:rPr lang="hu-HU" dirty="0"/>
            </a:br>
            <a:endParaRPr lang="hu-HU" dirty="0"/>
          </a:p>
        </p:txBody>
      </p:sp>
      <p:pic>
        <p:nvPicPr>
          <p:cNvPr id="18448" name="Picture 17" descr="C:\Users\zsolt.bitay\AppData\Local\Microsoft\Windows\Temporary Internet Files\Content.Outlook\JSMKYUP9\farmerama-startla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22"/>
          <a:stretch/>
        </p:blipFill>
        <p:spPr bwMode="auto">
          <a:xfrm>
            <a:off x="546532" y="1524000"/>
            <a:ext cx="4735513" cy="266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8" descr="C:\Users\zsolt.bitay\AppData\Local\Microsoft\Windows\Temporary Internet Files\Content.Outlook\JSMKYUP9\farmerama-landing-page-regisztráció.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30901"/>
            <a:ext cx="45720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elé nyíl 2"/>
          <p:cNvSpPr/>
          <p:nvPr/>
        </p:nvSpPr>
        <p:spPr>
          <a:xfrm rot="18427783">
            <a:off x="2968186" y="2887457"/>
            <a:ext cx="484187" cy="2552901"/>
          </a:xfrm>
          <a:prstGeom prst="downArrow">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32" y="1524000"/>
            <a:ext cx="666431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00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18449"/>
                                        </p:tgtEl>
                                        <p:attrNameLst>
                                          <p:attrName>style.visibility</p:attrName>
                                        </p:attrNameLst>
                                      </p:cBhvr>
                                      <p:to>
                                        <p:strVal val="visible"/>
                                      </p:to>
                                    </p:set>
                                    <p:animEffect transition="in" filter="fade">
                                      <p:cBhvr>
                                        <p:cTn id="10" dur="500"/>
                                        <p:tgtEl>
                                          <p:spTgt spid="18449"/>
                                        </p:tgtEl>
                                      </p:cBhvr>
                                    </p:animEffect>
                                  </p:childTnLst>
                                  <p:subTnLst>
                                    <p:set>
                                      <p:cBhvr override="childStyle">
                                        <p:cTn dur="1" fill="hold" display="0" masterRel="nextClick" afterEffect="1"/>
                                        <p:tgtEl>
                                          <p:spTgt spid="1844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2400" y="274638"/>
            <a:ext cx="8534400" cy="715962"/>
          </a:xfrm>
        </p:spPr>
        <p:txBody>
          <a:bodyPr>
            <a:normAutofit fontScale="90000"/>
          </a:bodyPr>
          <a:lstStyle/>
          <a:p>
            <a:pPr algn="ctr">
              <a:defRPr/>
            </a:pPr>
            <a:r>
              <a:rPr lang="hu-HU" dirty="0" smtClean="0"/>
              <a:t/>
            </a:r>
            <a:br>
              <a:rPr lang="hu-HU" dirty="0" smtClean="0"/>
            </a:br>
            <a:r>
              <a:rPr lang="hu-HU" dirty="0" err="1" smtClean="0"/>
              <a:t>Programmatic</a:t>
            </a:r>
            <a:r>
              <a:rPr lang="hu-HU" dirty="0" smtClean="0"/>
              <a:t> </a:t>
            </a:r>
            <a:r>
              <a:rPr lang="hu-HU" dirty="0" err="1" smtClean="0"/>
              <a:t>buying</a:t>
            </a:r>
            <a:r>
              <a:rPr lang="hu-HU" dirty="0" smtClean="0"/>
              <a:t> / </a:t>
            </a:r>
            <a:r>
              <a:rPr lang="hu-HU" dirty="0" err="1" smtClean="0"/>
              <a:t>selling</a:t>
            </a:r>
            <a:endParaRPr lang="hu-HU" dirty="0"/>
          </a:p>
        </p:txBody>
      </p:sp>
      <p:sp>
        <p:nvSpPr>
          <p:cNvPr id="6" name="Téglalap 5"/>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Szövegdoboz 3"/>
          <p:cNvSpPr txBox="1"/>
          <p:nvPr/>
        </p:nvSpPr>
        <p:spPr>
          <a:xfrm>
            <a:off x="533400" y="1905000"/>
            <a:ext cx="8153400" cy="2862322"/>
          </a:xfrm>
          <a:prstGeom prst="rect">
            <a:avLst/>
          </a:prstGeom>
          <a:noFill/>
        </p:spPr>
        <p:txBody>
          <a:bodyPr wrap="square" rtlCol="0">
            <a:spAutoFit/>
          </a:bodyPr>
          <a:lstStyle/>
          <a:p>
            <a:r>
              <a:rPr lang="hu-HU" sz="2000" dirty="0" smtClean="0">
                <a:solidFill>
                  <a:schemeClr val="tx2"/>
                </a:solidFill>
                <a:latin typeface="+mn-lt"/>
              </a:rPr>
              <a:t>Display hirdetés ez is</a:t>
            </a:r>
          </a:p>
          <a:p>
            <a:endParaRPr lang="hu-HU" sz="2000" dirty="0" smtClean="0">
              <a:solidFill>
                <a:schemeClr val="tx2"/>
              </a:solidFill>
              <a:latin typeface="+mn-lt"/>
            </a:endParaRPr>
          </a:p>
          <a:p>
            <a:r>
              <a:rPr lang="hu-HU" sz="2000" dirty="0" smtClean="0">
                <a:solidFill>
                  <a:schemeClr val="tx2"/>
                </a:solidFill>
                <a:latin typeface="+mn-lt"/>
              </a:rPr>
              <a:t>Cél a hatékonyság növelése</a:t>
            </a:r>
          </a:p>
          <a:p>
            <a:pPr marL="285750" indent="-285750">
              <a:buFont typeface="Arial" panose="020B0604020202020204" pitchFamily="34" charset="0"/>
              <a:buChar char="•"/>
            </a:pPr>
            <a:r>
              <a:rPr lang="hu-HU" sz="2000" dirty="0" smtClean="0">
                <a:solidFill>
                  <a:schemeClr val="tx2"/>
                </a:solidFill>
                <a:latin typeface="+mn-lt"/>
              </a:rPr>
              <a:t>A kereslet és kínálat egymásra találásának gyorsításával</a:t>
            </a:r>
          </a:p>
          <a:p>
            <a:pPr marL="285750" indent="-285750">
              <a:buFont typeface="Arial" panose="020B0604020202020204" pitchFamily="34" charset="0"/>
              <a:buChar char="•"/>
            </a:pPr>
            <a:r>
              <a:rPr lang="hu-HU" sz="2000" dirty="0" smtClean="0">
                <a:solidFill>
                  <a:schemeClr val="tx2"/>
                </a:solidFill>
                <a:latin typeface="+mn-lt"/>
              </a:rPr>
              <a:t>A kereslet és kínálat találkozási felületének növelésével</a:t>
            </a:r>
          </a:p>
          <a:p>
            <a:pPr marL="285750" indent="-285750">
              <a:buFont typeface="Arial" panose="020B0604020202020204" pitchFamily="34" charset="0"/>
              <a:buChar char="•"/>
            </a:pPr>
            <a:r>
              <a:rPr lang="hu-HU" sz="2000" dirty="0" smtClean="0">
                <a:solidFill>
                  <a:schemeClr val="tx2"/>
                </a:solidFill>
                <a:latin typeface="+mn-lt"/>
              </a:rPr>
              <a:t>A véges hirdetési </a:t>
            </a:r>
            <a:r>
              <a:rPr lang="hu-HU" sz="2000" dirty="0" err="1" smtClean="0">
                <a:solidFill>
                  <a:schemeClr val="tx2"/>
                </a:solidFill>
                <a:latin typeface="+mn-lt"/>
              </a:rPr>
              <a:t>inventory</a:t>
            </a:r>
            <a:r>
              <a:rPr lang="hu-HU" sz="2000" dirty="0" smtClean="0">
                <a:solidFill>
                  <a:schemeClr val="tx2"/>
                </a:solidFill>
                <a:latin typeface="+mn-lt"/>
              </a:rPr>
              <a:t> minél jobb </a:t>
            </a:r>
            <a:r>
              <a:rPr lang="hu-HU" sz="2000" dirty="0" err="1" smtClean="0">
                <a:solidFill>
                  <a:schemeClr val="tx2"/>
                </a:solidFill>
                <a:latin typeface="+mn-lt"/>
              </a:rPr>
              <a:t>monetizálásával</a:t>
            </a:r>
            <a:r>
              <a:rPr lang="hu-HU" sz="2000" dirty="0" smtClean="0">
                <a:solidFill>
                  <a:schemeClr val="tx2"/>
                </a:solidFill>
                <a:latin typeface="+mn-lt"/>
              </a:rPr>
              <a:t> (</a:t>
            </a:r>
            <a:r>
              <a:rPr lang="hu-HU" sz="2000" dirty="0" err="1" smtClean="0">
                <a:solidFill>
                  <a:schemeClr val="tx2"/>
                </a:solidFill>
                <a:latin typeface="+mn-lt"/>
              </a:rPr>
              <a:t>yield</a:t>
            </a:r>
            <a:r>
              <a:rPr lang="hu-HU" sz="2000" dirty="0" smtClean="0">
                <a:solidFill>
                  <a:schemeClr val="tx2"/>
                </a:solidFill>
                <a:latin typeface="+mn-lt"/>
              </a:rPr>
              <a:t> management)</a:t>
            </a:r>
          </a:p>
          <a:p>
            <a:pPr marL="285750" indent="-285750">
              <a:buFont typeface="Arial" panose="020B0604020202020204" pitchFamily="34" charset="0"/>
              <a:buChar char="•"/>
            </a:pPr>
            <a:r>
              <a:rPr lang="hu-HU" sz="2000" dirty="0" smtClean="0">
                <a:solidFill>
                  <a:schemeClr val="tx2"/>
                </a:solidFill>
                <a:latin typeface="+mn-lt"/>
              </a:rPr>
              <a:t>Az értékesítés költségeinek csökkentésével</a:t>
            </a:r>
          </a:p>
          <a:p>
            <a:pPr marL="285750" indent="-285750">
              <a:buFont typeface="Arial" panose="020B0604020202020204" pitchFamily="34" charset="0"/>
              <a:buChar char="•"/>
            </a:pPr>
            <a:r>
              <a:rPr lang="hu-HU" sz="2000" dirty="0" smtClean="0">
                <a:solidFill>
                  <a:schemeClr val="tx2"/>
                </a:solidFill>
                <a:latin typeface="+mn-lt"/>
              </a:rPr>
              <a:t>Relevánsabb megjelenésekkel</a:t>
            </a:r>
            <a:endParaRPr lang="hu-HU" sz="2000" dirty="0">
              <a:solidFill>
                <a:schemeClr val="tx2"/>
              </a:solidFill>
              <a:latin typeface="+mn-lt"/>
            </a:endParaRPr>
          </a:p>
        </p:txBody>
      </p:sp>
    </p:spTree>
    <p:extLst>
      <p:ext uri="{BB962C8B-B14F-4D97-AF65-F5344CB8AC3E}">
        <p14:creationId xmlns:p14="http://schemas.microsoft.com/office/powerpoint/2010/main" val="30079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olyamatábra: Előkészítés 67"/>
          <p:cNvSpPr/>
          <p:nvPr/>
        </p:nvSpPr>
        <p:spPr>
          <a:xfrm>
            <a:off x="206553" y="2737712"/>
            <a:ext cx="1572540" cy="1691528"/>
          </a:xfrm>
          <a:prstGeom prst="flowChartPreparation">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endParaRPr lang="hu-HU"/>
          </a:p>
        </p:txBody>
      </p:sp>
      <p:cxnSp>
        <p:nvCxnSpPr>
          <p:cNvPr id="69" name="Egyenes összekötő nyíllal 68"/>
          <p:cNvCxnSpPr/>
          <p:nvPr/>
        </p:nvCxnSpPr>
        <p:spPr>
          <a:xfrm>
            <a:off x="1222663" y="2409347"/>
            <a:ext cx="0" cy="328364"/>
          </a:xfrm>
          <a:prstGeom prst="straightConnector1">
            <a:avLst/>
          </a:prstGeom>
          <a:ln w="50800">
            <a:solidFill>
              <a:srgbClr val="9F9F9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Egyenes összekötő nyíllal 69"/>
          <p:cNvCxnSpPr/>
          <p:nvPr/>
        </p:nvCxnSpPr>
        <p:spPr>
          <a:xfrm>
            <a:off x="1778580" y="3575249"/>
            <a:ext cx="337895" cy="0"/>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Egyenes összekötő nyíllal 70"/>
          <p:cNvCxnSpPr/>
          <p:nvPr/>
        </p:nvCxnSpPr>
        <p:spPr>
          <a:xfrm>
            <a:off x="842365" y="1071292"/>
            <a:ext cx="0" cy="1666420"/>
          </a:xfrm>
          <a:prstGeom prst="straightConnector1">
            <a:avLst/>
          </a:prstGeom>
          <a:ln w="50800">
            <a:solidFill>
              <a:srgbClr val="9F9F9F"/>
            </a:solidFill>
            <a:tailEnd type="triangle"/>
          </a:ln>
        </p:spPr>
        <p:style>
          <a:lnRef idx="1">
            <a:schemeClr val="accent1"/>
          </a:lnRef>
          <a:fillRef idx="0">
            <a:schemeClr val="accent1"/>
          </a:fillRef>
          <a:effectRef idx="0">
            <a:schemeClr val="accent1"/>
          </a:effectRef>
          <a:fontRef idx="minor">
            <a:schemeClr val="tx1"/>
          </a:fontRef>
        </p:style>
      </p:cxnSp>
      <p:sp>
        <p:nvSpPr>
          <p:cNvPr id="48" name="Téglalap 47"/>
          <p:cNvSpPr/>
          <p:nvPr/>
        </p:nvSpPr>
        <p:spPr>
          <a:xfrm>
            <a:off x="7545198" y="2785989"/>
            <a:ext cx="1435154" cy="160962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endParaRPr lang="hu-HU"/>
          </a:p>
        </p:txBody>
      </p:sp>
      <p:sp>
        <p:nvSpPr>
          <p:cNvPr id="40" name="Cím 1"/>
          <p:cNvSpPr txBox="1">
            <a:spLocks/>
          </p:cNvSpPr>
          <p:nvPr/>
        </p:nvSpPr>
        <p:spPr>
          <a:xfrm>
            <a:off x="307967" y="213943"/>
            <a:ext cx="8490160" cy="1058192"/>
          </a:xfrm>
          <a:prstGeom prst="rect">
            <a:avLst/>
          </a:prstGeom>
          <a:noFill/>
        </p:spPr>
        <p:txBody>
          <a:bodyPr lIns="76965" tIns="38483" rIns="76965" bIns="38483"/>
          <a:lstStyle>
            <a:lvl1pPr algn="l" defTabSz="914400" rtl="0" eaLnBrk="1" latinLnBrk="0" hangingPunct="1">
              <a:lnSpc>
                <a:spcPct val="95000"/>
              </a:lnSpc>
              <a:spcBef>
                <a:spcPct val="0"/>
              </a:spcBef>
              <a:buNone/>
              <a:defRPr sz="3000" b="1" kern="1200" spc="-40" baseline="0">
                <a:solidFill>
                  <a:schemeClr val="tx1"/>
                </a:solidFill>
                <a:latin typeface="+mj-lt"/>
                <a:ea typeface="+mj-ea"/>
                <a:cs typeface="+mj-cs"/>
              </a:defRPr>
            </a:lvl1pPr>
          </a:lstStyle>
          <a:p>
            <a:pPr>
              <a:spcBef>
                <a:spcPts val="0"/>
              </a:spcBef>
              <a:spcAft>
                <a:spcPts val="505"/>
              </a:spcAft>
            </a:pPr>
            <a:r>
              <a:rPr lang="hu-HU" cap="all" dirty="0" smtClean="0">
                <a:solidFill>
                  <a:srgbClr val="1357AF"/>
                </a:solidFill>
              </a:rPr>
              <a:t>Ki kivel van? (…és hol?)</a:t>
            </a:r>
            <a:endParaRPr lang="hu-HU" cap="all" dirty="0">
              <a:solidFill>
                <a:srgbClr val="1357AF"/>
              </a:solidFill>
            </a:endParaRPr>
          </a:p>
        </p:txBody>
      </p:sp>
      <p:sp>
        <p:nvSpPr>
          <p:cNvPr id="8" name="Lekerekített téglalap 7"/>
          <p:cNvSpPr/>
          <p:nvPr/>
        </p:nvSpPr>
        <p:spPr>
          <a:xfrm>
            <a:off x="317663" y="2831120"/>
            <a:ext cx="1428537" cy="1607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r>
              <a:rPr lang="hu-HU" dirty="0"/>
              <a:t>Hirdető / ügynökség</a:t>
            </a:r>
          </a:p>
        </p:txBody>
      </p:sp>
      <p:sp>
        <p:nvSpPr>
          <p:cNvPr id="9" name="Lekerekített téglalap 8"/>
          <p:cNvSpPr/>
          <p:nvPr/>
        </p:nvSpPr>
        <p:spPr>
          <a:xfrm>
            <a:off x="7551816" y="2785988"/>
            <a:ext cx="1428537" cy="1607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r>
              <a:rPr lang="hu-HU" b="1" dirty="0" smtClean="0">
                <a:solidFill>
                  <a:schemeClr val="bg1"/>
                </a:solidFill>
              </a:rPr>
              <a:t>Kiadó</a:t>
            </a:r>
            <a:endParaRPr lang="hu-HU" b="1" dirty="0">
              <a:solidFill>
                <a:schemeClr val="bg1"/>
              </a:solidFill>
            </a:endParaRPr>
          </a:p>
        </p:txBody>
      </p:sp>
      <p:sp>
        <p:nvSpPr>
          <p:cNvPr id="12" name="Lekerekített téglalap 11"/>
          <p:cNvSpPr/>
          <p:nvPr/>
        </p:nvSpPr>
        <p:spPr>
          <a:xfrm>
            <a:off x="3730892" y="1176655"/>
            <a:ext cx="1715983" cy="11428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r>
              <a:rPr lang="hu-HU" b="1" dirty="0" smtClean="0">
                <a:solidFill>
                  <a:schemeClr val="tx1"/>
                </a:solidFill>
              </a:rPr>
              <a:t>Ad </a:t>
            </a:r>
            <a:r>
              <a:rPr lang="hu-HU" b="1" dirty="0" err="1" smtClean="0">
                <a:solidFill>
                  <a:schemeClr val="tx1"/>
                </a:solidFill>
              </a:rPr>
              <a:t>exchange</a:t>
            </a:r>
            <a:endParaRPr lang="hu-HU" b="1" dirty="0">
              <a:solidFill>
                <a:schemeClr val="tx1"/>
              </a:solidFill>
            </a:endParaRPr>
          </a:p>
        </p:txBody>
      </p:sp>
      <p:sp>
        <p:nvSpPr>
          <p:cNvPr id="14" name="Lekerekített téglalap 13"/>
          <p:cNvSpPr/>
          <p:nvPr/>
        </p:nvSpPr>
        <p:spPr>
          <a:xfrm>
            <a:off x="3709982" y="4779259"/>
            <a:ext cx="1715012" cy="117217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r>
              <a:rPr lang="hu-HU" b="1" dirty="0" smtClean="0">
                <a:solidFill>
                  <a:schemeClr val="tx1"/>
                </a:solidFill>
              </a:rPr>
              <a:t>Ad </a:t>
            </a:r>
            <a:r>
              <a:rPr lang="hu-HU" b="1" dirty="0" err="1" smtClean="0">
                <a:solidFill>
                  <a:schemeClr val="tx1"/>
                </a:solidFill>
              </a:rPr>
              <a:t>network</a:t>
            </a:r>
            <a:endParaRPr lang="hu-HU" b="1" dirty="0">
              <a:solidFill>
                <a:schemeClr val="tx1"/>
              </a:solidFill>
            </a:endParaRPr>
          </a:p>
        </p:txBody>
      </p:sp>
      <p:sp>
        <p:nvSpPr>
          <p:cNvPr id="10" name="Ellipszis 9"/>
          <p:cNvSpPr/>
          <p:nvPr/>
        </p:nvSpPr>
        <p:spPr>
          <a:xfrm>
            <a:off x="5855504" y="2785988"/>
            <a:ext cx="1366821" cy="1561562"/>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r>
              <a:rPr lang="hu-HU" b="1" dirty="0" err="1" smtClean="0">
                <a:solidFill>
                  <a:schemeClr val="bg1"/>
                </a:solidFill>
              </a:rPr>
              <a:t>Supply</a:t>
            </a:r>
            <a:r>
              <a:rPr lang="hu-HU" b="1" dirty="0" smtClean="0">
                <a:solidFill>
                  <a:schemeClr val="bg1"/>
                </a:solidFill>
              </a:rPr>
              <a:t> </a:t>
            </a:r>
            <a:r>
              <a:rPr lang="hu-HU" sz="1200" b="1" dirty="0" err="1">
                <a:solidFill>
                  <a:schemeClr val="bg1"/>
                </a:solidFill>
              </a:rPr>
              <a:t>Side</a:t>
            </a:r>
            <a:r>
              <a:rPr lang="hu-HU" sz="1200" b="1" dirty="0">
                <a:solidFill>
                  <a:schemeClr val="bg1"/>
                </a:solidFill>
              </a:rPr>
              <a:t> Platform</a:t>
            </a:r>
          </a:p>
        </p:txBody>
      </p:sp>
      <p:sp>
        <p:nvSpPr>
          <p:cNvPr id="23" name="Ellipszis 22"/>
          <p:cNvSpPr/>
          <p:nvPr/>
        </p:nvSpPr>
        <p:spPr>
          <a:xfrm>
            <a:off x="3932512" y="2785988"/>
            <a:ext cx="1458423" cy="156445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r>
              <a:rPr lang="hu-HU" b="1" dirty="0" err="1" smtClean="0">
                <a:solidFill>
                  <a:schemeClr val="bg1"/>
                </a:solidFill>
              </a:rPr>
              <a:t>Demand</a:t>
            </a:r>
            <a:r>
              <a:rPr lang="hu-HU" b="1" dirty="0" smtClean="0">
                <a:solidFill>
                  <a:schemeClr val="bg1"/>
                </a:solidFill>
              </a:rPr>
              <a:t> </a:t>
            </a:r>
            <a:r>
              <a:rPr lang="hu-HU" sz="1200" b="1" dirty="0" err="1">
                <a:solidFill>
                  <a:schemeClr val="bg1"/>
                </a:solidFill>
              </a:rPr>
              <a:t>Side</a:t>
            </a:r>
            <a:r>
              <a:rPr lang="hu-HU" sz="1200" b="1" dirty="0">
                <a:solidFill>
                  <a:schemeClr val="bg1"/>
                </a:solidFill>
              </a:rPr>
              <a:t> Platform</a:t>
            </a:r>
          </a:p>
        </p:txBody>
      </p:sp>
      <p:sp>
        <p:nvSpPr>
          <p:cNvPr id="24" name="Ellipszis 23"/>
          <p:cNvSpPr/>
          <p:nvPr/>
        </p:nvSpPr>
        <p:spPr>
          <a:xfrm>
            <a:off x="2134266" y="2785988"/>
            <a:ext cx="1366821" cy="156445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r>
              <a:rPr lang="hu-HU" b="1" dirty="0" err="1" smtClean="0">
                <a:solidFill>
                  <a:schemeClr val="bg1"/>
                </a:solidFill>
                <a:ea typeface="NSimSun"/>
              </a:rPr>
              <a:t>Trading</a:t>
            </a:r>
            <a:r>
              <a:rPr lang="hu-HU" b="1" dirty="0" smtClean="0">
                <a:solidFill>
                  <a:schemeClr val="bg1"/>
                </a:solidFill>
                <a:ea typeface="NSimSun"/>
              </a:rPr>
              <a:t> </a:t>
            </a:r>
            <a:r>
              <a:rPr lang="hu-HU" b="1" dirty="0" err="1" smtClean="0">
                <a:solidFill>
                  <a:schemeClr val="bg1"/>
                </a:solidFill>
                <a:ea typeface="NSimSun"/>
              </a:rPr>
              <a:t>Desk</a:t>
            </a:r>
            <a:endParaRPr lang="hu-HU" b="1" dirty="0">
              <a:solidFill>
                <a:schemeClr val="bg1"/>
              </a:solidFill>
              <a:ea typeface="NSimSun"/>
            </a:endParaRPr>
          </a:p>
        </p:txBody>
      </p:sp>
      <p:cxnSp>
        <p:nvCxnSpPr>
          <p:cNvPr id="26" name="Egyenes összekötő nyíllal 25"/>
          <p:cNvCxnSpPr>
            <a:stCxn id="24" idx="0"/>
          </p:cNvCxnSpPr>
          <p:nvPr/>
        </p:nvCxnSpPr>
        <p:spPr>
          <a:xfrm rot="5400000" flipH="1" flipV="1">
            <a:off x="2594134" y="1670142"/>
            <a:ext cx="1339391" cy="892304"/>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Egyenes összekötő nyíllal 28"/>
          <p:cNvCxnSpPr/>
          <p:nvPr/>
        </p:nvCxnSpPr>
        <p:spPr>
          <a:xfrm rot="16200000" flipH="1">
            <a:off x="3650109" y="2533513"/>
            <a:ext cx="622016" cy="341154"/>
          </a:xfrm>
          <a:prstGeom prst="straightConnector1">
            <a:avLst/>
          </a:prstGeom>
          <a:ln w="508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gyenes összekötő 30"/>
          <p:cNvCxnSpPr/>
          <p:nvPr/>
        </p:nvCxnSpPr>
        <p:spPr>
          <a:xfrm>
            <a:off x="1201829" y="2409347"/>
            <a:ext cx="2603111" cy="0"/>
          </a:xfrm>
          <a:prstGeom prst="line">
            <a:avLst/>
          </a:prstGeom>
          <a:ln w="50800">
            <a:solidFill>
              <a:srgbClr val="9F9F9F"/>
            </a:solidFill>
          </a:ln>
        </p:spPr>
        <p:style>
          <a:lnRef idx="1">
            <a:schemeClr val="accent1"/>
          </a:lnRef>
          <a:fillRef idx="0">
            <a:schemeClr val="accent1"/>
          </a:fillRef>
          <a:effectRef idx="0">
            <a:schemeClr val="accent1"/>
          </a:effectRef>
          <a:fontRef idx="minor">
            <a:schemeClr val="tx1"/>
          </a:fontRef>
        </p:style>
      </p:cxnSp>
      <p:cxnSp>
        <p:nvCxnSpPr>
          <p:cNvPr id="33" name="Egyenes összekötő nyíllal 32"/>
          <p:cNvCxnSpPr>
            <a:stCxn id="23" idx="0"/>
          </p:cNvCxnSpPr>
          <p:nvPr/>
        </p:nvCxnSpPr>
        <p:spPr>
          <a:xfrm flipV="1">
            <a:off x="4661724" y="2319484"/>
            <a:ext cx="1" cy="466505"/>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Egyenes összekötő nyíllal 38"/>
          <p:cNvCxnSpPr>
            <a:stCxn id="23" idx="4"/>
          </p:cNvCxnSpPr>
          <p:nvPr/>
        </p:nvCxnSpPr>
        <p:spPr>
          <a:xfrm>
            <a:off x="4661724" y="4350442"/>
            <a:ext cx="1" cy="428816"/>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Egyenes összekötő nyíllal 40"/>
          <p:cNvCxnSpPr>
            <a:stCxn id="24" idx="4"/>
          </p:cNvCxnSpPr>
          <p:nvPr/>
        </p:nvCxnSpPr>
        <p:spPr>
          <a:xfrm>
            <a:off x="2817677" y="4350442"/>
            <a:ext cx="883538" cy="1014901"/>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Egyenes összekötő nyíllal 42"/>
          <p:cNvCxnSpPr/>
          <p:nvPr/>
        </p:nvCxnSpPr>
        <p:spPr>
          <a:xfrm>
            <a:off x="1002076" y="4438469"/>
            <a:ext cx="0" cy="1285880"/>
          </a:xfrm>
          <a:prstGeom prst="straightConnector1">
            <a:avLst/>
          </a:prstGeom>
          <a:ln w="50800">
            <a:solidFill>
              <a:srgbClr val="9F9F9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a:off x="995527" y="5692847"/>
            <a:ext cx="2705688" cy="0"/>
          </a:xfrm>
          <a:prstGeom prst="line">
            <a:avLst/>
          </a:prstGeom>
          <a:ln w="508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gyenes összekötő nyíllal 46"/>
          <p:cNvCxnSpPr>
            <a:stCxn id="24" idx="6"/>
            <a:endCxn id="23" idx="2"/>
          </p:cNvCxnSpPr>
          <p:nvPr/>
        </p:nvCxnSpPr>
        <p:spPr>
          <a:xfrm>
            <a:off x="3501086" y="3568215"/>
            <a:ext cx="431425" cy="1576"/>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Egyenes összekötő nyíllal 52"/>
          <p:cNvCxnSpPr>
            <a:stCxn id="12" idx="3"/>
            <a:endCxn id="10" idx="0"/>
          </p:cNvCxnSpPr>
          <p:nvPr/>
        </p:nvCxnSpPr>
        <p:spPr>
          <a:xfrm>
            <a:off x="5446875" y="1748069"/>
            <a:ext cx="1092040" cy="1037919"/>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Egyenes összekötő nyíllal 54"/>
          <p:cNvCxnSpPr>
            <a:stCxn id="10" idx="4"/>
          </p:cNvCxnSpPr>
          <p:nvPr/>
        </p:nvCxnSpPr>
        <p:spPr>
          <a:xfrm flipH="1">
            <a:off x="5487672" y="4347550"/>
            <a:ext cx="1051243" cy="1017795"/>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Egyenes összekötő nyíllal 56"/>
          <p:cNvCxnSpPr/>
          <p:nvPr/>
        </p:nvCxnSpPr>
        <p:spPr>
          <a:xfrm>
            <a:off x="5443219" y="1453116"/>
            <a:ext cx="2761837" cy="0"/>
          </a:xfrm>
          <a:prstGeom prst="straightConnector1">
            <a:avLst/>
          </a:prstGeom>
          <a:ln w="50800">
            <a:solidFill>
              <a:srgbClr val="9F9F9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Egyenes összekötő nyíllal 57"/>
          <p:cNvCxnSpPr/>
          <p:nvPr/>
        </p:nvCxnSpPr>
        <p:spPr>
          <a:xfrm>
            <a:off x="5428821" y="5640696"/>
            <a:ext cx="2761837" cy="0"/>
          </a:xfrm>
          <a:prstGeom prst="straightConnector1">
            <a:avLst/>
          </a:prstGeom>
          <a:ln w="50800">
            <a:solidFill>
              <a:srgbClr val="9F9F9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0" name="Egyenes összekötő nyíllal 59"/>
          <p:cNvCxnSpPr/>
          <p:nvPr/>
        </p:nvCxnSpPr>
        <p:spPr>
          <a:xfrm>
            <a:off x="8185858" y="1443704"/>
            <a:ext cx="0" cy="1339393"/>
          </a:xfrm>
          <a:prstGeom prst="straightConnector1">
            <a:avLst/>
          </a:prstGeom>
          <a:ln w="508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64" name="Egyenes összekötő nyíllal 63"/>
          <p:cNvCxnSpPr/>
          <p:nvPr/>
        </p:nvCxnSpPr>
        <p:spPr>
          <a:xfrm flipV="1">
            <a:off x="8208615" y="4393339"/>
            <a:ext cx="0" cy="1268085"/>
          </a:xfrm>
          <a:prstGeom prst="straightConnector1">
            <a:avLst/>
          </a:prstGeom>
          <a:ln w="508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gyenes összekötő nyíllal 31"/>
          <p:cNvCxnSpPr>
            <a:endCxn id="48" idx="1"/>
          </p:cNvCxnSpPr>
          <p:nvPr/>
        </p:nvCxnSpPr>
        <p:spPr>
          <a:xfrm>
            <a:off x="7217787" y="3589664"/>
            <a:ext cx="327412" cy="1140"/>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Egyenes összekötő 33"/>
          <p:cNvCxnSpPr/>
          <p:nvPr/>
        </p:nvCxnSpPr>
        <p:spPr>
          <a:xfrm>
            <a:off x="825377" y="1071292"/>
            <a:ext cx="7539498" cy="0"/>
          </a:xfrm>
          <a:prstGeom prst="line">
            <a:avLst/>
          </a:prstGeom>
          <a:ln w="50800">
            <a:solidFill>
              <a:srgbClr val="9F9F9F"/>
            </a:solidFill>
          </a:ln>
        </p:spPr>
        <p:style>
          <a:lnRef idx="1">
            <a:schemeClr val="accent1"/>
          </a:lnRef>
          <a:fillRef idx="0">
            <a:schemeClr val="accent1"/>
          </a:fillRef>
          <a:effectRef idx="0">
            <a:schemeClr val="accent1"/>
          </a:effectRef>
          <a:fontRef idx="minor">
            <a:schemeClr val="tx1"/>
          </a:fontRef>
        </p:style>
      </p:cxnSp>
      <p:cxnSp>
        <p:nvCxnSpPr>
          <p:cNvPr id="35" name="Egyenes összekötő nyíllal 34"/>
          <p:cNvCxnSpPr/>
          <p:nvPr/>
        </p:nvCxnSpPr>
        <p:spPr>
          <a:xfrm>
            <a:off x="8347439" y="1061193"/>
            <a:ext cx="24914" cy="1721905"/>
          </a:xfrm>
          <a:prstGeom prst="straightConnector1">
            <a:avLst/>
          </a:prstGeom>
          <a:ln w="50800">
            <a:solidFill>
              <a:srgbClr val="9F9F9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gyenes összekötő nyíllal 36"/>
          <p:cNvCxnSpPr>
            <a:stCxn id="23" idx="6"/>
            <a:endCxn id="10" idx="2"/>
          </p:cNvCxnSpPr>
          <p:nvPr/>
        </p:nvCxnSpPr>
        <p:spPr>
          <a:xfrm flipV="1">
            <a:off x="5390934" y="3566770"/>
            <a:ext cx="464570" cy="1446"/>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70" name="AutoShape 2" descr="data:image/jpeg;base64,/9j/4AAQSkZJRgABAQAAAQABAAD/2wCEAAkGBxISEhQQExQVExMTFxgUFxIUFxYaFhYUGBQWGBgXHRYYHiggGBooHBQXITMhJikrLi4uGB81ODMtNyguLisBCgoKDg0OGxAPFzMlICU3Nzc0MDc1NzcsLzcrMywrLC0uNDcvNzQsNCwsLCwsLCwsLDUwNywsLCw0LDQsLCwsLP/AABEIAGsB2AMBIgACEQEDEQH/xAAcAAEAAgIDAQAAAAAAAAAAAAAABgcEBQEDCAL/xABMEAABAwIBBgYLDQYHAQAAAAABAAIDBBEGBRIhMUFRBxNhcYGRIjI0NVJUcpKhsbMUF0Jic4KTo7LBwtHiFRYzg6LjI0NTdNLh8CX/xAAZAQEBAQEBAQAAAAAAAAAAAAAAAQUEAgP/xAAqEQEAAQIFAwMEAwEAAAAAAAAAAQIDBAURM3EhQdETUoEiMkLBFDGxof/aAAwDAQACEQMRAD8AvFCUVbYzxOZnOp4nWhboc4f5h26fA9fNZBIMsY3giJbEOOcNrTZg+ft6ARyqNVOOqt3a8XGPituetxPqUYRFb9mMq0G/Gg8hYy3oAW5yXwgG4FRGLeHHfRzsJ09B6FB0QXHXZYY2mdVR2laG5wsbA6QLXsbHo2KK++KfFvrf0KK0GVHRxTQaTHM3VueCCHdQsejcsBETn3xT4t9b+hPfFPi31v6FBkRU598U+LfW/oT3xT4t9b+hQZEE598U+LfW/oUxyVW8dDHNbNz2h2be9umwuqVUnytl0to4KSM2JiaZSNx1M6RpPJbeURvct46ZGSyBolI0GQnsL8ltL/QOUqOS40rXG4e1vI1jbf1AqPIipZknGlVxsbJHRua57Wuc5oFmlwBN2kAWB2qQZUxzTx3bGDM4bW6GecdfOAQqzRBK6nHtS7tGxsHMXHrJt6FhOxlW/wCqByBkf3tWhRBI4cb1jdbmP8pg/DZbah4Qtk0Pzoz+F3/JQZEFzZKyxBUC8Tw4jW3U4c7Tp6dSzZHWBO4Eqj4JnMcHscWubpDmmxHSrFwxir3Q0wy2EwabHUJAAb6Njt46RuBGAOEU+LfW/oT3xT4t9b+hQVupcoqc++KfFvrf0LeYXxJ7sMg4ri+LDT2+dfOzvii3aqqlN+DDtqjmj9b0RPkREEKr8ecXLJF7nvxb3MzuNtfNcRe2Zo1Lo98U+LfW/oUTy73TUfLS+0csJFTn3xT4t9b+hPfFPiw+l/tqDIgnPvinxYfS/wBtPfFPiw+l/tqDIgs3DeLjVTcTxPF9iXZ2fnaiBa2aN6ycv4rhpjmaZJfAae18p3webSeRVvkjKb6dzpGdu5jmA+CXFvZW2kWWE5xJJJJJNyTpJJ1knaURJ6rHdU49iI4xyNJPW42PUsUYyrb/AMUHkzI/+K0KIqY0GP5QbTRteN7Ltd1G4PoU1yRliGpbnROvbW06HN5x9+pUyu+hrJIXiWNxa5u3eNoI2jkRF3KC4w4QjQ1Huf3PxvYNfn8bm9tfRbMO7epNh7LLaqISDQ4aHs8F35HWCqi4X++B+Sj/ABLqwdum5c0qjo5sXcqt29aW89+I+Jj6f+0nvxHxMfT/ANpVai1f4Vj2/wDZ8sz+be93+LmwvwlGsqoqX3MI+Mzuz47Otmxvf2vFi/a217VL8u5dp6OPjZ3hgOho1ucdzWjSfu22VB4Pyqykq4ql4JbEJDmjWSYZGtbyXc4C+y6xcuZYmq5nTzOznO1D4LG7GNGxo/7OkkrnrwFNVz6elOj7046Yt9etSe5W4XJCSKaBrW7HzEucR5DSA09JWhm4ScpONxM1nI2KO39TSoii6qcLZp/qly1Yq7V+SdZP4VK5hHGCKZu27c1x5nM0DqKsTCeOaau/wxeKf/ReR2Wi5zHan+g6DosqBX1G8tIc0lrmkEOBsQQbggjUb7V87uCtVx0jSX0tYy5RPWdYepVFMT4+pKMmO5mmGuKO3Yn4zjobzaTyKCZV4TJpKKOFl2VLgWzTDR2I0Astqc4aSfg6bawRXy5bGAmetx1X8dEdLaf1/CxWPJ4qOGJuy4c93nEgHzVqzwj5TvfjxzcVFb7N1FEXfGGtR+MOCcTdn8pT7J/CvWMI41kUzdugsd5wJA81WLhXGlLXdiwmOYC5hfYOttLTqeObTvAXnxfcEzmOa9ji17SHNc02II1EFfK7grdcfTGkvtaxtymfq6w9SIo3gPEnu6mEjrCaM5koHhAaHAbnDTz3GxFiV0TRVNM9mxTVFURVD7xxlQwUxDTZ8p4tp2gEdkerRzkKqlLuEmpzqiOPZHHf5z3G/oa1RJeXsREa0k2AuToAG07kH1HGXENaC5x1NAJJ5gNaypckVDRnOglA3mN9hz6NCtHDeQ2UsQAAMrh2b9pO4HwRsC3CIolcqe4/yCwM91xgNIIEgGpwJsHW33IvvvyKBIoiIgIiIC4XKNBJsBcnQANZO6yAilBwg6KnfU1D8wtaSIm2JzjoaHO1DSRoF+dRdAREQcLMgyVUPGcyGVzTqcGOIPMbaVJeD/IbZS6okAc1hzWNOovsCXEbbXFuU8isVEUbNC5hzXtcxw+C4EHqOlfCuTLmSI6qIxvAvpzH7WO2Ecm8bVTs0RY5zHCzmktI3EGxHWEV8rmN5aQ4Egg3BGsHeuEQcLlEQFN+DDtqjmj9b1CFN+DDtqjmj9b0E+RERFL5d7pqPlpfaOWEs3LvdNR8tL7RywkUREQEREBfcED3nNY1z3eC0Fx6gvqkp3SPZG3tnuDRzk26lcWR8lR00YjjHlO+E93hE/8ArIKjqMlzxjOfDK1o+E5jgBzm1gsRXqq3x9kJsLmzxjNZIc1zRqD7XBA2AgHRycqIiSIiK3mDcqmnqW3PYS2jfu0nsXdBPUStPwv98D8lH+JdRWLwhVfHVEUp0l1PFfyhnB3pBXdl+78OLH7SMIiLbYoiK8sIcH9NTwtdPEyadwBeZAHNYT8BrTo0b9ZN+QD4X8RTZjWX3sWKrs6Qo1F6FyvgmhqGFhgjjcRokia1j2nYbtGnmNwqEyrQOp5pIH9tE8sJ2Gx0EchFj0rzh8TTe10/tb+Gqs9Z6wxURF0ucRfUUZcQ1ou5xDQBrJJsB1q98M4BpKaJoliZPMQC98jQ4Z25rXaABvtc7Vz38RTZjq+9jD1Xp6KGRegcuYGoqmNzRDHC+3YyxNDC12wkNsHDkPo1qg6umdFI+J+h0bnMcPjNcWn0hTD4mm9rp2W/hqrOmrqREXS5094G68srXw37GaM6N72HOb/SX9aLVcGJ/wDp03PJ7CRFiZhGl3mGzgJ1tfKUY6detl5AwfVtP3rQqR8IEWbWOPhsY70Zv4VHFwu4Wxw3GHVUAOrjGnqN/uWuWXkioEc8Uh0BkjHE/FDhf0XQXUiIiNdiNgNLUA/6Uh6QwkekKm1cGKZgyknJ2xub0vGaPS5U+gIiIoiIgKW8HWTRJM6dwuIQM2/huvp6AD1hRJWTwbxWpnu8KV3UGsH3FB3cIctqMjw3sb1Eu/CqwVl8I7L0oO6Vp/pePvVaIgiIirYwRFm0UXxs5x6Xu+6y3q0uDX3ooD8Ujqe4fct0iCqPGMQbWzgbXB3nMa4+klW4qmxu69bN8wfVMQaNERFEREBTfgw7ao5o/W9QhTbgw7eo8mP1vQT9EREUvl3umo+Wl9o5YSzMtuvUznfNL7Ryw0UREQEREEgwHDnVjD4DXu/pzfxK1VV/B6+1YBvjePUfuVoIgtDjiHOopd7c1w6Htv6LrfLS4yfainPxQOt7R96CpEREUUfy+8mQDc0Ac13H1kqQKO5d/i/NH3ruy/d+HFj9r5a9ERbbFbHDcYdV0rTqdPCDzGVoK9LLzZhXu2k/3EHtmL0msjMvupauXfbIqA4Tm2ynU88Z64I1f6oLhQ751H8r2Ea8Zduzx+4e8w2458oqiItpjt3giIPyhStOrjWu6WnOHpaF6MXnfAPfGl+U/C5eiFj5juRw18v255F53x8wDKNUB/qX6S0E+kr0QvPPCF3xqvLH2GqZduTwZhtxyjyIi2WQk/Bl3zpueT2Ei5XHBl3zpueT2Ei5WLmO7HH7lsZftzz4WJwmUX8Gccsbj/U38agqujLWTm1EL4XaM4aDucNLT1gKm6qndG90bxmvYbEcv5cq4Hc61wuURVkYQxTHJG2GZ4ZKwBoc42EgGgG5+FvG3XzSt0gAziQBvJ0daotM0IiZ46xGyUCmhdnNBznvHakjU0HaL6b8g5VDVwuUUREQEREBWfwedyDy3/cqwVn8Hncg8t/rCIzsX0vGUczRrDc8fMId6mkdKqJXoRfQqcxBkw0074vg3zmHfGe1/LnBQa5ERFWLwcZQDoXQE9lG4uA+I7Tfzr9YUwVI0NZJC8SRuLXt1EeojaORS2DhCkAs+Brnb2vLR1EH1oifTShrS9xAa0FxJ1AAXJVLZTq+Omkm8N5cAdgJ0DoFgtpl3FU9UOLNo49rG37LdnOOvm0BaJARERRERAUm4Pq8R1JY42ErcweWCC0dOkc5CjKIL1WBlzKjKaF0riLgWa3a5+xo/wDarqr4MT1jBmid1h4Qa49bgSsCsrZJnZ8r3Pdvcb2G4DUBzIjpc4kknSSbk7yda4REUREQEREGdkKu4ioimOpruy8kgtd6CVczHAgEEEEXBGog7VRa3+QsWT0zRHokjGprr3byBw1DkN0Rayh3CRlENiZTg9lIQ5w3Mbq63W80rXVHCFIRZkLWHe55cOoBvrUSrKp8rzJI4ue7SXH/ANoHIg6UREUWlxPT5kke98TX9bn29AC31NA6R7Y26XPcGjnJsF08KkAjrWxt7VkETRzNDgPUu7L934cWP2kPREW2xW0wr3bSf7iD2zF6TXmzCvdtJ/uIPbMXpNZGZfdS1su+2RUFwod86j+V7CNX6qC4UO+dR/K9hGvGXbs8fuHrMNuOfKKoiLaY7f4B740vyn4XL0QvO+Ae+NL8p+Fy9ELGzHcjhr5ftzyLzzwhd8aryx9hq9DLzzwhd8aryx9hqZduTwZhtxyjyIi2WQk/Bl3zpueT2Ei5XHBl3zpueT2Ei5WLmO7HH7lsZftzz4X+o/inDLKoZ7SGTNFg7Y4eC63r2cupSBFwO5SmUcnSwOzJWFh2E6jzO1FYqvKaJrwWuaHNOtrgCD0FaeowlRPNzCAfiFzR1NICCpV2U1O+RwZG0vcdTWi5/wChyq0WYLogb8WTzvf+a3FFQxQjNiY1g25oAvz70EIdhj3NRTyyWMzmW0amNLm3AO07z0DlhKtTHk4bRyDa8sYPOBPoaVVaAiIiiLMp8k1EjQ9kMj2m9nNaSDY2OnnBXb+warxeXzHfkg1ys/g87kHlv9YUB/YNV4vL5jvyVh4GpXx0oZI1zHZ7jmuBBsbbCiJCtHivIIq49FhKy5Y46uVp5D6Dbp3iIKOqIHRuLHtLXNNi06wV1q4MuZAhqh2Ys8aGyN0OHJyjkKgeVMF1MRJYBM3ezQ63Kw/ddFRtF9zwPYbPa5h3PaWnqK67oOUXF1sqHINTN2kL7eE4ZrfOdYHoQa5SfB2GjUOE0otA03AP+YRsHxd526t9t1kPAjGEPqHCQj/LbfM6TrdzaBzqZtaAAALAaABqA3Iisse5JMU5mA/w5tN9gkt2Q6e26TuUYV219EyaN0Ujc5rtY9RB2HlVcZbwZPCS6IGaPZm9uBuLdvOOoIIyi5kaWnNcC0jWDoI6Cvm6K5RZlBkqec2ije+/wgLN846B1qeYYwc2AiaYh8o0taO0Yd+ntncuz0oK9rKV8TzG8ZrgGkt2jOaHAHls4LpUoxfkiokrJnshkc05lnNaSDaJgOnnBWo/YNV4vL5jvyQa5Fsf2DVeLy+Y78lg1EDmOLHtLXDW1wsRcX1cxCD4REQfUcZcbNBJ0mw12AJPoBXwtzg/u2Dyj9hykmJcElxMtNYE6TCdAv8AEOocx0cuxBA0XbV0skRzZGOYdzgR1X1rpug5Rd1JRySm0bHPPxQT1kaulTLD+BjcSVVrDSIWm9/KcNFuQdexA4Pchm/ut4sBcRA7b6C/mtcDnPIoXwv98D8lH+JXg1oAAAsBoAGoDcqg4UMg1U9cZIoJZGcWwZzGEi4zri4XZgaoi7rM9nHjYmbWkQrhFuf3Tr/FJ/o3J+6df4pP9G5bPq0e6GP6Vftl1YV7tpP9xB7Zi9JqgsN4YrWVdM91NM1rZ4XOcWOADRK0kk7AAFfqyswqiqqnSWpgKZppnWBUFwod86j+V7CNX6qV4RMPVc2UJ5IqeWRjuLs9rCWm0MYNiOUEdC85fVEXJ1nt4esfTNVuNI7+UCRbn906/wAUn+jcn7p1/ik/0blr+rR7oZPpV+2XdgHvjS/KfhcvRCozBWG6yOuppJKaZjGvu5zmOAAsdJKvNZOYVRNcaT2auApmmidY7i888IXfGq8sfYavQyo3HGHKyWvqJI6eZ7HPBa5rHEEZjRoKZfVEXJ1nsuOpmq3Gkd0KRbn906/xSf6NyfunX+KT/RuWt6tHuhk+lX7ZZ3Bl3zpueT2Ei5Wz4PsO1cWUKeSSnlYxpku9zCGi8MgFzzkDpXCyMwqibkaT28tbA0zTbmJjv4WZjuj4yjeQLmMiTobocfNLiqqsr1e0EEEXB0EHUQqjxPkN1LKW2JicSY3cngk+EPTrXC7WmsllyiKm+CMTtY0U07s0D+HIdQHgE7OQ6tm5TqSdrW57nNDdecSALb7nQqOXFkRJsbZfbUvbHGbxR30+G86CeYDQOcqNIiKIAToGknQANpRS7AeQDI8VUg/w2G7AfhvG3madu+24oJ1kai4mCKHaxgB8q13HrJWaiIgiIgIiICIiDhwB0HSsd1BCdccZ+Y38lkog64oGN7VrW8wA9S7ERAREQEREHXLC12hzQ7nAPrXWyiiGkRsB5GtH3LIRAREQEREBVJjTu2fnZ7JittVJjTu2fnZ7JiDSoiIrcYP7tg8o/YcrdVRYP7tg8o/YcrdRHDmgixAI3FY4oItfFx335jfyWSiDgC2gLlEQEREBERAREQEREBERAREQEREBERAREQF0VtHHMwxyND2HWD6wdh5Qu9EFeZXwFI0l1O4Pb4DyA8cgdqd02UXrMmzRfxInsttLTbztR61daIKJuiu6Whid20bHeU1p9YXT+xqbxeH6Nn5IKXus+hyNUTfw4nuB+FazfOdYelXBDRxs7WNjfJaB6gu9BB8h4DAIfUuDtvFMvm/Odt5h1lTZjAAGgAACwA0AAagBsX0iAiIgIiICIiAiIgIiICIiAiIgIiICIiAiIgIiICq/F2TJ31kzmQyuaS2zmxvIP+GwaCBY6QrQRBS/7GqfF5/opPyT9jVPi8/0Un5K6EQVbhTJc7KuFzoZWtDjdzo3gDsHayRYK0kRAREQEREBERAREQEREBERAREQEREBERAREQEREH//2Q=="/>
          <p:cNvSpPr>
            <a:spLocks noChangeAspect="1" noChangeArrowheads="1"/>
          </p:cNvSpPr>
          <p:nvPr/>
        </p:nvSpPr>
        <p:spPr bwMode="auto">
          <a:xfrm>
            <a:off x="137188" y="-143334"/>
            <a:ext cx="268777" cy="302421"/>
          </a:xfrm>
          <a:prstGeom prst="rect">
            <a:avLst/>
          </a:prstGeom>
          <a:noFill/>
        </p:spPr>
        <p:txBody>
          <a:bodyPr vert="horz" wrap="square" lIns="76965" tIns="38483" rIns="76965" bIns="38483" numCol="1" anchor="t" anchorCtr="0" compatLnSpc="1">
            <a:prstTxWarp prst="textNoShape">
              <a:avLst/>
            </a:prstTxWarp>
          </a:bodyPr>
          <a:lstStyle/>
          <a:p>
            <a:endParaRPr lang="hu-HU"/>
          </a:p>
        </p:txBody>
      </p:sp>
      <p:sp>
        <p:nvSpPr>
          <p:cNvPr id="7172" name="AutoShape 4" descr="data:image/jpeg;base64,/9j/4AAQSkZJRgABAQAAAQABAAD/2wCEAAkGBxISEhQQExQVExMTFxgUFxIUFxYaFhYUGBQWGBgXHRYYHiggGBooHBQXITMhJikrLi4uGB81ODMtNyguLisBCgoKDg0OGxAPFzMlICU3Nzc0MDc1NzcsLzcrMywrLC0uNDcvNzQsNCwsLCwsLCwsLDUwNywsLCw0LDQsLCwsLP/AABEIAGsB2AMBIgACEQEDEQH/xAAcAAEAAgIDAQAAAAAAAAAAAAAABgcEBQEDCAL/xABMEAABAwIBBgYLDQYHAQAAAAABAAIDBBEGBRIhMUFRBxNhcYGRIjI0NVJUcpKhsbMUF0Jic4KTo7LBwtHiFRYzg6LjI0NTdNLh8CX/xAAZAQEBAQEBAQAAAAAAAAAAAAAAAQUEAgP/xAAqEQEAAQIFAwMEAwEAAAAAAAAAAQIDBAURM3EhQdETUoEiMkLBFDGxof/aAAwDAQACEQMRAD8AvFCUVbYzxOZnOp4nWhboc4f5h26fA9fNZBIMsY3giJbEOOcNrTZg+ft6ARyqNVOOqt3a8XGPituetxPqUYRFb9mMq0G/Gg8hYy3oAW5yXwgG4FRGLeHHfRzsJ09B6FB0QXHXZYY2mdVR2laG5wsbA6QLXsbHo2KK++KfFvrf0KK0GVHRxTQaTHM3VueCCHdQsejcsBETn3xT4t9b+hPfFPi31v6FBkRU598U+LfW/oT3xT4t9b+hQZEE598U+LfW/oUxyVW8dDHNbNz2h2be9umwuqVUnytl0to4KSM2JiaZSNx1M6RpPJbeURvct46ZGSyBolI0GQnsL8ltL/QOUqOS40rXG4e1vI1jbf1AqPIipZknGlVxsbJHRua57Wuc5oFmlwBN2kAWB2qQZUxzTx3bGDM4bW6GecdfOAQqzRBK6nHtS7tGxsHMXHrJt6FhOxlW/wCqByBkf3tWhRBI4cb1jdbmP8pg/DZbah4Qtk0Pzoz+F3/JQZEFzZKyxBUC8Tw4jW3U4c7Tp6dSzZHWBO4Eqj4JnMcHscWubpDmmxHSrFwxir3Q0wy2EwabHUJAAb6Njt46RuBGAOEU+LfW/oT3xT4t9b+hQVupcoqc++KfFvrf0LeYXxJ7sMg4ri+LDT2+dfOzvii3aqqlN+DDtqjmj9b0RPkREEKr8ecXLJF7nvxb3MzuNtfNcRe2Zo1Lo98U+LfW/oUTy73TUfLS+0csJFTn3xT4t9b+hPfFPiw+l/tqDIgnPvinxYfS/wBtPfFPiw+l/tqDIgs3DeLjVTcTxPF9iXZ2fnaiBa2aN6ycv4rhpjmaZJfAae18p3webSeRVvkjKb6dzpGdu5jmA+CXFvZW2kWWE5xJJJJJNyTpJJ1knaURJ6rHdU49iI4xyNJPW42PUsUYyrb/AMUHkzI/+K0KIqY0GP5QbTRteN7Ltd1G4PoU1yRliGpbnROvbW06HN5x9+pUyu+hrJIXiWNxa5u3eNoI2jkRF3KC4w4QjQ1Huf3PxvYNfn8bm9tfRbMO7epNh7LLaqISDQ4aHs8F35HWCqi4X++B+Sj/ABLqwdum5c0qjo5sXcqt29aW89+I+Jj6f+0nvxHxMfT/ANpVai1f4Vj2/wDZ8sz+be93+LmwvwlGsqoqX3MI+Mzuz47Otmxvf2vFi/a217VL8u5dp6OPjZ3hgOho1ucdzWjSfu22VB4Pyqykq4ql4JbEJDmjWSYZGtbyXc4C+y6xcuZYmq5nTzOznO1D4LG7GNGxo/7OkkrnrwFNVz6elOj7046Yt9etSe5W4XJCSKaBrW7HzEucR5DSA09JWhm4ScpONxM1nI2KO39TSoii6qcLZp/qly1Yq7V+SdZP4VK5hHGCKZu27c1x5nM0DqKsTCeOaau/wxeKf/ReR2Wi5zHan+g6DosqBX1G8tIc0lrmkEOBsQQbggjUb7V87uCtVx0jSX0tYy5RPWdYepVFMT4+pKMmO5mmGuKO3Yn4zjobzaTyKCZV4TJpKKOFl2VLgWzTDR2I0Astqc4aSfg6bawRXy5bGAmetx1X8dEdLaf1/CxWPJ4qOGJuy4c93nEgHzVqzwj5TvfjxzcVFb7N1FEXfGGtR+MOCcTdn8pT7J/CvWMI41kUzdugsd5wJA81WLhXGlLXdiwmOYC5hfYOttLTqeObTvAXnxfcEzmOa9ji17SHNc02II1EFfK7grdcfTGkvtaxtymfq6w9SIo3gPEnu6mEjrCaM5koHhAaHAbnDTz3GxFiV0TRVNM9mxTVFURVD7xxlQwUxDTZ8p4tp2gEdkerRzkKqlLuEmpzqiOPZHHf5z3G/oa1RJeXsREa0k2AuToAG07kH1HGXENaC5x1NAJJ5gNaypckVDRnOglA3mN9hz6NCtHDeQ2UsQAAMrh2b9pO4HwRsC3CIolcqe4/yCwM91xgNIIEgGpwJsHW33IvvvyKBIoiIgIiIC4XKNBJsBcnQANZO6yAilBwg6KnfU1D8wtaSIm2JzjoaHO1DSRoF+dRdAREQcLMgyVUPGcyGVzTqcGOIPMbaVJeD/IbZS6okAc1hzWNOovsCXEbbXFuU8isVEUbNC5hzXtcxw+C4EHqOlfCuTLmSI6qIxvAvpzH7WO2Ecm8bVTs0RY5zHCzmktI3EGxHWEV8rmN5aQ4Egg3BGsHeuEQcLlEQFN+DDtqjmj9b1CFN+DDtqjmj9b0E+RERFL5d7pqPlpfaOWEs3LvdNR8tL7RywkUREQEREBfcED3nNY1z3eC0Fx6gvqkp3SPZG3tnuDRzk26lcWR8lR00YjjHlO+E93hE/8ArIKjqMlzxjOfDK1o+E5jgBzm1gsRXqq3x9kJsLmzxjNZIc1zRqD7XBA2AgHRycqIiSIiK3mDcqmnqW3PYS2jfu0nsXdBPUStPwv98D8lH+JdRWLwhVfHVEUp0l1PFfyhnB3pBXdl+78OLH7SMIiLbYoiK8sIcH9NTwtdPEyadwBeZAHNYT8BrTo0b9ZN+QD4X8RTZjWX3sWKrs6Qo1F6FyvgmhqGFhgjjcRokia1j2nYbtGnmNwqEyrQOp5pIH9tE8sJ2Gx0EchFj0rzh8TTe10/tb+Gqs9Z6wxURF0ucRfUUZcQ1ou5xDQBrJJsB1q98M4BpKaJoliZPMQC98jQ4Z25rXaABvtc7Vz38RTZjq+9jD1Xp6KGRegcuYGoqmNzRDHC+3YyxNDC12wkNsHDkPo1qg6umdFI+J+h0bnMcPjNcWn0hTD4mm9rp2W/hqrOmrqREXS5094G68srXw37GaM6N72HOb/SX9aLVcGJ/wDp03PJ7CRFiZhGl3mGzgJ1tfKUY6detl5AwfVtP3rQqR8IEWbWOPhsY70Zv4VHFwu4Wxw3GHVUAOrjGnqN/uWuWXkioEc8Uh0BkjHE/FDhf0XQXUiIiNdiNgNLUA/6Uh6QwkekKm1cGKZgyknJ2xub0vGaPS5U+gIiIoiIgKW8HWTRJM6dwuIQM2/huvp6AD1hRJWTwbxWpnu8KV3UGsH3FB3cIctqMjw3sb1Eu/CqwVl8I7L0oO6Vp/pePvVaIgiIirYwRFm0UXxs5x6Xu+6y3q0uDX3ooD8Ujqe4fct0iCqPGMQbWzgbXB3nMa4+klW4qmxu69bN8wfVMQaNERFEREBTfgw7ao5o/W9QhTbgw7eo8mP1vQT9EREUvl3umo+Wl9o5YSzMtuvUznfNL7Ryw0UREQEREEgwHDnVjD4DXu/pzfxK1VV/B6+1YBvjePUfuVoIgtDjiHOopd7c1w6Htv6LrfLS4yfainPxQOt7R96CpEREUUfy+8mQDc0Ac13H1kqQKO5d/i/NH3ruy/d+HFj9r5a9ERbbFbHDcYdV0rTqdPCDzGVoK9LLzZhXu2k/3EHtmL0msjMvupauXfbIqA4Tm2ynU88Z64I1f6oLhQ751H8r2Ea8Zduzx+4e8w2458oqiItpjt3giIPyhStOrjWu6WnOHpaF6MXnfAPfGl+U/C5eiFj5juRw18v255F53x8wDKNUB/qX6S0E+kr0QvPPCF3xqvLH2GqZduTwZhtxyjyIi2WQk/Bl3zpueT2Ei5XHBl3zpueT2Ei5WLmO7HH7lsZftzz4WJwmUX8Gccsbj/U38agqujLWTm1EL4XaM4aDucNLT1gKm6qndG90bxmvYbEcv5cq4Hc61wuURVkYQxTHJG2GZ4ZKwBoc42EgGgG5+FvG3XzSt0gAziQBvJ0daotM0IiZ46xGyUCmhdnNBznvHakjU0HaL6b8g5VDVwuUUREQEREBWfwedyDy3/cqwVn8Hncg8t/rCIzsX0vGUczRrDc8fMId6mkdKqJXoRfQqcxBkw0074vg3zmHfGe1/LnBQa5ERFWLwcZQDoXQE9lG4uA+I7Tfzr9YUwVI0NZJC8SRuLXt1EeojaORS2DhCkAs+Brnb2vLR1EH1oifTShrS9xAa0FxJ1AAXJVLZTq+Omkm8N5cAdgJ0DoFgtpl3FU9UOLNo49rG37LdnOOvm0BaJARERRERAUm4Pq8R1JY42ErcweWCC0dOkc5CjKIL1WBlzKjKaF0riLgWa3a5+xo/wDarqr4MT1jBmid1h4Qa49bgSsCsrZJnZ8r3Pdvcb2G4DUBzIjpc4kknSSbk7yda4REUREQEREGdkKu4ioimOpruy8kgtd6CVczHAgEEEEXBGog7VRa3+QsWT0zRHokjGprr3byBw1DkN0Rayh3CRlENiZTg9lIQ5w3Mbq63W80rXVHCFIRZkLWHe55cOoBvrUSrKp8rzJI4ue7SXH/ANoHIg6UREUWlxPT5kke98TX9bn29AC31NA6R7Y26XPcGjnJsF08KkAjrWxt7VkETRzNDgPUu7L934cWP2kPREW2xW0wr3bSf7iD2zF6TXmzCvdtJ/uIPbMXpNZGZfdS1su+2RUFwod86j+V7CNX6qC4UO+dR/K9hGvGXbs8fuHrMNuOfKKoiLaY7f4B740vyn4XL0QvO+Ae+NL8p+Fy9ELGzHcjhr5ftzyLzzwhd8aryx9hq9DLzzwhd8aryx9hqZduTwZhtxyjyIi2WQk/Bl3zpueT2Ei5XHBl3zpueT2Ei5WLmO7HH7lsZftzz4X+o/inDLKoZ7SGTNFg7Y4eC63r2cupSBFwO5SmUcnSwOzJWFh2E6jzO1FYqvKaJrwWuaHNOtrgCD0FaeowlRPNzCAfiFzR1NICCpV2U1O+RwZG0vcdTWi5/wChyq0WYLogb8WTzvf+a3FFQxQjNiY1g25oAvz70EIdhj3NRTyyWMzmW0amNLm3AO07z0DlhKtTHk4bRyDa8sYPOBPoaVVaAiIiiLMp8k1EjQ9kMj2m9nNaSDY2OnnBXb+warxeXzHfkg1ys/g87kHlv9YUB/YNV4vL5jvyVh4GpXx0oZI1zHZ7jmuBBsbbCiJCtHivIIq49FhKy5Y46uVp5D6Dbp3iIKOqIHRuLHtLXNNi06wV1q4MuZAhqh2Ys8aGyN0OHJyjkKgeVMF1MRJYBM3ezQ63Kw/ddFRtF9zwPYbPa5h3PaWnqK67oOUXF1sqHINTN2kL7eE4ZrfOdYHoQa5SfB2GjUOE0otA03AP+YRsHxd526t9t1kPAjGEPqHCQj/LbfM6TrdzaBzqZtaAAALAaABqA3Iisse5JMU5mA/w5tN9gkt2Q6e26TuUYV219EyaN0Ujc5rtY9RB2HlVcZbwZPCS6IGaPZm9uBuLdvOOoIIyi5kaWnNcC0jWDoI6Cvm6K5RZlBkqec2ije+/wgLN846B1qeYYwc2AiaYh8o0taO0Yd+ntncuz0oK9rKV8TzG8ZrgGkt2jOaHAHls4LpUoxfkiokrJnshkc05lnNaSDaJgOnnBWo/YNV4vL5jvyQa5Fsf2DVeLy+Y78lg1EDmOLHtLXDW1wsRcX1cxCD4REQfUcZcbNBJ0mw12AJPoBXwtzg/u2Dyj9hykmJcElxMtNYE6TCdAv8AEOocx0cuxBA0XbV0skRzZGOYdzgR1X1rpug5Rd1JRySm0bHPPxQT1kaulTLD+BjcSVVrDSIWm9/KcNFuQdexA4Pchm/ut4sBcRA7b6C/mtcDnPIoXwv98D8lH+JXg1oAAAsBoAGoDcqg4UMg1U9cZIoJZGcWwZzGEi4zri4XZgaoi7rM9nHjYmbWkQrhFuf3Tr/FJ/o3J+6df4pP9G5bPq0e6GP6Vftl1YV7tpP9xB7Zi9JqgsN4YrWVdM91NM1rZ4XOcWOADRK0kk7AAFfqyswqiqqnSWpgKZppnWBUFwod86j+V7CNX6qV4RMPVc2UJ5IqeWRjuLs9rCWm0MYNiOUEdC85fVEXJ1nt4esfTNVuNI7+UCRbn906/wAUn+jcn7p1/ik/0blr+rR7oZPpV+2XdgHvjS/KfhcvRCozBWG6yOuppJKaZjGvu5zmOAAsdJKvNZOYVRNcaT2auApmmidY7i888IXfGq8sfYavQyo3HGHKyWvqJI6eZ7HPBa5rHEEZjRoKZfVEXJ1nsuOpmq3Gkd0KRbn906/xSf6NyfunX+KT/RuWt6tHuhk+lX7ZZ3Bl3zpueT2Ei5Wz4PsO1cWUKeSSnlYxpku9zCGi8MgFzzkDpXCyMwqibkaT28tbA0zTbmJjv4WZjuj4yjeQLmMiTobocfNLiqqsr1e0EEEXB0EHUQqjxPkN1LKW2JicSY3cngk+EPTrXC7WmsllyiKm+CMTtY0U07s0D+HIdQHgE7OQ6tm5TqSdrW57nNDdecSALb7nQqOXFkRJsbZfbUvbHGbxR30+G86CeYDQOcqNIiKIAToGknQANpRS7AeQDI8VUg/w2G7AfhvG3madu+24oJ1kai4mCKHaxgB8q13HrJWaiIgiIgIiICIiDhwB0HSsd1BCdccZ+Y38lkog64oGN7VrW8wA9S7ERAREQEREHXLC12hzQ7nAPrXWyiiGkRsB5GtH3LIRAREQEREBVJjTu2fnZ7JittVJjTu2fnZ7JiDSoiIrcYP7tg8o/YcrdVRYP7tg8o/YcrdRHDmgixAI3FY4oItfFx335jfyWSiDgC2gLlEQEREBERAREQEREBERAREQEREBERAREQF0VtHHMwxyND2HWD6wdh5Qu9EFeZXwFI0l1O4Pb4DyA8cgdqd02UXrMmzRfxInsttLTbztR61daIKJuiu6Whid20bHeU1p9YXT+xqbxeH6Nn5IKXus+hyNUTfw4nuB+FazfOdYelXBDRxs7WNjfJaB6gu9BB8h4DAIfUuDtvFMvm/Odt5h1lTZjAAGgAACwA0AAagBsX0iAiIgIiICIiAiIgIiICIiAiIgIiICIiAiIgIiICq/F2TJ31kzmQyuaS2zmxvIP+GwaCBY6QrQRBS/7GqfF5/opPyT9jVPi8/0Un5K6EQVbhTJc7KuFzoZWtDjdzo3gDsHayRYK0kRAREQEREBERAREQEREBERAREQEREBERAREQEREH//2Q=="/>
          <p:cNvSpPr>
            <a:spLocks noChangeAspect="1" noChangeArrowheads="1"/>
          </p:cNvSpPr>
          <p:nvPr/>
        </p:nvSpPr>
        <p:spPr bwMode="auto">
          <a:xfrm>
            <a:off x="137188" y="-143334"/>
            <a:ext cx="268777" cy="302421"/>
          </a:xfrm>
          <a:prstGeom prst="rect">
            <a:avLst/>
          </a:prstGeom>
          <a:noFill/>
        </p:spPr>
        <p:txBody>
          <a:bodyPr vert="horz" wrap="square" lIns="76965" tIns="38483" rIns="76965" bIns="38483" numCol="1" anchor="t" anchorCtr="0" compatLnSpc="1">
            <a:prstTxWarp prst="textNoShape">
              <a:avLst/>
            </a:prstTxWarp>
          </a:bodyPr>
          <a:lstStyle/>
          <a:p>
            <a:endParaRPr lang="hu-HU"/>
          </a:p>
        </p:txBody>
      </p:sp>
      <p:sp>
        <p:nvSpPr>
          <p:cNvPr id="7174" name="AutoShape 6" descr="data:image/jpeg;base64,/9j/4AAQSkZJRgABAQAAAQABAAD/2wCEAAkGBxISEhQQExQVExMTFxgUFxIUFxYaFhYUGBQWGBgXHRYYHiggGBooHBQXITMhJikrLi4uGB81ODMtNyguLisBCgoKDg0OGxAPFzMlICU3Nzc0MDc1NzcsLzcrMywrLC0uNDcvNzQsNCwsLCwsLCwsLDUwNywsLCw0LDQsLCwsLP/AABEIAGsB2AMBIgACEQEDEQH/xAAcAAEAAgIDAQAAAAAAAAAAAAAABgcEBQEDCAL/xABMEAABAwIBBgYLDQYHAQAAAAABAAIDBBEGBRIhMUFRBxNhcYGRIjI0NVJUcpKhsbMUF0Jic4KTo7LBwtHiFRYzg6LjI0NTdNLh8CX/xAAZAQEBAQEBAQAAAAAAAAAAAAAAAQUEAgP/xAAqEQEAAQIFAwMEAwEAAAAAAAAAAQIDBAURM3EhQdETUoEiMkLBFDGxof/aAAwDAQACEQMRAD8AvFCUVbYzxOZnOp4nWhboc4f5h26fA9fNZBIMsY3giJbEOOcNrTZg+ft6ARyqNVOOqt3a8XGPituetxPqUYRFb9mMq0G/Gg8hYy3oAW5yXwgG4FRGLeHHfRzsJ09B6FB0QXHXZYY2mdVR2laG5wsbA6QLXsbHo2KK++KfFvrf0KK0GVHRxTQaTHM3VueCCHdQsejcsBETn3xT4t9b+hPfFPi31v6FBkRU598U+LfW/oT3xT4t9b+hQZEE598U+LfW/oUxyVW8dDHNbNz2h2be9umwuqVUnytl0to4KSM2JiaZSNx1M6RpPJbeURvct46ZGSyBolI0GQnsL8ltL/QOUqOS40rXG4e1vI1jbf1AqPIipZknGlVxsbJHRua57Wuc5oFmlwBN2kAWB2qQZUxzTx3bGDM4bW6GecdfOAQqzRBK6nHtS7tGxsHMXHrJt6FhOxlW/wCqByBkf3tWhRBI4cb1jdbmP8pg/DZbah4Qtk0Pzoz+F3/JQZEFzZKyxBUC8Tw4jW3U4c7Tp6dSzZHWBO4Eqj4JnMcHscWubpDmmxHSrFwxir3Q0wy2EwabHUJAAb6Njt46RuBGAOEU+LfW/oT3xT4t9b+hQVupcoqc++KfFvrf0LeYXxJ7sMg4ri+LDT2+dfOzvii3aqqlN+DDtqjmj9b0RPkREEKr8ecXLJF7nvxb3MzuNtfNcRe2Zo1Lo98U+LfW/oUTy73TUfLS+0csJFTn3xT4t9b+hPfFPiw+l/tqDIgnPvinxYfS/wBtPfFPiw+l/tqDIgs3DeLjVTcTxPF9iXZ2fnaiBa2aN6ycv4rhpjmaZJfAae18p3webSeRVvkjKb6dzpGdu5jmA+CXFvZW2kWWE5xJJJJJNyTpJJ1knaURJ6rHdU49iI4xyNJPW42PUsUYyrb/AMUHkzI/+K0KIqY0GP5QbTRteN7Ltd1G4PoU1yRliGpbnROvbW06HN5x9+pUyu+hrJIXiWNxa5u3eNoI2jkRF3KC4w4QjQ1Huf3PxvYNfn8bm9tfRbMO7epNh7LLaqISDQ4aHs8F35HWCqi4X++B+Sj/ABLqwdum5c0qjo5sXcqt29aW89+I+Jj6f+0nvxHxMfT/ANpVai1f4Vj2/wDZ8sz+be93+LmwvwlGsqoqX3MI+Mzuz47Otmxvf2vFi/a217VL8u5dp6OPjZ3hgOho1ucdzWjSfu22VB4Pyqykq4ql4JbEJDmjWSYZGtbyXc4C+y6xcuZYmq5nTzOznO1D4LG7GNGxo/7OkkrnrwFNVz6elOj7046Yt9etSe5W4XJCSKaBrW7HzEucR5DSA09JWhm4ScpONxM1nI2KO39TSoii6qcLZp/qly1Yq7V+SdZP4VK5hHGCKZu27c1x5nM0DqKsTCeOaau/wxeKf/ReR2Wi5zHan+g6DosqBX1G8tIc0lrmkEOBsQQbggjUb7V87uCtVx0jSX0tYy5RPWdYepVFMT4+pKMmO5mmGuKO3Yn4zjobzaTyKCZV4TJpKKOFl2VLgWzTDR2I0Astqc4aSfg6bawRXy5bGAmetx1X8dEdLaf1/CxWPJ4qOGJuy4c93nEgHzVqzwj5TvfjxzcVFb7N1FEXfGGtR+MOCcTdn8pT7J/CvWMI41kUzdugsd5wJA81WLhXGlLXdiwmOYC5hfYOttLTqeObTvAXnxfcEzmOa9ji17SHNc02II1EFfK7grdcfTGkvtaxtymfq6w9SIo3gPEnu6mEjrCaM5koHhAaHAbnDTz3GxFiV0TRVNM9mxTVFURVD7xxlQwUxDTZ8p4tp2gEdkerRzkKqlLuEmpzqiOPZHHf5z3G/oa1RJeXsREa0k2AuToAG07kH1HGXENaC5x1NAJJ5gNaypckVDRnOglA3mN9hz6NCtHDeQ2UsQAAMrh2b9pO4HwRsC3CIolcqe4/yCwM91xgNIIEgGpwJsHW33IvvvyKBIoiIgIiIC4XKNBJsBcnQANZO6yAilBwg6KnfU1D8wtaSIm2JzjoaHO1DSRoF+dRdAREQcLMgyVUPGcyGVzTqcGOIPMbaVJeD/IbZS6okAc1hzWNOovsCXEbbXFuU8isVEUbNC5hzXtcxw+C4EHqOlfCuTLmSI6qIxvAvpzH7WO2Ecm8bVTs0RY5zHCzmktI3EGxHWEV8rmN5aQ4Egg3BGsHeuEQcLlEQFN+DDtqjmj9b1CFN+DDtqjmj9b0E+RERFL5d7pqPlpfaOWEs3LvdNR8tL7RywkUREQEREBfcED3nNY1z3eC0Fx6gvqkp3SPZG3tnuDRzk26lcWR8lR00YjjHlO+E93hE/8ArIKjqMlzxjOfDK1o+E5jgBzm1gsRXqq3x9kJsLmzxjNZIc1zRqD7XBA2AgHRycqIiSIiK3mDcqmnqW3PYS2jfu0nsXdBPUStPwv98D8lH+JdRWLwhVfHVEUp0l1PFfyhnB3pBXdl+78OLH7SMIiLbYoiK8sIcH9NTwtdPEyadwBeZAHNYT8BrTo0b9ZN+QD4X8RTZjWX3sWKrs6Qo1F6FyvgmhqGFhgjjcRokia1j2nYbtGnmNwqEyrQOp5pIH9tE8sJ2Gx0EchFj0rzh8TTe10/tb+Gqs9Z6wxURF0ucRfUUZcQ1ou5xDQBrJJsB1q98M4BpKaJoliZPMQC98jQ4Z25rXaABvtc7Vz38RTZjq+9jD1Xp6KGRegcuYGoqmNzRDHC+3YyxNDC12wkNsHDkPo1qg6umdFI+J+h0bnMcPjNcWn0hTD4mm9rp2W/hqrOmrqREXS5094G68srXw37GaM6N72HOb/SX9aLVcGJ/wDp03PJ7CRFiZhGl3mGzgJ1tfKUY6detl5AwfVtP3rQqR8IEWbWOPhsY70Zv4VHFwu4Wxw3GHVUAOrjGnqN/uWuWXkioEc8Uh0BkjHE/FDhf0XQXUiIiNdiNgNLUA/6Uh6QwkekKm1cGKZgyknJ2xub0vGaPS5U+gIiIoiIgKW8HWTRJM6dwuIQM2/huvp6AD1hRJWTwbxWpnu8KV3UGsH3FB3cIctqMjw3sb1Eu/CqwVl8I7L0oO6Vp/pePvVaIgiIirYwRFm0UXxs5x6Xu+6y3q0uDX3ooD8Ujqe4fct0iCqPGMQbWzgbXB3nMa4+klW4qmxu69bN8wfVMQaNERFEREBTfgw7ao5o/W9QhTbgw7eo8mP1vQT9EREUvl3umo+Wl9o5YSzMtuvUznfNL7Ryw0UREQEREEgwHDnVjD4DXu/pzfxK1VV/B6+1YBvjePUfuVoIgtDjiHOopd7c1w6Htv6LrfLS4yfainPxQOt7R96CpEREUUfy+8mQDc0Ac13H1kqQKO5d/i/NH3ruy/d+HFj9r5a9ERbbFbHDcYdV0rTqdPCDzGVoK9LLzZhXu2k/3EHtmL0msjMvupauXfbIqA4Tm2ynU88Z64I1f6oLhQ751H8r2Ea8Zduzx+4e8w2458oqiItpjt3giIPyhStOrjWu6WnOHpaF6MXnfAPfGl+U/C5eiFj5juRw18v255F53x8wDKNUB/qX6S0E+kr0QvPPCF3xqvLH2GqZduTwZhtxyjyIi2WQk/Bl3zpueT2Ei5XHBl3zpueT2Ei5WLmO7HH7lsZftzz4WJwmUX8Gccsbj/U38agqujLWTm1EL4XaM4aDucNLT1gKm6qndG90bxmvYbEcv5cq4Hc61wuURVkYQxTHJG2GZ4ZKwBoc42EgGgG5+FvG3XzSt0gAziQBvJ0daotM0IiZ46xGyUCmhdnNBznvHakjU0HaL6b8g5VDVwuUUREQEREBWfwedyDy3/cqwVn8Hncg8t/rCIzsX0vGUczRrDc8fMId6mkdKqJXoRfQqcxBkw0074vg3zmHfGe1/LnBQa5ERFWLwcZQDoXQE9lG4uA+I7Tfzr9YUwVI0NZJC8SRuLXt1EeojaORS2DhCkAs+Brnb2vLR1EH1oifTShrS9xAa0FxJ1AAXJVLZTq+Omkm8N5cAdgJ0DoFgtpl3FU9UOLNo49rG37LdnOOvm0BaJARERRERAUm4Pq8R1JY42ErcweWCC0dOkc5CjKIL1WBlzKjKaF0riLgWa3a5+xo/wDarqr4MT1jBmid1h4Qa49bgSsCsrZJnZ8r3Pdvcb2G4DUBzIjpc4kknSSbk7yda4REUREQEREGdkKu4ioimOpruy8kgtd6CVczHAgEEEEXBGog7VRa3+QsWT0zRHokjGprr3byBw1DkN0Rayh3CRlENiZTg9lIQ5w3Mbq63W80rXVHCFIRZkLWHe55cOoBvrUSrKp8rzJI4ue7SXH/ANoHIg6UREUWlxPT5kke98TX9bn29AC31NA6R7Y26XPcGjnJsF08KkAjrWxt7VkETRzNDgPUu7L934cWP2kPREW2xW0wr3bSf7iD2zF6TXmzCvdtJ/uIPbMXpNZGZfdS1su+2RUFwod86j+V7CNX6qC4UO+dR/K9hGvGXbs8fuHrMNuOfKKoiLaY7f4B740vyn4XL0QvO+Ae+NL8p+Fy9ELGzHcjhr5ftzyLzzwhd8aryx9hq9DLzzwhd8aryx9hqZduTwZhtxyjyIi2WQk/Bl3zpueT2Ei5XHBl3zpueT2Ei5WLmO7HH7lsZftzz4X+o/inDLKoZ7SGTNFg7Y4eC63r2cupSBFwO5SmUcnSwOzJWFh2E6jzO1FYqvKaJrwWuaHNOtrgCD0FaeowlRPNzCAfiFzR1NICCpV2U1O+RwZG0vcdTWi5/wChyq0WYLogb8WTzvf+a3FFQxQjNiY1g25oAvz70EIdhj3NRTyyWMzmW0amNLm3AO07z0DlhKtTHk4bRyDa8sYPOBPoaVVaAiIiiLMp8k1EjQ9kMj2m9nNaSDY2OnnBXb+warxeXzHfkg1ys/g87kHlv9YUB/YNV4vL5jvyVh4GpXx0oZI1zHZ7jmuBBsbbCiJCtHivIIq49FhKy5Y46uVp5D6Dbp3iIKOqIHRuLHtLXNNi06wV1q4MuZAhqh2Ys8aGyN0OHJyjkKgeVMF1MRJYBM3ezQ63Kw/ddFRtF9zwPYbPa5h3PaWnqK67oOUXF1sqHINTN2kL7eE4ZrfOdYHoQa5SfB2GjUOE0otA03AP+YRsHxd526t9t1kPAjGEPqHCQj/LbfM6TrdzaBzqZtaAAALAaABqA3Iisse5JMU5mA/w5tN9gkt2Q6e26TuUYV219EyaN0Ujc5rtY9RB2HlVcZbwZPCS6IGaPZm9uBuLdvOOoIIyi5kaWnNcC0jWDoI6Cvm6K5RZlBkqec2ije+/wgLN846B1qeYYwc2AiaYh8o0taO0Yd+ntncuz0oK9rKV8TzG8ZrgGkt2jOaHAHls4LpUoxfkiokrJnshkc05lnNaSDaJgOnnBWo/YNV4vL5jvyQa5Fsf2DVeLy+Y78lg1EDmOLHtLXDW1wsRcX1cxCD4REQfUcZcbNBJ0mw12AJPoBXwtzg/u2Dyj9hykmJcElxMtNYE6TCdAv8AEOocx0cuxBA0XbV0skRzZGOYdzgR1X1rpug5Rd1JRySm0bHPPxQT1kaulTLD+BjcSVVrDSIWm9/KcNFuQdexA4Pchm/ut4sBcRA7b6C/mtcDnPIoXwv98D8lH+JXg1oAAAsBoAGoDcqg4UMg1U9cZIoJZGcWwZzGEi4zri4XZgaoi7rM9nHjYmbWkQrhFuf3Tr/FJ/o3J+6df4pP9G5bPq0e6GP6Vftl1YV7tpP9xB7Zi9JqgsN4YrWVdM91NM1rZ4XOcWOADRK0kk7AAFfqyswqiqqnSWpgKZppnWBUFwod86j+V7CNX6qV4RMPVc2UJ5IqeWRjuLs9rCWm0MYNiOUEdC85fVEXJ1nt4esfTNVuNI7+UCRbn906/wAUn+jcn7p1/ik/0blr+rR7oZPpV+2XdgHvjS/KfhcvRCozBWG6yOuppJKaZjGvu5zmOAAsdJKvNZOYVRNcaT2auApmmidY7i888IXfGq8sfYavQyo3HGHKyWvqJI6eZ7HPBa5rHEEZjRoKZfVEXJ1nsuOpmq3Gkd0KRbn906/xSf6NyfunX+KT/RuWt6tHuhk+lX7ZZ3Bl3zpueT2Ei5Wz4PsO1cWUKeSSnlYxpku9zCGi8MgFzzkDpXCyMwqibkaT28tbA0zTbmJjv4WZjuj4yjeQLmMiTobocfNLiqqsr1e0EEEXB0EHUQqjxPkN1LKW2JicSY3cngk+EPTrXC7WmsllyiKm+CMTtY0U07s0D+HIdQHgE7OQ6tm5TqSdrW57nNDdecSALb7nQqOXFkRJsbZfbUvbHGbxR30+G86CeYDQOcqNIiKIAToGknQANpRS7AeQDI8VUg/w2G7AfhvG3madu+24oJ1kai4mCKHaxgB8q13HrJWaiIgiIgIiICIiDhwB0HSsd1BCdccZ+Y38lkog64oGN7VrW8wA9S7ERAREQEREHXLC12hzQ7nAPrXWyiiGkRsB5GtH3LIRAREQEREBVJjTu2fnZ7JittVJjTu2fnZ7JiDSoiIrcYP7tg8o/YcrdVRYP7tg8o/YcrdRHDmgixAI3FY4oItfFx335jfyWSiDgC2gLlEQEREBERAREQEREBERAREQEREBERAREQF0VtHHMwxyND2HWD6wdh5Qu9EFeZXwFI0l1O4Pb4DyA8cgdqd02UXrMmzRfxInsttLTbztR61daIKJuiu6Whid20bHeU1p9YXT+xqbxeH6Nn5IKXus+hyNUTfw4nuB+FazfOdYelXBDRxs7WNjfJaB6gu9BB8h4DAIfUuDtvFMvm/Odt5h1lTZjAAGgAACwA0AAagBsX0iAiIgIiICIiAiIgIiICIiAiIgIiICIiAiIgIiICq/F2TJ31kzmQyuaS2zmxvIP+GwaCBY6QrQRBS/7GqfF5/opPyT9jVPi8/0Un5K6EQVbhTJc7KuFzoZWtDjdzo3gDsHayRYK0kRAREQEREBERAREQEREBERAREQEREBERAREQEREH//2Q=="/>
          <p:cNvSpPr>
            <a:spLocks noChangeAspect="1" noChangeArrowheads="1"/>
          </p:cNvSpPr>
          <p:nvPr/>
        </p:nvSpPr>
        <p:spPr bwMode="auto">
          <a:xfrm>
            <a:off x="137188" y="-143334"/>
            <a:ext cx="268777" cy="302421"/>
          </a:xfrm>
          <a:prstGeom prst="rect">
            <a:avLst/>
          </a:prstGeom>
          <a:noFill/>
        </p:spPr>
        <p:txBody>
          <a:bodyPr vert="horz" wrap="square" lIns="76965" tIns="38483" rIns="76965" bIns="38483" numCol="1" anchor="t" anchorCtr="0" compatLnSpc="1">
            <a:prstTxWarp prst="textNoShape">
              <a:avLst/>
            </a:prstTxWarp>
          </a:bodyPr>
          <a:lstStyle/>
          <a:p>
            <a:endParaRPr lang="hu-HU"/>
          </a:p>
        </p:txBody>
      </p:sp>
      <p:sp>
        <p:nvSpPr>
          <p:cNvPr id="45" name="Ellipszis 44"/>
          <p:cNvSpPr/>
          <p:nvPr/>
        </p:nvSpPr>
        <p:spPr>
          <a:xfrm>
            <a:off x="3942036" y="2785988"/>
            <a:ext cx="1458423" cy="1564453"/>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endParaRPr lang="hu-HU" sz="1200" b="1" dirty="0">
              <a:solidFill>
                <a:schemeClr val="bg1"/>
              </a:solidFill>
            </a:endParaRPr>
          </a:p>
        </p:txBody>
      </p:sp>
      <p:sp>
        <p:nvSpPr>
          <p:cNvPr id="54" name="Ellipszis 53"/>
          <p:cNvSpPr/>
          <p:nvPr/>
        </p:nvSpPr>
        <p:spPr>
          <a:xfrm>
            <a:off x="5855504" y="2783097"/>
            <a:ext cx="1366821" cy="1561562"/>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endParaRPr lang="hu-HU" sz="1200" b="1" dirty="0">
              <a:solidFill>
                <a:schemeClr val="bg1"/>
              </a:solidFill>
            </a:endParaRPr>
          </a:p>
        </p:txBody>
      </p:sp>
      <p:sp>
        <p:nvSpPr>
          <p:cNvPr id="2" name="Téglalap 1"/>
          <p:cNvSpPr/>
          <p:nvPr/>
        </p:nvSpPr>
        <p:spPr>
          <a:xfrm>
            <a:off x="4076141" y="5143697"/>
            <a:ext cx="1040100" cy="49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endParaRPr lang="hu-HU"/>
          </a:p>
        </p:txBody>
      </p:sp>
      <p:pic>
        <p:nvPicPr>
          <p:cNvPr id="10244" name="Picture 4" descr="http://www.shoemoney.com/wp-content/uploads/2014/03/Google-adwords-logo-1-222x150.jpg"/>
          <p:cNvPicPr>
            <a:picLocks noChangeAspect="1" noChangeArrowheads="1"/>
          </p:cNvPicPr>
          <p:nvPr/>
        </p:nvPicPr>
        <p:blipFill rotWithShape="1">
          <a:blip r:embed="rId3">
            <a:extLst>
              <a:ext uri="{28A0092B-C50C-407E-A947-70E740481C1C}">
                <a14:useLocalDpi xmlns:a14="http://schemas.microsoft.com/office/drawing/2010/main" val="0"/>
              </a:ext>
            </a:extLst>
          </a:blip>
          <a:srcRect l="7237" t="11752" r="7247" b="12528"/>
          <a:stretch/>
        </p:blipFill>
        <p:spPr bwMode="auto">
          <a:xfrm>
            <a:off x="4119802" y="5208744"/>
            <a:ext cx="902282" cy="70864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lucrativeonline.com/wp-content/uploads/2014/01/google-adsense-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l="25931" t="15870" r="26958" b="22757"/>
          <a:stretch/>
        </p:blipFill>
        <p:spPr bwMode="auto">
          <a:xfrm>
            <a:off x="3711704" y="4767638"/>
            <a:ext cx="1682686" cy="47961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ata:image/jpeg;base64,/9j/4AAQSkZJRgABAQAAAQABAAD/2wCEAAkGBxQTEhUUExIWFhUXFhUYGBgXGRwcGBgaGhgaGBoaHhkgHSggGRomHBYUITEhJykrLi4uFx8zODMsNygtMCwBCgoKDg0OGxAQGy8mICQ3Miw0Nyw0LCw0LTAvLC8sLCwsNCwsLCwsLywsLCwsLCwsLCwsLCwsLCwsLCwsLCwsLP/AABEIAHcBpwMBEQACEQEDEQH/xAAbAAEAAwEBAQEAAAAAAAAAAAAABAUGAwIHAf/EAEwQAAEDAgQCBgQKBAwGAwAAAAEAAgMEEQUSITEGURNBYXGBkSIyobEHFDM0NVJyc7LBFULR8BZFU3SCg4SSw9Lh8SNVYpOzwiREov/EABoBAQADAQEBAAAAAAAAAAAAAAACAwQBBQb/xAA3EQACAgECAwUFBwMFAQAAAAAAAQIDEQQxEiEyEzNBUXEUImGBwQU0UpGhsdEjQvAVQ0RTguH/2gAMAwEAAhEDEQA/APuKAIAgCAIAgCAIAgCAIAgCAIAgCAIAgCAIAgCAIAgCAIAgCAIAgCAIAgCAIAgCAIAgCAIAgCAIAgCAIAgCAIAgCAIAgCAIAgCAIAgCAIAgCAIAgCAIAgCAIAgCAIAgCAIAgCAIAgCAIAgCAIAgCAIAgCAIAgCAIAgCAIAgCAIAgCAIAgCAIAgI1RiEbNHPAPLc+QWa3WUVPE5LIIv6dh+sf7pWb/VtN5v8mCTT4jE/RrxflsfIrTVrKLXiMln8v3BKWkBAEAQBAEBV02NNfVSU2QgxtDi64sb26v6Sgp5k4lMbk7HXjYtFMuCAIAgCAICqxHGmxTwwlhJmJAIIsLc1CU8SS8ymdyhOMMblqplwQFVj+NtpWxucwuzvDBYjQkE317lCc+ApuuVSTa35FqplwQBAEAQBAQcaxEU8L5i0uDcug3N3Bv5qM5cKyV22dnByZ6gxFpp21DrtYYhKb6lrS3Odt7DkikuHiCsTr43tjJ0oK1k0bZIzmY69jYi9iQdDruCuxkpLKJQmprijsSF0kEB5kfYE8gT5Icbwiu4exgVUPStYWjMRY2J07u9QhPjWSum1Wx4kizUy0IAgCAIAgCAIAgCAIAgCAIAgCAIAgPMjw0Ek2A1JUZSUIuUnyQMvieNOeSGEtZ7T+zuXzOs+052vhr5R/V/wCqXlnAgCAtMNxl0ZAeS5ntHcfyXp6P7TspfDPnH9V/nkDUxSBwDmm4OoK+nhOM4qUXlM6elIBAeJZQ0FziGgbkmwHimcHG0ubItPi8D3ZWTxudyDhfyuoqcXsyEbYSeE0Z7C/pap+6b/AOiqj3rM1f3mXp/BriVebSvdjdMDlNRFflnb+1R44+ZX21eccSJ7HAi4NwdiNlIsPDpmhwaXAOOwJFz3DrXMnMrODounTnJM1pALgC7YEgE9w61zJxtIyvE/0hQ97veFTZ3kTHf39ZoqrFYIzaSaNp5FwB8la5xW7NUrYR5NokQTteA5jg5p2LSCPMLqediSaayjKfCP8nT/AM4b+Fyp1Gy9TFrto+pr1ebiHV4pDEbSTMYeTnAHyUXKK3ZCVkI9TO9PUskGZj2uHNpBHsXU09iUZKSymdV06RKvFIYjaSZjDyc4A+Si5JbshKyEepnWlq2SC8b2vHNpB9y6mnsdjJS5plNx38xm/q//ACMVd3QyjV9y/wDPE64XA2TDomPOVr6VjXEECwdEATc6CwJ3XYrNaT8jtcVLTqL2a+hMwSjZDAyOJ5ext7OJBJu4k6gAbkqUIqMcIsqgoQUYvKJFVVxxi8j2sHNxA9662luSlKMebZypMThlNo5WPPJrgT5LiknszkbIS6Wdqn1HfZPuXXsSlszM/Bp8yH3j/wAlTp+gyaDuTVOcALk2A3JV5sPMMzXC7XBw5ggj2LieTiaex7XToQBAEAQBAEAQBAEAQBAEAQBAEBnOJa256IbCxd2nqH5+K+e+19U3LsY7Lm/ovqCjXiHAgCAIAgLrhuts7ozs7Udh/wBfyXs/ZGqcZ9i9nt6//TppV9GAgMO6nOI1kjXud8Wpzlyg2zuuR7wdeQG11mx2s3nZHnuPtFrT6YlzUcHUbm5RCGnqc0kOHbe+virHTB+BfLSVNYwUnClK+LEZ43yGRzYgM53IuzLfttZV1JqxpmfTxcb5JvPIkcQySVdWKKN5ZG1odMRudAbdosW6c3di7Y3OfAidzlbZ2SfLxLRnB9GG5egB03JObvvdT7GGMYLlpKcY4SmomOw+sZBmLqac2ZmPqO2t33yjtDh1hVrNc+HwZngnp7VD+1/oScc+laP7D/wvUp97End95h8/qa5Xm0yHF3z3D/vH/ijVFvXExanvq/n9CPxzC99XSNjfke7MA76tyLnvAuo3JuUUiGrTdsFF4Zb0nB1IxtnRdI47ueSXE9Z308FYqYLwL46SpLms+pS1lJ+jamKSEn4vK7JIwkkNPPyuR16Edara7KSa2ZnlD2axSj0vkyX8I/ydP/OG/hcu6jZepPXbR9Sz4xxV1PTlzPlHkMZ2E9fgAfGystnwx5F2ptddeVu+REwngyBjAZ29NK7V7nknU7219u5UY0xS582Qr0kEve5srMcw8YdIyqpriMuDZY7kgg9/ce42UJx7N8USm6v2dqyG3ii94uxgwU2aM+nIQyM9rtbjwvbtsrLZ8Mco06m1wrzHd7EXCODYGsBnb0srtXueSdTuBr7dyuQpilz5shVpIJZmssr+IsEFHaro7sLHNzxgktc0m23K5tbtuLWULIcHvRKr6ex/qV8vgWfGM4fh0jwLBzYnWO4u9hU7Xmtsu1LzQ36fufv8Uf2H/AT/AGvl9Dn/ABP/AD9D84SqBHhscjtmMlcfB7ylTxWmd00lGhN+GSs4dwQVl6uru8vJ6NhJytaDby00HZfW6hXDj96RTRT239WznnYsMX4Ngcwugb0UrRdjmEjUbA6+3cKc6YtcuTLbdJBrMFh/AkcM4m+ejzSA52h7HXG5A38Rbxuu1ycocyVFjnVmW5D+DX5kPvH/AJKOn6CGg7k4YhUvxCU08Li2mYf+NKP1z9RvMf77WvyTdj4VsRnJ6iXBHpW78/gayjpWRMbHG0Na0WAH779qvSSWEbIxUVhHZdJBAEAQBAEAQBAEAQBAEAQBAEAQGEqpcz3O5uJ9q+Hun2lkp+bOHNVgIAgCAID3DJlcHDqIPkpQm65Ka8OYN4F90dCAyPwdepUX9bp3X8h+d1RRs/UxaLaXqa5Xm0yOF/S1T903/wBFRHvWYq/vMvT+D84a+ka6/rehbu/fIlfeSFHf2GvV5tMh8IX/ANW3rfGG2/fvyrPf4eph1v8AZ6n7jf0rR/Yf+F67PvYnbfvMPn9TXK82mR4u+e4f94/8Uaot64mLUd9X8/oOJ/pCh73e8JZ3kRf39ZrlebTJfCb8z7ekbbyd/qqNR0GLX90c/hCv0VNffp2X/ulcv2RzW9MfUfCK1xFNlOX/AI4seoO6jbs1S/wGtziOPM7/AKIxH/mDf+03/Ku8Fv4iXZaj/s/REbEOG66ZhjlrWuYbXBjA2NxqADuuSqsksORCenumsSny9DxxhCWDD2ONw2WNrj1EjIL+QcuWrHChqk12afmjbLSbwSgKDjv5jN/V/wDkYqruhmbV9y/88Tn/ABR/Yf8AAXP9r5fQj/xf/P0Kunv+hDb+Tf5dKb+y6gu5Kl90+X1NDwpb4nT2/km+7X2q6roRq0/dR9C2Uy45VJ9B32Xe5cexyWzPmfDE009O2jhu0FznTSfVYbeiO02P73WOtuUeBHk6dznBVR+b+BfcKyGkqZKGQ+iSXwuP6wI277Dza5W1vgk4M0aduqx0v1Rs1oN4QBAEAQBAEAQBAEAQBAEAQBAEAQGBc2xI5Gy+Eaw2mcKzF8aipx6Zu47Mb6x/YO0rTptHZe/d28ym7UQqXvGSreMpnfJhsY7sx8zp7F7VX2TTHrbf6f5+Z5s9fY+nkQP4SVX8s7yb+xaP9P034P3Kfa7vxE6j4ynb64bIO7KfMaexZ7fsmmXRlfr+/wDJdDX2Lq5/oa3B8ciqB6Bs7rY71u8cwvG1Ojto6tvNHo06iFu25Z2WN7F5vmCwA7F95FYWDp+roMR8Y/R1ZKZAfi9QcwcBcNdqSPafC3JZs9nN52Z5/F7Pa+LpkXFXxjSMbmEuc9TWAlxPLs8VY7oJbl8tXUlnOSj4TqJJMRnfKzI90QOTraCWZQe3LZV1NuxtmfTylK+TksPBI4jjkpKsV0bS6NzQ2YDfYC/kG6829q7YnCXGiV6lVZ2qXLxLaPi+jLc3TgabEHN3Wsp9tDG5etXU1niKWjkdiNYyYNIpoDdpcPXfv53ynsDR1lVr+pPPgjPFvUWqX9sf1O3GZdBU0tXlLmRktfbqv+0Od4gc1233ZKRLVZhZGzwRa/wuo8ubp27bWObytdT7aHmXe1U4zxGWr8TfUVtHIYyyIyWizaOcA5uZ1uoG7bdyplJynF+BjlY7LoSxheBN45ke2rpHRNzSDMWt+sQQbeIuFK7KlHBZq3JWwcdy3ouMaV7bvk6Jw0cyQEEHrHIqxXQe5fDV1Nc3j1KevrBiVTFFCCYInB8ryLA8gPC4HeT1KuT7WSS2RROftFijHpXNkr4R/k6f+cN/C5d1Gy9SWu2j6lnxhhJqKZzWfKNIeztI6r9oJ8bKy2HFHkXamp2V4W+5EwfjKB7AJ3dFK3R7XgjUbkaezdRjdFrnyZCvVwa994ZXcR4uK0tpKQl2ZwMkgBytaP8AWxv2AdahZPj92JVfb22K6/my54rwUzUuSP148ro+ZLRa1+ZF/GysthxRwi/UUudeI7rYjYPxlC5gE7uilbo9rwRqNCQfyOq5C6LXPkyNWrg1ibwyDxHjoqwKSju9zyM7wCGtaCDvy2ueXO6hZZx+7Eqvu7X+nVzyWPF1OI8NewG4a2Jtz12ewXU7VivBbqY8NDXp+56/ij+w/wCAn+18voP+J/5+h+cJU4kw2ON2z2StPi94SpZrSO6aKlQk/HJWcOY0KO9JV3YWE9G+xyuaTfy1uD22NrKFc+D3JFNF3Y/0rOWNixxbjKBjCIX9LK7RjWAn0jtc/kNVOV0UuXNltmrgl7ryzrwvhb4KQiT5R+d7gTsSNB5AX7brtcXGHMlp63Cr3t3zInwZtHxO4AuZHXPPQKOn6CvQd0SONsLdJEJotJoDnaRuQNSPYD4dq7dDKyt0T1VTlHijuiz4fxVtTAyVu5FnD6rhuP36iFOE+KOS2m1WQUkWKmWhAEAQBAEAQBAEAQBAEAQBAEAQHznj+v8AiZcRq6S5jHV/1E9gPvC+es+znPVvPS+f5+H5/oZtTf2Uc+L2Pk08znuLnElxNyTuV7cYqEVGKwkeFKTk8vc8KRwIAgPcMpa4OaSHA3BG4K5KKkuGS5M7GTi8o+q8A4h8cIDvXjsZB1EDYjvP5rw4/ZrjqopdO/5eH5nuaW/tY890fSl9CaggIIrIZXyQXa9zQM7CLgA2te4sdwo5i3wlfHCTcPIUuD08bs0cEbXc2sAPnbRFCK2QjTXF5jFIlNgaHFwaMx3dYXPjuu4RPCzk9Fwva4vy/wBF0EB2A0xdmNNETzyN/YodnHyK3RW3nhX5E9jABYAADYDZTLdiLXYhFG5kcjgHSktY0gnNsCNrfrDfmouSXJ+JCVkYtRl4nOPA6YOzCniDuYY39i52cfIiqK08qK/ImSQNcQS1pLdiQCR3Hq2ClhFjSYfA0kOLWkjYkAkdx6kwGk+ZGrMJglOaSGN55uaCfOy44Re6ISqhLnJJkmngaxoaxrWtGwaAB5BdSS2JqKisITQNdbM1rrG4uAbHnqjSYaT3Oi6dIdZhUEpvJDG883NBPna6i4Re6K5VQn1JM60lJHEMscbWDk1oA9i6klsSjCMViKwd10kQ6zCoZTeSGN55uaCfO11Fwi90VyqhPqSZ1pKOOIWjjawcmtAHsXUktiUYRisRWDpLGHCzgHA7gi48l060nuOibly5RltbLbS1rWtta3UmBhYwIow0WaAANgBYeSBJLY51dHHKMskbXjk5oI9q40nuclCMliSycqPCoIjeOGNh5taAfO11xQitkRjVCHSkiWQpFh4hhawWa0NHJoAHkFxLBxJLY6Lp05wU7GaMY1oP1QB7lxJLY4opbHRdOhAEAQBAEAQBAEAQBAEAQBAEAQHxfj6o+NVMmukZyM7Muh83X9ixytasz4HhaufHY/hyMPIwtNiLFXpprKMp5XQEAQHpjCTYC5XG0ubBtOBqj4rURuv6xDH9odp5A2Pgs6t99PwNOmn2difyPti2nvBAZHBPpWs+wz8LFRDvZGKr7zP5fQ1yvNoQFFNgrzXsqszcjYywjXNf0uy1vSHWqnB8fEZ3S3crPgXqtNAQGQ4x+eYd9678USot64mHU99X8/oa9Xm4IAgCAIAgCAIAgCAIAgCAIAgCAIAgCAIAgCAIAgCAIAgCAIAgCAIAgCAIAgCA+CvcSSTuSSfHVeWfON55nCop2vHpDx61KM3HY5grpcKP6pB79Fer14kcHL9HSch5hT7aAwzrFhTv1iB3aqDvXgMFjT0zWbDx61RKbluSwdHHRRDPvULrtB5gH2L1EfRrY9odPnrxUOxOqZTkNc8MDpCL5G5WXIHPq/e6y+92jUTzP6j1E1Dx8fLki1dwY4i/x6o6T62Y2v3XvbxU+xf4mXeyP8bydeF8VmE0lJVG8rBdr/rt/PcG/fyXa5vPBLc7p7Z8Tqs3X6n5U1Txi0UYe7IYSSzMcpNn65dr6DyXG32qQlJ+0pZ5YOvFmMSsdHT0/wAvNsfqN2v79eoNK7bNrEY7slqbZRahDdkWPgx9sz66oMn1g4gX7r39q52L8ZMgtI/GbyU+Ix1LKyijqHiQNl/4cgFi8FzLg9oyjz61XJSU4qRRNWRthGbz5P8AI+jLWeoZ7jyoeyje6N7mOzM9JpIOrh1jVVXNqHIy6yTjU2njYg0mH1NYxr5p3wRFoyRxmz3C3rPdzO9vcoKMprLeEQjXZcsyeF5L6kLE6abDSyZlRJLCXhr45Dfe57uo62FjbdRkpVc0+RXZGenxNSbXxJ8eGVNaOlmmfBG7VkMejsp2L3dZ7LeSnwynzbwWKuy73pPC8l9SDXQzYbJFI2d8sD3hj2SG9r/6Am4ttbVRalU088iuanp5JqTafLmabibFDTQOka0ufo1osSLnrNuoWJV1k+GOUa77XXByS5lNTcLTStD6qrmzu1ysdlazs5eQCrVTfOTZRHTTks2SefgRa8T4a5knTvmp3ODXtk1c29zcHuB2ttbrUZcVXPOUQnx6ZqXFmPxLjjqocyje6N7mOvHZzSQdXtG47FZc2oci7VyaqbT8v3KzD6KqrY2PlnfBDlAaxhPSPsLZ3O7d+vfxUIxnNZbwiqELbopyeF8N36kfF8JnoWfGIKmR7WkZ45DcEE27ra8r67rkoSrXFFkbKp0LjhJvHmat+KAU3xgNJHRh4aNSbi4HmbK7i93iNrsXZ8fzM3h2D1FY0T1NTJG1+rIozlAb1X/2v2qqMJTWZMyQqsuXHOTWfBHnFMLqKFhngqZHtZYvjlOYEXsT+4v2rkoSrXFFnLKp0rjhJvHgzUQ4mw04qDozo+kPMDLmI7xqFepLh4jYrE6+PwxkzOG0dRiDenmnfDE4nJFEbaA2uXdfXuPJUxUrObeEZK4WXrjlJpeCR0xDh+enYZaSqlJaCTHIcwcBva+l/DySVcorMWdnROtcVcn8+Z04KoI3tbWdJK+VzXNcXuuAbjMBpoLtFuxdpimuPPM7pYRaVuW38SMJJ8RlkEczoaWN2W7PWkI3107+QuNCo+9Y+TwiOZ6iTw8RX6nqs4anp2mWlqpXOaLmN5zB4GtrbX7CPJddUo84sS09la4q5P5mg4cxYVUDZQLHUOHJw38Nj3EK2ufHHJpot7WCkY7AJauqEsLJntaJHF8ziXOAOjY2a6bE6Eftzwc5ZSZhpdtmYJ+O/wBEbLAcK+LxlnSvku4uzP31AFu7T2rRCHCsZN9NXZxxnPqWSmWhAEAQBAEAQBAEAQBAEAQHw7FqXop5Yz+q9w8L6eyy82SxJo+esjwzcSIokAgCAIAgO9DSmWRkY3e5rfM2PsXYrLwShHjko+Z91AXpn0QQGRwT6VrPsM/CxUQ72Riq+8z+X0NcrzaZHGhlxWkcN3Me09wDv2lUT72Jit5amD8z8qvpmL7g+56PvkJfel6fyIfSxl9/1Kf0f/x/nci775HFz1b9P8/c16vNxkOMfnmHfeu/FEqLeuJh1PfV/P6GvV5uMz8IvzF/2o/xBU39DMmu7l/L9y/oPko/sN9wVq2NMelGd+En5mfvGfmqdR0GXXd0aSl9Rv2W+5XLY1x2Mv8ACV82j+/Z+F6p1HSjHruhepd45i7KWEyP12DWjdzjsOzY69isnNQWWaLbVVDiZSxSYpMM4EEAOoa4Eut1X3/LuCrTtfPkjOnqZ8+SKTjN9cKfLUtiMeYHPHuDrYEE9evUq7ePh94z6p3dniaWPgX/AB19HO/qfxtVt3dmnWdw/l+5e4R8hF93H+EKyPSjTX0Ir+NPmU/2R+IKN3QyvVd1IYRWNhoIpHmzWwsJ8hp3nbxSDSrTZyuahSpPyKumxHEKodJCyKGI+oZLlzhz6/d5qClZPmuSKY2X284pJfEi487EWU8olEMkZY4OczRzRb1tbX8ioz7RRecEbnqFB8WGizw2kMuFNjb6zoCB32NvapxWasfAthFz03CvFDgTE2Pp2xXyyRXa5h0doTY2/fVKZJxx5DSWJ1qPii0x7Fo6eJz3uF7HK3rcbaABTnNRWWXXWxri2yl4XpHwYa4kEOLJZADuPR9H2AHxVdacazPp4uvT8/iyo4SrqyOmaIKMSMu8h5e0XOY30J6rW8FXVKajyRRprLo1pQhlepc/pfEf+Xt/7rf8ys47Pwl/baj/AK/1R64Fw+aFswmi6PNJnaLtO412J5ALtMZRTyjukhOClxLGWcfg5+Sn+/d7guUbP1OaLpl6muV5tKjF8TdFPTsu0MkMucu6g1txrfRAS6bFIZA4slY4NF3WcNAOs8ggO7alhZnDm5LXzX9G3O/JAeJa1jYjKXDIGl2Yagi17jmgIFB007BI+R0TXC7GMDbhp2LnOabkjXS1roDpSQVDJSHSiSHLe7mgSB3K7bAjtsgJFRicTCQ+VrSN7na+1+XigJHTNy5swy2vmuLW532sgI8GJRPdlbI0utcC+pHMDrCA6VNZHH8pI1n2iB70Bn+La1r6cOiluRJGLxvI9Y6jQoC/nqo4gM7w3TS5109pQHn9IxZQ/pWZTs64sfFAYn4SMENxUsGlg2S3V1Nd+R7gsuoh/cjzddT/ALi+Zg1lPNCAIAgCA3HwcYIS41Lx6Lbtj7Ts53cBceJ5LTp4c+JnoaGnL7R/I+iLWeoEBgocWjp8VqTIbNfkbm6mnIwi/Idqyqaja8nmq2NeplxeP8I3QlblzZhlte99Lc78lqyejlYyY+hmFXifSs1ip2ZQ7qc432/vH+72rOnx2ZWyMMH2uo4ltE6VX0zF9wfc9dffIlL70vT+TxxA/wCK4hDVO+SkaYnn6p5nwyn+iVyfuWKXgcufZXxsez5GvZM0tzBwLbXzA6W535K/JtTTWTB4/i8c9fRtiOYRS2Lh6pLnMuAeu2Ua9qzTmpWRx4HnXWxnfBR8H/Bv1qPSMz8IvzF/2o/xBU39DMmu7l/L9y/oPko/sN9wVq2NMelGd+En5mfvGfmqdR0GXXd0aSl9Rv2W+5XLY1x2Mv8ACV82j+/Z+F6p1HSjHruhep+fCEwiKCWxLI5mueOz9xbxS/ZMa3pjLwTNRSVTJGB8bg5pFwQrk01lGuMlJZRivhKxeIxdA1wdJmDnW1DQAd+3UaLPqJrHCYNfbHh4FuWfHf0c7+p/G1Tu7st1ncP5fuXuEfIRfdx/hCsj0o019CK/jT5lP9kfiCjd0Mr1XdSKjFKdz8HaG6kRROIHJuUn2XPgq5LNJRZFy0qx5IvuGa6OWmiMZGjGNLR+qQACCOrZW1yTisGiicZ1poruOcYijp5Ii4GSRpaGg6i/6x5ABQumlFoq1dsYwcfFnTApHtw1jo25niElg5uANh5rsMqvkSqbWnTjvgymGfEJm5quR7akuJe5xc0320sMoFrdV1RHs2ve3MVfYTWbH735F9hWFYaHhzZWSvG2eUOI/ok29itjCrPI011abOU0365NXLGHNLTsQQe4iyvfM2NZWDI8D1oh6SilIbJHI7Lf9Zp107db9zgs9MuHMGYtJNQzVLdGnxLEI4I3SSOAaB4nsA6yrpSUVlmuc4wjxSKnguqnlhdLM6+d7jGLAWZ4DnfwAUKXJrLKdLKc4cUvHb0IPwc/JT/fu9wUaNn6lei6ZeprlebTNcTRMdVUTZAC0uluHbH0W2B5620QHnF6djK2k6NrQ5/SNeGgDMzL1gbjf9wgKqd7o4pcPB9J0zWR/dSHPfuFiD3oDS8RURNHJHGNowGgcm2NvIWQHrhmvbNTxuadWtDXDrDmix/b4oDlWY09sghEJD3se5hLmkeiCdQL8tkBx4Mc2SjbeziTIJL6lzi43zcyQRugMzTyujayNxvTtrnN19XK0iwP/Te5t2IDR8dQ/wDxxI3SSORhjI3uXBth5+xAcaaoEM9SasWbJlLXuaSwtAtkvaw326zdAVlXSPiw+zrgGoa6Np3awu9EHkdzbtQFpSzPNfUx5w15bHkLhc9GG3IaLgbm/X16aIC5w7CY4WlrRfM4udm1u47m2w7gAgJsjA4FrgCCCCDsQdwhxrPJnzjiXgh7CZKYF7N8n67e76w9vesdlDXOJ5d+icecOaMa9pBsQQRuDoR4LOYNj8QH60XNgLk7AbnwQGv4b4IkkIfUAxx75Nnu/wAo9vvWiuhvnI3UaOUuc+SPpMMTWNDWgBrQAANgBsFsSweqkksI9odCArHYBAZJZHMzGYAPzEkEC1tNh6o1Ch2cct+ZV2EMttb7lO/gClLr3lDb+oHDL7W39qr9ngZ/Yas+JosPoI4WBkTA1o6hz5k9Z7VdGKisI1QhGCxFHJ+ExmdtQQela3KDc2tr1bdZXOBcXF4nHVHj4/EkVlIyVhZI0Oadwf30PautJrDJSipLDM0eAKXNe8uW/qZhl/Dm9qp9ngZPYas+Ja/wcp7wkR5ehJdHlJABJaST9Y+i3dWdnHl8C/2evly22LZTLiHiuGx1EZjlBLCQSASNjcahRlFSWGQsrjZHhlsSomBoDRsAAO4aKRNLBFxbDI6iPo5QS24NgSNRtqFGUVJYZXZXGyPDLYlMbYADYCykWEPFsKjqGBkoJaHBwsSNQCOrvKjKCksMrsqjYsSJcsTXNLXAOaRYg6gjkV1rJNpNYZmpuBKUuJaZYwd2sfofME28VS6ImR6KvPLKJjeEqURGERei4guNzmNtvS38NlPsYYxgs9lq4eHHIn1+FxzQ9DICWejpcg+iQRqNeoKUoqSwyydUZx4ZbEqCIMa1o2aAB3AWC6lgmlhYRyr6Nk0bo5BdrhYgG3XfcdySSawzk4KceF7HqkpmxsbG0ei1oaAddBpv1olhYQjFRSiihreCaV7i9ofETv0TrDyIIHgqnRFvJnlo65PK5eh3ouEqWJrmiO5e0tc5xu6x0Nj+r4WXVTFIlDS1RTSW5C4pnNFRNZTktBcIw4kksBzOJvz0UbXwQxEr1EuxqSh6FhQ8NUzWWMbZS7UvkAe5553P5Kaqil5lkNPWltn15nip4Po3j5AN7Wkj3Gy46YPwEtJS/wC0qeDs0VVUUrJDJDGAWkm+U6aX26yCB9Xq1UKuUnHwKNNmNkq08pF9jXD0FVbpWekBYOabOA5X6x3q2dcZ7mm2iFvUispOBKVjg53SSW2EjgR5AC471BUQRTHRVJ5eX6mna0AWAsBoAOpXGwhYVhUdOHCIEBzi43JOp7+5RjBR2K66o15UfEnKRYQsRwqKfL0rA/Lmte+mbQ9fYEBxosFhgLnxx3fa13OJPcC4mwQEChoJZaoVM8QiyMysZmDnEm/pEjTQFw8UBokBVvwCLpDIzNG87mNxbfvGx8kB2iwqMPEhzOkaCA57iSAd7dQ8kB5/Q0WZzmhzC/18jnNDjzIBtftQHZ+HRGLoTG3o7Wy20/37UByhwqNpafSdk9QPc5wb1aAnftQFTQ//AD45OlkLW53N6JmUFoadMxIJzaX0sEB+YPQdIyWnnd00UUgEbrkE2bexIOuW9u/uQFpW4HDLlztJcz1X5nZx1+te5QEukpWxizb9pcS4nvJJKA7oAgIlbhkMvysTH9rmgnz3UXFPdEJVwn1LJW/wPo736Af3n28s1lDsYeRV7JT+H9yxosKhh+SiYztDRfz3U1CK2RbGuEOlYJikTCAIAgCAIAgCAIAgCAIAgCAIAgCAIAgCAIAgCAIAgCAj19CyaMxyNzNduPzB3B7VyUVJYZGcIzjwy2M8zhJ8ekFbNG3qafSA7hoquxa6ZMyrSuPRNo9HheZ+kuITub1htmX8blOyk95M77NN9U3+xc4RhMVMzJE2wOpO7nHmT1qyMFFYRfXVGtYiicpFgQBAEAQBAEAQBAEAQBAEAQEGbCIHOL3QsLjubanv5oCXFGGgBoAA2AFgPBAe0AQBAEAQBAEAQBAEAQBAEAQBAEAQBAEAQBAEAQBAEAQBAEAQBAEAQBAEAQBAEAQBAEAQBAEAQBAEAQBAEAQBAEAQBAEB/9k="/>
          <p:cNvSpPr>
            <a:spLocks noChangeAspect="1" noChangeArrowheads="1"/>
          </p:cNvSpPr>
          <p:nvPr/>
        </p:nvSpPr>
        <p:spPr bwMode="auto">
          <a:xfrm>
            <a:off x="117584" y="-143334"/>
            <a:ext cx="230370" cy="3024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965" tIns="38483" rIns="76965" bIns="38483" numCol="1" anchor="t" anchorCtr="0" compatLnSpc="1">
            <a:prstTxWarp prst="textNoShape">
              <a:avLst/>
            </a:prstTxWarp>
          </a:bodyPr>
          <a:lstStyle/>
          <a:p>
            <a:endParaRPr lang="hu-HU"/>
          </a:p>
        </p:txBody>
      </p:sp>
      <p:sp>
        <p:nvSpPr>
          <p:cNvPr id="4" name="AutoShape 4" descr="data:image/jpeg;base64,/9j/4AAQSkZJRgABAQAAAQABAAD/2wCEAAkGBxQTEhUUExIWFhUXFhUYGBgXGRwcGBgaGhgaGBoaHhkgHSggGRomHBYUITEhJykrLi4uFx8zODMsNygtMCwBCgoKDg0OGxAQGy8mICQ3Miw0Nyw0LCw0LTAvLC8sLCwsNCwsLCwsLywsLCwsLCwsLCwsLCwsLCwsLCwsLCwsLP/AABEIAHcBpwMBEQACEQEDEQH/xAAbAAEAAwEBAQEAAAAAAAAAAAAABAUGAwIHAf/EAEwQAAEDAgQCBgQKBAwGAwAAAAEAAgMEEQUSITEGURNBYXGBkSIyobEHFDM0NVJyc7LBFULR8BZFU3SCg4SSw9Lh8SNVYpOzwiREov/EABoBAQADAQEBAAAAAAAAAAAAAAACAwQBBQb/xAA3EQACAgECAwUFBwMFAQAAAAAAAQIDEQQxEiEyEzNBUXEUImGBwQU0UpGhsdEjQvAVQ0RTguH/2gAMAwEAAhEDEQA/APuKAIAgCAIAgCAIAgCAIAgCAIAgCAIAgCAIAgCAIAgCAIAgCAIAgCAIAgCAIAgCAIAgCAIAgCAIAgCAIAgCAIAgCAIAgCAIAgCAIAgCAIAgCAIAgCAIAgCAIAgCAIAgCAIAgCAIAgCAIAgCAIAgCAIAgCAIAgCAIAgCAIAgCAIAgCAIAgCAIAgI1RiEbNHPAPLc+QWa3WUVPE5LIIv6dh+sf7pWb/VtN5v8mCTT4jE/RrxflsfIrTVrKLXiMln8v3BKWkBAEAQBAEBV02NNfVSU2QgxtDi64sb26v6Sgp5k4lMbk7HXjYtFMuCAIAgCAICqxHGmxTwwlhJmJAIIsLc1CU8SS8ymdyhOMMblqplwQFVj+NtpWxucwuzvDBYjQkE317lCc+ApuuVSTa35FqplwQBAEAQBAQcaxEU8L5i0uDcug3N3Bv5qM5cKyV22dnByZ6gxFpp21DrtYYhKb6lrS3Odt7DkikuHiCsTr43tjJ0oK1k0bZIzmY69jYi9iQdDruCuxkpLKJQmprijsSF0kEB5kfYE8gT5Icbwiu4exgVUPStYWjMRY2J07u9QhPjWSum1Wx4kizUy0IAgCAIAgCAIAgCAIAgCAIAgCAIAgPMjw0Ek2A1JUZSUIuUnyQMvieNOeSGEtZ7T+zuXzOs+052vhr5R/V/wCqXlnAgCAtMNxl0ZAeS5ntHcfyXp6P7TspfDPnH9V/nkDUxSBwDmm4OoK+nhOM4qUXlM6elIBAeJZQ0FziGgbkmwHimcHG0ubItPi8D3ZWTxudyDhfyuoqcXsyEbYSeE0Z7C/pap+6b/AOiqj3rM1f3mXp/BriVebSvdjdMDlNRFflnb+1R44+ZX21eccSJ7HAi4NwdiNlIsPDpmhwaXAOOwJFz3DrXMnMrODounTnJM1pALgC7YEgE9w61zJxtIyvE/0hQ97veFTZ3kTHf39ZoqrFYIzaSaNp5FwB8la5xW7NUrYR5NokQTteA5jg5p2LSCPMLqediSaayjKfCP8nT/AM4b+Fyp1Gy9TFrto+pr1ebiHV4pDEbSTMYeTnAHyUXKK3ZCVkI9TO9PUskGZj2uHNpBHsXU09iUZKSymdV06RKvFIYjaSZjDyc4A+Si5JbshKyEepnWlq2SC8b2vHNpB9y6mnsdjJS5plNx38xm/q//ACMVd3QyjV9y/wDPE64XA2TDomPOVr6VjXEECwdEATc6CwJ3XYrNaT8jtcVLTqL2a+hMwSjZDAyOJ5ext7OJBJu4k6gAbkqUIqMcIsqgoQUYvKJFVVxxi8j2sHNxA9662luSlKMebZypMThlNo5WPPJrgT5LiknszkbIS6Wdqn1HfZPuXXsSlszM/Bp8yH3j/wAlTp+gyaDuTVOcALk2A3JV5sPMMzXC7XBw5ggj2LieTiaex7XToQBAEAQBAEAQBAEAQBAEAQBAEBnOJa256IbCxd2nqH5+K+e+19U3LsY7Lm/ovqCjXiHAgCAIAgLrhuts7ozs7Udh/wBfyXs/ZGqcZ9i9nt6//TppV9GAgMO6nOI1kjXud8Wpzlyg2zuuR7wdeQG11mx2s3nZHnuPtFrT6YlzUcHUbm5RCGnqc0kOHbe+virHTB+BfLSVNYwUnClK+LEZ43yGRzYgM53IuzLfttZV1JqxpmfTxcb5JvPIkcQySVdWKKN5ZG1odMRudAbdosW6c3di7Y3OfAidzlbZ2SfLxLRnB9GG5egB03JObvvdT7GGMYLlpKcY4SmomOw+sZBmLqac2ZmPqO2t33yjtDh1hVrNc+HwZngnp7VD+1/oScc+laP7D/wvUp97End95h8/qa5Xm0yHF3z3D/vH/ijVFvXExanvq/n9CPxzC99XSNjfke7MA76tyLnvAuo3JuUUiGrTdsFF4Zb0nB1IxtnRdI47ueSXE9Z308FYqYLwL46SpLms+pS1lJ+jamKSEn4vK7JIwkkNPPyuR16Edara7KSa2ZnlD2axSj0vkyX8I/ydP/OG/hcu6jZepPXbR9Sz4xxV1PTlzPlHkMZ2E9fgAfGystnwx5F2ptddeVu+REwngyBjAZ29NK7V7nknU7219u5UY0xS582Qr0kEve5srMcw8YdIyqpriMuDZY7kgg9/ce42UJx7N8USm6v2dqyG3ii94uxgwU2aM+nIQyM9rtbjwvbtsrLZ8Mco06m1wrzHd7EXCODYGsBnb0srtXueSdTuBr7dyuQpilz5shVpIJZmssr+IsEFHaro7sLHNzxgktc0m23K5tbtuLWULIcHvRKr6ex/qV8vgWfGM4fh0jwLBzYnWO4u9hU7Xmtsu1LzQ36fufv8Uf2H/AT/AGvl9Dn/ABP/AD9D84SqBHhscjtmMlcfB7ylTxWmd00lGhN+GSs4dwQVl6uru8vJ6NhJytaDby00HZfW6hXDj96RTRT239WznnYsMX4Ngcwugb0UrRdjmEjUbA6+3cKc6YtcuTLbdJBrMFh/AkcM4m+ejzSA52h7HXG5A38Rbxuu1ycocyVFjnVmW5D+DX5kPvH/AJKOn6CGg7k4YhUvxCU08Li2mYf+NKP1z9RvMf77WvyTdj4VsRnJ6iXBHpW78/gayjpWRMbHG0Na0WAH779qvSSWEbIxUVhHZdJBAEAQBAEAQBAEAQBAEAQBAEAQGEqpcz3O5uJ9q+Hun2lkp+bOHNVgIAgCAID3DJlcHDqIPkpQm65Ka8OYN4F90dCAyPwdepUX9bp3X8h+d1RRs/UxaLaXqa5Xm0yOF/S1T903/wBFRHvWYq/vMvT+D84a+ka6/rehbu/fIlfeSFHf2GvV5tMh8IX/ANW3rfGG2/fvyrPf4eph1v8AZ6n7jf0rR/Yf+F67PvYnbfvMPn9TXK82mR4u+e4f94/8Uaot64mLUd9X8/oOJ/pCh73e8JZ3kRf39ZrlebTJfCb8z7ekbbyd/qqNR0GLX90c/hCv0VNffp2X/ulcv2RzW9MfUfCK1xFNlOX/AI4seoO6jbs1S/wGtziOPM7/AKIxH/mDf+03/Ku8Fv4iXZaj/s/REbEOG66ZhjlrWuYbXBjA2NxqADuuSqsksORCenumsSny9DxxhCWDD2ONw2WNrj1EjIL+QcuWrHChqk12afmjbLSbwSgKDjv5jN/V/wDkYqruhmbV9y/88Tn/ABR/Yf8AAXP9r5fQj/xf/P0Kunv+hDb+Tf5dKb+y6gu5Kl90+X1NDwpb4nT2/km+7X2q6roRq0/dR9C2Uy45VJ9B32Xe5cexyWzPmfDE009O2jhu0FznTSfVYbeiO02P73WOtuUeBHk6dznBVR+b+BfcKyGkqZKGQ+iSXwuP6wI277Dza5W1vgk4M0aduqx0v1Rs1oN4QBAEAQBAEAQBAEAQBAEAQBAEAQGBc2xI5Gy+Eaw2mcKzF8aipx6Zu47Mb6x/YO0rTptHZe/d28ym7UQqXvGSreMpnfJhsY7sx8zp7F7VX2TTHrbf6f5+Z5s9fY+nkQP4SVX8s7yb+xaP9P034P3Kfa7vxE6j4ynb64bIO7KfMaexZ7fsmmXRlfr+/wDJdDX2Lq5/oa3B8ciqB6Bs7rY71u8cwvG1Ojto6tvNHo06iFu25Z2WN7F5vmCwA7F95FYWDp+roMR8Y/R1ZKZAfi9QcwcBcNdqSPafC3JZs9nN52Z5/F7Pa+LpkXFXxjSMbmEuc9TWAlxPLs8VY7oJbl8tXUlnOSj4TqJJMRnfKzI90QOTraCWZQe3LZV1NuxtmfTylK+TksPBI4jjkpKsV0bS6NzQ2YDfYC/kG6829q7YnCXGiV6lVZ2qXLxLaPi+jLc3TgabEHN3Wsp9tDG5etXU1niKWjkdiNYyYNIpoDdpcPXfv53ynsDR1lVr+pPPgjPFvUWqX9sf1O3GZdBU0tXlLmRktfbqv+0Od4gc1233ZKRLVZhZGzwRa/wuo8ubp27bWObytdT7aHmXe1U4zxGWr8TfUVtHIYyyIyWizaOcA5uZ1uoG7bdyplJynF+BjlY7LoSxheBN45ke2rpHRNzSDMWt+sQQbeIuFK7KlHBZq3JWwcdy3ouMaV7bvk6Jw0cyQEEHrHIqxXQe5fDV1Nc3j1KevrBiVTFFCCYInB8ryLA8gPC4HeT1KuT7WSS2RROftFijHpXNkr4R/k6f+cN/C5d1Gy9SWu2j6lnxhhJqKZzWfKNIeztI6r9oJ8bKy2HFHkXamp2V4W+5EwfjKB7AJ3dFK3R7XgjUbkaezdRjdFrnyZCvVwa994ZXcR4uK0tpKQl2ZwMkgBytaP8AWxv2AdahZPj92JVfb22K6/my54rwUzUuSP148ro+ZLRa1+ZF/GysthxRwi/UUudeI7rYjYPxlC5gE7uilbo9rwRqNCQfyOq5C6LXPkyNWrg1ibwyDxHjoqwKSju9zyM7wCGtaCDvy2ueXO6hZZx+7Eqvu7X+nVzyWPF1OI8NewG4a2Jtz12ewXU7VivBbqY8NDXp+56/ij+w/wCAn+18voP+J/5+h+cJU4kw2ON2z2StPi94SpZrSO6aKlQk/HJWcOY0KO9JV3YWE9G+xyuaTfy1uD22NrKFc+D3JFNF3Y/0rOWNixxbjKBjCIX9LK7RjWAn0jtc/kNVOV0UuXNltmrgl7ryzrwvhb4KQiT5R+d7gTsSNB5AX7brtcXGHMlp63Cr3t3zInwZtHxO4AuZHXPPQKOn6CvQd0SONsLdJEJotJoDnaRuQNSPYD4dq7dDKyt0T1VTlHijuiz4fxVtTAyVu5FnD6rhuP36iFOE+KOS2m1WQUkWKmWhAEAQBAEAQBAEAQBAEAQBAEAQHznj+v8AiZcRq6S5jHV/1E9gPvC+es+znPVvPS+f5+H5/oZtTf2Uc+L2Pk08znuLnElxNyTuV7cYqEVGKwkeFKTk8vc8KRwIAgPcMpa4OaSHA3BG4K5KKkuGS5M7GTi8o+q8A4h8cIDvXjsZB1EDYjvP5rw4/ZrjqopdO/5eH5nuaW/tY890fSl9CaggIIrIZXyQXa9zQM7CLgA2te4sdwo5i3wlfHCTcPIUuD08bs0cEbXc2sAPnbRFCK2QjTXF5jFIlNgaHFwaMx3dYXPjuu4RPCzk9Fwva4vy/wBF0EB2A0xdmNNETzyN/YodnHyK3RW3nhX5E9jABYAADYDZTLdiLXYhFG5kcjgHSktY0gnNsCNrfrDfmouSXJ+JCVkYtRl4nOPA6YOzCniDuYY39i52cfIiqK08qK/ImSQNcQS1pLdiQCR3Hq2ClhFjSYfA0kOLWkjYkAkdx6kwGk+ZGrMJglOaSGN55uaCfOy44Re6ISqhLnJJkmngaxoaxrWtGwaAB5BdSS2JqKisITQNdbM1rrG4uAbHnqjSYaT3Oi6dIdZhUEpvJDG883NBPna6i4Re6K5VQn1JM60lJHEMscbWDk1oA9i6klsSjCMViKwd10kQ6zCoZTeSGN55uaCfO11Fwi90VyqhPqSZ1pKOOIWjjawcmtAHsXUktiUYRisRWDpLGHCzgHA7gi48l060nuOibly5RltbLbS1rWtta3UmBhYwIow0WaAANgBYeSBJLY51dHHKMskbXjk5oI9q40nuclCMliSycqPCoIjeOGNh5taAfO11xQitkRjVCHSkiWQpFh4hhawWa0NHJoAHkFxLBxJLY6Lp05wU7GaMY1oP1QB7lxJLY4opbHRdOhAEAQBAEAQBAEAQBAEAQBAEAQHxfj6o+NVMmukZyM7Muh83X9ixytasz4HhaufHY/hyMPIwtNiLFXpprKMp5XQEAQHpjCTYC5XG0ubBtOBqj4rURuv6xDH9odp5A2Pgs6t99PwNOmn2difyPti2nvBAZHBPpWs+wz8LFRDvZGKr7zP5fQ1yvNoQFFNgrzXsqszcjYywjXNf0uy1vSHWqnB8fEZ3S3crPgXqtNAQGQ4x+eYd9678USot64mHU99X8/oa9Xm4IAgCAIAgCAIAgCAIAgCAIAgCAIAgCAIAgCAIAgCAIAgCAIAgCAIAgCAIAgCA+CvcSSTuSSfHVeWfON55nCop2vHpDx61KM3HY5grpcKP6pB79Fer14kcHL9HSch5hT7aAwzrFhTv1iB3aqDvXgMFjT0zWbDx61RKbluSwdHHRRDPvULrtB5gH2L1EfRrY9odPnrxUOxOqZTkNc8MDpCL5G5WXIHPq/e6y+92jUTzP6j1E1Dx8fLki1dwY4i/x6o6T62Y2v3XvbxU+xf4mXeyP8bydeF8VmE0lJVG8rBdr/rt/PcG/fyXa5vPBLc7p7Z8Tqs3X6n5U1Txi0UYe7IYSSzMcpNn65dr6DyXG32qQlJ+0pZ5YOvFmMSsdHT0/wAvNsfqN2v79eoNK7bNrEY7slqbZRahDdkWPgx9sz66oMn1g4gX7r39q52L8ZMgtI/GbyU+Ix1LKyijqHiQNl/4cgFi8FzLg9oyjz61XJSU4qRRNWRthGbz5P8AI+jLWeoZ7jyoeyje6N7mOzM9JpIOrh1jVVXNqHIy6yTjU2njYg0mH1NYxr5p3wRFoyRxmz3C3rPdzO9vcoKMprLeEQjXZcsyeF5L6kLE6abDSyZlRJLCXhr45Dfe57uo62FjbdRkpVc0+RXZGenxNSbXxJ8eGVNaOlmmfBG7VkMejsp2L3dZ7LeSnwynzbwWKuy73pPC8l9SDXQzYbJFI2d8sD3hj2SG9r/6Am4ttbVRalU088iuanp5JqTafLmabibFDTQOka0ufo1osSLnrNuoWJV1k+GOUa77XXByS5lNTcLTStD6qrmzu1ysdlazs5eQCrVTfOTZRHTTks2SefgRa8T4a5knTvmp3ODXtk1c29zcHuB2ttbrUZcVXPOUQnx6ZqXFmPxLjjqocyje6N7mOvHZzSQdXtG47FZc2oci7VyaqbT8v3KzD6KqrY2PlnfBDlAaxhPSPsLZ3O7d+vfxUIxnNZbwiqELbopyeF8N36kfF8JnoWfGIKmR7WkZ45DcEE27ra8r67rkoSrXFFkbKp0LjhJvHmat+KAU3xgNJHRh4aNSbi4HmbK7i93iNrsXZ8fzM3h2D1FY0T1NTJG1+rIozlAb1X/2v2qqMJTWZMyQqsuXHOTWfBHnFMLqKFhngqZHtZYvjlOYEXsT+4v2rkoSrXFFnLKp0rjhJvHgzUQ4mw04qDozo+kPMDLmI7xqFepLh4jYrE6+PwxkzOG0dRiDenmnfDE4nJFEbaA2uXdfXuPJUxUrObeEZK4WXrjlJpeCR0xDh+enYZaSqlJaCTHIcwcBva+l/DySVcorMWdnROtcVcn8+Z04KoI3tbWdJK+VzXNcXuuAbjMBpoLtFuxdpimuPPM7pYRaVuW38SMJJ8RlkEczoaWN2W7PWkI3107+QuNCo+9Y+TwiOZ6iTw8RX6nqs4anp2mWlqpXOaLmN5zB4GtrbX7CPJddUo84sS09la4q5P5mg4cxYVUDZQLHUOHJw38Nj3EK2ufHHJpot7WCkY7AJauqEsLJntaJHF8ziXOAOjY2a6bE6Eftzwc5ZSZhpdtmYJ+O/wBEbLAcK+LxlnSvku4uzP31AFu7T2rRCHCsZN9NXZxxnPqWSmWhAEAQBAEAQBAEAQBAEAQHw7FqXop5Yz+q9w8L6eyy82SxJo+esjwzcSIokAgCAIAgO9DSmWRkY3e5rfM2PsXYrLwShHjko+Z91AXpn0QQGRwT6VrPsM/CxUQ72Riq+8z+X0NcrzaZHGhlxWkcN3Me09wDv2lUT72Jit5amD8z8qvpmL7g+56PvkJfel6fyIfSxl9/1Kf0f/x/nci775HFz1b9P8/c16vNxkOMfnmHfeu/FEqLeuJh1PfV/P6GvV5uMz8IvzF/2o/xBU39DMmu7l/L9y/oPko/sN9wVq2NMelGd+En5mfvGfmqdR0GXXd0aSl9Rv2W+5XLY1x2Mv8ACV82j+/Z+F6p1HSjHruhepd45i7KWEyP12DWjdzjsOzY69isnNQWWaLbVVDiZSxSYpMM4EEAOoa4Eut1X3/LuCrTtfPkjOnqZ8+SKTjN9cKfLUtiMeYHPHuDrYEE9evUq7ePh94z6p3dniaWPgX/AB19HO/qfxtVt3dmnWdw/l+5e4R8hF93H+EKyPSjTX0Ir+NPmU/2R+IKN3QyvVd1IYRWNhoIpHmzWwsJ8hp3nbxSDSrTZyuahSpPyKumxHEKodJCyKGI+oZLlzhz6/d5qClZPmuSKY2X284pJfEi487EWU8olEMkZY4OczRzRb1tbX8ioz7RRecEbnqFB8WGizw2kMuFNjb6zoCB32NvapxWasfAthFz03CvFDgTE2Pp2xXyyRXa5h0doTY2/fVKZJxx5DSWJ1qPii0x7Fo6eJz3uF7HK3rcbaABTnNRWWXXWxri2yl4XpHwYa4kEOLJZADuPR9H2AHxVdacazPp4uvT8/iyo4SrqyOmaIKMSMu8h5e0XOY30J6rW8FXVKajyRRprLo1pQhlepc/pfEf+Xt/7rf8ys47Pwl/baj/AK/1R64Fw+aFswmi6PNJnaLtO412J5ALtMZRTyjukhOClxLGWcfg5+Sn+/d7guUbP1OaLpl6muV5tKjF8TdFPTsu0MkMucu6g1txrfRAS6bFIZA4slY4NF3WcNAOs8ggO7alhZnDm5LXzX9G3O/JAeJa1jYjKXDIGl2Yagi17jmgIFB007BI+R0TXC7GMDbhp2LnOabkjXS1roDpSQVDJSHSiSHLe7mgSB3K7bAjtsgJFRicTCQ+VrSN7na+1+XigJHTNy5swy2vmuLW532sgI8GJRPdlbI0utcC+pHMDrCA6VNZHH8pI1n2iB70Bn+La1r6cOiluRJGLxvI9Y6jQoC/nqo4gM7w3TS5109pQHn9IxZQ/pWZTs64sfFAYn4SMENxUsGlg2S3V1Nd+R7gsuoh/cjzddT/ALi+Zg1lPNCAIAgCA3HwcYIS41Lx6Lbtj7Ts53cBceJ5LTp4c+JnoaGnL7R/I+iLWeoEBgocWjp8VqTIbNfkbm6mnIwi/Idqyqaja8nmq2NeplxeP8I3QlblzZhlte99Lc78lqyejlYyY+hmFXifSs1ip2ZQ7qc432/vH+72rOnx2ZWyMMH2uo4ltE6VX0zF9wfc9dffIlL70vT+TxxA/wCK4hDVO+SkaYnn6p5nwyn+iVyfuWKXgcufZXxsez5GvZM0tzBwLbXzA6W535K/JtTTWTB4/i8c9fRtiOYRS2Lh6pLnMuAeu2Ua9qzTmpWRx4HnXWxnfBR8H/Bv1qPSMz8IvzF/2o/xBU39DMmu7l/L9y/oPko/sN9wVq2NMelGd+En5mfvGfmqdR0GXXd0aSl9Rv2W+5XLY1x2Mv8ACV82j+/Z+F6p1HSjHruhep+fCEwiKCWxLI5mueOz9xbxS/ZMa3pjLwTNRSVTJGB8bg5pFwQrk01lGuMlJZRivhKxeIxdA1wdJmDnW1DQAd+3UaLPqJrHCYNfbHh4FuWfHf0c7+p/G1Tu7st1ncP5fuXuEfIRfdx/hCsj0o019CK/jT5lP9kfiCjd0Mr1XdSKjFKdz8HaG6kRROIHJuUn2XPgq5LNJRZFy0qx5IvuGa6OWmiMZGjGNLR+qQACCOrZW1yTisGiicZ1poruOcYijp5Ii4GSRpaGg6i/6x5ABQumlFoq1dsYwcfFnTApHtw1jo25niElg5uANh5rsMqvkSqbWnTjvgymGfEJm5quR7akuJe5xc0320sMoFrdV1RHs2ve3MVfYTWbH735F9hWFYaHhzZWSvG2eUOI/ok29itjCrPI011abOU0365NXLGHNLTsQQe4iyvfM2NZWDI8D1oh6SilIbJHI7Lf9Zp107db9zgs9MuHMGYtJNQzVLdGnxLEI4I3SSOAaB4nsA6yrpSUVlmuc4wjxSKnguqnlhdLM6+d7jGLAWZ4DnfwAUKXJrLKdLKc4cUvHb0IPwc/JT/fu9wUaNn6lei6ZeprlebTNcTRMdVUTZAC0uluHbH0W2B5620QHnF6djK2k6NrQ5/SNeGgDMzL1gbjf9wgKqd7o4pcPB9J0zWR/dSHPfuFiD3oDS8RURNHJHGNowGgcm2NvIWQHrhmvbNTxuadWtDXDrDmix/b4oDlWY09sghEJD3se5hLmkeiCdQL8tkBx4Mc2SjbeziTIJL6lzi43zcyQRugMzTyujayNxvTtrnN19XK0iwP/Te5t2IDR8dQ/wDxxI3SSORhjI3uXBth5+xAcaaoEM9SasWbJlLXuaSwtAtkvaw326zdAVlXSPiw+zrgGoa6Np3awu9EHkdzbtQFpSzPNfUx5w15bHkLhc9GG3IaLgbm/X16aIC5w7CY4WlrRfM4udm1u47m2w7gAgJsjA4FrgCCCCDsQdwhxrPJnzjiXgh7CZKYF7N8n67e76w9vesdlDXOJ5d+icecOaMa9pBsQQRuDoR4LOYNj8QH60XNgLk7AbnwQGv4b4IkkIfUAxx75Nnu/wAo9vvWiuhvnI3UaOUuc+SPpMMTWNDWgBrQAANgBsFsSweqkksI9odCArHYBAZJZHMzGYAPzEkEC1tNh6o1Ch2cct+ZV2EMttb7lO/gClLr3lDb+oHDL7W39qr9ngZ/Yas+JosPoI4WBkTA1o6hz5k9Z7VdGKisI1QhGCxFHJ+ExmdtQQela3KDc2tr1bdZXOBcXF4nHVHj4/EkVlIyVhZI0Oadwf30PautJrDJSipLDM0eAKXNe8uW/qZhl/Dm9qp9ngZPYas+Ja/wcp7wkR5ehJdHlJABJaST9Y+i3dWdnHl8C/2evly22LZTLiHiuGx1EZjlBLCQSASNjcahRlFSWGQsrjZHhlsSomBoDRsAAO4aKRNLBFxbDI6iPo5QS24NgSNRtqFGUVJYZXZXGyPDLYlMbYADYCykWEPFsKjqGBkoJaHBwsSNQCOrvKjKCksMrsqjYsSJcsTXNLXAOaRYg6gjkV1rJNpNYZmpuBKUuJaZYwd2sfofME28VS6ImR6KvPLKJjeEqURGERei4guNzmNtvS38NlPsYYxgs9lq4eHHIn1+FxzQ9DICWejpcg+iQRqNeoKUoqSwyydUZx4ZbEqCIMa1o2aAB3AWC6lgmlhYRyr6Nk0bo5BdrhYgG3XfcdySSawzk4KceF7HqkpmxsbG0ei1oaAddBpv1olhYQjFRSiihreCaV7i9ofETv0TrDyIIHgqnRFvJnlo65PK5eh3ouEqWJrmiO5e0tc5xu6x0Nj+r4WXVTFIlDS1RTSW5C4pnNFRNZTktBcIw4kksBzOJvz0UbXwQxEr1EuxqSh6FhQ8NUzWWMbZS7UvkAe5553P5Kaqil5lkNPWltn15nip4Po3j5AN7Wkj3Gy46YPwEtJS/wC0qeDs0VVUUrJDJDGAWkm+U6aX26yCB9Xq1UKuUnHwKNNmNkq08pF9jXD0FVbpWekBYOabOA5X6x3q2dcZ7mm2iFvUispOBKVjg53SSW2EjgR5AC471BUQRTHRVJ5eX6mna0AWAsBoAOpXGwhYVhUdOHCIEBzi43JOp7+5RjBR2K66o15UfEnKRYQsRwqKfL0rA/Lmte+mbQ9fYEBxosFhgLnxx3fa13OJPcC4mwQEChoJZaoVM8QiyMysZmDnEm/pEjTQFw8UBokBVvwCLpDIzNG87mNxbfvGx8kB2iwqMPEhzOkaCA57iSAd7dQ8kB5/Q0WZzmhzC/18jnNDjzIBtftQHZ+HRGLoTG3o7Wy20/37UByhwqNpafSdk9QPc5wb1aAnftQFTQ//AD45OlkLW53N6JmUFoadMxIJzaX0sEB+YPQdIyWnnd00UUgEbrkE2bexIOuW9u/uQFpW4HDLlztJcz1X5nZx1+te5QEukpWxizb9pcS4nvJJKA7oAgIlbhkMvysTH9rmgnz3UXFPdEJVwn1LJW/wPo736Af3n28s1lDsYeRV7JT+H9yxosKhh+SiYztDRfz3U1CK2RbGuEOlYJikTCAIAgCAIAgCAIAgCAIAgCAIAgCAIAgCAIAgCAIAgCAj19CyaMxyNzNduPzB3B7VyUVJYZGcIzjwy2M8zhJ8ekFbNG3qafSA7hoquxa6ZMyrSuPRNo9HheZ+kuITub1htmX8blOyk95M77NN9U3+xc4RhMVMzJE2wOpO7nHmT1qyMFFYRfXVGtYiicpFgQBAEAQBAEAQBAEAQBAEAQEGbCIHOL3QsLjubanv5oCXFGGgBoAA2AFgPBAe0AQBAEAQBAEAQBAEAQBAEAQBAEAQBAEAQBAEAQBAEAQBAEAQBAEAQBAEAQBAEAQBAEAQBAEAQBAEAQBAEAQBAEAQBAEB/9k="/>
          <p:cNvSpPr>
            <a:spLocks noChangeAspect="1" noChangeArrowheads="1"/>
          </p:cNvSpPr>
          <p:nvPr/>
        </p:nvSpPr>
        <p:spPr bwMode="auto">
          <a:xfrm>
            <a:off x="232769" y="7875"/>
            <a:ext cx="230370" cy="3024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965" tIns="38483" rIns="76965" bIns="38483" numCol="1" anchor="t" anchorCtr="0" compatLnSpc="1">
            <a:prstTxWarp prst="textNoShape">
              <a:avLst/>
            </a:prstTxWarp>
          </a:bodyPr>
          <a:lstStyle/>
          <a:p>
            <a:endParaRPr lang="hu-HU"/>
          </a:p>
        </p:txBody>
      </p:sp>
      <p:sp>
        <p:nvSpPr>
          <p:cNvPr id="5" name="AutoShape 6" descr="data:image/jpeg;base64,/9j/4AAQSkZJRgABAQAAAQABAAD/2wCEAAkGBxQTEhUUExIWFhUXFhUYGBgXGRwcGBgaGhgaGBoaHhkgHSggGRomHBYUITEhJykrLi4uFx8zODMsNygtMCwBCgoKDg0OGxAQGy8mICQ3Miw0Nyw0LCw0LTAvLC8sLCwsNCwsLCwsLywsLCwsLCwsLCwsLCwsLCwsLCwsLCwsLP/AABEIAHcBpwMBEQACEQEDEQH/xAAbAAEAAwEBAQEAAAAAAAAAAAAABAUGAwIHAf/EAEwQAAEDAgQCBgQKBAwGAwAAAAEAAgMEEQUSITEGURNBYXGBkSIyobEHFDM0NVJyc7LBFULR8BZFU3SCg4SSw9Lh8SNVYpOzwiREov/EABoBAQADAQEBAAAAAAAAAAAAAAACAwQBBQb/xAA3EQACAgECAwUFBwMFAQAAAAAAAQIDEQQxEiEyEzNBUXEUImGBwQU0UpGhsdEjQvAVQ0RTguH/2gAMAwEAAhEDEQA/APuKAIAgCAIAgCAIAgCAIAgCAIAgCAIAgCAIAgCAIAgCAIAgCAIAgCAIAgCAIAgCAIAgCAIAgCAIAgCAIAgCAIAgCAIAgCAIAgCAIAgCAIAgCAIAgCAIAgCAIAgCAIAgCAIAgCAIAgCAIAgCAIAgCAIAgCAIAgCAIAgCAIAgCAIAgCAIAgCAIAgI1RiEbNHPAPLc+QWa3WUVPE5LIIv6dh+sf7pWb/VtN5v8mCTT4jE/RrxflsfIrTVrKLXiMln8v3BKWkBAEAQBAEBV02NNfVSU2QgxtDi64sb26v6Sgp5k4lMbk7HXjYtFMuCAIAgCAICqxHGmxTwwlhJmJAIIsLc1CU8SS8ymdyhOMMblqplwQFVj+NtpWxucwuzvDBYjQkE317lCc+ApuuVSTa35FqplwQBAEAQBAQcaxEU8L5i0uDcug3N3Bv5qM5cKyV22dnByZ6gxFpp21DrtYYhKb6lrS3Odt7DkikuHiCsTr43tjJ0oK1k0bZIzmY69jYi9iQdDruCuxkpLKJQmprijsSF0kEB5kfYE8gT5Icbwiu4exgVUPStYWjMRY2J07u9QhPjWSum1Wx4kizUy0IAgCAIAgCAIAgCAIAgCAIAgCAIAgPMjw0Ek2A1JUZSUIuUnyQMvieNOeSGEtZ7T+zuXzOs+052vhr5R/V/wCqXlnAgCAtMNxl0ZAeS5ntHcfyXp6P7TspfDPnH9V/nkDUxSBwDmm4OoK+nhOM4qUXlM6elIBAeJZQ0FziGgbkmwHimcHG0ubItPi8D3ZWTxudyDhfyuoqcXsyEbYSeE0Z7C/pap+6b/AOiqj3rM1f3mXp/BriVebSvdjdMDlNRFflnb+1R44+ZX21eccSJ7HAi4NwdiNlIsPDpmhwaXAOOwJFz3DrXMnMrODounTnJM1pALgC7YEgE9w61zJxtIyvE/0hQ97veFTZ3kTHf39ZoqrFYIzaSaNp5FwB8la5xW7NUrYR5NokQTteA5jg5p2LSCPMLqediSaayjKfCP8nT/AM4b+Fyp1Gy9TFrto+pr1ebiHV4pDEbSTMYeTnAHyUXKK3ZCVkI9TO9PUskGZj2uHNpBHsXU09iUZKSymdV06RKvFIYjaSZjDyc4A+Si5JbshKyEepnWlq2SC8b2vHNpB9y6mnsdjJS5plNx38xm/q//ACMVd3QyjV9y/wDPE64XA2TDomPOVr6VjXEECwdEATc6CwJ3XYrNaT8jtcVLTqL2a+hMwSjZDAyOJ5ext7OJBJu4k6gAbkqUIqMcIsqgoQUYvKJFVVxxi8j2sHNxA9662luSlKMebZypMThlNo5WPPJrgT5LiknszkbIS6Wdqn1HfZPuXXsSlszM/Bp8yH3j/wAlTp+gyaDuTVOcALk2A3JV5sPMMzXC7XBw5ggj2LieTiaex7XToQBAEAQBAEAQBAEAQBAEAQBAEBnOJa256IbCxd2nqH5+K+e+19U3LsY7Lm/ovqCjXiHAgCAIAgLrhuts7ozs7Udh/wBfyXs/ZGqcZ9i9nt6//TppV9GAgMO6nOI1kjXud8Wpzlyg2zuuR7wdeQG11mx2s3nZHnuPtFrT6YlzUcHUbm5RCGnqc0kOHbe+virHTB+BfLSVNYwUnClK+LEZ43yGRzYgM53IuzLfttZV1JqxpmfTxcb5JvPIkcQySVdWKKN5ZG1odMRudAbdosW6c3di7Y3OfAidzlbZ2SfLxLRnB9GG5egB03JObvvdT7GGMYLlpKcY4SmomOw+sZBmLqac2ZmPqO2t33yjtDh1hVrNc+HwZngnp7VD+1/oScc+laP7D/wvUp97End95h8/qa5Xm0yHF3z3D/vH/ijVFvXExanvq/n9CPxzC99XSNjfke7MA76tyLnvAuo3JuUUiGrTdsFF4Zb0nB1IxtnRdI47ueSXE9Z308FYqYLwL46SpLms+pS1lJ+jamKSEn4vK7JIwkkNPPyuR16Edara7KSa2ZnlD2axSj0vkyX8I/ydP/OG/hcu6jZepPXbR9Sz4xxV1PTlzPlHkMZ2E9fgAfGystnwx5F2ptddeVu+REwngyBjAZ29NK7V7nknU7219u5UY0xS582Qr0kEve5srMcw8YdIyqpriMuDZY7kgg9/ce42UJx7N8USm6v2dqyG3ii94uxgwU2aM+nIQyM9rtbjwvbtsrLZ8Mco06m1wrzHd7EXCODYGsBnb0srtXueSdTuBr7dyuQpilz5shVpIJZmssr+IsEFHaro7sLHNzxgktc0m23K5tbtuLWULIcHvRKr6ex/qV8vgWfGM4fh0jwLBzYnWO4u9hU7Xmtsu1LzQ36fufv8Uf2H/AT/AGvl9Dn/ABP/AD9D84SqBHhscjtmMlcfB7ylTxWmd00lGhN+GSs4dwQVl6uru8vJ6NhJytaDby00HZfW6hXDj96RTRT239WznnYsMX4Ngcwugb0UrRdjmEjUbA6+3cKc6YtcuTLbdJBrMFh/AkcM4m+ejzSA52h7HXG5A38Rbxuu1ycocyVFjnVmW5D+DX5kPvH/AJKOn6CGg7k4YhUvxCU08Li2mYf+NKP1z9RvMf77WvyTdj4VsRnJ6iXBHpW78/gayjpWRMbHG0Na0WAH779qvSSWEbIxUVhHZdJBAEAQBAEAQBAEAQBAEAQBAEAQGEqpcz3O5uJ9q+Hun2lkp+bOHNVgIAgCAID3DJlcHDqIPkpQm65Ka8OYN4F90dCAyPwdepUX9bp3X8h+d1RRs/UxaLaXqa5Xm0yOF/S1T903/wBFRHvWYq/vMvT+D84a+ka6/rehbu/fIlfeSFHf2GvV5tMh8IX/ANW3rfGG2/fvyrPf4eph1v8AZ6n7jf0rR/Yf+F67PvYnbfvMPn9TXK82mR4u+e4f94/8Uaot64mLUd9X8/oOJ/pCh73e8JZ3kRf39ZrlebTJfCb8z7ekbbyd/qqNR0GLX90c/hCv0VNffp2X/ulcv2RzW9MfUfCK1xFNlOX/AI4seoO6jbs1S/wGtziOPM7/AKIxH/mDf+03/Ku8Fv4iXZaj/s/REbEOG66ZhjlrWuYbXBjA2NxqADuuSqsksORCenumsSny9DxxhCWDD2ONw2WNrj1EjIL+QcuWrHChqk12afmjbLSbwSgKDjv5jN/V/wDkYqruhmbV9y/88Tn/ABR/Yf8AAXP9r5fQj/xf/P0Kunv+hDb+Tf5dKb+y6gu5Kl90+X1NDwpb4nT2/km+7X2q6roRq0/dR9C2Uy45VJ9B32Xe5cexyWzPmfDE009O2jhu0FznTSfVYbeiO02P73WOtuUeBHk6dznBVR+b+BfcKyGkqZKGQ+iSXwuP6wI277Dza5W1vgk4M0aduqx0v1Rs1oN4QBAEAQBAEAQBAEAQBAEAQBAEAQGBc2xI5Gy+Eaw2mcKzF8aipx6Zu47Mb6x/YO0rTptHZe/d28ym7UQqXvGSreMpnfJhsY7sx8zp7F7VX2TTHrbf6f5+Z5s9fY+nkQP4SVX8s7yb+xaP9P034P3Kfa7vxE6j4ynb64bIO7KfMaexZ7fsmmXRlfr+/wDJdDX2Lq5/oa3B8ciqB6Bs7rY71u8cwvG1Ojto6tvNHo06iFu25Z2WN7F5vmCwA7F95FYWDp+roMR8Y/R1ZKZAfi9QcwcBcNdqSPafC3JZs9nN52Z5/F7Pa+LpkXFXxjSMbmEuc9TWAlxPLs8VY7oJbl8tXUlnOSj4TqJJMRnfKzI90QOTraCWZQe3LZV1NuxtmfTylK+TksPBI4jjkpKsV0bS6NzQ2YDfYC/kG6829q7YnCXGiV6lVZ2qXLxLaPi+jLc3TgabEHN3Wsp9tDG5etXU1niKWjkdiNYyYNIpoDdpcPXfv53ynsDR1lVr+pPPgjPFvUWqX9sf1O3GZdBU0tXlLmRktfbqv+0Od4gc1233ZKRLVZhZGzwRa/wuo8ubp27bWObytdT7aHmXe1U4zxGWr8TfUVtHIYyyIyWizaOcA5uZ1uoG7bdyplJynF+BjlY7LoSxheBN45ke2rpHRNzSDMWt+sQQbeIuFK7KlHBZq3JWwcdy3ouMaV7bvk6Jw0cyQEEHrHIqxXQe5fDV1Nc3j1KevrBiVTFFCCYInB8ryLA8gPC4HeT1KuT7WSS2RROftFijHpXNkr4R/k6f+cN/C5d1Gy9SWu2j6lnxhhJqKZzWfKNIeztI6r9oJ8bKy2HFHkXamp2V4W+5EwfjKB7AJ3dFK3R7XgjUbkaezdRjdFrnyZCvVwa994ZXcR4uK0tpKQl2ZwMkgBytaP8AWxv2AdahZPj92JVfb22K6/my54rwUzUuSP148ro+ZLRa1+ZF/GysthxRwi/UUudeI7rYjYPxlC5gE7uilbo9rwRqNCQfyOq5C6LXPkyNWrg1ibwyDxHjoqwKSju9zyM7wCGtaCDvy2ueXO6hZZx+7Eqvu7X+nVzyWPF1OI8NewG4a2Jtz12ewXU7VivBbqY8NDXp+56/ij+w/wCAn+18voP+J/5+h+cJU4kw2ON2z2StPi94SpZrSO6aKlQk/HJWcOY0KO9JV3YWE9G+xyuaTfy1uD22NrKFc+D3JFNF3Y/0rOWNixxbjKBjCIX9LK7RjWAn0jtc/kNVOV0UuXNltmrgl7ryzrwvhb4KQiT5R+d7gTsSNB5AX7brtcXGHMlp63Cr3t3zInwZtHxO4AuZHXPPQKOn6CvQd0SONsLdJEJotJoDnaRuQNSPYD4dq7dDKyt0T1VTlHijuiz4fxVtTAyVu5FnD6rhuP36iFOE+KOS2m1WQUkWKmWhAEAQBAEAQBAEAQBAEAQBAEAQHznj+v8AiZcRq6S5jHV/1E9gPvC+es+znPVvPS+f5+H5/oZtTf2Uc+L2Pk08znuLnElxNyTuV7cYqEVGKwkeFKTk8vc8KRwIAgPcMpa4OaSHA3BG4K5KKkuGS5M7GTi8o+q8A4h8cIDvXjsZB1EDYjvP5rw4/ZrjqopdO/5eH5nuaW/tY890fSl9CaggIIrIZXyQXa9zQM7CLgA2te4sdwo5i3wlfHCTcPIUuD08bs0cEbXc2sAPnbRFCK2QjTXF5jFIlNgaHFwaMx3dYXPjuu4RPCzk9Fwva4vy/wBF0EB2A0xdmNNETzyN/YodnHyK3RW3nhX5E9jABYAADYDZTLdiLXYhFG5kcjgHSktY0gnNsCNrfrDfmouSXJ+JCVkYtRl4nOPA6YOzCniDuYY39i52cfIiqK08qK/ImSQNcQS1pLdiQCR3Hq2ClhFjSYfA0kOLWkjYkAkdx6kwGk+ZGrMJglOaSGN55uaCfOy44Re6ISqhLnJJkmngaxoaxrWtGwaAB5BdSS2JqKisITQNdbM1rrG4uAbHnqjSYaT3Oi6dIdZhUEpvJDG883NBPna6i4Re6K5VQn1JM60lJHEMscbWDk1oA9i6klsSjCMViKwd10kQ6zCoZTeSGN55uaCfO11Fwi90VyqhPqSZ1pKOOIWjjawcmtAHsXUktiUYRisRWDpLGHCzgHA7gi48l060nuOibly5RltbLbS1rWtta3UmBhYwIow0WaAANgBYeSBJLY51dHHKMskbXjk5oI9q40nuclCMliSycqPCoIjeOGNh5taAfO11xQitkRjVCHSkiWQpFh4hhawWa0NHJoAHkFxLBxJLY6Lp05wU7GaMY1oP1QB7lxJLY4opbHRdOhAEAQBAEAQBAEAQBAEAQBAEAQHxfj6o+NVMmukZyM7Muh83X9ixytasz4HhaufHY/hyMPIwtNiLFXpprKMp5XQEAQHpjCTYC5XG0ubBtOBqj4rURuv6xDH9odp5A2Pgs6t99PwNOmn2difyPti2nvBAZHBPpWs+wz8LFRDvZGKr7zP5fQ1yvNoQFFNgrzXsqszcjYywjXNf0uy1vSHWqnB8fEZ3S3crPgXqtNAQGQ4x+eYd9678USot64mHU99X8/oa9Xm4IAgCAIAgCAIAgCAIAgCAIAgCAIAgCAIAgCAIAgCAIAgCAIAgCAIAgCAIAgCA+CvcSSTuSSfHVeWfON55nCop2vHpDx61KM3HY5grpcKP6pB79Fer14kcHL9HSch5hT7aAwzrFhTv1iB3aqDvXgMFjT0zWbDx61RKbluSwdHHRRDPvULrtB5gH2L1EfRrY9odPnrxUOxOqZTkNc8MDpCL5G5WXIHPq/e6y+92jUTzP6j1E1Dx8fLki1dwY4i/x6o6T62Y2v3XvbxU+xf4mXeyP8bydeF8VmE0lJVG8rBdr/rt/PcG/fyXa5vPBLc7p7Z8Tqs3X6n5U1Txi0UYe7IYSSzMcpNn65dr6DyXG32qQlJ+0pZ5YOvFmMSsdHT0/wAvNsfqN2v79eoNK7bNrEY7slqbZRahDdkWPgx9sz66oMn1g4gX7r39q52L8ZMgtI/GbyU+Ix1LKyijqHiQNl/4cgFi8FzLg9oyjz61XJSU4qRRNWRthGbz5P8AI+jLWeoZ7jyoeyje6N7mOzM9JpIOrh1jVVXNqHIy6yTjU2njYg0mH1NYxr5p3wRFoyRxmz3C3rPdzO9vcoKMprLeEQjXZcsyeF5L6kLE6abDSyZlRJLCXhr45Dfe57uo62FjbdRkpVc0+RXZGenxNSbXxJ8eGVNaOlmmfBG7VkMejsp2L3dZ7LeSnwynzbwWKuy73pPC8l9SDXQzYbJFI2d8sD3hj2SG9r/6Am4ttbVRalU088iuanp5JqTafLmabibFDTQOka0ufo1osSLnrNuoWJV1k+GOUa77XXByS5lNTcLTStD6qrmzu1ysdlazs5eQCrVTfOTZRHTTks2SefgRa8T4a5knTvmp3ODXtk1c29zcHuB2ttbrUZcVXPOUQnx6ZqXFmPxLjjqocyje6N7mOvHZzSQdXtG47FZc2oci7VyaqbT8v3KzD6KqrY2PlnfBDlAaxhPSPsLZ3O7d+vfxUIxnNZbwiqELbopyeF8N36kfF8JnoWfGIKmR7WkZ45DcEE27ra8r67rkoSrXFFkbKp0LjhJvHmat+KAU3xgNJHRh4aNSbi4HmbK7i93iNrsXZ8fzM3h2D1FY0T1NTJG1+rIozlAb1X/2v2qqMJTWZMyQqsuXHOTWfBHnFMLqKFhngqZHtZYvjlOYEXsT+4v2rkoSrXFFnLKp0rjhJvHgzUQ4mw04qDozo+kPMDLmI7xqFepLh4jYrE6+PwxkzOG0dRiDenmnfDE4nJFEbaA2uXdfXuPJUxUrObeEZK4WXrjlJpeCR0xDh+enYZaSqlJaCTHIcwcBva+l/DySVcorMWdnROtcVcn8+Z04KoI3tbWdJK+VzXNcXuuAbjMBpoLtFuxdpimuPPM7pYRaVuW38SMJJ8RlkEczoaWN2W7PWkI3107+QuNCo+9Y+TwiOZ6iTw8RX6nqs4anp2mWlqpXOaLmN5zB4GtrbX7CPJddUo84sS09la4q5P5mg4cxYVUDZQLHUOHJw38Nj3EK2ufHHJpot7WCkY7AJauqEsLJntaJHF8ziXOAOjY2a6bE6Eftzwc5ZSZhpdtmYJ+O/wBEbLAcK+LxlnSvku4uzP31AFu7T2rRCHCsZN9NXZxxnPqWSmWhAEAQBAEAQBAEAQBAEAQHw7FqXop5Yz+q9w8L6eyy82SxJo+esjwzcSIokAgCAIAgO9DSmWRkY3e5rfM2PsXYrLwShHjko+Z91AXpn0QQGRwT6VrPsM/CxUQ72Riq+8z+X0NcrzaZHGhlxWkcN3Me09wDv2lUT72Jit5amD8z8qvpmL7g+56PvkJfel6fyIfSxl9/1Kf0f/x/nci775HFz1b9P8/c16vNxkOMfnmHfeu/FEqLeuJh1PfV/P6GvV5uMz8IvzF/2o/xBU39DMmu7l/L9y/oPko/sN9wVq2NMelGd+En5mfvGfmqdR0GXXd0aSl9Rv2W+5XLY1x2Mv8ACV82j+/Z+F6p1HSjHruhepd45i7KWEyP12DWjdzjsOzY69isnNQWWaLbVVDiZSxSYpMM4EEAOoa4Eut1X3/LuCrTtfPkjOnqZ8+SKTjN9cKfLUtiMeYHPHuDrYEE9evUq7ePh94z6p3dniaWPgX/AB19HO/qfxtVt3dmnWdw/l+5e4R8hF93H+EKyPSjTX0Ir+NPmU/2R+IKN3QyvVd1IYRWNhoIpHmzWwsJ8hp3nbxSDSrTZyuahSpPyKumxHEKodJCyKGI+oZLlzhz6/d5qClZPmuSKY2X284pJfEi487EWU8olEMkZY4OczRzRb1tbX8ioz7RRecEbnqFB8WGizw2kMuFNjb6zoCB32NvapxWasfAthFz03CvFDgTE2Pp2xXyyRXa5h0doTY2/fVKZJxx5DSWJ1qPii0x7Fo6eJz3uF7HK3rcbaABTnNRWWXXWxri2yl4XpHwYa4kEOLJZADuPR9H2AHxVdacazPp4uvT8/iyo4SrqyOmaIKMSMu8h5e0XOY30J6rW8FXVKajyRRprLo1pQhlepc/pfEf+Xt/7rf8ys47Pwl/baj/AK/1R64Fw+aFswmi6PNJnaLtO412J5ALtMZRTyjukhOClxLGWcfg5+Sn+/d7guUbP1OaLpl6muV5tKjF8TdFPTsu0MkMucu6g1txrfRAS6bFIZA4slY4NF3WcNAOs8ggO7alhZnDm5LXzX9G3O/JAeJa1jYjKXDIGl2Yagi17jmgIFB007BI+R0TXC7GMDbhp2LnOabkjXS1roDpSQVDJSHSiSHLe7mgSB3K7bAjtsgJFRicTCQ+VrSN7na+1+XigJHTNy5swy2vmuLW532sgI8GJRPdlbI0utcC+pHMDrCA6VNZHH8pI1n2iB70Bn+La1r6cOiluRJGLxvI9Y6jQoC/nqo4gM7w3TS5109pQHn9IxZQ/pWZTs64sfFAYn4SMENxUsGlg2S3V1Nd+R7gsuoh/cjzddT/ALi+Zg1lPNCAIAgCA3HwcYIS41Lx6Lbtj7Ts53cBceJ5LTp4c+JnoaGnL7R/I+iLWeoEBgocWjp8VqTIbNfkbm6mnIwi/Idqyqaja8nmq2NeplxeP8I3QlblzZhlte99Lc78lqyejlYyY+hmFXifSs1ip2ZQ7qc432/vH+72rOnx2ZWyMMH2uo4ltE6VX0zF9wfc9dffIlL70vT+TxxA/wCK4hDVO+SkaYnn6p5nwyn+iVyfuWKXgcufZXxsez5GvZM0tzBwLbXzA6W535K/JtTTWTB4/i8c9fRtiOYRS2Lh6pLnMuAeu2Ua9qzTmpWRx4HnXWxnfBR8H/Bv1qPSMz8IvzF/2o/xBU39DMmu7l/L9y/oPko/sN9wVq2NMelGd+En5mfvGfmqdR0GXXd0aSl9Rv2W+5XLY1x2Mv8ACV82j+/Z+F6p1HSjHruhep+fCEwiKCWxLI5mueOz9xbxS/ZMa3pjLwTNRSVTJGB8bg5pFwQrk01lGuMlJZRivhKxeIxdA1wdJmDnW1DQAd+3UaLPqJrHCYNfbHh4FuWfHf0c7+p/G1Tu7st1ncP5fuXuEfIRfdx/hCsj0o019CK/jT5lP9kfiCjd0Mr1XdSKjFKdz8HaG6kRROIHJuUn2XPgq5LNJRZFy0qx5IvuGa6OWmiMZGjGNLR+qQACCOrZW1yTisGiicZ1poruOcYijp5Ii4GSRpaGg6i/6x5ABQumlFoq1dsYwcfFnTApHtw1jo25niElg5uANh5rsMqvkSqbWnTjvgymGfEJm5quR7akuJe5xc0320sMoFrdV1RHs2ve3MVfYTWbH735F9hWFYaHhzZWSvG2eUOI/ok29itjCrPI011abOU0365NXLGHNLTsQQe4iyvfM2NZWDI8D1oh6SilIbJHI7Lf9Zp107db9zgs9MuHMGYtJNQzVLdGnxLEI4I3SSOAaB4nsA6yrpSUVlmuc4wjxSKnguqnlhdLM6+d7jGLAWZ4DnfwAUKXJrLKdLKc4cUvHb0IPwc/JT/fu9wUaNn6lei6ZeprlebTNcTRMdVUTZAC0uluHbH0W2B5620QHnF6djK2k6NrQ5/SNeGgDMzL1gbjf9wgKqd7o4pcPB9J0zWR/dSHPfuFiD3oDS8RURNHJHGNowGgcm2NvIWQHrhmvbNTxuadWtDXDrDmix/b4oDlWY09sghEJD3se5hLmkeiCdQL8tkBx4Mc2SjbeziTIJL6lzi43zcyQRugMzTyujayNxvTtrnN19XK0iwP/Te5t2IDR8dQ/wDxxI3SSORhjI3uXBth5+xAcaaoEM9SasWbJlLXuaSwtAtkvaw326zdAVlXSPiw+zrgGoa6Np3awu9EHkdzbtQFpSzPNfUx5w15bHkLhc9GG3IaLgbm/X16aIC5w7CY4WlrRfM4udm1u47m2w7gAgJsjA4FrgCCCCDsQdwhxrPJnzjiXgh7CZKYF7N8n67e76w9vesdlDXOJ5d+icecOaMa9pBsQQRuDoR4LOYNj8QH60XNgLk7AbnwQGv4b4IkkIfUAxx75Nnu/wAo9vvWiuhvnI3UaOUuc+SPpMMTWNDWgBrQAANgBsFsSweqkksI9odCArHYBAZJZHMzGYAPzEkEC1tNh6o1Ch2cct+ZV2EMttb7lO/gClLr3lDb+oHDL7W39qr9ngZ/Yas+JosPoI4WBkTA1o6hz5k9Z7VdGKisI1QhGCxFHJ+ExmdtQQela3KDc2tr1bdZXOBcXF4nHVHj4/EkVlIyVhZI0Oadwf30PautJrDJSipLDM0eAKXNe8uW/qZhl/Dm9qp9ngZPYas+Ja/wcp7wkR5ehJdHlJABJaST9Y+i3dWdnHl8C/2evly22LZTLiHiuGx1EZjlBLCQSASNjcahRlFSWGQsrjZHhlsSomBoDRsAAO4aKRNLBFxbDI6iPo5QS24NgSNRtqFGUVJYZXZXGyPDLYlMbYADYCykWEPFsKjqGBkoJaHBwsSNQCOrvKjKCksMrsqjYsSJcsTXNLXAOaRYg6gjkV1rJNpNYZmpuBKUuJaZYwd2sfofME28VS6ImR6KvPLKJjeEqURGERei4guNzmNtvS38NlPsYYxgs9lq4eHHIn1+FxzQ9DICWejpcg+iQRqNeoKUoqSwyydUZx4ZbEqCIMa1o2aAB3AWC6lgmlhYRyr6Nk0bo5BdrhYgG3XfcdySSawzk4KceF7HqkpmxsbG0ei1oaAddBpv1olhYQjFRSiihreCaV7i9ofETv0TrDyIIHgqnRFvJnlo65PK5eh3ouEqWJrmiO5e0tc5xu6x0Nj+r4WXVTFIlDS1RTSW5C4pnNFRNZTktBcIw4kksBzOJvz0UbXwQxEr1EuxqSh6FhQ8NUzWWMbZS7UvkAe5553P5Kaqil5lkNPWltn15nip4Po3j5AN7Wkj3Gy46YPwEtJS/wC0qeDs0VVUUrJDJDGAWkm+U6aX26yCB9Xq1UKuUnHwKNNmNkq08pF9jXD0FVbpWekBYOabOA5X6x3q2dcZ7mm2iFvUispOBKVjg53SSW2EjgR5AC471BUQRTHRVJ5eX6mna0AWAsBoAOpXGwhYVhUdOHCIEBzi43JOp7+5RjBR2K66o15UfEnKRYQsRwqKfL0rA/Lmte+mbQ9fYEBxosFhgLnxx3fa13OJPcC4mwQEChoJZaoVM8QiyMysZmDnEm/pEjTQFw8UBokBVvwCLpDIzNG87mNxbfvGx8kB2iwqMPEhzOkaCA57iSAd7dQ8kB5/Q0WZzmhzC/18jnNDjzIBtftQHZ+HRGLoTG3o7Wy20/37UByhwqNpafSdk9QPc5wb1aAnftQFTQ//AD45OlkLW53N6JmUFoadMxIJzaX0sEB+YPQdIyWnnd00UUgEbrkE2bexIOuW9u/uQFpW4HDLlztJcz1X5nZx1+te5QEukpWxizb9pcS4nvJJKA7oAgIlbhkMvysTH9rmgnz3UXFPdEJVwn1LJW/wPo736Af3n28s1lDsYeRV7JT+H9yxosKhh+SiYztDRfz3U1CK2RbGuEOlYJikTCAIAgCAIAgCAIAgCAIAgCAIAgCAIAgCAIAgCAIAgCAj19CyaMxyNzNduPzB3B7VyUVJYZGcIzjwy2M8zhJ8ekFbNG3qafSA7hoquxa6ZMyrSuPRNo9HheZ+kuITub1htmX8blOyk95M77NN9U3+xc4RhMVMzJE2wOpO7nHmT1qyMFFYRfXVGtYiicpFgQBAEAQBAEAQBAEAQBAEAQEGbCIHOL3QsLjubanv5oCXFGGgBoAA2AFgPBAe0AQBAEAQBAEAQBAEAQBAEAQBAEAQBAEAQBAEAQBAEAQBAEAQBAEAQBAEAQBAEAQBAEAQBAEAQBAEAQBAEAQBAEAQBAEB/9k="/>
          <p:cNvSpPr>
            <a:spLocks noChangeAspect="1" noChangeArrowheads="1"/>
          </p:cNvSpPr>
          <p:nvPr/>
        </p:nvSpPr>
        <p:spPr bwMode="auto">
          <a:xfrm>
            <a:off x="347954" y="159085"/>
            <a:ext cx="230370" cy="3024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965" tIns="38483" rIns="76965" bIns="38483" numCol="1" anchor="t" anchorCtr="0" compatLnSpc="1">
            <a:prstTxWarp prst="textNoShape">
              <a:avLst/>
            </a:prstTxWarp>
          </a:bodyPr>
          <a:lstStyle/>
          <a:p>
            <a:endParaRPr lang="hu-HU"/>
          </a:p>
        </p:txBody>
      </p:sp>
      <p:sp>
        <p:nvSpPr>
          <p:cNvPr id="6" name="AutoShape 8" descr="data:image/jpeg;base64,/9j/4AAQSkZJRgABAQAAAQABAAD/2wCEAAkGBxQTEhUUExIWFhUXFhUYGBgXGRwcGBgaGhgaGBoaHhkgHSggGRomHBYUITEhJykrLi4uFx8zODMsNygtMCwBCgoKDg0OGxAQGy8mICQ3Miw0Nyw0LCw0LTAvLC8sLCwsNCwsLCwsLywsLCwsLCwsLCwsLCwsLCwsLCwsLCwsLP/AABEIAHcBpwMBEQACEQEDEQH/xAAbAAEAAwEBAQEAAAAAAAAAAAAABAUGAwIHAf/EAEwQAAEDAgQCBgQKBAwGAwAAAAEAAgMEEQUSITEGURNBYXGBkSIyobEHFDM0NVJyc7LBFULR8BZFU3SCg4SSw9Lh8SNVYpOzwiREov/EABoBAQADAQEBAAAAAAAAAAAAAAACAwQBBQb/xAA3EQACAgECAwUFBwMFAQAAAAAAAQIDEQQxEiEyEzNBUXEUImGBwQU0UpGhsdEjQvAVQ0RTguH/2gAMAwEAAhEDEQA/APuKAIAgCAIAgCAIAgCAIAgCAIAgCAIAgCAIAgCAIAgCAIAgCAIAgCAIAgCAIAgCAIAgCAIAgCAIAgCAIAgCAIAgCAIAgCAIAgCAIAgCAIAgCAIAgCAIAgCAIAgCAIAgCAIAgCAIAgCAIAgCAIAgCAIAgCAIAgCAIAgCAIAgCAIAgCAIAgCAIAgI1RiEbNHPAPLc+QWa3WUVPE5LIIv6dh+sf7pWb/VtN5v8mCTT4jE/RrxflsfIrTVrKLXiMln8v3BKWkBAEAQBAEBV02NNfVSU2QgxtDi64sb26v6Sgp5k4lMbk7HXjYtFMuCAIAgCAICqxHGmxTwwlhJmJAIIsLc1CU8SS8ymdyhOMMblqplwQFVj+NtpWxucwuzvDBYjQkE317lCc+ApuuVSTa35FqplwQBAEAQBAQcaxEU8L5i0uDcug3N3Bv5qM5cKyV22dnByZ6gxFpp21DrtYYhKb6lrS3Odt7DkikuHiCsTr43tjJ0oK1k0bZIzmY69jYi9iQdDruCuxkpLKJQmprijsSF0kEB5kfYE8gT5Icbwiu4exgVUPStYWjMRY2J07u9QhPjWSum1Wx4kizUy0IAgCAIAgCAIAgCAIAgCAIAgCAIAgPMjw0Ek2A1JUZSUIuUnyQMvieNOeSGEtZ7T+zuXzOs+052vhr5R/V/wCqXlnAgCAtMNxl0ZAeS5ntHcfyXp6P7TspfDPnH9V/nkDUxSBwDmm4OoK+nhOM4qUXlM6elIBAeJZQ0FziGgbkmwHimcHG0ubItPi8D3ZWTxudyDhfyuoqcXsyEbYSeE0Z7C/pap+6b/AOiqj3rM1f3mXp/BriVebSvdjdMDlNRFflnb+1R44+ZX21eccSJ7HAi4NwdiNlIsPDpmhwaXAOOwJFz3DrXMnMrODounTnJM1pALgC7YEgE9w61zJxtIyvE/0hQ97veFTZ3kTHf39ZoqrFYIzaSaNp5FwB8la5xW7NUrYR5NokQTteA5jg5p2LSCPMLqediSaayjKfCP8nT/AM4b+Fyp1Gy9TFrto+pr1ebiHV4pDEbSTMYeTnAHyUXKK3ZCVkI9TO9PUskGZj2uHNpBHsXU09iUZKSymdV06RKvFIYjaSZjDyc4A+Si5JbshKyEepnWlq2SC8b2vHNpB9y6mnsdjJS5plNx38xm/q//ACMVd3QyjV9y/wDPE64XA2TDomPOVr6VjXEECwdEATc6CwJ3XYrNaT8jtcVLTqL2a+hMwSjZDAyOJ5ext7OJBJu4k6gAbkqUIqMcIsqgoQUYvKJFVVxxi8j2sHNxA9662luSlKMebZypMThlNo5WPPJrgT5LiknszkbIS6Wdqn1HfZPuXXsSlszM/Bp8yH3j/wAlTp+gyaDuTVOcALk2A3JV5sPMMzXC7XBw5ggj2LieTiaex7XToQBAEAQBAEAQBAEAQBAEAQBAEBnOJa256IbCxd2nqH5+K+e+19U3LsY7Lm/ovqCjXiHAgCAIAgLrhuts7ozs7Udh/wBfyXs/ZGqcZ9i9nt6//TppV9GAgMO6nOI1kjXud8Wpzlyg2zuuR7wdeQG11mx2s3nZHnuPtFrT6YlzUcHUbm5RCGnqc0kOHbe+virHTB+BfLSVNYwUnClK+LEZ43yGRzYgM53IuzLfttZV1JqxpmfTxcb5JvPIkcQySVdWKKN5ZG1odMRudAbdosW6c3di7Y3OfAidzlbZ2SfLxLRnB9GG5egB03JObvvdT7GGMYLlpKcY4SmomOw+sZBmLqac2ZmPqO2t33yjtDh1hVrNc+HwZngnp7VD+1/oScc+laP7D/wvUp97End95h8/qa5Xm0yHF3z3D/vH/ijVFvXExanvq/n9CPxzC99XSNjfke7MA76tyLnvAuo3JuUUiGrTdsFF4Zb0nB1IxtnRdI47ueSXE9Z308FYqYLwL46SpLms+pS1lJ+jamKSEn4vK7JIwkkNPPyuR16Edara7KSa2ZnlD2axSj0vkyX8I/ydP/OG/hcu6jZepPXbR9Sz4xxV1PTlzPlHkMZ2E9fgAfGystnwx5F2ptddeVu+REwngyBjAZ29NK7V7nknU7219u5UY0xS582Qr0kEve5srMcw8YdIyqpriMuDZY7kgg9/ce42UJx7N8USm6v2dqyG3ii94uxgwU2aM+nIQyM9rtbjwvbtsrLZ8Mco06m1wrzHd7EXCODYGsBnb0srtXueSdTuBr7dyuQpilz5shVpIJZmssr+IsEFHaro7sLHNzxgktc0m23K5tbtuLWULIcHvRKr6ex/qV8vgWfGM4fh0jwLBzYnWO4u9hU7Xmtsu1LzQ36fufv8Uf2H/AT/AGvl9Dn/ABP/AD9D84SqBHhscjtmMlcfB7ylTxWmd00lGhN+GSs4dwQVl6uru8vJ6NhJytaDby00HZfW6hXDj96RTRT239WznnYsMX4Ngcwugb0UrRdjmEjUbA6+3cKc6YtcuTLbdJBrMFh/AkcM4m+ejzSA52h7HXG5A38Rbxuu1ycocyVFjnVmW5D+DX5kPvH/AJKOn6CGg7k4YhUvxCU08Li2mYf+NKP1z9RvMf77WvyTdj4VsRnJ6iXBHpW78/gayjpWRMbHG0Na0WAH779qvSSWEbIxUVhHZdJBAEAQBAEAQBAEAQBAEAQBAEAQGEqpcz3O5uJ9q+Hun2lkp+bOHNVgIAgCAID3DJlcHDqIPkpQm65Ka8OYN4F90dCAyPwdepUX9bp3X8h+d1RRs/UxaLaXqa5Xm0yOF/S1T903/wBFRHvWYq/vMvT+D84a+ka6/rehbu/fIlfeSFHf2GvV5tMh8IX/ANW3rfGG2/fvyrPf4eph1v8AZ6n7jf0rR/Yf+F67PvYnbfvMPn9TXK82mR4u+e4f94/8Uaot64mLUd9X8/oOJ/pCh73e8JZ3kRf39ZrlebTJfCb8z7ekbbyd/qqNR0GLX90c/hCv0VNffp2X/ulcv2RzW9MfUfCK1xFNlOX/AI4seoO6jbs1S/wGtziOPM7/AKIxH/mDf+03/Ku8Fv4iXZaj/s/REbEOG66ZhjlrWuYbXBjA2NxqADuuSqsksORCenumsSny9DxxhCWDD2ONw2WNrj1EjIL+QcuWrHChqk12afmjbLSbwSgKDjv5jN/V/wDkYqruhmbV9y/88Tn/ABR/Yf8AAXP9r5fQj/xf/P0Kunv+hDb+Tf5dKb+y6gu5Kl90+X1NDwpb4nT2/km+7X2q6roRq0/dR9C2Uy45VJ9B32Xe5cexyWzPmfDE009O2jhu0FznTSfVYbeiO02P73WOtuUeBHk6dznBVR+b+BfcKyGkqZKGQ+iSXwuP6wI277Dza5W1vgk4M0aduqx0v1Rs1oN4QBAEAQBAEAQBAEAQBAEAQBAEAQGBc2xI5Gy+Eaw2mcKzF8aipx6Zu47Mb6x/YO0rTptHZe/d28ym7UQqXvGSreMpnfJhsY7sx8zp7F7VX2TTHrbf6f5+Z5s9fY+nkQP4SVX8s7yb+xaP9P034P3Kfa7vxE6j4ynb64bIO7KfMaexZ7fsmmXRlfr+/wDJdDX2Lq5/oa3B8ciqB6Bs7rY71u8cwvG1Ojto6tvNHo06iFu25Z2WN7F5vmCwA7F95FYWDp+roMR8Y/R1ZKZAfi9QcwcBcNdqSPafC3JZs9nN52Z5/F7Pa+LpkXFXxjSMbmEuc9TWAlxPLs8VY7oJbl8tXUlnOSj4TqJJMRnfKzI90QOTraCWZQe3LZV1NuxtmfTylK+TksPBI4jjkpKsV0bS6NzQ2YDfYC/kG6829q7YnCXGiV6lVZ2qXLxLaPi+jLc3TgabEHN3Wsp9tDG5etXU1niKWjkdiNYyYNIpoDdpcPXfv53ynsDR1lVr+pPPgjPFvUWqX9sf1O3GZdBU0tXlLmRktfbqv+0Od4gc1233ZKRLVZhZGzwRa/wuo8ubp27bWObytdT7aHmXe1U4zxGWr8TfUVtHIYyyIyWizaOcA5uZ1uoG7bdyplJynF+BjlY7LoSxheBN45ke2rpHRNzSDMWt+sQQbeIuFK7KlHBZq3JWwcdy3ouMaV7bvk6Jw0cyQEEHrHIqxXQe5fDV1Nc3j1KevrBiVTFFCCYInB8ryLA8gPC4HeT1KuT7WSS2RROftFijHpXNkr4R/k6f+cN/C5d1Gy9SWu2j6lnxhhJqKZzWfKNIeztI6r9oJ8bKy2HFHkXamp2V4W+5EwfjKB7AJ3dFK3R7XgjUbkaezdRjdFrnyZCvVwa994ZXcR4uK0tpKQl2ZwMkgBytaP8AWxv2AdahZPj92JVfb22K6/my54rwUzUuSP148ro+ZLRa1+ZF/GysthxRwi/UUudeI7rYjYPxlC5gE7uilbo9rwRqNCQfyOq5C6LXPkyNWrg1ibwyDxHjoqwKSju9zyM7wCGtaCDvy2ueXO6hZZx+7Eqvu7X+nVzyWPF1OI8NewG4a2Jtz12ewXU7VivBbqY8NDXp+56/ij+w/wCAn+18voP+J/5+h+cJU4kw2ON2z2StPi94SpZrSO6aKlQk/HJWcOY0KO9JV3YWE9G+xyuaTfy1uD22NrKFc+D3JFNF3Y/0rOWNixxbjKBjCIX9LK7RjWAn0jtc/kNVOV0UuXNltmrgl7ryzrwvhb4KQiT5R+d7gTsSNB5AX7brtcXGHMlp63Cr3t3zInwZtHxO4AuZHXPPQKOn6CvQd0SONsLdJEJotJoDnaRuQNSPYD4dq7dDKyt0T1VTlHijuiz4fxVtTAyVu5FnD6rhuP36iFOE+KOS2m1WQUkWKmWhAEAQBAEAQBAEAQBAEAQBAEAQHznj+v8AiZcRq6S5jHV/1E9gPvC+es+znPVvPS+f5+H5/oZtTf2Uc+L2Pk08znuLnElxNyTuV7cYqEVGKwkeFKTk8vc8KRwIAgPcMpa4OaSHA3BG4K5KKkuGS5M7GTi8o+q8A4h8cIDvXjsZB1EDYjvP5rw4/ZrjqopdO/5eH5nuaW/tY890fSl9CaggIIrIZXyQXa9zQM7CLgA2te4sdwo5i3wlfHCTcPIUuD08bs0cEbXc2sAPnbRFCK2QjTXF5jFIlNgaHFwaMx3dYXPjuu4RPCzk9Fwva4vy/wBF0EB2A0xdmNNETzyN/YodnHyK3RW3nhX5E9jABYAADYDZTLdiLXYhFG5kcjgHSktY0gnNsCNrfrDfmouSXJ+JCVkYtRl4nOPA6YOzCniDuYY39i52cfIiqK08qK/ImSQNcQS1pLdiQCR3Hq2ClhFjSYfA0kOLWkjYkAkdx6kwGk+ZGrMJglOaSGN55uaCfOy44Re6ISqhLnJJkmngaxoaxrWtGwaAB5BdSS2JqKisITQNdbM1rrG4uAbHnqjSYaT3Oi6dIdZhUEpvJDG883NBPna6i4Re6K5VQn1JM60lJHEMscbWDk1oA9i6klsSjCMViKwd10kQ6zCoZTeSGN55uaCfO11Fwi90VyqhPqSZ1pKOOIWjjawcmtAHsXUktiUYRisRWDpLGHCzgHA7gi48l060nuOibly5RltbLbS1rWtta3UmBhYwIow0WaAANgBYeSBJLY51dHHKMskbXjk5oI9q40nuclCMliSycqPCoIjeOGNh5taAfO11xQitkRjVCHSkiWQpFh4hhawWa0NHJoAHkFxLBxJLY6Lp05wU7GaMY1oP1QB7lxJLY4opbHRdOhAEAQBAEAQBAEAQBAEAQBAEAQHxfj6o+NVMmukZyM7Muh83X9ixytasz4HhaufHY/hyMPIwtNiLFXpprKMp5XQEAQHpjCTYC5XG0ubBtOBqj4rURuv6xDH9odp5A2Pgs6t99PwNOmn2difyPti2nvBAZHBPpWs+wz8LFRDvZGKr7zP5fQ1yvNoQFFNgrzXsqszcjYywjXNf0uy1vSHWqnB8fEZ3S3crPgXqtNAQGQ4x+eYd9678USot64mHU99X8/oa9Xm4IAgCAIAgCAIAgCAIAgCAIAgCAIAgCAIAgCAIAgCAIAgCAIAgCAIAgCAIAgCA+CvcSSTuSSfHVeWfON55nCop2vHpDx61KM3HY5grpcKP6pB79Fer14kcHL9HSch5hT7aAwzrFhTv1iB3aqDvXgMFjT0zWbDx61RKbluSwdHHRRDPvULrtB5gH2L1EfRrY9odPnrxUOxOqZTkNc8MDpCL5G5WXIHPq/e6y+92jUTzP6j1E1Dx8fLki1dwY4i/x6o6T62Y2v3XvbxU+xf4mXeyP8bydeF8VmE0lJVG8rBdr/rt/PcG/fyXa5vPBLc7p7Z8Tqs3X6n5U1Txi0UYe7IYSSzMcpNn65dr6DyXG32qQlJ+0pZ5YOvFmMSsdHT0/wAvNsfqN2v79eoNK7bNrEY7slqbZRahDdkWPgx9sz66oMn1g4gX7r39q52L8ZMgtI/GbyU+Ix1LKyijqHiQNl/4cgFi8FzLg9oyjz61XJSU4qRRNWRthGbz5P8AI+jLWeoZ7jyoeyje6N7mOzM9JpIOrh1jVVXNqHIy6yTjU2njYg0mH1NYxr5p3wRFoyRxmz3C3rPdzO9vcoKMprLeEQjXZcsyeF5L6kLE6abDSyZlRJLCXhr45Dfe57uo62FjbdRkpVc0+RXZGenxNSbXxJ8eGVNaOlmmfBG7VkMejsp2L3dZ7LeSnwynzbwWKuy73pPC8l9SDXQzYbJFI2d8sD3hj2SG9r/6Am4ttbVRalU088iuanp5JqTafLmabibFDTQOka0ufo1osSLnrNuoWJV1k+GOUa77XXByS5lNTcLTStD6qrmzu1ysdlazs5eQCrVTfOTZRHTTks2SefgRa8T4a5knTvmp3ODXtk1c29zcHuB2ttbrUZcVXPOUQnx6ZqXFmPxLjjqocyje6N7mOvHZzSQdXtG47FZc2oci7VyaqbT8v3KzD6KqrY2PlnfBDlAaxhPSPsLZ3O7d+vfxUIxnNZbwiqELbopyeF8N36kfF8JnoWfGIKmR7WkZ45DcEE27ra8r67rkoSrXFFkbKp0LjhJvHmat+KAU3xgNJHRh4aNSbi4HmbK7i93iNrsXZ8fzM3h2D1FY0T1NTJG1+rIozlAb1X/2v2qqMJTWZMyQqsuXHOTWfBHnFMLqKFhngqZHtZYvjlOYEXsT+4v2rkoSrXFFnLKp0rjhJvHgzUQ4mw04qDozo+kPMDLmI7xqFepLh4jYrE6+PwxkzOG0dRiDenmnfDE4nJFEbaA2uXdfXuPJUxUrObeEZK4WXrjlJpeCR0xDh+enYZaSqlJaCTHIcwcBva+l/DySVcorMWdnROtcVcn8+Z04KoI3tbWdJK+VzXNcXuuAbjMBpoLtFuxdpimuPPM7pYRaVuW38SMJJ8RlkEczoaWN2W7PWkI3107+QuNCo+9Y+TwiOZ6iTw8RX6nqs4anp2mWlqpXOaLmN5zB4GtrbX7CPJddUo84sS09la4q5P5mg4cxYVUDZQLHUOHJw38Nj3EK2ufHHJpot7WCkY7AJauqEsLJntaJHF8ziXOAOjY2a6bE6Eftzwc5ZSZhpdtmYJ+O/wBEbLAcK+LxlnSvku4uzP31AFu7T2rRCHCsZN9NXZxxnPqWSmWhAEAQBAEAQBAEAQBAEAQHw7FqXop5Yz+q9w8L6eyy82SxJo+esjwzcSIokAgCAIAgO9DSmWRkY3e5rfM2PsXYrLwShHjko+Z91AXpn0QQGRwT6VrPsM/CxUQ72Riq+8z+X0NcrzaZHGhlxWkcN3Me09wDv2lUT72Jit5amD8z8qvpmL7g+56PvkJfel6fyIfSxl9/1Kf0f/x/nci775HFz1b9P8/c16vNxkOMfnmHfeu/FEqLeuJh1PfV/P6GvV5uMz8IvzF/2o/xBU39DMmu7l/L9y/oPko/sN9wVq2NMelGd+En5mfvGfmqdR0GXXd0aSl9Rv2W+5XLY1x2Mv8ACV82j+/Z+F6p1HSjHruhepd45i7KWEyP12DWjdzjsOzY69isnNQWWaLbVVDiZSxSYpMM4EEAOoa4Eut1X3/LuCrTtfPkjOnqZ8+SKTjN9cKfLUtiMeYHPHuDrYEE9evUq7ePh94z6p3dniaWPgX/AB19HO/qfxtVt3dmnWdw/l+5e4R8hF93H+EKyPSjTX0Ir+NPmU/2R+IKN3QyvVd1IYRWNhoIpHmzWwsJ8hp3nbxSDSrTZyuahSpPyKumxHEKodJCyKGI+oZLlzhz6/d5qClZPmuSKY2X284pJfEi487EWU8olEMkZY4OczRzRb1tbX8ioz7RRecEbnqFB8WGizw2kMuFNjb6zoCB32NvapxWasfAthFz03CvFDgTE2Pp2xXyyRXa5h0doTY2/fVKZJxx5DSWJ1qPii0x7Fo6eJz3uF7HK3rcbaABTnNRWWXXWxri2yl4XpHwYa4kEOLJZADuPR9H2AHxVdacazPp4uvT8/iyo4SrqyOmaIKMSMu8h5e0XOY30J6rW8FXVKajyRRprLo1pQhlepc/pfEf+Xt/7rf8ys47Pwl/baj/AK/1R64Fw+aFswmi6PNJnaLtO412J5ALtMZRTyjukhOClxLGWcfg5+Sn+/d7guUbP1OaLpl6muV5tKjF8TdFPTsu0MkMucu6g1txrfRAS6bFIZA4slY4NF3WcNAOs8ggO7alhZnDm5LXzX9G3O/JAeJa1jYjKXDIGl2Yagi17jmgIFB007BI+R0TXC7GMDbhp2LnOabkjXS1roDpSQVDJSHSiSHLe7mgSB3K7bAjtsgJFRicTCQ+VrSN7na+1+XigJHTNy5swy2vmuLW532sgI8GJRPdlbI0utcC+pHMDrCA6VNZHH8pI1n2iB70Bn+La1r6cOiluRJGLxvI9Y6jQoC/nqo4gM7w3TS5109pQHn9IxZQ/pWZTs64sfFAYn4SMENxUsGlg2S3V1Nd+R7gsuoh/cjzddT/ALi+Zg1lPNCAIAgCA3HwcYIS41Lx6Lbtj7Ts53cBceJ5LTp4c+JnoaGnL7R/I+iLWeoEBgocWjp8VqTIbNfkbm6mnIwi/Idqyqaja8nmq2NeplxeP8I3QlblzZhlte99Lc78lqyejlYyY+hmFXifSs1ip2ZQ7qc432/vH+72rOnx2ZWyMMH2uo4ltE6VX0zF9wfc9dffIlL70vT+TxxA/wCK4hDVO+SkaYnn6p5nwyn+iVyfuWKXgcufZXxsez5GvZM0tzBwLbXzA6W535K/JtTTWTB4/i8c9fRtiOYRS2Lh6pLnMuAeu2Ua9qzTmpWRx4HnXWxnfBR8H/Bv1qPSMz8IvzF/2o/xBU39DMmu7l/L9y/oPko/sN9wVq2NMelGd+En5mfvGfmqdR0GXXd0aSl9Rv2W+5XLY1x2Mv8ACV82j+/Z+F6p1HSjHruhep+fCEwiKCWxLI5mueOz9xbxS/ZMa3pjLwTNRSVTJGB8bg5pFwQrk01lGuMlJZRivhKxeIxdA1wdJmDnW1DQAd+3UaLPqJrHCYNfbHh4FuWfHf0c7+p/G1Tu7st1ncP5fuXuEfIRfdx/hCsj0o019CK/jT5lP9kfiCjd0Mr1XdSKjFKdz8HaG6kRROIHJuUn2XPgq5LNJRZFy0qx5IvuGa6OWmiMZGjGNLR+qQACCOrZW1yTisGiicZ1poruOcYijp5Ii4GSRpaGg6i/6x5ABQumlFoq1dsYwcfFnTApHtw1jo25niElg5uANh5rsMqvkSqbWnTjvgymGfEJm5quR7akuJe5xc0320sMoFrdV1RHs2ve3MVfYTWbH735F9hWFYaHhzZWSvG2eUOI/ok29itjCrPI011abOU0365NXLGHNLTsQQe4iyvfM2NZWDI8D1oh6SilIbJHI7Lf9Zp107db9zgs9MuHMGYtJNQzVLdGnxLEI4I3SSOAaB4nsA6yrpSUVlmuc4wjxSKnguqnlhdLM6+d7jGLAWZ4DnfwAUKXJrLKdLKc4cUvHb0IPwc/JT/fu9wUaNn6lei6ZeprlebTNcTRMdVUTZAC0uluHbH0W2B5620QHnF6djK2k6NrQ5/SNeGgDMzL1gbjf9wgKqd7o4pcPB9J0zWR/dSHPfuFiD3oDS8RURNHJHGNowGgcm2NvIWQHrhmvbNTxuadWtDXDrDmix/b4oDlWY09sghEJD3se5hLmkeiCdQL8tkBx4Mc2SjbeziTIJL6lzi43zcyQRugMzTyujayNxvTtrnN19XK0iwP/Te5t2IDR8dQ/wDxxI3SSORhjI3uXBth5+xAcaaoEM9SasWbJlLXuaSwtAtkvaw326zdAVlXSPiw+zrgGoa6Np3awu9EHkdzbtQFpSzPNfUx5w15bHkLhc9GG3IaLgbm/X16aIC5w7CY4WlrRfM4udm1u47m2w7gAgJsjA4FrgCCCCDsQdwhxrPJnzjiXgh7CZKYF7N8n67e76w9vesdlDXOJ5d+icecOaMa9pBsQQRuDoR4LOYNj8QH60XNgLk7AbnwQGv4b4IkkIfUAxx75Nnu/wAo9vvWiuhvnI3UaOUuc+SPpMMTWNDWgBrQAANgBsFsSweqkksI9odCArHYBAZJZHMzGYAPzEkEC1tNh6o1Ch2cct+ZV2EMttb7lO/gClLr3lDb+oHDL7W39qr9ngZ/Yas+JosPoI4WBkTA1o6hz5k9Z7VdGKisI1QhGCxFHJ+ExmdtQQela3KDc2tr1bdZXOBcXF4nHVHj4/EkVlIyVhZI0Oadwf30PautJrDJSipLDM0eAKXNe8uW/qZhl/Dm9qp9ngZPYas+Ja/wcp7wkR5ehJdHlJABJaST9Y+i3dWdnHl8C/2evly22LZTLiHiuGx1EZjlBLCQSASNjcahRlFSWGQsrjZHhlsSomBoDRsAAO4aKRNLBFxbDI6iPo5QS24NgSNRtqFGUVJYZXZXGyPDLYlMbYADYCykWEPFsKjqGBkoJaHBwsSNQCOrvKjKCksMrsqjYsSJcsTXNLXAOaRYg6gjkV1rJNpNYZmpuBKUuJaZYwd2sfofME28VS6ImR6KvPLKJjeEqURGERei4guNzmNtvS38NlPsYYxgs9lq4eHHIn1+FxzQ9DICWejpcg+iQRqNeoKUoqSwyydUZx4ZbEqCIMa1o2aAB3AWC6lgmlhYRyr6Nk0bo5BdrhYgG3XfcdySSawzk4KceF7HqkpmxsbG0ei1oaAddBpv1olhYQjFRSiihreCaV7i9ofETv0TrDyIIHgqnRFvJnlo65PK5eh3ouEqWJrmiO5e0tc5xu6x0Nj+r4WXVTFIlDS1RTSW5C4pnNFRNZTktBcIw4kksBzOJvz0UbXwQxEr1EuxqSh6FhQ8NUzWWMbZS7UvkAe5553P5Kaqil5lkNPWltn15nip4Po3j5AN7Wkj3Gy46YPwEtJS/wC0qeDs0VVUUrJDJDGAWkm+U6aX26yCB9Xq1UKuUnHwKNNmNkq08pF9jXD0FVbpWekBYOabOA5X6x3q2dcZ7mm2iFvUispOBKVjg53SSW2EjgR5AC471BUQRTHRVJ5eX6mna0AWAsBoAOpXGwhYVhUdOHCIEBzi43JOp7+5RjBR2K66o15UfEnKRYQsRwqKfL0rA/Lmte+mbQ9fYEBxosFhgLnxx3fa13OJPcC4mwQEChoJZaoVM8QiyMysZmDnEm/pEjTQFw8UBokBVvwCLpDIzNG87mNxbfvGx8kB2iwqMPEhzOkaCA57iSAd7dQ8kB5/Q0WZzmhzC/18jnNDjzIBtftQHZ+HRGLoTG3o7Wy20/37UByhwqNpafSdk9QPc5wb1aAnftQFTQ//AD45OlkLW53N6JmUFoadMxIJzaX0sEB+YPQdIyWnnd00UUgEbrkE2bexIOuW9u/uQFpW4HDLlztJcz1X5nZx1+te5QEukpWxizb9pcS4nvJJKA7oAgIlbhkMvysTH9rmgnz3UXFPdEJVwn1LJW/wPo736Af3n28s1lDsYeRV7JT+H9yxosKhh+SiYztDRfz3U1CK2RbGuEOlYJikTCAIAgCAIAgCAIAgCAIAgCAIAgCAIAgCAIAgCAIAgCAj19CyaMxyNzNduPzB3B7VyUVJYZGcIzjwy2M8zhJ8ekFbNG3qafSA7hoquxa6ZMyrSuPRNo9HheZ+kuITub1htmX8blOyk95M77NN9U3+xc4RhMVMzJE2wOpO7nHmT1qyMFFYRfXVGtYiicpFgQBAEAQBAEAQBAEAQBAEAQEGbCIHOL3QsLjubanv5oCXFGGgBoAA2AFgPBAe0AQBAEAQBAEAQBAEAQBAEAQBAEAQBAEAQBAEAQBAEAQBAEAQBAEAQBAEAQBAEAQBAEAQBAEAQBAEAQBAEAQBAEAQBAEB/9k="/>
          <p:cNvSpPr>
            <a:spLocks noChangeAspect="1" noChangeArrowheads="1"/>
          </p:cNvSpPr>
          <p:nvPr/>
        </p:nvSpPr>
        <p:spPr bwMode="auto">
          <a:xfrm>
            <a:off x="463139" y="310295"/>
            <a:ext cx="230370" cy="3024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965" tIns="38483" rIns="76965" bIns="38483" numCol="1" anchor="t" anchorCtr="0" compatLnSpc="1">
            <a:prstTxWarp prst="textNoShape">
              <a:avLst/>
            </a:prstTxWarp>
          </a:bodyPr>
          <a:lstStyle/>
          <a:p>
            <a:endParaRPr lang="hu-HU"/>
          </a:p>
        </p:txBody>
      </p:sp>
      <p:sp>
        <p:nvSpPr>
          <p:cNvPr id="7" name="AutoShape 10" descr="data:image/jpeg;base64,/9j/4AAQSkZJRgABAQAAAQABAAD/2wCEAAkGBxQTEhUUExIWFhUXFhUYGBgXGRwcGBgaGhgaGBoaHhkgHSggGRomHBYUITEhJykrLi4uFx8zODMsNygtMCwBCgoKDg0OGxAQGy8mICQ3Miw0Nyw0LCw0LTAvLC8sLCwsNCwsLCwsLywsLCwsLCwsLCwsLCwsLCwsLCwsLCwsLP/AABEIAHcBpwMBEQACEQEDEQH/xAAbAAEAAwEBAQEAAAAAAAAAAAAABAUGAwIHAf/EAEwQAAEDAgQCBgQKBAwGAwAAAAEAAgMEEQUSITEGURNBYXGBkSIyobEHFDM0NVJyc7LBFULR8BZFU3SCg4SSw9Lh8SNVYpOzwiREov/EABoBAQADAQEBAAAAAAAAAAAAAAACAwQBBQb/xAA3EQACAgECAwUFBwMFAQAAAAAAAQIDEQQxEiEyEzNBUXEUImGBwQU0UpGhsdEjQvAVQ0RTguH/2gAMAwEAAhEDEQA/APuKAIAgCAIAgCAIAgCAIAgCAIAgCAIAgCAIAgCAIAgCAIAgCAIAgCAIAgCAIAgCAIAgCAIAgCAIAgCAIAgCAIAgCAIAgCAIAgCAIAgCAIAgCAIAgCAIAgCAIAgCAIAgCAIAgCAIAgCAIAgCAIAgCAIAgCAIAgCAIAgCAIAgCAIAgCAIAgCAIAgI1RiEbNHPAPLc+QWa3WUVPE5LIIv6dh+sf7pWb/VtN5v8mCTT4jE/RrxflsfIrTVrKLXiMln8v3BKWkBAEAQBAEBV02NNfVSU2QgxtDi64sb26v6Sgp5k4lMbk7HXjYtFMuCAIAgCAICqxHGmxTwwlhJmJAIIsLc1CU8SS8ymdyhOMMblqplwQFVj+NtpWxucwuzvDBYjQkE317lCc+ApuuVSTa35FqplwQBAEAQBAQcaxEU8L5i0uDcug3N3Bv5qM5cKyV22dnByZ6gxFpp21DrtYYhKb6lrS3Odt7DkikuHiCsTr43tjJ0oK1k0bZIzmY69jYi9iQdDruCuxkpLKJQmprijsSF0kEB5kfYE8gT5Icbwiu4exgVUPStYWjMRY2J07u9QhPjWSum1Wx4kizUy0IAgCAIAgCAIAgCAIAgCAIAgCAIAgPMjw0Ek2A1JUZSUIuUnyQMvieNOeSGEtZ7T+zuXzOs+052vhr5R/V/wCqXlnAgCAtMNxl0ZAeS5ntHcfyXp6P7TspfDPnH9V/nkDUxSBwDmm4OoK+nhOM4qUXlM6elIBAeJZQ0FziGgbkmwHimcHG0ubItPi8D3ZWTxudyDhfyuoqcXsyEbYSeE0Z7C/pap+6b/AOiqj3rM1f3mXp/BriVebSvdjdMDlNRFflnb+1R44+ZX21eccSJ7HAi4NwdiNlIsPDpmhwaXAOOwJFz3DrXMnMrODounTnJM1pALgC7YEgE9w61zJxtIyvE/0hQ97veFTZ3kTHf39ZoqrFYIzaSaNp5FwB8la5xW7NUrYR5NokQTteA5jg5p2LSCPMLqediSaayjKfCP8nT/AM4b+Fyp1Gy9TFrto+pr1ebiHV4pDEbSTMYeTnAHyUXKK3ZCVkI9TO9PUskGZj2uHNpBHsXU09iUZKSymdV06RKvFIYjaSZjDyc4A+Si5JbshKyEepnWlq2SC8b2vHNpB9y6mnsdjJS5plNx38xm/q//ACMVd3QyjV9y/wDPE64XA2TDomPOVr6VjXEECwdEATc6CwJ3XYrNaT8jtcVLTqL2a+hMwSjZDAyOJ5ext7OJBJu4k6gAbkqUIqMcIsqgoQUYvKJFVVxxi8j2sHNxA9662luSlKMebZypMThlNo5WPPJrgT5LiknszkbIS6Wdqn1HfZPuXXsSlszM/Bp8yH3j/wAlTp+gyaDuTVOcALk2A3JV5sPMMzXC7XBw5ggj2LieTiaex7XToQBAEAQBAEAQBAEAQBAEAQBAEBnOJa256IbCxd2nqH5+K+e+19U3LsY7Lm/ovqCjXiHAgCAIAgLrhuts7ozs7Udh/wBfyXs/ZGqcZ9i9nt6//TppV9GAgMO6nOI1kjXud8Wpzlyg2zuuR7wdeQG11mx2s3nZHnuPtFrT6YlzUcHUbm5RCGnqc0kOHbe+virHTB+BfLSVNYwUnClK+LEZ43yGRzYgM53IuzLfttZV1JqxpmfTxcb5JvPIkcQySVdWKKN5ZG1odMRudAbdosW6c3di7Y3OfAidzlbZ2SfLxLRnB9GG5egB03JObvvdT7GGMYLlpKcY4SmomOw+sZBmLqac2ZmPqO2t33yjtDh1hVrNc+HwZngnp7VD+1/oScc+laP7D/wvUp97End95h8/qa5Xm0yHF3z3D/vH/ijVFvXExanvq/n9CPxzC99XSNjfke7MA76tyLnvAuo3JuUUiGrTdsFF4Zb0nB1IxtnRdI47ueSXE9Z308FYqYLwL46SpLms+pS1lJ+jamKSEn4vK7JIwkkNPPyuR16Edara7KSa2ZnlD2axSj0vkyX8I/ydP/OG/hcu6jZepPXbR9Sz4xxV1PTlzPlHkMZ2E9fgAfGystnwx5F2ptddeVu+REwngyBjAZ29NK7V7nknU7219u5UY0xS582Qr0kEve5srMcw8YdIyqpriMuDZY7kgg9/ce42UJx7N8USm6v2dqyG3ii94uxgwU2aM+nIQyM9rtbjwvbtsrLZ8Mco06m1wrzHd7EXCODYGsBnb0srtXueSdTuBr7dyuQpilz5shVpIJZmssr+IsEFHaro7sLHNzxgktc0m23K5tbtuLWULIcHvRKr6ex/qV8vgWfGM4fh0jwLBzYnWO4u9hU7Xmtsu1LzQ36fufv8Uf2H/AT/AGvl9Dn/ABP/AD9D84SqBHhscjtmMlcfB7ylTxWmd00lGhN+GSs4dwQVl6uru8vJ6NhJytaDby00HZfW6hXDj96RTRT239WznnYsMX4Ngcwugb0UrRdjmEjUbA6+3cKc6YtcuTLbdJBrMFh/AkcM4m+ejzSA52h7HXG5A38Rbxuu1ycocyVFjnVmW5D+DX5kPvH/AJKOn6CGg7k4YhUvxCU08Li2mYf+NKP1z9RvMf77WvyTdj4VsRnJ6iXBHpW78/gayjpWRMbHG0Na0WAH779qvSSWEbIxUVhHZdJBAEAQBAEAQBAEAQBAEAQBAEAQGEqpcz3O5uJ9q+Hun2lkp+bOHNVgIAgCAID3DJlcHDqIPkpQm65Ka8OYN4F90dCAyPwdepUX9bp3X8h+d1RRs/UxaLaXqa5Xm0yOF/S1T903/wBFRHvWYq/vMvT+D84a+ka6/rehbu/fIlfeSFHf2GvV5tMh8IX/ANW3rfGG2/fvyrPf4eph1v8AZ6n7jf0rR/Yf+F67PvYnbfvMPn9TXK82mR4u+e4f94/8Uaot64mLUd9X8/oOJ/pCh73e8JZ3kRf39ZrlebTJfCb8z7ekbbyd/qqNR0GLX90c/hCv0VNffp2X/ulcv2RzW9MfUfCK1xFNlOX/AI4seoO6jbs1S/wGtziOPM7/AKIxH/mDf+03/Ku8Fv4iXZaj/s/REbEOG66ZhjlrWuYbXBjA2NxqADuuSqsksORCenumsSny9DxxhCWDD2ONw2WNrj1EjIL+QcuWrHChqk12afmjbLSbwSgKDjv5jN/V/wDkYqruhmbV9y/88Tn/ABR/Yf8AAXP9r5fQj/xf/P0Kunv+hDb+Tf5dKb+y6gu5Kl90+X1NDwpb4nT2/km+7X2q6roRq0/dR9C2Uy45VJ9B32Xe5cexyWzPmfDE009O2jhu0FznTSfVYbeiO02P73WOtuUeBHk6dznBVR+b+BfcKyGkqZKGQ+iSXwuP6wI277Dza5W1vgk4M0aduqx0v1Rs1oN4QBAEAQBAEAQBAEAQBAEAQBAEAQGBc2xI5Gy+Eaw2mcKzF8aipx6Zu47Mb6x/YO0rTptHZe/d28ym7UQqXvGSreMpnfJhsY7sx8zp7F7VX2TTHrbf6f5+Z5s9fY+nkQP4SVX8s7yb+xaP9P034P3Kfa7vxE6j4ynb64bIO7KfMaexZ7fsmmXRlfr+/wDJdDX2Lq5/oa3B8ciqB6Bs7rY71u8cwvG1Ojto6tvNHo06iFu25Z2WN7F5vmCwA7F95FYWDp+roMR8Y/R1ZKZAfi9QcwcBcNdqSPafC3JZs9nN52Z5/F7Pa+LpkXFXxjSMbmEuc9TWAlxPLs8VY7oJbl8tXUlnOSj4TqJJMRnfKzI90QOTraCWZQe3LZV1NuxtmfTylK+TksPBI4jjkpKsV0bS6NzQ2YDfYC/kG6829q7YnCXGiV6lVZ2qXLxLaPi+jLc3TgabEHN3Wsp9tDG5etXU1niKWjkdiNYyYNIpoDdpcPXfv53ynsDR1lVr+pPPgjPFvUWqX9sf1O3GZdBU0tXlLmRktfbqv+0Od4gc1233ZKRLVZhZGzwRa/wuo8ubp27bWObytdT7aHmXe1U4zxGWr8TfUVtHIYyyIyWizaOcA5uZ1uoG7bdyplJynF+BjlY7LoSxheBN45ke2rpHRNzSDMWt+sQQbeIuFK7KlHBZq3JWwcdy3ouMaV7bvk6Jw0cyQEEHrHIqxXQe5fDV1Nc3j1KevrBiVTFFCCYInB8ryLA8gPC4HeT1KuT7WSS2RROftFijHpXNkr4R/k6f+cN/C5d1Gy9SWu2j6lnxhhJqKZzWfKNIeztI6r9oJ8bKy2HFHkXamp2V4W+5EwfjKB7AJ3dFK3R7XgjUbkaezdRjdFrnyZCvVwa994ZXcR4uK0tpKQl2ZwMkgBytaP8AWxv2AdahZPj92JVfb22K6/my54rwUzUuSP148ro+ZLRa1+ZF/GysthxRwi/UUudeI7rYjYPxlC5gE7uilbo9rwRqNCQfyOq5C6LXPkyNWrg1ibwyDxHjoqwKSju9zyM7wCGtaCDvy2ueXO6hZZx+7Eqvu7X+nVzyWPF1OI8NewG4a2Jtz12ewXU7VivBbqY8NDXp+56/ij+w/wCAn+18voP+J/5+h+cJU4kw2ON2z2StPi94SpZrSO6aKlQk/HJWcOY0KO9JV3YWE9G+xyuaTfy1uD22NrKFc+D3JFNF3Y/0rOWNixxbjKBjCIX9LK7RjWAn0jtc/kNVOV0UuXNltmrgl7ryzrwvhb4KQiT5R+d7gTsSNB5AX7brtcXGHMlp63Cr3t3zInwZtHxO4AuZHXPPQKOn6CvQd0SONsLdJEJotJoDnaRuQNSPYD4dq7dDKyt0T1VTlHijuiz4fxVtTAyVu5FnD6rhuP36iFOE+KOS2m1WQUkWKmWhAEAQBAEAQBAEAQBAEAQBAEAQHznj+v8AiZcRq6S5jHV/1E9gPvC+es+znPVvPS+f5+H5/oZtTf2Uc+L2Pk08znuLnElxNyTuV7cYqEVGKwkeFKTk8vc8KRwIAgPcMpa4OaSHA3BG4K5KKkuGS5M7GTi8o+q8A4h8cIDvXjsZB1EDYjvP5rw4/ZrjqopdO/5eH5nuaW/tY890fSl9CaggIIrIZXyQXa9zQM7CLgA2te4sdwo5i3wlfHCTcPIUuD08bs0cEbXc2sAPnbRFCK2QjTXF5jFIlNgaHFwaMx3dYXPjuu4RPCzk9Fwva4vy/wBF0EB2A0xdmNNETzyN/YodnHyK3RW3nhX5E9jABYAADYDZTLdiLXYhFG5kcjgHSktY0gnNsCNrfrDfmouSXJ+JCVkYtRl4nOPA6YOzCniDuYY39i52cfIiqK08qK/ImSQNcQS1pLdiQCR3Hq2ClhFjSYfA0kOLWkjYkAkdx6kwGk+ZGrMJglOaSGN55uaCfOy44Re6ISqhLnJJkmngaxoaxrWtGwaAB5BdSS2JqKisITQNdbM1rrG4uAbHnqjSYaT3Oi6dIdZhUEpvJDG883NBPna6i4Re6K5VQn1JM60lJHEMscbWDk1oA9i6klsSjCMViKwd10kQ6zCoZTeSGN55uaCfO11Fwi90VyqhPqSZ1pKOOIWjjawcmtAHsXUktiUYRisRWDpLGHCzgHA7gi48l060nuOibly5RltbLbS1rWtta3UmBhYwIow0WaAANgBYeSBJLY51dHHKMskbXjk5oI9q40nuclCMliSycqPCoIjeOGNh5taAfO11xQitkRjVCHSkiWQpFh4hhawWa0NHJoAHkFxLBxJLY6Lp05wU7GaMY1oP1QB7lxJLY4opbHRdOhAEAQBAEAQBAEAQBAEAQBAEAQHxfj6o+NVMmukZyM7Muh83X9ixytasz4HhaufHY/hyMPIwtNiLFXpprKMp5XQEAQHpjCTYC5XG0ubBtOBqj4rURuv6xDH9odp5A2Pgs6t99PwNOmn2difyPti2nvBAZHBPpWs+wz8LFRDvZGKr7zP5fQ1yvNoQFFNgrzXsqszcjYywjXNf0uy1vSHWqnB8fEZ3S3crPgXqtNAQGQ4x+eYd9678USot64mHU99X8/oa9Xm4IAgCAIAgCAIAgCAIAgCAIAgCAIAgCAIAgCAIAgCAIAgCAIAgCAIAgCAIAgCA+CvcSSTuSSfHVeWfON55nCop2vHpDx61KM3HY5grpcKP6pB79Fer14kcHL9HSch5hT7aAwzrFhTv1iB3aqDvXgMFjT0zWbDx61RKbluSwdHHRRDPvULrtB5gH2L1EfRrY9odPnrxUOxOqZTkNc8MDpCL5G5WXIHPq/e6y+92jUTzP6j1E1Dx8fLki1dwY4i/x6o6T62Y2v3XvbxU+xf4mXeyP8bydeF8VmE0lJVG8rBdr/rt/PcG/fyXa5vPBLc7p7Z8Tqs3X6n5U1Txi0UYe7IYSSzMcpNn65dr6DyXG32qQlJ+0pZ5YOvFmMSsdHT0/wAvNsfqN2v79eoNK7bNrEY7slqbZRahDdkWPgx9sz66oMn1g4gX7r39q52L8ZMgtI/GbyU+Ix1LKyijqHiQNl/4cgFi8FzLg9oyjz61XJSU4qRRNWRthGbz5P8AI+jLWeoZ7jyoeyje6N7mOzM9JpIOrh1jVVXNqHIy6yTjU2njYg0mH1NYxr5p3wRFoyRxmz3C3rPdzO9vcoKMprLeEQjXZcsyeF5L6kLE6abDSyZlRJLCXhr45Dfe57uo62FjbdRkpVc0+RXZGenxNSbXxJ8eGVNaOlmmfBG7VkMejsp2L3dZ7LeSnwynzbwWKuy73pPC8l9SDXQzYbJFI2d8sD3hj2SG9r/6Am4ttbVRalU088iuanp5JqTafLmabibFDTQOka0ufo1osSLnrNuoWJV1k+GOUa77XXByS5lNTcLTStD6qrmzu1ysdlazs5eQCrVTfOTZRHTTks2SefgRa8T4a5knTvmp3ODXtk1c29zcHuB2ttbrUZcVXPOUQnx6ZqXFmPxLjjqocyje6N7mOvHZzSQdXtG47FZc2oci7VyaqbT8v3KzD6KqrY2PlnfBDlAaxhPSPsLZ3O7d+vfxUIxnNZbwiqELbopyeF8N36kfF8JnoWfGIKmR7WkZ45DcEE27ra8r67rkoSrXFFkbKp0LjhJvHmat+KAU3xgNJHRh4aNSbi4HmbK7i93iNrsXZ8fzM3h2D1FY0T1NTJG1+rIozlAb1X/2v2qqMJTWZMyQqsuXHOTWfBHnFMLqKFhngqZHtZYvjlOYEXsT+4v2rkoSrXFFnLKp0rjhJvHgzUQ4mw04qDozo+kPMDLmI7xqFepLh4jYrE6+PwxkzOG0dRiDenmnfDE4nJFEbaA2uXdfXuPJUxUrObeEZK4WXrjlJpeCR0xDh+enYZaSqlJaCTHIcwcBva+l/DySVcorMWdnROtcVcn8+Z04KoI3tbWdJK+VzXNcXuuAbjMBpoLtFuxdpimuPPM7pYRaVuW38SMJJ8RlkEczoaWN2W7PWkI3107+QuNCo+9Y+TwiOZ6iTw8RX6nqs4anp2mWlqpXOaLmN5zB4GtrbX7CPJddUo84sS09la4q5P5mg4cxYVUDZQLHUOHJw38Nj3EK2ufHHJpot7WCkY7AJauqEsLJntaJHF8ziXOAOjY2a6bE6Eftzwc5ZSZhpdtmYJ+O/wBEbLAcK+LxlnSvku4uzP31AFu7T2rRCHCsZN9NXZxxnPqWSmWhAEAQBAEAQBAEAQBAEAQHw7FqXop5Yz+q9w8L6eyy82SxJo+esjwzcSIokAgCAIAgO9DSmWRkY3e5rfM2PsXYrLwShHjko+Z91AXpn0QQGRwT6VrPsM/CxUQ72Riq+8z+X0NcrzaZHGhlxWkcN3Me09wDv2lUT72Jit5amD8z8qvpmL7g+56PvkJfel6fyIfSxl9/1Kf0f/x/nci775HFz1b9P8/c16vNxkOMfnmHfeu/FEqLeuJh1PfV/P6GvV5uMz8IvzF/2o/xBU39DMmu7l/L9y/oPko/sN9wVq2NMelGd+En5mfvGfmqdR0GXXd0aSl9Rv2W+5XLY1x2Mv8ACV82j+/Z+F6p1HSjHruhepd45i7KWEyP12DWjdzjsOzY69isnNQWWaLbVVDiZSxSYpMM4EEAOoa4Eut1X3/LuCrTtfPkjOnqZ8+SKTjN9cKfLUtiMeYHPHuDrYEE9evUq7ePh94z6p3dniaWPgX/AB19HO/qfxtVt3dmnWdw/l+5e4R8hF93H+EKyPSjTX0Ir+NPmU/2R+IKN3QyvVd1IYRWNhoIpHmzWwsJ8hp3nbxSDSrTZyuahSpPyKumxHEKodJCyKGI+oZLlzhz6/d5qClZPmuSKY2X284pJfEi487EWU8olEMkZY4OczRzRb1tbX8ioz7RRecEbnqFB8WGizw2kMuFNjb6zoCB32NvapxWasfAthFz03CvFDgTE2Pp2xXyyRXa5h0doTY2/fVKZJxx5DSWJ1qPii0x7Fo6eJz3uF7HK3rcbaABTnNRWWXXWxri2yl4XpHwYa4kEOLJZADuPR9H2AHxVdacazPp4uvT8/iyo4SrqyOmaIKMSMu8h5e0XOY30J6rW8FXVKajyRRprLo1pQhlepc/pfEf+Xt/7rf8ys47Pwl/baj/AK/1R64Fw+aFswmi6PNJnaLtO412J5ALtMZRTyjukhOClxLGWcfg5+Sn+/d7guUbP1OaLpl6muV5tKjF8TdFPTsu0MkMucu6g1txrfRAS6bFIZA4slY4NF3WcNAOs8ggO7alhZnDm5LXzX9G3O/JAeJa1jYjKXDIGl2Yagi17jmgIFB007BI+R0TXC7GMDbhp2LnOabkjXS1roDpSQVDJSHSiSHLe7mgSB3K7bAjtsgJFRicTCQ+VrSN7na+1+XigJHTNy5swy2vmuLW532sgI8GJRPdlbI0utcC+pHMDrCA6VNZHH8pI1n2iB70Bn+La1r6cOiluRJGLxvI9Y6jQoC/nqo4gM7w3TS5109pQHn9IxZQ/pWZTs64sfFAYn4SMENxUsGlg2S3V1Nd+R7gsuoh/cjzddT/ALi+Zg1lPNCAIAgCA3HwcYIS41Lx6Lbtj7Ts53cBceJ5LTp4c+JnoaGnL7R/I+iLWeoEBgocWjp8VqTIbNfkbm6mnIwi/Idqyqaja8nmq2NeplxeP8I3QlblzZhlte99Lc78lqyejlYyY+hmFXifSs1ip2ZQ7qc432/vH+72rOnx2ZWyMMH2uo4ltE6VX0zF9wfc9dffIlL70vT+TxxA/wCK4hDVO+SkaYnn6p5nwyn+iVyfuWKXgcufZXxsez5GvZM0tzBwLbXzA6W535K/JtTTWTB4/i8c9fRtiOYRS2Lh6pLnMuAeu2Ua9qzTmpWRx4HnXWxnfBR8H/Bv1qPSMz8IvzF/2o/xBU39DMmu7l/L9y/oPko/sN9wVq2NMelGd+En5mfvGfmqdR0GXXd0aSl9Rv2W+5XLY1x2Mv8ACV82j+/Z+F6p1HSjHruhep+fCEwiKCWxLI5mueOz9xbxS/ZMa3pjLwTNRSVTJGB8bg5pFwQrk01lGuMlJZRivhKxeIxdA1wdJmDnW1DQAd+3UaLPqJrHCYNfbHh4FuWfHf0c7+p/G1Tu7st1ncP5fuXuEfIRfdx/hCsj0o019CK/jT5lP9kfiCjd0Mr1XdSKjFKdz8HaG6kRROIHJuUn2XPgq5LNJRZFy0qx5IvuGa6OWmiMZGjGNLR+qQACCOrZW1yTisGiicZ1poruOcYijp5Ii4GSRpaGg6i/6x5ABQumlFoq1dsYwcfFnTApHtw1jo25niElg5uANh5rsMqvkSqbWnTjvgymGfEJm5quR7akuJe5xc0320sMoFrdV1RHs2ve3MVfYTWbH735F9hWFYaHhzZWSvG2eUOI/ok29itjCrPI011abOU0365NXLGHNLTsQQe4iyvfM2NZWDI8D1oh6SilIbJHI7Lf9Zp107db9zgs9MuHMGYtJNQzVLdGnxLEI4I3SSOAaB4nsA6yrpSUVlmuc4wjxSKnguqnlhdLM6+d7jGLAWZ4DnfwAUKXJrLKdLKc4cUvHb0IPwc/JT/fu9wUaNn6lei6ZeprlebTNcTRMdVUTZAC0uluHbH0W2B5620QHnF6djK2k6NrQ5/SNeGgDMzL1gbjf9wgKqd7o4pcPB9J0zWR/dSHPfuFiD3oDS8RURNHJHGNowGgcm2NvIWQHrhmvbNTxuadWtDXDrDmix/b4oDlWY09sghEJD3se5hLmkeiCdQL8tkBx4Mc2SjbeziTIJL6lzi43zcyQRugMzTyujayNxvTtrnN19XK0iwP/Te5t2IDR8dQ/wDxxI3SSORhjI3uXBth5+xAcaaoEM9SasWbJlLXuaSwtAtkvaw326zdAVlXSPiw+zrgGoa6Np3awu9EHkdzbtQFpSzPNfUx5w15bHkLhc9GG3IaLgbm/X16aIC5w7CY4WlrRfM4udm1u47m2w7gAgJsjA4FrgCCCCDsQdwhxrPJnzjiXgh7CZKYF7N8n67e76w9vesdlDXOJ5d+icecOaMa9pBsQQRuDoR4LOYNj8QH60XNgLk7AbnwQGv4b4IkkIfUAxx75Nnu/wAo9vvWiuhvnI3UaOUuc+SPpMMTWNDWgBrQAANgBsFsSweqkksI9odCArHYBAZJZHMzGYAPzEkEC1tNh6o1Ch2cct+ZV2EMttb7lO/gClLr3lDb+oHDL7W39qr9ngZ/Yas+JosPoI4WBkTA1o6hz5k9Z7VdGKisI1QhGCxFHJ+ExmdtQQela3KDc2tr1bdZXOBcXF4nHVHj4/EkVlIyVhZI0Oadwf30PautJrDJSipLDM0eAKXNe8uW/qZhl/Dm9qp9ngZPYas+Ja/wcp7wkR5ehJdHlJABJaST9Y+i3dWdnHl8C/2evly22LZTLiHiuGx1EZjlBLCQSASNjcahRlFSWGQsrjZHhlsSomBoDRsAAO4aKRNLBFxbDI6iPo5QS24NgSNRtqFGUVJYZXZXGyPDLYlMbYADYCykWEPFsKjqGBkoJaHBwsSNQCOrvKjKCksMrsqjYsSJcsTXNLXAOaRYg6gjkV1rJNpNYZmpuBKUuJaZYwd2sfofME28VS6ImR6KvPLKJjeEqURGERei4guNzmNtvS38NlPsYYxgs9lq4eHHIn1+FxzQ9DICWejpcg+iQRqNeoKUoqSwyydUZx4ZbEqCIMa1o2aAB3AWC6lgmlhYRyr6Nk0bo5BdrhYgG3XfcdySSawzk4KceF7HqkpmxsbG0ei1oaAddBpv1olhYQjFRSiihreCaV7i9ofETv0TrDyIIHgqnRFvJnlo65PK5eh3ouEqWJrmiO5e0tc5xu6x0Nj+r4WXVTFIlDS1RTSW5C4pnNFRNZTktBcIw4kksBzOJvz0UbXwQxEr1EuxqSh6FhQ8NUzWWMbZS7UvkAe5553P5Kaqil5lkNPWltn15nip4Po3j5AN7Wkj3Gy46YPwEtJS/wC0qeDs0VVUUrJDJDGAWkm+U6aX26yCB9Xq1UKuUnHwKNNmNkq08pF9jXD0FVbpWekBYOabOA5X6x3q2dcZ7mm2iFvUispOBKVjg53SSW2EjgR5AC471BUQRTHRVJ5eX6mna0AWAsBoAOpXGwhYVhUdOHCIEBzi43JOp7+5RjBR2K66o15UfEnKRYQsRwqKfL0rA/Lmte+mbQ9fYEBxosFhgLnxx3fa13OJPcC4mwQEChoJZaoVM8QiyMysZmDnEm/pEjTQFw8UBokBVvwCLpDIzNG87mNxbfvGx8kB2iwqMPEhzOkaCA57iSAd7dQ8kB5/Q0WZzmhzC/18jnNDjzIBtftQHZ+HRGLoTG3o7Wy20/37UByhwqNpafSdk9QPc5wb1aAnftQFTQ//AD45OlkLW53N6JmUFoadMxIJzaX0sEB+YPQdIyWnnd00UUgEbrkE2bexIOuW9u/uQFpW4HDLlztJcz1X5nZx1+te5QEukpWxizb9pcS4nvJJKA7oAgIlbhkMvysTH9rmgnz3UXFPdEJVwn1LJW/wPo736Af3n28s1lDsYeRV7JT+H9yxosKhh+SiYztDRfz3U1CK2RbGuEOlYJikTCAIAgCAIAgCAIAgCAIAgCAIAgCAIAgCAIAgCAIAgCAj19CyaMxyNzNduPzB3B7VyUVJYZGcIzjwy2M8zhJ8ekFbNG3qafSA7hoquxa6ZMyrSuPRNo9HheZ+kuITub1htmX8blOyk95M77NN9U3+xc4RhMVMzJE2wOpO7nHmT1qyMFFYRfXVGtYiicpFgQBAEAQBAEAQBAEAQBAEAQEGbCIHOL3QsLjubanv5oCXFGGgBoAA2AFgPBAe0AQBAEAQBAEAQBAEAQBAEAQBAEAQBAEAQBAEAQBAEAQBAEAQBAEAQBAEAQBAEAQBAEAQBAEAQBAEAQBAEAQBAEAQBAEB/9k="/>
          <p:cNvSpPr>
            <a:spLocks noChangeAspect="1" noChangeArrowheads="1"/>
          </p:cNvSpPr>
          <p:nvPr/>
        </p:nvSpPr>
        <p:spPr bwMode="auto">
          <a:xfrm>
            <a:off x="578324" y="461505"/>
            <a:ext cx="230370" cy="3024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965" tIns="38483" rIns="76965" bIns="38483" numCol="1" anchor="t" anchorCtr="0" compatLnSpc="1">
            <a:prstTxWarp prst="textNoShape">
              <a:avLst/>
            </a:prstTxWarp>
          </a:bodyPr>
          <a:lstStyle/>
          <a:p>
            <a:endParaRPr lang="hu-HU"/>
          </a:p>
        </p:txBody>
      </p:sp>
      <p:pic>
        <p:nvPicPr>
          <p:cNvPr id="1035"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381" t="48045" r="45000" b="34477"/>
          <a:stretch/>
        </p:blipFill>
        <p:spPr bwMode="auto">
          <a:xfrm>
            <a:off x="4017061" y="3351568"/>
            <a:ext cx="1316877" cy="4431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Egyenes összekötő nyíllal 50"/>
          <p:cNvCxnSpPr/>
          <p:nvPr/>
        </p:nvCxnSpPr>
        <p:spPr>
          <a:xfrm flipH="1">
            <a:off x="5206976" y="2319483"/>
            <a:ext cx="166199" cy="2459775"/>
          </a:xfrm>
          <a:prstGeom prst="straightConnector1">
            <a:avLst/>
          </a:prstGeom>
          <a:ln w="50800">
            <a:solidFill>
              <a:srgbClr val="9F9F9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37" name="Picture 13" descr="http://www.microad.vn/images/merit_network2.png?session=873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9429" y="1562424"/>
            <a:ext cx="1394401" cy="394816"/>
          </a:xfrm>
          <a:prstGeom prst="rect">
            <a:avLst/>
          </a:prstGeom>
          <a:solidFill>
            <a:schemeClr val="bg1"/>
          </a:solidFill>
        </p:spPr>
      </p:pic>
      <p:pic>
        <p:nvPicPr>
          <p:cNvPr id="61" name="Picture 13" descr="http://www.microad.vn/images/merit_network2.png?session=873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343" y="3423780"/>
            <a:ext cx="1142841" cy="323588"/>
          </a:xfrm>
          <a:prstGeom prst="rect">
            <a:avLst/>
          </a:prstGeom>
          <a:solidFill>
            <a:schemeClr val="bg1"/>
          </a:solidFill>
        </p:spPr>
      </p:pic>
      <p:grpSp>
        <p:nvGrpSpPr>
          <p:cNvPr id="52" name="Csoportba foglalás 51"/>
          <p:cNvGrpSpPr/>
          <p:nvPr/>
        </p:nvGrpSpPr>
        <p:grpSpPr>
          <a:xfrm>
            <a:off x="2152355" y="2809814"/>
            <a:ext cx="1317611" cy="1508128"/>
            <a:chOff x="-2040273" y="2805001"/>
            <a:chExt cx="1745674" cy="1522052"/>
          </a:xfrm>
        </p:grpSpPr>
        <p:sp>
          <p:nvSpPr>
            <p:cNvPr id="56" name="Ellipszis 55"/>
            <p:cNvSpPr/>
            <p:nvPr/>
          </p:nvSpPr>
          <p:spPr>
            <a:xfrm>
              <a:off x="-2040273" y="2805001"/>
              <a:ext cx="1745674" cy="15220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b="1" dirty="0">
                <a:solidFill>
                  <a:schemeClr val="bg1"/>
                </a:solidFill>
                <a:ea typeface="NSimSun"/>
              </a:endParaRPr>
            </a:p>
          </p:txBody>
        </p:sp>
        <p:pic>
          <p:nvPicPr>
            <p:cNvPr id="62" name="Picture 2" descr="http://blogs-images.forbes.com/marketshare/files/2012/11/kelloggs-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8937" y="3286930"/>
              <a:ext cx="756276" cy="33811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http://upload.wikimedia.org/wikipedia/commons/thumb/c/c7/KLM_logo.svg/2000px-KLM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5317" y="2878804"/>
              <a:ext cx="592606" cy="34489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http://img1.wikia.nocookie.net/__cb20120901003759/logopedia/images/f/f9/P%26G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46947" y="3610600"/>
              <a:ext cx="688471" cy="29982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http://upload.wikimedia.org/wikipedia/en/thumb/e/e4/Unilever.svg/929px-Unilever.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61881" y="3339982"/>
              <a:ext cx="410147" cy="45208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http://www.mountainside-medical.com/media/brands/4/kimberly-clark.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15367" y="3960043"/>
              <a:ext cx="1032706" cy="1629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Csoportba foglalás 71"/>
          <p:cNvGrpSpPr/>
          <p:nvPr/>
        </p:nvGrpSpPr>
        <p:grpSpPr>
          <a:xfrm>
            <a:off x="3961870" y="2798635"/>
            <a:ext cx="1399709" cy="1501470"/>
            <a:chOff x="5252880" y="2833014"/>
            <a:chExt cx="1851941" cy="1513287"/>
          </a:xfrm>
        </p:grpSpPr>
        <p:sp>
          <p:nvSpPr>
            <p:cNvPr id="73" name="Ellipszis 72"/>
            <p:cNvSpPr/>
            <p:nvPr/>
          </p:nvSpPr>
          <p:spPr>
            <a:xfrm>
              <a:off x="5252880" y="2833014"/>
              <a:ext cx="1851941" cy="15132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dirty="0"/>
            </a:p>
          </p:txBody>
        </p:sp>
        <p:pic>
          <p:nvPicPr>
            <p:cNvPr id="74" name="Picture 2" descr="http://1.bp.blogspot.com/-WKQYP-hnVJY/UhQJJNmE75I/AAAAAAAAbWY/NrhZ9V8ez0c/s1600/RTL4+logo+2005.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06213" y="3556673"/>
              <a:ext cx="824565" cy="43186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2" descr="http://www.underconsideration.com/brandnew/archives/yahoo_logo.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7316" t="38883" r="6804" b="37096"/>
            <a:stretch/>
          </p:blipFill>
          <p:spPr bwMode="auto">
            <a:xfrm>
              <a:off x="5650668" y="3141825"/>
              <a:ext cx="1135657" cy="316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Csoportba foglalás 75"/>
          <p:cNvGrpSpPr/>
          <p:nvPr/>
        </p:nvGrpSpPr>
        <p:grpSpPr>
          <a:xfrm>
            <a:off x="5850966" y="2767144"/>
            <a:ext cx="1366821" cy="1564453"/>
            <a:chOff x="2806129" y="2805001"/>
            <a:chExt cx="1808427" cy="1576766"/>
          </a:xfrm>
        </p:grpSpPr>
        <p:sp>
          <p:nvSpPr>
            <p:cNvPr id="77" name="Ellipszis 76"/>
            <p:cNvSpPr/>
            <p:nvPr/>
          </p:nvSpPr>
          <p:spPr>
            <a:xfrm>
              <a:off x="2806129" y="2805001"/>
              <a:ext cx="1808427" cy="157676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b="1" dirty="0">
                <a:solidFill>
                  <a:schemeClr val="bg1"/>
                </a:solidFill>
                <a:ea typeface="NSimSun"/>
              </a:endParaRPr>
            </a:p>
          </p:txBody>
        </p:sp>
        <p:pic>
          <p:nvPicPr>
            <p:cNvPr id="78" name="Picture 2" descr="http://www.xaxis.com/images/content/news/Xaxis_logo_4c.jpg"/>
            <p:cNvPicPr>
              <a:picLocks noChangeAspect="1" noChangeArrowheads="1"/>
            </p:cNvPicPr>
            <p:nvPr/>
          </p:nvPicPr>
          <p:blipFill rotWithShape="1">
            <a:blip r:embed="rId14">
              <a:extLst>
                <a:ext uri="{28A0092B-C50C-407E-A947-70E740481C1C}">
                  <a14:useLocalDpi xmlns:a14="http://schemas.microsoft.com/office/drawing/2010/main" val="0"/>
                </a:ext>
              </a:extLst>
            </a:blip>
            <a:srcRect l="17062" t="10971" r="16788" b="15895"/>
            <a:stretch/>
          </p:blipFill>
          <p:spPr bwMode="auto">
            <a:xfrm>
              <a:off x="3220344" y="3042710"/>
              <a:ext cx="1004293" cy="11103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7103895"/>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1"/>
          <p:cNvSpPr txBox="1">
            <a:spLocks/>
          </p:cNvSpPr>
          <p:nvPr/>
        </p:nvSpPr>
        <p:spPr>
          <a:xfrm>
            <a:off x="326921" y="213943"/>
            <a:ext cx="8490160" cy="1058192"/>
          </a:xfrm>
          <a:prstGeom prst="rect">
            <a:avLst/>
          </a:prstGeom>
          <a:noFill/>
        </p:spPr>
        <p:txBody>
          <a:bodyPr lIns="76965" tIns="38483" rIns="76965" bIns="38483"/>
          <a:lstStyle>
            <a:lvl1pPr algn="l" defTabSz="914400" rtl="0" eaLnBrk="1" latinLnBrk="0" hangingPunct="1">
              <a:lnSpc>
                <a:spcPct val="95000"/>
              </a:lnSpc>
              <a:spcBef>
                <a:spcPct val="0"/>
              </a:spcBef>
              <a:buNone/>
              <a:defRPr sz="3000" b="1" kern="1200" spc="-40" baseline="0">
                <a:solidFill>
                  <a:schemeClr val="tx1"/>
                </a:solidFill>
                <a:latin typeface="+mj-lt"/>
                <a:ea typeface="+mj-ea"/>
                <a:cs typeface="+mj-cs"/>
              </a:defRPr>
            </a:lvl1pPr>
          </a:lstStyle>
          <a:p>
            <a:pPr>
              <a:spcBef>
                <a:spcPts val="0"/>
              </a:spcBef>
              <a:spcAft>
                <a:spcPts val="505"/>
              </a:spcAft>
            </a:pPr>
            <a:r>
              <a:rPr lang="hu-HU" cap="all" dirty="0" smtClean="0">
                <a:solidFill>
                  <a:srgbClr val="1357AF"/>
                </a:solidFill>
              </a:rPr>
              <a:t>Átalakuló display költések </a:t>
            </a:r>
            <a:r>
              <a:rPr lang="hu-HU" cap="all" dirty="0" err="1" smtClean="0">
                <a:solidFill>
                  <a:srgbClr val="1357AF"/>
                </a:solidFill>
              </a:rPr>
              <a:t>amerikában</a:t>
            </a:r>
            <a:r>
              <a:rPr lang="hu-HU" cap="all" dirty="0" smtClean="0">
                <a:solidFill>
                  <a:srgbClr val="1357AF"/>
                </a:solidFill>
              </a:rPr>
              <a:t>…</a:t>
            </a:r>
          </a:p>
        </p:txBody>
      </p:sp>
      <p:graphicFrame>
        <p:nvGraphicFramePr>
          <p:cNvPr id="7" name="Tartalom helye 6"/>
          <p:cNvGraphicFramePr>
            <a:graphicFrameLocks noGrp="1"/>
          </p:cNvGraphicFramePr>
          <p:nvPr>
            <p:ph idx="1"/>
            <p:extLst>
              <p:ext uri="{D42A27DB-BD31-4B8C-83A1-F6EECF244321}">
                <p14:modId xmlns:p14="http://schemas.microsoft.com/office/powerpoint/2010/main" val="3964360817"/>
              </p:ext>
            </p:extLst>
          </p:nvPr>
        </p:nvGraphicFramePr>
        <p:xfrm>
          <a:off x="-326169" y="1428521"/>
          <a:ext cx="9034401" cy="4287431"/>
        </p:xfrm>
        <a:graphic>
          <a:graphicData uri="http://schemas.openxmlformats.org/drawingml/2006/chart">
            <c:chart xmlns:c="http://schemas.openxmlformats.org/drawingml/2006/chart" xmlns:r="http://schemas.openxmlformats.org/officeDocument/2006/relationships" r:id="rId3"/>
          </a:graphicData>
        </a:graphic>
      </p:graphicFrame>
      <p:sp>
        <p:nvSpPr>
          <p:cNvPr id="8" name="Szövegdoboz 7"/>
          <p:cNvSpPr txBox="1"/>
          <p:nvPr/>
        </p:nvSpPr>
        <p:spPr>
          <a:xfrm>
            <a:off x="3881984" y="6418234"/>
            <a:ext cx="1368151" cy="204583"/>
          </a:xfrm>
          <a:prstGeom prst="rect">
            <a:avLst/>
          </a:prstGeom>
          <a:noFill/>
        </p:spPr>
        <p:txBody>
          <a:bodyPr wrap="square" lIns="32722" tIns="32722" rIns="32722" bIns="32722" rtlCol="0">
            <a:spAutoFit/>
          </a:bodyPr>
          <a:lstStyle/>
          <a:p>
            <a:pPr algn="ctr"/>
            <a:r>
              <a:rPr lang="hu-HU" sz="900" spc="-36" dirty="0">
                <a:solidFill>
                  <a:schemeClr val="bg1"/>
                </a:solidFill>
              </a:rPr>
              <a:t>Forrás: Magna Global</a:t>
            </a:r>
          </a:p>
        </p:txBody>
      </p:sp>
      <p:sp>
        <p:nvSpPr>
          <p:cNvPr id="4" name="Szövegdoboz 3"/>
          <p:cNvSpPr txBox="1"/>
          <p:nvPr/>
        </p:nvSpPr>
        <p:spPr>
          <a:xfrm>
            <a:off x="6204723" y="1571412"/>
            <a:ext cx="2376266" cy="1191921"/>
          </a:xfrm>
          <a:prstGeom prst="rect">
            <a:avLst/>
          </a:prstGeom>
          <a:noFill/>
        </p:spPr>
        <p:txBody>
          <a:bodyPr wrap="square" lIns="83115" tIns="41557" rIns="83115" bIns="41557" rtlCol="0">
            <a:spAutoFit/>
          </a:bodyPr>
          <a:lstStyle/>
          <a:p>
            <a:r>
              <a:rPr lang="hu-HU" dirty="0">
                <a:solidFill>
                  <a:schemeClr val="tx1">
                    <a:lumMod val="50000"/>
                    <a:lumOff val="50000"/>
                  </a:schemeClr>
                </a:solidFill>
                <a:latin typeface="+mj-lt"/>
              </a:rPr>
              <a:t>Display költések megoszlása az amerikai piacon</a:t>
            </a:r>
          </a:p>
          <a:p>
            <a:endParaRPr lang="hu-HU" dirty="0"/>
          </a:p>
        </p:txBody>
      </p:sp>
      <p:sp>
        <p:nvSpPr>
          <p:cNvPr id="3" name="Téglalap 2"/>
          <p:cNvSpPr/>
          <p:nvPr/>
        </p:nvSpPr>
        <p:spPr>
          <a:xfrm>
            <a:off x="5641284" y="2289018"/>
            <a:ext cx="312904" cy="2929274"/>
          </a:xfrm>
          <a:prstGeom prst="rect">
            <a:avLst/>
          </a:prstGeom>
          <a:solidFill>
            <a:srgbClr val="FFC000"/>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965" tIns="38483" rIns="76965" bIns="38483" numCol="1" spcCol="0" rtlCol="0" fromWordArt="0" anchor="ctr" anchorCtr="0" forceAA="0" compatLnSpc="1">
            <a:prstTxWarp prst="textNoShape">
              <a:avLst/>
            </a:prstTxWarp>
            <a:noAutofit/>
          </a:bodyPr>
          <a:lstStyle/>
          <a:p>
            <a:pPr algn="ctr"/>
            <a:endParaRPr lang="hu-HU"/>
          </a:p>
        </p:txBody>
      </p:sp>
      <p:sp>
        <p:nvSpPr>
          <p:cNvPr id="9" name="Cím 1"/>
          <p:cNvSpPr txBox="1">
            <a:spLocks/>
          </p:cNvSpPr>
          <p:nvPr/>
        </p:nvSpPr>
        <p:spPr>
          <a:xfrm>
            <a:off x="5405859" y="3394145"/>
            <a:ext cx="804427" cy="529096"/>
          </a:xfrm>
          <a:prstGeom prst="rect">
            <a:avLst/>
          </a:prstGeom>
          <a:noFill/>
        </p:spPr>
        <p:txBody>
          <a:bodyPr lIns="76965" tIns="38483" rIns="76965" bIns="38483"/>
          <a:lstStyle>
            <a:lvl1pPr algn="l" defTabSz="914400" rtl="0" eaLnBrk="1" latinLnBrk="0" hangingPunct="1">
              <a:lnSpc>
                <a:spcPct val="95000"/>
              </a:lnSpc>
              <a:spcBef>
                <a:spcPct val="0"/>
              </a:spcBef>
              <a:buNone/>
              <a:defRPr sz="3000" b="1" kern="1200" spc="-40" baseline="0">
                <a:solidFill>
                  <a:schemeClr val="tx1"/>
                </a:solidFill>
                <a:latin typeface="+mj-lt"/>
                <a:ea typeface="+mj-ea"/>
                <a:cs typeface="+mj-cs"/>
              </a:defRPr>
            </a:lvl1pPr>
          </a:lstStyle>
          <a:p>
            <a:pPr algn="ctr">
              <a:spcBef>
                <a:spcPts val="0"/>
              </a:spcBef>
              <a:spcAft>
                <a:spcPts val="505"/>
              </a:spcAft>
            </a:pPr>
            <a:r>
              <a:rPr lang="hu-HU" sz="1700" cap="all" dirty="0">
                <a:solidFill>
                  <a:schemeClr val="bg2">
                    <a:lumMod val="10000"/>
                  </a:schemeClr>
                </a:solidFill>
              </a:rPr>
              <a:t>83</a:t>
            </a:r>
            <a:r>
              <a:rPr lang="hu-HU" sz="800" cap="all" dirty="0">
                <a:solidFill>
                  <a:schemeClr val="bg2">
                    <a:lumMod val="10000"/>
                  </a:schemeClr>
                </a:solidFill>
              </a:rPr>
              <a:t>%</a:t>
            </a:r>
          </a:p>
        </p:txBody>
      </p:sp>
    </p:spTree>
    <p:extLst>
      <p:ext uri="{BB962C8B-B14F-4D97-AF65-F5344CB8AC3E}">
        <p14:creationId xmlns:p14="http://schemas.microsoft.com/office/powerpoint/2010/main" val="1312871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1"/>
          <p:cNvSpPr txBox="1">
            <a:spLocks/>
          </p:cNvSpPr>
          <p:nvPr/>
        </p:nvSpPr>
        <p:spPr>
          <a:xfrm>
            <a:off x="326921" y="213943"/>
            <a:ext cx="8490160" cy="1058192"/>
          </a:xfrm>
          <a:prstGeom prst="rect">
            <a:avLst/>
          </a:prstGeom>
          <a:noFill/>
        </p:spPr>
        <p:txBody>
          <a:bodyPr lIns="76965" tIns="38483" rIns="76965" bIns="38483"/>
          <a:lstStyle>
            <a:lvl1pPr algn="l" defTabSz="914400" rtl="0" eaLnBrk="1" latinLnBrk="0" hangingPunct="1">
              <a:lnSpc>
                <a:spcPct val="95000"/>
              </a:lnSpc>
              <a:spcBef>
                <a:spcPct val="0"/>
              </a:spcBef>
              <a:buNone/>
              <a:defRPr sz="3000" b="1" kern="1200" spc="-40" baseline="0">
                <a:solidFill>
                  <a:schemeClr val="tx1"/>
                </a:solidFill>
                <a:latin typeface="+mj-lt"/>
                <a:ea typeface="+mj-ea"/>
                <a:cs typeface="+mj-cs"/>
              </a:defRPr>
            </a:lvl1pPr>
          </a:lstStyle>
          <a:p>
            <a:pPr>
              <a:spcBef>
                <a:spcPts val="0"/>
              </a:spcBef>
              <a:spcAft>
                <a:spcPts val="505"/>
              </a:spcAft>
            </a:pPr>
            <a:r>
              <a:rPr lang="hu-HU" cap="all" dirty="0" smtClean="0">
                <a:solidFill>
                  <a:srgbClr val="1357AF"/>
                </a:solidFill>
              </a:rPr>
              <a:t>…és </a:t>
            </a:r>
            <a:r>
              <a:rPr lang="hu-HU" cap="all" dirty="0" err="1" smtClean="0">
                <a:solidFill>
                  <a:srgbClr val="1357AF"/>
                </a:solidFill>
              </a:rPr>
              <a:t>magyarországon</a:t>
            </a:r>
            <a:r>
              <a:rPr lang="hu-HU" cap="all" dirty="0" smtClean="0">
                <a:solidFill>
                  <a:srgbClr val="1357AF"/>
                </a:solidFill>
              </a:rPr>
              <a:t> </a:t>
            </a:r>
            <a:endParaRPr lang="hu-HU" cap="all" dirty="0">
              <a:solidFill>
                <a:srgbClr val="1357AF"/>
              </a:solidFill>
            </a:endParaRPr>
          </a:p>
        </p:txBody>
      </p:sp>
      <p:sp>
        <p:nvSpPr>
          <p:cNvPr id="8" name="Szövegdoboz 7"/>
          <p:cNvSpPr txBox="1"/>
          <p:nvPr/>
        </p:nvSpPr>
        <p:spPr>
          <a:xfrm>
            <a:off x="3881984" y="6418234"/>
            <a:ext cx="1368151" cy="204583"/>
          </a:xfrm>
          <a:prstGeom prst="rect">
            <a:avLst/>
          </a:prstGeom>
          <a:noFill/>
        </p:spPr>
        <p:txBody>
          <a:bodyPr wrap="square" lIns="32722" tIns="32722" rIns="32722" bIns="32722" rtlCol="0">
            <a:spAutoFit/>
          </a:bodyPr>
          <a:lstStyle/>
          <a:p>
            <a:pPr algn="ctr"/>
            <a:r>
              <a:rPr lang="hu-HU" sz="900" spc="-36" dirty="0">
                <a:solidFill>
                  <a:schemeClr val="bg1"/>
                </a:solidFill>
              </a:rPr>
              <a:t>Forrás: Magna Global</a:t>
            </a:r>
          </a:p>
        </p:txBody>
      </p:sp>
      <p:graphicFrame>
        <p:nvGraphicFramePr>
          <p:cNvPr id="9" name="Diagram 8"/>
          <p:cNvGraphicFramePr>
            <a:graphicFrameLocks/>
          </p:cNvGraphicFramePr>
          <p:nvPr>
            <p:extLst>
              <p:ext uri="{D42A27DB-BD31-4B8C-83A1-F6EECF244321}">
                <p14:modId xmlns:p14="http://schemas.microsoft.com/office/powerpoint/2010/main" val="1133906375"/>
              </p:ext>
            </p:extLst>
          </p:nvPr>
        </p:nvGraphicFramePr>
        <p:xfrm>
          <a:off x="435768" y="1201398"/>
          <a:ext cx="8163615" cy="44552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9178399"/>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92162"/>
          </a:xfrm>
        </p:spPr>
        <p:txBody>
          <a:bodyPr/>
          <a:lstStyle/>
          <a:p>
            <a:pPr algn="ctr"/>
            <a:r>
              <a:rPr lang="hu-HU" dirty="0" smtClean="0"/>
              <a:t>…és végül a tartalom</a:t>
            </a:r>
            <a:endParaRPr lang="hu-HU" dirty="0"/>
          </a:p>
        </p:txBody>
      </p:sp>
      <p:sp>
        <p:nvSpPr>
          <p:cNvPr id="14" name="Téglalap 1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1960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92162"/>
          </a:xfrm>
        </p:spPr>
        <p:txBody>
          <a:bodyPr/>
          <a:lstStyle/>
          <a:p>
            <a:pPr algn="ctr"/>
            <a:r>
              <a:rPr lang="hu-HU" dirty="0" err="1" smtClean="0"/>
              <a:t>Viralnova</a:t>
            </a:r>
            <a:endParaRPr lang="hu-HU" dirty="0"/>
          </a:p>
        </p:txBody>
      </p:sp>
      <p:sp>
        <p:nvSpPr>
          <p:cNvPr id="14" name="Téglalap 1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5" y="1066800"/>
            <a:ext cx="4648200" cy="4961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119" y="1066800"/>
            <a:ext cx="4028208" cy="4961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zövegdoboz 2"/>
          <p:cNvSpPr txBox="1"/>
          <p:nvPr/>
        </p:nvSpPr>
        <p:spPr>
          <a:xfrm>
            <a:off x="304800" y="609600"/>
            <a:ext cx="990600" cy="381000"/>
          </a:xfrm>
          <a:prstGeom prst="rect">
            <a:avLst/>
          </a:prstGeom>
          <a:noFill/>
          <a:ln w="19050">
            <a:solidFill>
              <a:srgbClr val="FF0000"/>
            </a:solidFill>
          </a:ln>
        </p:spPr>
        <p:txBody>
          <a:bodyPr wrap="square" rtlCol="0">
            <a:spAutoFit/>
          </a:bodyPr>
          <a:lstStyle/>
          <a:p>
            <a:pPr algn="ctr"/>
            <a:r>
              <a:rPr lang="hu-HU" dirty="0" smtClean="0"/>
              <a:t>2014</a:t>
            </a:r>
            <a:endParaRPr lang="hu-HU" dirty="0"/>
          </a:p>
        </p:txBody>
      </p:sp>
      <p:sp>
        <p:nvSpPr>
          <p:cNvPr id="11" name="Szövegdoboz 10"/>
          <p:cNvSpPr txBox="1"/>
          <p:nvPr/>
        </p:nvSpPr>
        <p:spPr>
          <a:xfrm>
            <a:off x="7862583" y="609600"/>
            <a:ext cx="990600" cy="369332"/>
          </a:xfrm>
          <a:prstGeom prst="rect">
            <a:avLst/>
          </a:prstGeom>
          <a:noFill/>
          <a:ln w="19050">
            <a:solidFill>
              <a:srgbClr val="FF0000"/>
            </a:solidFill>
          </a:ln>
        </p:spPr>
        <p:txBody>
          <a:bodyPr wrap="square" rtlCol="0">
            <a:spAutoFit/>
          </a:bodyPr>
          <a:lstStyle/>
          <a:p>
            <a:pPr algn="ctr"/>
            <a:r>
              <a:rPr lang="hu-HU" dirty="0" smtClean="0"/>
              <a:t>2013</a:t>
            </a:r>
          </a:p>
        </p:txBody>
      </p:sp>
    </p:spTree>
    <p:extLst>
      <p:ext uri="{BB962C8B-B14F-4D97-AF65-F5344CB8AC3E}">
        <p14:creationId xmlns:p14="http://schemas.microsoft.com/office/powerpoint/2010/main" val="426070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92162"/>
          </a:xfrm>
        </p:spPr>
        <p:txBody>
          <a:bodyPr/>
          <a:lstStyle/>
          <a:p>
            <a:pPr algn="ctr"/>
            <a:r>
              <a:rPr lang="hu-HU" dirty="0" err="1" smtClean="0"/>
              <a:t>buzzfeed</a:t>
            </a:r>
            <a:endParaRPr lang="hu-HU" dirty="0"/>
          </a:p>
        </p:txBody>
      </p:sp>
      <p:sp>
        <p:nvSpPr>
          <p:cNvPr id="14" name="Téglalap 1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4149195" cy="506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437174" y="1066800"/>
            <a:ext cx="4402026"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zövegdoboz 11"/>
          <p:cNvSpPr txBox="1"/>
          <p:nvPr/>
        </p:nvSpPr>
        <p:spPr>
          <a:xfrm>
            <a:off x="304800" y="609600"/>
            <a:ext cx="990600" cy="381000"/>
          </a:xfrm>
          <a:prstGeom prst="rect">
            <a:avLst/>
          </a:prstGeom>
          <a:noFill/>
          <a:ln w="19050">
            <a:solidFill>
              <a:srgbClr val="FF0000"/>
            </a:solidFill>
          </a:ln>
        </p:spPr>
        <p:txBody>
          <a:bodyPr wrap="square" rtlCol="0">
            <a:spAutoFit/>
          </a:bodyPr>
          <a:lstStyle/>
          <a:p>
            <a:pPr algn="ctr"/>
            <a:r>
              <a:rPr lang="hu-HU" dirty="0" smtClean="0"/>
              <a:t>2014</a:t>
            </a:r>
            <a:endParaRPr lang="hu-HU" dirty="0"/>
          </a:p>
        </p:txBody>
      </p:sp>
      <p:sp>
        <p:nvSpPr>
          <p:cNvPr id="13" name="Szövegdoboz 12"/>
          <p:cNvSpPr txBox="1"/>
          <p:nvPr/>
        </p:nvSpPr>
        <p:spPr>
          <a:xfrm>
            <a:off x="7862583" y="609600"/>
            <a:ext cx="990600" cy="369332"/>
          </a:xfrm>
          <a:prstGeom prst="rect">
            <a:avLst/>
          </a:prstGeom>
          <a:noFill/>
          <a:ln w="19050">
            <a:solidFill>
              <a:srgbClr val="FF0000"/>
            </a:solidFill>
          </a:ln>
        </p:spPr>
        <p:txBody>
          <a:bodyPr wrap="square" rtlCol="0">
            <a:spAutoFit/>
          </a:bodyPr>
          <a:lstStyle/>
          <a:p>
            <a:pPr algn="ctr"/>
            <a:r>
              <a:rPr lang="hu-HU" dirty="0" smtClean="0"/>
              <a:t>2013</a:t>
            </a:r>
          </a:p>
        </p:txBody>
      </p:sp>
    </p:spTree>
    <p:extLst>
      <p:ext uri="{BB962C8B-B14F-4D97-AF65-F5344CB8AC3E}">
        <p14:creationId xmlns:p14="http://schemas.microsoft.com/office/powerpoint/2010/main" val="246601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92162"/>
          </a:xfrm>
        </p:spPr>
        <p:txBody>
          <a:bodyPr/>
          <a:lstStyle/>
          <a:p>
            <a:pPr algn="ctr"/>
            <a:r>
              <a:rPr lang="hu-HU" dirty="0" err="1" smtClean="0"/>
              <a:t>upworthy</a:t>
            </a:r>
            <a:endParaRPr lang="hu-HU" dirty="0"/>
          </a:p>
        </p:txBody>
      </p:sp>
      <p:sp>
        <p:nvSpPr>
          <p:cNvPr id="14" name="Téglalap 1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4114800" cy="477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19198"/>
            <a:ext cx="4176713" cy="495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zövegdoboz 10"/>
          <p:cNvSpPr txBox="1"/>
          <p:nvPr/>
        </p:nvSpPr>
        <p:spPr>
          <a:xfrm>
            <a:off x="304800" y="609600"/>
            <a:ext cx="990600" cy="381000"/>
          </a:xfrm>
          <a:prstGeom prst="rect">
            <a:avLst/>
          </a:prstGeom>
          <a:noFill/>
          <a:ln w="19050">
            <a:solidFill>
              <a:srgbClr val="FF0000"/>
            </a:solidFill>
          </a:ln>
        </p:spPr>
        <p:txBody>
          <a:bodyPr wrap="square" rtlCol="0">
            <a:spAutoFit/>
          </a:bodyPr>
          <a:lstStyle/>
          <a:p>
            <a:pPr algn="ctr"/>
            <a:r>
              <a:rPr lang="hu-HU" dirty="0" smtClean="0"/>
              <a:t>2014</a:t>
            </a:r>
            <a:endParaRPr lang="hu-HU" dirty="0"/>
          </a:p>
        </p:txBody>
      </p:sp>
      <p:sp>
        <p:nvSpPr>
          <p:cNvPr id="12" name="Szövegdoboz 11"/>
          <p:cNvSpPr txBox="1"/>
          <p:nvPr/>
        </p:nvSpPr>
        <p:spPr>
          <a:xfrm>
            <a:off x="7862583" y="609600"/>
            <a:ext cx="990600" cy="369332"/>
          </a:xfrm>
          <a:prstGeom prst="rect">
            <a:avLst/>
          </a:prstGeom>
          <a:noFill/>
          <a:ln w="19050">
            <a:solidFill>
              <a:srgbClr val="FF0000"/>
            </a:solidFill>
          </a:ln>
        </p:spPr>
        <p:txBody>
          <a:bodyPr wrap="square" rtlCol="0">
            <a:spAutoFit/>
          </a:bodyPr>
          <a:lstStyle/>
          <a:p>
            <a:pPr algn="ctr"/>
            <a:r>
              <a:rPr lang="hu-HU" dirty="0" smtClean="0"/>
              <a:t>2013</a:t>
            </a:r>
          </a:p>
        </p:txBody>
      </p:sp>
    </p:spTree>
    <p:extLst>
      <p:ext uri="{BB962C8B-B14F-4D97-AF65-F5344CB8AC3E}">
        <p14:creationId xmlns:p14="http://schemas.microsoft.com/office/powerpoint/2010/main" val="390796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smtClean="0"/>
              <a:t>„</a:t>
            </a:r>
            <a:r>
              <a:rPr lang="en-US" sz="1800" dirty="0" smtClean="0"/>
              <a:t>to </a:t>
            </a:r>
            <a:r>
              <a:rPr lang="en-US" sz="1800" u="sng" dirty="0"/>
              <a:t>organize</a:t>
            </a:r>
            <a:r>
              <a:rPr lang="en-US" sz="1800" dirty="0"/>
              <a:t> the world’s information and make it </a:t>
            </a:r>
            <a:r>
              <a:rPr lang="en-US" sz="1800" u="sng" dirty="0"/>
              <a:t>universally</a:t>
            </a:r>
            <a:r>
              <a:rPr lang="en-US" sz="1800" dirty="0"/>
              <a:t> </a:t>
            </a:r>
            <a:r>
              <a:rPr lang="en-US" sz="1800" u="sng" dirty="0"/>
              <a:t>accessible</a:t>
            </a:r>
            <a:r>
              <a:rPr lang="en-US" sz="1800" dirty="0"/>
              <a:t> and </a:t>
            </a:r>
            <a:r>
              <a:rPr lang="en-US" sz="1800" u="sng" dirty="0" smtClean="0"/>
              <a:t>useful</a:t>
            </a:r>
            <a:r>
              <a:rPr lang="hu-HU" sz="1800" dirty="0" smtClean="0"/>
              <a:t>”</a:t>
            </a:r>
            <a:endParaRPr lang="en-US" sz="1800" dirty="0"/>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give people the </a:t>
            </a:r>
            <a:r>
              <a:rPr lang="en-US" sz="1800" u="sng" dirty="0">
                <a:solidFill>
                  <a:schemeClr val="accent6">
                    <a:lumMod val="20000"/>
                    <a:lumOff val="80000"/>
                  </a:schemeClr>
                </a:solidFill>
              </a:rPr>
              <a:t>power</a:t>
            </a:r>
            <a:r>
              <a:rPr lang="en-US" sz="1800" dirty="0">
                <a:solidFill>
                  <a:schemeClr val="accent6">
                    <a:lumMod val="20000"/>
                    <a:lumOff val="80000"/>
                  </a:schemeClr>
                </a:solidFill>
              </a:rPr>
              <a:t> to </a:t>
            </a:r>
            <a:r>
              <a:rPr lang="en-US" sz="1800" u="sng" dirty="0">
                <a:solidFill>
                  <a:schemeClr val="accent6">
                    <a:lumMod val="20000"/>
                    <a:lumOff val="80000"/>
                  </a:schemeClr>
                </a:solidFill>
              </a:rPr>
              <a:t>share</a:t>
            </a:r>
            <a:r>
              <a:rPr lang="en-US" sz="1800" dirty="0">
                <a:solidFill>
                  <a:schemeClr val="accent6">
                    <a:lumMod val="20000"/>
                    <a:lumOff val="80000"/>
                  </a:schemeClr>
                </a:solidFill>
              </a:rPr>
              <a:t> and make the world more </a:t>
            </a:r>
            <a:r>
              <a:rPr lang="en-US" sz="1800" u="sng" dirty="0">
                <a:solidFill>
                  <a:schemeClr val="accent6">
                    <a:lumMod val="20000"/>
                    <a:lumOff val="80000"/>
                  </a:schemeClr>
                </a:solidFill>
              </a:rPr>
              <a:t>open</a:t>
            </a:r>
            <a:r>
              <a:rPr lang="en-US" sz="1800" dirty="0">
                <a:solidFill>
                  <a:schemeClr val="accent6">
                    <a:lumMod val="20000"/>
                    <a:lumOff val="80000"/>
                  </a:schemeClr>
                </a:solidFill>
              </a:rPr>
              <a:t> and </a:t>
            </a:r>
            <a:r>
              <a:rPr lang="en-US" sz="1800" u="sng" dirty="0" smtClean="0">
                <a:solidFill>
                  <a:schemeClr val="accent6">
                    <a:lumMod val="20000"/>
                    <a:lumOff val="80000"/>
                  </a:schemeClr>
                </a:solidFill>
              </a:rPr>
              <a:t>connected</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be Earth’s most </a:t>
            </a:r>
            <a:r>
              <a:rPr lang="en-US" sz="1800" u="sng" dirty="0">
                <a:solidFill>
                  <a:schemeClr val="accent6">
                    <a:lumMod val="20000"/>
                    <a:lumOff val="80000"/>
                  </a:schemeClr>
                </a:solidFill>
              </a:rPr>
              <a:t>customer-centric</a:t>
            </a:r>
            <a:r>
              <a:rPr lang="en-US" sz="1800" dirty="0">
                <a:solidFill>
                  <a:schemeClr val="accent6">
                    <a:lumMod val="20000"/>
                    <a:lumOff val="80000"/>
                  </a:schemeClr>
                </a:solidFill>
              </a:rPr>
              <a:t> company, where customers can find and discover </a:t>
            </a:r>
            <a:r>
              <a:rPr lang="en-US" sz="1800" u="sng" dirty="0">
                <a:solidFill>
                  <a:schemeClr val="accent6">
                    <a:lumMod val="20000"/>
                    <a:lumOff val="80000"/>
                  </a:schemeClr>
                </a:solidFill>
              </a:rPr>
              <a:t>anything</a:t>
            </a:r>
            <a:r>
              <a:rPr lang="en-US" sz="1800" dirty="0">
                <a:solidFill>
                  <a:schemeClr val="accent6">
                    <a:lumMod val="20000"/>
                    <a:lumOff val="80000"/>
                  </a:schemeClr>
                </a:solidFill>
              </a:rPr>
              <a:t> they might want to </a:t>
            </a:r>
            <a:r>
              <a:rPr lang="en-US" sz="1800" u="sng" dirty="0">
                <a:solidFill>
                  <a:schemeClr val="accent6">
                    <a:lumMod val="20000"/>
                    <a:lumOff val="80000"/>
                  </a:schemeClr>
                </a:solidFill>
              </a:rPr>
              <a:t>buy online</a:t>
            </a:r>
            <a:r>
              <a:rPr lang="en-US" sz="1800" dirty="0">
                <a:solidFill>
                  <a:schemeClr val="accent6">
                    <a:lumMod val="20000"/>
                    <a:lumOff val="80000"/>
                  </a:schemeClr>
                </a:solidFill>
              </a:rPr>
              <a:t>, and endeavors to </a:t>
            </a:r>
            <a:r>
              <a:rPr lang="en-US" sz="1800" dirty="0" smtClean="0">
                <a:solidFill>
                  <a:schemeClr val="accent6">
                    <a:lumMod val="20000"/>
                    <a:lumOff val="80000"/>
                  </a:schemeClr>
                </a:solidFill>
              </a:rPr>
              <a:t>offer </a:t>
            </a:r>
            <a:r>
              <a:rPr lang="en-US" sz="1800" dirty="0">
                <a:solidFill>
                  <a:schemeClr val="accent6">
                    <a:lumMod val="20000"/>
                    <a:lumOff val="80000"/>
                  </a:schemeClr>
                </a:solidFill>
              </a:rPr>
              <a:t>its customers the </a:t>
            </a:r>
            <a:r>
              <a:rPr lang="en-US" sz="1800" u="sng" dirty="0">
                <a:solidFill>
                  <a:schemeClr val="accent6">
                    <a:lumMod val="20000"/>
                    <a:lumOff val="80000"/>
                  </a:schemeClr>
                </a:solidFill>
              </a:rPr>
              <a:t>lowest possible </a:t>
            </a:r>
            <a:r>
              <a:rPr lang="en-US" sz="1800" u="sng" dirty="0" smtClean="0">
                <a:solidFill>
                  <a:schemeClr val="accent6">
                    <a:lumMod val="20000"/>
                    <a:lumOff val="80000"/>
                  </a:schemeClr>
                </a:solidFill>
              </a:rPr>
              <a:t>prices</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provide a global online marketplace where practically anyone can trade practically anything, enabling </a:t>
            </a:r>
            <a:r>
              <a:rPr lang="en-US" sz="1800" u="sng" dirty="0">
                <a:solidFill>
                  <a:schemeClr val="accent6">
                    <a:lumMod val="20000"/>
                    <a:lumOff val="80000"/>
                  </a:schemeClr>
                </a:solidFill>
              </a:rPr>
              <a:t>economic opportunity </a:t>
            </a:r>
            <a:r>
              <a:rPr lang="en-US" sz="1800" dirty="0">
                <a:solidFill>
                  <a:schemeClr val="accent6">
                    <a:lumMod val="20000"/>
                    <a:lumOff val="80000"/>
                  </a:schemeClr>
                </a:solidFill>
              </a:rPr>
              <a:t>around the </a:t>
            </a:r>
            <a:r>
              <a:rPr lang="en-US" sz="1800" dirty="0" smtClean="0">
                <a:solidFill>
                  <a:schemeClr val="accent6">
                    <a:lumMod val="20000"/>
                    <a:lumOff val="80000"/>
                  </a:schemeClr>
                </a:solidFill>
              </a:rPr>
              <a:t>world</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„w</a:t>
            </a:r>
            <a:r>
              <a:rPr lang="en-US" sz="1800" dirty="0" smtClean="0">
                <a:solidFill>
                  <a:schemeClr val="accent6">
                    <a:lumMod val="20000"/>
                    <a:lumOff val="80000"/>
                  </a:schemeClr>
                </a:solidFill>
              </a:rPr>
              <a:t>e </a:t>
            </a:r>
            <a:r>
              <a:rPr lang="en-US" sz="1800" dirty="0">
                <a:solidFill>
                  <a:schemeClr val="accent6">
                    <a:lumMod val="20000"/>
                    <a:lumOff val="80000"/>
                  </a:schemeClr>
                </a:solidFill>
              </a:rPr>
              <a:t>make the </a:t>
            </a:r>
            <a:r>
              <a:rPr lang="en-US" sz="1800" dirty="0" smtClean="0">
                <a:solidFill>
                  <a:schemeClr val="accent6">
                    <a:lumMod val="20000"/>
                    <a:lumOff val="80000"/>
                  </a:schemeClr>
                </a:solidFill>
              </a:rPr>
              <a:t>world's </a:t>
            </a:r>
            <a:r>
              <a:rPr lang="en-US" sz="1800" dirty="0">
                <a:solidFill>
                  <a:schemeClr val="accent6">
                    <a:lumMod val="20000"/>
                    <a:lumOff val="80000"/>
                  </a:schemeClr>
                </a:solidFill>
              </a:rPr>
              <a:t>daily habits </a:t>
            </a:r>
            <a:r>
              <a:rPr lang="en-US" sz="1800" u="sng" dirty="0">
                <a:solidFill>
                  <a:schemeClr val="accent6">
                    <a:lumMod val="20000"/>
                    <a:lumOff val="80000"/>
                  </a:schemeClr>
                </a:solidFill>
              </a:rPr>
              <a:t>inspiring</a:t>
            </a:r>
            <a:r>
              <a:rPr lang="en-US" sz="1800" dirty="0">
                <a:solidFill>
                  <a:schemeClr val="accent6">
                    <a:lumMod val="20000"/>
                    <a:lumOff val="80000"/>
                  </a:schemeClr>
                </a:solidFill>
              </a:rPr>
              <a:t> </a:t>
            </a:r>
            <a:r>
              <a:rPr lang="en-US" sz="1800" dirty="0" smtClean="0">
                <a:solidFill>
                  <a:schemeClr val="accent6">
                    <a:lumMod val="20000"/>
                    <a:lumOff val="80000"/>
                  </a:schemeClr>
                </a:solidFill>
              </a:rPr>
              <a:t>and </a:t>
            </a:r>
            <a:r>
              <a:rPr lang="en-US" sz="1800" u="sng" dirty="0" smtClean="0">
                <a:solidFill>
                  <a:schemeClr val="accent6">
                    <a:lumMod val="20000"/>
                    <a:lumOff val="80000"/>
                  </a:schemeClr>
                </a:solidFill>
              </a:rPr>
              <a:t>entertaining</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4" name="Csoportba foglalás 3"/>
          <p:cNvGrpSpPr/>
          <p:nvPr/>
        </p:nvGrpSpPr>
        <p:grpSpPr>
          <a:xfrm>
            <a:off x="457200" y="1905000"/>
            <a:ext cx="8458200" cy="4114800"/>
            <a:chOff x="457200" y="1905000"/>
            <a:chExt cx="8458200" cy="4114800"/>
          </a:xfrm>
        </p:grpSpPr>
        <p:sp>
          <p:nvSpPr>
            <p:cNvPr id="6" name="Téglalap 5"/>
            <p:cNvSpPr/>
            <p:nvPr/>
          </p:nvSpPr>
          <p:spPr>
            <a:xfrm>
              <a:off x="457200" y="1905000"/>
              <a:ext cx="84582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3074" name="Picture 2" descr="http://www.conceptcupboard.com/blog/wp-content/uploads/2013/09/goog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00" y="2385633"/>
              <a:ext cx="7010400" cy="233876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églalap 6"/>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34289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92162"/>
          </a:xfrm>
        </p:spPr>
        <p:txBody>
          <a:bodyPr/>
          <a:lstStyle/>
          <a:p>
            <a:pPr algn="ctr"/>
            <a:r>
              <a:rPr lang="hu-HU" dirty="0" err="1" smtClean="0"/>
              <a:t>vs</a:t>
            </a:r>
            <a:endParaRPr lang="hu-HU" dirty="0"/>
          </a:p>
        </p:txBody>
      </p:sp>
      <p:sp>
        <p:nvSpPr>
          <p:cNvPr id="14" name="Téglalap 1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4372648"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612" y="1143000"/>
            <a:ext cx="4577388" cy="394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zövegdoboz 9"/>
          <p:cNvSpPr txBox="1"/>
          <p:nvPr/>
        </p:nvSpPr>
        <p:spPr>
          <a:xfrm>
            <a:off x="304800" y="609600"/>
            <a:ext cx="990600" cy="381000"/>
          </a:xfrm>
          <a:prstGeom prst="rect">
            <a:avLst/>
          </a:prstGeom>
          <a:noFill/>
          <a:ln w="19050">
            <a:solidFill>
              <a:srgbClr val="FF0000"/>
            </a:solidFill>
          </a:ln>
        </p:spPr>
        <p:txBody>
          <a:bodyPr wrap="square" rtlCol="0">
            <a:spAutoFit/>
          </a:bodyPr>
          <a:lstStyle/>
          <a:p>
            <a:pPr algn="ctr"/>
            <a:r>
              <a:rPr lang="hu-HU" dirty="0" smtClean="0"/>
              <a:t>2014</a:t>
            </a:r>
            <a:endParaRPr lang="hu-HU" dirty="0"/>
          </a:p>
        </p:txBody>
      </p:sp>
      <p:sp>
        <p:nvSpPr>
          <p:cNvPr id="11" name="Szövegdoboz 10"/>
          <p:cNvSpPr txBox="1"/>
          <p:nvPr/>
        </p:nvSpPr>
        <p:spPr>
          <a:xfrm>
            <a:off x="7862583" y="609600"/>
            <a:ext cx="990600" cy="369332"/>
          </a:xfrm>
          <a:prstGeom prst="rect">
            <a:avLst/>
          </a:prstGeom>
          <a:noFill/>
          <a:ln w="19050">
            <a:solidFill>
              <a:srgbClr val="FF0000"/>
            </a:solidFill>
          </a:ln>
        </p:spPr>
        <p:txBody>
          <a:bodyPr wrap="square" rtlCol="0">
            <a:spAutoFit/>
          </a:bodyPr>
          <a:lstStyle/>
          <a:p>
            <a:pPr algn="ctr"/>
            <a:r>
              <a:rPr lang="hu-HU" dirty="0" smtClean="0"/>
              <a:t>2013</a:t>
            </a:r>
          </a:p>
        </p:txBody>
      </p:sp>
    </p:spTree>
    <p:extLst>
      <p:ext uri="{BB962C8B-B14F-4D97-AF65-F5344CB8AC3E}">
        <p14:creationId xmlns:p14="http://schemas.microsoft.com/office/powerpoint/2010/main" val="230763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92162"/>
          </a:xfrm>
        </p:spPr>
        <p:txBody>
          <a:bodyPr/>
          <a:lstStyle/>
          <a:p>
            <a:pPr algn="ctr"/>
            <a:r>
              <a:rPr lang="hu-HU" dirty="0" smtClean="0"/>
              <a:t>444</a:t>
            </a:r>
            <a:endParaRPr lang="hu-HU" dirty="0"/>
          </a:p>
        </p:txBody>
      </p:sp>
      <p:sp>
        <p:nvSpPr>
          <p:cNvPr id="14" name="Téglalap 13"/>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044222"/>
            <a:ext cx="4491349" cy="329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41400"/>
            <a:ext cx="4489521" cy="469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zövegdoboz 9"/>
          <p:cNvSpPr txBox="1"/>
          <p:nvPr/>
        </p:nvSpPr>
        <p:spPr>
          <a:xfrm>
            <a:off x="304800" y="609600"/>
            <a:ext cx="990600" cy="381000"/>
          </a:xfrm>
          <a:prstGeom prst="rect">
            <a:avLst/>
          </a:prstGeom>
          <a:noFill/>
          <a:ln w="19050">
            <a:solidFill>
              <a:srgbClr val="FF0000"/>
            </a:solidFill>
          </a:ln>
        </p:spPr>
        <p:txBody>
          <a:bodyPr wrap="square" rtlCol="0">
            <a:spAutoFit/>
          </a:bodyPr>
          <a:lstStyle/>
          <a:p>
            <a:pPr algn="ctr"/>
            <a:r>
              <a:rPr lang="hu-HU" dirty="0" smtClean="0"/>
              <a:t>2014</a:t>
            </a:r>
            <a:endParaRPr lang="hu-HU" dirty="0"/>
          </a:p>
        </p:txBody>
      </p:sp>
      <p:sp>
        <p:nvSpPr>
          <p:cNvPr id="11" name="Szövegdoboz 10"/>
          <p:cNvSpPr txBox="1"/>
          <p:nvPr/>
        </p:nvSpPr>
        <p:spPr>
          <a:xfrm>
            <a:off x="7862583" y="609600"/>
            <a:ext cx="990600" cy="369332"/>
          </a:xfrm>
          <a:prstGeom prst="rect">
            <a:avLst/>
          </a:prstGeom>
          <a:noFill/>
          <a:ln w="19050">
            <a:solidFill>
              <a:srgbClr val="FF0000"/>
            </a:solidFill>
          </a:ln>
        </p:spPr>
        <p:txBody>
          <a:bodyPr wrap="square" rtlCol="0">
            <a:spAutoFit/>
          </a:bodyPr>
          <a:lstStyle/>
          <a:p>
            <a:pPr algn="ctr"/>
            <a:r>
              <a:rPr lang="hu-HU" dirty="0" smtClean="0"/>
              <a:t>2013</a:t>
            </a:r>
          </a:p>
        </p:txBody>
      </p:sp>
    </p:spTree>
    <p:extLst>
      <p:ext uri="{BB962C8B-B14F-4D97-AF65-F5344CB8AC3E}">
        <p14:creationId xmlns:p14="http://schemas.microsoft.com/office/powerpoint/2010/main" val="297041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hu-HU" dirty="0" smtClean="0"/>
              <a:t>Köszönöm a figyelmet!</a:t>
            </a:r>
            <a:endParaRPr lang="hu-HU" dirty="0"/>
          </a:p>
        </p:txBody>
      </p:sp>
      <p:sp>
        <p:nvSpPr>
          <p:cNvPr id="3" name="Subtitle 2"/>
          <p:cNvSpPr>
            <a:spLocks noGrp="1"/>
          </p:cNvSpPr>
          <p:nvPr>
            <p:ph type="subTitle"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2000"/>
              </a:lnSpc>
            </a:pPr>
            <a:r>
              <a:rPr lang="hu-HU" dirty="0"/>
              <a:t>Steff József</a:t>
            </a:r>
          </a:p>
          <a:p>
            <a:pPr>
              <a:lnSpc>
                <a:spcPts val="2000"/>
              </a:lnSpc>
            </a:pPr>
            <a:endParaRPr lang="hu-HU" dirty="0" smtClean="0"/>
          </a:p>
          <a:p>
            <a:pPr>
              <a:lnSpc>
                <a:spcPts val="2000"/>
              </a:lnSpc>
            </a:pPr>
            <a:r>
              <a:rPr lang="hu-HU" dirty="0" smtClean="0"/>
              <a:t>Kereskedelmi </a:t>
            </a:r>
            <a:r>
              <a:rPr lang="hu-HU" dirty="0"/>
              <a:t>igazgató</a:t>
            </a:r>
          </a:p>
          <a:p>
            <a:pPr>
              <a:lnSpc>
                <a:spcPts val="2000"/>
              </a:lnSpc>
            </a:pPr>
            <a:endParaRPr lang="hu-HU" dirty="0" smtClean="0"/>
          </a:p>
          <a:p>
            <a:pPr>
              <a:lnSpc>
                <a:spcPts val="2000"/>
              </a:lnSpc>
            </a:pPr>
            <a:r>
              <a:rPr lang="hu-HU" dirty="0" err="1" smtClean="0"/>
              <a:t>Central</a:t>
            </a:r>
            <a:r>
              <a:rPr lang="hu-HU" dirty="0" smtClean="0"/>
              <a:t> Médiacsoport </a:t>
            </a:r>
            <a:r>
              <a:rPr lang="hu-HU" dirty="0" err="1" smtClean="0"/>
              <a:t>Zrt</a:t>
            </a:r>
            <a:r>
              <a:rPr lang="hu-HU" dirty="0" smtClean="0"/>
              <a:t>.</a:t>
            </a:r>
          </a:p>
          <a:p>
            <a:pPr>
              <a:lnSpc>
                <a:spcPts val="2000"/>
              </a:lnSpc>
            </a:pPr>
            <a:endParaRPr lang="hu-HU" dirty="0"/>
          </a:p>
          <a:p>
            <a:pPr>
              <a:lnSpc>
                <a:spcPts val="2000"/>
              </a:lnSpc>
            </a:pPr>
            <a:r>
              <a:rPr lang="hu-HU" dirty="0" smtClean="0"/>
              <a:t>jozsef.steff@centralmediacsoport.hu</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a:solidFill>
                  <a:schemeClr val="accent6">
                    <a:lumMod val="20000"/>
                    <a:lumOff val="80000"/>
                  </a:schemeClr>
                </a:solidFill>
              </a:rPr>
              <a:t>„</a:t>
            </a:r>
            <a:r>
              <a:rPr lang="en-US" sz="1800" dirty="0">
                <a:solidFill>
                  <a:schemeClr val="accent6">
                    <a:lumMod val="20000"/>
                    <a:lumOff val="80000"/>
                  </a:schemeClr>
                </a:solidFill>
              </a:rPr>
              <a:t>to organize the world’s information and make it universally accessible and useful</a:t>
            </a:r>
            <a:r>
              <a:rPr lang="hu-HU" sz="1800" dirty="0">
                <a:solidFill>
                  <a:schemeClr val="accent6">
                    <a:lumMod val="20000"/>
                    <a:lumOff val="80000"/>
                  </a:schemeClr>
                </a:solidFill>
              </a:rPr>
              <a:t>”</a:t>
            </a:r>
            <a:endParaRPr lang="en-US" sz="1800" dirty="0">
              <a:solidFill>
                <a:schemeClr val="accent6">
                  <a:lumMod val="20000"/>
                  <a:lumOff val="80000"/>
                </a:schemeClr>
              </a:solidFill>
            </a:endParaRPr>
          </a:p>
          <a:p>
            <a:r>
              <a:rPr lang="hu-HU" sz="1800" dirty="0"/>
              <a:t>„</a:t>
            </a:r>
            <a:r>
              <a:rPr lang="en-US" sz="1800" dirty="0"/>
              <a:t>to give people the power to share and make the world more open and connected</a:t>
            </a:r>
            <a:r>
              <a:rPr lang="hu-HU" sz="1800" dirty="0"/>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be Earth’s most </a:t>
            </a:r>
            <a:r>
              <a:rPr lang="en-US" sz="1800" u="sng" dirty="0">
                <a:solidFill>
                  <a:schemeClr val="accent6">
                    <a:lumMod val="20000"/>
                    <a:lumOff val="80000"/>
                  </a:schemeClr>
                </a:solidFill>
              </a:rPr>
              <a:t>customer-centric</a:t>
            </a:r>
            <a:r>
              <a:rPr lang="en-US" sz="1800" dirty="0">
                <a:solidFill>
                  <a:schemeClr val="accent6">
                    <a:lumMod val="20000"/>
                    <a:lumOff val="80000"/>
                  </a:schemeClr>
                </a:solidFill>
              </a:rPr>
              <a:t> company, where customers can find and discover </a:t>
            </a:r>
            <a:r>
              <a:rPr lang="en-US" sz="1800" u="sng" dirty="0">
                <a:solidFill>
                  <a:schemeClr val="accent6">
                    <a:lumMod val="20000"/>
                    <a:lumOff val="80000"/>
                  </a:schemeClr>
                </a:solidFill>
              </a:rPr>
              <a:t>anything</a:t>
            </a:r>
            <a:r>
              <a:rPr lang="en-US" sz="1800" dirty="0">
                <a:solidFill>
                  <a:schemeClr val="accent6">
                    <a:lumMod val="20000"/>
                    <a:lumOff val="80000"/>
                  </a:schemeClr>
                </a:solidFill>
              </a:rPr>
              <a:t> they might want to </a:t>
            </a:r>
            <a:r>
              <a:rPr lang="en-US" sz="1800" u="sng" dirty="0">
                <a:solidFill>
                  <a:schemeClr val="accent6">
                    <a:lumMod val="20000"/>
                    <a:lumOff val="80000"/>
                  </a:schemeClr>
                </a:solidFill>
              </a:rPr>
              <a:t>buy online</a:t>
            </a:r>
            <a:r>
              <a:rPr lang="en-US" sz="1800" dirty="0">
                <a:solidFill>
                  <a:schemeClr val="accent6">
                    <a:lumMod val="20000"/>
                    <a:lumOff val="80000"/>
                  </a:schemeClr>
                </a:solidFill>
              </a:rPr>
              <a:t>, and endeavors to </a:t>
            </a:r>
            <a:r>
              <a:rPr lang="en-US" sz="1800" dirty="0" smtClean="0">
                <a:solidFill>
                  <a:schemeClr val="accent6">
                    <a:lumMod val="20000"/>
                    <a:lumOff val="80000"/>
                  </a:schemeClr>
                </a:solidFill>
              </a:rPr>
              <a:t>offer </a:t>
            </a:r>
            <a:r>
              <a:rPr lang="en-US" sz="1800" dirty="0">
                <a:solidFill>
                  <a:schemeClr val="accent6">
                    <a:lumMod val="20000"/>
                    <a:lumOff val="80000"/>
                  </a:schemeClr>
                </a:solidFill>
              </a:rPr>
              <a:t>its customers the </a:t>
            </a:r>
            <a:r>
              <a:rPr lang="en-US" sz="1800" u="sng" dirty="0">
                <a:solidFill>
                  <a:schemeClr val="accent6">
                    <a:lumMod val="20000"/>
                    <a:lumOff val="80000"/>
                  </a:schemeClr>
                </a:solidFill>
              </a:rPr>
              <a:t>lowest possible </a:t>
            </a:r>
            <a:r>
              <a:rPr lang="en-US" sz="1800" u="sng" dirty="0" smtClean="0">
                <a:solidFill>
                  <a:schemeClr val="accent6">
                    <a:lumMod val="20000"/>
                    <a:lumOff val="80000"/>
                  </a:schemeClr>
                </a:solidFill>
              </a:rPr>
              <a:t>prices</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provide a global online marketplace where practically anyone can trade practically anything, enabling </a:t>
            </a:r>
            <a:r>
              <a:rPr lang="en-US" sz="1800" u="sng" dirty="0">
                <a:solidFill>
                  <a:schemeClr val="accent6">
                    <a:lumMod val="20000"/>
                    <a:lumOff val="80000"/>
                  </a:schemeClr>
                </a:solidFill>
              </a:rPr>
              <a:t>economic opportunity </a:t>
            </a:r>
            <a:r>
              <a:rPr lang="en-US" sz="1800" dirty="0">
                <a:solidFill>
                  <a:schemeClr val="accent6">
                    <a:lumMod val="20000"/>
                    <a:lumOff val="80000"/>
                  </a:schemeClr>
                </a:solidFill>
              </a:rPr>
              <a:t>around the </a:t>
            </a:r>
            <a:r>
              <a:rPr lang="en-US" sz="1800" dirty="0" smtClean="0">
                <a:solidFill>
                  <a:schemeClr val="accent6">
                    <a:lumMod val="20000"/>
                    <a:lumOff val="80000"/>
                  </a:schemeClr>
                </a:solidFill>
              </a:rPr>
              <a:t>world</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„w</a:t>
            </a:r>
            <a:r>
              <a:rPr lang="en-US" sz="1800" dirty="0" smtClean="0">
                <a:solidFill>
                  <a:schemeClr val="accent6">
                    <a:lumMod val="20000"/>
                    <a:lumOff val="80000"/>
                  </a:schemeClr>
                </a:solidFill>
              </a:rPr>
              <a:t>e </a:t>
            </a:r>
            <a:r>
              <a:rPr lang="en-US" sz="1800" dirty="0">
                <a:solidFill>
                  <a:schemeClr val="accent6">
                    <a:lumMod val="20000"/>
                    <a:lumOff val="80000"/>
                  </a:schemeClr>
                </a:solidFill>
              </a:rPr>
              <a:t>make the </a:t>
            </a:r>
            <a:r>
              <a:rPr lang="en-US" sz="1800" dirty="0" smtClean="0">
                <a:solidFill>
                  <a:schemeClr val="accent6">
                    <a:lumMod val="20000"/>
                    <a:lumOff val="80000"/>
                  </a:schemeClr>
                </a:solidFill>
              </a:rPr>
              <a:t>world's </a:t>
            </a:r>
            <a:r>
              <a:rPr lang="en-US" sz="1800" dirty="0">
                <a:solidFill>
                  <a:schemeClr val="accent6">
                    <a:lumMod val="20000"/>
                    <a:lumOff val="80000"/>
                  </a:schemeClr>
                </a:solidFill>
              </a:rPr>
              <a:t>daily habits </a:t>
            </a:r>
            <a:r>
              <a:rPr lang="en-US" sz="1800" u="sng" dirty="0">
                <a:solidFill>
                  <a:schemeClr val="accent6">
                    <a:lumMod val="20000"/>
                    <a:lumOff val="80000"/>
                  </a:schemeClr>
                </a:solidFill>
              </a:rPr>
              <a:t>inspiring</a:t>
            </a:r>
            <a:r>
              <a:rPr lang="en-US" sz="1800" dirty="0">
                <a:solidFill>
                  <a:schemeClr val="accent6">
                    <a:lumMod val="20000"/>
                    <a:lumOff val="80000"/>
                  </a:schemeClr>
                </a:solidFill>
              </a:rPr>
              <a:t> </a:t>
            </a:r>
            <a:r>
              <a:rPr lang="en-US" sz="1800" dirty="0" smtClean="0">
                <a:solidFill>
                  <a:schemeClr val="accent6">
                    <a:lumMod val="20000"/>
                    <a:lumOff val="80000"/>
                  </a:schemeClr>
                </a:solidFill>
              </a:rPr>
              <a:t>and </a:t>
            </a:r>
            <a:r>
              <a:rPr lang="en-US" sz="1800" u="sng" dirty="0" smtClean="0">
                <a:solidFill>
                  <a:schemeClr val="accent6">
                    <a:lumMod val="20000"/>
                    <a:lumOff val="80000"/>
                  </a:schemeClr>
                </a:solidFill>
              </a:rPr>
              <a:t>entertaining</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10" name="Csoportba foglalás 9"/>
          <p:cNvGrpSpPr/>
          <p:nvPr/>
        </p:nvGrpSpPr>
        <p:grpSpPr>
          <a:xfrm>
            <a:off x="304800" y="1066800"/>
            <a:ext cx="8610600" cy="5029200"/>
            <a:chOff x="304800" y="1066800"/>
            <a:chExt cx="8610600" cy="5029200"/>
          </a:xfrm>
        </p:grpSpPr>
        <p:grpSp>
          <p:nvGrpSpPr>
            <p:cNvPr id="7" name="Csoportba foglalás 6"/>
            <p:cNvGrpSpPr/>
            <p:nvPr/>
          </p:nvGrpSpPr>
          <p:grpSpPr>
            <a:xfrm>
              <a:off x="304800" y="2209800"/>
              <a:ext cx="8610600" cy="3886200"/>
              <a:chOff x="304800" y="2209800"/>
              <a:chExt cx="8610600" cy="3886200"/>
            </a:xfrm>
          </p:grpSpPr>
          <p:sp>
            <p:nvSpPr>
              <p:cNvPr id="4" name="Téglalap 3"/>
              <p:cNvSpPr/>
              <p:nvPr/>
            </p:nvSpPr>
            <p:spPr>
              <a:xfrm>
                <a:off x="304800" y="2514600"/>
                <a:ext cx="86106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124" name="Picture 4" descr="http://staffxperts.de/wp-content/uploads/Facebook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238" y="2209800"/>
                <a:ext cx="7697162" cy="2895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églalap 8"/>
            <p:cNvSpPr/>
            <p:nvPr/>
          </p:nvSpPr>
          <p:spPr>
            <a:xfrm>
              <a:off x="381000" y="1066800"/>
              <a:ext cx="8534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1" name="Téglalap 10"/>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7345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a:solidFill>
                  <a:schemeClr val="accent6">
                    <a:lumMod val="20000"/>
                    <a:lumOff val="80000"/>
                  </a:schemeClr>
                </a:solidFill>
              </a:rPr>
              <a:t>„</a:t>
            </a:r>
            <a:r>
              <a:rPr lang="en-US" sz="1800" dirty="0">
                <a:solidFill>
                  <a:schemeClr val="accent6">
                    <a:lumMod val="20000"/>
                    <a:lumOff val="80000"/>
                  </a:schemeClr>
                </a:solidFill>
              </a:rPr>
              <a:t>to organize the world’s information and make it universally accessible and useful</a:t>
            </a:r>
            <a:r>
              <a:rPr lang="hu-HU" sz="1800" dirty="0">
                <a:solidFill>
                  <a:schemeClr val="accent6">
                    <a:lumMod val="20000"/>
                    <a:lumOff val="80000"/>
                  </a:schemeClr>
                </a:solidFill>
              </a:rPr>
              <a:t>”</a:t>
            </a:r>
            <a:endParaRPr lang="en-US" sz="1800" dirty="0">
              <a:solidFill>
                <a:schemeClr val="accent6">
                  <a:lumMod val="20000"/>
                  <a:lumOff val="80000"/>
                </a:schemeClr>
              </a:solidFill>
            </a:endParaRPr>
          </a:p>
          <a:p>
            <a:r>
              <a:rPr lang="hu-HU" sz="1800" dirty="0">
                <a:solidFill>
                  <a:schemeClr val="accent6">
                    <a:lumMod val="20000"/>
                    <a:lumOff val="80000"/>
                  </a:schemeClr>
                </a:solidFill>
              </a:rPr>
              <a:t>„</a:t>
            </a:r>
            <a:r>
              <a:rPr lang="en-US" sz="1800" dirty="0">
                <a:solidFill>
                  <a:schemeClr val="accent6">
                    <a:lumMod val="20000"/>
                    <a:lumOff val="80000"/>
                  </a:schemeClr>
                </a:solidFill>
              </a:rPr>
              <a:t>to give people the power to share and make the world more open and connected</a:t>
            </a:r>
            <a:r>
              <a:rPr lang="hu-HU" sz="1800" dirty="0">
                <a:solidFill>
                  <a:schemeClr val="accent6">
                    <a:lumMod val="20000"/>
                    <a:lumOff val="80000"/>
                  </a:schemeClr>
                </a:solidFill>
              </a:rPr>
              <a:t>”</a:t>
            </a:r>
          </a:p>
          <a:p>
            <a:r>
              <a:rPr lang="hu-HU" sz="1800" dirty="0"/>
              <a:t>„</a:t>
            </a:r>
            <a:r>
              <a:rPr lang="en-US" sz="1800" dirty="0"/>
              <a:t>to be Earth’s most customer-centric company, where customers can find and discover </a:t>
            </a:r>
            <a:r>
              <a:rPr lang="en-US" sz="1800" u="sng" dirty="0"/>
              <a:t>anything</a:t>
            </a:r>
            <a:r>
              <a:rPr lang="en-US" sz="1800" dirty="0"/>
              <a:t> they might want to </a:t>
            </a:r>
            <a:r>
              <a:rPr lang="en-US" sz="1800" u="sng" dirty="0"/>
              <a:t>buy online</a:t>
            </a:r>
            <a:r>
              <a:rPr lang="en-US" sz="1800" dirty="0"/>
              <a:t>, and endeavors to </a:t>
            </a:r>
            <a:r>
              <a:rPr lang="en-US" sz="1800" dirty="0" smtClean="0"/>
              <a:t>offer </a:t>
            </a:r>
            <a:r>
              <a:rPr lang="en-US" sz="1800" dirty="0"/>
              <a:t>its customers the </a:t>
            </a:r>
            <a:r>
              <a:rPr lang="en-US" sz="1800" u="sng" dirty="0"/>
              <a:t>lowest possible </a:t>
            </a:r>
            <a:r>
              <a:rPr lang="en-US" sz="1800" u="sng" dirty="0" smtClean="0"/>
              <a:t>prices</a:t>
            </a:r>
            <a:r>
              <a:rPr lang="hu-HU" sz="1800" dirty="0" smtClean="0"/>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to </a:t>
            </a:r>
            <a:r>
              <a:rPr lang="en-US" sz="1800" dirty="0">
                <a:solidFill>
                  <a:schemeClr val="accent6">
                    <a:lumMod val="20000"/>
                    <a:lumOff val="80000"/>
                  </a:schemeClr>
                </a:solidFill>
              </a:rPr>
              <a:t>provide a global online marketplace where practically anyone can trade practically anything, enabling </a:t>
            </a:r>
            <a:r>
              <a:rPr lang="en-US" sz="1800" u="sng" dirty="0">
                <a:solidFill>
                  <a:schemeClr val="accent6">
                    <a:lumMod val="20000"/>
                    <a:lumOff val="80000"/>
                  </a:schemeClr>
                </a:solidFill>
              </a:rPr>
              <a:t>economic opportunity </a:t>
            </a:r>
            <a:r>
              <a:rPr lang="en-US" sz="1800" dirty="0">
                <a:solidFill>
                  <a:schemeClr val="accent6">
                    <a:lumMod val="20000"/>
                    <a:lumOff val="80000"/>
                  </a:schemeClr>
                </a:solidFill>
              </a:rPr>
              <a:t>around the </a:t>
            </a:r>
            <a:r>
              <a:rPr lang="en-US" sz="1800" dirty="0" smtClean="0">
                <a:solidFill>
                  <a:schemeClr val="accent6">
                    <a:lumMod val="20000"/>
                    <a:lumOff val="80000"/>
                  </a:schemeClr>
                </a:solidFill>
              </a:rPr>
              <a:t>world</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„w</a:t>
            </a:r>
            <a:r>
              <a:rPr lang="en-US" sz="1800" dirty="0" smtClean="0">
                <a:solidFill>
                  <a:schemeClr val="accent6">
                    <a:lumMod val="20000"/>
                    <a:lumOff val="80000"/>
                  </a:schemeClr>
                </a:solidFill>
              </a:rPr>
              <a:t>e </a:t>
            </a:r>
            <a:r>
              <a:rPr lang="en-US" sz="1800" dirty="0">
                <a:solidFill>
                  <a:schemeClr val="accent6">
                    <a:lumMod val="20000"/>
                    <a:lumOff val="80000"/>
                  </a:schemeClr>
                </a:solidFill>
              </a:rPr>
              <a:t>make the </a:t>
            </a:r>
            <a:r>
              <a:rPr lang="en-US" sz="1800" dirty="0" smtClean="0">
                <a:solidFill>
                  <a:schemeClr val="accent6">
                    <a:lumMod val="20000"/>
                    <a:lumOff val="80000"/>
                  </a:schemeClr>
                </a:solidFill>
              </a:rPr>
              <a:t>world's </a:t>
            </a:r>
            <a:r>
              <a:rPr lang="en-US" sz="1800" dirty="0">
                <a:solidFill>
                  <a:schemeClr val="accent6">
                    <a:lumMod val="20000"/>
                    <a:lumOff val="80000"/>
                  </a:schemeClr>
                </a:solidFill>
              </a:rPr>
              <a:t>daily habits </a:t>
            </a:r>
            <a:r>
              <a:rPr lang="en-US" sz="1800" u="sng" dirty="0">
                <a:solidFill>
                  <a:schemeClr val="accent6">
                    <a:lumMod val="20000"/>
                    <a:lumOff val="80000"/>
                  </a:schemeClr>
                </a:solidFill>
              </a:rPr>
              <a:t>inspiring</a:t>
            </a:r>
            <a:r>
              <a:rPr lang="en-US" sz="1800" dirty="0">
                <a:solidFill>
                  <a:schemeClr val="accent6">
                    <a:lumMod val="20000"/>
                    <a:lumOff val="80000"/>
                  </a:schemeClr>
                </a:solidFill>
              </a:rPr>
              <a:t> </a:t>
            </a:r>
            <a:r>
              <a:rPr lang="en-US" sz="1800" dirty="0" smtClean="0">
                <a:solidFill>
                  <a:schemeClr val="accent6">
                    <a:lumMod val="20000"/>
                    <a:lumOff val="80000"/>
                  </a:schemeClr>
                </a:solidFill>
              </a:rPr>
              <a:t>and </a:t>
            </a:r>
            <a:r>
              <a:rPr lang="en-US" sz="1800" u="sng" dirty="0" smtClean="0">
                <a:solidFill>
                  <a:schemeClr val="accent6">
                    <a:lumMod val="20000"/>
                    <a:lumOff val="80000"/>
                  </a:schemeClr>
                </a:solidFill>
              </a:rPr>
              <a:t>entertaining</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9" name="Csoportba foglalás 8"/>
          <p:cNvGrpSpPr/>
          <p:nvPr/>
        </p:nvGrpSpPr>
        <p:grpSpPr>
          <a:xfrm>
            <a:off x="228600" y="1066800"/>
            <a:ext cx="8763000" cy="5061856"/>
            <a:chOff x="228600" y="1066800"/>
            <a:chExt cx="8763000" cy="5061856"/>
          </a:xfrm>
        </p:grpSpPr>
        <p:grpSp>
          <p:nvGrpSpPr>
            <p:cNvPr id="6" name="Csoportba foglalás 5"/>
            <p:cNvGrpSpPr/>
            <p:nvPr/>
          </p:nvGrpSpPr>
          <p:grpSpPr>
            <a:xfrm>
              <a:off x="457200" y="3385456"/>
              <a:ext cx="8382000" cy="2743200"/>
              <a:chOff x="457200" y="3385456"/>
              <a:chExt cx="8382000" cy="2743200"/>
            </a:xfrm>
          </p:grpSpPr>
          <p:sp>
            <p:nvSpPr>
              <p:cNvPr id="5" name="Téglalap 4"/>
              <p:cNvSpPr/>
              <p:nvPr/>
            </p:nvSpPr>
            <p:spPr>
              <a:xfrm>
                <a:off x="457200" y="3385456"/>
                <a:ext cx="8382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7170" name="Picture 2" descr="http://techhive.de/blog/wp-content/uploads/2013/06/amazon-com-logo.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3779152"/>
                <a:ext cx="5943600" cy="216444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églalap 7"/>
            <p:cNvSpPr/>
            <p:nvPr/>
          </p:nvSpPr>
          <p:spPr>
            <a:xfrm>
              <a:off x="228600" y="1066800"/>
              <a:ext cx="8763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0" name="Téglalap 9"/>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918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a:solidFill>
                  <a:schemeClr val="accent6">
                    <a:lumMod val="20000"/>
                    <a:lumOff val="80000"/>
                  </a:schemeClr>
                </a:solidFill>
              </a:rPr>
              <a:t>„</a:t>
            </a:r>
            <a:r>
              <a:rPr lang="en-US" sz="1800" dirty="0">
                <a:solidFill>
                  <a:schemeClr val="accent6">
                    <a:lumMod val="20000"/>
                    <a:lumOff val="80000"/>
                  </a:schemeClr>
                </a:solidFill>
              </a:rPr>
              <a:t>to organize the world’s information and make it universally accessible and useful</a:t>
            </a:r>
            <a:r>
              <a:rPr lang="hu-HU" sz="1800" dirty="0">
                <a:solidFill>
                  <a:schemeClr val="accent6">
                    <a:lumMod val="20000"/>
                    <a:lumOff val="80000"/>
                  </a:schemeClr>
                </a:solidFill>
              </a:rPr>
              <a:t>”</a:t>
            </a:r>
            <a:endParaRPr lang="en-US" sz="1800" dirty="0">
              <a:solidFill>
                <a:schemeClr val="accent6">
                  <a:lumMod val="20000"/>
                  <a:lumOff val="80000"/>
                </a:schemeClr>
              </a:solidFill>
            </a:endParaRPr>
          </a:p>
          <a:p>
            <a:r>
              <a:rPr lang="hu-HU" sz="1800" dirty="0">
                <a:solidFill>
                  <a:schemeClr val="accent6">
                    <a:lumMod val="20000"/>
                    <a:lumOff val="80000"/>
                  </a:schemeClr>
                </a:solidFill>
              </a:rPr>
              <a:t>„</a:t>
            </a:r>
            <a:r>
              <a:rPr lang="en-US" sz="1800" dirty="0">
                <a:solidFill>
                  <a:schemeClr val="accent6">
                    <a:lumMod val="20000"/>
                    <a:lumOff val="80000"/>
                  </a:schemeClr>
                </a:solidFill>
              </a:rPr>
              <a:t>to give people the power to share and make the world more open and connected</a:t>
            </a:r>
            <a:r>
              <a:rPr lang="hu-HU" sz="1800" dirty="0">
                <a:solidFill>
                  <a:schemeClr val="accent6">
                    <a:lumMod val="20000"/>
                    <a:lumOff val="80000"/>
                  </a:schemeClr>
                </a:solidFill>
              </a:rPr>
              <a:t>”</a:t>
            </a:r>
          </a:p>
          <a:p>
            <a:r>
              <a:rPr lang="hu-HU" sz="1800" dirty="0">
                <a:solidFill>
                  <a:schemeClr val="accent6">
                    <a:lumMod val="20000"/>
                    <a:lumOff val="80000"/>
                  </a:schemeClr>
                </a:solidFill>
              </a:rPr>
              <a:t>„</a:t>
            </a:r>
            <a:r>
              <a:rPr lang="en-US" sz="1800" dirty="0">
                <a:solidFill>
                  <a:schemeClr val="accent6">
                    <a:lumMod val="20000"/>
                    <a:lumOff val="80000"/>
                  </a:schemeClr>
                </a:solidFill>
              </a:rPr>
              <a:t>to be Earth’s most customer-centric company, where customers can find and discover anything they might want to buy online, and endeavors to offer its customers the lowest possible prices</a:t>
            </a:r>
            <a:r>
              <a:rPr lang="hu-HU" sz="1800" dirty="0">
                <a:solidFill>
                  <a:schemeClr val="accent6">
                    <a:lumMod val="20000"/>
                    <a:lumOff val="80000"/>
                  </a:schemeClr>
                </a:solidFill>
              </a:rPr>
              <a:t>”</a:t>
            </a:r>
          </a:p>
          <a:p>
            <a:r>
              <a:rPr lang="hu-HU" sz="1800" dirty="0"/>
              <a:t>„</a:t>
            </a:r>
            <a:r>
              <a:rPr lang="en-US" sz="1800" dirty="0"/>
              <a:t>to provide a global online marketplace where practically anyone can trade practically anything, enabling economic </a:t>
            </a:r>
            <a:r>
              <a:rPr lang="en-US" sz="1800" u="sng" dirty="0"/>
              <a:t>opportunity </a:t>
            </a:r>
            <a:r>
              <a:rPr lang="en-US" sz="1800" dirty="0"/>
              <a:t>around the </a:t>
            </a:r>
            <a:r>
              <a:rPr lang="en-US" sz="1800" dirty="0" smtClean="0"/>
              <a:t>world</a:t>
            </a:r>
            <a:r>
              <a:rPr lang="hu-HU" sz="1800" dirty="0" smtClean="0"/>
              <a:t>”</a:t>
            </a:r>
          </a:p>
          <a:p>
            <a:r>
              <a:rPr lang="hu-HU" sz="1800" dirty="0" smtClean="0">
                <a:solidFill>
                  <a:schemeClr val="accent6">
                    <a:lumMod val="20000"/>
                    <a:lumOff val="80000"/>
                  </a:schemeClr>
                </a:solidFill>
              </a:rPr>
              <a:t>„w</a:t>
            </a:r>
            <a:r>
              <a:rPr lang="en-US" sz="1800" dirty="0" smtClean="0">
                <a:solidFill>
                  <a:schemeClr val="accent6">
                    <a:lumMod val="20000"/>
                    <a:lumOff val="80000"/>
                  </a:schemeClr>
                </a:solidFill>
              </a:rPr>
              <a:t>e </a:t>
            </a:r>
            <a:r>
              <a:rPr lang="en-US" sz="1800" dirty="0">
                <a:solidFill>
                  <a:schemeClr val="accent6">
                    <a:lumMod val="20000"/>
                    <a:lumOff val="80000"/>
                  </a:schemeClr>
                </a:solidFill>
              </a:rPr>
              <a:t>make the </a:t>
            </a:r>
            <a:r>
              <a:rPr lang="en-US" sz="1800" dirty="0" smtClean="0">
                <a:solidFill>
                  <a:schemeClr val="accent6">
                    <a:lumMod val="20000"/>
                    <a:lumOff val="80000"/>
                  </a:schemeClr>
                </a:solidFill>
              </a:rPr>
              <a:t>world's </a:t>
            </a:r>
            <a:r>
              <a:rPr lang="en-US" sz="1800" dirty="0">
                <a:solidFill>
                  <a:schemeClr val="accent6">
                    <a:lumMod val="20000"/>
                    <a:lumOff val="80000"/>
                  </a:schemeClr>
                </a:solidFill>
              </a:rPr>
              <a:t>daily habits </a:t>
            </a:r>
            <a:r>
              <a:rPr lang="en-US" sz="1800" u="sng" dirty="0">
                <a:solidFill>
                  <a:schemeClr val="accent6">
                    <a:lumMod val="20000"/>
                    <a:lumOff val="80000"/>
                  </a:schemeClr>
                </a:solidFill>
              </a:rPr>
              <a:t>inspiring</a:t>
            </a:r>
            <a:r>
              <a:rPr lang="en-US" sz="1800" dirty="0">
                <a:solidFill>
                  <a:schemeClr val="accent6">
                    <a:lumMod val="20000"/>
                    <a:lumOff val="80000"/>
                  </a:schemeClr>
                </a:solidFill>
              </a:rPr>
              <a:t> </a:t>
            </a:r>
            <a:r>
              <a:rPr lang="en-US" sz="1800" dirty="0" smtClean="0">
                <a:solidFill>
                  <a:schemeClr val="accent6">
                    <a:lumMod val="20000"/>
                    <a:lumOff val="80000"/>
                  </a:schemeClr>
                </a:solidFill>
              </a:rPr>
              <a:t>and </a:t>
            </a:r>
            <a:r>
              <a:rPr lang="en-US" sz="1800" u="sng" dirty="0" smtClean="0">
                <a:solidFill>
                  <a:schemeClr val="accent6">
                    <a:lumMod val="20000"/>
                    <a:lumOff val="80000"/>
                  </a:schemeClr>
                </a:solidFill>
              </a:rPr>
              <a:t>entertaining</a:t>
            </a:r>
            <a:r>
              <a:rPr lang="hu-HU" sz="1800" dirty="0" smtClean="0">
                <a:solidFill>
                  <a:schemeClr val="accent6">
                    <a:lumMod val="20000"/>
                    <a:lumOff val="80000"/>
                  </a:schemeClr>
                </a:solidFill>
              </a:rPr>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9" name="Csoportba foglalás 8"/>
          <p:cNvGrpSpPr/>
          <p:nvPr/>
        </p:nvGrpSpPr>
        <p:grpSpPr>
          <a:xfrm>
            <a:off x="152400" y="1219200"/>
            <a:ext cx="8763000" cy="4873170"/>
            <a:chOff x="152400" y="1219200"/>
            <a:chExt cx="8763000" cy="4873170"/>
          </a:xfrm>
        </p:grpSpPr>
        <p:grpSp>
          <p:nvGrpSpPr>
            <p:cNvPr id="7" name="Csoportba foglalás 6"/>
            <p:cNvGrpSpPr/>
            <p:nvPr/>
          </p:nvGrpSpPr>
          <p:grpSpPr>
            <a:xfrm>
              <a:off x="381000" y="4035955"/>
              <a:ext cx="8534400" cy="2056415"/>
              <a:chOff x="381000" y="4035955"/>
              <a:chExt cx="8534400" cy="2056415"/>
            </a:xfrm>
          </p:grpSpPr>
          <p:sp>
            <p:nvSpPr>
              <p:cNvPr id="4" name="Téglalap 3"/>
              <p:cNvSpPr/>
              <p:nvPr/>
            </p:nvSpPr>
            <p:spPr>
              <a:xfrm>
                <a:off x="381000" y="4035955"/>
                <a:ext cx="8534400" cy="2056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8194" name="Picture 2" descr="http://assets.fontsinuse.com/static/use-media-items/7/6988/full-1500x800/50564279/logo.png"/>
              <p:cNvPicPr>
                <a:picLocks noChangeAspect="1" noChangeArrowheads="1"/>
              </p:cNvPicPr>
              <p:nvPr/>
            </p:nvPicPr>
            <p:blipFill rotWithShape="1">
              <a:blip r:embed="rId3">
                <a:extLst>
                  <a:ext uri="{28A0092B-C50C-407E-A947-70E740481C1C}">
                    <a14:useLocalDpi xmlns:a14="http://schemas.microsoft.com/office/drawing/2010/main" val="0"/>
                  </a:ext>
                </a:extLst>
              </a:blip>
              <a:srcRect l="14120" t="24334" r="15175" b="23666"/>
              <a:stretch/>
            </p:blipFill>
            <p:spPr bwMode="auto">
              <a:xfrm>
                <a:off x="1949101" y="4035955"/>
                <a:ext cx="5242727" cy="205641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églalap 7"/>
            <p:cNvSpPr/>
            <p:nvPr/>
          </p:nvSpPr>
          <p:spPr>
            <a:xfrm>
              <a:off x="152400" y="1219200"/>
              <a:ext cx="87630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0" name="Téglalap 9"/>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7507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265237"/>
            <a:ext cx="8229600" cy="4525963"/>
          </a:xfrm>
        </p:spPr>
        <p:txBody>
          <a:bodyPr/>
          <a:lstStyle/>
          <a:p>
            <a:r>
              <a:rPr lang="hu-HU" sz="1800" dirty="0">
                <a:solidFill>
                  <a:schemeClr val="accent6">
                    <a:lumMod val="20000"/>
                    <a:lumOff val="80000"/>
                  </a:schemeClr>
                </a:solidFill>
              </a:rPr>
              <a:t>„</a:t>
            </a:r>
            <a:r>
              <a:rPr lang="en-US" sz="1800" dirty="0">
                <a:solidFill>
                  <a:schemeClr val="accent6">
                    <a:lumMod val="20000"/>
                    <a:lumOff val="80000"/>
                  </a:schemeClr>
                </a:solidFill>
              </a:rPr>
              <a:t>to organize the world’s information and make it universally accessible and useful</a:t>
            </a:r>
            <a:r>
              <a:rPr lang="hu-HU" sz="1800" dirty="0">
                <a:solidFill>
                  <a:schemeClr val="accent6">
                    <a:lumMod val="20000"/>
                    <a:lumOff val="80000"/>
                  </a:schemeClr>
                </a:solidFill>
              </a:rPr>
              <a:t>”</a:t>
            </a:r>
            <a:endParaRPr lang="en-US" sz="1800" dirty="0">
              <a:solidFill>
                <a:schemeClr val="accent6">
                  <a:lumMod val="20000"/>
                  <a:lumOff val="80000"/>
                </a:schemeClr>
              </a:solidFill>
            </a:endParaRPr>
          </a:p>
          <a:p>
            <a:r>
              <a:rPr lang="hu-HU" sz="1800" dirty="0">
                <a:solidFill>
                  <a:schemeClr val="accent6">
                    <a:lumMod val="20000"/>
                    <a:lumOff val="80000"/>
                  </a:schemeClr>
                </a:solidFill>
              </a:rPr>
              <a:t>„</a:t>
            </a:r>
            <a:r>
              <a:rPr lang="en-US" sz="1800" dirty="0">
                <a:solidFill>
                  <a:schemeClr val="accent6">
                    <a:lumMod val="20000"/>
                    <a:lumOff val="80000"/>
                  </a:schemeClr>
                </a:solidFill>
              </a:rPr>
              <a:t>to give people the power to share and make the world more open and connected</a:t>
            </a:r>
            <a:r>
              <a:rPr lang="hu-HU" sz="1800" dirty="0">
                <a:solidFill>
                  <a:schemeClr val="accent6">
                    <a:lumMod val="20000"/>
                    <a:lumOff val="80000"/>
                  </a:schemeClr>
                </a:solidFill>
              </a:rPr>
              <a:t>”</a:t>
            </a:r>
          </a:p>
          <a:p>
            <a:r>
              <a:rPr lang="hu-HU" sz="1800" dirty="0">
                <a:solidFill>
                  <a:schemeClr val="accent6">
                    <a:lumMod val="20000"/>
                    <a:lumOff val="80000"/>
                  </a:schemeClr>
                </a:solidFill>
              </a:rPr>
              <a:t>„</a:t>
            </a:r>
            <a:r>
              <a:rPr lang="en-US" sz="1800" dirty="0">
                <a:solidFill>
                  <a:schemeClr val="accent6">
                    <a:lumMod val="20000"/>
                    <a:lumOff val="80000"/>
                  </a:schemeClr>
                </a:solidFill>
              </a:rPr>
              <a:t>to be Earth’s most customer-centric company, where customers can find and discover anything they might want to buy online, and endeavors to offer its customers the lowest possible prices</a:t>
            </a:r>
            <a:r>
              <a:rPr lang="hu-HU" sz="1800" dirty="0">
                <a:solidFill>
                  <a:schemeClr val="accent6">
                    <a:lumMod val="20000"/>
                    <a:lumOff val="80000"/>
                  </a:schemeClr>
                </a:solidFill>
              </a:rPr>
              <a:t>”</a:t>
            </a:r>
          </a:p>
          <a:p>
            <a:r>
              <a:rPr lang="hu-HU" sz="1800" dirty="0">
                <a:solidFill>
                  <a:schemeClr val="accent6">
                    <a:lumMod val="20000"/>
                    <a:lumOff val="80000"/>
                  </a:schemeClr>
                </a:solidFill>
              </a:rPr>
              <a:t>„</a:t>
            </a:r>
            <a:r>
              <a:rPr lang="en-US" sz="1800" dirty="0">
                <a:solidFill>
                  <a:schemeClr val="accent6">
                    <a:lumMod val="20000"/>
                    <a:lumOff val="80000"/>
                  </a:schemeClr>
                </a:solidFill>
              </a:rPr>
              <a:t>to provide a global online marketplace where practically anyone can trade practically anything, enabling economic opportunity around the world</a:t>
            </a:r>
            <a:r>
              <a:rPr lang="hu-HU" sz="1800" dirty="0">
                <a:solidFill>
                  <a:schemeClr val="accent6">
                    <a:lumMod val="20000"/>
                    <a:lumOff val="80000"/>
                  </a:schemeClr>
                </a:solidFill>
              </a:rPr>
              <a:t>”</a:t>
            </a:r>
          </a:p>
          <a:p>
            <a:r>
              <a:rPr lang="hu-HU" sz="1800" dirty="0"/>
              <a:t>„w</a:t>
            </a:r>
            <a:r>
              <a:rPr lang="en-US" sz="1800" dirty="0"/>
              <a:t>e make the world's daily habits </a:t>
            </a:r>
            <a:r>
              <a:rPr lang="en-US" sz="1800" u="sng" dirty="0"/>
              <a:t>inspiring</a:t>
            </a:r>
            <a:r>
              <a:rPr lang="en-US" sz="1800" dirty="0"/>
              <a:t> </a:t>
            </a:r>
            <a:r>
              <a:rPr lang="en-US" sz="1800" dirty="0" smtClean="0"/>
              <a:t>and </a:t>
            </a:r>
            <a:r>
              <a:rPr lang="en-US" sz="1800" u="sng" dirty="0" smtClean="0"/>
              <a:t>entertaining</a:t>
            </a:r>
            <a:r>
              <a:rPr lang="hu-HU" sz="1800" dirty="0" smtClean="0"/>
              <a:t>”</a:t>
            </a:r>
          </a:p>
          <a:p>
            <a:r>
              <a:rPr lang="hu-HU" sz="1800" dirty="0" smtClean="0">
                <a:solidFill>
                  <a:schemeClr val="accent6">
                    <a:lumMod val="20000"/>
                    <a:lumOff val="80000"/>
                  </a:schemeClr>
                </a:solidFill>
              </a:rPr>
              <a:t>„</a:t>
            </a:r>
            <a:r>
              <a:rPr lang="en-US" sz="1800" dirty="0" smtClean="0">
                <a:solidFill>
                  <a:schemeClr val="accent6">
                    <a:lumMod val="20000"/>
                    <a:lumOff val="80000"/>
                  </a:schemeClr>
                </a:solidFill>
              </a:rPr>
              <a:t>we </a:t>
            </a:r>
            <a:r>
              <a:rPr lang="en-US" sz="1800" dirty="0">
                <a:solidFill>
                  <a:schemeClr val="accent6">
                    <a:lumMod val="20000"/>
                    <a:lumOff val="80000"/>
                  </a:schemeClr>
                </a:solidFill>
              </a:rPr>
              <a:t>help people access and </a:t>
            </a:r>
            <a:r>
              <a:rPr lang="en-US" sz="1800" u="sng" dirty="0">
                <a:solidFill>
                  <a:schemeClr val="accent6">
                    <a:lumMod val="20000"/>
                    <a:lumOff val="80000"/>
                  </a:schemeClr>
                </a:solidFill>
              </a:rPr>
              <a:t>understand</a:t>
            </a:r>
            <a:r>
              <a:rPr lang="en-US" sz="1800" dirty="0">
                <a:solidFill>
                  <a:schemeClr val="accent6">
                    <a:lumMod val="20000"/>
                    <a:lumOff val="80000"/>
                  </a:schemeClr>
                </a:solidFill>
              </a:rPr>
              <a:t> the world. A world full of opportunities and experiences – a world to explore, influence or share. Working together with our customers, we create high </a:t>
            </a:r>
            <a:r>
              <a:rPr lang="en-US" sz="1800" u="sng" dirty="0">
                <a:solidFill>
                  <a:schemeClr val="accent6">
                    <a:lumMod val="20000"/>
                    <a:lumOff val="80000"/>
                  </a:schemeClr>
                </a:solidFill>
              </a:rPr>
              <a:t>quality</a:t>
            </a:r>
            <a:r>
              <a:rPr lang="en-US" sz="1800" dirty="0">
                <a:solidFill>
                  <a:schemeClr val="accent6">
                    <a:lumMod val="20000"/>
                    <a:lumOff val="80000"/>
                  </a:schemeClr>
                </a:solidFill>
              </a:rPr>
              <a:t>, relevant, captivating </a:t>
            </a:r>
            <a:r>
              <a:rPr lang="en-US" sz="1800" u="sng" dirty="0">
                <a:solidFill>
                  <a:schemeClr val="accent6">
                    <a:lumMod val="20000"/>
                    <a:lumOff val="80000"/>
                  </a:schemeClr>
                </a:solidFill>
              </a:rPr>
              <a:t>content</a:t>
            </a:r>
            <a:r>
              <a:rPr lang="en-US" sz="1800" dirty="0">
                <a:solidFill>
                  <a:schemeClr val="accent6">
                    <a:lumMod val="20000"/>
                    <a:lumOff val="80000"/>
                  </a:schemeClr>
                </a:solidFill>
              </a:rPr>
              <a:t>: </a:t>
            </a:r>
            <a:r>
              <a:rPr lang="en-US" sz="1800" u="sng" dirty="0">
                <a:solidFill>
                  <a:schemeClr val="accent6">
                    <a:lumMod val="20000"/>
                    <a:lumOff val="80000"/>
                  </a:schemeClr>
                </a:solidFill>
              </a:rPr>
              <a:t>information</a:t>
            </a:r>
            <a:r>
              <a:rPr lang="en-US" sz="1800" dirty="0">
                <a:solidFill>
                  <a:schemeClr val="accent6">
                    <a:lumMod val="20000"/>
                    <a:lumOff val="80000"/>
                  </a:schemeClr>
                </a:solidFill>
              </a:rPr>
              <a:t>, </a:t>
            </a:r>
            <a:r>
              <a:rPr lang="en-US" sz="1800" u="sng" dirty="0">
                <a:solidFill>
                  <a:schemeClr val="accent6">
                    <a:lumMod val="20000"/>
                    <a:lumOff val="80000"/>
                  </a:schemeClr>
                </a:solidFill>
              </a:rPr>
              <a:t>inspiration</a:t>
            </a:r>
            <a:r>
              <a:rPr lang="en-US" sz="1800" dirty="0">
                <a:solidFill>
                  <a:schemeClr val="accent6">
                    <a:lumMod val="20000"/>
                    <a:lumOff val="80000"/>
                  </a:schemeClr>
                </a:solidFill>
              </a:rPr>
              <a:t>, </a:t>
            </a:r>
            <a:r>
              <a:rPr lang="en-US" sz="1800" u="sng" dirty="0">
                <a:solidFill>
                  <a:schemeClr val="accent6">
                    <a:lumMod val="20000"/>
                    <a:lumOff val="80000"/>
                  </a:schemeClr>
                </a:solidFill>
              </a:rPr>
              <a:t>education</a:t>
            </a:r>
            <a:r>
              <a:rPr lang="en-US" sz="1800" dirty="0">
                <a:solidFill>
                  <a:schemeClr val="accent6">
                    <a:lumMod val="20000"/>
                    <a:lumOff val="80000"/>
                  </a:schemeClr>
                </a:solidFill>
              </a:rPr>
              <a:t> and </a:t>
            </a:r>
            <a:r>
              <a:rPr lang="en-US" sz="1800" u="sng" dirty="0">
                <a:solidFill>
                  <a:schemeClr val="accent6">
                    <a:lumMod val="20000"/>
                    <a:lumOff val="80000"/>
                  </a:schemeClr>
                </a:solidFill>
              </a:rPr>
              <a:t>entertainment</a:t>
            </a:r>
            <a:r>
              <a:rPr lang="en-US" sz="1800" dirty="0">
                <a:solidFill>
                  <a:schemeClr val="accent6">
                    <a:lumMod val="20000"/>
                    <a:lumOff val="80000"/>
                  </a:schemeClr>
                </a:solidFill>
              </a:rPr>
              <a:t>, across media in multiple channels. We serve their individual needs to develop themselves and </a:t>
            </a:r>
            <a:r>
              <a:rPr lang="en-US" sz="1800" u="sng" dirty="0">
                <a:solidFill>
                  <a:schemeClr val="accent6">
                    <a:lumMod val="20000"/>
                    <a:lumOff val="80000"/>
                  </a:schemeClr>
                </a:solidFill>
              </a:rPr>
              <a:t>enjoy their </a:t>
            </a:r>
            <a:r>
              <a:rPr lang="en-US" sz="1800" u="sng" dirty="0" smtClean="0">
                <a:solidFill>
                  <a:schemeClr val="accent6">
                    <a:lumMod val="20000"/>
                    <a:lumOff val="80000"/>
                  </a:schemeClr>
                </a:solidFill>
              </a:rPr>
              <a:t>lives</a:t>
            </a:r>
            <a:r>
              <a:rPr lang="hu-HU" sz="1800" dirty="0" smtClean="0">
                <a:solidFill>
                  <a:schemeClr val="accent6">
                    <a:lumMod val="20000"/>
                    <a:lumOff val="80000"/>
                  </a:schemeClr>
                </a:solidFill>
              </a:rPr>
              <a:t>”</a:t>
            </a:r>
          </a:p>
        </p:txBody>
      </p:sp>
      <p:sp>
        <p:nvSpPr>
          <p:cNvPr id="2" name="Cím 1"/>
          <p:cNvSpPr>
            <a:spLocks noGrp="1"/>
          </p:cNvSpPr>
          <p:nvPr>
            <p:ph type="title"/>
          </p:nvPr>
        </p:nvSpPr>
        <p:spPr/>
        <p:txBody>
          <a:bodyPr/>
          <a:lstStyle/>
          <a:p>
            <a:r>
              <a:rPr lang="hu-HU" dirty="0" smtClean="0"/>
              <a:t>Tudd ki vagy és mit akarsz</a:t>
            </a:r>
            <a:endParaRPr lang="hu-HU" dirty="0"/>
          </a:p>
        </p:txBody>
      </p:sp>
      <p:grpSp>
        <p:nvGrpSpPr>
          <p:cNvPr id="9" name="Csoportba foglalás 8"/>
          <p:cNvGrpSpPr/>
          <p:nvPr/>
        </p:nvGrpSpPr>
        <p:grpSpPr>
          <a:xfrm>
            <a:off x="304800" y="1143000"/>
            <a:ext cx="8534400" cy="4902200"/>
            <a:chOff x="304800" y="1143000"/>
            <a:chExt cx="8534400" cy="4902200"/>
          </a:xfrm>
        </p:grpSpPr>
        <p:grpSp>
          <p:nvGrpSpPr>
            <p:cNvPr id="6" name="Csoportba foglalás 5"/>
            <p:cNvGrpSpPr/>
            <p:nvPr/>
          </p:nvGrpSpPr>
          <p:grpSpPr>
            <a:xfrm>
              <a:off x="304800" y="1143000"/>
              <a:ext cx="8534400" cy="2819400"/>
              <a:chOff x="304800" y="1143000"/>
              <a:chExt cx="8534400" cy="2819400"/>
            </a:xfrm>
          </p:grpSpPr>
          <p:sp>
            <p:nvSpPr>
              <p:cNvPr id="5" name="Téglalap 4"/>
              <p:cNvSpPr/>
              <p:nvPr/>
            </p:nvSpPr>
            <p:spPr>
              <a:xfrm>
                <a:off x="304800" y="1143000"/>
                <a:ext cx="8534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220" name="Picture 4" descr="http://www.underconsideration.com/brandnew/archives/yahoo_logo_deta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2006506"/>
                <a:ext cx="6394450" cy="16002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églalap 7"/>
            <p:cNvSpPr/>
            <p:nvPr/>
          </p:nvSpPr>
          <p:spPr>
            <a:xfrm>
              <a:off x="381000" y="4292600"/>
              <a:ext cx="84582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0" name="Téglalap 9"/>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17456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églalap 5"/>
          <p:cNvSpPr/>
          <p:nvPr/>
        </p:nvSpPr>
        <p:spPr>
          <a:xfrm>
            <a:off x="3581400" y="511628"/>
            <a:ext cx="5562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Cím 1"/>
          <p:cNvSpPr>
            <a:spLocks noGrp="1"/>
          </p:cNvSpPr>
          <p:nvPr>
            <p:ph type="title"/>
          </p:nvPr>
        </p:nvSpPr>
        <p:spPr>
          <a:xfrm>
            <a:off x="457200" y="274638"/>
            <a:ext cx="8229600" cy="1143000"/>
          </a:xfrm>
        </p:spPr>
        <p:txBody>
          <a:bodyPr/>
          <a:lstStyle/>
          <a:p>
            <a:r>
              <a:rPr lang="hu-HU" dirty="0" smtClean="0"/>
              <a:t>Üzleti modell vagy valami más?</a:t>
            </a:r>
            <a:endParaRPr lang="hu-HU" dirty="0"/>
          </a:p>
        </p:txBody>
      </p:sp>
      <p:sp>
        <p:nvSpPr>
          <p:cNvPr id="9" name="Téglalap 8"/>
          <p:cNvSpPr/>
          <p:nvPr/>
        </p:nvSpPr>
        <p:spPr>
          <a:xfrm>
            <a:off x="8001000" y="6359236"/>
            <a:ext cx="921327" cy="457200"/>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AutoShape 2" descr="data:image/jpeg;base64,/9j/4AAQSkZJRgABAQAAAQABAAD/2wCEAAkGBxIHERUUBxQWFBUXGBkYFxgVERcXIRsWGhgWGBoYHBgZHCggHR0lGxQdLTEhJSosLjouFx8zODMtNyktLisBCgoKDg0OGhAQGzEkICQvMi0wNTQwLC80LzQ0NCwsNywsLCwsLCw0LDAsLCwvLCwsLCwsNCwsLCw0LCwsLCwsLP/AABEIALcBEwMBEQACEQEDEQH/xAAbAAEAAwEBAQEAAAAAAAAAAAAABAUGBwIDAf/EAEMQAAEDAgQDBAYHBQcFAQAAAAEAAgMEEQUGEiExQVETYXGBBxQiMpGhQlJicrHB0RUjNILhM0OSorLw8URzg8PSJP/EABoBAQADAQEBAAAAAAAAAAAAAAADBAUCAQb/xAA0EQACAgIABAIJBAEEAwAAAAAAAQIDBBEFEiExE0EiMlFhcYGRofAUsdHhwSNCUvEVMzT/2gAMAwEAAhEDEQA/AO4oAgCAIAgCAIAgCAIAgCAIAgCAIAgCAIAgCAIAgCAIAgCAIAgCAIAgCAIAgCAIAgCAIAgCAIAgCAIAgCAIAgCAIAgCAIAgCAIAgCAIAgCAIAgCAIAgCAIAgCAIAgCAIAgCAIAgCAIAgCAID8c4N3dsEBEdi1O02dNED3ys/VRO+pdHJfVHHiw9qJilOwgCAIAgCAIAgCAIAgCAIAgCAIAgCAIAgCAIAgCAIAgCAIAgCAIDy94jBMhAAFySbADqSvG0lthvR8aKtjr2a6Nwe25Fx1HJc12RsXNF7RzGcZLcWYPO2E1csz5AHyQ7FoadWnYAjRx433AWJxHHyJTcltx/PIzsqqxyb7r88iHl3LFRLNE6piLYw4Od2gA2G9tB33tbhzUGJgWuyMpx6e/+DinHm5JtdC3zrmd0LnU9BsbWkfz3F9Lemx3Pf5q3xHPcG6ofN/wT5WQ03CPzM3h2ZqrDz+6lLh9WT2x89x5ELNqz76+0t/HqVYZFkOzN1l7NsWLEMnHZyng0nZ33T17jv4rcxeIV3+i+kvzsX6cqNnR9GaNaBaCAIAgCAIAgCAIAgCAIAgCAIAgCAIAgCAIAgCAIAgCAIAgOZZyzIcTcYqM/uWncj6bhz+6OQ8+lvm+IZrtlyQfor7/0ZWTkc75Y9v3Lf0aVpcySHTs069V/rWFrfyq3wi3cJQ126k2FPo4/M2y2S+EBm8RyhHiFV28rjpNi+PT7xAA432BA3Fln28OhZd4rfxRVnixlZztlbn7Cqemga+FgY8EMboAaCDuQRzsAVX4pRVGpSS0+y0RZdUIwTS0zAjbgvn09GedHyRmM4iOxrjeRou1x+m0dftD5jfqvpOHZvirkn6y+5p4t/P6Mu5rVqFwIAgCAIAgCAIAgCAIAgCAIAgCAIAgCAIAgCAIAgCAIDMZ9xU0EHZwmz5bt8GD3j8wPMrN4nkOqrlXeX7FTLs5YaXdnMV8yZZrvRvVGKofGBcPZe/TQdvL2j8lr8Is1ZKHtX7FzClqbXtOjr6E0wgCA5TnXFRidSexN2RjQ0jgT9J3x28GhfL8RyPFt0uy6GRk2c8+nZFAs8rn2o6l1FI2SnNnMII8uXgfzXdVjrmpR7o9jJxaa8js9BVNromSQ8HtDh5jh5L7KuanFSXmbkJKUVJeZIXZ0EAQBAEAQBAEAQBAEAQBAEAQBAEAQBAEAQBAEAQBAcuz9VesVjm8o2taPMaz/AKvkvmeK2c1+vYv7MnLlu3XsM2s0rE3CMSfhMolprXGxB4Fp4g/75KfHvlRPnid12OEuZHVsAxhmNRa4diDZzSblrvzHQr6nGyY3w5l8zXptVkdors0ZnOBPY1sWvUCbl+kbG1hsbn9QoMzO/TtLl3sivyPCaWtlRRZ6FS54r2iJhYdJaHPOvb+vLzVSriqnJqa0tfHqQxzNv0uiMINlgmegh6EB0v0dVXbUpY7+7eQPA2d+LivpeFT5qNex/wBmphS3Xr2M1S0y2EAQBAEAQBAEAQBAEAQBAEAQBAEAQBAEAQBAEAQBAcgzUb1k9/r/AJBfJ5//ANEzFv8A/bIqVTIggJNDXy4e7VRPLHdx49xHAjuKlqunU9wejqM5Qe4vRsoMz0uMQdnmMWd1axxHc5um5ad/98FswzqL6+XI7/nVF1ZFdkNWnpvo/Y592zkx8gGgu/xXt52Xv/h4OW+bp+ef9Hv6Fb9bp+fnYg5myd+z2B+F65Gi+sGxI5hw0tG3G/l3qvmcM8OKlVt+380R34vItw6mQWQUwgN96Mb6Z+l2fg7+i3+DerP5Ghg9pG3WyXwgCAIAgCAIAgCAIAgCAIAgCAIAgCAIAgCAIAgCAIDlOeacwVsl+Dg1w8C0A/NpXy/E4OOQ37dMyMqOrWUCzyuEAQBAdmwGBlNTRNpjqboaQbWvcXvble6+yx4xjVFR7aNumKjBJE9TEhm8aydBiJLobxPPNltJPUt/Syz8jh1VvVdH7v4KtuLCfVdGc6xXDpMKkMdXbUN9jcEHgf8AlfO30TpnySM2yDhLlZv/AEc0vY0pe7+8eSPuts38QVv8Khy0b9r/AKNDCjqvftZqlplwIAgCAIAgCAIAgCAIAgCAIAgCAIAgCAIAgCAIAgCAxvpGwwzxtniG8fsu+4eB8j/qKyeLUc0FYvL9ilm17SmvI54vnTNCAIAgOoZJxwYnF2cu0kTQD0c3gHeO24X1HD8pXQ5X3Rq4t3PHlfdGlWgWggOZZuP7YxDs6L2nANi/mBcXeQ1G/wB0r5zP/wBfKUIfAysj/Uu1H4HRaCkbQxMjh4MaGjy5+a+grgq4KK8jThFRioryJC7OggCAIAgCAIAgCAIAgCAIAgCAIAgCAIAgCAIAgCAIDxLGJmlsoBBBBB5g7ELySUlpnjW1pnKc0Zedgkl2AmJx9h3T7Lu8fP42+WzcOVEtr1X2/gyL6HW/cUaokAQBAXOUNZrIfVTY6t+9liXDv9kHzsrvD+b9RHl/ETY+/Fjo64vqzZMlnDNPqF4MO/tTs5w+hfkOriD5XWXnZ3h/6dfrft/ZSycnl9GPf9j3krLpw4GauH7142B+i077/aPP4dV7w/DdS8SfrP7f2e4tHIuaXc1S0y4EAQBAEAQBAEAQBAEAQBAEAQBAEAQBAEAQBAEAQBAEBD/acIl7EyNEm3sE2O4vt1NuSi8evn8PfX2HHiR5uXfUkVEDalpZUNDmuFiCLghdyipLUux00pLTMDjmRXxEuwc62/UcbOHcHHYjxsfFYeTwlrrV9DOtw2usDJVVLJRm1WxzD0c0j4X4rJnVOt6ktFOUXHpJaPiozwvskTsgrI/WADcFrSSBZ5Gx37rj+ZaHDJxjeubzJ8WSVq2dGxyWZsZbhbS6V+zTsAzq9xO219huSeR3X0ORKajqtdX9veadrly6h3ZWZdymzDD2lYe1m46jwaTxIvuT9o7+CrYuBGp88usvz82RU4yh6UurNItAtBAEAQBAEAQBAEAQBAEAQBAEAQBAEAQBAEAQBAEAQBAEBz/0iYW6KRtTBwNmuI5PHuu8xz6t71hcVokpK6JnZlbT50e8Fz52TQ3FmucR9Nlrn7zSRv3j4L3H4sktWr5oVZmlqZssNxKLE2B9G4OB8iD0IO4K16roWx5oPZehZGa3Fkl7BILPAI6EXUjSfc7a2Qn4LTSbvghPjCz9FE8el9XBfREbprfeK+h7iw6Cl3hiiZbe4ja23fcBexprh1UUvkj1Vwj1SSKvEc4UlFs15lPSMav82zfmq1vEaK+m9v3fmiGeVXHz38Ckm9Ie/wC5g2+1L+Qb+apS4yt9Iff+iB53sj9yZh2fYZzauY6LvB1jzsAfkpquLVS6TWvudwzYv1lo0seIwytDo5WFp5h7f1WirYNbTWi0pxa2mR58fpYP7SePwDw4/Btyo5ZVMe819Tl31rvJHvCsYhxbV6g7UG2BOlzeN/rAdF7TkV3bcHvR7XbGzfKT1OSBAEAQBAEAQBAEAQBAEAQBAEAQBAEAQBAEAQBAfCupGV0bo6kXa4WI/wB8wVxZXGyLjLszmUVJcrOb5gyfLhgL6Q9rGNzt7TR1IHEd4+AXz2Xw2dS5odV9zMuxZQ6rqjM94WZtoqEoYjM33ZZB/wCV36qX9Rb/AMn9Wd88va/qyXDmOrhFmTvt9oh3zcCVLHOyIrSk/wBztX2LtIi1uJz1+1ZK946Fxt/h4KKzIts9eTZxKyUvWeyIoTkIAgFkPAh6bv0YH+IH/b/9n6Ld4M+k18P8l/B/3fL/ACbpbZoBAEAQBAEAQBAEAQBAEAQBAEAQBAEAQBAEAQBAEAQFRXZZpK7+1iaD1Z7B/wAtr+aq2YVFnrR/wQzx65d0ZrE8gWucLkv9mT8nAfiPNZ13CPOp/X+SrPC/4P6mYxLAqnDBesiIb9YWcPMtvbzWZdh3VdZR6FSdM4esitVUjJNFQS15tRRufy9lpIHieA81LXRZZ6kdnUYSl6q2bDCcglwDsWfb7Edvm4/kPNa9HCPO1/JfyXa8LzmzRQ5Uo4hYQg97i5x+JK0Y4GPFa5SysapeRHnyXRy+6xzPuyO/BxIUcuG48vLXzOXiVPyIR9H9Pyll+LP/AJUH/iKfa/t/BH+hh7X9v4LbL+Xo8CL/AFd73a9N9VttOrhYD6yt4uHDH3yvuTU0Kren3LlWycIAgCAIAgCAIAgCAIAgCAIAgCAIAgCAIAgCAIAgCAIAgB34oCvdgdK92p0ERPXs2/ooHjUt75V9CPwa298qJzGhgswAAcABZTJa7Eh6XoCAIAgCAIAgCAIAgCAIAgCAIAgCAIAgCAIAgCAIAgCAIAgCAIAgCAIAgCAIAgCAIAgCAIAgCAIAgCAIAgCAIAgCAIAgCAIDxPM2BpdMQ1oFySbABeSkorb7HjaS2zDYhmCpx+QxZbDgwDd49kkdS4+4OnP8Fi25d2RLkx+3t/O37mfO+y2XLV2/Pp+5LyjV1NPUyUuKuLy1msFzi4jdvBx3IIdz6KXBsujbKm170t/n1O8adim65k7POJTYbA00BLS54BcBewsTz4XI4qfiN1lVW4e0kyrJQh6JkaLHK7CzHNVukfE839s6g4X3AJ909OHDosmvKyaeWybbi/z5FON1sNSfZm9xTHYsMhbNLdzX20aQCXahcWuRyC3LsquqtWPqmaNl0YR5n5mQrPSBK/8AgomMHVxLz8rAfNZNnGJv1I6+JSlmyfqrRKyfmaoxGo7OtOtrgbWYBpIF9yBwIB487KXAzrbbeWfVfDsdY2ROc+WXU/K70g6XEUEQI5Oe61+/SOXmlnGEnqEdiWd/xRDoM61U0rdbWuZcBzWRngTbY3JvuoquJ3ymtra9yOIZdjkvYS6XMlRJiRic4dn2ro9GkcGlwBvxvt1Uteba8t1t9NtHccibv5d9N6LTOePS4KYfVNJ1FxcCL3DdO3d7x37lYz8ueO4cvnvf2Jcm6VfLylDVZ1q6sv8A2dGGtbcm0Ze5oHNx4Dh0sqU+J3yb8OPRe7eviV5Zdkt8q/yRqbFsUq266Z0j27i7YmHhx2Dd1HDIzpx5o7a+COI2ZEltN/RfwaDJ2ZpMRc6HE7awCQ62m9j7QI4Aj9eivYGbK1uuzuizjZDm+Wfcrq70gPu4UMTbXIa5xJuOR0i3HxVe3i721CJHLNf+1FQMzV1a8GB7nEEEMjYLeBDRcjuN1VWdlWS9H6JEH6i6T6P6GszpmM4U0R0e0rhcnjobwv0uSDbw8FqcQzXSlGPrP7F3KvcFyx7/ALH1yRjjsXic2rN5IyLmwGppvY7bX2I8h1XfDsp3Qal3R7i3OyOpd0fTGs30+GEtYTLIPos4A97uA8rnuXuRxGqrp3fu/k9tyoQ6d2VeF589bmYyoiDGvcGhwfqsTsLiwuLqtTxVTsUZR1v3kNebzSSa7llmPNjMFeI2sMj7AkatIAPfY7+SsZfEI475dbZLdkqt8utsz1R6Qpnfw8UbfvOc78LKhLjE36sV+fQrPOl5Jfn0K6TONbM7UyQADfS2NtvO4Jt5qB8SyZPaf2I3lWvqmdPopvWY2PcLamtdbpcA2+a+jhLmipe01YvcUz7Ls6CAIAgCAIAgCAIAgMJmuskxypbR4d7oI1kcNXEk/ZZ+PeAsXNsnfasevt5/nuM/InK2fhR/P+ibBjlDllpgp9T3NJD9LNy/ndxsCfw4KaOVjYkfDj113+J2rqqVyLqRZvSE0H9xAT96QD8AVDLjEd+jH7nLzl5RI2esfbWsZDS3sdEpPAFrmktb/mBXHE8uM4quPnpnGXepJRXxKWuxV2JwwU1GzZgaLcS+S1r9wu4/FU7ch3QhTBdtfNkE7HOMa0u33Zq84U7KPDo46nd7Ozaw/baLE+GkOWnnwjDEUZd1pL4/9bLmTFRpUX3WjJ4Pi0GHMPbUrJpL+891xbl7JaRssvHyaqo6de37X/0U67IQXWO2aiLM3aYfLJExsb2u7MBg2u61nAcrAn/CtOOdvFlYlproW1kbpcktPsZPAcUZhJc6WFsriAG6nWDeNzbSbk7dPmsnFyI0tyceZ/t9inVYq+utm1ybmSTGJJGVLWiw1N0AgAXsQbk9R81s4GbK+TjJa8+hexsiVjaZha6qdHVSS0xsRM97T/OSCsS2bjkSnHybf3KEpNWOS9pY5sxpuMtgfFs9rXa2i/suu3h3bXCs52VG9Qku/n7iTIuVii13NXnnFnYZCGQMB7YPa5xGwFgDw+kQ75LT4lkOqvlS9baLmVa4R0l3MXg2NVNEx0OFi5edXssLnXsAdPkByWPjZV0IOupd/d1KFds4rlh5/U+9VQSYFF2lYbTThzQ29y1h99zj9Y3At9onjwknVPGhzzfpS6fLzb951KEqo7fd/jPeBYlRYfH/APtgdNLcklzWFoHIC7undxJXuLfjVQ9OO5fI9qsqhH0o7ZrcDzRFUwzSSsELYiLgb+y7ZvADckWt4LVxs+udcptcqiXasmMotta0ZDCMWjfWuqcYJ2u5oDdXtcGt8ADt4BZNGRB5Dutfw/gpV2x8XxJkKgxh2Hdv6psZRpBvbSNV77c7XHndQ15Tq5+T/d9iOFrhza8zVZEy7G+MVFa0OLidDXC4ABtqt1JC1OG4ceTxZrbfYuYlC1zyPpiGUpaqu7bUwRFzXHkQGhvs6bW+jxXVvD5zyfE2tbT+h7PFlK3m8jK4pira2sM0zdbNYs29tTG7AHY8QN/ErKvyFPIdjW1vt7kU7LFKzmfVF9R50iY9jW0rI2XsS0g2B4kAMCv18UrUkvDSX57izHLimly6X57joFrLdNEIAgCAIAgCAIAgCAIAgOcGtdlavmdVRlwkLiDex0ufquCdj0I7l8+7Xh5MpSjtS/7MvndFzbXcj1E+GVUj5ZvWbvJcWAMtqJud+835riU8KcnY+bb66/P5OW6JNye+vl+fyU9Z2VbM1uERmNrtLGhzi4lxNrm5Nrk8BtsqdnJZao1R0uxDLllL0Fovs3UUcdVTwMGloZEwusAdJeW38QFezqoePXV5aS+5YyYpWRh7kiPjWCTZXlbLROJYD7MgAu0m40uHDgbX4G/ko8jFsxJqyD6e3+Tm2mdEuaPb2nrMGLPx2ljklZpMcjmOLb6SXNBBHThw/VdZV8sjHjNrs9MXWu2tSa7PR+UWNUNNG0SUYc8WDiSHA9XAuvv3W80qy8aMEnX1EbalHrDqX2eKNraJhw5jWsD2vIY0N9ktcASB3uHxV3iVa/Trw1pbTLGVBeEnFdNmcw/FqOljAkow+QDcukuCbcbEbXPKyzqsnGhDrXtlaFlUY9YbZtsLxFj6B01HG2KzJHaWtAAcwOvYDlcLaqui8Z2Rjro3r4F6uxOnmitdzNejqibVmo9YFwWNYfuvLtQv/KFm8JrjPn5vZr6lXDgpc2/YZ3EaH9k1Lop/aDHDhzabOHmWkbdVn21eDfyPrplacOSfK/I6RncN9SlMrQbabXF7OLmtBHQ+0vouIa/TybRqZWvCeyv9G0YbTPcOJkI8g1tvxKr8IWqW/f8AwR4S9Bv3lT6R2EVMRmv2egDbqHHUATtexHyVXiyfixcvV0Q5qfOt9iM/EcMpmj1WlfI7n2jyPidR38BZRu/CgvRrbfv/ABnDnQl0jv4kvOVbFTwRQYbGIxK1szgGgez9EG3E3G/3QpeIWwjXGqta5tM7yZxUFGK1vqSqLIDHMBrZXh5FyGhoANuFyDe3kpa+EQ5fTk9nccJa9Jmeytgzcc7VpNnhgLDy1X593LzWfhYsb+eL7pdCtj1eLteej6UOMVWV3mKQbA7xvBI+80jkeo2XVeTfhy5H29j/AMHsLbKXy/Ynz50qcQcxlCxjC4htve1E7AXNrDf+qnfFLrZKNa1v57JHl2SaUUUFIY8Pe9mLQGQja3aujLSL34cb7fBUYOFUnG6G38daK0eWLamt/PRZ4B6tiFXGxtMQHE/9Q51iAXX4C49nh/wrWK6LblFV6+bJqvDlYly/c6kvpDWCAIAgCAIAgCAIAgCAICPV0UVaAKyNjwOGtodbwuuJ1wn6yTOZQjL1lsgx5ao43amwMv3i4+B2UKw6E98iI1j1J75TMYlg00mKNe2J3ZmSNwcALaWBl7kcN28D5LMtxrHmqfL02vtoqTqk7966bX20avE8DhxN7H1bSXRnaxtcXvY9RdaluNXbJSkuqLk6YTab8idUQNqWllQA5pFiCLghTSipLT7EjimtM+UNBFDH2UbGiPcadII33NweO65VUFHkS6ew8UIqPKl0Kh+TaNz9XZn7oe63wv8AIbKq+HY/Nvl/cg/SVb3ovXxNe0teAWkWII2twtborrimtPsWGk1oz9TkqjnN2NczuY82+BvbyVCfDMeT3rXzK8sSp+ReUlIyjjEdO0NY0WA7vPj/AFV2FcYRUIroTxiorlXY8UOHxUF/UmNZqNzpFrryuqFfqLR5CEYeqtEDEctQYjO2ao1am2uAQA7SbjVtf58FBbhV2WKyXdEc8eE5qTLGuo2V8bo6oXa4WI+YPiCPkrFlcbIuMuzJZwU48rPlg+Fx4RGI6S9rkkk3JJ5n4fJcUUQphyROa641x5YnvEcPixNmitbqbx6WPUEbgrq2mFseWa2j2cIzWpFFDkakjfqdrcPqueLfIAn4qlHhdClzdfgV1h1p7LqqwmGrfG+oYC6P3D06bDYgHr0VydFc5KUl1XYnlVCTTa7E1SkhAw/BoMOe99EwNc/3rE+NgDsBfkFBVj11ScoLWyOFUINuK7n2rqCLEG6a1jXjlqHDwPEeS7sqhYtTWzqcIzWpLZBw7LVLhr+0pY7OHAlznW5bajt4qGrCpqlzRj1I4Y9cHtIlVuEwV5vWRMeepaL/AB4qWyiuz1opncqoT9ZHujw6Gh/g42MvxLWAE+JC9hTXD1UkI1xj6q0SlIdhAEAQBAEAQBAEAQBAEAQBAEAQBAEAQBAEAQBAEAQBAEAQBAEAQBAEAQBAEAQBAEAQBAEAQBAEAQBAEAQBAEAQBAEAQBAEAQBAEAQBAEAQBAEAQBAEAQBAEAQBAEAQ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4" name="AutoShape 4" descr="data:image/jpeg;base64,/9j/4AAQSkZJRgABAQAAAQABAAD/2wCEAAkGBxIHERUUBxQWFBUXGBkYFxgVERcXIRsWGhgWGBoYHBgZHCggHR0lGxQdLTEhJSosLjouFx8zODMtNyktLisBCgoKDg0OGhAQGzEkICQvMi0wNTQwLC80LzQ0NCwsNywsLCwsLCw0LDAsLCwvLCwsLCwsNCwsLCw0LCwsLCwsLP/AABEIALcBEwMBEQACEQEDEQH/xAAbAAEAAwEBAQEAAAAAAAAAAAAABAUGBwIDAf/EAEMQAAEDAgQDBAYHBQcFAQAAAAEAAgMEEQUGEiExQVETYXGBBxQiMpGhQlJicrHB0RUjNILhM0OSorLw8URzg8PSJP/EABoBAQADAQEBAAAAAAAAAAAAAAADBAUCAQb/xAA0EQACAgIABAIJBAEEAwAAAAAAAQIDBBEFEiExE0EiMlFhcYGRofAUsdHhwSNCUvEVMzT/2gAMAwEAAhEDEQA/AO4oAgCAIAgCAIAgCAIAgCAIAgCAIAgCAIAgCAIAgCAIAgCAIAgCAIAgCAIAgCAIAgCAIAgCAIAgCAIAgCAIAgCAIAgCAIAgCAIAgCAIAgCAIAgCAIAgCAIAgCAIAgCAIAgCAIAgCAIAgCAID8c4N3dsEBEdi1O02dNED3ys/VRO+pdHJfVHHiw9qJilOwgCAIAgCAIAgCAIAgCAIAgCAIAgCAIAgCAIAgCAIAgCAIAgCAIDy94jBMhAAFySbADqSvG0lthvR8aKtjr2a6Nwe25Fx1HJc12RsXNF7RzGcZLcWYPO2E1csz5AHyQ7FoadWnYAjRx433AWJxHHyJTcltx/PIzsqqxyb7r88iHl3LFRLNE6piLYw4Od2gA2G9tB33tbhzUGJgWuyMpx6e/+DinHm5JtdC3zrmd0LnU9BsbWkfz3F9Lemx3Pf5q3xHPcG6ofN/wT5WQ03CPzM3h2ZqrDz+6lLh9WT2x89x5ELNqz76+0t/HqVYZFkOzN1l7NsWLEMnHZyng0nZ33T17jv4rcxeIV3+i+kvzsX6cqNnR9GaNaBaCAIAgCAIAgCAIAgCAIAgCAIAgCAIAgCAIAgCAIAgCAIAgOZZyzIcTcYqM/uWncj6bhz+6OQ8+lvm+IZrtlyQfor7/0ZWTkc75Y9v3Lf0aVpcySHTs069V/rWFrfyq3wi3cJQ126k2FPo4/M2y2S+EBm8RyhHiFV28rjpNi+PT7xAA432BA3Fln28OhZd4rfxRVnixlZztlbn7Cqemga+FgY8EMboAaCDuQRzsAVX4pRVGpSS0+y0RZdUIwTS0zAjbgvn09GedHyRmM4iOxrjeRou1x+m0dftD5jfqvpOHZvirkn6y+5p4t/P6Mu5rVqFwIAgCAIAgCAIAgCAIAgCAIAgCAIAgCAIAgCAIAgCAIDMZ9xU0EHZwmz5bt8GD3j8wPMrN4nkOqrlXeX7FTLs5YaXdnMV8yZZrvRvVGKofGBcPZe/TQdvL2j8lr8Is1ZKHtX7FzClqbXtOjr6E0wgCA5TnXFRidSexN2RjQ0jgT9J3x28GhfL8RyPFt0uy6GRk2c8+nZFAs8rn2o6l1FI2SnNnMII8uXgfzXdVjrmpR7o9jJxaa8js9BVNromSQ8HtDh5jh5L7KuanFSXmbkJKUVJeZIXZ0EAQBAEAQBAEAQBAEAQBAEAQBAEAQBAEAQBAEAQBAcuz9VesVjm8o2taPMaz/AKvkvmeK2c1+vYv7MnLlu3XsM2s0rE3CMSfhMolprXGxB4Fp4g/75KfHvlRPnid12OEuZHVsAxhmNRa4diDZzSblrvzHQr6nGyY3w5l8zXptVkdors0ZnOBPY1sWvUCbl+kbG1hsbn9QoMzO/TtLl3sivyPCaWtlRRZ6FS54r2iJhYdJaHPOvb+vLzVSriqnJqa0tfHqQxzNv0uiMINlgmegh6EB0v0dVXbUpY7+7eQPA2d+LivpeFT5qNex/wBmphS3Xr2M1S0y2EAQBAEAQBAEAQBAEAQBAEAQBAEAQBAEAQBAEAQBAcgzUb1k9/r/AJBfJ5//ANEzFv8A/bIqVTIggJNDXy4e7VRPLHdx49xHAjuKlqunU9wejqM5Qe4vRsoMz0uMQdnmMWd1axxHc5um5ad/98FswzqL6+XI7/nVF1ZFdkNWnpvo/Y592zkx8gGgu/xXt52Xv/h4OW+bp+ef9Hv6Fb9bp+fnYg5myd+z2B+F65Gi+sGxI5hw0tG3G/l3qvmcM8OKlVt+380R34vItw6mQWQUwgN96Mb6Z+l2fg7+i3+DerP5Ghg9pG3WyXwgCAIAgCAIAgCAIAgCAIAgCAIAgCAIAgCAIAgCAIDlOeacwVsl+Dg1w8C0A/NpXy/E4OOQ37dMyMqOrWUCzyuEAQBAdmwGBlNTRNpjqboaQbWvcXvble6+yx4xjVFR7aNumKjBJE9TEhm8aydBiJLobxPPNltJPUt/Syz8jh1VvVdH7v4KtuLCfVdGc6xXDpMKkMdXbUN9jcEHgf8AlfO30TpnySM2yDhLlZv/AEc0vY0pe7+8eSPuts38QVv8Khy0b9r/AKNDCjqvftZqlplwIAgCAIAgCAIAgCAIAgCAIAgCAIAgCAIAgCAIAgCAxvpGwwzxtniG8fsu+4eB8j/qKyeLUc0FYvL9ilm17SmvI54vnTNCAIAgOoZJxwYnF2cu0kTQD0c3gHeO24X1HD8pXQ5X3Rq4t3PHlfdGlWgWggOZZuP7YxDs6L2nANi/mBcXeQ1G/wB0r5zP/wBfKUIfAysj/Uu1H4HRaCkbQxMjh4MaGjy5+a+grgq4KK8jThFRioryJC7OggCAIAgCAIAgCAIAgCAIAgCAIAgCAIAgCAIAgCAIDxLGJmlsoBBBBB5g7ELySUlpnjW1pnKc0Zedgkl2AmJx9h3T7Lu8fP42+WzcOVEtr1X2/gyL6HW/cUaokAQBAXOUNZrIfVTY6t+9liXDv9kHzsrvD+b9RHl/ETY+/Fjo64vqzZMlnDNPqF4MO/tTs5w+hfkOriD5XWXnZ3h/6dfrft/ZSycnl9GPf9j3krLpw4GauH7142B+i077/aPP4dV7w/DdS8SfrP7f2e4tHIuaXc1S0y4EAQBAEAQBAEAQBAEAQBAEAQBAEAQBAEAQBAEAQBAEBD/acIl7EyNEm3sE2O4vt1NuSi8evn8PfX2HHiR5uXfUkVEDalpZUNDmuFiCLghdyipLUux00pLTMDjmRXxEuwc62/UcbOHcHHYjxsfFYeTwlrrV9DOtw2usDJVVLJRm1WxzD0c0j4X4rJnVOt6ktFOUXHpJaPiozwvskTsgrI/WADcFrSSBZ5Gx37rj+ZaHDJxjeubzJ8WSVq2dGxyWZsZbhbS6V+zTsAzq9xO219huSeR3X0ORKajqtdX9veadrly6h3ZWZdymzDD2lYe1m46jwaTxIvuT9o7+CrYuBGp88usvz82RU4yh6UurNItAtBAEAQBAEAQBAEAQBAEAQBAEAQBAEAQBAEAQBAEAQBAEBz/0iYW6KRtTBwNmuI5PHuu8xz6t71hcVokpK6JnZlbT50e8Fz52TQ3FmucR9Nlrn7zSRv3j4L3H4sktWr5oVZmlqZssNxKLE2B9G4OB8iD0IO4K16roWx5oPZehZGa3Fkl7BILPAI6EXUjSfc7a2Qn4LTSbvghPjCz9FE8el9XBfREbprfeK+h7iw6Cl3hiiZbe4ja23fcBexprh1UUvkj1Vwj1SSKvEc4UlFs15lPSMav82zfmq1vEaK+m9v3fmiGeVXHz38Ckm9Ie/wC5g2+1L+Qb+apS4yt9Iff+iB53sj9yZh2fYZzauY6LvB1jzsAfkpquLVS6TWvudwzYv1lo0seIwytDo5WFp5h7f1WirYNbTWi0pxa2mR58fpYP7SePwDw4/Btyo5ZVMe819Tl31rvJHvCsYhxbV6g7UG2BOlzeN/rAdF7TkV3bcHvR7XbGzfKT1OSBAEAQBAEAQBAEAQBAEAQBAEAQBAEAQBAEAQBAfCupGV0bo6kXa4WI/wB8wVxZXGyLjLszmUVJcrOb5gyfLhgL6Q9rGNzt7TR1IHEd4+AXz2Xw2dS5odV9zMuxZQ6rqjM94WZtoqEoYjM33ZZB/wCV36qX9Rb/AMn9Wd88va/qyXDmOrhFmTvt9oh3zcCVLHOyIrSk/wBztX2LtIi1uJz1+1ZK946Fxt/h4KKzIts9eTZxKyUvWeyIoTkIAgFkPAh6bv0YH+IH/b/9n6Ld4M+k18P8l/B/3fL/ACbpbZoBAEAQBAEAQBAEAQBAEAQBAEAQBAEAQBAEAQBAEAQFRXZZpK7+1iaD1Z7B/wAtr+aq2YVFnrR/wQzx65d0ZrE8gWucLkv9mT8nAfiPNZ13CPOp/X+SrPC/4P6mYxLAqnDBesiIb9YWcPMtvbzWZdh3VdZR6FSdM4esitVUjJNFQS15tRRufy9lpIHieA81LXRZZ6kdnUYSl6q2bDCcglwDsWfb7Edvm4/kPNa9HCPO1/JfyXa8LzmzRQ5Uo4hYQg97i5x+JK0Y4GPFa5SysapeRHnyXRy+6xzPuyO/BxIUcuG48vLXzOXiVPyIR9H9Pyll+LP/AJUH/iKfa/t/BH+hh7X9v4LbL+Xo8CL/AFd73a9N9VttOrhYD6yt4uHDH3yvuTU0Kren3LlWycIAgCAIAgCAIAgCAIAgCAIAgCAIAgCAIAgCAIAgCAIAgB34oCvdgdK92p0ERPXs2/ooHjUt75V9CPwa298qJzGhgswAAcABZTJa7Eh6XoCAIAgCAIAgCAIAgCAIAgCAIAgCAIAgCAIAgCAIAgCAIAgCAIAgCAIAgCAIAgCAIAgCAIAgCAIAgCAIAgCAIAgCAIAgCAIDxPM2BpdMQ1oFySbABeSkorb7HjaS2zDYhmCpx+QxZbDgwDd49kkdS4+4OnP8Fi25d2RLkx+3t/O37mfO+y2XLV2/Pp+5LyjV1NPUyUuKuLy1msFzi4jdvBx3IIdz6KXBsujbKm170t/n1O8adim65k7POJTYbA00BLS54BcBewsTz4XI4qfiN1lVW4e0kyrJQh6JkaLHK7CzHNVukfE839s6g4X3AJ909OHDosmvKyaeWybbi/z5FON1sNSfZm9xTHYsMhbNLdzX20aQCXahcWuRyC3LsquqtWPqmaNl0YR5n5mQrPSBK/8AgomMHVxLz8rAfNZNnGJv1I6+JSlmyfqrRKyfmaoxGo7OtOtrgbWYBpIF9yBwIB487KXAzrbbeWfVfDsdY2ROc+WXU/K70g6XEUEQI5Oe61+/SOXmlnGEnqEdiWd/xRDoM61U0rdbWuZcBzWRngTbY3JvuoquJ3ymtra9yOIZdjkvYS6XMlRJiRic4dn2ro9GkcGlwBvxvt1Uteba8t1t9NtHccibv5d9N6LTOePS4KYfVNJ1FxcCL3DdO3d7x37lYz8ueO4cvnvf2Jcm6VfLylDVZ1q6sv8A2dGGtbcm0Ze5oHNx4Dh0sqU+J3yb8OPRe7eviV5Zdkt8q/yRqbFsUq266Z0j27i7YmHhx2Dd1HDIzpx5o7a+COI2ZEltN/RfwaDJ2ZpMRc6HE7awCQ62m9j7QI4Aj9eivYGbK1uuzuizjZDm+Wfcrq70gPu4UMTbXIa5xJuOR0i3HxVe3i721CJHLNf+1FQMzV1a8GB7nEEEMjYLeBDRcjuN1VWdlWS9H6JEH6i6T6P6GszpmM4U0R0e0rhcnjobwv0uSDbw8FqcQzXSlGPrP7F3KvcFyx7/ALH1yRjjsXic2rN5IyLmwGppvY7bX2I8h1XfDsp3Qal3R7i3OyOpd0fTGs30+GEtYTLIPos4A97uA8rnuXuRxGqrp3fu/k9tyoQ6d2VeF589bmYyoiDGvcGhwfqsTsLiwuLqtTxVTsUZR1v3kNebzSSa7llmPNjMFeI2sMj7AkatIAPfY7+SsZfEI475dbZLdkqt8utsz1R6Qpnfw8UbfvOc78LKhLjE36sV+fQrPOl5Jfn0K6TONbM7UyQADfS2NtvO4Jt5qB8SyZPaf2I3lWvqmdPopvWY2PcLamtdbpcA2+a+jhLmipe01YvcUz7Ls6CAIAgCAIAgCAIAgMJmuskxypbR4d7oI1kcNXEk/ZZ+PeAsXNsnfasevt5/nuM/InK2fhR/P+ibBjlDllpgp9T3NJD9LNy/ndxsCfw4KaOVjYkfDj113+J2rqqVyLqRZvSE0H9xAT96QD8AVDLjEd+jH7nLzl5RI2esfbWsZDS3sdEpPAFrmktb/mBXHE8uM4quPnpnGXepJRXxKWuxV2JwwU1GzZgaLcS+S1r9wu4/FU7ch3QhTBdtfNkE7HOMa0u33Zq84U7KPDo46nd7Ozaw/baLE+GkOWnnwjDEUZd1pL4/9bLmTFRpUX3WjJ4Pi0GHMPbUrJpL+891xbl7JaRssvHyaqo6de37X/0U67IQXWO2aiLM3aYfLJExsb2u7MBg2u61nAcrAn/CtOOdvFlYlproW1kbpcktPsZPAcUZhJc6WFsriAG6nWDeNzbSbk7dPmsnFyI0tyceZ/t9inVYq+utm1ybmSTGJJGVLWiw1N0AgAXsQbk9R81s4GbK+TjJa8+hexsiVjaZha6qdHVSS0xsRM97T/OSCsS2bjkSnHybf3KEpNWOS9pY5sxpuMtgfFs9rXa2i/suu3h3bXCs52VG9Qku/n7iTIuVii13NXnnFnYZCGQMB7YPa5xGwFgDw+kQ75LT4lkOqvlS9baLmVa4R0l3MXg2NVNEx0OFi5edXssLnXsAdPkByWPjZV0IOupd/d1KFds4rlh5/U+9VQSYFF2lYbTThzQ29y1h99zj9Y3At9onjwknVPGhzzfpS6fLzb951KEqo7fd/jPeBYlRYfH/APtgdNLcklzWFoHIC7undxJXuLfjVQ9OO5fI9qsqhH0o7ZrcDzRFUwzSSsELYiLgb+y7ZvADckWt4LVxs+udcptcqiXasmMotta0ZDCMWjfWuqcYJ2u5oDdXtcGt8ADt4BZNGRB5Dutfw/gpV2x8XxJkKgxh2Hdv6psZRpBvbSNV77c7XHndQ15Tq5+T/d9iOFrhza8zVZEy7G+MVFa0OLidDXC4ABtqt1JC1OG4ceTxZrbfYuYlC1zyPpiGUpaqu7bUwRFzXHkQGhvs6bW+jxXVvD5zyfE2tbT+h7PFlK3m8jK4pira2sM0zdbNYs29tTG7AHY8QN/ErKvyFPIdjW1vt7kU7LFKzmfVF9R50iY9jW0rI2XsS0g2B4kAMCv18UrUkvDSX57izHLimly6X57joFrLdNEIAgCAIAgCAIAgCAIAgOcGtdlavmdVRlwkLiDex0ufquCdj0I7l8+7Xh5MpSjtS/7MvndFzbXcj1E+GVUj5ZvWbvJcWAMtqJud+835riU8KcnY+bb66/P5OW6JNye+vl+fyU9Z2VbM1uERmNrtLGhzi4lxNrm5Nrk8BtsqdnJZao1R0uxDLllL0Fovs3UUcdVTwMGloZEwusAdJeW38QFezqoePXV5aS+5YyYpWRh7kiPjWCTZXlbLROJYD7MgAu0m40uHDgbX4G/ko8jFsxJqyD6e3+Tm2mdEuaPb2nrMGLPx2ljklZpMcjmOLb6SXNBBHThw/VdZV8sjHjNrs9MXWu2tSa7PR+UWNUNNG0SUYc8WDiSHA9XAuvv3W80qy8aMEnX1EbalHrDqX2eKNraJhw5jWsD2vIY0N9ktcASB3uHxV3iVa/Trw1pbTLGVBeEnFdNmcw/FqOljAkow+QDcukuCbcbEbXPKyzqsnGhDrXtlaFlUY9YbZtsLxFj6B01HG2KzJHaWtAAcwOvYDlcLaqui8Z2Rjro3r4F6uxOnmitdzNejqibVmo9YFwWNYfuvLtQv/KFm8JrjPn5vZr6lXDgpc2/YZ3EaH9k1Lop/aDHDhzabOHmWkbdVn21eDfyPrplacOSfK/I6RncN9SlMrQbabXF7OLmtBHQ+0vouIa/TybRqZWvCeyv9G0YbTPcOJkI8g1tvxKr8IWqW/f8AwR4S9Bv3lT6R2EVMRmv2egDbqHHUATtexHyVXiyfixcvV0Q5qfOt9iM/EcMpmj1WlfI7n2jyPidR38BZRu/CgvRrbfv/ABnDnQl0jv4kvOVbFTwRQYbGIxK1szgGgez9EG3E3G/3QpeIWwjXGqta5tM7yZxUFGK1vqSqLIDHMBrZXh5FyGhoANuFyDe3kpa+EQ5fTk9nccJa9Jmeytgzcc7VpNnhgLDy1X593LzWfhYsb+eL7pdCtj1eLteej6UOMVWV3mKQbA7xvBI+80jkeo2XVeTfhy5H29j/AMHsLbKXy/Ynz50qcQcxlCxjC4htve1E7AXNrDf+qnfFLrZKNa1v57JHl2SaUUUFIY8Pe9mLQGQja3aujLSL34cb7fBUYOFUnG6G38daK0eWLamt/PRZ4B6tiFXGxtMQHE/9Q51iAXX4C49nh/wrWK6LblFV6+bJqvDlYly/c6kvpDWCAIAgCAIAgCAIAgCAICPV0UVaAKyNjwOGtodbwuuJ1wn6yTOZQjL1lsgx5ao43amwMv3i4+B2UKw6E98iI1j1J75TMYlg00mKNe2J3ZmSNwcALaWBl7kcN28D5LMtxrHmqfL02vtoqTqk7966bX20avE8DhxN7H1bSXRnaxtcXvY9RdaluNXbJSkuqLk6YTab8idUQNqWllQA5pFiCLghTSipLT7EjimtM+UNBFDH2UbGiPcadII33NweO65VUFHkS6ew8UIqPKl0Kh+TaNz9XZn7oe63wv8AIbKq+HY/Nvl/cg/SVb3ovXxNe0teAWkWII2twtborrimtPsWGk1oz9TkqjnN2NczuY82+BvbyVCfDMeT3rXzK8sSp+ReUlIyjjEdO0NY0WA7vPj/AFV2FcYRUIroTxiorlXY8UOHxUF/UmNZqNzpFrryuqFfqLR5CEYeqtEDEctQYjO2ao1am2uAQA7SbjVtf58FBbhV2WKyXdEc8eE5qTLGuo2V8bo6oXa4WI+YPiCPkrFlcbIuMuzJZwU48rPlg+Fx4RGI6S9rkkk3JJ5n4fJcUUQphyROa641x5YnvEcPixNmitbqbx6WPUEbgrq2mFseWa2j2cIzWpFFDkakjfqdrcPqueLfIAn4qlHhdClzdfgV1h1p7LqqwmGrfG+oYC6P3D06bDYgHr0VydFc5KUl1XYnlVCTTa7E1SkhAw/BoMOe99EwNc/3rE+NgDsBfkFBVj11ScoLWyOFUINuK7n2rqCLEG6a1jXjlqHDwPEeS7sqhYtTWzqcIzWpLZBw7LVLhr+0pY7OHAlznW5bajt4qGrCpqlzRj1I4Y9cHtIlVuEwV5vWRMeepaL/AB4qWyiuz1opncqoT9ZHujw6Gh/g42MvxLWAE+JC9hTXD1UkI1xj6q0SlIdhAEAQBAEAQBAEAQBAEAQBAEAQBAEAQBAEAQBAEAQBAEAQBAEAQBAEAQBAEAQBAEAQBAEAQBAEAQBAEAQBAEAQBAEAQBAEAQBAEAQBAEAQBAEAQBAEAQBAEAQBAEAQ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32" y="1490662"/>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7222" y="3795712"/>
            <a:ext cx="21050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41640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500" y="3810000"/>
            <a:ext cx="22002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4523" y="1490662"/>
            <a:ext cx="2159779"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0591" y="3971924"/>
            <a:ext cx="25146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170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AB E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7199</TotalTime>
  <Words>1330</Words>
  <Application>Microsoft Office PowerPoint</Application>
  <PresentationFormat>Diavetítés a képernyőre (4:3 oldalarány)</PresentationFormat>
  <Paragraphs>284</Paragraphs>
  <Slides>42</Slides>
  <Notes>36</Notes>
  <HiddenSlides>0</HiddenSlides>
  <MMClips>0</MMClips>
  <ScaleCrop>false</ScaleCrop>
  <HeadingPairs>
    <vt:vector size="4" baseType="variant">
      <vt:variant>
        <vt:lpstr>Téma</vt:lpstr>
      </vt:variant>
      <vt:variant>
        <vt:i4>1</vt:i4>
      </vt:variant>
      <vt:variant>
        <vt:lpstr>Diacímek</vt:lpstr>
      </vt:variant>
      <vt:variant>
        <vt:i4>42</vt:i4>
      </vt:variant>
    </vt:vector>
  </HeadingPairs>
  <TitlesOfParts>
    <vt:vector size="43" baseType="lpstr">
      <vt:lpstr>Office Theme</vt:lpstr>
      <vt:lpstr>Üzleti modellek az online térben</vt:lpstr>
      <vt:lpstr>Tartalom</vt:lpstr>
      <vt:lpstr>Gutenberg The Geek</vt:lpstr>
      <vt:lpstr>Tudd ki vagy és mit akarsz</vt:lpstr>
      <vt:lpstr>Tudd ki vagy és mit akarsz</vt:lpstr>
      <vt:lpstr>Tudd ki vagy és mit akarsz</vt:lpstr>
      <vt:lpstr>Tudd ki vagy és mit akarsz</vt:lpstr>
      <vt:lpstr>Tudd ki vagy és mit akarsz</vt:lpstr>
      <vt:lpstr>Üzleti modell vagy valami más?</vt:lpstr>
      <vt:lpstr>Mi Az Üzleti modell?</vt:lpstr>
      <vt:lpstr>Miből lesz Az Üzleti modell?</vt:lpstr>
      <vt:lpstr>Mi Az Üzleti modell?</vt:lpstr>
      <vt:lpstr>Mi nem üzleti modell?</vt:lpstr>
      <vt:lpstr>Online üzleti modellek</vt:lpstr>
      <vt:lpstr>Fizetős tartaloM</vt:lpstr>
      <vt:lpstr>A HIRDETÉs EVOLÚCIÓJA</vt:lpstr>
      <vt:lpstr>A HIRDETÉS 350 év alatt meghódította a médiát</vt:lpstr>
      <vt:lpstr>Az üzleti modellek a gyakorlatban PI / bevétel, PI / költség</vt:lpstr>
      <vt:lpstr>Google Adsense for content (AFC)</vt:lpstr>
      <vt:lpstr>Google Adsense foR search (AFS)</vt:lpstr>
      <vt:lpstr>e-commerce - jutalék alapú </vt:lpstr>
      <vt:lpstr>e-commerce - hagyományos </vt:lpstr>
      <vt:lpstr>classified</vt:lpstr>
      <vt:lpstr>egyéb</vt:lpstr>
      <vt:lpstr>1999</vt:lpstr>
      <vt:lpstr>2013</vt:lpstr>
      <vt:lpstr>STARTLAP RECOMMENDATIONS </vt:lpstr>
      <vt:lpstr>Hírstart.hu</vt:lpstr>
      <vt:lpstr> CPM/AV, IDŐ, REACH ALAPÚ  </vt:lpstr>
      <vt:lpstr> teljesítmény alapú - CPC, CPL, CPA </vt:lpstr>
      <vt:lpstr> nem hagyományos teljesítmény alapú (rev. share) </vt:lpstr>
      <vt:lpstr> Programmatic buying / selling</vt:lpstr>
      <vt:lpstr>PowerPoint bemutató</vt:lpstr>
      <vt:lpstr>PowerPoint bemutató</vt:lpstr>
      <vt:lpstr>PowerPoint bemutató</vt:lpstr>
      <vt:lpstr>…és végül a tartalom</vt:lpstr>
      <vt:lpstr>Viralnova</vt:lpstr>
      <vt:lpstr>buzzfeed</vt:lpstr>
      <vt:lpstr>upworthy</vt:lpstr>
      <vt:lpstr>vs</vt:lpstr>
      <vt:lpstr>444</vt:lpstr>
      <vt:lpstr>Köszönöm a figyelmet!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Endre Somogyi</dc:creator>
  <cp:lastModifiedBy>Steff József</cp:lastModifiedBy>
  <cp:revision>192</cp:revision>
  <dcterms:created xsi:type="dcterms:W3CDTF">2013-10-10T09:39:42Z</dcterms:created>
  <dcterms:modified xsi:type="dcterms:W3CDTF">2014-11-26T13:31:44Z</dcterms:modified>
</cp:coreProperties>
</file>