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1" r:id="rId3"/>
    <p:sldId id="264" r:id="rId4"/>
    <p:sldId id="262" r:id="rId5"/>
    <p:sldId id="263" r:id="rId6"/>
    <p:sldId id="266" r:id="rId7"/>
    <p:sldId id="267" r:id="rId8"/>
    <p:sldId id="269" r:id="rId9"/>
    <p:sldId id="270" r:id="rId10"/>
    <p:sldId id="271" r:id="rId11"/>
    <p:sldId id="274" r:id="rId12"/>
    <p:sldId id="275" r:id="rId13"/>
    <p:sldId id="277" r:id="rId14"/>
    <p:sldId id="289" r:id="rId15"/>
    <p:sldId id="290" r:id="rId16"/>
    <p:sldId id="287" r:id="rId17"/>
    <p:sldId id="291" r:id="rId18"/>
    <p:sldId id="288" r:id="rId19"/>
    <p:sldId id="293" r:id="rId20"/>
    <p:sldId id="294" r:id="rId21"/>
    <p:sldId id="292" r:id="rId22"/>
    <p:sldId id="295" r:id="rId23"/>
    <p:sldId id="282" r:id="rId24"/>
    <p:sldId id="279" r:id="rId25"/>
    <p:sldId id="285" r:id="rId26"/>
    <p:sldId id="284" r:id="rId27"/>
    <p:sldId id="283" r:id="rId28"/>
    <p:sldId id="286" r:id="rId29"/>
    <p:sldId id="281" r:id="rId30"/>
    <p:sldId id="278" r:id="rId31"/>
    <p:sldId id="280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35" r:id="rId49"/>
    <p:sldId id="324" r:id="rId50"/>
    <p:sldId id="325" r:id="rId51"/>
    <p:sldId id="326" r:id="rId52"/>
    <p:sldId id="330" r:id="rId53"/>
    <p:sldId id="331" r:id="rId54"/>
    <p:sldId id="332" r:id="rId55"/>
    <p:sldId id="333" r:id="rId56"/>
    <p:sldId id="337" r:id="rId57"/>
    <p:sldId id="338" r:id="rId58"/>
    <p:sldId id="334" r:id="rId59"/>
    <p:sldId id="260" r:id="rId6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D36D"/>
    <a:srgbClr val="D0DD27"/>
    <a:srgbClr val="FCB03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57" autoAdjust="0"/>
  </p:normalViewPr>
  <p:slideViewPr>
    <p:cSldViewPr>
      <p:cViewPr>
        <p:scale>
          <a:sx n="78" d="100"/>
          <a:sy n="78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1C6A4B-DD6F-4DCF-B5FA-AB561EDAE4A3}" type="datetimeFigureOut">
              <a:rPr lang="hu-HU"/>
              <a:pPr>
                <a:defRPr/>
              </a:pPr>
              <a:t>2014.11.28.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0BABF2-0F4E-4725-B897-7E33A5F69A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43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Megkülönböztetünk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ún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3rd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party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és ún. 1st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party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adservereket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Jellmezően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egy reklám kérést nem a kiadói reklámszerver szolgál ki, hanem az továbbítja a kérést a hirdetői/ügynökségi adserver felé.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Bár</a:t>
            </a:r>
            <a:r>
              <a:rPr lang="hu-HU" sz="1200" baseline="0" dirty="0" smtClean="0">
                <a:solidFill>
                  <a:srgbClr val="455560"/>
                </a:solidFill>
                <a:latin typeface="Corbel"/>
                <a:cs typeface="Corbel"/>
              </a:rPr>
              <a:t> sokan nem tudják, valójában magának a hirdetésnek a kiszolgálását/tárolást fizikailag nem a reklámszerverek végzik a legtöbb esetben, ezt a nagy kapacitást igénylő feladatot ún. tartalom kiszolgáló hálózatok – angolul </a:t>
            </a:r>
            <a:r>
              <a:rPr lang="en-US" sz="1200" dirty="0" smtClean="0">
                <a:solidFill>
                  <a:srgbClr val="455560"/>
                </a:solidFill>
                <a:latin typeface="Corbel"/>
                <a:cs typeface="Corbel"/>
              </a:rPr>
              <a:t>Content Delivery Network </a:t>
            </a: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végzik </a:t>
            </a:r>
            <a:r>
              <a:rPr lang="en-US" sz="1200" dirty="0" smtClean="0">
                <a:solidFill>
                  <a:srgbClr val="455560"/>
                </a:solidFill>
                <a:latin typeface="Corbel"/>
                <a:cs typeface="Corbel"/>
              </a:rPr>
              <a:t>(CDN, </a:t>
            </a:r>
            <a:r>
              <a:rPr lang="hu-HU" sz="1200" dirty="0" err="1" smtClean="0">
                <a:solidFill>
                  <a:srgbClr val="455560"/>
                </a:solidFill>
                <a:latin typeface="Corbel"/>
                <a:cs typeface="Corbel"/>
              </a:rPr>
              <a:t>többezer</a:t>
            </a: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 szerverből álló </a:t>
            </a:r>
            <a:r>
              <a:rPr lang="hu-HU" sz="1200" dirty="0" err="1" smtClean="0">
                <a:solidFill>
                  <a:srgbClr val="455560"/>
                </a:solidFill>
                <a:latin typeface="Corbel"/>
                <a:cs typeface="Corbel"/>
              </a:rPr>
              <a:t>kiszolgálóhálózat</a:t>
            </a:r>
            <a:r>
              <a:rPr lang="hu-HU" sz="1200" dirty="0" smtClean="0">
                <a:solidFill>
                  <a:srgbClr val="455560"/>
                </a:solidFill>
                <a:latin typeface="Corbel"/>
                <a:cs typeface="Corbel"/>
              </a:rPr>
              <a:t>. Ilyenkor a hirdetői/ügynökségi adserver is átirányítja a kérést a CDN felé.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BABF2-0F4E-4725-B897-7E33A5F69A44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402439E7-37B0-4E5E-8ED1-53A7E087BFDC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3699964-4BE2-44A5-92D4-0C8DE1AEFE3E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146965E5-D290-4EDB-8155-12FDFD2E92B1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D350B-0340-43DF-AE5C-728E5970AEE2}" type="datetimeFigureOut">
              <a:rPr lang="hu-HU" smtClean="0"/>
              <a:t>2014.11.28.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CE162E-BDC4-4DA2-B943-C6BA9D4720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39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08" y="1548000"/>
            <a:ext cx="8477169" cy="4793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924" y="6596056"/>
            <a:ext cx="750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 smtClean="0">
                <a:solidFill>
                  <a:schemeClr val="tx1"/>
                </a:solidFill>
              </a:defRPr>
            </a:lvl1pPr>
          </a:lstStyle>
          <a:p>
            <a:fld id="{C8507A14-4665-4A48-8705-D94B2A19126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307" y="6596056"/>
            <a:ext cx="6743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UPC PowerPoint Example Slides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2308" y="903272"/>
            <a:ext cx="72000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553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08" y="1548000"/>
            <a:ext cx="8477169" cy="4793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924" y="6596056"/>
            <a:ext cx="750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 smtClean="0">
                <a:solidFill>
                  <a:schemeClr val="tx1"/>
                </a:solidFill>
              </a:defRPr>
            </a:lvl1pPr>
          </a:lstStyle>
          <a:p>
            <a:fld id="{C8507A14-4665-4A48-8705-D94B2A19126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307" y="6596056"/>
            <a:ext cx="6743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UPC PowerPoint Example Slides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32308" y="903272"/>
            <a:ext cx="72000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553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D3678CA-19BD-47FE-A927-5ADC100E2F89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A287325-A5E7-40A9-BC39-CC19434D67DA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F277342-41B9-451E-977B-4C8B7CCCEB3B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9CFE7364-318D-4896-ADAF-9F626530648C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9DC9CE4D-C013-45FF-9492-B3C3F6C30C39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B8655F0-EAF9-454E-8392-D91D5D46F2BB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FA6A0B9-5DB9-48B0-BC58-8D044D6E7942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XUq7Pln3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wH7ptHCWc" TargetMode="Externa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Acs.tamas@upc.hu" TargetMode="External"/><Relationship Id="rId2" Type="http://schemas.openxmlformats.org/officeDocument/2006/relationships/hyperlink" Target="mailto:nandor.kovacs@kirowskiisobar.co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Hatékonyságmérés</a:t>
            </a:r>
            <a:br>
              <a:rPr lang="hu-HU" dirty="0" smtClean="0"/>
            </a:br>
            <a:r>
              <a:rPr lang="hu-HU" dirty="0" smtClean="0"/>
              <a:t>az online marketingben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hu-HU" sz="1800" dirty="0" smtClean="0"/>
              <a:t>Kovács Nándor – médiaigazgató, </a:t>
            </a:r>
            <a:r>
              <a:rPr lang="hu-HU" sz="1800" dirty="0" err="1" smtClean="0"/>
              <a:t>kirowski</a:t>
            </a:r>
            <a:r>
              <a:rPr lang="hu-HU" sz="1800" dirty="0" smtClean="0"/>
              <a:t> </a:t>
            </a:r>
            <a:r>
              <a:rPr lang="hu-HU" sz="1800" dirty="0" err="1" smtClean="0"/>
              <a:t>Isobar</a:t>
            </a: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Ács Tamás – Head of Online, UPC Magyarország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Tervezés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Bátorság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Bizalom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Józan paraszti ész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Kiút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charset="0"/>
                <a:cs typeface="Arial" charset="0"/>
              </a:rPr>
              <a:t>Mit? Hogyan? Mivel?</a:t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/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Alapvető digitális hatékonyságmérési</a:t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eszközök és mérőszámok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Reklámszerver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Webanalitika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A két végpont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Reklámszervernek hívjuk azt a technológiát és szolgáltatást, amelynek segítségével a weboldalakon (beleértve a mobil tartalmakat is) a hirdetéseket megjelentetjük.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- definíció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A reklámszerver szolgáltatók a kiadói és a hirdetői, ügynökségi oldal számára is értékesítenek ilyen szoftvert, amellyel:</a:t>
            </a:r>
          </a:p>
          <a:p>
            <a:pPr marL="755650" lvl="1" indent="-355600"/>
            <a:r>
              <a:rPr lang="hu-HU" sz="2400" dirty="0" smtClean="0">
                <a:latin typeface="Arial" charset="0"/>
                <a:cs typeface="Arial" charset="0"/>
              </a:rPr>
              <a:t>A digitális hirdetéseket tárolják és kiszolgálják</a:t>
            </a:r>
          </a:p>
          <a:p>
            <a:pPr marL="755650" lvl="1" indent="-355600"/>
            <a:r>
              <a:rPr lang="hu-HU" sz="2400" dirty="0" smtClean="0">
                <a:latin typeface="Arial" charset="0"/>
                <a:cs typeface="Arial" charset="0"/>
              </a:rPr>
              <a:t>A kiszolgáláshoz szabályokat rendeljenek</a:t>
            </a:r>
          </a:p>
          <a:p>
            <a:pPr marL="755650" lvl="1" indent="-355600"/>
            <a:r>
              <a:rPr lang="hu-HU" sz="2400" dirty="0" smtClean="0">
                <a:latin typeface="Arial" charset="0"/>
                <a:cs typeface="Arial" charset="0"/>
              </a:rPr>
              <a:t>A különböző hirdetési kampányokat nyomonkövessék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- definíció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Reklámszerver – hogyan működik?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24" y="1524000"/>
            <a:ext cx="8829676" cy="38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Tárolja a standard, </a:t>
            </a:r>
            <a:r>
              <a:rPr lang="hu-HU" sz="2800" dirty="0" err="1" smtClean="0">
                <a:latin typeface="Arial" charset="0"/>
                <a:cs typeface="Arial" charset="0"/>
              </a:rPr>
              <a:t>rich</a:t>
            </a:r>
            <a:r>
              <a:rPr lang="hu-HU" sz="2800" dirty="0" smtClean="0">
                <a:latin typeface="Arial" charset="0"/>
                <a:cs typeface="Arial" charset="0"/>
              </a:rPr>
              <a:t> media, videó és mobil hirdetéseket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Megadott üzleti szabályok alapján kiszolgálja a hirdetéseket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Céloz/</a:t>
            </a:r>
            <a:r>
              <a:rPr lang="hu-HU" sz="2800" dirty="0" err="1" smtClean="0">
                <a:latin typeface="Arial" charset="0"/>
                <a:cs typeface="Arial" charset="0"/>
              </a:rPr>
              <a:t>Targetál</a:t>
            </a:r>
            <a:r>
              <a:rPr lang="hu-HU" sz="2800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Látogatónként/tartalom típusonként más hirdetés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Viselkedés alapon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Földrajzi hely alapján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Stb.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Mit csinál a Reklámszerver?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Finom hangol és optimalizál az eredmények alapján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Riportot készít: 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megjelenésszám, átkattintás, post </a:t>
            </a:r>
            <a:r>
              <a:rPr lang="hu-HU" sz="2400" dirty="0" err="1" smtClean="0">
                <a:latin typeface="Arial" charset="0"/>
                <a:cs typeface="Arial" charset="0"/>
              </a:rPr>
              <a:t>click</a:t>
            </a:r>
            <a:r>
              <a:rPr lang="hu-HU" sz="2400" dirty="0" smtClean="0">
                <a:latin typeface="Arial" charset="0"/>
                <a:cs typeface="Arial" charset="0"/>
              </a:rPr>
              <a:t> és post </a:t>
            </a:r>
            <a:r>
              <a:rPr lang="hu-HU" sz="2400" dirty="0" err="1" smtClean="0">
                <a:latin typeface="Arial" charset="0"/>
                <a:cs typeface="Arial" charset="0"/>
              </a:rPr>
              <a:t>impression</a:t>
            </a:r>
            <a:r>
              <a:rPr lang="hu-HU" sz="2400" dirty="0" smtClean="0">
                <a:latin typeface="Arial" charset="0"/>
                <a:cs typeface="Arial" charset="0"/>
              </a:rPr>
              <a:t> aktivitások, interakciók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Megjelenési gyakoriságot (</a:t>
            </a:r>
            <a:r>
              <a:rPr lang="hu-HU" sz="2800" dirty="0" err="1" smtClean="0">
                <a:latin typeface="Arial" charset="0"/>
                <a:cs typeface="Arial" charset="0"/>
              </a:rPr>
              <a:t>frequency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capping</a:t>
            </a:r>
            <a:r>
              <a:rPr lang="hu-HU" sz="2800" dirty="0" smtClean="0">
                <a:latin typeface="Arial" charset="0"/>
                <a:cs typeface="Arial" charset="0"/>
              </a:rPr>
              <a:t>) szabályozza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Szekvenciálisan jeleníti meg a hirdetéseket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Konkurencia kizárást szabályoz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Mit csinál a Reklámszerver?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dirty="0" err="1" smtClean="0"/>
              <a:t>AdView</a:t>
            </a:r>
            <a:r>
              <a:rPr lang="hu-HU" sz="1500" dirty="0" smtClean="0"/>
              <a:t> (AV) = </a:t>
            </a:r>
            <a:r>
              <a:rPr lang="hu-HU" sz="1500" dirty="0" err="1" smtClean="0"/>
              <a:t>Impression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Reklámmegjelenések száma.</a:t>
            </a:r>
          </a:p>
          <a:p>
            <a:r>
              <a:rPr lang="hu-HU" sz="1500" dirty="0" err="1" smtClean="0"/>
              <a:t>Click-through</a:t>
            </a:r>
            <a:r>
              <a:rPr lang="hu-HU" sz="1500" dirty="0" smtClean="0"/>
              <a:t> (CT):</a:t>
            </a:r>
          </a:p>
          <a:p>
            <a:pPr lvl="1"/>
            <a:r>
              <a:rPr lang="hu-HU" sz="1500" dirty="0" smtClean="0"/>
              <a:t>Átkattintások száma.</a:t>
            </a:r>
          </a:p>
          <a:p>
            <a:r>
              <a:rPr lang="hu-HU" sz="1500" dirty="0" err="1" smtClean="0"/>
              <a:t>Click-through</a:t>
            </a:r>
            <a:r>
              <a:rPr lang="hu-HU" sz="1500" dirty="0" smtClean="0"/>
              <a:t> </a:t>
            </a:r>
            <a:r>
              <a:rPr lang="hu-HU" sz="1500" dirty="0" err="1" smtClean="0"/>
              <a:t>rate</a:t>
            </a:r>
            <a:r>
              <a:rPr lang="hu-HU" sz="1500" dirty="0" smtClean="0"/>
              <a:t> (CTR):</a:t>
            </a:r>
          </a:p>
          <a:p>
            <a:pPr lvl="1"/>
            <a:r>
              <a:rPr lang="hu-HU" sz="1500" dirty="0" smtClean="0"/>
              <a:t>Átkattintási ráta. Az átkattintások számának és a megjelenések számának a hányadosa százalékban kifejezve: CT / AV.</a:t>
            </a:r>
          </a:p>
          <a:p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en-US" sz="1500" dirty="0" smtClean="0"/>
              <a:t>user</a:t>
            </a:r>
            <a:r>
              <a:rPr lang="hu-HU" sz="1500" dirty="0" smtClean="0"/>
              <a:t>,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impression</a:t>
            </a:r>
            <a:r>
              <a:rPr lang="hu-HU" sz="1500" dirty="0" smtClean="0"/>
              <a:t>:</a:t>
            </a:r>
            <a:endParaRPr lang="en-US" sz="1500" dirty="0" smtClean="0"/>
          </a:p>
          <a:p>
            <a:pPr lvl="1"/>
            <a:r>
              <a:rPr lang="hu-HU" sz="1500" dirty="0" smtClean="0"/>
              <a:t>Mérőszám, amely megmutatja, hogy hány egyedi internetezőt ért el a kampány, hány egyedi internetezőnek jelentek meg a hirdetések.</a:t>
            </a:r>
          </a:p>
          <a:p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click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Mérőszám, amely megmutatja, hogy hány egyedi internetező kattintott a kampány során</a:t>
            </a:r>
          </a:p>
          <a:p>
            <a:r>
              <a:rPr lang="hu-HU" sz="1500" dirty="0" err="1" smtClean="0"/>
              <a:t>Unique</a:t>
            </a:r>
            <a:r>
              <a:rPr lang="hu-HU" sz="1500" dirty="0" smtClean="0"/>
              <a:t> CTR</a:t>
            </a:r>
          </a:p>
          <a:p>
            <a:pPr lvl="1"/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user-re</a:t>
            </a:r>
            <a:r>
              <a:rPr lang="hu-HU" sz="1500" dirty="0" smtClean="0"/>
              <a:t> értelmezett átkattintási ráta. Aktivizálási ráta.</a:t>
            </a: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– Mit mérünk?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dirty="0" err="1" smtClean="0"/>
              <a:t>Frequency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Mérőszám, amely megmutatja, hogy egy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user-nek</a:t>
            </a:r>
            <a:r>
              <a:rPr lang="hu-HU" sz="1500" dirty="0" smtClean="0"/>
              <a:t> átlagosan hányszor jelent meg a hirdetés, milyen gyakorisággal találkozott a hirdetéssel. </a:t>
            </a:r>
            <a:r>
              <a:rPr lang="hu-HU" sz="1500" dirty="0" err="1" smtClean="0"/>
              <a:t>Frequency</a:t>
            </a:r>
            <a:r>
              <a:rPr lang="hu-HU" sz="1500" dirty="0" smtClean="0"/>
              <a:t> = Total </a:t>
            </a:r>
            <a:r>
              <a:rPr lang="hu-HU" sz="1500" dirty="0" err="1" smtClean="0"/>
              <a:t>impression</a:t>
            </a:r>
            <a:r>
              <a:rPr lang="hu-HU" sz="1500" dirty="0" smtClean="0"/>
              <a:t> /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</a:t>
            </a:r>
            <a:r>
              <a:rPr lang="hu-HU" sz="1500" dirty="0" smtClean="0"/>
              <a:t>.</a:t>
            </a:r>
          </a:p>
          <a:p>
            <a:pPr lvl="1">
              <a:buNone/>
            </a:pPr>
            <a:endParaRPr lang="hu-HU" sz="1500" dirty="0" smtClean="0"/>
          </a:p>
          <a:p>
            <a:r>
              <a:rPr lang="hu-HU" sz="1500" dirty="0" smtClean="0"/>
              <a:t>CPM = </a:t>
            </a:r>
            <a:r>
              <a:rPr lang="hu-HU" sz="1500" dirty="0" err="1" smtClean="0"/>
              <a:t>Cost</a:t>
            </a:r>
            <a:r>
              <a:rPr lang="hu-HU" sz="1500" dirty="0" smtClean="0"/>
              <a:t> per Mile (CPT = </a:t>
            </a:r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Thousand</a:t>
            </a:r>
            <a:r>
              <a:rPr lang="hu-HU" sz="1500" dirty="0" smtClean="0"/>
              <a:t>)</a:t>
            </a:r>
          </a:p>
          <a:p>
            <a:pPr lvl="1"/>
            <a:r>
              <a:rPr lang="hu-HU" sz="1500" dirty="0" smtClean="0"/>
              <a:t>Ezer megjelenés költsége</a:t>
            </a:r>
          </a:p>
          <a:p>
            <a:r>
              <a:rPr lang="hu-HU" sz="1500" dirty="0" smtClean="0"/>
              <a:t>CPC = </a:t>
            </a:r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Click</a:t>
            </a:r>
            <a:endParaRPr lang="hu-HU" sz="1500" dirty="0" smtClean="0"/>
          </a:p>
          <a:p>
            <a:pPr lvl="1"/>
            <a:r>
              <a:rPr lang="hu-HU" sz="1500" dirty="0" smtClean="0"/>
              <a:t>Egy átkattintás költsége</a:t>
            </a:r>
            <a:endParaRPr lang="hu-HU" sz="1900" dirty="0" smtClean="0"/>
          </a:p>
          <a:p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user</a:t>
            </a:r>
            <a:endParaRPr lang="hu-HU" sz="1500" dirty="0" smtClean="0"/>
          </a:p>
          <a:p>
            <a:pPr lvl="1"/>
            <a:r>
              <a:rPr lang="hu-HU" sz="1500" dirty="0" smtClean="0"/>
              <a:t>Egy felhasználó elérésének költsége</a:t>
            </a:r>
            <a:endParaRPr lang="hu-HU" sz="1900" dirty="0" smtClean="0"/>
          </a:p>
          <a:p>
            <a:r>
              <a:rPr lang="hu-HU" sz="1500" dirty="0" err="1" smtClean="0"/>
              <a:t>Cost</a:t>
            </a:r>
            <a:r>
              <a:rPr lang="hu-HU" sz="1500" dirty="0" smtClean="0"/>
              <a:t> per </a:t>
            </a:r>
            <a:r>
              <a:rPr lang="hu-HU" sz="1500" dirty="0" err="1" smtClean="0"/>
              <a:t>unique</a:t>
            </a:r>
            <a:r>
              <a:rPr lang="hu-HU" sz="1500" dirty="0" smtClean="0"/>
              <a:t> </a:t>
            </a:r>
            <a:r>
              <a:rPr lang="hu-HU" sz="1500" dirty="0" err="1" smtClean="0"/>
              <a:t>click</a:t>
            </a:r>
            <a:endParaRPr lang="hu-HU" sz="1500" dirty="0" smtClean="0"/>
          </a:p>
          <a:p>
            <a:pPr lvl="1"/>
            <a:r>
              <a:rPr lang="hu-HU" sz="1500" dirty="0" smtClean="0"/>
              <a:t>Egy felhasználó aktivizálásának költsége</a:t>
            </a: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– Mit mérünk?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lvl="1"/>
            <a:r>
              <a:rPr lang="hu-HU" sz="2400" u="sng" dirty="0" smtClean="0">
                <a:hlinkClick r:id="rId2"/>
              </a:rPr>
              <a:t>https://www.youtube.com/watch?v=TZXUq7Pln3g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500" dirty="0" err="1" smtClean="0"/>
              <a:t>Post-click</a:t>
            </a:r>
            <a:r>
              <a:rPr lang="hu-HU" sz="1500" dirty="0" smtClean="0"/>
              <a:t> </a:t>
            </a:r>
            <a:r>
              <a:rPr lang="hu-HU" sz="1500" dirty="0" err="1" smtClean="0"/>
              <a:t>activity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„Kattintás utáni aktivitás”. Kattintás által generált aktivitás egy olyan weboldalon, amibe beépítésre kerültek a megfelelő </a:t>
            </a:r>
            <a:r>
              <a:rPr lang="hu-HU" sz="1500" dirty="0" err="1" smtClean="0"/>
              <a:t>mérókódok</a:t>
            </a:r>
            <a:r>
              <a:rPr lang="hu-HU" sz="1500" dirty="0" smtClean="0"/>
              <a:t>/mérőpixelek. Olyan internetező által generált aktivitás, aki a hirdetést látta és rá is kattintott.</a:t>
            </a:r>
          </a:p>
          <a:p>
            <a:r>
              <a:rPr lang="hu-HU" sz="1500" dirty="0" err="1" smtClean="0"/>
              <a:t>Post-impression</a:t>
            </a:r>
            <a:r>
              <a:rPr lang="hu-HU" sz="1500" dirty="0" smtClean="0"/>
              <a:t> </a:t>
            </a:r>
            <a:r>
              <a:rPr lang="hu-HU" sz="1500" dirty="0" err="1" smtClean="0"/>
              <a:t>activity</a:t>
            </a:r>
            <a:r>
              <a:rPr lang="hu-HU" sz="1500" dirty="0" smtClean="0"/>
              <a:t>:</a:t>
            </a:r>
          </a:p>
          <a:p>
            <a:pPr lvl="1"/>
            <a:r>
              <a:rPr lang="hu-HU" sz="1500" dirty="0" smtClean="0"/>
              <a:t>„Megjelenés utáni aktivitás”. Aktivitás egy olyan weboldalon, amibe beépítésre kerültek a megfelelő mérőkódok/mérőpixelek. Olyan internetező által generált aktivitás, aki a hirdetést látta, de nem kattintott rá, hanem később közvetlenül a böngészőjébe írva a címet jutott a </a:t>
            </a:r>
            <a:r>
              <a:rPr lang="hu-HU" sz="1500" dirty="0" err="1" smtClean="0"/>
              <a:t>landing</a:t>
            </a:r>
            <a:r>
              <a:rPr lang="hu-HU" sz="1500" dirty="0" smtClean="0"/>
              <a:t> </a:t>
            </a:r>
            <a:r>
              <a:rPr lang="hu-HU" sz="1500" dirty="0" err="1" smtClean="0"/>
              <a:t>page-re</a:t>
            </a:r>
            <a:r>
              <a:rPr lang="hu-HU" sz="1500" dirty="0" smtClean="0"/>
              <a:t>. </a:t>
            </a:r>
          </a:p>
          <a:p>
            <a:pPr lvl="1"/>
            <a:endParaRPr lang="hu-HU" sz="1500" dirty="0" smtClean="0"/>
          </a:p>
          <a:p>
            <a:endParaRPr lang="hu-HU" sz="1900" dirty="0" smtClean="0"/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Reklámszerver – Mit mérünk? 3.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Megbízható adatok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Nem kell a partner saját adataira hagyatkoznunk (érdekellentét)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Auditált adatok/metodika jelentős szolgáltatóknál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Kiemelten fontos adatokat biztosít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Új szinten kapunk adatokat, akár a konverziós utat is végigkövethetjük, üzleti megtérülést tudunk számolni</a:t>
            </a: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Attribúció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A kampány szinten tudjuk a konverziót </a:t>
            </a:r>
            <a:r>
              <a:rPr lang="hu-HU" sz="2400" dirty="0" err="1" smtClean="0">
                <a:latin typeface="Arial" charset="0"/>
                <a:cs typeface="Arial" charset="0"/>
              </a:rPr>
              <a:t>elemzeni</a:t>
            </a:r>
            <a:r>
              <a:rPr lang="hu-HU" sz="2400" dirty="0" smtClean="0">
                <a:latin typeface="Arial" charset="0"/>
                <a:cs typeface="Arial" charset="0"/>
              </a:rPr>
              <a:t>, nemcsak egy kiadó szintjén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Miért fontos a Reklámszerver?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Teljes kontroll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a hirdetések gyakorisága, időzítése, </a:t>
            </a:r>
            <a:r>
              <a:rPr lang="hu-HU" sz="2400" dirty="0" err="1" smtClean="0">
                <a:latin typeface="Arial" charset="0"/>
                <a:cs typeface="Arial" charset="0"/>
              </a:rPr>
              <a:t>landing</a:t>
            </a: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r>
              <a:rPr lang="hu-HU" sz="2400" dirty="0" err="1" smtClean="0">
                <a:latin typeface="Arial" charset="0"/>
                <a:cs typeface="Arial" charset="0"/>
              </a:rPr>
              <a:t>pagek</a:t>
            </a:r>
            <a:r>
              <a:rPr lang="hu-HU" sz="2400" dirty="0" smtClean="0">
                <a:latin typeface="Arial" charset="0"/>
                <a:cs typeface="Arial" charset="0"/>
              </a:rPr>
              <a:t> címe felett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Egyszerű implementáció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Egyszerűbb produkciós folyamat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Egyetlen adserver specifikáció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Gyors változtatások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Kreatívcsere</a:t>
            </a:r>
          </a:p>
          <a:p>
            <a:pPr lvl="1"/>
            <a:r>
              <a:rPr lang="hu-HU" sz="2400" dirty="0" smtClean="0">
                <a:latin typeface="Arial" charset="0"/>
                <a:cs typeface="Arial" charset="0"/>
              </a:rPr>
              <a:t>LP csere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Miért fontos a Reklámszerver?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err="1" smtClean="0">
                <a:latin typeface="Arial" charset="0"/>
                <a:cs typeface="Arial" charset="0"/>
              </a:rPr>
              <a:t>Adtech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Adverticum</a:t>
            </a:r>
            <a:r>
              <a:rPr lang="hu-HU" sz="2800" dirty="0" smtClean="0">
                <a:latin typeface="Arial" charset="0"/>
                <a:cs typeface="Arial" charset="0"/>
              </a:rPr>
              <a:t> Adserver NG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Atlas </a:t>
            </a:r>
            <a:r>
              <a:rPr lang="hu-HU" sz="2800" dirty="0" err="1" smtClean="0">
                <a:latin typeface="Arial" charset="0"/>
                <a:cs typeface="Arial" charset="0"/>
              </a:rPr>
              <a:t>Solution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smtClean="0"/>
              <a:t>DG Media Mind</a:t>
            </a: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DoubleClick</a:t>
            </a:r>
            <a:r>
              <a:rPr lang="hu-HU" sz="2800" dirty="0" smtClean="0">
                <a:latin typeface="Arial" charset="0"/>
                <a:cs typeface="Arial" charset="0"/>
              </a:rPr>
              <a:t> DCM &amp; DFP</a:t>
            </a: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Gemius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Direct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Effect</a:t>
            </a:r>
            <a:r>
              <a:rPr lang="hu-HU" sz="2800" dirty="0" smtClean="0">
                <a:latin typeface="Arial" charset="0"/>
                <a:cs typeface="Arial" charset="0"/>
              </a:rPr>
              <a:t> &amp; </a:t>
            </a:r>
            <a:r>
              <a:rPr lang="hu-HU" sz="2800" dirty="0" err="1" smtClean="0">
                <a:latin typeface="Arial" charset="0"/>
                <a:cs typeface="Arial" charset="0"/>
              </a:rPr>
              <a:t>AdOcean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OpenX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Smart</a:t>
            </a:r>
            <a:r>
              <a:rPr lang="hu-HU" sz="2800" dirty="0" smtClean="0">
                <a:latin typeface="Arial" charset="0"/>
                <a:cs typeface="Arial" charset="0"/>
              </a:rPr>
              <a:t> AdServer</a:t>
            </a:r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néhány reklámszerver szolgáltatás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A </a:t>
            </a:r>
            <a:r>
              <a:rPr lang="hu-HU" sz="2800" dirty="0" err="1" smtClean="0"/>
              <a:t>webanalitika</a:t>
            </a:r>
            <a:r>
              <a:rPr lang="hu-HU" sz="2800" dirty="0" smtClean="0"/>
              <a:t> annak mérése, monitorozása, hogy a </a:t>
            </a:r>
            <a:r>
              <a:rPr lang="hu-HU" sz="2800" dirty="0" err="1" smtClean="0"/>
              <a:t>websiteunk</a:t>
            </a:r>
            <a:r>
              <a:rPr lang="hu-HU" sz="2800" dirty="0" smtClean="0"/>
              <a:t> látogatói hogyan használják az egyes oldalakat és szolgáltatásokat – pl. hányan olvassák el a termékleírásokat és nézik meg az értékesítési helyek elérhetőségét, hányan, mit és milyen értékben vásárolnak a termékek, szolgáltatások közül.</a:t>
            </a:r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Definíció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Az ebből nyert az információ kombinálható bármilyen üzleti intelligenciával, adattal.</a:t>
            </a:r>
          </a:p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Ezáltal nemcsak a </a:t>
            </a:r>
            <a:r>
              <a:rPr lang="hu-HU" sz="2800" dirty="0" err="1" smtClean="0"/>
              <a:t>websiteunk</a:t>
            </a:r>
            <a:r>
              <a:rPr lang="hu-HU" sz="2800" dirty="0" smtClean="0"/>
              <a:t> használhatóságát, látogatottságát tudjuk fokozni, de más marketing aktivitásokat is fejleszthetünk.</a:t>
            </a: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definíció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464547"/>
              </a:buClr>
              <a:buSzPct val="80000"/>
              <a:buNone/>
            </a:pPr>
            <a:r>
              <a:rPr lang="hu-HU" sz="2800" dirty="0" smtClean="0"/>
              <a:t>Alapjaiban nagyon hasonló ahhoz, ahogy a vezető áruházláncok követik és kiértékelik a vásárlóik szokásait az értékesítési pontokon, s ebből az áruk elhelyezésére vonnak le fontos következtetéseket és növelik az eladási volument.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definíció 3.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</a:pPr>
            <a:r>
              <a:rPr lang="hu-HU" sz="2800" dirty="0" smtClean="0">
                <a:latin typeface="Arial" charset="0"/>
                <a:cs typeface="Arial" charset="0"/>
              </a:rPr>
              <a:t>A legegyszerűbb ingyenes rendszerek is képesek általában adatot szolgáltatni a következő területeken:</a:t>
            </a:r>
          </a:p>
          <a:p>
            <a:pPr marL="857250" lvl="2">
              <a:buSzPct val="80000"/>
            </a:pPr>
            <a:r>
              <a:rPr lang="hu-HU" dirty="0" smtClean="0">
                <a:latin typeface="Arial" charset="0"/>
                <a:cs typeface="Arial" charset="0"/>
              </a:rPr>
              <a:t>népszerű oldalak, belépő és kilépő oldalak, honnan érkezett a látogató, kulcsszó elemzés, keresőmotorok hivatkozásai, látogatás időtartama, látogatók földrajzi lehelyezkedése, böngésző típusok, rendszer adatok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miket mérünk?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</a:pPr>
            <a:r>
              <a:rPr lang="hu-HU" sz="2800" dirty="0" smtClean="0">
                <a:latin typeface="Arial" charset="0"/>
                <a:cs typeface="Arial" charset="0"/>
              </a:rPr>
              <a:t>Professzionális analitikai rendszert alkalmazva további lehetőségek nyílnak: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Tartalom analitika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Mobil analitika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Konverzió analitika</a:t>
            </a:r>
          </a:p>
          <a:p>
            <a:pPr lvl="1">
              <a:buSzPct val="80000"/>
            </a:pPr>
            <a:r>
              <a:rPr lang="hu-HU" sz="2400" dirty="0" err="1" smtClean="0">
                <a:latin typeface="Arial" charset="0"/>
                <a:cs typeface="Arial" charset="0"/>
              </a:rPr>
              <a:t>Social</a:t>
            </a:r>
            <a:r>
              <a:rPr lang="hu-HU" sz="2400" dirty="0" smtClean="0">
                <a:latin typeface="Arial" charset="0"/>
                <a:cs typeface="Arial" charset="0"/>
              </a:rPr>
              <a:t> analitika</a:t>
            </a:r>
          </a:p>
          <a:p>
            <a:pPr lvl="1">
              <a:buSzPct val="80000"/>
            </a:pPr>
            <a:r>
              <a:rPr lang="hu-HU" sz="2400" dirty="0" smtClean="0">
                <a:latin typeface="Arial" charset="0"/>
                <a:cs typeface="Arial" charset="0"/>
              </a:rPr>
              <a:t>Hirdetési analitika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SzPct val="80000"/>
            </a:pPr>
            <a:r>
              <a:rPr lang="hu-HU" sz="2800" dirty="0" smtClean="0">
                <a:latin typeface="Arial" charset="0"/>
                <a:cs typeface="Arial" charset="0"/>
              </a:rPr>
              <a:t>Mindezt akár valósidejű megjelenítéssel támogatva</a:t>
            </a:r>
          </a:p>
          <a:p>
            <a:pPr>
              <a:buSzPct val="80000"/>
            </a:pPr>
            <a:endParaRPr lang="hu-HU" sz="2800" dirty="0" smtClean="0">
              <a:latin typeface="Arial" charset="0"/>
              <a:cs typeface="Arial" charset="0"/>
            </a:endParaRPr>
          </a:p>
          <a:p>
            <a:pPr marL="342900" lvl="1" indent="-342900">
              <a:buClr>
                <a:srgbClr val="FCB033"/>
              </a:buClr>
              <a:buSzPct val="80000"/>
            </a:pPr>
            <a:endParaRPr lang="hu-HU" dirty="0" smtClean="0">
              <a:latin typeface="Arial" charset="0"/>
              <a:cs typeface="Arial" charset="0"/>
            </a:endParaRPr>
          </a:p>
          <a:p>
            <a:pPr marL="342900" lvl="1" indent="-342900">
              <a:buClr>
                <a:srgbClr val="FCB033"/>
              </a:buClr>
              <a:buSzPct val="80000"/>
            </a:pPr>
            <a:endParaRPr lang="hu-HU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err="1" smtClean="0"/>
              <a:t>Webanalitika</a:t>
            </a:r>
            <a:r>
              <a:rPr lang="hu-HU" dirty="0" smtClean="0"/>
              <a:t> – miket mérünk?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Adobe </a:t>
            </a:r>
            <a:r>
              <a:rPr lang="hu-HU" sz="2800" dirty="0" err="1" smtClean="0"/>
              <a:t>SiteCatalyst</a:t>
            </a:r>
            <a:r>
              <a:rPr lang="hu-HU" sz="2800" dirty="0" smtClean="0"/>
              <a:t> </a:t>
            </a:r>
            <a:r>
              <a:rPr lang="hu-HU" sz="2800" dirty="0" err="1" smtClean="0"/>
              <a:t>powered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 smtClean="0"/>
              <a:t>Omniture</a:t>
            </a:r>
            <a:endParaRPr lang="hu-HU" sz="2800" dirty="0" smtClean="0"/>
          </a:p>
          <a:p>
            <a:r>
              <a:rPr lang="hu-HU" sz="2800" dirty="0" smtClean="0"/>
              <a:t>AT Internet</a:t>
            </a:r>
          </a:p>
          <a:p>
            <a:r>
              <a:rPr lang="hu-HU" sz="2800" dirty="0" err="1" smtClean="0"/>
              <a:t>comScore</a:t>
            </a:r>
            <a:r>
              <a:rPr lang="hu-HU" sz="2800" dirty="0" smtClean="0"/>
              <a:t> Digital </a:t>
            </a:r>
            <a:r>
              <a:rPr lang="hu-HU" sz="2800" dirty="0" err="1" smtClean="0"/>
              <a:t>Analytix</a:t>
            </a:r>
            <a:endParaRPr lang="hu-HU" sz="2800" dirty="0" smtClean="0"/>
          </a:p>
          <a:p>
            <a:r>
              <a:rPr lang="hu-HU" sz="2800" dirty="0" err="1" smtClean="0">
                <a:latin typeface="Arial" charset="0"/>
                <a:cs typeface="Arial" charset="0"/>
              </a:rPr>
              <a:t>Gemius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 err="1" smtClean="0">
                <a:latin typeface="Arial" charset="0"/>
                <a:cs typeface="Arial" charset="0"/>
              </a:rPr>
              <a:t>Traffic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r>
              <a:rPr lang="hu-HU" sz="2800" dirty="0" smtClean="0"/>
              <a:t>Google Analytics</a:t>
            </a:r>
          </a:p>
          <a:p>
            <a:r>
              <a:rPr lang="hu-HU" sz="2800" dirty="0" smtClean="0"/>
              <a:t>IBM </a:t>
            </a:r>
            <a:r>
              <a:rPr lang="hu-HU" sz="2800" dirty="0" err="1" smtClean="0"/>
              <a:t>Coremetrics</a:t>
            </a:r>
            <a:r>
              <a:rPr lang="hu-HU" sz="2800" dirty="0" smtClean="0"/>
              <a:t> Digital Marketing </a:t>
            </a:r>
            <a:r>
              <a:rPr lang="hu-HU" sz="2800" dirty="0" err="1" smtClean="0"/>
              <a:t>Optimization</a:t>
            </a:r>
            <a:r>
              <a:rPr lang="hu-HU" sz="2800" dirty="0" smtClean="0"/>
              <a:t> </a:t>
            </a:r>
            <a:r>
              <a:rPr lang="hu-HU" sz="2800" dirty="0" err="1" smtClean="0"/>
              <a:t>Suite</a:t>
            </a:r>
            <a:endParaRPr lang="hu-HU" sz="2800" dirty="0" smtClean="0"/>
          </a:p>
          <a:p>
            <a:r>
              <a:rPr lang="hu-HU" sz="2800" dirty="0" err="1" smtClean="0"/>
              <a:t>Webtrends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Néhány Webanalitikai Termék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Mérés vagy méricskélés?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Mit? Hogyan? Mivel? - Alapvető mérési eszközök és mérőszámok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Hogyan mér a UPC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Miről szól a következő 90 perc?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Miben különbözik az ingyenes termékektől?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Milyen verziói vannak, mennyire rugalmasan alakítható?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Az adatgyűjtés hogyan történik?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TCO (Total </a:t>
            </a:r>
            <a:r>
              <a:rPr lang="hu-HU" sz="2800" dirty="0" err="1" smtClean="0">
                <a:latin typeface="Arial" charset="0"/>
                <a:cs typeface="Arial" charset="0"/>
              </a:rPr>
              <a:t>Cost</a:t>
            </a:r>
            <a:r>
              <a:rPr lang="hu-HU" sz="2800" dirty="0" smtClean="0">
                <a:latin typeface="Arial" charset="0"/>
                <a:cs typeface="Arial" charset="0"/>
              </a:rPr>
              <a:t> of </a:t>
            </a:r>
            <a:r>
              <a:rPr lang="hu-HU" sz="2800" dirty="0" err="1" smtClean="0">
                <a:latin typeface="Arial" charset="0"/>
                <a:cs typeface="Arial" charset="0"/>
              </a:rPr>
              <a:t>Ownership</a:t>
            </a:r>
            <a:r>
              <a:rPr lang="hu-HU" sz="2800" dirty="0" smtClean="0">
                <a:latin typeface="Arial" charset="0"/>
                <a:cs typeface="Arial" charset="0"/>
              </a:rPr>
              <a:t>) – mennyi költséggel jár?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Milyen felhasználó támogatást nyújtanak, mennyiért?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Hogyan válasszunk eszközt? 1.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Milyen extra szolgáltatásokat nyújt a termék?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Adatokat hogyan lehet exportálni?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Más forrásból származó adatokat lehet-e integrálni?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Merre halad a fejlesztés?</a:t>
            </a:r>
          </a:p>
          <a:p>
            <a:endParaRPr lang="hu-HU" sz="2800" dirty="0" smtClean="0">
              <a:latin typeface="Arial" charset="0"/>
              <a:cs typeface="Arial" charset="0"/>
            </a:endParaRP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Hogyan válasszunk eszközt?  2.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UPC-ről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Arial" charset="0"/>
                <a:cs typeface="Arial" charset="0"/>
              </a:rPr>
              <a:t>A UPC Magyarország vezető kábeltelevíziós szolgáltatója. Mindemellett a UPC szélessávú internet és telefonszolgáltató, 2014. szeptember 30-kai adatok szerint </a:t>
            </a:r>
            <a:r>
              <a:rPr lang="hu-HU" sz="2800" dirty="0" smtClean="0">
                <a:latin typeface="Arial" charset="0"/>
                <a:cs typeface="Arial" charset="0"/>
              </a:rPr>
              <a:t>750 ezer </a:t>
            </a:r>
            <a:r>
              <a:rPr lang="hu-HU" sz="2800" dirty="0">
                <a:latin typeface="Arial" charset="0"/>
                <a:cs typeface="Arial" charset="0"/>
              </a:rPr>
              <a:t>ügyféllel hazánkban. 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2014. november 10. óta a UPC virtuális mobilszolgáltató is egyben.</a:t>
            </a:r>
          </a:p>
        </p:txBody>
      </p:sp>
    </p:spTree>
    <p:extLst>
      <p:ext uri="{BB962C8B-B14F-4D97-AF65-F5344CB8AC3E}">
        <p14:creationId xmlns:p14="http://schemas.microsoft.com/office/powerpoint/2010/main" val="3764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Online szerepéről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Az online felületek szerepe a UPC-nél: 1. sales, 2. ügyfél tájékoztatás, 3. ügyfélszolgálat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Az online kommunikáció szerepe a UPC-nél: 1. sales, 2. sales, 3. sales, 4. márkaépítés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Fő cél a konverzió 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Fő értékelési szempont a megtérülés</a:t>
            </a:r>
          </a:p>
        </p:txBody>
      </p:sp>
    </p:spTree>
    <p:extLst>
      <p:ext uri="{BB962C8B-B14F-4D97-AF65-F5344CB8AC3E}">
        <p14:creationId xmlns:p14="http://schemas.microsoft.com/office/powerpoint/2010/main" val="12935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mérünk?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Hatékonyságra törekszünk:</a:t>
            </a:r>
          </a:p>
          <a:p>
            <a:pPr marL="857250" lvl="2"/>
            <a:r>
              <a:rPr lang="hu-HU" dirty="0">
                <a:latin typeface="Arial" charset="0"/>
                <a:cs typeface="Arial" charset="0"/>
              </a:rPr>
              <a:t>vásárlási folyamat optimalizálása</a:t>
            </a:r>
          </a:p>
          <a:p>
            <a:pPr marL="857250" lvl="2"/>
            <a:r>
              <a:rPr lang="hu-HU" dirty="0">
                <a:latin typeface="Arial" charset="0"/>
                <a:cs typeface="Arial" charset="0"/>
              </a:rPr>
              <a:t>csatornák </a:t>
            </a:r>
            <a:r>
              <a:rPr lang="hu-HU" dirty="0" smtClean="0">
                <a:latin typeface="Arial" charset="0"/>
                <a:cs typeface="Arial" charset="0"/>
              </a:rPr>
              <a:t>optimalizálása</a:t>
            </a:r>
          </a:p>
          <a:p>
            <a:pPr marL="857250" lvl="2"/>
            <a:r>
              <a:rPr lang="hu-HU" dirty="0">
                <a:latin typeface="Arial" charset="0"/>
                <a:cs typeface="Arial" charset="0"/>
              </a:rPr>
              <a:t>k</a:t>
            </a:r>
            <a:r>
              <a:rPr lang="hu-HU" dirty="0" smtClean="0">
                <a:latin typeface="Arial" charset="0"/>
                <a:cs typeface="Arial" charset="0"/>
              </a:rPr>
              <a:t>reatívok optimalizálása</a:t>
            </a:r>
            <a:endParaRPr lang="hu-HU" dirty="0">
              <a:latin typeface="Arial" charset="0"/>
              <a:cs typeface="Arial" charset="0"/>
            </a:endParaRPr>
          </a:p>
          <a:p>
            <a:r>
              <a:rPr lang="hu-HU" sz="2800" dirty="0">
                <a:latin typeface="Arial" charset="0"/>
                <a:cs typeface="Arial" charset="0"/>
              </a:rPr>
              <a:t>Azért, hogy észleljük a pozitív / negatív trendeket</a:t>
            </a:r>
          </a:p>
        </p:txBody>
      </p:sp>
    </p:spTree>
    <p:extLst>
      <p:ext uri="{BB962C8B-B14F-4D97-AF65-F5344CB8AC3E}">
        <p14:creationId xmlns:p14="http://schemas.microsoft.com/office/powerpoint/2010/main" val="42062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391400" y="4343400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Megköszönő oldal</a:t>
            </a:r>
            <a:endParaRPr lang="hu-H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8144" y="3522494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Webshop</a:t>
            </a:r>
            <a:endParaRPr lang="hu-H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7984" y="2636912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Sales típusú oldalak</a:t>
            </a:r>
            <a:endParaRPr lang="hu-H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827305" y="1628800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Weboldal</a:t>
            </a:r>
            <a:endParaRPr lang="hu-H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8548" y="1268760"/>
            <a:ext cx="22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       Hirdetések</a:t>
            </a:r>
            <a:endParaRPr lang="hu-HU" sz="1600" dirty="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843808" y="2780928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4572000" y="3789040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156176" y="4581128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187624" y="1811288"/>
            <a:ext cx="2133600" cy="609600"/>
          </a:xfrm>
          <a:custGeom>
            <a:avLst/>
            <a:gdLst>
              <a:gd name="T0" fmla="*/ 2147483647 w 1551"/>
              <a:gd name="T1" fmla="*/ 2147483647 h 470"/>
              <a:gd name="T2" fmla="*/ 2147483647 w 1551"/>
              <a:gd name="T3" fmla="*/ 2147483647 h 470"/>
              <a:gd name="T4" fmla="*/ 2147483647 w 1551"/>
              <a:gd name="T5" fmla="*/ 2147483647 h 470"/>
              <a:gd name="T6" fmla="*/ 2147483647 w 1551"/>
              <a:gd name="T7" fmla="*/ 2147483647 h 470"/>
              <a:gd name="T8" fmla="*/ 2147483647 w 1551"/>
              <a:gd name="T9" fmla="*/ 2147483647 h 470"/>
              <a:gd name="T10" fmla="*/ 2147483647 w 1551"/>
              <a:gd name="T11" fmla="*/ 2147483647 h 470"/>
              <a:gd name="T12" fmla="*/ 2147483647 w 1551"/>
              <a:gd name="T13" fmla="*/ 2147483647 h 470"/>
              <a:gd name="T14" fmla="*/ 2147483647 w 1551"/>
              <a:gd name="T15" fmla="*/ 2147483647 h 470"/>
              <a:gd name="T16" fmla="*/ 2147483647 w 1551"/>
              <a:gd name="T17" fmla="*/ 2147483647 h 470"/>
              <a:gd name="T18" fmla="*/ 2147483647 w 1551"/>
              <a:gd name="T19" fmla="*/ 2147483647 h 470"/>
              <a:gd name="T20" fmla="*/ 2147483647 w 1551"/>
              <a:gd name="T21" fmla="*/ 2147483647 h 470"/>
              <a:gd name="T22" fmla="*/ 2147483647 w 1551"/>
              <a:gd name="T23" fmla="*/ 2147483647 h 470"/>
              <a:gd name="T24" fmla="*/ 2147483647 w 1551"/>
              <a:gd name="T25" fmla="*/ 2147483647 h 470"/>
              <a:gd name="T26" fmla="*/ 2147483647 w 1551"/>
              <a:gd name="T27" fmla="*/ 2147483647 h 470"/>
              <a:gd name="T28" fmla="*/ 2147483647 w 1551"/>
              <a:gd name="T29" fmla="*/ 2147483647 h 470"/>
              <a:gd name="T30" fmla="*/ 2147483647 w 1551"/>
              <a:gd name="T31" fmla="*/ 2147483647 h 470"/>
              <a:gd name="T32" fmla="*/ 0 w 1551"/>
              <a:gd name="T33" fmla="*/ 2147483647 h 470"/>
              <a:gd name="T34" fmla="*/ 2147483647 w 1551"/>
              <a:gd name="T35" fmla="*/ 2147483647 h 470"/>
              <a:gd name="T36" fmla="*/ 2147483647 w 1551"/>
              <a:gd name="T37" fmla="*/ 2147483647 h 470"/>
              <a:gd name="T38" fmla="*/ 2147483647 w 1551"/>
              <a:gd name="T39" fmla="*/ 2147483647 h 470"/>
              <a:gd name="T40" fmla="*/ 2147483647 w 1551"/>
              <a:gd name="T41" fmla="*/ 2147483647 h 470"/>
              <a:gd name="T42" fmla="*/ 2147483647 w 1551"/>
              <a:gd name="T43" fmla="*/ 2147483647 h 470"/>
              <a:gd name="T44" fmla="*/ 2147483647 w 1551"/>
              <a:gd name="T45" fmla="*/ 2147483647 h 470"/>
              <a:gd name="T46" fmla="*/ 2147483647 w 1551"/>
              <a:gd name="T47" fmla="*/ 2147483647 h 470"/>
              <a:gd name="T48" fmla="*/ 2147483647 w 1551"/>
              <a:gd name="T49" fmla="*/ 2147483647 h 470"/>
              <a:gd name="T50" fmla="*/ 2147483647 w 1551"/>
              <a:gd name="T51" fmla="*/ 2147483647 h 470"/>
              <a:gd name="T52" fmla="*/ 2147483647 w 1551"/>
              <a:gd name="T53" fmla="*/ 2147483647 h 470"/>
              <a:gd name="T54" fmla="*/ 2147483647 w 1551"/>
              <a:gd name="T55" fmla="*/ 2147483647 h 470"/>
              <a:gd name="T56" fmla="*/ 2147483647 w 1551"/>
              <a:gd name="T57" fmla="*/ 0 h 470"/>
              <a:gd name="T58" fmla="*/ 2147483647 w 1551"/>
              <a:gd name="T59" fmla="*/ 2147483647 h 470"/>
              <a:gd name="T60" fmla="*/ 2147483647 w 1551"/>
              <a:gd name="T61" fmla="*/ 2147483647 h 470"/>
              <a:gd name="T62" fmla="*/ 2147483647 w 1551"/>
              <a:gd name="T63" fmla="*/ 2147483647 h 470"/>
              <a:gd name="T64" fmla="*/ 2147483647 w 1551"/>
              <a:gd name="T65" fmla="*/ 2147483647 h 470"/>
              <a:gd name="T66" fmla="*/ 2147483647 w 1551"/>
              <a:gd name="T67" fmla="*/ 2147483647 h 470"/>
              <a:gd name="T68" fmla="*/ 2147483647 w 1551"/>
              <a:gd name="T69" fmla="*/ 2147483647 h 470"/>
              <a:gd name="T70" fmla="*/ 2147483647 w 1551"/>
              <a:gd name="T71" fmla="*/ 2147483647 h 470"/>
              <a:gd name="T72" fmla="*/ 2147483647 w 1551"/>
              <a:gd name="T73" fmla="*/ 2147483647 h 470"/>
              <a:gd name="T74" fmla="*/ 2147483647 w 1551"/>
              <a:gd name="T75" fmla="*/ 2147483647 h 470"/>
              <a:gd name="T76" fmla="*/ 2147483647 w 1551"/>
              <a:gd name="T77" fmla="*/ 2147483647 h 470"/>
              <a:gd name="T78" fmla="*/ 2147483647 w 1551"/>
              <a:gd name="T79" fmla="*/ 2147483647 h 470"/>
              <a:gd name="T80" fmla="*/ 2147483647 w 1551"/>
              <a:gd name="T81" fmla="*/ 2147483647 h 470"/>
              <a:gd name="T82" fmla="*/ 2147483647 w 1551"/>
              <a:gd name="T83" fmla="*/ 2147483647 h 470"/>
              <a:gd name="T84" fmla="*/ 2147483647 w 1551"/>
              <a:gd name="T85" fmla="*/ 2147483647 h 4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51"/>
              <a:gd name="T130" fmla="*/ 0 h 470"/>
              <a:gd name="T131" fmla="*/ 1551 w 1551"/>
              <a:gd name="T132" fmla="*/ 470 h 4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51" h="470">
                <a:moveTo>
                  <a:pt x="1034" y="313"/>
                </a:moveTo>
                <a:lnTo>
                  <a:pt x="1032" y="297"/>
                </a:lnTo>
                <a:lnTo>
                  <a:pt x="1028" y="281"/>
                </a:lnTo>
                <a:lnTo>
                  <a:pt x="1018" y="266"/>
                </a:lnTo>
                <a:lnTo>
                  <a:pt x="1007" y="253"/>
                </a:lnTo>
                <a:lnTo>
                  <a:pt x="993" y="239"/>
                </a:lnTo>
                <a:lnTo>
                  <a:pt x="976" y="225"/>
                </a:lnTo>
                <a:lnTo>
                  <a:pt x="955" y="214"/>
                </a:lnTo>
                <a:lnTo>
                  <a:pt x="933" y="202"/>
                </a:lnTo>
                <a:lnTo>
                  <a:pt x="908" y="192"/>
                </a:lnTo>
                <a:lnTo>
                  <a:pt x="882" y="183"/>
                </a:lnTo>
                <a:lnTo>
                  <a:pt x="853" y="175"/>
                </a:lnTo>
                <a:lnTo>
                  <a:pt x="823" y="169"/>
                </a:lnTo>
                <a:lnTo>
                  <a:pt x="791" y="163"/>
                </a:lnTo>
                <a:lnTo>
                  <a:pt x="759" y="160"/>
                </a:lnTo>
                <a:lnTo>
                  <a:pt x="725" y="157"/>
                </a:lnTo>
                <a:lnTo>
                  <a:pt x="689" y="156"/>
                </a:lnTo>
                <a:lnTo>
                  <a:pt x="653" y="157"/>
                </a:lnTo>
                <a:lnTo>
                  <a:pt x="619" y="160"/>
                </a:lnTo>
                <a:lnTo>
                  <a:pt x="587" y="163"/>
                </a:lnTo>
                <a:lnTo>
                  <a:pt x="555" y="169"/>
                </a:lnTo>
                <a:lnTo>
                  <a:pt x="525" y="175"/>
                </a:lnTo>
                <a:lnTo>
                  <a:pt x="496" y="183"/>
                </a:lnTo>
                <a:lnTo>
                  <a:pt x="470" y="192"/>
                </a:lnTo>
                <a:lnTo>
                  <a:pt x="446" y="202"/>
                </a:lnTo>
                <a:lnTo>
                  <a:pt x="423" y="214"/>
                </a:lnTo>
                <a:lnTo>
                  <a:pt x="403" y="225"/>
                </a:lnTo>
                <a:lnTo>
                  <a:pt x="386" y="239"/>
                </a:lnTo>
                <a:lnTo>
                  <a:pt x="372" y="253"/>
                </a:lnTo>
                <a:lnTo>
                  <a:pt x="360" y="266"/>
                </a:lnTo>
                <a:lnTo>
                  <a:pt x="352" y="281"/>
                </a:lnTo>
                <a:lnTo>
                  <a:pt x="347" y="297"/>
                </a:lnTo>
                <a:lnTo>
                  <a:pt x="345" y="313"/>
                </a:lnTo>
                <a:lnTo>
                  <a:pt x="0" y="313"/>
                </a:lnTo>
                <a:lnTo>
                  <a:pt x="1" y="297"/>
                </a:lnTo>
                <a:lnTo>
                  <a:pt x="4" y="281"/>
                </a:lnTo>
                <a:lnTo>
                  <a:pt x="8" y="265"/>
                </a:lnTo>
                <a:lnTo>
                  <a:pt x="14" y="250"/>
                </a:lnTo>
                <a:lnTo>
                  <a:pt x="22" y="235"/>
                </a:lnTo>
                <a:lnTo>
                  <a:pt x="31" y="221"/>
                </a:lnTo>
                <a:lnTo>
                  <a:pt x="42" y="206"/>
                </a:lnTo>
                <a:lnTo>
                  <a:pt x="54" y="192"/>
                </a:lnTo>
                <a:lnTo>
                  <a:pt x="68" y="178"/>
                </a:lnTo>
                <a:lnTo>
                  <a:pt x="84" y="164"/>
                </a:lnTo>
                <a:lnTo>
                  <a:pt x="100" y="151"/>
                </a:lnTo>
                <a:lnTo>
                  <a:pt x="119" y="138"/>
                </a:lnTo>
                <a:lnTo>
                  <a:pt x="137" y="126"/>
                </a:lnTo>
                <a:lnTo>
                  <a:pt x="158" y="114"/>
                </a:lnTo>
                <a:lnTo>
                  <a:pt x="179" y="102"/>
                </a:lnTo>
                <a:lnTo>
                  <a:pt x="202" y="92"/>
                </a:lnTo>
                <a:lnTo>
                  <a:pt x="252" y="71"/>
                </a:lnTo>
                <a:lnTo>
                  <a:pt x="305" y="54"/>
                </a:lnTo>
                <a:lnTo>
                  <a:pt x="361" y="38"/>
                </a:lnTo>
                <a:lnTo>
                  <a:pt x="422" y="24"/>
                </a:lnTo>
                <a:lnTo>
                  <a:pt x="485" y="14"/>
                </a:lnTo>
                <a:lnTo>
                  <a:pt x="550" y="7"/>
                </a:lnTo>
                <a:lnTo>
                  <a:pt x="619" y="1"/>
                </a:lnTo>
                <a:lnTo>
                  <a:pt x="689" y="0"/>
                </a:lnTo>
                <a:lnTo>
                  <a:pt x="759" y="1"/>
                </a:lnTo>
                <a:lnTo>
                  <a:pt x="828" y="7"/>
                </a:lnTo>
                <a:lnTo>
                  <a:pt x="894" y="14"/>
                </a:lnTo>
                <a:lnTo>
                  <a:pt x="958" y="24"/>
                </a:lnTo>
                <a:lnTo>
                  <a:pt x="1018" y="38"/>
                </a:lnTo>
                <a:lnTo>
                  <a:pt x="1075" y="54"/>
                </a:lnTo>
                <a:lnTo>
                  <a:pt x="1127" y="71"/>
                </a:lnTo>
                <a:lnTo>
                  <a:pt x="1177" y="92"/>
                </a:lnTo>
                <a:lnTo>
                  <a:pt x="1200" y="102"/>
                </a:lnTo>
                <a:lnTo>
                  <a:pt x="1222" y="114"/>
                </a:lnTo>
                <a:lnTo>
                  <a:pt x="1242" y="126"/>
                </a:lnTo>
                <a:lnTo>
                  <a:pt x="1261" y="138"/>
                </a:lnTo>
                <a:lnTo>
                  <a:pt x="1279" y="151"/>
                </a:lnTo>
                <a:lnTo>
                  <a:pt x="1296" y="164"/>
                </a:lnTo>
                <a:lnTo>
                  <a:pt x="1311" y="178"/>
                </a:lnTo>
                <a:lnTo>
                  <a:pt x="1325" y="192"/>
                </a:lnTo>
                <a:lnTo>
                  <a:pt x="1338" y="206"/>
                </a:lnTo>
                <a:lnTo>
                  <a:pt x="1348" y="221"/>
                </a:lnTo>
                <a:lnTo>
                  <a:pt x="1357" y="235"/>
                </a:lnTo>
                <a:lnTo>
                  <a:pt x="1365" y="250"/>
                </a:lnTo>
                <a:lnTo>
                  <a:pt x="1371" y="265"/>
                </a:lnTo>
                <a:lnTo>
                  <a:pt x="1375" y="281"/>
                </a:lnTo>
                <a:lnTo>
                  <a:pt x="1378" y="297"/>
                </a:lnTo>
                <a:lnTo>
                  <a:pt x="1379" y="313"/>
                </a:lnTo>
                <a:lnTo>
                  <a:pt x="1551" y="313"/>
                </a:lnTo>
                <a:lnTo>
                  <a:pt x="1207" y="470"/>
                </a:lnTo>
                <a:lnTo>
                  <a:pt x="861" y="313"/>
                </a:lnTo>
                <a:lnTo>
                  <a:pt x="1034" y="313"/>
                </a:lnTo>
                <a:close/>
              </a:path>
            </a:pathLst>
          </a:custGeom>
          <a:solidFill>
            <a:srgbClr val="CCCCFF"/>
          </a:solidFill>
          <a:ln w="1116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mérési pontok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053010" cy="169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38" y="2492896"/>
            <a:ext cx="25412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2611785" cy="160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14" y="4415245"/>
            <a:ext cx="2805074" cy="160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2016224" cy="1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0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8824" y="1600200"/>
            <a:ext cx="8229600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sz="2800" dirty="0">
                <a:latin typeface="Arial" charset="0"/>
                <a:cs typeface="Arial" charset="0"/>
              </a:rPr>
              <a:t>Megjelenések &amp; CPM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Elérés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Gyakoriság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Átkattintások &amp; CPC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Átkattintási arány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05200" y="274638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                hirdetések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053010" cy="169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www.gemius.com/files/gemius/logo_DirectEffect_neutral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4560"/>
            <a:ext cx="1515988" cy="2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022920" y="1981200"/>
            <a:ext cx="8229600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sz="2800" dirty="0">
                <a:latin typeface="Arial" charset="0"/>
                <a:cs typeface="Arial" charset="0"/>
              </a:rPr>
              <a:t>Látogatások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Oldalletöltések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Látogatók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Új vs. visszatérő látogatók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Lepattanási ráta vagy </a:t>
            </a:r>
            <a:r>
              <a:rPr lang="hu-HU" sz="2800" dirty="0" err="1">
                <a:latin typeface="Arial" charset="0"/>
                <a:cs typeface="Arial" charset="0"/>
              </a:rPr>
              <a:t>bounce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rate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Nyitó oldal </a:t>
            </a:r>
            <a:r>
              <a:rPr lang="hu-HU" sz="2800" dirty="0" err="1">
                <a:latin typeface="Arial" charset="0"/>
                <a:cs typeface="Arial" charset="0"/>
              </a:rPr>
              <a:t>exit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point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share</a:t>
            </a:r>
            <a:endParaRPr lang="hu-HU" sz="2800" dirty="0">
              <a:latin typeface="Arial" charset="0"/>
              <a:cs typeface="Arial" charset="0"/>
            </a:endParaRPr>
          </a:p>
          <a:p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76800" y="274638"/>
            <a:ext cx="8229600" cy="1143000"/>
          </a:xfrm>
        </p:spPr>
        <p:txBody>
          <a:bodyPr/>
          <a:lstStyle/>
          <a:p>
            <a:r>
              <a:rPr lang="hu-HU" dirty="0" smtClean="0"/>
              <a:t>Weboldal</a:t>
            </a:r>
            <a:endParaRPr lang="hu-H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0" y="1616224"/>
            <a:ext cx="25412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69" y="1107866"/>
            <a:ext cx="1526984" cy="3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907704" y="1524000"/>
            <a:ext cx="5904656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sz="2800" dirty="0" smtClean="0">
                <a:latin typeface="Arial" charset="0"/>
                <a:cs typeface="Arial" charset="0"/>
              </a:rPr>
              <a:t>Sales típusú </a:t>
            </a:r>
            <a:r>
              <a:rPr lang="hu-HU" sz="2800" dirty="0">
                <a:latin typeface="Arial" charset="0"/>
                <a:cs typeface="Arial" charset="0"/>
              </a:rPr>
              <a:t>oldal látogatások / </a:t>
            </a:r>
            <a:r>
              <a:rPr lang="hu-HU" sz="2800" dirty="0" smtClean="0">
                <a:latin typeface="Arial" charset="0"/>
                <a:cs typeface="Arial" charset="0"/>
              </a:rPr>
              <a:t>   összes </a:t>
            </a:r>
            <a:r>
              <a:rPr lang="hu-HU" sz="2800" dirty="0">
                <a:latin typeface="Arial" charset="0"/>
                <a:cs typeface="Arial" charset="0"/>
              </a:rPr>
              <a:t>látogatás %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Látogatások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Oldalletöltések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Látogatók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Új vs. visszatérő látogatók</a:t>
            </a:r>
          </a:p>
          <a:p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74638"/>
            <a:ext cx="8229600" cy="1143000"/>
          </a:xfrm>
        </p:spPr>
        <p:txBody>
          <a:bodyPr/>
          <a:lstStyle/>
          <a:p>
            <a:r>
              <a:rPr lang="hu-HU" dirty="0" smtClean="0"/>
              <a:t>Sales típusú oldalak</a:t>
            </a:r>
            <a:endParaRPr lang="hu-HU" dirty="0"/>
          </a:p>
        </p:txBody>
      </p:sp>
      <p:pic>
        <p:nvPicPr>
          <p:cNvPr id="19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9888"/>
            <a:ext cx="1526984" cy="3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8246"/>
            <a:ext cx="2611785" cy="160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987824" y="1700808"/>
            <a:ext cx="5904656" cy="52578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2800" dirty="0" err="1">
                <a:latin typeface="Arial" charset="0"/>
                <a:cs typeface="Arial" charset="0"/>
              </a:rPr>
              <a:t>Webshop</a:t>
            </a:r>
            <a:r>
              <a:rPr lang="hu-HU" sz="2800" dirty="0">
                <a:latin typeface="Arial" charset="0"/>
                <a:cs typeface="Arial" charset="0"/>
              </a:rPr>
              <a:t> nyitó látogatások /</a:t>
            </a:r>
          </a:p>
          <a:p>
            <a:pPr marL="0" indent="0"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    sales típusú </a:t>
            </a:r>
            <a:r>
              <a:rPr lang="hu-HU" sz="2800" dirty="0">
                <a:latin typeface="Arial" charset="0"/>
                <a:cs typeface="Arial" charset="0"/>
              </a:rPr>
              <a:t>oldal látogatások %</a:t>
            </a:r>
          </a:p>
          <a:p>
            <a:r>
              <a:rPr lang="hu-HU" sz="2800" dirty="0" err="1">
                <a:latin typeface="Arial" charset="0"/>
                <a:cs typeface="Arial" charset="0"/>
              </a:rPr>
              <a:t>Webshop</a:t>
            </a:r>
            <a:r>
              <a:rPr lang="hu-HU" sz="2800" dirty="0">
                <a:latin typeface="Arial" charset="0"/>
                <a:cs typeface="Arial" charset="0"/>
              </a:rPr>
              <a:t> lépések közti </a:t>
            </a:r>
            <a:r>
              <a:rPr lang="hu-HU" sz="2800" dirty="0" smtClean="0">
                <a:latin typeface="Arial" charset="0"/>
                <a:cs typeface="Arial" charset="0"/>
              </a:rPr>
              <a:t>lemorzsolódás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0" y="274638"/>
            <a:ext cx="8229600" cy="1143000"/>
          </a:xfrm>
        </p:spPr>
        <p:txBody>
          <a:bodyPr/>
          <a:lstStyle/>
          <a:p>
            <a:r>
              <a:rPr lang="hu-HU" dirty="0" err="1" smtClean="0"/>
              <a:t>Webshop</a:t>
            </a:r>
            <a:endParaRPr lang="hu-HU" dirty="0"/>
          </a:p>
        </p:txBody>
      </p:sp>
      <p:pic>
        <p:nvPicPr>
          <p:cNvPr id="19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9888"/>
            <a:ext cx="1526984" cy="3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78246"/>
            <a:ext cx="2805074" cy="160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8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Mérés vagy méricskélés?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114800" y="1447800"/>
            <a:ext cx="5904656" cy="5257800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3000" dirty="0">
                <a:latin typeface="Arial" charset="0"/>
                <a:cs typeface="Arial" charset="0"/>
              </a:rPr>
              <a:t>Megrendelések száma / </a:t>
            </a:r>
          </a:p>
          <a:p>
            <a:pPr marL="0" indent="0">
              <a:buNone/>
            </a:pPr>
            <a:r>
              <a:rPr lang="hu-HU" sz="3000" dirty="0" smtClean="0">
                <a:latin typeface="Arial" charset="0"/>
                <a:cs typeface="Arial" charset="0"/>
              </a:rPr>
              <a:t>    </a:t>
            </a:r>
            <a:r>
              <a:rPr lang="hu-HU" sz="3000" dirty="0" err="1" smtClean="0">
                <a:latin typeface="Arial" charset="0"/>
                <a:cs typeface="Arial" charset="0"/>
              </a:rPr>
              <a:t>webshop</a:t>
            </a:r>
            <a:r>
              <a:rPr lang="hu-HU" sz="3000" dirty="0" smtClean="0">
                <a:latin typeface="Arial" charset="0"/>
                <a:cs typeface="Arial" charset="0"/>
              </a:rPr>
              <a:t> </a:t>
            </a:r>
            <a:r>
              <a:rPr lang="hu-HU" sz="3000" dirty="0">
                <a:latin typeface="Arial" charset="0"/>
                <a:cs typeface="Arial" charset="0"/>
              </a:rPr>
              <a:t>nyitó látogatások %</a:t>
            </a:r>
          </a:p>
          <a:p>
            <a:r>
              <a:rPr lang="hu-HU" sz="3000" dirty="0">
                <a:latin typeface="Arial" charset="0"/>
                <a:cs typeface="Arial" charset="0"/>
              </a:rPr>
              <a:t>(</a:t>
            </a:r>
            <a:r>
              <a:rPr lang="hu-HU" sz="3000" dirty="0" err="1">
                <a:latin typeface="Arial" charset="0"/>
                <a:cs typeface="Arial" charset="0"/>
              </a:rPr>
              <a:t>webshop</a:t>
            </a:r>
            <a:r>
              <a:rPr lang="hu-HU" sz="3000" dirty="0">
                <a:latin typeface="Arial" charset="0"/>
                <a:cs typeface="Arial" charset="0"/>
              </a:rPr>
              <a:t> konverziós arány) </a:t>
            </a:r>
          </a:p>
          <a:p>
            <a:r>
              <a:rPr lang="hu-HU" sz="3000" dirty="0">
                <a:latin typeface="Arial" charset="0"/>
                <a:cs typeface="Arial" charset="0"/>
              </a:rPr>
              <a:t>Megrendelések </a:t>
            </a:r>
            <a:r>
              <a:rPr lang="hu-HU" sz="3000" dirty="0" smtClean="0">
                <a:latin typeface="Arial" charset="0"/>
                <a:cs typeface="Arial" charset="0"/>
              </a:rPr>
              <a:t>&amp; CPA </a:t>
            </a:r>
            <a:endParaRPr lang="hu-HU" sz="3000" dirty="0">
              <a:latin typeface="Arial" charset="0"/>
              <a:cs typeface="Arial" charset="0"/>
            </a:endParaRPr>
          </a:p>
          <a:p>
            <a:r>
              <a:rPr lang="hu-HU" sz="3000" dirty="0">
                <a:latin typeface="Arial" charset="0"/>
                <a:cs typeface="Arial" charset="0"/>
              </a:rPr>
              <a:t>Megrendelések átlagos </a:t>
            </a:r>
          </a:p>
          <a:p>
            <a:pPr marL="0" indent="0">
              <a:buNone/>
            </a:pPr>
            <a:r>
              <a:rPr lang="hu-HU" sz="3000" dirty="0">
                <a:latin typeface="Arial" charset="0"/>
                <a:cs typeface="Arial" charset="0"/>
              </a:rPr>
              <a:t> </a:t>
            </a:r>
            <a:r>
              <a:rPr lang="hu-HU" sz="3000" dirty="0" smtClean="0">
                <a:latin typeface="Arial" charset="0"/>
                <a:cs typeface="Arial" charset="0"/>
              </a:rPr>
              <a:t>   értéke</a:t>
            </a:r>
            <a:endParaRPr lang="hu-HU" sz="300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Megköszönő oldal</a:t>
            </a:r>
            <a:endParaRPr lang="hu-HU" dirty="0"/>
          </a:p>
        </p:txBody>
      </p:sp>
      <p:pic>
        <p:nvPicPr>
          <p:cNvPr id="19" name="Picture 14" descr="https://taginspector.com/wp-content/uploads/2014/10/adobe-analytic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69888"/>
            <a:ext cx="1526984" cy="3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08" y="1527272"/>
            <a:ext cx="2016224" cy="1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Főbb HIRDETÉSI csatornák</a:t>
            </a:r>
            <a:endParaRPr lang="hu-HU" dirty="0"/>
          </a:p>
        </p:txBody>
      </p:sp>
      <p:pic>
        <p:nvPicPr>
          <p:cNvPr id="2050" name="Picture 2" descr="http://www.olmc.nsw.edu.au/images/mercy-tree-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95872"/>
            <a:ext cx="4464496" cy="45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1143000"/>
            <a:ext cx="4203576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Display (banner, video, </a:t>
            </a:r>
            <a:r>
              <a:rPr lang="hu-HU" sz="2800" dirty="0" err="1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rich</a:t>
            </a:r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media</a:t>
            </a:r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 etc.</a:t>
            </a:r>
            <a:endParaRPr lang="hu-HU" sz="2800" dirty="0">
              <a:solidFill>
                <a:schemeClr val="tx1"/>
              </a:solidFill>
              <a:latin typeface="Arial" charset="0"/>
              <a:ea typeface="Open Sans" panose="020B0606030504020204" pitchFamily="34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" y="2807914"/>
            <a:ext cx="3174504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charset="0"/>
                <a:ea typeface="Open Sans" panose="020B0606030504020204" pitchFamily="34" charset="0"/>
                <a:cs typeface="Arial" charset="0"/>
              </a:rPr>
              <a:t>Mobile</a:t>
            </a:r>
            <a:endParaRPr lang="hu-HU" sz="2800" dirty="0">
              <a:solidFill>
                <a:schemeClr val="tx1"/>
              </a:solidFill>
              <a:latin typeface="Arial" charset="0"/>
              <a:ea typeface="Open Sans" panose="020B0606030504020204" pitchFamily="34" charset="0"/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47800" y="4336198"/>
            <a:ext cx="2448272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Rectangle 31"/>
          <p:cNvSpPr/>
          <p:nvPr/>
        </p:nvSpPr>
        <p:spPr>
          <a:xfrm>
            <a:off x="1750034" y="4902680"/>
            <a:ext cx="180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Search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6216" y="4067780"/>
            <a:ext cx="1805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39414" y="1143000"/>
            <a:ext cx="2448272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/>
          <p:cNvSpPr/>
          <p:nvPr/>
        </p:nvSpPr>
        <p:spPr>
          <a:xfrm>
            <a:off x="5343840" y="1521041"/>
            <a:ext cx="2359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Sponsorship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 (</a:t>
            </a:r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content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)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68078" y="2673206"/>
            <a:ext cx="2448272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Oval 32"/>
          <p:cNvSpPr/>
          <p:nvPr/>
        </p:nvSpPr>
        <p:spPr>
          <a:xfrm>
            <a:off x="4495800" y="4329390"/>
            <a:ext cx="3200400" cy="16561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Rectangle 34"/>
          <p:cNvSpPr/>
          <p:nvPr/>
        </p:nvSpPr>
        <p:spPr>
          <a:xfrm>
            <a:off x="6463550" y="3127218"/>
            <a:ext cx="2066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Classifieds</a:t>
            </a:r>
            <a:endParaRPr lang="hu-HU" sz="2800" dirty="0" smtClean="0">
              <a:latin typeface="Arial" charset="0"/>
              <a:ea typeface="Open Sans" panose="020B0606030504020204" pitchFamily="34" charset="0"/>
            </a:endParaRPr>
          </a:p>
          <a:p>
            <a:pPr algn="ctr"/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(</a:t>
            </a:r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listings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)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99785" y="4680428"/>
            <a:ext cx="2792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Lead </a:t>
            </a:r>
            <a:r>
              <a:rPr lang="hu-HU" sz="2800" dirty="0" err="1" smtClean="0">
                <a:latin typeface="Arial" charset="0"/>
                <a:ea typeface="Open Sans" panose="020B0606030504020204" pitchFamily="34" charset="0"/>
              </a:rPr>
              <a:t>generation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 (affiliate etc.)</a:t>
            </a:r>
            <a:endParaRPr lang="hu-HU" sz="2800" dirty="0">
              <a:latin typeface="Arial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 alapján </a:t>
            </a:r>
            <a:r>
              <a:rPr lang="hu-HU" dirty="0" smtClean="0"/>
              <a:t>értékeljük őket?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sz="2800" dirty="0" smtClean="0">
                <a:latin typeface="Arial" charset="0"/>
                <a:cs typeface="Arial" charset="0"/>
              </a:rPr>
              <a:t>A hirdetés </a:t>
            </a:r>
            <a:r>
              <a:rPr lang="hu-HU" sz="2800" dirty="0">
                <a:latin typeface="Arial" charset="0"/>
                <a:cs typeface="Arial" charset="0"/>
              </a:rPr>
              <a:t>célja alapján</a:t>
            </a:r>
          </a:p>
          <a:p>
            <a:pPr marL="857250" lvl="2">
              <a:lnSpc>
                <a:spcPct val="90000"/>
              </a:lnSpc>
            </a:pPr>
            <a:r>
              <a:rPr lang="hu-HU" dirty="0" err="1">
                <a:latin typeface="Arial" charset="0"/>
                <a:cs typeface="Arial" charset="0"/>
              </a:rPr>
              <a:t>Branding</a:t>
            </a:r>
            <a:r>
              <a:rPr lang="hu-HU" dirty="0">
                <a:latin typeface="Arial" charset="0"/>
                <a:cs typeface="Arial" charset="0"/>
              </a:rPr>
              <a:t> / </a:t>
            </a:r>
            <a:r>
              <a:rPr lang="hu-HU" dirty="0" err="1">
                <a:latin typeface="Arial" charset="0"/>
                <a:cs typeface="Arial" charset="0"/>
              </a:rPr>
              <a:t>awareness</a:t>
            </a:r>
            <a:r>
              <a:rPr lang="hu-HU" dirty="0">
                <a:latin typeface="Arial" charset="0"/>
                <a:cs typeface="Arial" charset="0"/>
              </a:rPr>
              <a:t> </a:t>
            </a:r>
          </a:p>
          <a:p>
            <a:pPr marL="857250" lvl="2">
              <a:lnSpc>
                <a:spcPct val="90000"/>
              </a:lnSpc>
            </a:pPr>
            <a:r>
              <a:rPr lang="hu-HU" dirty="0" smtClean="0">
                <a:latin typeface="Arial" charset="0"/>
                <a:cs typeface="Arial" charset="0"/>
              </a:rPr>
              <a:t>Sales fókusz:</a:t>
            </a:r>
          </a:p>
          <a:p>
            <a:pPr marL="1200150" lvl="3">
              <a:lnSpc>
                <a:spcPct val="90000"/>
              </a:lnSpc>
            </a:pPr>
            <a:r>
              <a:rPr lang="hu-HU" dirty="0" err="1" smtClean="0">
                <a:latin typeface="Arial" charset="0"/>
                <a:cs typeface="Arial" charset="0"/>
              </a:rPr>
              <a:t>Prospecting</a:t>
            </a:r>
            <a:r>
              <a:rPr lang="hu-HU" dirty="0" smtClean="0">
                <a:latin typeface="Arial" charset="0"/>
                <a:cs typeface="Arial" charset="0"/>
              </a:rPr>
              <a:t> </a:t>
            </a:r>
            <a:endParaRPr lang="hu-HU" dirty="0">
              <a:latin typeface="Arial" charset="0"/>
              <a:cs typeface="Arial" charset="0"/>
            </a:endParaRPr>
          </a:p>
          <a:p>
            <a:pPr marL="1200150" lvl="3">
              <a:lnSpc>
                <a:spcPct val="90000"/>
              </a:lnSpc>
            </a:pPr>
            <a:r>
              <a:rPr lang="hu-HU" dirty="0" err="1">
                <a:latin typeface="Arial" charset="0"/>
                <a:cs typeface="Arial" charset="0"/>
              </a:rPr>
              <a:t>Retargeting</a:t>
            </a:r>
            <a:r>
              <a:rPr lang="hu-HU" dirty="0">
                <a:latin typeface="Arial" charset="0"/>
                <a:cs typeface="Arial" charset="0"/>
              </a:rPr>
              <a:t> </a:t>
            </a:r>
          </a:p>
          <a:p>
            <a:pPr marL="1200150" lvl="3">
              <a:lnSpc>
                <a:spcPct val="90000"/>
              </a:lnSpc>
            </a:pPr>
            <a:r>
              <a:rPr lang="hu-HU" dirty="0" err="1">
                <a:latin typeface="Arial" charset="0"/>
                <a:cs typeface="Arial" charset="0"/>
              </a:rPr>
              <a:t>Cross-sell</a:t>
            </a:r>
            <a:r>
              <a:rPr lang="hu-HU" dirty="0">
                <a:latin typeface="Arial" charset="0"/>
                <a:cs typeface="Arial" charset="0"/>
              </a:rPr>
              <a:t> / </a:t>
            </a:r>
            <a:r>
              <a:rPr lang="hu-HU" dirty="0" err="1">
                <a:latin typeface="Arial" charset="0"/>
                <a:cs typeface="Arial" charset="0"/>
              </a:rPr>
              <a:t>up-sell</a:t>
            </a:r>
            <a:endParaRPr lang="hu-H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Branding</a:t>
            </a:r>
            <a:r>
              <a:rPr lang="hu-HU" dirty="0" smtClean="0"/>
              <a:t> / </a:t>
            </a:r>
            <a:r>
              <a:rPr lang="hu-HU" dirty="0" err="1" smtClean="0"/>
              <a:t>awareness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Új szolgáltatás bevezetése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 szolgáltatás megismertetése, az érdeklődés felkeltése, a céggel kapcsolatos percepciók befolyásolása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Megjelenések &amp; CPM, elérés, gyakoriság</a:t>
            </a:r>
          </a:p>
        </p:txBody>
      </p:sp>
    </p:spTree>
    <p:extLst>
      <p:ext uri="{BB962C8B-B14F-4D97-AF65-F5344CB8AC3E}">
        <p14:creationId xmlns:p14="http://schemas.microsoft.com/office/powerpoint/2010/main" val="13059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Prospecting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Új ajánlat bevezetése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az ajánlat megismertetése potenciális új érdeklődőkkel / vásárlókkal és a weboldalra terelésük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Átkattintás &amp; CPC, átkattintási arány, látogatások, </a:t>
            </a:r>
            <a:r>
              <a:rPr lang="hu-HU" sz="2800" dirty="0" smtClean="0">
                <a:latin typeface="Arial" charset="0"/>
                <a:cs typeface="Arial" charset="0"/>
              </a:rPr>
              <a:t>látogatások minősége, gyakoriság</a:t>
            </a:r>
            <a:endParaRPr lang="hu-H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Retargeting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Vannak már látogatóink, érdeklődőink</a:t>
            </a:r>
            <a:endParaRPr lang="hu-HU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 weboldalon járt felhasználók számára személyre szabott ajánlatok mutatása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Megrendelések, konverziós arány, gyakoriság</a:t>
            </a:r>
          </a:p>
        </p:txBody>
      </p:sp>
    </p:spTree>
    <p:extLst>
      <p:ext uri="{BB962C8B-B14F-4D97-AF65-F5344CB8AC3E}">
        <p14:creationId xmlns:p14="http://schemas.microsoft.com/office/powerpoint/2010/main" val="28334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Cross-sell</a:t>
            </a:r>
            <a:r>
              <a:rPr lang="hu-HU" dirty="0" smtClean="0"/>
              <a:t> / </a:t>
            </a:r>
            <a:r>
              <a:rPr lang="hu-HU" dirty="0" err="1" smtClean="0"/>
              <a:t>up-sell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Vannak már ügyfeleink</a:t>
            </a:r>
            <a:endParaRPr lang="hu-HU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 a meglévő ügyfelek számára személyre szabott ajánlatok mutatása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Megrendelések, konverziós arány, gyakoriság</a:t>
            </a:r>
          </a:p>
        </p:txBody>
      </p:sp>
    </p:spTree>
    <p:extLst>
      <p:ext uri="{BB962C8B-B14F-4D97-AF65-F5344CB8AC3E}">
        <p14:creationId xmlns:p14="http://schemas.microsoft.com/office/powerpoint/2010/main" val="17948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mérési nehézségek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  <a:cs typeface="Arial" charset="0"/>
              </a:rPr>
              <a:t>Attribúció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 err="1" smtClean="0">
                <a:latin typeface="Arial" charset="0"/>
                <a:cs typeface="Arial" charset="0"/>
              </a:rPr>
              <a:t>Post-click</a:t>
            </a:r>
            <a:r>
              <a:rPr lang="hu-HU" sz="2800" dirty="0" smtClean="0">
                <a:latin typeface="Arial" charset="0"/>
                <a:cs typeface="Arial" charset="0"/>
              </a:rPr>
              <a:t> </a:t>
            </a:r>
            <a:r>
              <a:rPr lang="hu-HU" sz="2800" dirty="0">
                <a:latin typeface="Arial" charset="0"/>
                <a:cs typeface="Arial" charset="0"/>
              </a:rPr>
              <a:t>/ </a:t>
            </a:r>
            <a:r>
              <a:rPr lang="hu-HU" sz="2800" dirty="0" err="1" smtClean="0">
                <a:latin typeface="Arial" charset="0"/>
                <a:cs typeface="Arial" charset="0"/>
              </a:rPr>
              <a:t>post-view</a:t>
            </a:r>
            <a:endParaRPr lang="hu-HU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Mérési </a:t>
            </a:r>
            <a:r>
              <a:rPr lang="hu-HU" sz="2800" dirty="0" err="1">
                <a:latin typeface="Arial" charset="0"/>
                <a:cs typeface="Arial" charset="0"/>
              </a:rPr>
              <a:t>KPI-ok</a:t>
            </a:r>
            <a:r>
              <a:rPr lang="hu-HU" sz="2800" dirty="0">
                <a:latin typeface="Arial" charset="0"/>
                <a:cs typeface="Arial" charset="0"/>
              </a:rPr>
              <a:t> konfliktusa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Amit nem tudunk mérni..</a:t>
            </a:r>
          </a:p>
        </p:txBody>
      </p:sp>
    </p:spTree>
    <p:extLst>
      <p:ext uri="{BB962C8B-B14F-4D97-AF65-F5344CB8AC3E}">
        <p14:creationId xmlns:p14="http://schemas.microsoft.com/office/powerpoint/2010/main" val="17823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ATTRIBÚCIÓ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FCB033"/>
              </a:buClr>
            </a:pPr>
            <a:r>
              <a:rPr lang="hu-HU" dirty="0">
                <a:latin typeface="Arial" charset="0"/>
                <a:cs typeface="Arial" charset="0"/>
              </a:rPr>
              <a:t>A kampány szinten tudjuk a konverziót </a:t>
            </a:r>
            <a:r>
              <a:rPr lang="hu-HU" dirty="0" smtClean="0">
                <a:latin typeface="Arial" charset="0"/>
                <a:cs typeface="Arial" charset="0"/>
              </a:rPr>
              <a:t>elemezni</a:t>
            </a:r>
            <a:r>
              <a:rPr lang="hu-HU" dirty="0">
                <a:latin typeface="Arial" charset="0"/>
                <a:cs typeface="Arial" charset="0"/>
              </a:rPr>
              <a:t>, nemcsak egy kiadó </a:t>
            </a:r>
            <a:r>
              <a:rPr lang="hu-HU" dirty="0" smtClean="0">
                <a:latin typeface="Arial" charset="0"/>
                <a:cs typeface="Arial" charset="0"/>
              </a:rPr>
              <a:t>szintjén</a:t>
            </a:r>
          </a:p>
          <a:p>
            <a:pPr marL="342900" lvl="1" indent="-342900">
              <a:lnSpc>
                <a:spcPct val="90000"/>
              </a:lnSpc>
              <a:buClr>
                <a:srgbClr val="FCB033"/>
              </a:buClr>
            </a:pPr>
            <a:r>
              <a:rPr lang="hu-HU" dirty="0" smtClean="0">
                <a:latin typeface="Arial" charset="0"/>
                <a:cs typeface="Arial" charset="0"/>
              </a:rPr>
              <a:t>A </a:t>
            </a:r>
            <a:r>
              <a:rPr lang="hu-HU" dirty="0" err="1" smtClean="0">
                <a:latin typeface="Arial" charset="0"/>
                <a:cs typeface="Arial" charset="0"/>
              </a:rPr>
              <a:t>duplikáció</a:t>
            </a:r>
            <a:r>
              <a:rPr lang="hu-HU" dirty="0" smtClean="0">
                <a:latin typeface="Arial" charset="0"/>
                <a:cs typeface="Arial" charset="0"/>
              </a:rPr>
              <a:t> figyelmen kívül hagyása téves következtetésekhez vezethet</a:t>
            </a:r>
          </a:p>
          <a:p>
            <a:pPr marL="342900" lvl="1" indent="-342900">
              <a:lnSpc>
                <a:spcPct val="90000"/>
              </a:lnSpc>
              <a:buClr>
                <a:srgbClr val="FCB033"/>
              </a:buClr>
            </a:pPr>
            <a:r>
              <a:rPr lang="hu-HU" dirty="0" smtClean="0">
                <a:latin typeface="Arial" charset="0"/>
                <a:cs typeface="Arial" charset="0"/>
              </a:rPr>
              <a:t>Érdemes több attribúciós modellt is megvizsgálni</a:t>
            </a:r>
            <a:endParaRPr lang="hu-H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Post-click</a:t>
            </a:r>
            <a:r>
              <a:rPr lang="hu-HU" dirty="0" smtClean="0"/>
              <a:t> / </a:t>
            </a:r>
            <a:r>
              <a:rPr lang="hu-HU" dirty="0" err="1" smtClean="0"/>
              <a:t>post-view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>
                <a:latin typeface="Arial" charset="0"/>
                <a:cs typeface="Arial" charset="0"/>
              </a:rPr>
              <a:t>Post-click</a:t>
            </a:r>
            <a:r>
              <a:rPr lang="hu-HU" sz="2800" dirty="0">
                <a:latin typeface="Arial" charset="0"/>
                <a:cs typeface="Arial" charset="0"/>
              </a:rPr>
              <a:t>: átkattintást követő esemény</a:t>
            </a:r>
          </a:p>
          <a:p>
            <a:pPr>
              <a:lnSpc>
                <a:spcPct val="90000"/>
              </a:lnSpc>
            </a:pPr>
            <a:r>
              <a:rPr lang="hu-HU" sz="2800" dirty="0" err="1">
                <a:latin typeface="Arial" charset="0"/>
                <a:cs typeface="Arial" charset="0"/>
              </a:rPr>
              <a:t>Post-view</a:t>
            </a:r>
            <a:r>
              <a:rPr lang="hu-HU" sz="2800" dirty="0">
                <a:latin typeface="Arial" charset="0"/>
                <a:cs typeface="Arial" charset="0"/>
              </a:rPr>
              <a:t>: megnézést követő esemény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Mindkettő </a:t>
            </a:r>
            <a:r>
              <a:rPr lang="hu-HU" sz="2800" dirty="0" smtClean="0">
                <a:latin typeface="Arial" charset="0"/>
                <a:cs typeface="Arial" charset="0"/>
              </a:rPr>
              <a:t>lehet értékes </a:t>
            </a:r>
            <a:r>
              <a:rPr lang="hu-HU" sz="2800" dirty="0">
                <a:latin typeface="Arial" charset="0"/>
                <a:cs typeface="Arial" charset="0"/>
              </a:rPr>
              <a:t>csak a megfelelő </a:t>
            </a:r>
            <a:r>
              <a:rPr lang="hu-HU" sz="2800" dirty="0" err="1">
                <a:latin typeface="Arial" charset="0"/>
                <a:cs typeface="Arial" charset="0"/>
              </a:rPr>
              <a:t>time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  <a:r>
              <a:rPr lang="hu-HU" sz="2800" dirty="0" err="1">
                <a:latin typeface="Arial" charset="0"/>
                <a:cs typeface="Arial" charset="0"/>
              </a:rPr>
              <a:t>window</a:t>
            </a:r>
            <a:r>
              <a:rPr lang="hu-HU" sz="2800" dirty="0">
                <a:latin typeface="Arial" charset="0"/>
                <a:cs typeface="Arial" charset="0"/>
              </a:rPr>
              <a:t> beállítása szükséges</a:t>
            </a:r>
          </a:p>
        </p:txBody>
      </p:sp>
    </p:spTree>
    <p:extLst>
      <p:ext uri="{BB962C8B-B14F-4D97-AF65-F5344CB8AC3E}">
        <p14:creationId xmlns:p14="http://schemas.microsoft.com/office/powerpoint/2010/main" val="37224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Riportokat kell csinálnunk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Teljesítésigazolást kell adnunk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Adatokat vizualizálunk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Hatékonyságot mérünk</a:t>
            </a:r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Miért mérünk?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</a:t>
            </a:r>
            <a:r>
              <a:rPr lang="hu-HU" dirty="0" err="1" smtClean="0"/>
              <a:t>KPI-ok</a:t>
            </a:r>
            <a:r>
              <a:rPr lang="hu-HU" dirty="0" smtClean="0"/>
              <a:t> konfliktusa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 err="1">
                <a:latin typeface="Arial" charset="0"/>
                <a:cs typeface="Arial" charset="0"/>
              </a:rPr>
              <a:t>Volume</a:t>
            </a:r>
            <a:r>
              <a:rPr lang="hu-HU" sz="2800" dirty="0">
                <a:latin typeface="Arial" charset="0"/>
                <a:cs typeface="Arial" charset="0"/>
              </a:rPr>
              <a:t> vs. </a:t>
            </a:r>
            <a:r>
              <a:rPr lang="hu-HU" sz="2800" dirty="0" err="1">
                <a:latin typeface="Arial" charset="0"/>
                <a:cs typeface="Arial" charset="0"/>
              </a:rPr>
              <a:t>Value</a:t>
            </a:r>
            <a:r>
              <a:rPr lang="hu-HU" sz="2800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Pl. sales </a:t>
            </a:r>
            <a:r>
              <a:rPr lang="hu-HU" sz="2800" dirty="0">
                <a:latin typeface="Arial" charset="0"/>
                <a:cs typeface="Arial" charset="0"/>
              </a:rPr>
              <a:t>vs. </a:t>
            </a:r>
            <a:r>
              <a:rPr lang="hu-HU" sz="2800" dirty="0" smtClean="0">
                <a:latin typeface="Arial" charset="0"/>
                <a:cs typeface="Arial" charset="0"/>
              </a:rPr>
              <a:t>megrendelés összege, vagy </a:t>
            </a:r>
            <a:r>
              <a:rPr lang="hu-HU" sz="2800" dirty="0">
                <a:latin typeface="Arial" charset="0"/>
                <a:cs typeface="Arial" charset="0"/>
              </a:rPr>
              <a:t>s</a:t>
            </a:r>
            <a:r>
              <a:rPr lang="hu-HU" sz="2800" dirty="0" smtClean="0">
                <a:latin typeface="Arial" charset="0"/>
                <a:cs typeface="Arial" charset="0"/>
              </a:rPr>
              <a:t>ales </a:t>
            </a:r>
            <a:r>
              <a:rPr lang="hu-HU" sz="2800" dirty="0">
                <a:latin typeface="Arial" charset="0"/>
                <a:cs typeface="Arial" charset="0"/>
              </a:rPr>
              <a:t>vs. </a:t>
            </a:r>
            <a:r>
              <a:rPr lang="hu-HU" sz="2800" dirty="0" smtClean="0">
                <a:latin typeface="Arial" charset="0"/>
                <a:cs typeface="Arial" charset="0"/>
              </a:rPr>
              <a:t>CPA</a:t>
            </a:r>
            <a:endParaRPr lang="hu-H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Amit nem tudunk mérni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Igyekszünk kerülni az ilyeneket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Azonban teszünk kompromisszumokat (pl. </a:t>
            </a:r>
            <a:r>
              <a:rPr lang="hu-HU" sz="2800" dirty="0" err="1">
                <a:latin typeface="Arial" charset="0"/>
                <a:cs typeface="Arial" charset="0"/>
              </a:rPr>
              <a:t>Facebook</a:t>
            </a:r>
            <a:r>
              <a:rPr lang="hu-HU" sz="2800" dirty="0">
                <a:latin typeface="Arial" charset="0"/>
                <a:cs typeface="Arial" charset="0"/>
              </a:rPr>
              <a:t> megjelenések)</a:t>
            </a:r>
          </a:p>
        </p:txBody>
      </p:sp>
    </p:spTree>
    <p:extLst>
      <p:ext uri="{BB962C8B-B14F-4D97-AF65-F5344CB8AC3E}">
        <p14:creationId xmlns:p14="http://schemas.microsoft.com/office/powerpoint/2010/main" val="19917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mérünk még hatékonyságot?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Weboldalunk egyéb látogatási forrásai (organikus keresések, egyéb hivatkozások..)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Ügyfélszolgálati oldalaink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Közösségi média oldalunk </a:t>
            </a:r>
            <a:r>
              <a:rPr lang="hu-HU" sz="2800" dirty="0" smtClean="0">
                <a:latin typeface="Arial" charset="0"/>
                <a:cs typeface="Arial" charset="0"/>
              </a:rPr>
              <a:t>és amit rólunk mondanak</a:t>
            </a:r>
            <a:endParaRPr lang="hu-HU" sz="2800" dirty="0">
              <a:latin typeface="Arial" charset="0"/>
              <a:cs typeface="Arial" charset="0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801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Weboldalunk egyéb látogatási forrásai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A </a:t>
            </a:r>
            <a:r>
              <a:rPr lang="hu-HU" sz="2800" dirty="0" err="1">
                <a:latin typeface="Arial" charset="0"/>
                <a:cs typeface="Arial" charset="0"/>
              </a:rPr>
              <a:t>webanalitikának</a:t>
            </a:r>
            <a:r>
              <a:rPr lang="hu-HU" sz="2800" dirty="0">
                <a:latin typeface="Arial" charset="0"/>
                <a:cs typeface="Arial" charset="0"/>
              </a:rPr>
              <a:t> hála pontosan mérhető, hogy ki milyen forrásból érkezett a weboldalunkra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Követjük a trendeket és próbáljuk pozitív irányba fordítani azokat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048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Ügyfélszolgálati oldalaink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Cél a </a:t>
            </a:r>
            <a:r>
              <a:rPr lang="hu-HU" sz="2800" dirty="0" err="1">
                <a:latin typeface="Arial" charset="0"/>
                <a:cs typeface="Arial" charset="0"/>
              </a:rPr>
              <a:t>call</a:t>
            </a:r>
            <a:r>
              <a:rPr lang="hu-HU" sz="2800" dirty="0">
                <a:latin typeface="Arial" charset="0"/>
                <a:cs typeface="Arial" charset="0"/>
              </a:rPr>
              <a:t> center és a </a:t>
            </a:r>
            <a:r>
              <a:rPr lang="hu-HU" sz="2800" dirty="0" err="1">
                <a:latin typeface="Arial" charset="0"/>
                <a:cs typeface="Arial" charset="0"/>
              </a:rPr>
              <a:t>telesales</a:t>
            </a:r>
            <a:r>
              <a:rPr lang="hu-HU" sz="2800" dirty="0">
                <a:latin typeface="Arial" charset="0"/>
                <a:cs typeface="Arial" charset="0"/>
              </a:rPr>
              <a:t> leterheltségének csökkentése, a tranzakciók </a:t>
            </a:r>
            <a:r>
              <a:rPr lang="hu-HU" sz="2800" dirty="0" err="1">
                <a:latin typeface="Arial" charset="0"/>
                <a:cs typeface="Arial" charset="0"/>
              </a:rPr>
              <a:t>online-ra</a:t>
            </a:r>
            <a:r>
              <a:rPr lang="hu-HU" sz="2800" dirty="0">
                <a:latin typeface="Arial" charset="0"/>
                <a:cs typeface="Arial" charset="0"/>
              </a:rPr>
              <a:t> terelése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A </a:t>
            </a:r>
            <a:r>
              <a:rPr lang="hu-HU" sz="2800" dirty="0" err="1">
                <a:latin typeface="Arial" charset="0"/>
                <a:cs typeface="Arial" charset="0"/>
              </a:rPr>
              <a:t>webanalitikai</a:t>
            </a:r>
            <a:r>
              <a:rPr lang="hu-HU" sz="2800" dirty="0">
                <a:latin typeface="Arial" charset="0"/>
                <a:cs typeface="Arial" charset="0"/>
              </a:rPr>
              <a:t> mérőszámok (pl. látogatások) mellett nagyon fontosak az online tranzakciók számai is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328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Közösségi média </a:t>
            </a:r>
            <a:r>
              <a:rPr lang="hu-HU" dirty="0" smtClean="0"/>
              <a:t>oldalunk és amit rólunk mondanak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latin typeface="Arial" charset="0"/>
                <a:cs typeface="Arial" charset="0"/>
              </a:rPr>
              <a:t>Mivel kapcsolatot építünk a fanok száma mellett sokkal fontosabb az </a:t>
            </a:r>
            <a:r>
              <a:rPr lang="hu-HU" sz="2800" dirty="0" err="1">
                <a:latin typeface="Arial" charset="0"/>
                <a:cs typeface="Arial" charset="0"/>
              </a:rPr>
              <a:t>engagement</a:t>
            </a:r>
            <a:endParaRPr lang="hu-HU" sz="2800" dirty="0">
              <a:latin typeface="Arial" charset="0"/>
              <a:cs typeface="Arial" charset="0"/>
            </a:endParaRPr>
          </a:p>
          <a:p>
            <a:r>
              <a:rPr lang="hu-HU" sz="2800" dirty="0">
                <a:latin typeface="Arial" charset="0"/>
                <a:cs typeface="Arial" charset="0"/>
              </a:rPr>
              <a:t>Követjük azonban azt is, hogy mit mondanak rólunk a </a:t>
            </a:r>
            <a:r>
              <a:rPr lang="hu-HU" sz="2800" dirty="0" err="1">
                <a:latin typeface="Arial" charset="0"/>
                <a:cs typeface="Arial" charset="0"/>
              </a:rPr>
              <a:t>Facebook</a:t>
            </a:r>
            <a:r>
              <a:rPr lang="hu-HU" sz="2800" dirty="0">
                <a:latin typeface="Arial" charset="0"/>
                <a:cs typeface="Arial" charset="0"/>
              </a:rPr>
              <a:t> oldalunkon kívül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600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88" y="274638"/>
            <a:ext cx="8571792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EDM + Telesales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507A14-4665-4A48-8705-D94B2A19126F}" type="slidenum">
              <a:rPr lang="nl-NL" smtClean="0"/>
              <a:pPr/>
              <a:t>56</a:t>
            </a:fld>
            <a:endParaRPr lang="nl-NL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" y="1307183"/>
            <a:ext cx="2549769" cy="49815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31840" y="1576117"/>
            <a:ext cx="5904656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Cél: </a:t>
            </a:r>
            <a:r>
              <a:rPr lang="hu-HU" sz="2800" dirty="0" err="1">
                <a:latin typeface="Arial" charset="0"/>
                <a:cs typeface="Arial" charset="0"/>
              </a:rPr>
              <a:t>tablet</a:t>
            </a:r>
            <a:r>
              <a:rPr lang="hu-HU" sz="2800" dirty="0">
                <a:latin typeface="Arial" charset="0"/>
                <a:cs typeface="Arial" charset="0"/>
              </a:rPr>
              <a:t> értékesítése meglévő ügyfeleknek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Igény keltése: EDM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Sales: Telesales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Folyamat: A </a:t>
            </a:r>
            <a:r>
              <a:rPr lang="hu-HU" sz="2800" dirty="0" err="1">
                <a:latin typeface="Arial" charset="0"/>
                <a:cs typeface="Arial" charset="0"/>
              </a:rPr>
              <a:t>call</a:t>
            </a:r>
            <a:r>
              <a:rPr lang="hu-HU" sz="2800" dirty="0">
                <a:latin typeface="Arial" charset="0"/>
                <a:cs typeface="Arial" charset="0"/>
              </a:rPr>
              <a:t> center visszahívja az érdeklődőket, akik az </a:t>
            </a:r>
            <a:r>
              <a:rPr lang="hu-HU" sz="2800" dirty="0" err="1">
                <a:latin typeface="Arial" charset="0"/>
                <a:cs typeface="Arial" charset="0"/>
              </a:rPr>
              <a:t>EDM-ben</a:t>
            </a:r>
            <a:r>
              <a:rPr lang="hu-HU" sz="2800" dirty="0">
                <a:latin typeface="Arial" charset="0"/>
                <a:cs typeface="Arial" charset="0"/>
              </a:rPr>
              <a:t> kattintottak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latin typeface="Arial" charset="0"/>
                <a:cs typeface="Arial" charset="0"/>
              </a:rPr>
              <a:t>Eredmény: 0,05% konverziós ráta</a:t>
            </a:r>
          </a:p>
        </p:txBody>
      </p:sp>
    </p:spTree>
    <p:extLst>
      <p:ext uri="{BB962C8B-B14F-4D97-AF65-F5344CB8AC3E}">
        <p14:creationId xmlns:p14="http://schemas.microsoft.com/office/powerpoint/2010/main" val="3680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88" y="274638"/>
            <a:ext cx="8571792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WEBOLDAL + Telesales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507A14-4665-4A48-8705-D94B2A19126F}" type="slidenum">
              <a:rPr lang="nl-NL" smtClean="0"/>
              <a:pPr/>
              <a:t>57</a:t>
            </a:fld>
            <a:endParaRPr lang="nl-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31840" y="1295400"/>
            <a:ext cx="5904656" cy="525780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Arial" charset="0"/>
                <a:cs typeface="Arial" charset="0"/>
              </a:rPr>
              <a:t>Cél: Kevésbé tapasztalt internet-felhasználók kiszolgálása, bizonytalanok, webshop-kimaradások kezelése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Igény keltése: Weboldal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Sales: Telesales</a:t>
            </a:r>
          </a:p>
          <a:p>
            <a:r>
              <a:rPr lang="hu-HU" sz="2800" dirty="0">
                <a:latin typeface="Arial" charset="0"/>
                <a:cs typeface="Arial" charset="0"/>
              </a:rPr>
              <a:t>Folyamat: A </a:t>
            </a:r>
            <a:r>
              <a:rPr lang="hu-HU" sz="2800" dirty="0" err="1">
                <a:latin typeface="Arial" charset="0"/>
                <a:cs typeface="Arial" charset="0"/>
              </a:rPr>
              <a:t>call</a:t>
            </a:r>
            <a:r>
              <a:rPr lang="hu-HU" sz="2800" dirty="0">
                <a:latin typeface="Arial" charset="0"/>
                <a:cs typeface="Arial" charset="0"/>
              </a:rPr>
              <a:t> center visszahívja az érdeklődőket, akik nem boldogulnának </a:t>
            </a:r>
            <a:r>
              <a:rPr lang="hu-HU" sz="2800" dirty="0" err="1">
                <a:latin typeface="Arial" charset="0"/>
                <a:cs typeface="Arial" charset="0"/>
              </a:rPr>
              <a:t>webshopos</a:t>
            </a:r>
            <a:r>
              <a:rPr lang="hu-HU" sz="2800" dirty="0">
                <a:latin typeface="Arial" charset="0"/>
                <a:cs typeface="Arial" charset="0"/>
              </a:rPr>
              <a:t> vásárlás során, vagy elbizonytalanodnak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" y="1988840"/>
            <a:ext cx="2858016" cy="1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36209"/>
            <a:ext cx="7426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u="sng" dirty="0">
                <a:solidFill>
                  <a:srgbClr val="FCB033"/>
                </a:solidFill>
                <a:latin typeface="Arial" charset="0"/>
                <a:ea typeface="Open Sans" pitchFamily="34" charset="0"/>
                <a:cs typeface="Open Sans" pitchFamily="34" charset="0"/>
                <a:hlinkClick r:id="rId2"/>
              </a:rPr>
              <a:t>https://</a:t>
            </a:r>
            <a:r>
              <a:rPr lang="hu-HU" sz="2400" b="1" u="sng" dirty="0" smtClean="0">
                <a:solidFill>
                  <a:srgbClr val="FCB033"/>
                </a:solidFill>
                <a:latin typeface="Arial" charset="0"/>
                <a:ea typeface="Open Sans" pitchFamily="34" charset="0"/>
                <a:cs typeface="Open Sans" pitchFamily="34" charset="0"/>
                <a:hlinkClick r:id="rId2"/>
              </a:rPr>
              <a:t>www.youtube.com/watch?v=tIwH7ptHCWc</a:t>
            </a:r>
            <a:endParaRPr lang="hu-HU" sz="2400" b="1" u="sng" dirty="0" smtClean="0">
              <a:solidFill>
                <a:srgbClr val="FCB033"/>
              </a:solidFill>
              <a:latin typeface="Arial" charset="0"/>
              <a:ea typeface="Open Sans" pitchFamily="34" charset="0"/>
              <a:cs typeface="Open Sans" pitchFamily="34" charset="0"/>
            </a:endParaRPr>
          </a:p>
          <a:p>
            <a:endParaRPr lang="hu-HU" sz="2400" b="1" u="sng" dirty="0">
              <a:solidFill>
                <a:srgbClr val="FCB033"/>
              </a:solidFill>
              <a:latin typeface="Arial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hu-HU" sz="1800" dirty="0" smtClean="0"/>
              <a:t>Kovács Nándor – médiaigazgató, </a:t>
            </a:r>
            <a:r>
              <a:rPr lang="hu-HU" sz="1800" dirty="0" err="1" smtClean="0"/>
              <a:t>kirowski</a:t>
            </a:r>
            <a:r>
              <a:rPr lang="hu-HU" sz="1800" dirty="0" smtClean="0"/>
              <a:t> </a:t>
            </a:r>
            <a:r>
              <a:rPr lang="hu-HU" sz="1800" dirty="0" err="1" smtClean="0"/>
              <a:t>Isobar</a:t>
            </a:r>
            <a:endParaRPr lang="hu-HU" sz="1800" dirty="0" smtClean="0"/>
          </a:p>
          <a:p>
            <a:r>
              <a:rPr lang="hu-HU" sz="1800" u="sng" dirty="0" err="1" smtClean="0">
                <a:hlinkClick r:id="rId2"/>
              </a:rPr>
              <a:t>nandor.kovacs</a:t>
            </a:r>
            <a:r>
              <a:rPr lang="hu-HU" sz="1800" u="sng" dirty="0" smtClean="0">
                <a:hlinkClick r:id="rId2"/>
              </a:rPr>
              <a:t>@</a:t>
            </a:r>
            <a:r>
              <a:rPr lang="hu-HU" sz="1800" u="sng" dirty="0" err="1" smtClean="0">
                <a:hlinkClick r:id="rId2"/>
              </a:rPr>
              <a:t>kirowskiisobar.com</a:t>
            </a:r>
            <a:endParaRPr lang="hu-HU" sz="1800" dirty="0" smtClean="0"/>
          </a:p>
          <a:p>
            <a:pPr>
              <a:defRPr/>
            </a:pPr>
            <a:r>
              <a:rPr lang="hu-HU" sz="1800" dirty="0" smtClean="0"/>
              <a:t>Ács Tamás – Head of Online, UPC Magyarország</a:t>
            </a:r>
          </a:p>
          <a:p>
            <a:pPr>
              <a:defRPr/>
            </a:pPr>
            <a:r>
              <a:rPr lang="hu-HU" sz="1800" dirty="0">
                <a:hlinkClick r:id="rId3"/>
              </a:rPr>
              <a:t>a</a:t>
            </a:r>
            <a:r>
              <a:rPr lang="hu-HU" sz="1800" dirty="0" smtClean="0">
                <a:hlinkClick r:id="rId3"/>
              </a:rPr>
              <a:t>cs.tamas@upc.hu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Nem tudjuk kinek a dolga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Senki sem mondta mikorra kell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Az IT azt mondta, hogy…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Elfogyott a termék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 csak a keresőt mérjük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Jó nekünk az ingyenes mérés is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Mi mást használunk, mint a többiek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Buktatók, Akadályok, taposóaknák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Rossz a kreatív!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Rossz a médiaterv!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Rossz a mérés!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Rossz a termék! (senki sem meri ezt kimondani)</a:t>
            </a:r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Mindenki (más) hibás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495800" y="16002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Open Sans" panose="020B0606030504020204" pitchFamily="34" charset="0"/>
                <a:cs typeface="Arial" charset="0"/>
              </a:rPr>
              <a:t>Rossz az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Open Sans" panose="020B0606030504020204" pitchFamily="34" charset="0"/>
                <a:cs typeface="Arial" charset="0"/>
              </a:rPr>
              <a:t> ár!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2800" baseline="0" dirty="0" err="1" smtClean="0">
                <a:latin typeface="Arial" charset="0"/>
                <a:ea typeface="Open Sans" panose="020B0606030504020204" pitchFamily="34" charset="0"/>
              </a:rPr>
              <a:t>Hüjjjjje</a:t>
            </a: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 az IT!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CB033"/>
              </a:buClr>
              <a:buFont typeface="Wingdings" pitchFamily="2" charset="2"/>
              <a:buChar char="§"/>
            </a:pP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Gonosz versenytársak!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CB033"/>
              </a:buClr>
              <a:buFont typeface="Wingdings" pitchFamily="2" charset="2"/>
              <a:buChar char="§"/>
            </a:pPr>
            <a:r>
              <a:rPr lang="hu-HU" sz="2800" dirty="0" smtClean="0">
                <a:latin typeface="Arial" charset="0"/>
                <a:ea typeface="Open Sans" panose="020B0606030504020204" pitchFamily="34" charset="0"/>
              </a:rPr>
              <a:t>Válság van!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Open Sans" panose="020B0606030504020204" pitchFamily="34" charset="0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Open Sans" panose="020B0606030504020204" pitchFamily="34" charset="0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Open Sans" panose="020B0606030504020204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Lustaság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Bizalmatlanság ~ Paranoia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Gyávaság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Ostobaság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Közveszélyes munkakerülés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FŐ bűnök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>
                <a:latin typeface="Arial" charset="0"/>
                <a:cs typeface="Arial" charset="0"/>
              </a:rPr>
              <a:t>Célok meghatározása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Büdzsé allokálása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Szakember / Felelős keresése és kijelölése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Elvárások és a realitás vizsgálata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Szükséges idő felmérése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Határidő meghatározása</a:t>
            </a:r>
          </a:p>
          <a:p>
            <a:r>
              <a:rPr lang="hu-HU" sz="2800" dirty="0" smtClean="0">
                <a:latin typeface="Arial" charset="0"/>
                <a:cs typeface="Arial" charset="0"/>
              </a:rPr>
              <a:t>Számonkérés</a:t>
            </a:r>
          </a:p>
          <a:p>
            <a:endParaRPr lang="hu-HU" sz="2400" dirty="0" smtClean="0">
              <a:latin typeface="Arial" charset="0"/>
              <a:cs typeface="Arial" charset="0"/>
            </a:endParaRPr>
          </a:p>
          <a:p>
            <a:endParaRPr lang="hu-HU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  <a:p>
            <a:pPr lvl="1"/>
            <a:endParaRPr lang="hu-H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Tervezés</a:t>
            </a:r>
            <a:endParaRPr lang="hu-HU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hu-HU" dirty="0" smtClean="0"/>
              <a:t>Hatékonyságmérés az online marketingben</a:t>
            </a:r>
            <a:endParaRPr lang="hu-HU" altLang="hu-H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1927</Words>
  <Application>Microsoft Office PowerPoint</Application>
  <PresentationFormat>On-screen Show (4:3)</PresentationFormat>
  <Paragraphs>401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Hatékonyságmérés az online marketingben</vt:lpstr>
      <vt:lpstr>https://www.youtube.com/watch?v=TZXUq7Pln3g</vt:lpstr>
      <vt:lpstr>Miről szól a következő 90 perc?</vt:lpstr>
      <vt:lpstr>Mérés vagy méricskélés?</vt:lpstr>
      <vt:lpstr>Miért mérünk?</vt:lpstr>
      <vt:lpstr>Buktatók, Akadályok, taposóaknák</vt:lpstr>
      <vt:lpstr>Mindenki (más) hibás</vt:lpstr>
      <vt:lpstr>FŐ bűnök</vt:lpstr>
      <vt:lpstr>Tervezés</vt:lpstr>
      <vt:lpstr>Kiút</vt:lpstr>
      <vt:lpstr>Mit? Hogyan? Mivel?  Alapvető digitális hatékonyságmérési eszközök és mérőszámok</vt:lpstr>
      <vt:lpstr>A két végpont</vt:lpstr>
      <vt:lpstr>Reklámszerver - definíció</vt:lpstr>
      <vt:lpstr>Reklámszerver - definíció</vt:lpstr>
      <vt:lpstr>Reklámszerver – hogyan működik?</vt:lpstr>
      <vt:lpstr>Mit csinál a Reklámszerver? 1.</vt:lpstr>
      <vt:lpstr>Mit csinál a Reklámszerver? 2.</vt:lpstr>
      <vt:lpstr>Reklámszerver – Mit mérünk? 1.</vt:lpstr>
      <vt:lpstr>Reklámszerver – Mit mérünk? 2.</vt:lpstr>
      <vt:lpstr>Reklámszerver – Mit mérünk? 3.</vt:lpstr>
      <vt:lpstr>Miért fontos a Reklámszerver? 1.</vt:lpstr>
      <vt:lpstr>Miért fontos a Reklámszerver? 2.</vt:lpstr>
      <vt:lpstr>néhány reklámszerver szolgáltatás</vt:lpstr>
      <vt:lpstr>Webanalitika – Definíció 1.</vt:lpstr>
      <vt:lpstr>Webanalitika – definíció 2.</vt:lpstr>
      <vt:lpstr>Webanalitika – definíció 3.</vt:lpstr>
      <vt:lpstr>Webanalitika – miket mérünk? 1.</vt:lpstr>
      <vt:lpstr>Webanalitika – miket mérünk? 2.</vt:lpstr>
      <vt:lpstr>Néhány Webanalitikai Termék</vt:lpstr>
      <vt:lpstr>Hogyan válasszunk eszközt? 1.</vt:lpstr>
      <vt:lpstr>Hogyan válasszunk eszközt?  2.</vt:lpstr>
      <vt:lpstr>A UPC-ről</vt:lpstr>
      <vt:lpstr>Az Online szerepéről</vt:lpstr>
      <vt:lpstr>Miért mérünk?</vt:lpstr>
      <vt:lpstr>Főbb mérési pontok</vt:lpstr>
      <vt:lpstr>                hirdetések</vt:lpstr>
      <vt:lpstr>Weboldal</vt:lpstr>
      <vt:lpstr>Sales típusú oldalak</vt:lpstr>
      <vt:lpstr>Webshop</vt:lpstr>
      <vt:lpstr>Megköszönő oldal</vt:lpstr>
      <vt:lpstr>Főbb HIRDETÉSI csatornák</vt:lpstr>
      <vt:lpstr>Mi alapján értékeljük őket?</vt:lpstr>
      <vt:lpstr>Branding / awareness</vt:lpstr>
      <vt:lpstr>Prospecting</vt:lpstr>
      <vt:lpstr>Retargeting</vt:lpstr>
      <vt:lpstr>Cross-sell / up-sell</vt:lpstr>
      <vt:lpstr>Főbb mérési nehézségek</vt:lpstr>
      <vt:lpstr>ATTRIBÚCIÓ</vt:lpstr>
      <vt:lpstr>Post-click / post-view</vt:lpstr>
      <vt:lpstr>Mérési KPI-ok konfliktusa</vt:lpstr>
      <vt:lpstr>Amit nem tudunk mérni</vt:lpstr>
      <vt:lpstr>Hol mérünk még hatékonyságot?</vt:lpstr>
      <vt:lpstr>Weboldalunk egyéb látogatási forrásai</vt:lpstr>
      <vt:lpstr>Ügyfélszolgálati oldalaink</vt:lpstr>
      <vt:lpstr>Közösségi média oldalunk és amit rólunk mondanak </vt:lpstr>
      <vt:lpstr>EDM + Telesales</vt:lpstr>
      <vt:lpstr>WEBOLDAL + Telesales</vt:lpstr>
      <vt:lpstr>PowerPoint Presentation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 Somogyi</dc:creator>
  <cp:lastModifiedBy>Acs, Tamas</cp:lastModifiedBy>
  <cp:revision>92</cp:revision>
  <dcterms:created xsi:type="dcterms:W3CDTF">2013-10-10T09:39:42Z</dcterms:created>
  <dcterms:modified xsi:type="dcterms:W3CDTF">2014-11-28T14:52:02Z</dcterms:modified>
</cp:coreProperties>
</file>