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500" r:id="rId2"/>
    <p:sldId id="505" r:id="rId3"/>
    <p:sldId id="503" r:id="rId4"/>
    <p:sldId id="506" r:id="rId5"/>
    <p:sldId id="474" r:id="rId6"/>
    <p:sldId id="438" r:id="rId7"/>
    <p:sldId id="480" r:id="rId8"/>
    <p:sldId id="481" r:id="rId9"/>
    <p:sldId id="507" r:id="rId10"/>
    <p:sldId id="509" r:id="rId11"/>
    <p:sldId id="487" r:id="rId12"/>
    <p:sldId id="510" r:id="rId13"/>
    <p:sldId id="511" r:id="rId14"/>
    <p:sldId id="514" r:id="rId15"/>
    <p:sldId id="513" r:id="rId16"/>
    <p:sldId id="512" r:id="rId17"/>
    <p:sldId id="490" r:id="rId18"/>
    <p:sldId id="482" r:id="rId19"/>
    <p:sldId id="483" r:id="rId20"/>
    <p:sldId id="486" r:id="rId21"/>
    <p:sldId id="515" r:id="rId22"/>
    <p:sldId id="462" r:id="rId23"/>
    <p:sldId id="460" r:id="rId24"/>
    <p:sldId id="472" r:id="rId25"/>
    <p:sldId id="470" r:id="rId26"/>
    <p:sldId id="520" r:id="rId27"/>
    <p:sldId id="516" r:id="rId28"/>
    <p:sldId id="525" r:id="rId29"/>
    <p:sldId id="521" r:id="rId30"/>
    <p:sldId id="522" r:id="rId31"/>
    <p:sldId id="523" r:id="rId32"/>
    <p:sldId id="524" r:id="rId33"/>
    <p:sldId id="501" r:id="rId34"/>
    <p:sldId id="502" r:id="rId35"/>
    <p:sldId id="518" r:id="rId36"/>
    <p:sldId id="455" r:id="rId37"/>
    <p:sldId id="517" r:id="rId38"/>
  </p:sldIdLst>
  <p:sldSz cx="9144000" cy="5143500" type="screen16x9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E4D"/>
    <a:srgbClr val="373D5B"/>
    <a:srgbClr val="2F2C48"/>
    <a:srgbClr val="1F262D"/>
    <a:srgbClr val="EA14E0"/>
    <a:srgbClr val="C931CD"/>
    <a:srgbClr val="950D8F"/>
    <a:srgbClr val="FF71E4"/>
    <a:srgbClr val="0040C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08" autoAdjust="0"/>
    <p:restoredTop sz="86421" autoAdjust="0"/>
  </p:normalViewPr>
  <p:slideViewPr>
    <p:cSldViewPr>
      <p:cViewPr>
        <p:scale>
          <a:sx n="60" d="100"/>
          <a:sy n="60" d="100"/>
        </p:scale>
        <p:origin x="2538" y="16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zmigielski:Documents:Facebook:Sales:TV:TV_metrics_hungary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zmigielski:Documents:Facebook:Sales:TV:TV_metrics_hunga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Elérés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fő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Elérés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13-17</c:v>
                </c:pt>
                <c:pt idx="1">
                  <c:v>18-24</c:v>
                </c:pt>
                <c:pt idx="2">
                  <c:v>25-34</c:v>
                </c:pt>
                <c:pt idx="3">
                  <c:v>35-49</c:v>
                </c:pt>
                <c:pt idx="4">
                  <c:v>50-59</c:v>
                </c:pt>
                <c:pt idx="5">
                  <c:v>60+</c:v>
                </c:pt>
              </c:strCache>
            </c:strRef>
          </c:cat>
          <c:val>
            <c:numRef>
              <c:f>Sheet1!$B$2:$B$7</c:f>
              <c:numCache>
                <c:formatCode>_-* #,##0_-;\-* #,##0_-;_-* "-"??_-;_-@_-</c:formatCode>
                <c:ptCount val="6"/>
                <c:pt idx="0">
                  <c:v>500000</c:v>
                </c:pt>
                <c:pt idx="1">
                  <c:v>1120000</c:v>
                </c:pt>
                <c:pt idx="2">
                  <c:v>1160000</c:v>
                </c:pt>
                <c:pt idx="3">
                  <c:v>1320000</c:v>
                </c:pt>
                <c:pt idx="4">
                  <c:v>420000</c:v>
                </c:pt>
                <c:pt idx="5">
                  <c:v>320000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5457776"/>
        <c:axId val="290655880"/>
      </c:barChart>
      <c:catAx>
        <c:axId val="555457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accent1">
                    <a:lumMod val="50000"/>
                  </a:schemeClr>
                </a:solidFill>
              </a:defRPr>
            </a:pPr>
            <a:endParaRPr lang="en-US"/>
          </a:p>
        </c:txPr>
        <c:crossAx val="290655880"/>
        <c:crosses val="autoZero"/>
        <c:auto val="1"/>
        <c:lblAlgn val="ctr"/>
        <c:lblOffset val="100"/>
        <c:noMultiLvlLbl val="0"/>
      </c:catAx>
      <c:valAx>
        <c:axId val="290655880"/>
        <c:scaling>
          <c:orientation val="minMax"/>
        </c:scaling>
        <c:delete val="0"/>
        <c:axPos val="l"/>
        <c:majorGridlines/>
        <c:numFmt formatCode="_-* #,##0_-;\-* #,##0_-;_-* &quot;-&quot;??_-;_-@_-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1">
                    <a:lumMod val="50000"/>
                  </a:schemeClr>
                </a:solidFill>
              </a:defRPr>
            </a:pPr>
            <a:endParaRPr lang="en-US"/>
          </a:p>
        </c:txPr>
        <c:crossAx val="5554577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Elérés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%-ban</a:t>
            </a:r>
          </a:p>
        </c:rich>
      </c:tx>
      <c:layout>
        <c:manualLayout>
          <c:xMode val="edge"/>
          <c:yMode val="edge"/>
          <c:x val="0.29902675209077129"/>
          <c:y val="7.8755915854631348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Sheet1!$C$1</c:f>
              <c:strCache>
                <c:ptCount val="1"/>
                <c:pt idx="0">
                  <c:v>Elérés %-ban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13-17</c:v>
                </c:pt>
                <c:pt idx="1">
                  <c:v>18-24</c:v>
                </c:pt>
                <c:pt idx="2">
                  <c:v>25-34</c:v>
                </c:pt>
                <c:pt idx="3">
                  <c:v>35-49</c:v>
                </c:pt>
                <c:pt idx="4">
                  <c:v>50-59</c:v>
                </c:pt>
                <c:pt idx="5">
                  <c:v>60+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0.10330578512396695</c:v>
                </c:pt>
                <c:pt idx="1">
                  <c:v>0.23140495867768596</c:v>
                </c:pt>
                <c:pt idx="2">
                  <c:v>0.23966942148760331</c:v>
                </c:pt>
                <c:pt idx="3">
                  <c:v>0.27272727272727271</c:v>
                </c:pt>
                <c:pt idx="4">
                  <c:v>8.6776859504132234E-2</c:v>
                </c:pt>
                <c:pt idx="5">
                  <c:v>6.6115702479338845E-2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5222314601979101"/>
          <c:y val="0.30525979022851618"/>
          <c:w val="0.12079272699608201"/>
          <c:h val="0.4144494837456697"/>
        </c:manualLayout>
      </c:layout>
      <c:overlay val="0"/>
      <c:txPr>
        <a:bodyPr/>
        <a:lstStyle/>
        <a:p>
          <a:pPr>
            <a:defRPr sz="1100" b="1">
              <a:solidFill>
                <a:schemeClr val="accent1">
                  <a:lumMod val="50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1">
                    <a:lumMod val="50000"/>
                  </a:schemeClr>
                </a:solidFill>
              </a:defRPr>
            </a:pP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Elérés (fő)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Sheet1!$B$10</c:f>
              <c:strCache>
                <c:ptCount val="1"/>
                <c:pt idx="0">
                  <c:v>Elérés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 i="0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Sheet1!$A$11:$A$12</c:f>
              <c:strCache>
                <c:ptCount val="2"/>
                <c:pt idx="0">
                  <c:v>vidék</c:v>
                </c:pt>
                <c:pt idx="1">
                  <c:v>Budapest</c:v>
                </c:pt>
              </c:strCache>
            </c:strRef>
          </c:cat>
          <c:val>
            <c:numRef>
              <c:f>Sheet1!$B$11:$B$12</c:f>
              <c:numCache>
                <c:formatCode>General</c:formatCode>
                <c:ptCount val="2"/>
                <c:pt idx="0">
                  <c:v>3520000</c:v>
                </c:pt>
                <c:pt idx="1">
                  <c:v>1280000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0657056"/>
        <c:axId val="290657448"/>
      </c:barChart>
      <c:catAx>
        <c:axId val="2906570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1">
                    <a:lumMod val="50000"/>
                  </a:schemeClr>
                </a:solidFill>
              </a:defRPr>
            </a:pPr>
            <a:endParaRPr lang="en-US"/>
          </a:p>
        </c:txPr>
        <c:crossAx val="290657448"/>
        <c:crosses val="autoZero"/>
        <c:auto val="1"/>
        <c:lblAlgn val="ctr"/>
        <c:lblOffset val="100"/>
        <c:noMultiLvlLbl val="0"/>
      </c:catAx>
      <c:valAx>
        <c:axId val="29065744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1">
                    <a:lumMod val="50000"/>
                  </a:schemeClr>
                </a:solidFill>
              </a:defRPr>
            </a:pPr>
            <a:endParaRPr lang="en-US"/>
          </a:p>
        </c:txPr>
        <c:crossAx val="2906570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Sheet1!$A$14:$A$15</c:f>
              <c:strCache>
                <c:ptCount val="2"/>
                <c:pt idx="0">
                  <c:v>Férfiak</c:v>
                </c:pt>
                <c:pt idx="1">
                  <c:v>Nők</c:v>
                </c:pt>
              </c:strCache>
            </c:strRef>
          </c:cat>
          <c:val>
            <c:numRef>
              <c:f>Sheet1!$C$14:$C$15</c:f>
              <c:numCache>
                <c:formatCode>0%</c:formatCode>
                <c:ptCount val="2"/>
                <c:pt idx="0">
                  <c:v>0.48</c:v>
                </c:pt>
                <c:pt idx="1">
                  <c:v>0.52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647650781116107"/>
          <c:y val="0.37324593824954072"/>
          <c:w val="0.1825546806649169"/>
          <c:h val="0.23687882764654419"/>
        </c:manualLayout>
      </c:layout>
      <c:overlay val="0"/>
      <c:txPr>
        <a:bodyPr/>
        <a:lstStyle/>
        <a:p>
          <a:pPr>
            <a:defRPr sz="1100" b="1">
              <a:solidFill>
                <a:schemeClr val="accent1">
                  <a:lumMod val="50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198910081743894E-2"/>
          <c:y val="5.1871657754010703E-2"/>
          <c:w val="0.91699364214350598"/>
          <c:h val="0.81604278074866299"/>
        </c:manualLayout>
      </c:layout>
      <c:lineChart>
        <c:grouping val="standard"/>
        <c:varyColors val="0"/>
        <c:ser>
          <c:idx val="1"/>
          <c:order val="0"/>
          <c:spPr>
            <a:ln w="79375">
              <a:solidFill>
                <a:schemeClr val="accent3"/>
              </a:solidFill>
            </a:ln>
          </c:spPr>
          <c:marker>
            <c:symbol val="none"/>
          </c:marker>
          <c:val>
            <c:numRef>
              <c:f>Output!$B$4:$B$26</c:f>
              <c:numCache>
                <c:formatCode>#,##0</c:formatCode>
                <c:ptCount val="23"/>
                <c:pt idx="0">
                  <c:v>1054344</c:v>
                </c:pt>
                <c:pt idx="1">
                  <c:v>661038</c:v>
                </c:pt>
                <c:pt idx="2">
                  <c:v>485048</c:v>
                </c:pt>
                <c:pt idx="3">
                  <c:v>439785</c:v>
                </c:pt>
                <c:pt idx="4">
                  <c:v>638546</c:v>
                </c:pt>
                <c:pt idx="5">
                  <c:v>1103466</c:v>
                </c:pt>
                <c:pt idx="6">
                  <c:v>1451188</c:v>
                </c:pt>
                <c:pt idx="7">
                  <c:v>1465126</c:v>
                </c:pt>
                <c:pt idx="8">
                  <c:v>1421090</c:v>
                </c:pt>
                <c:pt idx="9">
                  <c:v>1453853</c:v>
                </c:pt>
                <c:pt idx="10">
                  <c:v>1618782</c:v>
                </c:pt>
                <c:pt idx="11">
                  <c:v>1948339</c:v>
                </c:pt>
                <c:pt idx="12">
                  <c:v>2074752</c:v>
                </c:pt>
                <c:pt idx="13">
                  <c:v>2300317</c:v>
                </c:pt>
                <c:pt idx="14">
                  <c:v>2662091</c:v>
                </c:pt>
                <c:pt idx="15">
                  <c:v>3296099</c:v>
                </c:pt>
                <c:pt idx="16">
                  <c:v>3927292</c:v>
                </c:pt>
                <c:pt idx="17">
                  <c:v>4600923</c:v>
                </c:pt>
                <c:pt idx="18">
                  <c:v>5128712</c:v>
                </c:pt>
                <c:pt idx="19">
                  <c:v>5438363</c:v>
                </c:pt>
                <c:pt idx="20">
                  <c:v>5328511</c:v>
                </c:pt>
                <c:pt idx="21">
                  <c:v>4323589</c:v>
                </c:pt>
                <c:pt idx="22">
                  <c:v>2876636</c:v>
                </c:pt>
              </c:numCache>
            </c:numRef>
          </c:val>
          <c:smooth val="0"/>
        </c:ser>
        <c:ser>
          <c:idx val="2"/>
          <c:order val="1"/>
          <c:spPr>
            <a:ln w="82550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val>
            <c:numRef>
              <c:f>Output!$C$4:$C$26</c:f>
              <c:numCache>
                <c:formatCode>_-* #,##0_-;\-* #,##0_-;_-* "-"??_-;_-@_-</c:formatCode>
                <c:ptCount val="23"/>
                <c:pt idx="0">
                  <c:v>634947</c:v>
                </c:pt>
                <c:pt idx="1">
                  <c:v>454091</c:v>
                </c:pt>
                <c:pt idx="2">
                  <c:v>325872</c:v>
                </c:pt>
                <c:pt idx="3">
                  <c:v>236673</c:v>
                </c:pt>
                <c:pt idx="4">
                  <c:v>181868</c:v>
                </c:pt>
                <c:pt idx="5">
                  <c:v>165339</c:v>
                </c:pt>
                <c:pt idx="6">
                  <c:v>220819</c:v>
                </c:pt>
                <c:pt idx="7">
                  <c:v>369026</c:v>
                </c:pt>
                <c:pt idx="8">
                  <c:v>607827</c:v>
                </c:pt>
                <c:pt idx="9">
                  <c:v>851250</c:v>
                </c:pt>
                <c:pt idx="10">
                  <c:v>1039821</c:v>
                </c:pt>
                <c:pt idx="11">
                  <c:v>1145406</c:v>
                </c:pt>
                <c:pt idx="12">
                  <c:v>1207812</c:v>
                </c:pt>
                <c:pt idx="13">
                  <c:v>1242180</c:v>
                </c:pt>
                <c:pt idx="14">
                  <c:v>1267260</c:v>
                </c:pt>
                <c:pt idx="15">
                  <c:v>1353145</c:v>
                </c:pt>
                <c:pt idx="16">
                  <c:v>1406499</c:v>
                </c:pt>
                <c:pt idx="17">
                  <c:v>1432475</c:v>
                </c:pt>
                <c:pt idx="18">
                  <c:v>1473346</c:v>
                </c:pt>
                <c:pt idx="19">
                  <c:v>1441313</c:v>
                </c:pt>
                <c:pt idx="20">
                  <c:v>1291964</c:v>
                </c:pt>
                <c:pt idx="21">
                  <c:v>1032586</c:v>
                </c:pt>
                <c:pt idx="22">
                  <c:v>739546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8970160"/>
        <c:axId val="558970552"/>
      </c:lineChart>
      <c:catAx>
        <c:axId val="5589701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58970552"/>
        <c:crosses val="autoZero"/>
        <c:auto val="1"/>
        <c:lblAlgn val="ctr"/>
        <c:lblOffset val="100"/>
        <c:noMultiLvlLbl val="0"/>
      </c:catAx>
      <c:valAx>
        <c:axId val="55897055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58970160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1798363875453874E-3"/>
                <c:y val="0.3148272804687462"/>
              </c:manualLayout>
            </c:layout>
            <c:tx>
              <c:rich>
                <a:bodyPr/>
                <a:lstStyle/>
                <a:p>
                  <a:pPr>
                    <a:defRPr sz="2400"/>
                  </a:pPr>
                  <a:r>
                    <a:rPr lang="en-US" sz="1600" dirty="0" err="1" smtClean="0"/>
                    <a:t>Millió</a:t>
                  </a:r>
                  <a:r>
                    <a:rPr lang="hu-HU" sz="1600" dirty="0" smtClean="0"/>
                    <a:t> fő</a:t>
                  </a:r>
                  <a:endParaRPr lang="en-US" sz="1600" dirty="0"/>
                </a:p>
              </c:rich>
            </c:tx>
          </c:dispUnitsLbl>
        </c:dispUnits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spPr>
            <a:ln>
              <a:solidFill>
                <a:schemeClr val="accent3"/>
              </a:solidFill>
            </a:ln>
          </c:spPr>
          <c:marker>
            <c:symbol val="none"/>
          </c:marker>
          <c:val>
            <c:numRef>
              <c:f>Output!$E$4:$E$26</c:f>
              <c:numCache>
                <c:formatCode>#,##0</c:formatCode>
                <c:ptCount val="23"/>
                <c:pt idx="0">
                  <c:v>243044</c:v>
                </c:pt>
                <c:pt idx="1">
                  <c:v>150164</c:v>
                </c:pt>
                <c:pt idx="2">
                  <c:v>96428</c:v>
                </c:pt>
                <c:pt idx="3">
                  <c:v>81593</c:v>
                </c:pt>
                <c:pt idx="4">
                  <c:v>104757</c:v>
                </c:pt>
                <c:pt idx="5">
                  <c:v>151035</c:v>
                </c:pt>
                <c:pt idx="6">
                  <c:v>193147</c:v>
                </c:pt>
                <c:pt idx="7">
                  <c:v>225926</c:v>
                </c:pt>
                <c:pt idx="8">
                  <c:v>254185</c:v>
                </c:pt>
                <c:pt idx="9">
                  <c:v>263847</c:v>
                </c:pt>
                <c:pt idx="10">
                  <c:v>275131</c:v>
                </c:pt>
                <c:pt idx="11">
                  <c:v>314105</c:v>
                </c:pt>
                <c:pt idx="12">
                  <c:v>352270</c:v>
                </c:pt>
                <c:pt idx="13">
                  <c:v>363095</c:v>
                </c:pt>
                <c:pt idx="14">
                  <c:v>383836</c:v>
                </c:pt>
                <c:pt idx="15">
                  <c:v>449988</c:v>
                </c:pt>
                <c:pt idx="16">
                  <c:v>516719</c:v>
                </c:pt>
                <c:pt idx="17">
                  <c:v>633695</c:v>
                </c:pt>
                <c:pt idx="18">
                  <c:v>757753</c:v>
                </c:pt>
                <c:pt idx="19">
                  <c:v>862480</c:v>
                </c:pt>
                <c:pt idx="20">
                  <c:v>912937</c:v>
                </c:pt>
                <c:pt idx="21">
                  <c:v>805206</c:v>
                </c:pt>
                <c:pt idx="22">
                  <c:v>580317</c:v>
                </c:pt>
              </c:numCache>
            </c:numRef>
          </c:val>
          <c:smooth val="0"/>
        </c:ser>
        <c:ser>
          <c:idx val="2"/>
          <c:order val="1"/>
          <c:spPr>
            <a:ln w="82550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val>
            <c:numRef>
              <c:f>Output!$F$4:$F$26</c:f>
              <c:numCache>
                <c:formatCode>_-* #,##0_-;\-* #,##0_-;_-* "-"??_-;_-@_-</c:formatCode>
                <c:ptCount val="23"/>
                <c:pt idx="0">
                  <c:v>166150</c:v>
                </c:pt>
                <c:pt idx="1">
                  <c:v>94995</c:v>
                </c:pt>
                <c:pt idx="2">
                  <c:v>60787</c:v>
                </c:pt>
                <c:pt idx="3">
                  <c:v>55290</c:v>
                </c:pt>
                <c:pt idx="4">
                  <c:v>69003</c:v>
                </c:pt>
                <c:pt idx="5">
                  <c:v>110351</c:v>
                </c:pt>
                <c:pt idx="6">
                  <c:v>188271</c:v>
                </c:pt>
                <c:pt idx="7">
                  <c:v>301121</c:v>
                </c:pt>
                <c:pt idx="8">
                  <c:v>444684</c:v>
                </c:pt>
                <c:pt idx="9">
                  <c:v>552820</c:v>
                </c:pt>
                <c:pt idx="10">
                  <c:v>621597</c:v>
                </c:pt>
                <c:pt idx="11">
                  <c:v>665178</c:v>
                </c:pt>
                <c:pt idx="12">
                  <c:v>678627</c:v>
                </c:pt>
                <c:pt idx="13">
                  <c:v>681324</c:v>
                </c:pt>
                <c:pt idx="14">
                  <c:v>695885</c:v>
                </c:pt>
                <c:pt idx="15">
                  <c:v>722999</c:v>
                </c:pt>
                <c:pt idx="16">
                  <c:v>746243</c:v>
                </c:pt>
                <c:pt idx="17">
                  <c:v>758540</c:v>
                </c:pt>
                <c:pt idx="18">
                  <c:v>782518</c:v>
                </c:pt>
                <c:pt idx="19">
                  <c:v>784956</c:v>
                </c:pt>
                <c:pt idx="20">
                  <c:v>762206</c:v>
                </c:pt>
                <c:pt idx="21">
                  <c:v>654456</c:v>
                </c:pt>
                <c:pt idx="22">
                  <c:v>496975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1207728"/>
        <c:axId val="291208120"/>
      </c:lineChart>
      <c:catAx>
        <c:axId val="291207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91208120"/>
        <c:crosses val="autoZero"/>
        <c:auto val="1"/>
        <c:lblAlgn val="ctr"/>
        <c:lblOffset val="100"/>
        <c:noMultiLvlLbl val="0"/>
      </c:catAx>
      <c:valAx>
        <c:axId val="291208120"/>
        <c:scaling>
          <c:orientation val="minMax"/>
          <c:max val="1000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91207728"/>
        <c:crosses val="autoZero"/>
        <c:crossBetween val="between"/>
        <c:majorUnit val="100000"/>
        <c:dispUnits>
          <c:builtInUnit val="thousands"/>
          <c:dispUnitsLbl>
            <c:layout>
              <c:manualLayout>
                <c:xMode val="edge"/>
                <c:yMode val="edge"/>
                <c:x val="1.04653641658562E-2"/>
                <c:y val="0.32685531338874502"/>
              </c:manualLayout>
            </c:layout>
            <c:tx>
              <c:rich>
                <a:bodyPr/>
                <a:lstStyle/>
                <a:p>
                  <a:pPr>
                    <a:defRPr sz="2400"/>
                  </a:pPr>
                  <a:r>
                    <a:rPr lang="hu-HU" sz="1600" dirty="0" smtClean="0"/>
                    <a:t>Ezer fő</a:t>
                  </a:r>
                  <a:endParaRPr lang="hu-HU" sz="1600" dirty="0"/>
                </a:p>
              </c:rich>
            </c:tx>
          </c:dispUnitsLbl>
        </c:dispUnits>
      </c:valAx>
    </c:plotArea>
    <c:plotVisOnly val="1"/>
    <c:dispBlanksAs val="gap"/>
    <c:showDLblsOverMax val="0"/>
  </c:chart>
  <c:spPr>
    <a:solidFill>
      <a:schemeClr val="bg1">
        <a:alpha val="0"/>
      </a:schemeClr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5CC8D-AA09-4949-BCE4-B20FE6949CA8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4C75C-7A3A-4317-A02C-145DF18D7F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5907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4C75C-7A3A-4317-A02C-145DF18D7FDD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4812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817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459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3762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6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683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0537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3058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219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1415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415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889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830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B14BC-7F2A-417F-962B-255E9B73FFED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280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0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360" b="5360"/>
          <a:stretch/>
        </p:blipFill>
        <p:spPr>
          <a:xfrm>
            <a:off x="-17566" y="-21990"/>
            <a:ext cx="9257278" cy="51654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8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log.teamspir.it/wp-content/uploads/2013/11/Brand-Stor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escription: C:\Users\odysseasn\Desktop\TD_Brands_Logo_Final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6046" y="4659982"/>
            <a:ext cx="713121" cy="48351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meltwater.com/wp-content/uploads/2013/08/Meltwater-Customer-Purchase-Funnel-high-rez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9" b="12520"/>
          <a:stretch/>
        </p:blipFill>
        <p:spPr bwMode="auto">
          <a:xfrm>
            <a:off x="3491880" y="297370"/>
            <a:ext cx="5772150" cy="447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" y="1779662"/>
            <a:ext cx="5364087" cy="1512168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Hirdetési eszközök és a Marketing tölcsér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26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68235" y="85788"/>
            <a:ext cx="7704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solidFill>
                  <a:schemeClr val="accent1">
                    <a:lumMod val="50000"/>
                  </a:schemeClr>
                </a:solidFill>
              </a:rPr>
              <a:t>Szokott találkozni </a:t>
            </a:r>
            <a:r>
              <a:rPr lang="hu-HU" sz="3200" b="1" dirty="0" smtClean="0">
                <a:solidFill>
                  <a:schemeClr val="accent1">
                    <a:lumMod val="50000"/>
                  </a:schemeClr>
                </a:solidFill>
              </a:rPr>
              <a:t>reklámmal a Facebookon?</a:t>
            </a:r>
            <a:endParaRPr lang="hu-H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529122" y="1861137"/>
            <a:ext cx="1386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73B5E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44%</a:t>
            </a:r>
            <a:endParaRPr lang="hu-HU" sz="4000" dirty="0">
              <a:solidFill>
                <a:srgbClr val="73B5E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797435" y="3364001"/>
            <a:ext cx="126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78%</a:t>
            </a:r>
            <a:endParaRPr lang="hu-HU" sz="3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Kép 11" descr="nrc-logo-2X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4308479"/>
            <a:ext cx="1285856" cy="32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zövegdoboz 12"/>
          <p:cNvSpPr txBox="1"/>
          <p:nvPr/>
        </p:nvSpPr>
        <p:spPr>
          <a:xfrm>
            <a:off x="0" y="4299942"/>
            <a:ext cx="5876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hu-HU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hu-HU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Bázis: a </a:t>
            </a:r>
            <a:r>
              <a:rPr lang="hu-HU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Facebookot</a:t>
            </a:r>
            <a:r>
              <a:rPr lang="hu-HU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legalább hetente használó felnőtt magyar internetezők (n= 800 fő)</a:t>
            </a:r>
            <a:endParaRPr lang="hu-HU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3983" y="679607"/>
            <a:ext cx="4152641" cy="236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timleine3.g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93" r="6789" b="1256"/>
          <a:stretch/>
        </p:blipFill>
        <p:spPr>
          <a:xfrm>
            <a:off x="706826" y="1004453"/>
            <a:ext cx="4181217" cy="3521160"/>
          </a:xfrm>
          <a:prstGeom prst="rect">
            <a:avLst/>
          </a:prstGeom>
        </p:spPr>
      </p:pic>
      <p:sp>
        <p:nvSpPr>
          <p:cNvPr id="14" name="Oval 7"/>
          <p:cNvSpPr>
            <a:spLocks noChangeAspect="1"/>
          </p:cNvSpPr>
          <p:nvPr/>
        </p:nvSpPr>
        <p:spPr>
          <a:xfrm>
            <a:off x="1043608" y="2193370"/>
            <a:ext cx="2087016" cy="1992152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b="1" dirty="0" smtClean="0"/>
              <a:t>78%</a:t>
            </a:r>
          </a:p>
          <a:p>
            <a:pPr algn="ctr"/>
            <a:r>
              <a:rPr lang="hu-HU" sz="1400" b="1" dirty="0" smtClean="0"/>
              <a:t>Hirdetések nem különülnek el az organikus tartalomtól</a:t>
            </a:r>
            <a:endParaRPr lang="hu-HU" sz="1600" dirty="0"/>
          </a:p>
        </p:txBody>
      </p:sp>
      <p:sp>
        <p:nvSpPr>
          <p:cNvPr id="20" name="Oval 7"/>
          <p:cNvSpPr>
            <a:spLocks noChangeAspect="1"/>
          </p:cNvSpPr>
          <p:nvPr/>
        </p:nvSpPr>
        <p:spPr>
          <a:xfrm>
            <a:off x="3443233" y="2469366"/>
            <a:ext cx="1508739" cy="14401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/>
              <a:t>87%</a:t>
            </a:r>
          </a:p>
          <a:p>
            <a:pPr algn="ctr"/>
            <a:r>
              <a:rPr lang="hu-HU" sz="1100" b="1" dirty="0" smtClean="0"/>
              <a:t>Mivel elkülönülnek a </a:t>
            </a:r>
            <a:r>
              <a:rPr lang="hu-HU" sz="1100" b="1" dirty="0" err="1" smtClean="0"/>
              <a:t>Newsfeedtől</a:t>
            </a:r>
            <a:endParaRPr lang="hu-HU" sz="1600" dirty="0"/>
          </a:p>
        </p:txBody>
      </p:sp>
      <p:sp>
        <p:nvSpPr>
          <p:cNvPr id="22" name="Oval 7"/>
          <p:cNvSpPr>
            <a:spLocks noChangeAspect="1"/>
          </p:cNvSpPr>
          <p:nvPr/>
        </p:nvSpPr>
        <p:spPr>
          <a:xfrm>
            <a:off x="6303881" y="2615359"/>
            <a:ext cx="1796511" cy="1714851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 smtClean="0"/>
              <a:t>44%</a:t>
            </a:r>
          </a:p>
          <a:p>
            <a:pPr algn="ctr"/>
            <a:r>
              <a:rPr lang="hu-HU" sz="1100" b="1" dirty="0" smtClean="0"/>
              <a:t>A kilépők találkoztak már hirdetéssel</a:t>
            </a:r>
            <a:endParaRPr lang="hu-HU" sz="1600" dirty="0"/>
          </a:p>
        </p:txBody>
      </p:sp>
      <p:sp>
        <p:nvSpPr>
          <p:cNvPr id="17" name="Rectangle 16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" y="0"/>
            <a:ext cx="9152633" cy="5143500"/>
            <a:chOff x="1" y="0"/>
            <a:chExt cx="9152633" cy="51435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9152633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911574" y="2052841"/>
              <a:ext cx="388618" cy="91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911574" y="1779662"/>
              <a:ext cx="388618" cy="91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71" y="195487"/>
            <a:ext cx="431482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5487"/>
            <a:ext cx="3888432" cy="88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7"/>
          <p:cNvSpPr txBox="1">
            <a:spLocks/>
          </p:cNvSpPr>
          <p:nvPr/>
        </p:nvSpPr>
        <p:spPr>
          <a:xfrm>
            <a:off x="107504" y="94319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hu-HU"/>
            </a:defPPr>
            <a:lvl1pPr>
              <a:spcBef>
                <a:spcPct val="0"/>
              </a:spcBef>
              <a:buNone/>
              <a:defRPr sz="3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dirty="0" smtClean="0"/>
              <a:t>Márkaismertség növelése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9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99" b="-1"/>
          <a:stretch/>
        </p:blipFill>
        <p:spPr bwMode="auto">
          <a:xfrm>
            <a:off x="-1" y="-504055"/>
            <a:ext cx="9163795" cy="538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71" y="0"/>
            <a:ext cx="4314825" cy="101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1472"/>
            <a:ext cx="4314825" cy="93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7"/>
          <p:cNvSpPr txBox="1">
            <a:spLocks/>
          </p:cNvSpPr>
          <p:nvPr/>
        </p:nvSpPr>
        <p:spPr>
          <a:xfrm>
            <a:off x="216024" y="-92546"/>
            <a:ext cx="9036496" cy="1253295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hu-HU"/>
            </a:defPPr>
            <a:lvl1pPr>
              <a:spcBef>
                <a:spcPct val="0"/>
              </a:spcBef>
              <a:buNone/>
              <a:defRPr sz="3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dirty="0" smtClean="0"/>
              <a:t>Célzási lehetőségek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0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52012" y="68160"/>
            <a:ext cx="9039979" cy="5020021"/>
          </a:xfrm>
          <a:prstGeom prst="rect">
            <a:avLst/>
          </a:prstGeom>
          <a:solidFill>
            <a:srgbClr val="E6EA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8"/>
          <p:cNvSpPr txBox="1"/>
          <p:nvPr/>
        </p:nvSpPr>
        <p:spPr>
          <a:xfrm>
            <a:off x="3124514" y="568300"/>
            <a:ext cx="2847953" cy="738664"/>
          </a:xfrm>
          <a:prstGeom prst="rect">
            <a:avLst/>
          </a:prstGeom>
          <a:solidFill>
            <a:srgbClr val="E6EAF1"/>
          </a:solidFill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hu-HU" sz="16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Okostelefon használók</a:t>
            </a:r>
          </a:p>
          <a:p>
            <a:pPr algn="ctr"/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i</a:t>
            </a:r>
            <a:r>
              <a:rPr lang="hu-HU" sz="16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OS használók</a:t>
            </a:r>
            <a:br>
              <a:rPr lang="hu-HU" sz="16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hu-HU" sz="16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early adopters</a:t>
            </a:r>
            <a:endParaRPr lang="hu-HU" sz="1600" b="1" dirty="0">
              <a:solidFill>
                <a:schemeClr val="accent5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6228184" y="3075806"/>
            <a:ext cx="2736304" cy="1584176"/>
          </a:xfrm>
          <a:prstGeom prst="rect">
            <a:avLst/>
          </a:prstGeom>
          <a:solidFill>
            <a:srgbClr val="E6EA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zövegdoboz 21"/>
          <p:cNvSpPr txBox="1"/>
          <p:nvPr/>
        </p:nvSpPr>
        <p:spPr>
          <a:xfrm>
            <a:off x="3802574" y="4259872"/>
            <a:ext cx="1872208" cy="400110"/>
          </a:xfrm>
          <a:prstGeom prst="rect">
            <a:avLst/>
          </a:prstGeom>
          <a:solidFill>
            <a:srgbClr val="E6EAF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130K ember</a:t>
            </a:r>
            <a:endParaRPr lang="en-US" sz="2000" b="1" dirty="0"/>
          </a:p>
        </p:txBody>
      </p:sp>
      <p:sp>
        <p:nvSpPr>
          <p:cNvPr id="23" name="TextBox 8"/>
          <p:cNvSpPr txBox="1"/>
          <p:nvPr/>
        </p:nvSpPr>
        <p:spPr>
          <a:xfrm>
            <a:off x="3030491" y="2643758"/>
            <a:ext cx="3240361" cy="307777"/>
          </a:xfrm>
          <a:prstGeom prst="rect">
            <a:avLst/>
          </a:prstGeom>
          <a:solidFill>
            <a:srgbClr val="E6EAF1"/>
          </a:solidFill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hu-HU" sz="20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kisvállalkozók</a:t>
            </a:r>
            <a:endParaRPr lang="hu-HU" sz="2000" b="1" dirty="0">
              <a:solidFill>
                <a:schemeClr val="accent5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6294481" y="2253537"/>
            <a:ext cx="2311870" cy="400110"/>
          </a:xfrm>
          <a:prstGeom prst="rect">
            <a:avLst/>
          </a:prstGeom>
          <a:solidFill>
            <a:srgbClr val="E6EAF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780K ember</a:t>
            </a:r>
            <a:endParaRPr lang="en-US" sz="2000" b="1" dirty="0"/>
          </a:p>
        </p:txBody>
      </p:sp>
      <p:sp>
        <p:nvSpPr>
          <p:cNvPr id="34" name="Szövegdoboz 33"/>
          <p:cNvSpPr txBox="1"/>
          <p:nvPr/>
        </p:nvSpPr>
        <p:spPr>
          <a:xfrm>
            <a:off x="895678" y="4245386"/>
            <a:ext cx="1872208" cy="400110"/>
          </a:xfrm>
          <a:prstGeom prst="rect">
            <a:avLst/>
          </a:prstGeom>
          <a:solidFill>
            <a:srgbClr val="E6EAF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200K ember</a:t>
            </a:r>
            <a:endParaRPr lang="en-US" sz="2000" b="1" dirty="0"/>
          </a:p>
        </p:txBody>
      </p:sp>
      <p:sp>
        <p:nvSpPr>
          <p:cNvPr id="35" name="TextBox 8"/>
          <p:cNvSpPr txBox="1"/>
          <p:nvPr/>
        </p:nvSpPr>
        <p:spPr>
          <a:xfrm>
            <a:off x="352022" y="2699093"/>
            <a:ext cx="2891467" cy="276999"/>
          </a:xfrm>
          <a:prstGeom prst="rect">
            <a:avLst/>
          </a:prstGeom>
          <a:solidFill>
            <a:srgbClr val="E6EAF1"/>
          </a:solidFill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Friss házasok, kisgyerekesek</a:t>
            </a:r>
            <a:endParaRPr lang="hu-HU" sz="2000" b="1" dirty="0">
              <a:solidFill>
                <a:schemeClr val="accent5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" name="AutoShape 4" descr="data:image/jpeg;base64,/9j/4AAQSkZJRgABAQAAAQABAAD/2wCEAAkGBxQQEBUUEhQUFRUUFBYYFhQYFhoWFRwXGBcXFxUVGBcYHSghGB0lHRgXITIhJSksLy4uGR8zODMsNyotLisBCgoKDg0OGxAQGywmICQsLCw0LDQ1LCwsLCwsLCwsLCwwLywsMiwsLCwsLCwsLywsLCwsLCwsLC8sLCwsLCw0LP/AABEIAN8A4gMBEQACEQEDEQH/xAAcAAEAAgMBAQEAAAAAAAAAAAAABgcEBQgDAgH/xABOEAABAwIBCAUHCAYIBQUAAAABAAIDBBEFBgcSITFBUWETInGBkTJCUmJykqEIFCNDgqKxwTNTssLS8Bc0c4OTo7PhFWTR0/EkVGN0w//EABsBAQACAwEBAAAAAAAAAAAAAAAEBQIDBgEH/8QAOhEAAgECAwQHBwMDBAMAAAAAAAECAwQRITEFEkFRYXGBkaGx0QYTIjLB4fAzQlIUJGIjQ5LxU3KC/9oADAMBAAIRAxEAPwC8UAQBAEAQBAEAQBAavFsoqal/TTMafQvpP9xt3fBa51YQ1ZLt7G4uP0oNrnou95ESxHOjGNUED3+s9wjb2gDSJ77KPK7X7UXVH2bqPOrNLqz9F5kdrM41a++gYohu0WXd4vJB8FpdzUehZ0tgWkPmxl1v0w8zU1GVVbJ5VTL9kiP9gBa3Vm+LJsNmWcNKce3PzxMN2L1B21FQf76T+JY70ub72b1aW60px/4r0AxWf/3E/wDjSfxJvS5vvH9LQ/8AHH/ivQ94Moqtnk1M/fI548HEhZKpNcWa57PtZa0o9yXkbOly+ro9srZOT42/iwNPxWauKi4kSpsOynpFrqb+uJvqDOk4WE9ODxdG6x7mP/iW2N2+KK2t7NR/2qnY19V6EpwrLijqLAS9G4+bKNA3O7SPVJ7CVvjcU5cSouNj3dHNxxXNZ/fvRIwb7FvKs/UAQBAEAQBAEAQBAEAQBAEAQBAEBG8ostKaju2/Syj6tmsg+u7Y3s28loqV4wy1ZaWWyLi6+JLdjzf0XHy6St8cy4q6m4D+hYfMjJB75PKPdYclDnXnLoOptdi2tDNrefN+mnfj1ka/Pb2rQWwQBAEAQBAEAQBDwIemzwfH6ikP0Ermt9A9aP3DqHaLHms4VJQ+VkS5sbe5/Vji+ej7/XEsHJ/OTFJZlU3oXfrG3MR7d7O+45qZTuk8pZHM3ns9Up/FQe8uXH0fg+gnUUoe0OaQ5pFw4G4I4gjapSeOhz0ouLwawZ9r08CAIAgCAIAgCAIAgCAIDFxLEI6aMyTPDGN2k/AADWSeA1rGUlFYs20KFSvNQprFsqrKjL6WpuyDShi2XBtK4cyPIHIa+e5QKtxKWUckdjYbDpUMJ1vil4L17e4hoCjF6EAQBACUB609M+T9Gx7/AGGOf+yCvUm9DCdSEPnkl1tLzM6PJ6rdspqjvie38QFkqc3wZHlf2q1qR70/I+nZNVg200/dGT+C991PkzxbRtH/ALke8xJ8Nmj8uGZg4uie0eJCxcZLVM3RuKM/lnF9TT+piNcDsKxN+DR+oeBAEAQG4yeyknoXXiddhPWidrjPGw808x33WynVlDQg3uzqF2vjWfNa/ddD7MC3Mmcqoa9vUOhIB1onHrDmPSbzHfZWNKtGppqcVfbNrWkvizjwktPs+juxN6tpXhAEAQBAEAQBAEAQGoykygioYtOQ3cb6EY8px4DgOJ3eC11KqgsWTLKxq3dTchpxfBfnIpjH8cmrZdOZ2zyGDyGDg0ceJ2n4KsnUlN4s7yzsqVpDcprrfF/nI1iwJYQBAbXBcnKms/Qxkt/WO6sfvHyvs3K2Qpyn8qIV1tC3tf1JZ8lm+7h24E5wrNgwWNTM559CMaDewuNye0aKlQtF+5nP3HtHN5UYJdLzfdp5krw/Jekgt0dPHcbHOGm/3n3PxW+NGEdEU1baN1W+eo+rRdyyNuBZbSEfqAIAgMKuwiCf9NDFJzcxpPcSLhYSpxlqjfSuq1H9ObXU2RjE821LJcxF8LuR02X5tfr7gQtErWD0yLah7QXMMqmEl3PvX1TIVjWQdXTXc1omYPOjuXW5xnX4aSjTt5x6S/tdt2tfJvdfTp36d+BF/wAv5stBbhAEB6QTOjcHscWuabtcDYg8QV6nhmjGcIzi4yWKfAtjInLcVVoaizZ/NdsbJ2cHct+0cBPo3G98MtfM4vamx3b41aWcPGP26e/pmqlFEEAQBAEAQBAEBqcpMejoYTJJrJ1MYDrc7gOA4ncFrq1FBYsmWNlUu6u5DtfJFIYviclVM6WZ13O91o3NaNwH++1Vc5uTxZ9Atranb01TprJePS+kw1ibwgMrDMOlqZBHCwvcdw2Aek47GjmVlGLk8EaK9xToQ36jwX5pzLQybzdww2fU2mk26P1TT2Hy+12rkFOp2qWcs/I5K+29Vq4xo/DHn+5+nZ3k2a0AWGoDYFKKBvE/UAQBAEAQBAEAQBAaHKHJOnrQS9ujJulZYP5X3OHI/BaalGM9dSwstp3Fq8IPGPJ6fbsKpylyVnoDd404ibCZo6vIOHmHt1cCVAqUZQ105nZWO06N2sI5S/i9ezn+ZGiWosQgP0G2saiNYI1EEbCDuKHmGJbGQGWPzkCCoP0wHVf+sA/fA28dvG1hb1974Za+Zxm2Nk/0799SXwPVfx+3lpyJwpRQBAEAQBAEBjYjWsp4nyyHRYwXJ/IDeTsA5rGUlFYs20aM601TgsWyi8o8bfXTmV+obGMvqazcO07Sd55WVXUqOcsWfQrGyhaUlTjrxfN/mhq1rJgQG7yWyalr5LM6sbT9JKRqHqj0nct207r7aVJ1Hgiv2htGnZwxlnJ6L69C/EXNgmDQ0cXRwtsNrnHW5x9Jx3n8NysoU4wWCOFururcz36rx8l0I2CzIwQBAEAQBAEAQBAEAQBAfEsQe0tcA5pFiCLgg7QQdq8axyZ7GTi8U8GVZlrkIYNKelBdFtfFtcziW+k3ltHMbINa33fijodhsrbSq4Uq7wlwfB9fJ+fXrBAoh0QQH1FIWuDmktc0gtcNRBGsEHivTGUVJOMlimXXkRlKK6DrWE0dhI0b+DwOB+BuFZUKu+s9Tgtq7PdpV+H5Ho/p1ryJIt5VhAEAQBAVJnMyi6eb5vGfo4T1yNjpRtHY3Z234BV9zV3nurRHZ7CsPc0/fzXxS06F9/LrISop0AQ8N1krk6+vm0G3bG2xkk9EcBxcd3ittKm6jwRA2hfws6e885PRc/si7sNoI6eJsUTQ1jBYAfEk7ydpO9WcYqKwRwNatOtN1KjxbMlZGoIAgCAIAgCAIAgCAIAgCAIAgKszh5HiHSqadv0Z1yxgamk/WNHo8Ru27L2gXFHd+KOh1+xdquphb1nnwfPofTy56akBUQ6QIDYYDiz6OoZMzzdTm+kw+Uzv3cwCs4TcJbyIt5awuqLpS46Pk+D/ADgX1Q1bJ4mSRm7HtDmnkfwKtoyUlij51VpSpTdOawaeB7r01hAEBoMtsc+ZUjntP0j+pH7R877IBPcOK016m5DHiWOy7P8AqrhRfyrN9S9dCjVVn0IIDIw+ifUSsijF3vdYDdzJ4AC5PYsoxcngjVXrQo03Unoi98nsGZRQNij3a3O3ucfKcf51AAK0p01COCPnd5dzuqrqT7FyXI2S2EUIAgCAIAgCAIAgCAIAgCAIAgCA/HtBBBAIOog7LcEPU2niilMucm/mM/UH0MtzH6p86M9m7l2FVdeluSy0O82TtD+rpYS+eOvT0+vT1kaWktggLFzUY5YupHnUbvi7dsjB+17ymWtTPcZy3tDZ5K5j1P6P6dxZinHKhAEBTecvF+nrTGD1KcaA4aZsZD+DfslVtzPenhyO52Fa+5tt96zz7OHr2kSUcuggLTzV4D0cRqnjrSi0fKO+t32iPADip9rTwW+zj/aC936n9PHSOvX9vPEnylnOHjV1bIWGSV7Y2NF3Pe4NaBxLjqCAr7G89OG05LY3S1DgbfRM6t/akLQRzbdARif5QbQepQOI3F1QGnwER/FAe9D8oCEn6ajlYPUlbIfBzWICbZN5zcOriGxziOR1rRTDo3XOxoJ6rjya4oCYoAgCAIAgCA12M45T0bNOpmjhadmm4Ank0bXHkLoCC4jnvwyI2Z84m5xxaI/zXNPwQGv/AKfKK/8AV6q3ZH/GgNnhuezDJTZ7p4P7SK4/yi9ATvCcXgq2adPNHM3eWODrHgbbDyKAzUBq8pcHbW0z4XaiRdjvRePJd47eRK11YKccCXZXcrWtGqu1c1xX5xKFnhdG5zHizmOLXDgQbEeKqmsMmfRoTjOKlF4p5o+F4ZHvQVjoJWSs8qNwcO7d2EXB5FexbTxRqrUY1qcqctGsPzqOgqCrbPEyVhu2RjXN7HC4VvGSksUfNatKVKpKnLVPDuMhZGswsZrxTU8sx+rY51uJA1DvNh3rCct2LZvtqDr1o0lxaRz495cS5xu5xJceJJuT3lVB9LUUlgtEfiHpnYHhpqqiOEfWOAJ4NGt57mg99lnCO9JRI13cK3oyqvgvHh4nQEEQY0NaLNaAABsAAsArZLBYI+byk5NylqyOZe5Zw4RTdLL1nuuIoQbOe4c/NaNV3buZIB9MTmHK3LCqxSXTqZCQD1Im3ETPZZfb6xuTxQGgQBAEAQFmZs8602HvbBVOdLSGw19aSLgWHa5o3s4DVbYQOkqaobKxr43BzHtDmuabtLXC7XAjaCEB6oAgCAqvOxnTGHl1LRlrqm3XkNnNiuNWo6nP32Ooar32IDnrEsRlqZHSzyPkkdte9xcey52DluQGKgCAIDNwnFZqSUS08j4pG7HNNjbUbH0gbawdRQHRearOi3E7U9Tox1QHVtqZKALktHmvA1lveN4AFloCps6uEdFUNnaOrMLO/tGjb3tt7pVfdQwlvczsvZ6695RdF6x06n6PzIOop0IQFs5p8S6SlfCTrgfq9h93D72mO4KwtZYx3eRxntDb7lwqq0kvFZeWBOFKOfIRnZrdCjbENs0rQfZZ1z94M8VFu5YQw5l/7O0d+5c/4rxeXliVKq87QICws0WHaUk1QR5AETe11nP+AZ4lTLSObkcz7SXGEIUVx+J+S+pZr3AAkmwAuTyG0qcckciZxMqXYpXyTEnowSyFu5sTT1dXF3lHmUBGUBNM32bmoxglzXCGBhs6ZwLuta+ixotpnZfWAL7dgIFsU+YWgA681W421kOjaO0DoyR4oDX4zmChLD80qpWvGwTBr2nVs0mBpbr32PYgKVyhwOagqHwVDNCRneCDsc072nj+aA1qA6D+TtlG6amlo5Dc05D4r7ejeTpN7GuF/toC4EAQEWzlZUjC8PkmFuld9HCDvkdextvDQC77Nt6A5Imlc9znPJc5xLnOJuSSbkknaSd6A+EBMckc2lfibekijbHEdksxLGO9mwLnDmARqOtATM5gKjR/rcOlw0H297/ZAQjK/N3XYW3TnjDorgdNEdOME6gHXAc3d5QAN0BEkB7UVW+GRkkTix8bg5jhtDgbghAdeZB5SNxOgiqBYOcNGRo82Rup47N45EIBl7hvziglAF3MHSN43ZrsO0aQ71prx3oMstkXHuLuD4PJ9vo8yj1Vn0EICXZr67oq8Mvqmjcy3rN67T4NcPtKRbSwqYcyk2/R95ab38Wn2PJ+aLjVkcOVTndqtKqhj/VxF3fI63/5hV92/iS6DsfZunhQnPnLDuX3IIop0QQF1ZuKPosOiO+TSkP2idH7oarO2jhTXScFtur7y8n0YLu18cTPyxpZpqCoipgDNJC5jLnRF3DRJvu1EreVJzJXZr8VhBLqOQgeg5kp7hG4n4ICPV+DVFPrnp5ov7SJ7P2gEB13kbgzaGgp6doA6OJulzeRpPd3uJKA3KAICjPlLQR3o36ulPTNI3lg0CL8gSbe0UBR6AtH5OziMWfbfSSX7OkiP4gIDpJAEBzz8o3GTJWw0wPVgi03C/1kp3jk1rbe0UBUSAnGaHJEYniAEovBAOklG52uzI/tHbya5AdUxsDQA0AAAAACwAGoADcEB9IDzqIGyMcx7Q5jwWua4XaWkWIIO0EIDk7Ojkn/AMKxB8TL9C8CSEm56jiRoEnaWkEdljvQERQF0fJuxktmqaQnU9gmYPWYQx/iHN91AX05txY7CgTwzOd8Rpehmki/VyPYOxriB8AFTyW62j6dQq+9pRqc0n3ox1ibTOwGp6Krgfs0ZoyfZLgHfdJWcHhJMjXlP3lvUhzi/LLxOg1bnzUpTORNpYlKPQbG37jX/i4qsuHjUZ3uw4btlDpxfjh9CMrQWx+PNgTyQ9WbOhsHp+ip4mDYyJjfBoCuILCKR8xuJ+8rTm+Lb8TMWRpCAIAgIhiGc3C4HObJVtDmuLXNDJHkOabEHRYd4QEUx/PtRxNIpIpZ321OcOii8T1jbhojtQFGZUZRz4lUOnqXaTyLAAWY1ovZjBuAufEk3KA1KAur5NuDkzVNWQdFrBA07i5xEkg7QGs99AXygCA5HzqVnTYzWu4TGP8AwgIv3EBFEB0T8nLDgzD5piOtNPo33lkbRo/ec9AW0gCAICnflI4aHUlNOBrjmMZPqyNJ198Y8UBz8gJtmZrDFjdLr1PL2HsdG4AeNkB1agKPzgQaGJT8HFjh3xtv8bqrrrCozv8AY09+yh0YrxZHlpLQ+ZNh7CjPVqdH00mmxrvSaD4i6uU8VifLZx3ZNcij8ujfEqn22/CNiq636kj6Bslf2VPqfmzRLUWI0b6uOrxQY4ZnSDRqV0fLD9QBAEAQHGOVf9fqv/sz/wCo5AapAEBvsi8BZX1bIJKmKma4+VITd2u2gzzS87gSO/YgOtMn8FhoaZlPTt0Y4xYbyTtc5x3uJ1koDYoAgOM8r3XxGrPGqnPjK5AahAdSZi47YJAfSfMf814/JAT9AEAQFd5+o74LIfRlhP39H80BzAgJDm8k0cWoj/zUXxeAgOwkBTedJtsRPOGM/F4/JVtz+p2Hc+z7/s//AKf0Iko5dAoDoHJ9+lSU54wRHxY1W9P5F1I+a3iwuKi/yl5spvLptsSqfbb8Y2FVtb9SR3OyX/ZU+p+bNEtRYgutr4a/BBhjkdINNwFdHyxn6gCAIAgOdsczMYjNVTytNPoyTSPbeQg2c8uF+ptsUBpsQzNYrE24ijl4iOVpPg/RJ7rlAQOqpnxPcyRjmPabOY5pa4HgWnWCgPJAdCZgss5KpklFUOL3wMD4nk3cYrhrmE79EltuTrbkBb6AIDjPK9tsRqxwqpx4SuQGoQHUeYqTSwSAei+Yf5rnfvICwEAQBAV1n7ktgsg9KWEfe0vyQHMKAkWbuPSxaiH/ADUR8Hg/kgOwUBTedF18RPKGMftH81W3P6h3OwF/Zr/2f0Iko5dAoDoLAWaNJAOEMQ8GNCt6fyLqPml3LeuKj/yfmVLnLh0MSkPpsjf9wM/cVfcLCoztNhz3rKK5Nrxx+pF1oLc/HC4I4oep5nQmB1PS0sMg8+KN3i0FW9N4xT6D5ldU/d15w5NrxM4lZmg02I5WUNObTVdOwjzTKzS929/ggIriOefCogdGWSYjdHE74GTRB8UBYMUgc0OGwgEdh1hAfSAIClPlIYJH0VPWAASdJ0LyPOaWuey/HR0HW9pAUOgLM+T462MdtPKPiw/kgOl0AQHJGdWi6DGaxvGYyf4oEv76AiaA6D+TfigfR1FOT1ophIB6sjQNXfGfFAXAgCAICnflI4kG0tNTg9aSZ0hHqxt0dffIPBAc/ICb5l6My43TatUZfIexsbrfeLUB1YgKNy9n08SqDua5rR9ljQfjdVdd41GfQdjw3LKn0pvvbNAtJZH49pIIG06h2nYjPU8Hizo+CPRa1vogDwFlcpYI+WylvSb5lXZ3qW1RBJ6cTmH+7dcf6h8FBu18SZ1vs3Uxozp8mn3r7ECUQ6QIC582db0uHsF9cTnRnuN2/dc1WVtLGn1HCbdo+7vJP+WD9fFM984mFGswuqhAu50LnNHF7LSMHi0KQU5x+gCA6azMZcR11IymkeBU07A0tJ1vjaLNkbxsLA8xfegLJQBAUb8o3KGNwgomEOe1/TSgeb1S2Np5kOcbcLcQgKOQFn/J4h0sWcfQpZCe98bfzQHSiAIDnz5R2CllXBVAdWaPo3G3nxm4uebXC3sFAU+gJXm0ysOFV7JjcxOHRzNG3o3EXcBvLSA7uI3oDrGiq2Txtkic17HtDmvabtIOwgoD3QHjV1TIY3SSOaxjGlznuNmgDWSSdiA5OznZWf8AFcQfM2/QsHRwg6uo0nrEbi4knvA3ICJoC6/k3YKTJU1ZGprRCw83EPk8AGe8gL2keGgk6gASTyG1GepNvBHO1ZU9NK+Q/WPe/wB5xdb4qmbxeJ9OpU/dU40+SS7lgeK8NhscnKXpqynZ6UzL+y1wc77rSs6axml0kW+qe7tqk/8AF+OS8WdAK3PmxDM6tD0lCJBthka77LrsP7QPco11HGGPIvPZ+tuXW4/3JrtWf08SoVXHbhAT7NJiWhPLATqkaHt9pmp3eWke6pdpLCTjzOb9o7fepRrLg8H1PTx8y01POQOUc7OSTsMxB4A+gnLpITusTd8fa0m1uBad6AhSA9IJ3RuD2Oc1zTdrmktcCNhBGsFAT7Cc8uKQN0XSRzgbDNHd1vaYWl3aSSgPrFc8+KTs0WvigvtMUdnW9p5cR2ixQFfTSue4ue4uc4kuc4kuJJuSSdZJO9AfCA6B+TngDo6aaseLdO4Rx+xGTpuHIvNv7tAXEgCAjWcPJcYph8lPqEnlwuOwStvo3O4G5aTwcUByPV0z4ZHRyNLXscWuadRDmmxB70B4oCR5KZcVuGaqaYhhNzE4acRPHRPknm2xNkBMf6ecRt+ho+3o5f8AvICIZV5d12J6qmYmO9xCwaEQ7Wjyu1xJCAjSAycOoZKiVkMLS+SRwa1o2kn+du5Ade5EZONw2hipm2JY273DzpHa3u7L6hyAQGNnExLoKCSx60v0TePX8ojsaHFaLie7B9ORa7Ft/fXceUfifZp44FKKsO+CAmOauh6SuMhGqGMm/rP6jfu6fgpNrHGePIovaCtuWqh/J+CzfjgXArE4kxsTo2zwyRO8mRjmH7QIusZR3k0baFV0akakdU0+456mhdG5zHizmOLXD1mkhw8QVUYYZM+mQnGcVKOjWK6mfC8MjKwqudTzxzN2xvDrcRsc3vaSO9ZRk4tNGm4oxr0pUpaNYej7HmdA0dS2WNsjDdr2hzTyIuFbxaaxR81qU5U5uEtU8DV5W5MwYnTOgqG3B1tePLY/c9p3H8RcL0wOaMtc21ZhjnFzDLANlRGCW29cbYz26uBKAhqAIAgP0BAWXm+zR1Na9slWx9PTAgkOGjLIPRaw62g+kRv1XQHSNHSshjbHG0MYxoaxo1ANAsAEB7IAgCArbOlmuZin/qKctiqgLG+pkoAsA+2xw1AP4ajuLQOdcawSoopTFUxPieNzhqPNrhqcOYJCA16AIAgNlgOA1FdL0VLC+V2/RHVaDve46mDmSEB0hmvzaR4S3pZS2WqcLF48iMHayO/He7aeQvcCwUBUGdDGOnqhC09SAEHgZHWLvAWHvKuuZ708OR22wLT3VD3r1n5LTv17iGqMXoQFvZrMN6KjMpHWneXc9BvVZ+877SsbWGEMeZxPtBce8ufdrSCw7Xm/ouwmaklEEBUOdHCOhqxM0dScXPASNADh3jRPvKuuYYSx5na7AuveUPdPWHk9O5/QhijF8EBZearH7g0kh1i7ob8Nr2dx6w5E8FNtan7Gcn7QWODVzBa5P6P6f9ljKacwEBG8XyDw6rJM1HCXHWXNb0byeJfGWk+KA0b8zeEk6oHjkJpPzcUB9w5nsJbtpnO7ZpfyeEBJcIyWo6Q3p6WCNw89sY0/fPW+KA3CAIAgCAIAgMXEcOiqWGOeKOVh8yRge3kbOG1AQzEMz+FTEkQOiJ/VyPA7mklo7ggNT/QRh179LWdnSR2/0roDb4dmgwqEg/NzIRsMkj3DvaCGnvCAmlBQxQMEcMbImDYxjQxo7miyAyEBpcrscFDSuk1F56sbeLzs7hrJ5Baq1TcjiTtnWbu66hw1b6PvoiiXuLiSSSSSSTtJJuSeZKqj6IkksFofiHpl4Th7qmeOFm2RwbfgNrndzQT3LKMXJpI03NeNClKrLRL/AKXa8joGlp2xMaxgs1jQ1o4BosB4BW6SSwR80nOU5OctW8e89V6YhAabK3BRW0r4tWn5UZ4Pb5PcdYPIla6tPfjgTtnXbta8anDR9T19etFEvYWkhwIIJBB2gg2IPMFVJ9EUk1itGfKHp601Q6J7XsOi9jg5rhuI2f8AheptPFGFSnGpFwksU8mXnkpj7K6nEgsHjVIz0Xf9DtB4d6tKVRTjifPdoWMrSs4PTg+a9eZuVtIIQBAEAQBAEAQBAEAQBAEAQBAEB51E7Y2Oe8hrWglzjqAA1kkrxtJYsyhCU5KMVi2UflhlCa+oL9YiZdsTT6O9xHF1r9lhuVXVqe8ljwPoGzLBWdHd/c82+nl1L1NEtRYhAWbmowLRa6reNbwWReyD1395Fvsnip1rT/ezkvaG93pK3jwzfXwXYvPoLEUw5kIAgCAq3Ojk50b/AJ3GOo8gTAbn7Gv7HageduKgXNLB76Ou2Bf70f6abzXy9K4rs1XR1EAUQ6UIDZZPY1JRTiWPXuew+S9u9p/I7j3g505uEsURL2zp3dJ059j5P81XEvDBMXirIRLEbg7R5zXb2uG4hWkJqaxR8/urWpbVHTqLPzXNGesyOEAQBAEAQBAEAQBAEAQBAEB+PcACSQANZJ1C3FD1Jt4IqHL7K/527oYD9A09Z36xw2H2Bu47eCrq9ffyWnmdpsfZX9Ove1V8b4fx+/loQ1Ri+CA22S+BurqlsQuGjrSO9Fg2952D/YrZTpucsCFtC9jaUXUeuiXN+i1Ze9PA2NjWMAa1rQ1rRsAAsAFapJLBHzuc5Tk5SeLeZ6L0xCAIAgPKqp2yscx7Q5rwWuadhB1ELxpNYMyhOUJKUXg1mUflbk6+gnLTcxuuYn8R6J9Yb+Oo79VXVpunLDgfQdm7QjeUt79y1X16n9jRrUWAQGzwDHJaKXpIjt1PYfIeOB58DtHiDnCpKDxREvLKldU9yp2PivziuJcuTeUkNcy8Zs8DrxHy2/8AUesNXfqVlTqxmsjhb7Z9a0lhNZcHwf36DcraQQgCAIAgCAIAgCAIAgCA8K2sZCwySuaxjRcuJsP55LyUlFYs2UqU6slCCxb4FR5Z5avrLxRXZBv3Ok9rg31fHgK6tXc8lodpsvY8bb/UqZz8I9XT093MiKjl2EB60tM6V7Y42lz3kBrRtJ/nfuXqTbwRhUqRpwc5vBIvDJHJ5tBAGCzpHdaR/F3AeqNg8dpKtKNJU44cT59tG+leVd95JZJcl6vibxbSAEAQBAEAQGBjeER1kLopRcHYR5TXDY5p3Ef7LCcFNYMkWt1UtqiqU9fNcmUhlBgktFMY5RzY8eS9vpDgeI3eBNXOm4PBn0Cyvad3T34dq4p/mj495rFgSwgPWlqHxPD43OY9uxzTYj+eG9eptPFGFSnCpFwmsU+BY+TeckGzKwaJ2dM0dU+2wa29ouOQUyndcJ95y197PtYztnj/AIvXsfHt8SwKWpZKwPjc17Tsc0hwPYQpiaaxRzc6cqct2aaa4M9V6YBAEAQBAEAQBAEBE8osvKelu2M9PKPNYeoD679g7Bc8lHqXEY5LNlzZbEuLjCUvhjzer6l64Iq3HcenrX6Uz7gHqsGqNvY3jzNyoE6kpvFnX2ljRtY7tNdb4v8AOWhrFgSwgPuGJz3BrAXOcQGtAuSTsAC9SxyMZSjGLlJ4JcS4shskRRM6SWzqh41naGA+Y0/id/YrGhR3M3qcNtXaju5bkMoLx6X9ESxSCnCAIAgCAIAgCAwMawiKsiMUzbg6wdjmu3OadxWE4KawZItbqrbVPeU3n4PoZTOVGTEtA/r9aInqSgdU8Gu9F3Lfu5VtWlKm89DurDaNK8j8OUlrH6rmvxmjWosQgCAy8NxOamdpQSPjO/ROo+009V3eCsoylF4pmivbUa8d2rFP84PVdhNcKznyNsKiFrx6cZ0Xe47UT3hSYXbXzIobj2cg86M8Oh5rvWfgyVUGXtFLtl6M8JGllu12tvxUiNzTfHAp62xLyn+3e6s/DXwN9S4hFKLxyxvHFr2u/ArapxejK6pQq03hOLXWmjJWRqCA85ZmsF3Oa0cSQPxXjaWplGMpPCKxNNW5YUUPlVEZtuYekPgy61Sr01xJ1LZV5U0pvty88CM4nnQjGqnhc8+lIQxvaGi5PYbLTK7X7UWtD2bqPOtNLoWb+i8yF41lTVVdxLKQw/Vs6jOwgG7hycSo06s56sv7XZltbZwjnzeb9F2JGlAWonhAEBkYfQyVEgjiaXvdsA4byTsAHErKMXJ4I1Vq9OjB1KjwS/O8uDI3I9lC3TfZ85Gt+5oO1rL/ABO08tisKNBQzepxG09qzu3uxyguHPpfpwJSpBUBAEAQBAEAQBAEAQHlU07ZWFkjQ5rhZzXC4I4EFeNJrBmUJyhJSi8GuJWeVGbpzLyUd3t2mEnrj2HHyhyOvmdig1bVrOHcdZs/b8ZYQucn/Lh2rh1rLoRAXsLSWuBBBsWkEEHgQdYKinSKSksVmj5Xh6EAQBAfhYDtAQ9TaPaOoe3yXvb7LiPwK9TaNbpwlrFPsR9OrJDtllPbI4/iV7vM8VGmtIruRjloJuQCeO9Y4G1NrJH6h4EAQBAEBI8mcjZ62zrdFCfrXDaP/jb53bqHM7Fup0JTz4FVf7XoWuMfmlyXDrfDq1LawHAYaKPQhbYnynnW9x4ud+WwbgrCnTjBYI4y7va11PeqPqXBdX5ibRbCIEAQBAEAQBAEAQBAEAQBAafHsmaetH0zOtawkb1ZB9reORuOS1VKUZ6k202hXtX/AKcsuTzXd9Vgyusbzc1EN3QETs4amSjuJs7tB7lDnazWmZ1Frt+hVyqrcfevVd3aQ6eF0bi17XMcNrXAtd7p1qO8smXkJxnHei01zWaPheGQQBAEAQBAEAQAlASDBsjKuqsRGY2Hz5bsFuTfKPhbmt0KE5cCsutr2tvk5bz5LPx08cegsPJ/ICnprOk+nkG946gPqx7O83KmU7aMc3mcxebcuK/ww+GPRr2v0wJcpBTBAEAQBAEAQBAEAQBAEAQBAEAQBAY1dh8U7dGaNkjeD2h3hfYsZRUsmjbSr1KL3qcmn0ZEVxDNtSSa4zJCfVdpN8H3+BC0StYPTIt6PtBdQynhLrWD8MCPVma6dv6KeJ/J7XR/hpLS7SXBlpS9pKL/AFINdWD9DU1OQNczZE1/NsjLffLVrdvUXAmw25ZS/c11p/TE10uTVU3bCR9uP8nrD3U1qiTHaNrLSfhL0PhmT1SdkJ9+P+Jee7lyPXf2y1n4P0M6nyJrn7ILDiZI7fB91mqFR8PI0T2zZR1n4S9DaUubOrd5b4Yx2uefANA+KzVrPjgQ6ntFbR+WMn3L6vyN9QZr4W2M00knJoEbT+07wIW6NouLK6t7SVpZU4Jdeb+i8CU4Vk7TUuuGFjXenbSf77ru+K3wpQjoinuL+4uP1Jtrlou5ZG1WwiBAEAQBAEAQBAEAQH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data:image/jpeg;base64,/9j/4AAQSkZJRgABAQAAAQABAAD/2wCEAAkGBxQQEBUUEhQUFRUUFBYYFhQYFhoWFRwXGBcXFxUVGBcYHSghGB0lHRgXITIhJSksLy4uGR8zODMsNyotLisBCgoKDg0OGxAQGywmICQsLCw0LDQ1LCwsLCwsLCwsLCwwLywsMiwsLCwsLCwsLywsLCwsLCwsLC8sLCwsLCw0LP/AABEIAN8A4gMBEQACEQEDEQH/xAAcAAEAAgMBAQEAAAAAAAAAAAAABgcEBQgDAgH/xABOEAABAwIBCAUHCAYIBQUAAAABAAIDBBEFBgcSITFBUWETInGBkTJCUmJykqEIFCNDgqKxwTNTssLS8Bc0c4OTo7PhFWTR0/EkVGN0w//EABsBAQACAwEBAAAAAAAAAAAAAAAEBQIDBgEH/8QAOhEAAgECAwQHBwMDBAMAAAAAAAECAwQRITEFEkFRYXGBkaGx0QYTIjLB4fAzQlIUJGIjQ5LxU3KC/9oADAMBAAIRAxEAPwC8UAQBAEAQBAEAQBAavFsoqal/TTMafQvpP9xt3fBa51YQ1ZLt7G4uP0oNrnou95ESxHOjGNUED3+s9wjb2gDSJ77KPK7X7UXVH2bqPOrNLqz9F5kdrM41a++gYohu0WXd4vJB8FpdzUehZ0tgWkPmxl1v0w8zU1GVVbJ5VTL9kiP9gBa3Vm+LJsNmWcNKce3PzxMN2L1B21FQf76T+JY70ub72b1aW60px/4r0AxWf/3E/wDjSfxJvS5vvH9LQ/8AHH/ivQ94Moqtnk1M/fI548HEhZKpNcWa57PtZa0o9yXkbOly+ro9srZOT42/iwNPxWauKi4kSpsOynpFrqb+uJvqDOk4WE9ODxdG6x7mP/iW2N2+KK2t7NR/2qnY19V6EpwrLijqLAS9G4+bKNA3O7SPVJ7CVvjcU5cSouNj3dHNxxXNZ/fvRIwb7FvKs/UAQBAEAQBAEAQBAEAQBAEAQBAEBG8ostKaju2/Syj6tmsg+u7Y3s28loqV4wy1ZaWWyLi6+JLdjzf0XHy6St8cy4q6m4D+hYfMjJB75PKPdYclDnXnLoOptdi2tDNrefN+mnfj1ka/Pb2rQWwQBAEAQBAEAQBDwIemzwfH6ikP0Ermt9A9aP3DqHaLHms4VJQ+VkS5sbe5/Vji+ej7/XEsHJ/OTFJZlU3oXfrG3MR7d7O+45qZTuk8pZHM3ns9Up/FQe8uXH0fg+gnUUoe0OaQ5pFw4G4I4gjapSeOhz0ouLwawZ9r08CAIAgCAIAgCAIAgCAIDFxLEI6aMyTPDGN2k/AADWSeA1rGUlFYs20KFSvNQprFsqrKjL6WpuyDShi2XBtK4cyPIHIa+e5QKtxKWUckdjYbDpUMJ1vil4L17e4hoCjF6EAQBACUB609M+T9Gx7/AGGOf+yCvUm9DCdSEPnkl1tLzM6PJ6rdspqjvie38QFkqc3wZHlf2q1qR70/I+nZNVg200/dGT+C991PkzxbRtH/ALke8xJ8Nmj8uGZg4uie0eJCxcZLVM3RuKM/lnF9TT+piNcDsKxN+DR+oeBAEAQG4yeyknoXXiddhPWidrjPGw808x33WynVlDQg3uzqF2vjWfNa/ddD7MC3Mmcqoa9vUOhIB1onHrDmPSbzHfZWNKtGppqcVfbNrWkvizjwktPs+juxN6tpXhAEAQBAEAQBAEAQGoykygioYtOQ3cb6EY8px4DgOJ3eC11KqgsWTLKxq3dTchpxfBfnIpjH8cmrZdOZ2zyGDyGDg0ceJ2n4KsnUlN4s7yzsqVpDcprrfF/nI1iwJYQBAbXBcnKms/Qxkt/WO6sfvHyvs3K2Qpyn8qIV1tC3tf1JZ8lm+7h24E5wrNgwWNTM559CMaDewuNye0aKlQtF+5nP3HtHN5UYJdLzfdp5krw/Jekgt0dPHcbHOGm/3n3PxW+NGEdEU1baN1W+eo+rRdyyNuBZbSEfqAIAgMKuwiCf9NDFJzcxpPcSLhYSpxlqjfSuq1H9ObXU2RjE821LJcxF8LuR02X5tfr7gQtErWD0yLah7QXMMqmEl3PvX1TIVjWQdXTXc1omYPOjuXW5xnX4aSjTt5x6S/tdt2tfJvdfTp36d+BF/wAv5stBbhAEB6QTOjcHscWuabtcDYg8QV6nhmjGcIzi4yWKfAtjInLcVVoaizZ/NdsbJ2cHct+0cBPo3G98MtfM4vamx3b41aWcPGP26e/pmqlFEEAQBAEAQBAEBqcpMejoYTJJrJ1MYDrc7gOA4ncFrq1FBYsmWNlUu6u5DtfJFIYviclVM6WZ13O91o3NaNwH++1Vc5uTxZ9Atranb01TprJePS+kw1ibwgMrDMOlqZBHCwvcdw2Aek47GjmVlGLk8EaK9xToQ36jwX5pzLQybzdww2fU2mk26P1TT2Hy+12rkFOp2qWcs/I5K+29Vq4xo/DHn+5+nZ3k2a0AWGoDYFKKBvE/UAQBAEAQBAEAQBAaHKHJOnrQS9ujJulZYP5X3OHI/BaalGM9dSwstp3Fq8IPGPJ6fbsKpylyVnoDd404ibCZo6vIOHmHt1cCVAqUZQ105nZWO06N2sI5S/i9ezn+ZGiWosQgP0G2saiNYI1EEbCDuKHmGJbGQGWPzkCCoP0wHVf+sA/fA28dvG1hb1974Za+Zxm2Nk/0799SXwPVfx+3lpyJwpRQBAEAQBAEBjYjWsp4nyyHRYwXJ/IDeTsA5rGUlFYs20aM601TgsWyi8o8bfXTmV+obGMvqazcO07Sd55WVXUqOcsWfQrGyhaUlTjrxfN/mhq1rJgQG7yWyalr5LM6sbT9JKRqHqj0nct207r7aVJ1Hgiv2htGnZwxlnJ6L69C/EXNgmDQ0cXRwtsNrnHW5x9Jx3n8NysoU4wWCOFururcz36rx8l0I2CzIwQBAEAQBAEAQBAEAQBAfEsQe0tcA5pFiCLgg7QQdq8axyZ7GTi8U8GVZlrkIYNKelBdFtfFtcziW+k3ltHMbINa33fijodhsrbSq4Uq7wlwfB9fJ+fXrBAoh0QQH1FIWuDmktc0gtcNRBGsEHivTGUVJOMlimXXkRlKK6DrWE0dhI0b+DwOB+BuFZUKu+s9Tgtq7PdpV+H5Ho/p1ryJIt5VhAEAQBAVJnMyi6eb5vGfo4T1yNjpRtHY3Z234BV9zV3nurRHZ7CsPc0/fzXxS06F9/LrISop0AQ8N1krk6+vm0G3bG2xkk9EcBxcd3ittKm6jwRA2hfws6e885PRc/si7sNoI6eJsUTQ1jBYAfEk7ydpO9WcYqKwRwNatOtN1KjxbMlZGoIAgCAIAgCAIAgCAIAgCAIAgKszh5HiHSqadv0Z1yxgamk/WNHo8Ru27L2gXFHd+KOh1+xdquphb1nnwfPofTy56akBUQ6QIDYYDiz6OoZMzzdTm+kw+Uzv3cwCs4TcJbyIt5awuqLpS46Pk+D/ADgX1Q1bJ4mSRm7HtDmnkfwKtoyUlij51VpSpTdOawaeB7r01hAEBoMtsc+ZUjntP0j+pH7R877IBPcOK016m5DHiWOy7P8AqrhRfyrN9S9dCjVVn0IIDIw+ifUSsijF3vdYDdzJ4AC5PYsoxcngjVXrQo03Unoi98nsGZRQNij3a3O3ucfKcf51AAK0p01COCPnd5dzuqrqT7FyXI2S2EUIAgCAIAgCAIAgCAIAgCAIAgCA/HtBBBAIOog7LcEPU2niilMucm/mM/UH0MtzH6p86M9m7l2FVdeluSy0O82TtD+rpYS+eOvT0+vT1kaWktggLFzUY5YupHnUbvi7dsjB+17ymWtTPcZy3tDZ5K5j1P6P6dxZinHKhAEBTecvF+nrTGD1KcaA4aZsZD+DfslVtzPenhyO52Fa+5tt96zz7OHr2kSUcuggLTzV4D0cRqnjrSi0fKO+t32iPADip9rTwW+zj/aC936n9PHSOvX9vPEnylnOHjV1bIWGSV7Y2NF3Pe4NaBxLjqCAr7G89OG05LY3S1DgbfRM6t/akLQRzbdARif5QbQepQOI3F1QGnwER/FAe9D8oCEn6ajlYPUlbIfBzWICbZN5zcOriGxziOR1rRTDo3XOxoJ6rjya4oCYoAgCAIAgCA12M45T0bNOpmjhadmm4Ank0bXHkLoCC4jnvwyI2Z84m5xxaI/zXNPwQGv/AKfKK/8AV6q3ZH/GgNnhuezDJTZ7p4P7SK4/yi9ATvCcXgq2adPNHM3eWODrHgbbDyKAzUBq8pcHbW0z4XaiRdjvRePJd47eRK11YKccCXZXcrWtGqu1c1xX5xKFnhdG5zHizmOLXDgQbEeKqmsMmfRoTjOKlF4p5o+F4ZHvQVjoJWSs8qNwcO7d2EXB5FexbTxRqrUY1qcqctGsPzqOgqCrbPEyVhu2RjXN7HC4VvGSksUfNatKVKpKnLVPDuMhZGswsZrxTU8sx+rY51uJA1DvNh3rCct2LZvtqDr1o0lxaRz495cS5xu5xJceJJuT3lVB9LUUlgtEfiHpnYHhpqqiOEfWOAJ4NGt57mg99lnCO9JRI13cK3oyqvgvHh4nQEEQY0NaLNaAABsAAsArZLBYI+byk5NylqyOZe5Zw4RTdLL1nuuIoQbOe4c/NaNV3buZIB9MTmHK3LCqxSXTqZCQD1Im3ETPZZfb6xuTxQGgQBAEAQFmZs8602HvbBVOdLSGw19aSLgWHa5o3s4DVbYQOkqaobKxr43BzHtDmuabtLXC7XAjaCEB6oAgCAqvOxnTGHl1LRlrqm3XkNnNiuNWo6nP32Ooar32IDnrEsRlqZHSzyPkkdte9xcey52DluQGKgCAIDNwnFZqSUS08j4pG7HNNjbUbH0gbawdRQHRearOi3E7U9Tox1QHVtqZKALktHmvA1lveN4AFloCps6uEdFUNnaOrMLO/tGjb3tt7pVfdQwlvczsvZ6695RdF6x06n6PzIOop0IQFs5p8S6SlfCTrgfq9h93D72mO4KwtZYx3eRxntDb7lwqq0kvFZeWBOFKOfIRnZrdCjbENs0rQfZZ1z94M8VFu5YQw5l/7O0d+5c/4rxeXliVKq87QICws0WHaUk1QR5AETe11nP+AZ4lTLSObkcz7SXGEIUVx+J+S+pZr3AAkmwAuTyG0qcckciZxMqXYpXyTEnowSyFu5sTT1dXF3lHmUBGUBNM32bmoxglzXCGBhs6ZwLuta+ixotpnZfWAL7dgIFsU+YWgA681W421kOjaO0DoyR4oDX4zmChLD80qpWvGwTBr2nVs0mBpbr32PYgKVyhwOagqHwVDNCRneCDsc072nj+aA1qA6D+TtlG6amlo5Dc05D4r7ejeTpN7GuF/toC4EAQEWzlZUjC8PkmFuld9HCDvkdextvDQC77Nt6A5Imlc9znPJc5xLnOJuSSbkknaSd6A+EBMckc2lfibekijbHEdksxLGO9mwLnDmARqOtATM5gKjR/rcOlw0H297/ZAQjK/N3XYW3TnjDorgdNEdOME6gHXAc3d5QAN0BEkB7UVW+GRkkTix8bg5jhtDgbghAdeZB5SNxOgiqBYOcNGRo82Rup47N45EIBl7hvziglAF3MHSN43ZrsO0aQ71prx3oMstkXHuLuD4PJ9vo8yj1Vn0EICXZr67oq8Mvqmjcy3rN67T4NcPtKRbSwqYcyk2/R95ab38Wn2PJ+aLjVkcOVTndqtKqhj/VxF3fI63/5hV92/iS6DsfZunhQnPnLDuX3IIop0QQF1ZuKPosOiO+TSkP2idH7oarO2jhTXScFtur7y8n0YLu18cTPyxpZpqCoipgDNJC5jLnRF3DRJvu1EreVJzJXZr8VhBLqOQgeg5kp7hG4n4ICPV+DVFPrnp5ov7SJ7P2gEB13kbgzaGgp6doA6OJulzeRpPd3uJKA3KAICjPlLQR3o36ulPTNI3lg0CL8gSbe0UBR6AtH5OziMWfbfSSX7OkiP4gIDpJAEBzz8o3GTJWw0wPVgi03C/1kp3jk1rbe0UBUSAnGaHJEYniAEovBAOklG52uzI/tHbya5AdUxsDQA0AAAAACwAGoADcEB9IDzqIGyMcx7Q5jwWua4XaWkWIIO0EIDk7Ojkn/AMKxB8TL9C8CSEm56jiRoEnaWkEdljvQERQF0fJuxktmqaQnU9gmYPWYQx/iHN91AX05txY7CgTwzOd8Rpehmki/VyPYOxriB8AFTyW62j6dQq+9pRqc0n3ox1ibTOwGp6Krgfs0ZoyfZLgHfdJWcHhJMjXlP3lvUhzi/LLxOg1bnzUpTORNpYlKPQbG37jX/i4qsuHjUZ3uw4btlDpxfjh9CMrQWx+PNgTyQ9WbOhsHp+ip4mDYyJjfBoCuILCKR8xuJ+8rTm+Lb8TMWRpCAIAgIhiGc3C4HObJVtDmuLXNDJHkOabEHRYd4QEUx/PtRxNIpIpZ321OcOii8T1jbhojtQFGZUZRz4lUOnqXaTyLAAWY1ovZjBuAufEk3KA1KAur5NuDkzVNWQdFrBA07i5xEkg7QGs99AXygCA5HzqVnTYzWu4TGP8AwgIv3EBFEB0T8nLDgzD5piOtNPo33lkbRo/ec9AW0gCAICnflI4aHUlNOBrjmMZPqyNJ198Y8UBz8gJtmZrDFjdLr1PL2HsdG4AeNkB1agKPzgQaGJT8HFjh3xtv8bqrrrCozv8AY09+yh0YrxZHlpLQ+ZNh7CjPVqdH00mmxrvSaD4i6uU8VifLZx3ZNcij8ujfEqn22/CNiq636kj6Bslf2VPqfmzRLUWI0b6uOrxQY4ZnSDRqV0fLD9QBAEAQHGOVf9fqv/sz/wCo5AapAEBvsi8BZX1bIJKmKma4+VITd2u2gzzS87gSO/YgOtMn8FhoaZlPTt0Y4xYbyTtc5x3uJ1koDYoAgOM8r3XxGrPGqnPjK5AahAdSZi47YJAfSfMf814/JAT9AEAQFd5+o74LIfRlhP39H80BzAgJDm8k0cWoj/zUXxeAgOwkBTedJtsRPOGM/F4/JVtz+p2Hc+z7/s//AKf0Iko5dAoDoHJ9+lSU54wRHxY1W9P5F1I+a3iwuKi/yl5spvLptsSqfbb8Y2FVtb9SR3OyX/ZU+p+bNEtRYgutr4a/BBhjkdINNwFdHyxn6gCAIAgOdsczMYjNVTytNPoyTSPbeQg2c8uF+ptsUBpsQzNYrE24ijl4iOVpPg/RJ7rlAQOqpnxPcyRjmPabOY5pa4HgWnWCgPJAdCZgss5KpklFUOL3wMD4nk3cYrhrmE79EltuTrbkBb6AIDjPK9tsRqxwqpx4SuQGoQHUeYqTSwSAei+Yf5rnfvICwEAQBAV1n7ktgsg9KWEfe0vyQHMKAkWbuPSxaiH/ADUR8Hg/kgOwUBTedF18RPKGMftH81W3P6h3OwF/Zr/2f0Iko5dAoDoLAWaNJAOEMQ8GNCt6fyLqPml3LeuKj/yfmVLnLh0MSkPpsjf9wM/cVfcLCoztNhz3rKK5Nrxx+pF1oLc/HC4I4oep5nQmB1PS0sMg8+KN3i0FW9N4xT6D5ldU/d15w5NrxM4lZmg02I5WUNObTVdOwjzTKzS929/ggIriOefCogdGWSYjdHE74GTRB8UBYMUgc0OGwgEdh1hAfSAIClPlIYJH0VPWAASdJ0LyPOaWuey/HR0HW9pAUOgLM+T462MdtPKPiw/kgOl0AQHJGdWi6DGaxvGYyf4oEv76AiaA6D+TfigfR1FOT1ophIB6sjQNXfGfFAXAgCAICnflI4kG0tNTg9aSZ0hHqxt0dffIPBAc/ICb5l6My43TatUZfIexsbrfeLUB1YgKNy9n08SqDua5rR9ljQfjdVdd41GfQdjw3LKn0pvvbNAtJZH49pIIG06h2nYjPU8Hizo+CPRa1vogDwFlcpYI+WylvSb5lXZ3qW1RBJ6cTmH+7dcf6h8FBu18SZ1vs3Uxozp8mn3r7ECUQ6QIC582db0uHsF9cTnRnuN2/dc1WVtLGn1HCbdo+7vJP+WD9fFM984mFGswuqhAu50LnNHF7LSMHi0KQU5x+gCA6azMZcR11IymkeBU07A0tJ1vjaLNkbxsLA8xfegLJQBAUb8o3KGNwgomEOe1/TSgeb1S2Np5kOcbcLcQgKOQFn/J4h0sWcfQpZCe98bfzQHSiAIDnz5R2CllXBVAdWaPo3G3nxm4uebXC3sFAU+gJXm0ysOFV7JjcxOHRzNG3o3EXcBvLSA7uI3oDrGiq2Txtkic17HtDmvabtIOwgoD3QHjV1TIY3SSOaxjGlznuNmgDWSSdiA5OznZWf8AFcQfM2/QsHRwg6uo0nrEbi4knvA3ICJoC6/k3YKTJU1ZGprRCw83EPk8AGe8gL2keGgk6gASTyG1GepNvBHO1ZU9NK+Q/WPe/wB5xdb4qmbxeJ9OpU/dU40+SS7lgeK8NhscnKXpqynZ6UzL+y1wc77rSs6axml0kW+qe7tqk/8AF+OS8WdAK3PmxDM6tD0lCJBthka77LrsP7QPco11HGGPIvPZ+tuXW4/3JrtWf08SoVXHbhAT7NJiWhPLATqkaHt9pmp3eWke6pdpLCTjzOb9o7fepRrLg8H1PTx8y01POQOUc7OSTsMxB4A+gnLpITusTd8fa0m1uBad6AhSA9IJ3RuD2Oc1zTdrmktcCNhBGsFAT7Cc8uKQN0XSRzgbDNHd1vaYWl3aSSgPrFc8+KTs0WvigvtMUdnW9p5cR2ixQFfTSue4ue4uc4kuc4kuJJuSSdZJO9AfCA6B+TngDo6aaseLdO4Rx+xGTpuHIvNv7tAXEgCAjWcPJcYph8lPqEnlwuOwStvo3O4G5aTwcUByPV0z4ZHRyNLXscWuadRDmmxB70B4oCR5KZcVuGaqaYhhNzE4acRPHRPknm2xNkBMf6ecRt+ho+3o5f8AvICIZV5d12J6qmYmO9xCwaEQ7Wjyu1xJCAjSAycOoZKiVkMLS+SRwa1o2kn+du5Ade5EZONw2hipm2JY273DzpHa3u7L6hyAQGNnExLoKCSx60v0TePX8ojsaHFaLie7B9ORa7Ft/fXceUfifZp44FKKsO+CAmOauh6SuMhGqGMm/rP6jfu6fgpNrHGePIovaCtuWqh/J+CzfjgXArE4kxsTo2zwyRO8mRjmH7QIusZR3k0baFV0akakdU0+456mhdG5zHizmOLXD1mkhw8QVUYYZM+mQnGcVKOjWK6mfC8MjKwqudTzxzN2xvDrcRsc3vaSO9ZRk4tNGm4oxr0pUpaNYej7HmdA0dS2WNsjDdr2hzTyIuFbxaaxR81qU5U5uEtU8DV5W5MwYnTOgqG3B1tePLY/c9p3H8RcL0wOaMtc21ZhjnFzDLANlRGCW29cbYz26uBKAhqAIAgP0BAWXm+zR1Na9slWx9PTAgkOGjLIPRaw62g+kRv1XQHSNHSshjbHG0MYxoaxo1ANAsAEB7IAgCArbOlmuZin/qKctiqgLG+pkoAsA+2xw1AP4ajuLQOdcawSoopTFUxPieNzhqPNrhqcOYJCA16AIAgNlgOA1FdL0VLC+V2/RHVaDve46mDmSEB0hmvzaR4S3pZS2WqcLF48iMHayO/He7aeQvcCwUBUGdDGOnqhC09SAEHgZHWLvAWHvKuuZ708OR22wLT3VD3r1n5LTv17iGqMXoQFvZrMN6KjMpHWneXc9BvVZ+877SsbWGEMeZxPtBce8ufdrSCw7Xm/ouwmaklEEBUOdHCOhqxM0dScXPASNADh3jRPvKuuYYSx5na7AuveUPdPWHk9O5/QhijF8EBZearH7g0kh1i7ob8Nr2dx6w5E8FNtan7Gcn7QWODVzBa5P6P6f9ljKacwEBG8XyDw6rJM1HCXHWXNb0byeJfGWk+KA0b8zeEk6oHjkJpPzcUB9w5nsJbtpnO7ZpfyeEBJcIyWo6Q3p6WCNw89sY0/fPW+KA3CAIAgCAIAgMXEcOiqWGOeKOVh8yRge3kbOG1AQzEMz+FTEkQOiJ/VyPA7mklo7ggNT/QRh179LWdnSR2/0roDb4dmgwqEg/NzIRsMkj3DvaCGnvCAmlBQxQMEcMbImDYxjQxo7miyAyEBpcrscFDSuk1F56sbeLzs7hrJ5Baq1TcjiTtnWbu66hw1b6PvoiiXuLiSSSSSSTtJJuSeZKqj6IkksFofiHpl4Th7qmeOFm2RwbfgNrndzQT3LKMXJpI03NeNClKrLRL/AKXa8joGlp2xMaxgs1jQ1o4BosB4BW6SSwR80nOU5OctW8e89V6YhAabK3BRW0r4tWn5UZ4Pb5PcdYPIla6tPfjgTtnXbta8anDR9T19etFEvYWkhwIIJBB2gg2IPMFVJ9EUk1itGfKHp601Q6J7XsOi9jg5rhuI2f8AheptPFGFSnGpFwksU8mXnkpj7K6nEgsHjVIz0Xf9DtB4d6tKVRTjifPdoWMrSs4PTg+a9eZuVtIIQBAEAQBAEAQBAEAQBAEAQBAEB51E7Y2Oe8hrWglzjqAA1kkrxtJYsyhCU5KMVi2UflhlCa+oL9YiZdsTT6O9xHF1r9lhuVXVqe8ljwPoGzLBWdHd/c82+nl1L1NEtRYhAWbmowLRa6reNbwWReyD1395Fvsnip1rT/ezkvaG93pK3jwzfXwXYvPoLEUw5kIAgCAq3Ojk50b/AJ3GOo8gTAbn7Gv7HageduKgXNLB76Ou2Bf70f6abzXy9K4rs1XR1EAUQ6UIDZZPY1JRTiWPXuew+S9u9p/I7j3g505uEsURL2zp3dJ059j5P81XEvDBMXirIRLEbg7R5zXb2uG4hWkJqaxR8/urWpbVHTqLPzXNGesyOEAQBAEAQBAEAQBAEAQBAEB+PcACSQANZJ1C3FD1Jt4IqHL7K/527oYD9A09Z36xw2H2Bu47eCrq9ffyWnmdpsfZX9Ove1V8b4fx+/loQ1Ri+CA22S+BurqlsQuGjrSO9Fg2952D/YrZTpucsCFtC9jaUXUeuiXN+i1Ze9PA2NjWMAa1rQ1rRsAAsAFapJLBHzuc5Tk5SeLeZ6L0xCAIAgPKqp2yscx7Q5rwWuadhB1ELxpNYMyhOUJKUXg1mUflbk6+gnLTcxuuYn8R6J9Yb+Oo79VXVpunLDgfQdm7QjeUt79y1X16n9jRrUWAQGzwDHJaKXpIjt1PYfIeOB58DtHiDnCpKDxREvLKldU9yp2PivziuJcuTeUkNcy8Zs8DrxHy2/8AUesNXfqVlTqxmsjhb7Z9a0lhNZcHwf36DcraQQgCAIAgCAIAgCAIAgCA8K2sZCwySuaxjRcuJsP55LyUlFYs2UqU6slCCxb4FR5Z5avrLxRXZBv3Ok9rg31fHgK6tXc8lodpsvY8bb/UqZz8I9XT093MiKjl2EB60tM6V7Y42lz3kBrRtJ/nfuXqTbwRhUqRpwc5vBIvDJHJ5tBAGCzpHdaR/F3AeqNg8dpKtKNJU44cT59tG+leVd95JZJcl6vibxbSAEAQBAEAQGBjeER1kLopRcHYR5TXDY5p3Ef7LCcFNYMkWt1UtqiqU9fNcmUhlBgktFMY5RzY8eS9vpDgeI3eBNXOm4PBn0Cyvad3T34dq4p/mj495rFgSwgPWlqHxPD43OY9uxzTYj+eG9eptPFGFSnCpFwmsU+BY+TeckGzKwaJ2dM0dU+2wa29ouOQUyndcJ95y197PtYztnj/AIvXsfHt8SwKWpZKwPjc17Tsc0hwPYQpiaaxRzc6cqct2aaa4M9V6YBAEAQBAEAQBAEBE8osvKelu2M9PKPNYeoD679g7Bc8lHqXEY5LNlzZbEuLjCUvhjzer6l64Iq3HcenrX6Uz7gHqsGqNvY3jzNyoE6kpvFnX2ljRtY7tNdb4v8AOWhrFgSwgPuGJz3BrAXOcQGtAuSTsAC9SxyMZSjGLlJ4JcS4shskRRM6SWzqh41naGA+Y0/id/YrGhR3M3qcNtXaju5bkMoLx6X9ESxSCnCAIAgCAIAgCAwMawiKsiMUzbg6wdjmu3OadxWE4KawZItbqrbVPeU3n4PoZTOVGTEtA/r9aInqSgdU8Gu9F3Lfu5VtWlKm89DurDaNK8j8OUlrH6rmvxmjWosQgCAy8NxOamdpQSPjO/ROo+009V3eCsoylF4pmivbUa8d2rFP84PVdhNcKznyNsKiFrx6cZ0Xe47UT3hSYXbXzIobj2cg86M8Oh5rvWfgyVUGXtFLtl6M8JGllu12tvxUiNzTfHAp62xLyn+3e6s/DXwN9S4hFKLxyxvHFr2u/ArapxejK6pQq03hOLXWmjJWRqCA85ZmsF3Oa0cSQPxXjaWplGMpPCKxNNW5YUUPlVEZtuYekPgy61Sr01xJ1LZV5U0pvty88CM4nnQjGqnhc8+lIQxvaGi5PYbLTK7X7UWtD2bqPOtNLoWb+i8yF41lTVVdxLKQw/Vs6jOwgG7hycSo06s56sv7XZltbZwjnzeb9F2JGlAWonhAEBkYfQyVEgjiaXvdsA4byTsAHErKMXJ4I1Vq9OjB1KjwS/O8uDI3I9lC3TfZ85Gt+5oO1rL/ABO08tisKNBQzepxG09qzu3uxyguHPpfpwJSpBUBAEAQBAEAQBAEAQHlU07ZWFkjQ5rhZzXC4I4EFeNJrBmUJyhJSi8GuJWeVGbpzLyUd3t2mEnrj2HHyhyOvmdig1bVrOHcdZs/b8ZYQucn/Lh2rh1rLoRAXsLSWuBBBsWkEEHgQdYKinSKSksVmj5Xh6EAQBAfhYDtAQ9TaPaOoe3yXvb7LiPwK9TaNbpwlrFPsR9OrJDtllPbI4/iV7vM8VGmtIruRjloJuQCeO9Y4G1NrJH6h4EAQBAEBI8mcjZ62zrdFCfrXDaP/jb53bqHM7Fup0JTz4FVf7XoWuMfmlyXDrfDq1LawHAYaKPQhbYnynnW9x4ud+WwbgrCnTjBYI4y7va11PeqPqXBdX5ibRbCIEAQBAEAQBAEAQBAEAQBAafHsmaetH0zOtawkb1ZB9reORuOS1VKUZ6k202hXtX/AKcsuTzXd9Vgyusbzc1EN3QETs4amSjuJs7tB7lDnazWmZ1Frt+hVyqrcfevVd3aQ6eF0bi17XMcNrXAtd7p1qO8smXkJxnHei01zWaPheGQQBAEAQBAEAQAlASDBsjKuqsRGY2Hz5bsFuTfKPhbmt0KE5cCsutr2tvk5bz5LPx08cegsPJ/ICnprOk+nkG946gPqx7O83KmU7aMc3mcxebcuK/ww+GPRr2v0wJcpBTBAEAQBAEAQBAEAQBAEAQBAEAQBAY1dh8U7dGaNkjeD2h3hfYsZRUsmjbSr1KL3qcmn0ZEVxDNtSSa4zJCfVdpN8H3+BC0StYPTIt6PtBdQynhLrWD8MCPVma6dv6KeJ/J7XR/hpLS7SXBlpS9pKL/AFINdWD9DU1OQNczZE1/NsjLffLVrdvUXAmw25ZS/c11p/TE10uTVU3bCR9uP8nrD3U1qiTHaNrLSfhL0PhmT1SdkJ9+P+Jee7lyPXf2y1n4P0M6nyJrn7ILDiZI7fB91mqFR8PI0T2zZR1n4S9DaUubOrd5b4Yx2uefANA+KzVrPjgQ6ntFbR+WMn3L6vyN9QZr4W2M00knJoEbT+07wIW6NouLK6t7SVpZU4Jdeb+i8CU4Vk7TUuuGFjXenbSf77ru+K3wpQjoinuL+4uP1Jtrlou5ZG1WwiBAEAQBAEAQBAEAQH//2Q==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58087"/>
            <a:ext cx="1872208" cy="132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/>
          <p:cNvSpPr txBox="1"/>
          <p:nvPr/>
        </p:nvSpPr>
        <p:spPr>
          <a:xfrm>
            <a:off x="155576" y="195486"/>
            <a:ext cx="8936415" cy="415498"/>
          </a:xfrm>
          <a:prstGeom prst="rect">
            <a:avLst/>
          </a:prstGeom>
          <a:solidFill>
            <a:srgbClr val="E6EAF1"/>
          </a:solidFill>
        </p:spPr>
        <p:txBody>
          <a:bodyPr vert="horz" wrap="square" lIns="0" tIns="0" rIns="0" bIns="0" rtlCol="0">
            <a:spAutoFit/>
          </a:bodyPr>
          <a:lstStyle/>
          <a:p>
            <a:r>
              <a:rPr lang="hu-HU" sz="2700" b="1" dirty="0">
                <a:solidFill>
                  <a:srgbClr val="000000"/>
                </a:solidFill>
                <a:latin typeface="Arial"/>
                <a:cs typeface="Arial"/>
              </a:rPr>
              <a:t>Példák a célzási lehetőségekre</a:t>
            </a:r>
            <a:endParaRPr lang="en-US" sz="27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" name="TextBox 8"/>
          <p:cNvSpPr txBox="1"/>
          <p:nvPr/>
        </p:nvSpPr>
        <p:spPr>
          <a:xfrm>
            <a:off x="6317377" y="545331"/>
            <a:ext cx="2400961" cy="615553"/>
          </a:xfrm>
          <a:prstGeom prst="rect">
            <a:avLst/>
          </a:prstGeom>
          <a:solidFill>
            <a:srgbClr val="E6EAF1"/>
          </a:solidFill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hu-HU" sz="20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18+ nők bevásárlók, akcióvadászok</a:t>
            </a:r>
            <a:endParaRPr lang="hu-HU" sz="2000" b="1" dirty="0">
              <a:solidFill>
                <a:schemeClr val="accent5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6" name="Picture 2" descr="http://us.123rf.com/400wm/400/400/goodshotalan/goodshotalan1203/goodshotalan120300026/12804036-vector-cartoon-of-woman-shopping-in-supermark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827" y="1174791"/>
            <a:ext cx="1718264" cy="120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sdgraphics.com/file/market-store-ic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51536"/>
            <a:ext cx="1750797" cy="140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8"/>
          <p:cNvSpPr txBox="1"/>
          <p:nvPr/>
        </p:nvSpPr>
        <p:spPr>
          <a:xfrm>
            <a:off x="395536" y="555526"/>
            <a:ext cx="2847953" cy="538609"/>
          </a:xfrm>
          <a:prstGeom prst="rect">
            <a:avLst/>
          </a:prstGeom>
          <a:solidFill>
            <a:srgbClr val="E6EAF1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hu-HU" sz="20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18-49 éves budapestiek</a:t>
            </a:r>
            <a:endParaRPr lang="hu-HU" sz="2000" b="1" dirty="0">
              <a:solidFill>
                <a:schemeClr val="accent5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635039" y="2264994"/>
            <a:ext cx="2341167" cy="400110"/>
          </a:xfrm>
          <a:prstGeom prst="rect">
            <a:avLst/>
          </a:prstGeom>
          <a:solidFill>
            <a:srgbClr val="E6EAF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9</a:t>
            </a:r>
            <a:r>
              <a:rPr lang="hu-HU" sz="2000" b="1" dirty="0" smtClean="0"/>
              <a:t>60K ember</a:t>
            </a:r>
            <a:endParaRPr lang="en-US" sz="2000" b="1" dirty="0"/>
          </a:p>
        </p:txBody>
      </p:sp>
      <p:pic>
        <p:nvPicPr>
          <p:cNvPr id="36" name="Picture 6" descr="http://www.femcafe.hu/files/images/budape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72" y="1064036"/>
            <a:ext cx="1722043" cy="129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data:image/jpeg;base64,/9j/4AAQSkZJRgABAQAAAQABAAD/2wCEAAkGBw8QDxAPDxAPDg0NDg4NDw8ODQ8NDQwNFBEWFhQRFBQYHCggGBolGxQUITEhJSkrLi4uFyszODMsNygtLisBCgoKDg0OFxAQFCwcHB0sLCwsLCwsLC0sLCwsLCwsLCwsLCwsLCwsLCwsLCwsLCwsLCwsLCwsLCwsLCwsLCwsLP/AABEIAKAA8AMBEQACEQEDEQH/xAAbAAABBQEBAAAAAAAAAAAAAAABAAIDBAUGB//EADkQAAEDAgQCBwYEBgMAAAAAAAEAAgMEEQUSITFBUQYTImFxgaEyQlKRwdEHFIKxIyRi4fDxM3Ky/8QAGgEBAQEBAQEBAAAAAAAAAAAAAAECAwQFBv/EAC0RAQACAgIBAgUCBgMAAAAAAAABAgMREiExBBMiMkFRYXGBBRQjM0JiNFLR/9oADAMBAAIRAxEAPwD0YyLo5gXobNL1U2aXIbAuQNzKhpeiIZ2NeMrgHA8Dz5pNYmNStbTWdwy9YXWJu0+yefj3r5+XHOOfw+phyxkj8p21ebX5eC5bejjpK2oHPXlxTZx2shxI2+a3Euc1Z9dS52n/AEpMbdK24uTqqDqXZgDlJu65J81InXTvHbosPmYWty20LTotdOVoluDVt1uHn+rl8ckGoXK3l66R043ExukOd2Xh+GyVE7IIRmllOVoJAG25PALrEb6eW8xHcvcOhvQ2nw+PZs1S8DrJnNGn9LAfZHqV3rXi8d7zZ1IctMnXQIlAwlAxzlRm1jgulXOyvDKFqYZiVtsi56b2ddFAuRGWHrTI5kALlUDMgaXIASgYSqhhKCGohD2lrtjx4g8ws3pFo1LVLzS3KGCXPjd1ZAz6BvAEfF4L5l6TSdPt4slcleULsErWnQm9tXkan7LEOvnytx1Qte/+FaiWZqv07MwPE6XK61hxtOlLEKTcECxHJLQ6UtuOnF4rK+jdmH/E7TT3D9lymJd+pdfgWICakY/e4I8wbFdKz089q/Exsabvray5y7RPTjcSmA43KsOVnQfhJTB9fJKbfy8BP6nnKP2cvRijt4vUT09ja5d3kPDlAcyKRegjfKrEJtTmqQtxVmbMyrqV2rVxtZSZMbrpNXOLNKmkXG0O1ZXA5c20ckllYhJlmZlULMgN0BAQHKgWVAxzUDCFUMKIp4jSdY27dJGXLDz5t81yzY+cfl6PT5vat34nywqaYSudfssjNnX3e/4Ld3FfM0+3vXj6rkAJN9LXs36lIWZjw6PD3ACy9FZ6eTJ5WKmLMPJbmNs0tqXKdIaBr43NOoIIIPFcbQ9tJ35HoXhwioo2kl2r3XJ5uP8AZWI325WmazpQ6RHW3Bc58u1fDg8UqLHQ+OoW6w8+SdO//BdrSyslvd5fBERwDA1zgb95cfkvRijy+fnnuHpgeuzgcHoAZEDDKrpNqtRULdaszZkz1BJXeKuE2VnPuukQxMnRqSsL0UllymHWJTfmVjg1yV5qhdIqxNhDFwdByIohiIe1qKflQAhBG4KoicEDCFUNsiMHH6Bzf40Q0NzKG7g/HZeT1GH/ACh9H0nqNfBb9v8AxUpKsaAcrAd3NeN9BtQYkyMdoj7nu5rcWiGJxzZrUle11t7HmLLtW0ONsc/RSxyDQnms3h3wWVujjwaZo4sL2HxDis18LmjV2D0nG5HC6xPl0r4eeYhHrqB8lurhkh6j+D9Nlo5pdP41RYeEbAP3JXpxR0+bnn4tO8Dl1047EyJo2ifMFqKszKrNOtxVibKE0xK7RVymysStsAqC0qSqQPWdLsi9XRs0lEbIjXjevRZECyoAgSoBRDHBVETggYQqgWQKyIwMVwSxMtPo63ai4O72cj3LzZfT77q92D1evhv4+7M6NATTEv1yk3B92xtb5rzY699vo5Lar07+GJkjSCBpo0gWt4L0zqY7ePus7hWrojkLXa5du8Ljbrp3x276czgVSGT1EB37MzR3HQ/t6rjSfL1ZY3ESpdI+Pek+Vr4ed4k/Vbq8+R6v+G3YwyLhnfK/xu8/Ze/FX4YfIz2+OXSfmV14OHI19SrFEmyAzFb4s8kb5FYhmZQkrSGlVAVBUBuikiEg3cy8WnsNLk0GF6uk2jdIrpNhnTRss6uk2WZNGzSU0bMJV0mzS5XSbRukWoqzNkbpVqKszZmvgDJTNGADJpKBxPB3jzXn9Rh/zr+73ek9R3GO37N+glygLyxL32rs7EqoWcdOFvqueWy46dw8xmqHivNYDaCG0Em+uc/S7Vyx/LMu+SZi0V/DUxiQPFxYgrUw6RPTgKyImW3C/qt1h5cvb2DArNpKdrdhDGPRfUpHww+Hkn4pWy5dHPZZkTZpKBpKqGlUBUJAVAkBQJBd69cOLvyHrlOK8gMqcU5GOkV4pyDrFeKcgMqvE5D1qcU5AZU4nIwyLXFORpkV0m0TnLWmdmkqoaShtNBNbs/5ZfJzU9u0w+/6fL7uOLfX6s7H6yzN9wvFks92KHJSQh+C4hMPabVad4a2L7rvhjdJeT1Fv61VHCsRzRAE3ICw9O9wqZbvvzdddKeHK0PTsKblghHKNn7L62P5Yfnss/Hb9VtbYIlA0lEBUBUJAVAkBQJAkCzqaXZZ00bLOmjZZk0bLMmjYXTSDdNAXQK6oBKIaVQCiAqGTMJHZ3Hr3Lz+ow+7TUeXq9Jn9m+58SxcQwuec5btjbsXE5j5Abr5kfw/Lae5iH1rfxPDWvwxMyuPw2EUTsP1EcuZpPvZiB2zzNxde6cNa2rSPGnzoz3tFsk+dvOJKGajk6mcW+F49iVvxNP0Xgy45x21L6uDNXJXdV3DozLMxjRcvNhbh3+CY6zaeMNZbxSs2l6ixtgANgAB4BfZiNRp+cmdzsUQigCoCBWQGyBWQKyA2QGyigqiNUJQJAkCuiFdUG6gSBKgIAiAgVkBQJFUJW/zDTf4RbyK89/71Xrxx/Qsuz07JG5ZGNe3k9ocPVdrRExqYeatprO4nRlHh8MN+qiZGToS1oBI8VmuOtfljTV8t7/Nba0tMCgSAIEqAgV0BCAhRTgECsgVkEC0hIEiJKelkk9hpd320Hms2tFfMt1pa3iF5uBy+85rfVc5zx9Ido9NP1kTg1t5PQfdZ9/8Nfysf9jHYXykHy/ur7/4P5X7WQPoXjYh3gbLUZayxb014/Ku4EGxBB710iYnw88xMeQVQECsgNkUkCsgyKmX+eiZzZmt5H7LzW/vQ9lP+PZtAL0PIKgKBIEgkgp3yGzRfmeA81m1ojy3Wk28Q1afA+LyT4dkfNcZzT9Iemvp4j5pTGjpme05n/orE5LT9XWMVPpUA+k5X/SApyt92vb/ANTg6lPu+gTlb7r7f+sIKimp3Dsdk+i1GS0OdsMT5hm08eYuA9phs4cRyPguvuQ81sUwtikU9w4K8sVluLbYmulKy6OYFBoYPhnXOzO0ibv/AFHkueTJx6jy7YsXLufC5jPSGKmHVxAFwFgBsF5N/d9DHimXJ1GO1Eh9ogcgm3eMMK/5uU7vd802vtwc2qkHvu+abT24WIsRkG5v4q7T212OvDhYjyOysWmPDnfHFurQOh23+E7+S9NMsT1L5+b0007juAC6vMNlAbIFZAbIqq/Do3TtqDfrWNyDXs214eZWJpHLk3GSYrNfouWWmCsgNkBARWnQYWX2LtBy4lcL5fs9OPBvuy9W10NM22hcNhwC4efL2UpvqOocnX9IpJTobD0Tb0VxRCmyocdyjeluGUokwtNkVTR4kKMzVl1teaeojn9y+SQc2H7bo4WpuNO3DQRcagi4PMJt59K00F1utnOasFep5SjiL3Bo3cQEmdRtqtdzptY3WtpKcMZ7Vsre8814rTudvp4sfiIefuJe4ucbklYfQiNQkAVQ8IDdE0exVJTA2RjSy1uYciNjxCrnMaSQS5rg6Pbv/UOYXpx5N9S+d6jBwnlHhOF0eUbIFZAQEBsgNkUrKCRkZKkzpYjbTwzDrnM7bgOfeuN8n0h6cOL6ykxzGW07S1p7XNcXtpTk88r698rrklSZeuK6RMKitCnarCNCGNVmVtjFUPyIjKx6nzRO7gjnMN/oZXddRx31dFeJ3lt6LLy3jUttwVYcwQva8TSwCC73POzBYeJXLNPWno9PXuZc30prOtnIv2WdkfVeZ9bBXUbZTUdzrohwKIcFQ5ruSMrMLCVWZalLCq5WlBiFOW2e3RzdfEJ+YZ1Fo1J0Ewe0OGnAj4TyXqrblD5eXHOO2kuYLTkGcIoh4QEOQOBUEsTbrMy1WNtOjp7nuG/2XC1npx02u4jVCCK/vEadwXN6qxudPNsUqXyPJKS9lY1CoyElTTS5DSqm2nTwIxMtGKJVmZWWRoyLmIbUa2O7XDmChLN/D6pyy1EJ2JDwO8f7Uh5s0fV3GdXThtzxC9bytih7FO53Ehzl5sk7s9uGNVh59OSXk8yT6rm+nXqCsjQ2VD7W3RBaCe4IkysxRqstCniVYmWlAxHOU00NwiQxX0b435o9Qd2kXBHerFtJasX6ltUTnW9hgP8A119Umd/Vz9qKrdndw8GgKHErO5+gTpeIjOORHe0FNwcIOLwd44z+hN/k9qDGwNJ9gDwuPqryn7p7NWlSsDRrYAa2WFmNdQ57HnGR3cq7UjUMA0FyjrySx0aG04gQ2sRRom1qNqMp2hEBzUFOpboUVyfRyTJiTh8TXKV+Zwz/ACu+bKuuni2zSF2cWjUOtS/pXmt5l9DF4hwttVl9GPB+VAwHVBK2NVmZWooVWZlehp77IxMtWloSUYmzUgw48vmptzmywaMcbIm0P5Vt0a2kEQChsciBZUAyoGORTb2QMfKVV0pTR3RpXFPZVdj1CLs3qkNnsjURM1iCQNQAhEVKwaFFhxHR7tYm4jZrXlSvzOPqPld7dd3gV3BahmYTyOvTkchZcL+XvxfLDkHN18CsvfHgnOQOp4LlVJleigVYmWlSURdsjFrablPQsYO1vyG5UcZtMrbHn3QGju1PzQ0eGniSfFQTNACMo3o1BtkAQAlUMJRTCio3IInIqNwRUZRTSUUEDmIJWBETOZ8kSJMcEGNj1UI4nE8iq1Dlfw/jzy1E5/paPMkn9lMfdpl5vU26iHcLu8SMhCRjOhbzXPJHb1+nnddfZzlZFlcRzXN9Ck9IooCVWplpwU9h3lVzmWlS0lyAjnNtN2KERiw9r9lHLyeyNBMAohwCBFEMIRoLIAUDSqGFFMKKY5BE5FRuQROCNInKqaSgcx6KsxuuoysRv4IzKGoda6LDzfpxiuZwiafFS0tui6IUPU0rL6Ok/iO89vSy6Yo1X9Xzs9t3/Rtro4mlFRvuNRwWbRuHTDfjb9VeqgD+0OK4w+jWdTo2CBaamV6CnRiZbdJT5RfiVHKZ2maxQPDUQ4BAUQ0ooFFNKBhQNKoaUUwoqNxQROKKjKCJzlVQuKKjc5FMzoqxDKiSsNl4qIx+kGKiKNzidbK+FiHnOD0zq2rAdfKXZ3nkwb/bzXLXK2mMl+NZl6s0W7h9F63zBQNRQIRFcPyOsfZdt3FcbRqXvw251/MLcbRuEddtOhguQoxaWnI21hyUYg2yKIQGyINkCsgaQEGPj2P0tE0GeTKXXytGr3W5BWIJlbo52yxMlbcNkaHtvvY7IsSeUaMKBhRXP4/0ppaKSOOpcY+ua5zXW7OhAN/mFqIj7szbTShnZI0PY4OY4Xa4G4IUmNNQTioqGQqrCs9yKhfIqqB8wUDRVgcUUBiQF7mwVHC9JsTdM/KPZBXO8pMus6DYWIoOtI7c9j4RjYeepXTDXUbeH1F924/Z066vOSBqigVRBUxZm247jxWbRuG8V+Fok7DM+xC4w+hePrDpKNttVXKVkuuogIHgIDZEKyAEIprkHmk/QWorcTlq66QflWuAhhbu+MbAngFf3JeiRxgANAsGiwA2ACik8IQgcq0ieUVy3TvoqzE6cMLurniJdDJa+Vx3BHIq+UtG4Y34ZYZX0cc1NVtHVMcDA4G4IN8wHdsrr8lY1Ds3OUaQSORYVnuVVWlcoqnM9BnTyWRqFKon0KJLB/Ll7yeVyucwxaXqmGEGGK23Vst8l6K+IfNv80raqE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data:image/jpeg;base64,/9j/4AAQSkZJRgABAQAAAQABAAD/2wCEAAkGBw8QDxAPDxAPDg0NDg4NDw8ODQ8NDQwNFBEWFhQRFBQYHCggGBolGxQUITEhJSkrLi4uFyszODMsNygtLisBCgoKDg0OFxAQFCwcHB0sLCwsLCwsLC0sLCwsLCwsLCwsLCwsLCwsLCwsLCwsLCwsLCwsLCwsLCwsLCwsLCwsLP/AABEIAKAA8AMBEQACEQEDEQH/xAAbAAABBQEBAAAAAAAAAAAAAAABAAIDBAUGB//EADkQAAEDAgQCBwYEBgMAAAAAAAEAAgMEEQUSITFBUQYTImFxgaEyQlKRwdEHFIKxIyRi4fDxM3Ky/8QAGgEBAQEBAQEBAAAAAAAAAAAAAAECAwQFBv/EAC0RAQACAgIBAgUCBgMAAAAAAAABAgMREiExBBMiMkFRYXGBBRQjM0JiNFLR/9oADAMBAAIRAxEAPwD0YyLo5gXobNL1U2aXIbAuQNzKhpeiIZ2NeMrgHA8Dz5pNYmNStbTWdwy9YXWJu0+yefj3r5+XHOOfw+phyxkj8p21ebX5eC5bejjpK2oHPXlxTZx2shxI2+a3Euc1Z9dS52n/AEpMbdK24uTqqDqXZgDlJu65J81InXTvHbosPmYWty20LTotdOVoluDVt1uHn+rl8ckGoXK3l66R043ExukOd2Xh+GyVE7IIRmllOVoJAG25PALrEb6eW8xHcvcOhvQ2nw+PZs1S8DrJnNGn9LAfZHqV3rXi8d7zZ1IctMnXQIlAwlAxzlRm1jgulXOyvDKFqYZiVtsi56b2ddFAuRGWHrTI5kALlUDMgaXIASgYSqhhKCGohD2lrtjx4g8ws3pFo1LVLzS3KGCXPjd1ZAz6BvAEfF4L5l6TSdPt4slcleULsErWnQm9tXkan7LEOvnytx1Qte/+FaiWZqv07MwPE6XK61hxtOlLEKTcECxHJLQ6UtuOnF4rK+jdmH/E7TT3D9lymJd+pdfgWICakY/e4I8wbFdKz089q/Exsabvray5y7RPTjcSmA43KsOVnQfhJTB9fJKbfy8BP6nnKP2cvRijt4vUT09ja5d3kPDlAcyKRegjfKrEJtTmqQtxVmbMyrqV2rVxtZSZMbrpNXOLNKmkXG0O1ZXA5c20ckllYhJlmZlULMgN0BAQHKgWVAxzUDCFUMKIp4jSdY27dJGXLDz5t81yzY+cfl6PT5vat34nywqaYSudfssjNnX3e/4Ld3FfM0+3vXj6rkAJN9LXs36lIWZjw6PD3ACy9FZ6eTJ5WKmLMPJbmNs0tqXKdIaBr43NOoIIIPFcbQ9tJ35HoXhwioo2kl2r3XJ5uP8AZWI325WmazpQ6RHW3Bc58u1fDg8UqLHQ+OoW6w8+SdO//BdrSyslvd5fBERwDA1zgb95cfkvRijy+fnnuHpgeuzgcHoAZEDDKrpNqtRULdaszZkz1BJXeKuE2VnPuukQxMnRqSsL0UllymHWJTfmVjg1yV5qhdIqxNhDFwdByIohiIe1qKflQAhBG4KoicEDCFUNsiMHH6Bzf40Q0NzKG7g/HZeT1GH/ACh9H0nqNfBb9v8AxUpKsaAcrAd3NeN9BtQYkyMdoj7nu5rcWiGJxzZrUle11t7HmLLtW0ONsc/RSxyDQnms3h3wWVujjwaZo4sL2HxDis18LmjV2D0nG5HC6xPl0r4eeYhHrqB8lurhkh6j+D9Nlo5pdP41RYeEbAP3JXpxR0+bnn4tO8Dl1047EyJo2ifMFqKszKrNOtxVibKE0xK7RVymysStsAqC0qSqQPWdLsi9XRs0lEbIjXjevRZECyoAgSoBRDHBVETggYQqgWQKyIwMVwSxMtPo63ai4O72cj3LzZfT77q92D1evhv4+7M6NATTEv1yk3B92xtb5rzY699vo5Lar07+GJkjSCBpo0gWt4L0zqY7ePus7hWrojkLXa5du8Ljbrp3x276czgVSGT1EB37MzR3HQ/t6rjSfL1ZY3ESpdI+Pek+Vr4ed4k/Vbq8+R6v+G3YwyLhnfK/xu8/Ze/FX4YfIz2+OXSfmV14OHI19SrFEmyAzFb4s8kb5FYhmZQkrSGlVAVBUBuikiEg3cy8WnsNLk0GF6uk2jdIrpNhnTRss6uk2WZNGzSU0bMJV0mzS5XSbRukWoqzNkbpVqKszZmvgDJTNGADJpKBxPB3jzXn9Rh/zr+73ek9R3GO37N+glygLyxL32rs7EqoWcdOFvqueWy46dw8xmqHivNYDaCG0Em+uc/S7Vyx/LMu+SZi0V/DUxiQPFxYgrUw6RPTgKyImW3C/qt1h5cvb2DArNpKdrdhDGPRfUpHww+Hkn4pWy5dHPZZkTZpKBpKqGlUBUJAVAkBQJBd69cOLvyHrlOK8gMqcU5GOkV4pyDrFeKcgMqvE5D1qcU5AZU4nIwyLXFORpkV0m0TnLWmdmkqoaShtNBNbs/5ZfJzU9u0w+/6fL7uOLfX6s7H6yzN9wvFks92KHJSQh+C4hMPabVad4a2L7rvhjdJeT1Fv61VHCsRzRAE3ICw9O9wqZbvvzdddKeHK0PTsKblghHKNn7L62P5Yfnss/Hb9VtbYIlA0lEBUBUJAVAkBQJAkCzqaXZZ00bLOmjZZk0bLMmjYXTSDdNAXQK6oBKIaVQCiAqGTMJHZ3Hr3Lz+ow+7TUeXq9Jn9m+58SxcQwuec5btjbsXE5j5Abr5kfw/Lae5iH1rfxPDWvwxMyuPw2EUTsP1EcuZpPvZiB2zzNxde6cNa2rSPGnzoz3tFsk+dvOJKGajk6mcW+F49iVvxNP0Xgy45x21L6uDNXJXdV3DozLMxjRcvNhbh3+CY6zaeMNZbxSs2l6ixtgANgAB4BfZiNRp+cmdzsUQigCoCBWQGyBWQKyA2QGyigqiNUJQJAkCuiFdUG6gSBKgIAiAgVkBQJFUJW/zDTf4RbyK89/71Xrxx/Qsuz07JG5ZGNe3k9ocPVdrRExqYeatprO4nRlHh8MN+qiZGToS1oBI8VmuOtfljTV8t7/Nba0tMCgSAIEqAgV0BCAhRTgECsgVkEC0hIEiJKelkk9hpd320Hms2tFfMt1pa3iF5uBy+85rfVc5zx9Ido9NP1kTg1t5PQfdZ9/8Nfysf9jHYXykHy/ur7/4P5X7WQPoXjYh3gbLUZayxb014/Ku4EGxBB710iYnw88xMeQVQECsgNkUkCsgyKmX+eiZzZmt5H7LzW/vQ9lP+PZtAL0PIKgKBIEgkgp3yGzRfmeA81m1ojy3Wk28Q1afA+LyT4dkfNcZzT9Iemvp4j5pTGjpme05n/orE5LT9XWMVPpUA+k5X/SApyt92vb/ANTg6lPu+gTlb7r7f+sIKimp3Dsdk+i1GS0OdsMT5hm08eYuA9phs4cRyPguvuQ81sUwtikU9w4K8sVluLbYmulKy6OYFBoYPhnXOzO0ibv/AFHkueTJx6jy7YsXLufC5jPSGKmHVxAFwFgBsF5N/d9DHimXJ1GO1Eh9ogcgm3eMMK/5uU7vd802vtwc2qkHvu+abT24WIsRkG5v4q7T212OvDhYjyOysWmPDnfHFurQOh23+E7+S9NMsT1L5+b0007juAC6vMNlAbIFZAbIqq/Do3TtqDfrWNyDXs214eZWJpHLk3GSYrNfouWWmCsgNkBARWnQYWX2LtBy4lcL5fs9OPBvuy9W10NM22hcNhwC4efL2UpvqOocnX9IpJTobD0Tb0VxRCmyocdyjeluGUokwtNkVTR4kKMzVl1teaeojn9y+SQc2H7bo4WpuNO3DQRcagi4PMJt59K00F1utnOasFep5SjiL3Bo3cQEmdRtqtdzptY3WtpKcMZ7Vsre8814rTudvp4sfiIefuJe4ucbklYfQiNQkAVQ8IDdE0exVJTA2RjSy1uYciNjxCrnMaSQS5rg6Pbv/UOYXpx5N9S+d6jBwnlHhOF0eUbIFZAQEBsgNkUrKCRkZKkzpYjbTwzDrnM7bgOfeuN8n0h6cOL6ykxzGW07S1p7XNcXtpTk88r698rrklSZeuK6RMKitCnarCNCGNVmVtjFUPyIjKx6nzRO7gjnMN/oZXddRx31dFeJ3lt6LLy3jUttwVYcwQva8TSwCC73POzBYeJXLNPWno9PXuZc30prOtnIv2WdkfVeZ9bBXUbZTUdzrohwKIcFQ5ruSMrMLCVWZalLCq5WlBiFOW2e3RzdfEJ+YZ1Fo1J0Ewe0OGnAj4TyXqrblD5eXHOO2kuYLTkGcIoh4QEOQOBUEsTbrMy1WNtOjp7nuG/2XC1npx02u4jVCCK/vEadwXN6qxudPNsUqXyPJKS9lY1CoyElTTS5DSqm2nTwIxMtGKJVmZWWRoyLmIbUa2O7XDmChLN/D6pyy1EJ2JDwO8f7Uh5s0fV3GdXThtzxC9bytih7FO53Ehzl5sk7s9uGNVh59OSXk8yT6rm+nXqCsjQ2VD7W3RBaCe4IkysxRqstCniVYmWlAxHOU00NwiQxX0b435o9Qd2kXBHerFtJasX6ltUTnW9hgP8A119Umd/Vz9qKrdndw8GgKHErO5+gTpeIjOORHe0FNwcIOLwd44z+hN/k9qDGwNJ9gDwuPqryn7p7NWlSsDRrYAa2WFmNdQ57HnGR3cq7UjUMA0FyjrySx0aG04gQ2sRRom1qNqMp2hEBzUFOpboUVyfRyTJiTh8TXKV+Zwz/ACu+bKuuni2zSF2cWjUOtS/pXmt5l9DF4hwttVl9GPB+VAwHVBK2NVmZWooVWZlehp77IxMtWloSUYmzUgw48vmptzmywaMcbIm0P5Vt0a2kEQChsciBZUAyoGORTb2QMfKVV0pTR3RpXFPZVdj1CLs3qkNnsjURM1iCQNQAhEVKwaFFhxHR7tYm4jZrXlSvzOPqPld7dd3gV3BahmYTyOvTkchZcL+XvxfLDkHN18CsvfHgnOQOp4LlVJleigVYmWlSURdsjFrablPQsYO1vyG5UcZtMrbHn3QGju1PzQ0eGniSfFQTNACMo3o1BtkAQAlUMJRTCio3IInIqNwRUZRTSUUEDmIJWBETOZ8kSJMcEGNj1UI4nE8iq1Dlfw/jzy1E5/paPMkn9lMfdpl5vU26iHcLu8SMhCRjOhbzXPJHb1+nnddfZzlZFlcRzXN9Ck9IooCVWplpwU9h3lVzmWlS0lyAjnNtN2KERiw9r9lHLyeyNBMAohwCBFEMIRoLIAUDSqGFFMKKY5BE5FRuQROCNInKqaSgcx6KsxuuoysRv4IzKGoda6LDzfpxiuZwiafFS0tui6IUPU0rL6Ok/iO89vSy6Yo1X9Xzs9t3/Rtro4mlFRvuNRwWbRuHTDfjb9VeqgD+0OK4w+jWdTo2CBaamV6CnRiZbdJT5RfiVHKZ2maxQPDUQ4BAUQ0ooFFNKBhQNKoaUUwoqNxQROKKjKCJzlVQuKKjc5FMzoqxDKiSsNl4qIx+kGKiKNzidbK+FiHnOD0zq2rAdfKXZ3nkwb/bzXLXK2mMl+NZl6s0W7h9F63zBQNRQIRFcPyOsfZdt3FcbRqXvw251/MLcbRuEddtOhguQoxaWnI21hyUYg2yKIQGyINkCsgaQEGPj2P0tE0GeTKXXytGr3W5BWIJlbo52yxMlbcNkaHtvvY7IsSeUaMKBhRXP4/0ppaKSOOpcY+ua5zXW7OhAN/mFqIj7szbTShnZI0PY4OY4Xa4G4IUmNNQTioqGQqrCs9yKhfIqqB8wUDRVgcUUBiQF7mwVHC9JsTdM/KPZBXO8pMus6DYWIoOtI7c9j4RjYeepXTDXUbeH1F924/Z066vOSBqigVRBUxZm247jxWbRuG8V+Fok7DM+xC4w+hePrDpKNttVXKVkuuogIHgIDZEKyAEIprkHmk/QWorcTlq66QflWuAhhbu+MbAngFf3JeiRxgANAsGiwA2ACik8IQgcq0ieUVy3TvoqzE6cMLurniJdDJa+Vx3BHIq+UtG4Y34ZYZX0cc1NVtHVMcDA4G4IN8wHdsrr8lY1Ds3OUaQSORYVnuVVWlcoqnM9BnTyWRqFKon0KJLB/Ll7yeVyucwxaXqmGEGGK23Vst8l6K+IfNv80raqEi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data:image/jpeg;base64,/9j/4AAQSkZJRgABAQAAAQABAAD/2wCEAAkGBw8QDxAPDxAPDg0NDg4NDw8ODQ8NDQwNFBEWFhQRFBQYHCggGBolGxQUITEhJSkrLi4uFyszODMsNygtLisBCgoKDg0OFxAQFCwcHB0sLCwsLCwsLC0sLCwsLCwsLCwsLCwsLCwsLCwsLCwsLCwsLCwsLCwsLCwsLCwsLCwsLP/AABEIAKAA8AMBEQACEQEDEQH/xAAbAAABBQEBAAAAAAAAAAAAAAABAAIDBAUGB//EADkQAAEDAgQCBwYEBgMAAAAAAAEAAgMEEQUSITFBUQYTImFxgaEyQlKRwdEHFIKxIyRi4fDxM3Ky/8QAGgEBAQEBAQEBAAAAAAAAAAAAAAECAwQFBv/EAC0RAQACAgIBAgUCBgMAAAAAAAABAgMREiExBBMiMkFRYXGBBRQjM0JiNFLR/9oADAMBAAIRAxEAPwD0YyLo5gXobNL1U2aXIbAuQNzKhpeiIZ2NeMrgHA8Dz5pNYmNStbTWdwy9YXWJu0+yefj3r5+XHOOfw+phyxkj8p21ebX5eC5bejjpK2oHPXlxTZx2shxI2+a3Euc1Z9dS52n/AEpMbdK24uTqqDqXZgDlJu65J81InXTvHbosPmYWty20LTotdOVoluDVt1uHn+rl8ckGoXK3l66R043ExukOd2Xh+GyVE7IIRmllOVoJAG25PALrEb6eW8xHcvcOhvQ2nw+PZs1S8DrJnNGn9LAfZHqV3rXi8d7zZ1IctMnXQIlAwlAxzlRm1jgulXOyvDKFqYZiVtsi56b2ddFAuRGWHrTI5kALlUDMgaXIASgYSqhhKCGohD2lrtjx4g8ws3pFo1LVLzS3KGCXPjd1ZAz6BvAEfF4L5l6TSdPt4slcleULsErWnQm9tXkan7LEOvnytx1Qte/+FaiWZqv07MwPE6XK61hxtOlLEKTcECxHJLQ6UtuOnF4rK+jdmH/E7TT3D9lymJd+pdfgWICakY/e4I8wbFdKz089q/Exsabvray5y7RPTjcSmA43KsOVnQfhJTB9fJKbfy8BP6nnKP2cvRijt4vUT09ja5d3kPDlAcyKRegjfKrEJtTmqQtxVmbMyrqV2rVxtZSZMbrpNXOLNKmkXG0O1ZXA5c20ckllYhJlmZlULMgN0BAQHKgWVAxzUDCFUMKIp4jSdY27dJGXLDz5t81yzY+cfl6PT5vat34nywqaYSudfssjNnX3e/4Ld3FfM0+3vXj6rkAJN9LXs36lIWZjw6PD3ACy9FZ6eTJ5WKmLMPJbmNs0tqXKdIaBr43NOoIIIPFcbQ9tJ35HoXhwioo2kl2r3XJ5uP8AZWI325WmazpQ6RHW3Bc58u1fDg8UqLHQ+OoW6w8+SdO//BdrSyslvd5fBERwDA1zgb95cfkvRijy+fnnuHpgeuzgcHoAZEDDKrpNqtRULdaszZkz1BJXeKuE2VnPuukQxMnRqSsL0UllymHWJTfmVjg1yV5qhdIqxNhDFwdByIohiIe1qKflQAhBG4KoicEDCFUNsiMHH6Bzf40Q0NzKG7g/HZeT1GH/ACh9H0nqNfBb9v8AxUpKsaAcrAd3NeN9BtQYkyMdoj7nu5rcWiGJxzZrUle11t7HmLLtW0ONsc/RSxyDQnms3h3wWVujjwaZo4sL2HxDis18LmjV2D0nG5HC6xPl0r4eeYhHrqB8lurhkh6j+D9Nlo5pdP41RYeEbAP3JXpxR0+bnn4tO8Dl1047EyJo2ifMFqKszKrNOtxVibKE0xK7RVymysStsAqC0qSqQPWdLsi9XRs0lEbIjXjevRZECyoAgSoBRDHBVETggYQqgWQKyIwMVwSxMtPo63ai4O72cj3LzZfT77q92D1evhv4+7M6NATTEv1yk3B92xtb5rzY699vo5Lar07+GJkjSCBpo0gWt4L0zqY7ePus7hWrojkLXa5du8Ljbrp3x276czgVSGT1EB37MzR3HQ/t6rjSfL1ZY3ESpdI+Pek+Vr4ed4k/Vbq8+R6v+G3YwyLhnfK/xu8/Ze/FX4YfIz2+OXSfmV14OHI19SrFEmyAzFb4s8kb5FYhmZQkrSGlVAVBUBuikiEg3cy8WnsNLk0GF6uk2jdIrpNhnTRss6uk2WZNGzSU0bMJV0mzS5XSbRukWoqzNkbpVqKszZmvgDJTNGADJpKBxPB3jzXn9Rh/zr+73ek9R3GO37N+glygLyxL32rs7EqoWcdOFvqueWy46dw8xmqHivNYDaCG0Em+uc/S7Vyx/LMu+SZi0V/DUxiQPFxYgrUw6RPTgKyImW3C/qt1h5cvb2DArNpKdrdhDGPRfUpHww+Hkn4pWy5dHPZZkTZpKBpKqGlUBUJAVAkBQJBd69cOLvyHrlOK8gMqcU5GOkV4pyDrFeKcgMqvE5D1qcU5AZU4nIwyLXFORpkV0m0TnLWmdmkqoaShtNBNbs/5ZfJzU9u0w+/6fL7uOLfX6s7H6yzN9wvFks92KHJSQh+C4hMPabVad4a2L7rvhjdJeT1Fv61VHCsRzRAE3ICw9O9wqZbvvzdddKeHK0PTsKblghHKNn7L62P5Yfnss/Hb9VtbYIlA0lEBUBUJAVAkBQJAkCzqaXZZ00bLOmjZZk0bLMmjYXTSDdNAXQK6oBKIaVQCiAqGTMJHZ3Hr3Lz+ow+7TUeXq9Jn9m+58SxcQwuec5btjbsXE5j5Abr5kfw/Lae5iH1rfxPDWvwxMyuPw2EUTsP1EcuZpPvZiB2zzNxde6cNa2rSPGnzoz3tFsk+dvOJKGajk6mcW+F49iVvxNP0Xgy45x21L6uDNXJXdV3DozLMxjRcvNhbh3+CY6zaeMNZbxSs2l6ixtgANgAB4BfZiNRp+cmdzsUQigCoCBWQGyBWQKyA2QGyigqiNUJQJAkCuiFdUG6gSBKgIAiAgVkBQJFUJW/zDTf4RbyK89/71Xrxx/Qsuz07JG5ZGNe3k9ocPVdrRExqYeatprO4nRlHh8MN+qiZGToS1oBI8VmuOtfljTV8t7/Nba0tMCgSAIEqAgV0BCAhRTgECsgVkEC0hIEiJKelkk9hpd320Hms2tFfMt1pa3iF5uBy+85rfVc5zx9Ido9NP1kTg1t5PQfdZ9/8Nfysf9jHYXykHy/ur7/4P5X7WQPoXjYh3gbLUZayxb014/Ku4EGxBB710iYnw88xMeQVQECsgNkUkCsgyKmX+eiZzZmt5H7LzW/vQ9lP+PZtAL0PIKgKBIEgkgp3yGzRfmeA81m1ojy3Wk28Q1afA+LyT4dkfNcZzT9Iemvp4j5pTGjpme05n/orE5LT9XWMVPpUA+k5X/SApyt92vb/ANTg6lPu+gTlb7r7f+sIKimp3Dsdk+i1GS0OdsMT5hm08eYuA9phs4cRyPguvuQ81sUwtikU9w4K8sVluLbYmulKy6OYFBoYPhnXOzO0ibv/AFHkueTJx6jy7YsXLufC5jPSGKmHVxAFwFgBsF5N/d9DHimXJ1GO1Eh9ogcgm3eMMK/5uU7vd802vtwc2qkHvu+abT24WIsRkG5v4q7T212OvDhYjyOysWmPDnfHFurQOh23+E7+S9NMsT1L5+b0007juAC6vMNlAbIFZAbIqq/Do3TtqDfrWNyDXs214eZWJpHLk3GSYrNfouWWmCsgNkBARWnQYWX2LtBy4lcL5fs9OPBvuy9W10NM22hcNhwC4efL2UpvqOocnX9IpJTobD0Tb0VxRCmyocdyjeluGUokwtNkVTR4kKMzVl1teaeojn9y+SQc2H7bo4WpuNO3DQRcagi4PMJt59K00F1utnOasFep5SjiL3Bo3cQEmdRtqtdzptY3WtpKcMZ7Vsre8814rTudvp4sfiIefuJe4ucbklYfQiNQkAVQ8IDdE0exVJTA2RjSy1uYciNjxCrnMaSQS5rg6Pbv/UOYXpx5N9S+d6jBwnlHhOF0eUbIFZAQEBsgNkUrKCRkZKkzpYjbTwzDrnM7bgOfeuN8n0h6cOL6ykxzGW07S1p7XNcXtpTk88r698rrklSZeuK6RMKitCnarCNCGNVmVtjFUPyIjKx6nzRO7gjnMN/oZXddRx31dFeJ3lt6LLy3jUttwVYcwQva8TSwCC73POzBYeJXLNPWno9PXuZc30prOtnIv2WdkfVeZ9bBXUbZTUdzrohwKIcFQ5ruSMrMLCVWZalLCq5WlBiFOW2e3RzdfEJ+YZ1Fo1J0Ewe0OGnAj4TyXqrblD5eXHOO2kuYLTkGcIoh4QEOQOBUEsTbrMy1WNtOjp7nuG/2XC1npx02u4jVCCK/vEadwXN6qxudPNsUqXyPJKS9lY1CoyElTTS5DSqm2nTwIxMtGKJVmZWWRoyLmIbUa2O7XDmChLN/D6pyy1EJ2JDwO8f7Uh5s0fV3GdXThtzxC9bytih7FO53Ehzl5sk7s9uGNVh59OSXk8yT6rm+nXqCsjQ2VD7W3RBaCe4IkysxRqstCniVYmWlAxHOU00NwiQxX0b435o9Qd2kXBHerFtJasX6ltUTnW9hgP8A119Umd/Vz9qKrdndw8GgKHErO5+gTpeIjOORHe0FNwcIOLwd44z+hN/k9qDGwNJ9gDwuPqryn7p7NWlSsDRrYAa2WFmNdQ57HnGR3cq7UjUMA0FyjrySx0aG04gQ2sRRom1qNqMp2hEBzUFOpboUVyfRyTJiTh8TXKV+Zwz/ACu+bKuuni2zSF2cWjUOtS/pXmt5l9DF4hwttVl9GPB+VAwHVBK2NVmZWooVWZlehp77IxMtWloSUYmzUgw48vmptzmywaMcbIm0P5Vt0a2kEQChsciBZUAyoGORTb2QMfKVV0pTR3RpXFPZVdj1CLs3qkNnsjURM1iCQNQAhEVKwaFFhxHR7tYm4jZrXlSvzOPqPld7dd3gV3BahmYTyOvTkchZcL+XvxfLDkHN18CsvfHgnOQOp4LlVJleigVYmWlSURdsjFrablPQsYO1vyG5UcZtMrbHn3QGju1PzQ0eGniSfFQTNACMo3o1BtkAQAlUMJRTCio3IInIqNwRUZRTSUUEDmIJWBETOZ8kSJMcEGNj1UI4nE8iq1Dlfw/jzy1E5/paPMkn9lMfdpl5vU26iHcLu8SMhCRjOhbzXPJHb1+nnddfZzlZFlcRzXN9Ck9IooCVWplpwU9h3lVzmWlS0lyAjnNtN2KERiw9r9lHLyeyNBMAohwCBFEMIRoLIAUDSqGFFMKKY5BE5FRuQROCNInKqaSgcx6KsxuuoysRv4IzKGoda6LDzfpxiuZwiafFS0tui6IUPU0rL6Ok/iO89vSy6Yo1X9Xzs9t3/Rtro4mlFRvuNRwWbRuHTDfjb9VeqgD+0OK4w+jWdTo2CBaamV6CnRiZbdJT5RfiVHKZ2maxQPDUQ4BAUQ0ooFFNKBhQNKoaUUwoqNxQROKKjKCJzlVQuKKjc5FMzoqxDKiSsNl4qIx+kGKiKNzidbK+FiHnOD0zq2rAdfKXZ3nkwb/bzXLXK2mMl+NZl6s0W7h9F63zBQNRQIRFcPyOsfZdt3FcbRqXvw251/MLcbRuEddtOhguQoxaWnI21hyUYg2yKIQGyINkCsgaQEGPj2P0tE0GeTKXXytGr3W5BWIJlbo52yxMlbcNkaHtvvY7IsSeUaMKBhRXP4/0ppaKSOOpcY+ua5zXW7OhAN/mFqIj7szbTShnZI0PY4OY4Xa4G4IUmNNQTioqGQqrCs9yKhfIqqB8wUDRVgcUUBiQF7mwVHC9JsTdM/KPZBXO8pMus6DYWIoOtI7c9j4RjYeepXTDXUbeH1F924/Z066vOSBqigVRBUxZm247jxWbRuG8V+Fok7DM+xC4w+hePrDpKNttVXKVkuuogIHgIDZEKyAEIprkHmk/QWorcTlq66QflWuAhhbu+MbAngFf3JeiRxgANAsGiwA2ACik8IQgcq0ieUVy3TvoqzE6cMLurniJdDJa+Vx3BHIq+UtG4Y34ZYZX0cc1NVtHVMcDA4G4IN8wHdsrr8lY1Ds3OUaQSORYVnuVVWlcoqnM9BnTyWRqFKon0KJLB/Ll7yeVyucwxaXqmGEGGK23Vst8l6K+IfNv80raqEiP/9k="/>
          <p:cNvSpPr>
            <a:spLocks noChangeAspect="1" noChangeArrowheads="1"/>
          </p:cNvSpPr>
          <p:nvPr/>
        </p:nvSpPr>
        <p:spPr bwMode="auto">
          <a:xfrm>
            <a:off x="155575" y="-9144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Box 8"/>
          <p:cNvSpPr txBox="1"/>
          <p:nvPr/>
        </p:nvSpPr>
        <p:spPr>
          <a:xfrm>
            <a:off x="5894875" y="2683705"/>
            <a:ext cx="3245966" cy="307777"/>
          </a:xfrm>
          <a:prstGeom prst="rect">
            <a:avLst/>
          </a:prstGeom>
          <a:solidFill>
            <a:srgbClr val="E6EAF1"/>
          </a:solidFill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hu-HU" sz="20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18+ férfi autótulajdonosok</a:t>
            </a:r>
            <a:endParaRPr lang="hu-HU" sz="2000" b="1" dirty="0">
              <a:solidFill>
                <a:schemeClr val="accent5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6388376" y="4197051"/>
            <a:ext cx="2341167" cy="400110"/>
          </a:xfrm>
          <a:prstGeom prst="rect">
            <a:avLst/>
          </a:prstGeom>
          <a:solidFill>
            <a:srgbClr val="E6EAF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200K ember</a:t>
            </a:r>
            <a:endParaRPr lang="en-US" sz="2000" b="1" dirty="0"/>
          </a:p>
        </p:txBody>
      </p:sp>
      <p:pic>
        <p:nvPicPr>
          <p:cNvPr id="1026" name="Picture 2" descr="https://encrypted-tbn3.gstatic.com/images?q=tbn:ANd9GcSCU94e0wZ5_L1ObaDBPfOh0tlar5XPhE6GyELAzWNX1P6UtLLlu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10" y="1377819"/>
            <a:ext cx="1872208" cy="119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189904" y="2331331"/>
            <a:ext cx="2895873" cy="400110"/>
          </a:xfrm>
          <a:prstGeom prst="rect">
            <a:avLst/>
          </a:prstGeom>
          <a:solidFill>
            <a:srgbClr val="E6EAF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2,2M/380K/56K ember</a:t>
            </a:r>
            <a:endParaRPr lang="en-US" sz="2000" b="1" dirty="0"/>
          </a:p>
        </p:txBody>
      </p:sp>
      <p:pic>
        <p:nvPicPr>
          <p:cNvPr id="1028" name="Picture 4" descr="http://www.search-best-cartoon.com/cartoon-cars/cartoon-cars-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43868"/>
            <a:ext cx="1654399" cy="118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58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t="12190" r="13571" b="31429"/>
          <a:stretch/>
        </p:blipFill>
        <p:spPr bwMode="auto">
          <a:xfrm>
            <a:off x="251520" y="820258"/>
            <a:ext cx="8608788" cy="412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43432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Ismerjük meg célközönségünk szokásait </a:t>
            </a:r>
            <a:r>
              <a:rPr lang="hu-HU" sz="24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(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Audience Insights</a:t>
            </a:r>
            <a:r>
              <a:rPr lang="hu-HU" sz="24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)</a:t>
            </a:r>
            <a:endParaRPr lang="en-US" sz="28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1" t="13968" r="14048" b="53322"/>
          <a:stretch/>
        </p:blipFill>
        <p:spPr bwMode="auto">
          <a:xfrm>
            <a:off x="179511" y="567818"/>
            <a:ext cx="8650055" cy="315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4" t="47546" r="14495" b="15668"/>
          <a:stretch/>
        </p:blipFill>
        <p:spPr bwMode="auto">
          <a:xfrm>
            <a:off x="194882" y="631213"/>
            <a:ext cx="8650055" cy="354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77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49198" t="9704" r="34576" b="54446"/>
          <a:stretch/>
        </p:blipFill>
        <p:spPr>
          <a:xfrm>
            <a:off x="4141186" y="1108902"/>
            <a:ext cx="2143022" cy="26634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07504" y="94319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hu-HU"/>
            </a:defPPr>
            <a:lvl1pPr>
              <a:spcBef>
                <a:spcPct val="0"/>
              </a:spcBef>
              <a:buNone/>
              <a:defRPr sz="3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dirty="0" smtClean="0"/>
              <a:t>Márkaépítés: Videó / Kép Page </a:t>
            </a:r>
            <a:r>
              <a:rPr lang="hu-HU" dirty="0" smtClean="0"/>
              <a:t>Post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8378" y="425283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*Forrás: </a:t>
            </a:r>
            <a:r>
              <a:rPr lang="en-US" dirty="0" smtClean="0"/>
              <a:t>https</a:t>
            </a:r>
            <a:r>
              <a:rPr lang="en-US" dirty="0"/>
              <a:t>://www.facebook.com/business/ads-guide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819" t="47899" r="24406" b="12362"/>
          <a:stretch/>
        </p:blipFill>
        <p:spPr>
          <a:xfrm>
            <a:off x="323527" y="987574"/>
            <a:ext cx="3536393" cy="29523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7547" y="3336613"/>
            <a:ext cx="1520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CTR: 1-1,5%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8264" y="3029230"/>
            <a:ext cx="1658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CTR: 0,2-0,5%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1697" y="906274"/>
            <a:ext cx="193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Desktop Newsfeed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32298" y="870270"/>
            <a:ext cx="185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Mobile Newsfeed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32522" y="864046"/>
            <a:ext cx="158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Jobb oldali sáv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66310" t="9905" r="19857" b="65107"/>
          <a:stretch/>
        </p:blipFill>
        <p:spPr>
          <a:xfrm>
            <a:off x="6801932" y="1275606"/>
            <a:ext cx="1827080" cy="18564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24040" y="3185366"/>
            <a:ext cx="1520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CTR: 1,5-2%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0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83" t="10801" r="5360" b="30040"/>
          <a:stretch/>
        </p:blipFill>
        <p:spPr>
          <a:xfrm>
            <a:off x="5517392" y="1041057"/>
            <a:ext cx="3168352" cy="304286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 rot="1171578">
            <a:off x="5835368" y="3118927"/>
            <a:ext cx="2070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Logout Experience</a:t>
            </a:r>
            <a:endParaRPr lang="en-US" sz="1600" dirty="0" smtClean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669253" y="4068173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Elérés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1.200.000 </a:t>
            </a:r>
            <a:r>
              <a:rPr lang="hu-H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/nap</a:t>
            </a:r>
            <a:endParaRPr lang="en-US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Targetálás: </a:t>
            </a:r>
            <a:r>
              <a:rPr lang="hu-HU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Életkor </a:t>
            </a:r>
            <a:r>
              <a:rPr lang="hu-H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szerint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107504" y="94319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hu-HU"/>
            </a:defPPr>
            <a:lvl1pPr>
              <a:spcBef>
                <a:spcPct val="0"/>
              </a:spcBef>
              <a:buNone/>
              <a:defRPr sz="3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dirty="0" smtClean="0"/>
              <a:t>Márkaépítés: </a:t>
            </a:r>
            <a:r>
              <a:rPr lang="hu-HU" sz="2800" dirty="0" smtClean="0"/>
              <a:t>Nagy elérésű prémium megjeleésekkel</a:t>
            </a:r>
            <a:endParaRPr lang="en-US" sz="2800" dirty="0"/>
          </a:p>
        </p:txBody>
      </p:sp>
      <p:pic>
        <p:nvPicPr>
          <p:cNvPr id="13" name="Kép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05" t="4830" r="-12779" b="27201"/>
          <a:stretch/>
        </p:blipFill>
        <p:spPr>
          <a:xfrm>
            <a:off x="611561" y="1033266"/>
            <a:ext cx="3096344" cy="3050652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80"/>
          <a:stretch/>
        </p:blipFill>
        <p:spPr>
          <a:xfrm>
            <a:off x="3016799" y="1041057"/>
            <a:ext cx="2506251" cy="30428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4060" y="68562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Desktop Reach block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52392" y="66783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Mobile Reach block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37706" y="66995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Kilépő oldal</a:t>
            </a:r>
            <a:endParaRPr lang="en-US" dirty="0"/>
          </a:p>
        </p:txBody>
      </p:sp>
      <p:sp>
        <p:nvSpPr>
          <p:cNvPr id="17" name="Szövegdoboz 2"/>
          <p:cNvSpPr txBox="1"/>
          <p:nvPr/>
        </p:nvSpPr>
        <p:spPr>
          <a:xfrm>
            <a:off x="1785648" y="4088591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Elérés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1.200.000 </a:t>
            </a:r>
            <a:r>
              <a:rPr lang="hu-H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/nap</a:t>
            </a:r>
            <a:endParaRPr lang="en-US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Targetálás: </a:t>
            </a:r>
            <a:r>
              <a:rPr lang="hu-H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Életkor, nem szerint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zövegdoboz 2"/>
          <p:cNvSpPr txBox="1"/>
          <p:nvPr/>
        </p:nvSpPr>
        <p:spPr>
          <a:xfrm>
            <a:off x="-728946" y="4098950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Elérés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  <a:r>
              <a:rPr lang="hu-H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00.000 </a:t>
            </a:r>
            <a:r>
              <a:rPr lang="hu-H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/nap</a:t>
            </a:r>
            <a:endParaRPr lang="en-US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Targetálás: </a:t>
            </a:r>
            <a:r>
              <a:rPr lang="hu-H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Életkor, nem szerint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8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05" t="-202" r="4618" b="6688"/>
          <a:stretch/>
        </p:blipFill>
        <p:spPr>
          <a:xfrm>
            <a:off x="0" y="0"/>
            <a:ext cx="9144000" cy="51707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223570"/>
            <a:ext cx="6048672" cy="954107"/>
          </a:xfrm>
          <a:prstGeom prst="rect">
            <a:avLst/>
          </a:prstGeom>
          <a:solidFill>
            <a:srgbClr val="373E4D"/>
          </a:solidFill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chemeClr val="bg1"/>
                </a:solidFill>
              </a:rPr>
              <a:t>Online Videó térnyerése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4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05" t="-202" r="4618" b="6688"/>
          <a:stretch/>
        </p:blipFill>
        <p:spPr>
          <a:xfrm>
            <a:off x="0" y="0"/>
            <a:ext cx="9144000" cy="51707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1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1275606"/>
            <a:ext cx="75608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/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3200" dirty="0"/>
              <a:t>Közösségi média szereplők áttekintése</a:t>
            </a:r>
          </a:p>
          <a:p>
            <a:pPr marL="285750" indent="-285750">
              <a:buClr>
                <a:schemeClr val="accent6"/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3200" dirty="0"/>
              <a:t>A Facebook számokban</a:t>
            </a:r>
          </a:p>
          <a:p>
            <a:pPr marL="285750" indent="-285750">
              <a:buClr>
                <a:schemeClr val="accent6"/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3200" dirty="0"/>
              <a:t>Ingyenes vagy fizetős megjelenés</a:t>
            </a:r>
          </a:p>
          <a:p>
            <a:pPr marL="285750" indent="-285750">
              <a:buClr>
                <a:schemeClr val="accent6"/>
              </a:buClr>
              <a:buSzPct val="120000"/>
              <a:buFont typeface="Wingdings" panose="05000000000000000000" pitchFamily="2" charset="2"/>
              <a:buChar char="§"/>
            </a:pPr>
            <a:r>
              <a:rPr lang="hu-HU" altLang="hu-HU" sz="3200" dirty="0"/>
              <a:t>Hirdetési eszközök és a marketing tölcsér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altLang="hu-HU" sz="3200" dirty="0"/>
              <a:t>Márkaismertség növelése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altLang="hu-HU" sz="3200" dirty="0"/>
              <a:t>Értékesítés ösztönzés</a:t>
            </a: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251520" y="167671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u-HU" b="1" dirty="0" smtClean="0">
                <a:solidFill>
                  <a:schemeClr val="accent6"/>
                </a:solidFill>
              </a:rPr>
              <a:t>Tartalom</a:t>
            </a:r>
            <a:endParaRPr lang="hu-HU" b="1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0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7242"/>
            <a:ext cx="8928991" cy="494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7"/>
          <p:cNvSpPr txBox="1">
            <a:spLocks/>
          </p:cNvSpPr>
          <p:nvPr/>
        </p:nvSpPr>
        <p:spPr>
          <a:xfrm>
            <a:off x="107504" y="94319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hu-HU"/>
            </a:defPPr>
            <a:lvl1pPr>
              <a:spcBef>
                <a:spcPct val="0"/>
              </a:spcBef>
              <a:buNone/>
              <a:defRPr sz="3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dirty="0" smtClean="0"/>
              <a:t>Videó nézettségi adatok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88" y="680212"/>
            <a:ext cx="1940260" cy="418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07" y="677416"/>
            <a:ext cx="43529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74810"/>
            <a:ext cx="23907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1" y="2209338"/>
            <a:ext cx="2862156" cy="2173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5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71" y="195487"/>
            <a:ext cx="7905329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7"/>
          <p:cNvSpPr txBox="1">
            <a:spLocks/>
          </p:cNvSpPr>
          <p:nvPr/>
        </p:nvSpPr>
        <p:spPr>
          <a:xfrm>
            <a:off x="117064" y="72895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hu-HU"/>
            </a:defPPr>
            <a:lvl1pPr>
              <a:spcBef>
                <a:spcPct val="0"/>
              </a:spcBef>
              <a:buNone/>
              <a:defRPr sz="28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sz="3600" dirty="0" smtClean="0"/>
              <a:t>Értékesítés ösztönzése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12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514047" y="1517347"/>
            <a:ext cx="6065738" cy="2201972"/>
            <a:chOff x="1514047" y="1208471"/>
            <a:chExt cx="6065738" cy="2201972"/>
          </a:xfrm>
        </p:grpSpPr>
        <p:grpSp>
          <p:nvGrpSpPr>
            <p:cNvPr id="42" name="Group 41"/>
            <p:cNvGrpSpPr/>
            <p:nvPr/>
          </p:nvGrpSpPr>
          <p:grpSpPr>
            <a:xfrm>
              <a:off x="1514047" y="1208471"/>
              <a:ext cx="6065738" cy="1108281"/>
              <a:chOff x="1514047" y="1208471"/>
              <a:chExt cx="6065738" cy="110828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1" name="Freeform 317"/>
              <p:cNvSpPr>
                <a:spLocks/>
              </p:cNvSpPr>
              <p:nvPr/>
            </p:nvSpPr>
            <p:spPr bwMode="auto">
              <a:xfrm>
                <a:off x="6122038" y="1234319"/>
                <a:ext cx="1310481" cy="873467"/>
              </a:xfrm>
              <a:custGeom>
                <a:avLst/>
                <a:gdLst/>
                <a:ahLst/>
                <a:cxnLst>
                  <a:cxn ang="0">
                    <a:pos x="818" y="1420"/>
                  </a:cxn>
                  <a:cxn ang="0">
                    <a:pos x="0" y="1420"/>
                  </a:cxn>
                  <a:cxn ang="0">
                    <a:pos x="0" y="0"/>
                  </a:cxn>
                  <a:cxn ang="0">
                    <a:pos x="818" y="0"/>
                  </a:cxn>
                  <a:cxn ang="0">
                    <a:pos x="818" y="1420"/>
                  </a:cxn>
                  <a:cxn ang="0">
                    <a:pos x="818" y="1420"/>
                  </a:cxn>
                </a:cxnLst>
                <a:rect l="0" t="0" r="r" b="b"/>
                <a:pathLst>
                  <a:path w="818" h="1420">
                    <a:moveTo>
                      <a:pt x="818" y="1420"/>
                    </a:moveTo>
                    <a:lnTo>
                      <a:pt x="0" y="1420"/>
                    </a:lnTo>
                    <a:lnTo>
                      <a:pt x="0" y="0"/>
                    </a:lnTo>
                    <a:lnTo>
                      <a:pt x="818" y="0"/>
                    </a:lnTo>
                    <a:lnTo>
                      <a:pt x="818" y="1420"/>
                    </a:lnTo>
                    <a:lnTo>
                      <a:pt x="818" y="1420"/>
                    </a:lnTo>
                    <a:close/>
                  </a:path>
                </a:pathLst>
              </a:custGeom>
              <a:solidFill>
                <a:srgbClr val="373E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"/>
              </a:p>
            </p:txBody>
          </p:sp>
          <p:sp>
            <p:nvSpPr>
              <p:cNvPr id="40" name="Freeform 317"/>
              <p:cNvSpPr>
                <a:spLocks/>
              </p:cNvSpPr>
              <p:nvPr/>
            </p:nvSpPr>
            <p:spPr bwMode="auto">
              <a:xfrm>
                <a:off x="4659992" y="1234319"/>
                <a:ext cx="892750" cy="936732"/>
              </a:xfrm>
              <a:custGeom>
                <a:avLst/>
                <a:gdLst/>
                <a:ahLst/>
                <a:cxnLst>
                  <a:cxn ang="0">
                    <a:pos x="818" y="1420"/>
                  </a:cxn>
                  <a:cxn ang="0">
                    <a:pos x="0" y="1420"/>
                  </a:cxn>
                  <a:cxn ang="0">
                    <a:pos x="0" y="0"/>
                  </a:cxn>
                  <a:cxn ang="0">
                    <a:pos x="818" y="0"/>
                  </a:cxn>
                  <a:cxn ang="0">
                    <a:pos x="818" y="1420"/>
                  </a:cxn>
                  <a:cxn ang="0">
                    <a:pos x="818" y="1420"/>
                  </a:cxn>
                </a:cxnLst>
                <a:rect l="0" t="0" r="r" b="b"/>
                <a:pathLst>
                  <a:path w="818" h="1420">
                    <a:moveTo>
                      <a:pt x="818" y="1420"/>
                    </a:moveTo>
                    <a:lnTo>
                      <a:pt x="0" y="1420"/>
                    </a:lnTo>
                    <a:lnTo>
                      <a:pt x="0" y="0"/>
                    </a:lnTo>
                    <a:lnTo>
                      <a:pt x="818" y="0"/>
                    </a:lnTo>
                    <a:lnTo>
                      <a:pt x="818" y="1420"/>
                    </a:lnTo>
                    <a:lnTo>
                      <a:pt x="818" y="1420"/>
                    </a:lnTo>
                    <a:close/>
                  </a:path>
                </a:pathLst>
              </a:custGeom>
              <a:solidFill>
                <a:srgbClr val="373E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"/>
              </a:p>
            </p:txBody>
          </p:sp>
          <p:sp>
            <p:nvSpPr>
              <p:cNvPr id="39" name="Freeform 317"/>
              <p:cNvSpPr>
                <a:spLocks/>
              </p:cNvSpPr>
              <p:nvPr/>
            </p:nvSpPr>
            <p:spPr bwMode="auto">
              <a:xfrm>
                <a:off x="1661315" y="1247403"/>
                <a:ext cx="1310481" cy="873467"/>
              </a:xfrm>
              <a:custGeom>
                <a:avLst/>
                <a:gdLst/>
                <a:ahLst/>
                <a:cxnLst>
                  <a:cxn ang="0">
                    <a:pos x="818" y="1420"/>
                  </a:cxn>
                  <a:cxn ang="0">
                    <a:pos x="0" y="1420"/>
                  </a:cxn>
                  <a:cxn ang="0">
                    <a:pos x="0" y="0"/>
                  </a:cxn>
                  <a:cxn ang="0">
                    <a:pos x="818" y="0"/>
                  </a:cxn>
                  <a:cxn ang="0">
                    <a:pos x="818" y="1420"/>
                  </a:cxn>
                  <a:cxn ang="0">
                    <a:pos x="818" y="1420"/>
                  </a:cxn>
                </a:cxnLst>
                <a:rect l="0" t="0" r="r" b="b"/>
                <a:pathLst>
                  <a:path w="818" h="1420">
                    <a:moveTo>
                      <a:pt x="818" y="1420"/>
                    </a:moveTo>
                    <a:lnTo>
                      <a:pt x="0" y="1420"/>
                    </a:lnTo>
                    <a:lnTo>
                      <a:pt x="0" y="0"/>
                    </a:lnTo>
                    <a:lnTo>
                      <a:pt x="818" y="0"/>
                    </a:lnTo>
                    <a:lnTo>
                      <a:pt x="818" y="1420"/>
                    </a:lnTo>
                    <a:lnTo>
                      <a:pt x="818" y="1420"/>
                    </a:lnTo>
                    <a:close/>
                  </a:path>
                </a:pathLst>
              </a:custGeom>
              <a:solidFill>
                <a:srgbClr val="373E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"/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3577194" y="1260322"/>
                <a:ext cx="451409" cy="903323"/>
                <a:chOff x="6553643" y="4677591"/>
                <a:chExt cx="451409" cy="903323"/>
              </a:xfrm>
            </p:grpSpPr>
            <p:sp>
              <p:nvSpPr>
                <p:cNvPr id="3" name="Freeform 312"/>
                <p:cNvSpPr>
                  <a:spLocks/>
                </p:cNvSpPr>
                <p:nvPr/>
              </p:nvSpPr>
              <p:spPr bwMode="auto">
                <a:xfrm>
                  <a:off x="6553643" y="4677591"/>
                  <a:ext cx="451409" cy="903323"/>
                </a:xfrm>
                <a:custGeom>
                  <a:avLst/>
                  <a:gdLst/>
                  <a:ahLst/>
                  <a:cxnLst>
                    <a:cxn ang="0">
                      <a:pos x="360" y="24"/>
                    </a:cxn>
                    <a:cxn ang="0">
                      <a:pos x="325" y="8"/>
                    </a:cxn>
                    <a:cxn ang="0">
                      <a:pos x="191" y="0"/>
                    </a:cxn>
                    <a:cxn ang="0">
                      <a:pos x="189" y="0"/>
                    </a:cxn>
                    <a:cxn ang="0">
                      <a:pos x="55" y="8"/>
                    </a:cxn>
                    <a:cxn ang="0">
                      <a:pos x="20" y="24"/>
                    </a:cxn>
                    <a:cxn ang="0">
                      <a:pos x="0" y="71"/>
                    </a:cxn>
                    <a:cxn ang="0">
                      <a:pos x="0" y="691"/>
                    </a:cxn>
                    <a:cxn ang="0">
                      <a:pos x="48" y="748"/>
                    </a:cxn>
                    <a:cxn ang="0">
                      <a:pos x="188" y="760"/>
                    </a:cxn>
                    <a:cxn ang="0">
                      <a:pos x="192" y="760"/>
                    </a:cxn>
                    <a:cxn ang="0">
                      <a:pos x="332" y="748"/>
                    </a:cxn>
                    <a:cxn ang="0">
                      <a:pos x="380" y="691"/>
                    </a:cxn>
                    <a:cxn ang="0">
                      <a:pos x="380" y="71"/>
                    </a:cxn>
                    <a:cxn ang="0">
                      <a:pos x="360" y="24"/>
                    </a:cxn>
                  </a:cxnLst>
                  <a:rect l="0" t="0" r="r" b="b"/>
                  <a:pathLst>
                    <a:path w="380" h="760">
                      <a:moveTo>
                        <a:pt x="360" y="24"/>
                      </a:moveTo>
                      <a:cubicBezTo>
                        <a:pt x="350" y="15"/>
                        <a:pt x="336" y="11"/>
                        <a:pt x="325" y="8"/>
                      </a:cubicBezTo>
                      <a:cubicBezTo>
                        <a:pt x="302" y="3"/>
                        <a:pt x="215" y="0"/>
                        <a:pt x="191" y="0"/>
                      </a:cubicBezTo>
                      <a:cubicBezTo>
                        <a:pt x="189" y="0"/>
                        <a:pt x="189" y="0"/>
                        <a:pt x="189" y="0"/>
                      </a:cubicBezTo>
                      <a:cubicBezTo>
                        <a:pt x="165" y="0"/>
                        <a:pt x="78" y="3"/>
                        <a:pt x="55" y="8"/>
                      </a:cubicBezTo>
                      <a:cubicBezTo>
                        <a:pt x="44" y="11"/>
                        <a:pt x="30" y="15"/>
                        <a:pt x="20" y="24"/>
                      </a:cubicBezTo>
                      <a:cubicBezTo>
                        <a:pt x="7" y="35"/>
                        <a:pt x="0" y="50"/>
                        <a:pt x="0" y="71"/>
                      </a:cubicBezTo>
                      <a:cubicBezTo>
                        <a:pt x="0" y="691"/>
                        <a:pt x="0" y="691"/>
                        <a:pt x="0" y="691"/>
                      </a:cubicBezTo>
                      <a:cubicBezTo>
                        <a:pt x="0" y="733"/>
                        <a:pt x="34" y="745"/>
                        <a:pt x="48" y="748"/>
                      </a:cubicBezTo>
                      <a:cubicBezTo>
                        <a:pt x="64" y="752"/>
                        <a:pt x="101" y="760"/>
                        <a:pt x="188" y="760"/>
                      </a:cubicBezTo>
                      <a:cubicBezTo>
                        <a:pt x="192" y="760"/>
                        <a:pt x="192" y="760"/>
                        <a:pt x="192" y="760"/>
                      </a:cubicBezTo>
                      <a:cubicBezTo>
                        <a:pt x="279" y="760"/>
                        <a:pt x="316" y="752"/>
                        <a:pt x="332" y="748"/>
                      </a:cubicBezTo>
                      <a:cubicBezTo>
                        <a:pt x="346" y="745"/>
                        <a:pt x="380" y="733"/>
                        <a:pt x="380" y="691"/>
                      </a:cubicBezTo>
                      <a:cubicBezTo>
                        <a:pt x="380" y="71"/>
                        <a:pt x="380" y="71"/>
                        <a:pt x="380" y="71"/>
                      </a:cubicBezTo>
                      <a:cubicBezTo>
                        <a:pt x="380" y="50"/>
                        <a:pt x="373" y="35"/>
                        <a:pt x="360" y="24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4" name="Oval 313"/>
                <p:cNvSpPr>
                  <a:spLocks noChangeArrowheads="1"/>
                </p:cNvSpPr>
                <p:nvPr/>
              </p:nvSpPr>
              <p:spPr bwMode="auto">
                <a:xfrm>
                  <a:off x="6894843" y="4718354"/>
                  <a:ext cx="8053" cy="805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5" name="Oval 314"/>
                <p:cNvSpPr>
                  <a:spLocks noChangeArrowheads="1"/>
                </p:cNvSpPr>
                <p:nvPr/>
              </p:nvSpPr>
              <p:spPr bwMode="auto">
                <a:xfrm>
                  <a:off x="6919499" y="4712314"/>
                  <a:ext cx="20130" cy="20130"/>
                </a:xfrm>
                <a:prstGeom prst="ellipse">
                  <a:avLst/>
                </a:prstGeom>
                <a:solidFill>
                  <a:srgbClr val="2626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6" name="Oval 315"/>
                <p:cNvSpPr>
                  <a:spLocks noChangeArrowheads="1"/>
                </p:cNvSpPr>
                <p:nvPr/>
              </p:nvSpPr>
              <p:spPr bwMode="auto">
                <a:xfrm>
                  <a:off x="6893332" y="4716846"/>
                  <a:ext cx="10569" cy="1207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7" name="Freeform 316"/>
                <p:cNvSpPr>
                  <a:spLocks/>
                </p:cNvSpPr>
                <p:nvPr/>
              </p:nvSpPr>
              <p:spPr bwMode="auto">
                <a:xfrm>
                  <a:off x="6701092" y="4718354"/>
                  <a:ext cx="155502" cy="9058"/>
                </a:xfrm>
                <a:custGeom>
                  <a:avLst/>
                  <a:gdLst/>
                  <a:ahLst/>
                  <a:cxnLst>
                    <a:cxn ang="0">
                      <a:pos x="126" y="0"/>
                    </a:cxn>
                    <a:cxn ang="0">
                      <a:pos x="4" y="0"/>
                    </a:cxn>
                    <a:cxn ang="0">
                      <a:pos x="0" y="4"/>
                    </a:cxn>
                    <a:cxn ang="0">
                      <a:pos x="4" y="8"/>
                    </a:cxn>
                    <a:cxn ang="0">
                      <a:pos x="126" y="8"/>
                    </a:cxn>
                    <a:cxn ang="0">
                      <a:pos x="131" y="4"/>
                    </a:cxn>
                    <a:cxn ang="0">
                      <a:pos x="126" y="0"/>
                    </a:cxn>
                  </a:cxnLst>
                  <a:rect l="0" t="0" r="r" b="b"/>
                  <a:pathLst>
                    <a:path w="131" h="8">
                      <a:moveTo>
                        <a:pt x="126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ubicBezTo>
                        <a:pt x="126" y="8"/>
                        <a:pt x="126" y="8"/>
                        <a:pt x="126" y="8"/>
                      </a:cubicBezTo>
                      <a:cubicBezTo>
                        <a:pt x="129" y="8"/>
                        <a:pt x="131" y="6"/>
                        <a:pt x="131" y="4"/>
                      </a:cubicBezTo>
                      <a:cubicBezTo>
                        <a:pt x="131" y="2"/>
                        <a:pt x="129" y="0"/>
                        <a:pt x="12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8" name="Freeform 317"/>
                <p:cNvSpPr>
                  <a:spLocks/>
                </p:cNvSpPr>
                <p:nvPr/>
              </p:nvSpPr>
              <p:spPr bwMode="auto">
                <a:xfrm>
                  <a:off x="6572263" y="4785405"/>
                  <a:ext cx="411654" cy="714606"/>
                </a:xfrm>
                <a:custGeom>
                  <a:avLst/>
                  <a:gdLst/>
                  <a:ahLst/>
                  <a:cxnLst>
                    <a:cxn ang="0">
                      <a:pos x="818" y="1420"/>
                    </a:cxn>
                    <a:cxn ang="0">
                      <a:pos x="0" y="1420"/>
                    </a:cxn>
                    <a:cxn ang="0">
                      <a:pos x="0" y="0"/>
                    </a:cxn>
                    <a:cxn ang="0">
                      <a:pos x="818" y="0"/>
                    </a:cxn>
                    <a:cxn ang="0">
                      <a:pos x="818" y="1420"/>
                    </a:cxn>
                    <a:cxn ang="0">
                      <a:pos x="818" y="1420"/>
                    </a:cxn>
                  </a:cxnLst>
                  <a:rect l="0" t="0" r="r" b="b"/>
                  <a:pathLst>
                    <a:path w="818" h="1420">
                      <a:moveTo>
                        <a:pt x="818" y="1420"/>
                      </a:moveTo>
                      <a:lnTo>
                        <a:pt x="0" y="1420"/>
                      </a:lnTo>
                      <a:lnTo>
                        <a:pt x="0" y="0"/>
                      </a:lnTo>
                      <a:lnTo>
                        <a:pt x="818" y="0"/>
                      </a:lnTo>
                      <a:lnTo>
                        <a:pt x="818" y="1420"/>
                      </a:lnTo>
                      <a:lnTo>
                        <a:pt x="818" y="1420"/>
                      </a:lnTo>
                      <a:close/>
                    </a:path>
                  </a:pathLst>
                </a:custGeom>
                <a:solidFill>
                  <a:srgbClr val="373E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9" name="Freeform 318"/>
                <p:cNvSpPr>
                  <a:spLocks/>
                </p:cNvSpPr>
                <p:nvPr/>
              </p:nvSpPr>
              <p:spPr bwMode="auto">
                <a:xfrm>
                  <a:off x="6640201" y="5532603"/>
                  <a:ext cx="25162" cy="3524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1" y="0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20" y="3"/>
                    </a:cxn>
                    <a:cxn ang="0">
                      <a:pos x="21" y="2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1" h="3">
                      <a:moveTo>
                        <a:pt x="2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20" y="3"/>
                        <a:pt x="21" y="2"/>
                        <a:pt x="21" y="2"/>
                      </a:cubicBezTo>
                      <a:cubicBezTo>
                        <a:pt x="21" y="1"/>
                        <a:pt x="20" y="0"/>
                        <a:pt x="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10" name="Freeform 319"/>
                <p:cNvSpPr>
                  <a:spLocks/>
                </p:cNvSpPr>
                <p:nvPr/>
              </p:nvSpPr>
              <p:spPr bwMode="auto">
                <a:xfrm>
                  <a:off x="6640201" y="5540656"/>
                  <a:ext cx="25162" cy="2516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1" y="0"/>
                    </a:cxn>
                    <a:cxn ang="0">
                      <a:pos x="0" y="1"/>
                    </a:cxn>
                    <a:cxn ang="0">
                      <a:pos x="1" y="2"/>
                    </a:cxn>
                    <a:cxn ang="0">
                      <a:pos x="20" y="2"/>
                    </a:cxn>
                    <a:cxn ang="0">
                      <a:pos x="21" y="1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1" h="2">
                      <a:moveTo>
                        <a:pt x="2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2"/>
                        <a:pt x="0" y="2"/>
                        <a:pt x="1" y="2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0" y="2"/>
                        <a:pt x="21" y="2"/>
                        <a:pt x="21" y="1"/>
                      </a:cubicBezTo>
                      <a:cubicBezTo>
                        <a:pt x="21" y="0"/>
                        <a:pt x="20" y="0"/>
                        <a:pt x="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11" name="Freeform 320"/>
                <p:cNvSpPr>
                  <a:spLocks/>
                </p:cNvSpPr>
                <p:nvPr/>
              </p:nvSpPr>
              <p:spPr bwMode="auto">
                <a:xfrm>
                  <a:off x="6633156" y="5524047"/>
                  <a:ext cx="39252" cy="21641"/>
                </a:xfrm>
                <a:custGeom>
                  <a:avLst/>
                  <a:gdLst/>
                  <a:ahLst/>
                  <a:cxnLst>
                    <a:cxn ang="0">
                      <a:pos x="31" y="0"/>
                    </a:cxn>
                    <a:cxn ang="0">
                      <a:pos x="2" y="0"/>
                    </a:cxn>
                    <a:cxn ang="0">
                      <a:pos x="0" y="3"/>
                    </a:cxn>
                    <a:cxn ang="0">
                      <a:pos x="0" y="18"/>
                    </a:cxn>
                    <a:cxn ang="0">
                      <a:pos x="0" y="18"/>
                    </a:cxn>
                    <a:cxn ang="0">
                      <a:pos x="2" y="18"/>
                    </a:cxn>
                    <a:cxn ang="0">
                      <a:pos x="2" y="18"/>
                    </a:cxn>
                    <a:cxn ang="0">
                      <a:pos x="2" y="3"/>
                    </a:cxn>
                    <a:cxn ang="0">
                      <a:pos x="31" y="3"/>
                    </a:cxn>
                    <a:cxn ang="0">
                      <a:pos x="31" y="18"/>
                    </a:cxn>
                    <a:cxn ang="0">
                      <a:pos x="31" y="18"/>
                    </a:cxn>
                    <a:cxn ang="0">
                      <a:pos x="33" y="18"/>
                    </a:cxn>
                    <a:cxn ang="0">
                      <a:pos x="33" y="18"/>
                    </a:cxn>
                    <a:cxn ang="0">
                      <a:pos x="33" y="18"/>
                    </a:cxn>
                    <a:cxn ang="0">
                      <a:pos x="33" y="3"/>
                    </a:cxn>
                    <a:cxn ang="0">
                      <a:pos x="31" y="0"/>
                    </a:cxn>
                  </a:cxnLst>
                  <a:rect l="0" t="0" r="r" b="b"/>
                  <a:pathLst>
                    <a:path w="33" h="18">
                      <a:moveTo>
                        <a:pt x="31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2"/>
                        <a:pt x="0" y="3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31" y="3"/>
                        <a:pt x="31" y="3"/>
                        <a:pt x="31" y="3"/>
                      </a:cubicBezTo>
                      <a:cubicBezTo>
                        <a:pt x="31" y="18"/>
                        <a:pt x="31" y="18"/>
                        <a:pt x="31" y="18"/>
                      </a:cubicBezTo>
                      <a:cubicBezTo>
                        <a:pt x="31" y="18"/>
                        <a:pt x="31" y="18"/>
                        <a:pt x="31" y="18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3" y="3"/>
                        <a:pt x="33" y="3"/>
                        <a:pt x="33" y="3"/>
                      </a:cubicBezTo>
                      <a:cubicBezTo>
                        <a:pt x="33" y="2"/>
                        <a:pt x="32" y="0"/>
                        <a:pt x="31" y="0"/>
                      </a:cubicBezTo>
                      <a:close/>
                    </a:path>
                  </a:pathLst>
                </a:custGeom>
                <a:solidFill>
                  <a:srgbClr val="2626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12" name="Freeform 321"/>
                <p:cNvSpPr>
                  <a:spLocks/>
                </p:cNvSpPr>
                <p:nvPr/>
              </p:nvSpPr>
              <p:spPr bwMode="auto">
                <a:xfrm>
                  <a:off x="6882763" y="5520526"/>
                  <a:ext cx="39252" cy="23651"/>
                </a:xfrm>
                <a:custGeom>
                  <a:avLst/>
                  <a:gdLst/>
                  <a:ahLst/>
                  <a:cxnLst>
                    <a:cxn ang="0">
                      <a:pos x="26" y="3"/>
                    </a:cxn>
                    <a:cxn ang="0">
                      <a:pos x="24" y="3"/>
                    </a:cxn>
                    <a:cxn ang="0">
                      <a:pos x="14" y="3"/>
                    </a:cxn>
                    <a:cxn ang="0">
                      <a:pos x="14" y="0"/>
                    </a:cxn>
                    <a:cxn ang="0">
                      <a:pos x="0" y="5"/>
                    </a:cxn>
                    <a:cxn ang="0">
                      <a:pos x="14" y="10"/>
                    </a:cxn>
                    <a:cxn ang="0">
                      <a:pos x="14" y="7"/>
                    </a:cxn>
                    <a:cxn ang="0">
                      <a:pos x="24" y="7"/>
                    </a:cxn>
                    <a:cxn ang="0">
                      <a:pos x="29" y="12"/>
                    </a:cxn>
                    <a:cxn ang="0">
                      <a:pos x="24" y="17"/>
                    </a:cxn>
                    <a:cxn ang="0">
                      <a:pos x="4" y="17"/>
                    </a:cxn>
                    <a:cxn ang="0">
                      <a:pos x="4" y="20"/>
                    </a:cxn>
                    <a:cxn ang="0">
                      <a:pos x="24" y="20"/>
                    </a:cxn>
                    <a:cxn ang="0">
                      <a:pos x="26" y="20"/>
                    </a:cxn>
                    <a:cxn ang="0">
                      <a:pos x="33" y="12"/>
                    </a:cxn>
                    <a:cxn ang="0">
                      <a:pos x="26" y="3"/>
                    </a:cxn>
                  </a:cxnLst>
                  <a:rect l="0" t="0" r="r" b="b"/>
                  <a:pathLst>
                    <a:path w="33" h="20">
                      <a:moveTo>
                        <a:pt x="26" y="3"/>
                      </a:moveTo>
                      <a:cubicBezTo>
                        <a:pt x="25" y="3"/>
                        <a:pt x="25" y="3"/>
                        <a:pt x="24" y="3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27" y="7"/>
                        <a:pt x="29" y="9"/>
                        <a:pt x="29" y="12"/>
                      </a:cubicBezTo>
                      <a:cubicBezTo>
                        <a:pt x="29" y="15"/>
                        <a:pt x="27" y="17"/>
                        <a:pt x="24" y="17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24" y="20"/>
                        <a:pt x="24" y="20"/>
                        <a:pt x="24" y="20"/>
                      </a:cubicBezTo>
                      <a:cubicBezTo>
                        <a:pt x="25" y="20"/>
                        <a:pt x="25" y="20"/>
                        <a:pt x="26" y="20"/>
                      </a:cubicBezTo>
                      <a:cubicBezTo>
                        <a:pt x="30" y="19"/>
                        <a:pt x="33" y="16"/>
                        <a:pt x="33" y="12"/>
                      </a:cubicBezTo>
                      <a:cubicBezTo>
                        <a:pt x="33" y="8"/>
                        <a:pt x="30" y="4"/>
                        <a:pt x="26" y="3"/>
                      </a:cubicBezTo>
                      <a:close/>
                    </a:path>
                  </a:pathLst>
                </a:custGeom>
                <a:solidFill>
                  <a:srgbClr val="2626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13" name="Freeform 322"/>
                <p:cNvSpPr>
                  <a:spLocks/>
                </p:cNvSpPr>
                <p:nvPr/>
              </p:nvSpPr>
              <p:spPr bwMode="auto">
                <a:xfrm>
                  <a:off x="6730785" y="5525055"/>
                  <a:ext cx="98635" cy="26170"/>
                </a:xfrm>
                <a:custGeom>
                  <a:avLst/>
                  <a:gdLst/>
                  <a:ahLst/>
                  <a:cxnLst>
                    <a:cxn ang="0">
                      <a:pos x="76" y="0"/>
                    </a:cxn>
                    <a:cxn ang="0">
                      <a:pos x="42" y="0"/>
                    </a:cxn>
                    <a:cxn ang="0">
                      <a:pos x="40" y="0"/>
                    </a:cxn>
                    <a:cxn ang="0">
                      <a:pos x="6" y="0"/>
                    </a:cxn>
                    <a:cxn ang="0">
                      <a:pos x="0" y="6"/>
                    </a:cxn>
                    <a:cxn ang="0">
                      <a:pos x="10" y="20"/>
                    </a:cxn>
                    <a:cxn ang="0">
                      <a:pos x="40" y="22"/>
                    </a:cxn>
                    <a:cxn ang="0">
                      <a:pos x="40" y="22"/>
                    </a:cxn>
                    <a:cxn ang="0">
                      <a:pos x="41" y="22"/>
                    </a:cxn>
                    <a:cxn ang="0">
                      <a:pos x="42" y="22"/>
                    </a:cxn>
                    <a:cxn ang="0">
                      <a:pos x="42" y="22"/>
                    </a:cxn>
                    <a:cxn ang="0">
                      <a:pos x="72" y="20"/>
                    </a:cxn>
                    <a:cxn ang="0">
                      <a:pos x="83" y="6"/>
                    </a:cxn>
                    <a:cxn ang="0">
                      <a:pos x="76" y="0"/>
                    </a:cxn>
                  </a:cxnLst>
                  <a:rect l="0" t="0" r="r" b="b"/>
                  <a:pathLst>
                    <a:path w="83" h="22">
                      <a:moveTo>
                        <a:pt x="76" y="0"/>
                      </a:move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0"/>
                        <a:pt x="0" y="3"/>
                        <a:pt x="0" y="6"/>
                      </a:cubicBezTo>
                      <a:cubicBezTo>
                        <a:pt x="0" y="9"/>
                        <a:pt x="2" y="18"/>
                        <a:pt x="10" y="20"/>
                      </a:cubicBezTo>
                      <a:cubicBezTo>
                        <a:pt x="17" y="21"/>
                        <a:pt x="34" y="22"/>
                        <a:pt x="40" y="22"/>
                      </a:cubicBezTo>
                      <a:cubicBezTo>
                        <a:pt x="40" y="22"/>
                        <a:pt x="40" y="22"/>
                        <a:pt x="40" y="22"/>
                      </a:cubicBezTo>
                      <a:cubicBezTo>
                        <a:pt x="40" y="22"/>
                        <a:pt x="40" y="22"/>
                        <a:pt x="41" y="22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49" y="22"/>
                        <a:pt x="65" y="21"/>
                        <a:pt x="72" y="20"/>
                      </a:cubicBezTo>
                      <a:cubicBezTo>
                        <a:pt x="80" y="18"/>
                        <a:pt x="83" y="9"/>
                        <a:pt x="83" y="6"/>
                      </a:cubicBezTo>
                      <a:cubicBezTo>
                        <a:pt x="83" y="3"/>
                        <a:pt x="83" y="0"/>
                        <a:pt x="76" y="0"/>
                      </a:cubicBezTo>
                      <a:close/>
                    </a:path>
                  </a:pathLst>
                </a:custGeom>
                <a:solidFill>
                  <a:srgbClr val="2626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grpSp>
              <p:nvGrpSpPr>
                <p:cNvPr id="14" name="Group 13"/>
                <p:cNvGrpSpPr/>
                <p:nvPr/>
              </p:nvGrpSpPr>
              <p:grpSpPr>
                <a:xfrm>
                  <a:off x="6617570" y="4980511"/>
                  <a:ext cx="296889" cy="274910"/>
                  <a:chOff x="-45850175" y="8575685"/>
                  <a:chExt cx="2830514" cy="2620965"/>
                </a:xfrm>
              </p:grpSpPr>
              <p:sp>
                <p:nvSpPr>
                  <p:cNvPr id="15" name="Freeform 136"/>
                  <p:cNvSpPr>
                    <a:spLocks noEditPoints="1"/>
                  </p:cNvSpPr>
                  <p:nvPr/>
                </p:nvSpPr>
                <p:spPr bwMode="auto">
                  <a:xfrm>
                    <a:off x="-44988166" y="8575685"/>
                    <a:ext cx="1968505" cy="2620965"/>
                  </a:xfrm>
                  <a:custGeom>
                    <a:avLst/>
                    <a:gdLst/>
                    <a:ahLst/>
                    <a:cxnLst>
                      <a:cxn ang="0">
                        <a:pos x="367" y="115"/>
                      </a:cxn>
                      <a:cxn ang="0">
                        <a:pos x="367" y="53"/>
                      </a:cxn>
                      <a:cxn ang="0">
                        <a:pos x="314" y="0"/>
                      </a:cxn>
                      <a:cxn ang="0">
                        <a:pos x="211" y="0"/>
                      </a:cxn>
                      <a:cxn ang="0">
                        <a:pos x="159" y="53"/>
                      </a:cxn>
                      <a:cxn ang="0">
                        <a:pos x="159" y="115"/>
                      </a:cxn>
                      <a:cxn ang="0">
                        <a:pos x="0" y="115"/>
                      </a:cxn>
                      <a:cxn ang="0">
                        <a:pos x="0" y="699"/>
                      </a:cxn>
                      <a:cxn ang="0">
                        <a:pos x="525" y="699"/>
                      </a:cxn>
                      <a:cxn ang="0">
                        <a:pos x="525" y="115"/>
                      </a:cxn>
                      <a:cxn ang="0">
                        <a:pos x="367" y="115"/>
                      </a:cxn>
                      <a:cxn ang="0">
                        <a:pos x="349" y="115"/>
                      </a:cxn>
                      <a:cxn ang="0">
                        <a:pos x="176" y="115"/>
                      </a:cxn>
                      <a:cxn ang="0">
                        <a:pos x="176" y="53"/>
                      </a:cxn>
                      <a:cxn ang="0">
                        <a:pos x="211" y="18"/>
                      </a:cxn>
                      <a:cxn ang="0">
                        <a:pos x="314" y="18"/>
                      </a:cxn>
                      <a:cxn ang="0">
                        <a:pos x="349" y="53"/>
                      </a:cxn>
                      <a:cxn ang="0">
                        <a:pos x="349" y="115"/>
                      </a:cxn>
                    </a:cxnLst>
                    <a:rect l="0" t="0" r="r" b="b"/>
                    <a:pathLst>
                      <a:path w="525" h="699">
                        <a:moveTo>
                          <a:pt x="367" y="115"/>
                        </a:moveTo>
                        <a:cubicBezTo>
                          <a:pt x="367" y="53"/>
                          <a:pt x="367" y="53"/>
                          <a:pt x="367" y="53"/>
                        </a:cubicBezTo>
                        <a:cubicBezTo>
                          <a:pt x="367" y="24"/>
                          <a:pt x="343" y="0"/>
                          <a:pt x="314" y="0"/>
                        </a:cubicBezTo>
                        <a:cubicBezTo>
                          <a:pt x="211" y="0"/>
                          <a:pt x="211" y="0"/>
                          <a:pt x="211" y="0"/>
                        </a:cubicBezTo>
                        <a:cubicBezTo>
                          <a:pt x="182" y="0"/>
                          <a:pt x="159" y="24"/>
                          <a:pt x="159" y="53"/>
                        </a:cubicBezTo>
                        <a:cubicBezTo>
                          <a:pt x="159" y="115"/>
                          <a:pt x="159" y="115"/>
                          <a:pt x="159" y="115"/>
                        </a:cubicBezTo>
                        <a:cubicBezTo>
                          <a:pt x="0" y="115"/>
                          <a:pt x="0" y="115"/>
                          <a:pt x="0" y="115"/>
                        </a:cubicBezTo>
                        <a:cubicBezTo>
                          <a:pt x="0" y="699"/>
                          <a:pt x="0" y="699"/>
                          <a:pt x="0" y="699"/>
                        </a:cubicBezTo>
                        <a:cubicBezTo>
                          <a:pt x="525" y="699"/>
                          <a:pt x="525" y="699"/>
                          <a:pt x="525" y="699"/>
                        </a:cubicBezTo>
                        <a:cubicBezTo>
                          <a:pt x="525" y="115"/>
                          <a:pt x="525" y="115"/>
                          <a:pt x="525" y="115"/>
                        </a:cubicBezTo>
                        <a:lnTo>
                          <a:pt x="367" y="115"/>
                        </a:lnTo>
                        <a:close/>
                        <a:moveTo>
                          <a:pt x="349" y="115"/>
                        </a:moveTo>
                        <a:cubicBezTo>
                          <a:pt x="176" y="115"/>
                          <a:pt x="176" y="115"/>
                          <a:pt x="176" y="115"/>
                        </a:cubicBezTo>
                        <a:cubicBezTo>
                          <a:pt x="176" y="53"/>
                          <a:pt x="176" y="53"/>
                          <a:pt x="176" y="53"/>
                        </a:cubicBezTo>
                        <a:cubicBezTo>
                          <a:pt x="176" y="33"/>
                          <a:pt x="192" y="18"/>
                          <a:pt x="211" y="18"/>
                        </a:cubicBezTo>
                        <a:cubicBezTo>
                          <a:pt x="314" y="18"/>
                          <a:pt x="314" y="18"/>
                          <a:pt x="314" y="18"/>
                        </a:cubicBezTo>
                        <a:cubicBezTo>
                          <a:pt x="333" y="18"/>
                          <a:pt x="349" y="33"/>
                          <a:pt x="349" y="53"/>
                        </a:cubicBezTo>
                        <a:lnTo>
                          <a:pt x="349" y="115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"/>
                  </a:p>
                </p:txBody>
              </p:sp>
              <p:sp>
                <p:nvSpPr>
                  <p:cNvPr id="16" name="Freeform 137"/>
                  <p:cNvSpPr>
                    <a:spLocks/>
                  </p:cNvSpPr>
                  <p:nvPr/>
                </p:nvSpPr>
                <p:spPr bwMode="auto">
                  <a:xfrm>
                    <a:off x="-45850175" y="9156700"/>
                    <a:ext cx="798513" cy="1938338"/>
                  </a:xfrm>
                  <a:custGeom>
                    <a:avLst/>
                    <a:gdLst/>
                    <a:ahLst/>
                    <a:cxnLst>
                      <a:cxn ang="0">
                        <a:pos x="73" y="52"/>
                      </a:cxn>
                      <a:cxn ang="0">
                        <a:pos x="73" y="96"/>
                      </a:cxn>
                      <a:cxn ang="0">
                        <a:pos x="0" y="96"/>
                      </a:cxn>
                      <a:cxn ang="0">
                        <a:pos x="0" y="517"/>
                      </a:cxn>
                      <a:cxn ang="0">
                        <a:pos x="213" y="517"/>
                      </a:cxn>
                      <a:cxn ang="0">
                        <a:pos x="213" y="308"/>
                      </a:cxn>
                      <a:cxn ang="0">
                        <a:pos x="213" y="96"/>
                      </a:cxn>
                      <a:cxn ang="0">
                        <a:pos x="91" y="96"/>
                      </a:cxn>
                      <a:cxn ang="0">
                        <a:pos x="91" y="52"/>
                      </a:cxn>
                      <a:cxn ang="0">
                        <a:pos x="126" y="17"/>
                      </a:cxn>
                      <a:cxn ang="0">
                        <a:pos x="213" y="17"/>
                      </a:cxn>
                      <a:cxn ang="0">
                        <a:pos x="213" y="0"/>
                      </a:cxn>
                      <a:cxn ang="0">
                        <a:pos x="126" y="0"/>
                      </a:cxn>
                      <a:cxn ang="0">
                        <a:pos x="73" y="52"/>
                      </a:cxn>
                    </a:cxnLst>
                    <a:rect l="0" t="0" r="r" b="b"/>
                    <a:pathLst>
                      <a:path w="213" h="517">
                        <a:moveTo>
                          <a:pt x="73" y="52"/>
                        </a:moveTo>
                        <a:cubicBezTo>
                          <a:pt x="73" y="96"/>
                          <a:pt x="73" y="96"/>
                          <a:pt x="73" y="96"/>
                        </a:cubicBezTo>
                        <a:cubicBezTo>
                          <a:pt x="0" y="96"/>
                          <a:pt x="0" y="96"/>
                          <a:pt x="0" y="96"/>
                        </a:cubicBezTo>
                        <a:cubicBezTo>
                          <a:pt x="0" y="517"/>
                          <a:pt x="0" y="517"/>
                          <a:pt x="0" y="517"/>
                        </a:cubicBezTo>
                        <a:cubicBezTo>
                          <a:pt x="213" y="517"/>
                          <a:pt x="213" y="517"/>
                          <a:pt x="213" y="517"/>
                        </a:cubicBezTo>
                        <a:cubicBezTo>
                          <a:pt x="213" y="308"/>
                          <a:pt x="213" y="308"/>
                          <a:pt x="213" y="308"/>
                        </a:cubicBezTo>
                        <a:cubicBezTo>
                          <a:pt x="213" y="96"/>
                          <a:pt x="213" y="96"/>
                          <a:pt x="213" y="96"/>
                        </a:cubicBezTo>
                        <a:cubicBezTo>
                          <a:pt x="91" y="96"/>
                          <a:pt x="91" y="96"/>
                          <a:pt x="91" y="96"/>
                        </a:cubicBezTo>
                        <a:cubicBezTo>
                          <a:pt x="91" y="52"/>
                          <a:pt x="91" y="52"/>
                          <a:pt x="91" y="52"/>
                        </a:cubicBezTo>
                        <a:cubicBezTo>
                          <a:pt x="91" y="33"/>
                          <a:pt x="106" y="17"/>
                          <a:pt x="126" y="17"/>
                        </a:cubicBezTo>
                        <a:cubicBezTo>
                          <a:pt x="213" y="17"/>
                          <a:pt x="213" y="17"/>
                          <a:pt x="213" y="17"/>
                        </a:cubicBezTo>
                        <a:cubicBezTo>
                          <a:pt x="213" y="0"/>
                          <a:pt x="213" y="0"/>
                          <a:pt x="213" y="0"/>
                        </a:cubicBezTo>
                        <a:cubicBezTo>
                          <a:pt x="126" y="0"/>
                          <a:pt x="126" y="0"/>
                          <a:pt x="126" y="0"/>
                        </a:cubicBezTo>
                        <a:cubicBezTo>
                          <a:pt x="97" y="0"/>
                          <a:pt x="73" y="23"/>
                          <a:pt x="73" y="52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"/>
                  </a:p>
                </p:txBody>
              </p:sp>
            </p:grpSp>
          </p:grpSp>
          <p:sp>
            <p:nvSpPr>
              <p:cNvPr id="17" name="Right Arrow 16"/>
              <p:cNvSpPr/>
              <p:nvPr/>
            </p:nvSpPr>
            <p:spPr>
              <a:xfrm>
                <a:off x="3056032" y="1522997"/>
                <a:ext cx="419100" cy="368300"/>
              </a:xfrm>
              <a:prstGeom prst="rightArrow">
                <a:avLst/>
              </a:prstGeom>
              <a:solidFill>
                <a:srgbClr val="5A6F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296" tIns="91309" rIns="91296" bIns="9130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6009847" y="1208471"/>
                <a:ext cx="1569938" cy="1070181"/>
                <a:chOff x="2890310" y="4187301"/>
                <a:chExt cx="1569938" cy="1070180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19" name="Freeform 175"/>
                <p:cNvSpPr>
                  <a:spLocks/>
                </p:cNvSpPr>
                <p:nvPr/>
              </p:nvSpPr>
              <p:spPr bwMode="auto">
                <a:xfrm>
                  <a:off x="2890310" y="5146020"/>
                  <a:ext cx="1569938" cy="111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9938" h="111461">
                      <a:moveTo>
                        <a:pt x="1289459" y="22582"/>
                      </a:moveTo>
                      <a:lnTo>
                        <a:pt x="1289459" y="49538"/>
                      </a:lnTo>
                      <a:lnTo>
                        <a:pt x="1457745" y="49538"/>
                      </a:lnTo>
                      <a:lnTo>
                        <a:pt x="1457745" y="22582"/>
                      </a:lnTo>
                      <a:close/>
                      <a:moveTo>
                        <a:pt x="0" y="0"/>
                      </a:moveTo>
                      <a:cubicBezTo>
                        <a:pt x="616270" y="0"/>
                        <a:pt x="616270" y="0"/>
                        <a:pt x="616270" y="0"/>
                      </a:cubicBezTo>
                      <a:cubicBezTo>
                        <a:pt x="616270" y="15433"/>
                        <a:pt x="630041" y="29152"/>
                        <a:pt x="645534" y="29152"/>
                      </a:cubicBezTo>
                      <a:cubicBezTo>
                        <a:pt x="924404" y="29152"/>
                        <a:pt x="924404" y="29152"/>
                        <a:pt x="924404" y="29152"/>
                      </a:cubicBezTo>
                      <a:cubicBezTo>
                        <a:pt x="939897" y="29152"/>
                        <a:pt x="953669" y="15433"/>
                        <a:pt x="953669" y="0"/>
                      </a:cubicBezTo>
                      <a:lnTo>
                        <a:pt x="1569938" y="0"/>
                      </a:lnTo>
                      <a:cubicBezTo>
                        <a:pt x="1569938" y="56588"/>
                        <a:pt x="1569938" y="56588"/>
                        <a:pt x="1569938" y="56588"/>
                      </a:cubicBezTo>
                      <a:cubicBezTo>
                        <a:pt x="1569938" y="87454"/>
                        <a:pt x="1544117" y="111461"/>
                        <a:pt x="1513131" y="111461"/>
                      </a:cubicBezTo>
                      <a:cubicBezTo>
                        <a:pt x="56807" y="111461"/>
                        <a:pt x="56807" y="111461"/>
                        <a:pt x="56807" y="111461"/>
                      </a:cubicBezTo>
                      <a:cubicBezTo>
                        <a:pt x="25821" y="111461"/>
                        <a:pt x="0" y="87454"/>
                        <a:pt x="0" y="56588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20" name="Freeform 176"/>
                <p:cNvSpPr>
                  <a:spLocks noEditPoints="1"/>
                </p:cNvSpPr>
                <p:nvPr/>
              </p:nvSpPr>
              <p:spPr bwMode="auto">
                <a:xfrm>
                  <a:off x="3002501" y="4187301"/>
                  <a:ext cx="1345559" cy="924479"/>
                </a:xfrm>
                <a:custGeom>
                  <a:avLst/>
                  <a:gdLst/>
                  <a:ahLst/>
                  <a:cxnLst>
                    <a:cxn ang="0">
                      <a:pos x="749" y="0"/>
                    </a:cxn>
                    <a:cxn ang="0">
                      <a:pos x="33" y="0"/>
                    </a:cxn>
                    <a:cxn ang="0">
                      <a:pos x="0" y="33"/>
                    </a:cxn>
                    <a:cxn ang="0">
                      <a:pos x="0" y="537"/>
                    </a:cxn>
                    <a:cxn ang="0">
                      <a:pos x="782" y="537"/>
                    </a:cxn>
                    <a:cxn ang="0">
                      <a:pos x="782" y="33"/>
                    </a:cxn>
                    <a:cxn ang="0">
                      <a:pos x="749" y="0"/>
                    </a:cxn>
                    <a:cxn ang="0">
                      <a:pos x="749" y="505"/>
                    </a:cxn>
                    <a:cxn ang="0">
                      <a:pos x="33" y="505"/>
                    </a:cxn>
                    <a:cxn ang="0">
                      <a:pos x="33" y="33"/>
                    </a:cxn>
                    <a:cxn ang="0">
                      <a:pos x="749" y="33"/>
                    </a:cxn>
                    <a:cxn ang="0">
                      <a:pos x="749" y="505"/>
                    </a:cxn>
                  </a:cxnLst>
                  <a:rect l="0" t="0" r="r" b="b"/>
                  <a:pathLst>
                    <a:path w="782" h="537">
                      <a:moveTo>
                        <a:pt x="749" y="0"/>
                      </a:move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15" y="0"/>
                        <a:pt x="0" y="15"/>
                        <a:pt x="0" y="33"/>
                      </a:cubicBezTo>
                      <a:cubicBezTo>
                        <a:pt x="0" y="537"/>
                        <a:pt x="0" y="537"/>
                        <a:pt x="0" y="537"/>
                      </a:cubicBezTo>
                      <a:cubicBezTo>
                        <a:pt x="782" y="537"/>
                        <a:pt x="782" y="537"/>
                        <a:pt x="782" y="537"/>
                      </a:cubicBezTo>
                      <a:cubicBezTo>
                        <a:pt x="782" y="33"/>
                        <a:pt x="782" y="33"/>
                        <a:pt x="782" y="33"/>
                      </a:cubicBezTo>
                      <a:cubicBezTo>
                        <a:pt x="782" y="15"/>
                        <a:pt x="767" y="0"/>
                        <a:pt x="749" y="0"/>
                      </a:cubicBezTo>
                      <a:close/>
                      <a:moveTo>
                        <a:pt x="749" y="505"/>
                      </a:moveTo>
                      <a:cubicBezTo>
                        <a:pt x="33" y="505"/>
                        <a:pt x="33" y="505"/>
                        <a:pt x="33" y="505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ubicBezTo>
                        <a:pt x="749" y="33"/>
                        <a:pt x="749" y="33"/>
                        <a:pt x="749" y="33"/>
                      </a:cubicBezTo>
                      <a:lnTo>
                        <a:pt x="749" y="50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21" name="Freeform 199"/>
                <p:cNvSpPr>
                  <a:spLocks/>
                </p:cNvSpPr>
                <p:nvPr/>
              </p:nvSpPr>
              <p:spPr bwMode="auto">
                <a:xfrm>
                  <a:off x="3383578" y="4390476"/>
                  <a:ext cx="583402" cy="568917"/>
                </a:xfrm>
                <a:custGeom>
                  <a:avLst/>
                  <a:gdLst/>
                  <a:ahLst/>
                  <a:cxnLst>
                    <a:cxn ang="0">
                      <a:pos x="418" y="175"/>
                    </a:cxn>
                    <a:cxn ang="0">
                      <a:pos x="395" y="142"/>
                    </a:cxn>
                    <a:cxn ang="0">
                      <a:pos x="71" y="2"/>
                    </a:cxn>
                    <a:cxn ang="0">
                      <a:pos x="38" y="5"/>
                    </a:cxn>
                    <a:cxn ang="0">
                      <a:pos x="12" y="28"/>
                    </a:cxn>
                    <a:cxn ang="0">
                      <a:pos x="5" y="83"/>
                    </a:cxn>
                    <a:cxn ang="0">
                      <a:pos x="307" y="231"/>
                    </a:cxn>
                    <a:cxn ang="0">
                      <a:pos x="364" y="461"/>
                    </a:cxn>
                    <a:cxn ang="0">
                      <a:pos x="459" y="834"/>
                    </a:cxn>
                    <a:cxn ang="0">
                      <a:pos x="520" y="1070"/>
                    </a:cxn>
                    <a:cxn ang="0">
                      <a:pos x="612" y="1450"/>
                    </a:cxn>
                    <a:cxn ang="0">
                      <a:pos x="685" y="1736"/>
                    </a:cxn>
                    <a:cxn ang="0">
                      <a:pos x="704" y="1760"/>
                    </a:cxn>
                    <a:cxn ang="0">
                      <a:pos x="730" y="1772"/>
                    </a:cxn>
                    <a:cxn ang="0">
                      <a:pos x="718" y="1850"/>
                    </a:cxn>
                    <a:cxn ang="0">
                      <a:pos x="721" y="1857"/>
                    </a:cxn>
                    <a:cxn ang="0">
                      <a:pos x="674" y="1861"/>
                    </a:cxn>
                    <a:cxn ang="0">
                      <a:pos x="579" y="1913"/>
                    </a:cxn>
                    <a:cxn ang="0">
                      <a:pos x="525" y="2010"/>
                    </a:cxn>
                    <a:cxn ang="0">
                      <a:pos x="539" y="2124"/>
                    </a:cxn>
                    <a:cxn ang="0">
                      <a:pos x="605" y="2206"/>
                    </a:cxn>
                    <a:cxn ang="0">
                      <a:pos x="711" y="2239"/>
                    </a:cxn>
                    <a:cxn ang="0">
                      <a:pos x="818" y="2206"/>
                    </a:cxn>
                    <a:cxn ang="0">
                      <a:pos x="889" y="2124"/>
                    </a:cxn>
                    <a:cxn ang="0">
                      <a:pos x="900" y="2027"/>
                    </a:cxn>
                    <a:cxn ang="0">
                      <a:pos x="884" y="1965"/>
                    </a:cxn>
                    <a:cxn ang="0">
                      <a:pos x="848" y="1913"/>
                    </a:cxn>
                    <a:cxn ang="0">
                      <a:pos x="1909" y="1772"/>
                    </a:cxn>
                    <a:cxn ang="0">
                      <a:pos x="1819" y="1887"/>
                    </a:cxn>
                    <a:cxn ang="0">
                      <a:pos x="1756" y="1956"/>
                    </a:cxn>
                    <a:cxn ang="0">
                      <a:pos x="1730" y="2048"/>
                    </a:cxn>
                    <a:cxn ang="0">
                      <a:pos x="1763" y="2157"/>
                    </a:cxn>
                    <a:cxn ang="0">
                      <a:pos x="1848" y="2225"/>
                    </a:cxn>
                    <a:cxn ang="0">
                      <a:pos x="1961" y="2237"/>
                    </a:cxn>
                    <a:cxn ang="0">
                      <a:pos x="2058" y="2185"/>
                    </a:cxn>
                    <a:cxn ang="0">
                      <a:pos x="2110" y="2086"/>
                    </a:cxn>
                    <a:cxn ang="0">
                      <a:pos x="2105" y="1994"/>
                    </a:cxn>
                    <a:cxn ang="0">
                      <a:pos x="2065" y="1923"/>
                    </a:cxn>
                    <a:cxn ang="0">
                      <a:pos x="2001" y="1876"/>
                    </a:cxn>
                    <a:cxn ang="0">
                      <a:pos x="2053" y="1703"/>
                    </a:cxn>
                    <a:cxn ang="0">
                      <a:pos x="2034" y="1665"/>
                    </a:cxn>
                    <a:cxn ang="0">
                      <a:pos x="1994" y="1651"/>
                    </a:cxn>
                    <a:cxn ang="0">
                      <a:pos x="856" y="1450"/>
                    </a:cxn>
                    <a:cxn ang="0">
                      <a:pos x="952" y="1450"/>
                    </a:cxn>
                    <a:cxn ang="0">
                      <a:pos x="2171" y="1448"/>
                    </a:cxn>
                    <a:cxn ang="0">
                      <a:pos x="2221" y="1070"/>
                    </a:cxn>
                    <a:cxn ang="0">
                      <a:pos x="2252" y="834"/>
                    </a:cxn>
                    <a:cxn ang="0">
                      <a:pos x="2296" y="513"/>
                    </a:cxn>
                  </a:cxnLst>
                  <a:rect l="0" t="0" r="r" b="b"/>
                  <a:pathLst>
                    <a:path w="2296" h="2239">
                      <a:moveTo>
                        <a:pt x="2296" y="503"/>
                      </a:moveTo>
                      <a:lnTo>
                        <a:pt x="475" y="404"/>
                      </a:lnTo>
                      <a:lnTo>
                        <a:pt x="418" y="175"/>
                      </a:lnTo>
                      <a:lnTo>
                        <a:pt x="414" y="161"/>
                      </a:lnTo>
                      <a:lnTo>
                        <a:pt x="407" y="151"/>
                      </a:lnTo>
                      <a:lnTo>
                        <a:pt x="395" y="142"/>
                      </a:lnTo>
                      <a:lnTo>
                        <a:pt x="383" y="135"/>
                      </a:lnTo>
                      <a:lnTo>
                        <a:pt x="85" y="7"/>
                      </a:lnTo>
                      <a:lnTo>
                        <a:pt x="71" y="2"/>
                      </a:lnTo>
                      <a:lnTo>
                        <a:pt x="62" y="0"/>
                      </a:lnTo>
                      <a:lnTo>
                        <a:pt x="50" y="0"/>
                      </a:lnTo>
                      <a:lnTo>
                        <a:pt x="38" y="5"/>
                      </a:lnTo>
                      <a:lnTo>
                        <a:pt x="29" y="9"/>
                      </a:lnTo>
                      <a:lnTo>
                        <a:pt x="19" y="17"/>
                      </a:lnTo>
                      <a:lnTo>
                        <a:pt x="12" y="28"/>
                      </a:lnTo>
                      <a:lnTo>
                        <a:pt x="5" y="38"/>
                      </a:lnTo>
                      <a:lnTo>
                        <a:pt x="0" y="61"/>
                      </a:lnTo>
                      <a:lnTo>
                        <a:pt x="5" y="83"/>
                      </a:lnTo>
                      <a:lnTo>
                        <a:pt x="17" y="102"/>
                      </a:lnTo>
                      <a:lnTo>
                        <a:pt x="38" y="116"/>
                      </a:lnTo>
                      <a:lnTo>
                        <a:pt x="307" y="231"/>
                      </a:lnTo>
                      <a:lnTo>
                        <a:pt x="350" y="397"/>
                      </a:lnTo>
                      <a:lnTo>
                        <a:pt x="350" y="397"/>
                      </a:lnTo>
                      <a:lnTo>
                        <a:pt x="364" y="461"/>
                      </a:lnTo>
                      <a:lnTo>
                        <a:pt x="433" y="737"/>
                      </a:lnTo>
                      <a:lnTo>
                        <a:pt x="435" y="737"/>
                      </a:lnTo>
                      <a:lnTo>
                        <a:pt x="459" y="834"/>
                      </a:lnTo>
                      <a:lnTo>
                        <a:pt x="459" y="834"/>
                      </a:lnTo>
                      <a:lnTo>
                        <a:pt x="518" y="1070"/>
                      </a:lnTo>
                      <a:lnTo>
                        <a:pt x="520" y="1070"/>
                      </a:lnTo>
                      <a:lnTo>
                        <a:pt x="544" y="1165"/>
                      </a:lnTo>
                      <a:lnTo>
                        <a:pt x="541" y="1165"/>
                      </a:lnTo>
                      <a:lnTo>
                        <a:pt x="612" y="1450"/>
                      </a:lnTo>
                      <a:lnTo>
                        <a:pt x="615" y="1450"/>
                      </a:lnTo>
                      <a:lnTo>
                        <a:pt x="683" y="1727"/>
                      </a:lnTo>
                      <a:lnTo>
                        <a:pt x="685" y="1736"/>
                      </a:lnTo>
                      <a:lnTo>
                        <a:pt x="690" y="1746"/>
                      </a:lnTo>
                      <a:lnTo>
                        <a:pt x="697" y="1753"/>
                      </a:lnTo>
                      <a:lnTo>
                        <a:pt x="704" y="1760"/>
                      </a:lnTo>
                      <a:lnTo>
                        <a:pt x="711" y="1765"/>
                      </a:lnTo>
                      <a:lnTo>
                        <a:pt x="721" y="1769"/>
                      </a:lnTo>
                      <a:lnTo>
                        <a:pt x="730" y="1772"/>
                      </a:lnTo>
                      <a:lnTo>
                        <a:pt x="740" y="1772"/>
                      </a:lnTo>
                      <a:lnTo>
                        <a:pt x="770" y="1772"/>
                      </a:lnTo>
                      <a:lnTo>
                        <a:pt x="718" y="1850"/>
                      </a:lnTo>
                      <a:lnTo>
                        <a:pt x="730" y="1857"/>
                      </a:lnTo>
                      <a:lnTo>
                        <a:pt x="726" y="1857"/>
                      </a:lnTo>
                      <a:lnTo>
                        <a:pt x="721" y="1857"/>
                      </a:lnTo>
                      <a:lnTo>
                        <a:pt x="716" y="1857"/>
                      </a:lnTo>
                      <a:lnTo>
                        <a:pt x="711" y="1857"/>
                      </a:lnTo>
                      <a:lnTo>
                        <a:pt x="674" y="1861"/>
                      </a:lnTo>
                      <a:lnTo>
                        <a:pt x="638" y="1873"/>
                      </a:lnTo>
                      <a:lnTo>
                        <a:pt x="605" y="1890"/>
                      </a:lnTo>
                      <a:lnTo>
                        <a:pt x="579" y="1913"/>
                      </a:lnTo>
                      <a:lnTo>
                        <a:pt x="556" y="1942"/>
                      </a:lnTo>
                      <a:lnTo>
                        <a:pt x="539" y="1975"/>
                      </a:lnTo>
                      <a:lnTo>
                        <a:pt x="525" y="2010"/>
                      </a:lnTo>
                      <a:lnTo>
                        <a:pt x="522" y="2048"/>
                      </a:lnTo>
                      <a:lnTo>
                        <a:pt x="525" y="2086"/>
                      </a:lnTo>
                      <a:lnTo>
                        <a:pt x="539" y="2124"/>
                      </a:lnTo>
                      <a:lnTo>
                        <a:pt x="556" y="2157"/>
                      </a:lnTo>
                      <a:lnTo>
                        <a:pt x="579" y="2185"/>
                      </a:lnTo>
                      <a:lnTo>
                        <a:pt x="605" y="2206"/>
                      </a:lnTo>
                      <a:lnTo>
                        <a:pt x="638" y="2225"/>
                      </a:lnTo>
                      <a:lnTo>
                        <a:pt x="674" y="2237"/>
                      </a:lnTo>
                      <a:lnTo>
                        <a:pt x="711" y="2239"/>
                      </a:lnTo>
                      <a:lnTo>
                        <a:pt x="749" y="2237"/>
                      </a:lnTo>
                      <a:lnTo>
                        <a:pt x="787" y="2225"/>
                      </a:lnTo>
                      <a:lnTo>
                        <a:pt x="818" y="2206"/>
                      </a:lnTo>
                      <a:lnTo>
                        <a:pt x="848" y="2185"/>
                      </a:lnTo>
                      <a:lnTo>
                        <a:pt x="870" y="2157"/>
                      </a:lnTo>
                      <a:lnTo>
                        <a:pt x="889" y="2124"/>
                      </a:lnTo>
                      <a:lnTo>
                        <a:pt x="900" y="2086"/>
                      </a:lnTo>
                      <a:lnTo>
                        <a:pt x="903" y="2048"/>
                      </a:lnTo>
                      <a:lnTo>
                        <a:pt x="900" y="2027"/>
                      </a:lnTo>
                      <a:lnTo>
                        <a:pt x="898" y="2005"/>
                      </a:lnTo>
                      <a:lnTo>
                        <a:pt x="893" y="1984"/>
                      </a:lnTo>
                      <a:lnTo>
                        <a:pt x="884" y="1965"/>
                      </a:lnTo>
                      <a:lnTo>
                        <a:pt x="874" y="1946"/>
                      </a:lnTo>
                      <a:lnTo>
                        <a:pt x="860" y="1930"/>
                      </a:lnTo>
                      <a:lnTo>
                        <a:pt x="848" y="1913"/>
                      </a:lnTo>
                      <a:lnTo>
                        <a:pt x="832" y="1899"/>
                      </a:lnTo>
                      <a:lnTo>
                        <a:pt x="915" y="1772"/>
                      </a:lnTo>
                      <a:lnTo>
                        <a:pt x="1909" y="1772"/>
                      </a:lnTo>
                      <a:lnTo>
                        <a:pt x="1878" y="1864"/>
                      </a:lnTo>
                      <a:lnTo>
                        <a:pt x="1848" y="1873"/>
                      </a:lnTo>
                      <a:lnTo>
                        <a:pt x="1819" y="1887"/>
                      </a:lnTo>
                      <a:lnTo>
                        <a:pt x="1796" y="1906"/>
                      </a:lnTo>
                      <a:lnTo>
                        <a:pt x="1772" y="1930"/>
                      </a:lnTo>
                      <a:lnTo>
                        <a:pt x="1756" y="1956"/>
                      </a:lnTo>
                      <a:lnTo>
                        <a:pt x="1741" y="1984"/>
                      </a:lnTo>
                      <a:lnTo>
                        <a:pt x="1734" y="2015"/>
                      </a:lnTo>
                      <a:lnTo>
                        <a:pt x="1730" y="2048"/>
                      </a:lnTo>
                      <a:lnTo>
                        <a:pt x="1734" y="2086"/>
                      </a:lnTo>
                      <a:lnTo>
                        <a:pt x="1746" y="2124"/>
                      </a:lnTo>
                      <a:lnTo>
                        <a:pt x="1763" y="2157"/>
                      </a:lnTo>
                      <a:lnTo>
                        <a:pt x="1789" y="2185"/>
                      </a:lnTo>
                      <a:lnTo>
                        <a:pt x="1815" y="2206"/>
                      </a:lnTo>
                      <a:lnTo>
                        <a:pt x="1848" y="2225"/>
                      </a:lnTo>
                      <a:lnTo>
                        <a:pt x="1883" y="2237"/>
                      </a:lnTo>
                      <a:lnTo>
                        <a:pt x="1921" y="2239"/>
                      </a:lnTo>
                      <a:lnTo>
                        <a:pt x="1961" y="2237"/>
                      </a:lnTo>
                      <a:lnTo>
                        <a:pt x="1996" y="2225"/>
                      </a:lnTo>
                      <a:lnTo>
                        <a:pt x="2030" y="2206"/>
                      </a:lnTo>
                      <a:lnTo>
                        <a:pt x="2058" y="2185"/>
                      </a:lnTo>
                      <a:lnTo>
                        <a:pt x="2079" y="2157"/>
                      </a:lnTo>
                      <a:lnTo>
                        <a:pt x="2098" y="2124"/>
                      </a:lnTo>
                      <a:lnTo>
                        <a:pt x="2110" y="2086"/>
                      </a:lnTo>
                      <a:lnTo>
                        <a:pt x="2112" y="2048"/>
                      </a:lnTo>
                      <a:lnTo>
                        <a:pt x="2112" y="2020"/>
                      </a:lnTo>
                      <a:lnTo>
                        <a:pt x="2105" y="1994"/>
                      </a:lnTo>
                      <a:lnTo>
                        <a:pt x="2096" y="1968"/>
                      </a:lnTo>
                      <a:lnTo>
                        <a:pt x="2081" y="1942"/>
                      </a:lnTo>
                      <a:lnTo>
                        <a:pt x="2065" y="1923"/>
                      </a:lnTo>
                      <a:lnTo>
                        <a:pt x="2046" y="1902"/>
                      </a:lnTo>
                      <a:lnTo>
                        <a:pt x="2025" y="1887"/>
                      </a:lnTo>
                      <a:lnTo>
                        <a:pt x="2001" y="1876"/>
                      </a:lnTo>
                      <a:lnTo>
                        <a:pt x="2053" y="1731"/>
                      </a:lnTo>
                      <a:lnTo>
                        <a:pt x="2053" y="1717"/>
                      </a:lnTo>
                      <a:lnTo>
                        <a:pt x="2053" y="1703"/>
                      </a:lnTo>
                      <a:lnTo>
                        <a:pt x="2051" y="1689"/>
                      </a:lnTo>
                      <a:lnTo>
                        <a:pt x="2044" y="1677"/>
                      </a:lnTo>
                      <a:lnTo>
                        <a:pt x="2034" y="1665"/>
                      </a:lnTo>
                      <a:lnTo>
                        <a:pt x="2022" y="1658"/>
                      </a:lnTo>
                      <a:lnTo>
                        <a:pt x="2008" y="1654"/>
                      </a:lnTo>
                      <a:lnTo>
                        <a:pt x="1994" y="1651"/>
                      </a:lnTo>
                      <a:lnTo>
                        <a:pt x="787" y="1654"/>
                      </a:lnTo>
                      <a:lnTo>
                        <a:pt x="735" y="1450"/>
                      </a:lnTo>
                      <a:lnTo>
                        <a:pt x="856" y="1450"/>
                      </a:lnTo>
                      <a:lnTo>
                        <a:pt x="856" y="1450"/>
                      </a:lnTo>
                      <a:lnTo>
                        <a:pt x="952" y="1450"/>
                      </a:lnTo>
                      <a:lnTo>
                        <a:pt x="952" y="1450"/>
                      </a:lnTo>
                      <a:lnTo>
                        <a:pt x="1049" y="1450"/>
                      </a:lnTo>
                      <a:lnTo>
                        <a:pt x="2171" y="1448"/>
                      </a:lnTo>
                      <a:lnTo>
                        <a:pt x="2171" y="1448"/>
                      </a:lnTo>
                      <a:lnTo>
                        <a:pt x="2209" y="1165"/>
                      </a:lnTo>
                      <a:lnTo>
                        <a:pt x="2209" y="1165"/>
                      </a:lnTo>
                      <a:lnTo>
                        <a:pt x="2221" y="1070"/>
                      </a:lnTo>
                      <a:lnTo>
                        <a:pt x="2223" y="1070"/>
                      </a:lnTo>
                      <a:lnTo>
                        <a:pt x="2254" y="834"/>
                      </a:lnTo>
                      <a:lnTo>
                        <a:pt x="2252" y="834"/>
                      </a:lnTo>
                      <a:lnTo>
                        <a:pt x="2266" y="737"/>
                      </a:lnTo>
                      <a:lnTo>
                        <a:pt x="2266" y="737"/>
                      </a:lnTo>
                      <a:lnTo>
                        <a:pt x="2296" y="513"/>
                      </a:lnTo>
                      <a:lnTo>
                        <a:pt x="2294" y="513"/>
                      </a:lnTo>
                      <a:lnTo>
                        <a:pt x="2296" y="50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</p:grpSp>
          <p:sp>
            <p:nvSpPr>
              <p:cNvPr id="22" name="Right Arrow 21"/>
              <p:cNvSpPr/>
              <p:nvPr/>
            </p:nvSpPr>
            <p:spPr>
              <a:xfrm>
                <a:off x="5621432" y="1522997"/>
                <a:ext cx="419100" cy="368300"/>
              </a:xfrm>
              <a:prstGeom prst="rightArrow">
                <a:avLst/>
              </a:prstGeom>
              <a:solidFill>
                <a:srgbClr val="5A6F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296" tIns="91309" rIns="91296" bIns="9130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3" name="Right Arrow 22"/>
              <p:cNvSpPr/>
              <p:nvPr/>
            </p:nvSpPr>
            <p:spPr>
              <a:xfrm>
                <a:off x="4122832" y="1522997"/>
                <a:ext cx="419100" cy="368300"/>
              </a:xfrm>
              <a:prstGeom prst="rightArrow">
                <a:avLst/>
              </a:prstGeom>
              <a:solidFill>
                <a:srgbClr val="5A6F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296" tIns="91309" rIns="91296" bIns="9130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1514047" y="1246571"/>
                <a:ext cx="1569938" cy="1070181"/>
                <a:chOff x="3017314" y="2250855"/>
                <a:chExt cx="1569938" cy="1070181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25" name="Freeform 175"/>
                <p:cNvSpPr>
                  <a:spLocks/>
                </p:cNvSpPr>
                <p:nvPr/>
              </p:nvSpPr>
              <p:spPr bwMode="auto">
                <a:xfrm>
                  <a:off x="3017314" y="3209575"/>
                  <a:ext cx="1569938" cy="111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9938" h="111461">
                      <a:moveTo>
                        <a:pt x="1289459" y="22582"/>
                      </a:moveTo>
                      <a:lnTo>
                        <a:pt x="1289459" y="49538"/>
                      </a:lnTo>
                      <a:lnTo>
                        <a:pt x="1457745" y="49538"/>
                      </a:lnTo>
                      <a:lnTo>
                        <a:pt x="1457745" y="22582"/>
                      </a:lnTo>
                      <a:close/>
                      <a:moveTo>
                        <a:pt x="0" y="0"/>
                      </a:moveTo>
                      <a:cubicBezTo>
                        <a:pt x="616270" y="0"/>
                        <a:pt x="616270" y="0"/>
                        <a:pt x="616270" y="0"/>
                      </a:cubicBezTo>
                      <a:cubicBezTo>
                        <a:pt x="616270" y="15433"/>
                        <a:pt x="630041" y="29152"/>
                        <a:pt x="645534" y="29152"/>
                      </a:cubicBezTo>
                      <a:cubicBezTo>
                        <a:pt x="924404" y="29152"/>
                        <a:pt x="924404" y="29152"/>
                        <a:pt x="924404" y="29152"/>
                      </a:cubicBezTo>
                      <a:cubicBezTo>
                        <a:pt x="939897" y="29152"/>
                        <a:pt x="953669" y="15433"/>
                        <a:pt x="953669" y="0"/>
                      </a:cubicBezTo>
                      <a:lnTo>
                        <a:pt x="1569938" y="0"/>
                      </a:lnTo>
                      <a:cubicBezTo>
                        <a:pt x="1569938" y="56588"/>
                        <a:pt x="1569938" y="56588"/>
                        <a:pt x="1569938" y="56588"/>
                      </a:cubicBezTo>
                      <a:cubicBezTo>
                        <a:pt x="1569938" y="87454"/>
                        <a:pt x="1544117" y="111461"/>
                        <a:pt x="1513131" y="111461"/>
                      </a:cubicBezTo>
                      <a:cubicBezTo>
                        <a:pt x="56807" y="111461"/>
                        <a:pt x="56807" y="111461"/>
                        <a:pt x="56807" y="111461"/>
                      </a:cubicBezTo>
                      <a:cubicBezTo>
                        <a:pt x="25821" y="111461"/>
                        <a:pt x="0" y="87454"/>
                        <a:pt x="0" y="56588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26" name="Freeform 176"/>
                <p:cNvSpPr>
                  <a:spLocks noEditPoints="1"/>
                </p:cNvSpPr>
                <p:nvPr/>
              </p:nvSpPr>
              <p:spPr bwMode="auto">
                <a:xfrm>
                  <a:off x="3129505" y="2250855"/>
                  <a:ext cx="1345559" cy="924480"/>
                </a:xfrm>
                <a:custGeom>
                  <a:avLst/>
                  <a:gdLst/>
                  <a:ahLst/>
                  <a:cxnLst>
                    <a:cxn ang="0">
                      <a:pos x="749" y="0"/>
                    </a:cxn>
                    <a:cxn ang="0">
                      <a:pos x="33" y="0"/>
                    </a:cxn>
                    <a:cxn ang="0">
                      <a:pos x="0" y="33"/>
                    </a:cxn>
                    <a:cxn ang="0">
                      <a:pos x="0" y="537"/>
                    </a:cxn>
                    <a:cxn ang="0">
                      <a:pos x="782" y="537"/>
                    </a:cxn>
                    <a:cxn ang="0">
                      <a:pos x="782" y="33"/>
                    </a:cxn>
                    <a:cxn ang="0">
                      <a:pos x="749" y="0"/>
                    </a:cxn>
                    <a:cxn ang="0">
                      <a:pos x="749" y="505"/>
                    </a:cxn>
                    <a:cxn ang="0">
                      <a:pos x="33" y="505"/>
                    </a:cxn>
                    <a:cxn ang="0">
                      <a:pos x="33" y="33"/>
                    </a:cxn>
                    <a:cxn ang="0">
                      <a:pos x="749" y="33"/>
                    </a:cxn>
                    <a:cxn ang="0">
                      <a:pos x="749" y="505"/>
                    </a:cxn>
                  </a:cxnLst>
                  <a:rect l="0" t="0" r="r" b="b"/>
                  <a:pathLst>
                    <a:path w="782" h="537">
                      <a:moveTo>
                        <a:pt x="749" y="0"/>
                      </a:move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15" y="0"/>
                        <a:pt x="0" y="15"/>
                        <a:pt x="0" y="33"/>
                      </a:cubicBezTo>
                      <a:cubicBezTo>
                        <a:pt x="0" y="537"/>
                        <a:pt x="0" y="537"/>
                        <a:pt x="0" y="537"/>
                      </a:cubicBezTo>
                      <a:cubicBezTo>
                        <a:pt x="782" y="537"/>
                        <a:pt x="782" y="537"/>
                        <a:pt x="782" y="537"/>
                      </a:cubicBezTo>
                      <a:cubicBezTo>
                        <a:pt x="782" y="33"/>
                        <a:pt x="782" y="33"/>
                        <a:pt x="782" y="33"/>
                      </a:cubicBezTo>
                      <a:cubicBezTo>
                        <a:pt x="782" y="15"/>
                        <a:pt x="767" y="0"/>
                        <a:pt x="749" y="0"/>
                      </a:cubicBezTo>
                      <a:close/>
                      <a:moveTo>
                        <a:pt x="749" y="505"/>
                      </a:moveTo>
                      <a:cubicBezTo>
                        <a:pt x="33" y="505"/>
                        <a:pt x="33" y="505"/>
                        <a:pt x="33" y="505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ubicBezTo>
                        <a:pt x="749" y="33"/>
                        <a:pt x="749" y="33"/>
                        <a:pt x="749" y="33"/>
                      </a:cubicBezTo>
                      <a:lnTo>
                        <a:pt x="749" y="50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27" name="Freeform 136"/>
                <p:cNvSpPr>
                  <a:spLocks noEditPoints="1"/>
                </p:cNvSpPr>
                <p:nvPr/>
              </p:nvSpPr>
              <p:spPr bwMode="auto">
                <a:xfrm>
                  <a:off x="3717353" y="2480218"/>
                  <a:ext cx="388139" cy="452435"/>
                </a:xfrm>
                <a:custGeom>
                  <a:avLst/>
                  <a:gdLst/>
                  <a:ahLst/>
                  <a:cxnLst>
                    <a:cxn ang="0">
                      <a:pos x="367" y="115"/>
                    </a:cxn>
                    <a:cxn ang="0">
                      <a:pos x="367" y="53"/>
                    </a:cxn>
                    <a:cxn ang="0">
                      <a:pos x="314" y="0"/>
                    </a:cxn>
                    <a:cxn ang="0">
                      <a:pos x="211" y="0"/>
                    </a:cxn>
                    <a:cxn ang="0">
                      <a:pos x="159" y="53"/>
                    </a:cxn>
                    <a:cxn ang="0">
                      <a:pos x="159" y="115"/>
                    </a:cxn>
                    <a:cxn ang="0">
                      <a:pos x="0" y="115"/>
                    </a:cxn>
                    <a:cxn ang="0">
                      <a:pos x="0" y="699"/>
                    </a:cxn>
                    <a:cxn ang="0">
                      <a:pos x="525" y="699"/>
                    </a:cxn>
                    <a:cxn ang="0">
                      <a:pos x="525" y="115"/>
                    </a:cxn>
                    <a:cxn ang="0">
                      <a:pos x="367" y="115"/>
                    </a:cxn>
                    <a:cxn ang="0">
                      <a:pos x="349" y="115"/>
                    </a:cxn>
                    <a:cxn ang="0">
                      <a:pos x="176" y="115"/>
                    </a:cxn>
                    <a:cxn ang="0">
                      <a:pos x="176" y="53"/>
                    </a:cxn>
                    <a:cxn ang="0">
                      <a:pos x="211" y="18"/>
                    </a:cxn>
                    <a:cxn ang="0">
                      <a:pos x="314" y="18"/>
                    </a:cxn>
                    <a:cxn ang="0">
                      <a:pos x="349" y="53"/>
                    </a:cxn>
                    <a:cxn ang="0">
                      <a:pos x="349" y="115"/>
                    </a:cxn>
                  </a:cxnLst>
                  <a:rect l="0" t="0" r="r" b="b"/>
                  <a:pathLst>
                    <a:path w="525" h="699">
                      <a:moveTo>
                        <a:pt x="367" y="115"/>
                      </a:moveTo>
                      <a:cubicBezTo>
                        <a:pt x="367" y="53"/>
                        <a:pt x="367" y="53"/>
                        <a:pt x="367" y="53"/>
                      </a:cubicBezTo>
                      <a:cubicBezTo>
                        <a:pt x="367" y="24"/>
                        <a:pt x="343" y="0"/>
                        <a:pt x="314" y="0"/>
                      </a:cubicBezTo>
                      <a:cubicBezTo>
                        <a:pt x="211" y="0"/>
                        <a:pt x="211" y="0"/>
                        <a:pt x="211" y="0"/>
                      </a:cubicBezTo>
                      <a:cubicBezTo>
                        <a:pt x="182" y="0"/>
                        <a:pt x="159" y="24"/>
                        <a:pt x="159" y="53"/>
                      </a:cubicBezTo>
                      <a:cubicBezTo>
                        <a:pt x="159" y="115"/>
                        <a:pt x="159" y="115"/>
                        <a:pt x="159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699"/>
                        <a:pt x="0" y="699"/>
                        <a:pt x="0" y="699"/>
                      </a:cubicBezTo>
                      <a:cubicBezTo>
                        <a:pt x="525" y="699"/>
                        <a:pt x="525" y="699"/>
                        <a:pt x="525" y="699"/>
                      </a:cubicBezTo>
                      <a:cubicBezTo>
                        <a:pt x="525" y="115"/>
                        <a:pt x="525" y="115"/>
                        <a:pt x="525" y="115"/>
                      </a:cubicBezTo>
                      <a:lnTo>
                        <a:pt x="367" y="115"/>
                      </a:lnTo>
                      <a:close/>
                      <a:moveTo>
                        <a:pt x="349" y="115"/>
                      </a:moveTo>
                      <a:cubicBezTo>
                        <a:pt x="176" y="115"/>
                        <a:pt x="176" y="115"/>
                        <a:pt x="176" y="115"/>
                      </a:cubicBezTo>
                      <a:cubicBezTo>
                        <a:pt x="176" y="53"/>
                        <a:pt x="176" y="53"/>
                        <a:pt x="176" y="53"/>
                      </a:cubicBezTo>
                      <a:cubicBezTo>
                        <a:pt x="176" y="33"/>
                        <a:pt x="192" y="18"/>
                        <a:pt x="211" y="18"/>
                      </a:cubicBezTo>
                      <a:cubicBezTo>
                        <a:pt x="314" y="18"/>
                        <a:pt x="314" y="18"/>
                        <a:pt x="314" y="18"/>
                      </a:cubicBezTo>
                      <a:cubicBezTo>
                        <a:pt x="333" y="18"/>
                        <a:pt x="349" y="33"/>
                        <a:pt x="349" y="53"/>
                      </a:cubicBezTo>
                      <a:lnTo>
                        <a:pt x="349" y="11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28" name="Freeform 137"/>
                <p:cNvSpPr>
                  <a:spLocks/>
                </p:cNvSpPr>
                <p:nvPr/>
              </p:nvSpPr>
              <p:spPr bwMode="auto">
                <a:xfrm>
                  <a:off x="3547385" y="2580516"/>
                  <a:ext cx="157447" cy="334599"/>
                </a:xfrm>
                <a:custGeom>
                  <a:avLst/>
                  <a:gdLst/>
                  <a:ahLst/>
                  <a:cxnLst>
                    <a:cxn ang="0">
                      <a:pos x="73" y="52"/>
                    </a:cxn>
                    <a:cxn ang="0">
                      <a:pos x="73" y="96"/>
                    </a:cxn>
                    <a:cxn ang="0">
                      <a:pos x="0" y="96"/>
                    </a:cxn>
                    <a:cxn ang="0">
                      <a:pos x="0" y="517"/>
                    </a:cxn>
                    <a:cxn ang="0">
                      <a:pos x="213" y="517"/>
                    </a:cxn>
                    <a:cxn ang="0">
                      <a:pos x="213" y="308"/>
                    </a:cxn>
                    <a:cxn ang="0">
                      <a:pos x="213" y="96"/>
                    </a:cxn>
                    <a:cxn ang="0">
                      <a:pos x="91" y="96"/>
                    </a:cxn>
                    <a:cxn ang="0">
                      <a:pos x="91" y="52"/>
                    </a:cxn>
                    <a:cxn ang="0">
                      <a:pos x="126" y="17"/>
                    </a:cxn>
                    <a:cxn ang="0">
                      <a:pos x="213" y="17"/>
                    </a:cxn>
                    <a:cxn ang="0">
                      <a:pos x="213" y="0"/>
                    </a:cxn>
                    <a:cxn ang="0">
                      <a:pos x="126" y="0"/>
                    </a:cxn>
                    <a:cxn ang="0">
                      <a:pos x="73" y="52"/>
                    </a:cxn>
                  </a:cxnLst>
                  <a:rect l="0" t="0" r="r" b="b"/>
                  <a:pathLst>
                    <a:path w="213" h="517">
                      <a:moveTo>
                        <a:pt x="73" y="52"/>
                      </a:moveTo>
                      <a:cubicBezTo>
                        <a:pt x="73" y="96"/>
                        <a:pt x="73" y="96"/>
                        <a:pt x="73" y="96"/>
                      </a:cubicBezTo>
                      <a:cubicBezTo>
                        <a:pt x="0" y="96"/>
                        <a:pt x="0" y="96"/>
                        <a:pt x="0" y="96"/>
                      </a:cubicBezTo>
                      <a:cubicBezTo>
                        <a:pt x="0" y="517"/>
                        <a:pt x="0" y="517"/>
                        <a:pt x="0" y="517"/>
                      </a:cubicBezTo>
                      <a:cubicBezTo>
                        <a:pt x="213" y="517"/>
                        <a:pt x="213" y="517"/>
                        <a:pt x="213" y="517"/>
                      </a:cubicBezTo>
                      <a:cubicBezTo>
                        <a:pt x="213" y="308"/>
                        <a:pt x="213" y="308"/>
                        <a:pt x="213" y="308"/>
                      </a:cubicBezTo>
                      <a:cubicBezTo>
                        <a:pt x="213" y="96"/>
                        <a:pt x="213" y="96"/>
                        <a:pt x="213" y="96"/>
                      </a:cubicBezTo>
                      <a:cubicBezTo>
                        <a:pt x="91" y="96"/>
                        <a:pt x="91" y="96"/>
                        <a:pt x="91" y="96"/>
                      </a:cubicBezTo>
                      <a:cubicBezTo>
                        <a:pt x="91" y="52"/>
                        <a:pt x="91" y="52"/>
                        <a:pt x="91" y="52"/>
                      </a:cubicBezTo>
                      <a:cubicBezTo>
                        <a:pt x="91" y="33"/>
                        <a:pt x="106" y="17"/>
                        <a:pt x="126" y="17"/>
                      </a:cubicBezTo>
                      <a:cubicBezTo>
                        <a:pt x="213" y="17"/>
                        <a:pt x="213" y="17"/>
                        <a:pt x="213" y="17"/>
                      </a:cubicBezTo>
                      <a:cubicBezTo>
                        <a:pt x="213" y="0"/>
                        <a:pt x="213" y="0"/>
                        <a:pt x="213" y="0"/>
                      </a:cubicBezTo>
                      <a:cubicBezTo>
                        <a:pt x="126" y="0"/>
                        <a:pt x="126" y="0"/>
                        <a:pt x="126" y="0"/>
                      </a:cubicBezTo>
                      <a:cubicBezTo>
                        <a:pt x="97" y="0"/>
                        <a:pt x="73" y="23"/>
                        <a:pt x="73" y="5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4630868" y="1209168"/>
                <a:ext cx="921873" cy="1063130"/>
                <a:chOff x="3975102" y="4283570"/>
                <a:chExt cx="921873" cy="1214351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30" name="Freeform 385"/>
                <p:cNvSpPr>
                  <a:spLocks noEditPoints="1"/>
                </p:cNvSpPr>
                <p:nvPr/>
              </p:nvSpPr>
              <p:spPr bwMode="auto">
                <a:xfrm>
                  <a:off x="3975102" y="4283570"/>
                  <a:ext cx="921873" cy="1214351"/>
                </a:xfrm>
                <a:custGeom>
                  <a:avLst/>
                  <a:gdLst/>
                  <a:ahLst/>
                  <a:cxnLst>
                    <a:cxn ang="0">
                      <a:pos x="658" y="0"/>
                    </a:cxn>
                    <a:cxn ang="0">
                      <a:pos x="36" y="0"/>
                    </a:cxn>
                    <a:cxn ang="0">
                      <a:pos x="0" y="36"/>
                    </a:cxn>
                    <a:cxn ang="0">
                      <a:pos x="0" y="878"/>
                    </a:cxn>
                    <a:cxn ang="0">
                      <a:pos x="36" y="914"/>
                    </a:cxn>
                    <a:cxn ang="0">
                      <a:pos x="658" y="914"/>
                    </a:cxn>
                    <a:cxn ang="0">
                      <a:pos x="694" y="878"/>
                    </a:cxn>
                    <a:cxn ang="0">
                      <a:pos x="694" y="36"/>
                    </a:cxn>
                    <a:cxn ang="0">
                      <a:pos x="658" y="0"/>
                    </a:cxn>
                    <a:cxn ang="0">
                      <a:pos x="348" y="883"/>
                    </a:cxn>
                    <a:cxn ang="0">
                      <a:pos x="326" y="861"/>
                    </a:cxn>
                    <a:cxn ang="0">
                      <a:pos x="348" y="839"/>
                    </a:cxn>
                    <a:cxn ang="0">
                      <a:pos x="370" y="861"/>
                    </a:cxn>
                    <a:cxn ang="0">
                      <a:pos x="348" y="883"/>
                    </a:cxn>
                    <a:cxn ang="0">
                      <a:pos x="651" y="803"/>
                    </a:cxn>
                    <a:cxn ang="0">
                      <a:pos x="633" y="821"/>
                    </a:cxn>
                    <a:cxn ang="0">
                      <a:pos x="60" y="821"/>
                    </a:cxn>
                    <a:cxn ang="0">
                      <a:pos x="42" y="803"/>
                    </a:cxn>
                    <a:cxn ang="0">
                      <a:pos x="42" y="59"/>
                    </a:cxn>
                    <a:cxn ang="0">
                      <a:pos x="60" y="41"/>
                    </a:cxn>
                    <a:cxn ang="0">
                      <a:pos x="633" y="41"/>
                    </a:cxn>
                    <a:cxn ang="0">
                      <a:pos x="651" y="59"/>
                    </a:cxn>
                    <a:cxn ang="0">
                      <a:pos x="651" y="803"/>
                    </a:cxn>
                  </a:cxnLst>
                  <a:rect l="0" t="0" r="r" b="b"/>
                  <a:pathLst>
                    <a:path w="694" h="914">
                      <a:moveTo>
                        <a:pt x="658" y="0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6" y="0"/>
                        <a:pt x="0" y="16"/>
                        <a:pt x="0" y="36"/>
                      </a:cubicBezTo>
                      <a:cubicBezTo>
                        <a:pt x="0" y="878"/>
                        <a:pt x="0" y="878"/>
                        <a:pt x="0" y="878"/>
                      </a:cubicBezTo>
                      <a:cubicBezTo>
                        <a:pt x="0" y="898"/>
                        <a:pt x="16" y="914"/>
                        <a:pt x="36" y="914"/>
                      </a:cubicBezTo>
                      <a:cubicBezTo>
                        <a:pt x="658" y="914"/>
                        <a:pt x="658" y="914"/>
                        <a:pt x="658" y="914"/>
                      </a:cubicBezTo>
                      <a:cubicBezTo>
                        <a:pt x="678" y="914"/>
                        <a:pt x="694" y="898"/>
                        <a:pt x="694" y="878"/>
                      </a:cubicBezTo>
                      <a:cubicBezTo>
                        <a:pt x="694" y="36"/>
                        <a:pt x="694" y="36"/>
                        <a:pt x="694" y="36"/>
                      </a:cubicBezTo>
                      <a:cubicBezTo>
                        <a:pt x="694" y="16"/>
                        <a:pt x="678" y="0"/>
                        <a:pt x="658" y="0"/>
                      </a:cubicBezTo>
                      <a:close/>
                      <a:moveTo>
                        <a:pt x="348" y="883"/>
                      </a:moveTo>
                      <a:cubicBezTo>
                        <a:pt x="336" y="883"/>
                        <a:pt x="326" y="873"/>
                        <a:pt x="326" y="861"/>
                      </a:cubicBezTo>
                      <a:cubicBezTo>
                        <a:pt x="326" y="849"/>
                        <a:pt x="336" y="839"/>
                        <a:pt x="348" y="839"/>
                      </a:cubicBezTo>
                      <a:cubicBezTo>
                        <a:pt x="360" y="839"/>
                        <a:pt x="370" y="849"/>
                        <a:pt x="370" y="861"/>
                      </a:cubicBezTo>
                      <a:cubicBezTo>
                        <a:pt x="370" y="873"/>
                        <a:pt x="360" y="883"/>
                        <a:pt x="348" y="883"/>
                      </a:cubicBezTo>
                      <a:close/>
                      <a:moveTo>
                        <a:pt x="651" y="803"/>
                      </a:moveTo>
                      <a:cubicBezTo>
                        <a:pt x="651" y="813"/>
                        <a:pt x="643" y="821"/>
                        <a:pt x="633" y="821"/>
                      </a:cubicBezTo>
                      <a:cubicBezTo>
                        <a:pt x="60" y="821"/>
                        <a:pt x="60" y="821"/>
                        <a:pt x="60" y="821"/>
                      </a:cubicBezTo>
                      <a:cubicBezTo>
                        <a:pt x="50" y="821"/>
                        <a:pt x="42" y="813"/>
                        <a:pt x="42" y="803"/>
                      </a:cubicBezTo>
                      <a:cubicBezTo>
                        <a:pt x="42" y="59"/>
                        <a:pt x="42" y="59"/>
                        <a:pt x="42" y="59"/>
                      </a:cubicBezTo>
                      <a:cubicBezTo>
                        <a:pt x="42" y="49"/>
                        <a:pt x="50" y="41"/>
                        <a:pt x="60" y="41"/>
                      </a:cubicBezTo>
                      <a:cubicBezTo>
                        <a:pt x="633" y="41"/>
                        <a:pt x="633" y="41"/>
                        <a:pt x="633" y="41"/>
                      </a:cubicBezTo>
                      <a:cubicBezTo>
                        <a:pt x="643" y="41"/>
                        <a:pt x="651" y="49"/>
                        <a:pt x="651" y="59"/>
                      </a:cubicBezTo>
                      <a:lnTo>
                        <a:pt x="651" y="80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grpSp>
              <p:nvGrpSpPr>
                <p:cNvPr id="31" name="Group 30"/>
                <p:cNvGrpSpPr/>
                <p:nvPr/>
              </p:nvGrpSpPr>
              <p:grpSpPr>
                <a:xfrm>
                  <a:off x="4156985" y="4573753"/>
                  <a:ext cx="558107" cy="516790"/>
                  <a:chOff x="-45850175" y="8575675"/>
                  <a:chExt cx="2830513" cy="2620963"/>
                </a:xfrm>
                <a:grpFill/>
              </p:grpSpPr>
              <p:sp>
                <p:nvSpPr>
                  <p:cNvPr id="32" name="Freeform 136"/>
                  <p:cNvSpPr>
                    <a:spLocks noEditPoints="1"/>
                  </p:cNvSpPr>
                  <p:nvPr/>
                </p:nvSpPr>
                <p:spPr bwMode="auto">
                  <a:xfrm>
                    <a:off x="-44988162" y="8575675"/>
                    <a:ext cx="1968500" cy="2620963"/>
                  </a:xfrm>
                  <a:custGeom>
                    <a:avLst/>
                    <a:gdLst/>
                    <a:ahLst/>
                    <a:cxnLst>
                      <a:cxn ang="0">
                        <a:pos x="367" y="115"/>
                      </a:cxn>
                      <a:cxn ang="0">
                        <a:pos x="367" y="53"/>
                      </a:cxn>
                      <a:cxn ang="0">
                        <a:pos x="314" y="0"/>
                      </a:cxn>
                      <a:cxn ang="0">
                        <a:pos x="211" y="0"/>
                      </a:cxn>
                      <a:cxn ang="0">
                        <a:pos x="159" y="53"/>
                      </a:cxn>
                      <a:cxn ang="0">
                        <a:pos x="159" y="115"/>
                      </a:cxn>
                      <a:cxn ang="0">
                        <a:pos x="0" y="115"/>
                      </a:cxn>
                      <a:cxn ang="0">
                        <a:pos x="0" y="699"/>
                      </a:cxn>
                      <a:cxn ang="0">
                        <a:pos x="525" y="699"/>
                      </a:cxn>
                      <a:cxn ang="0">
                        <a:pos x="525" y="115"/>
                      </a:cxn>
                      <a:cxn ang="0">
                        <a:pos x="367" y="115"/>
                      </a:cxn>
                      <a:cxn ang="0">
                        <a:pos x="349" y="115"/>
                      </a:cxn>
                      <a:cxn ang="0">
                        <a:pos x="176" y="115"/>
                      </a:cxn>
                      <a:cxn ang="0">
                        <a:pos x="176" y="53"/>
                      </a:cxn>
                      <a:cxn ang="0">
                        <a:pos x="211" y="18"/>
                      </a:cxn>
                      <a:cxn ang="0">
                        <a:pos x="314" y="18"/>
                      </a:cxn>
                      <a:cxn ang="0">
                        <a:pos x="349" y="53"/>
                      </a:cxn>
                      <a:cxn ang="0">
                        <a:pos x="349" y="115"/>
                      </a:cxn>
                    </a:cxnLst>
                    <a:rect l="0" t="0" r="r" b="b"/>
                    <a:pathLst>
                      <a:path w="525" h="699">
                        <a:moveTo>
                          <a:pt x="367" y="115"/>
                        </a:moveTo>
                        <a:cubicBezTo>
                          <a:pt x="367" y="53"/>
                          <a:pt x="367" y="53"/>
                          <a:pt x="367" y="53"/>
                        </a:cubicBezTo>
                        <a:cubicBezTo>
                          <a:pt x="367" y="24"/>
                          <a:pt x="343" y="0"/>
                          <a:pt x="314" y="0"/>
                        </a:cubicBezTo>
                        <a:cubicBezTo>
                          <a:pt x="211" y="0"/>
                          <a:pt x="211" y="0"/>
                          <a:pt x="211" y="0"/>
                        </a:cubicBezTo>
                        <a:cubicBezTo>
                          <a:pt x="182" y="0"/>
                          <a:pt x="159" y="24"/>
                          <a:pt x="159" y="53"/>
                        </a:cubicBezTo>
                        <a:cubicBezTo>
                          <a:pt x="159" y="115"/>
                          <a:pt x="159" y="115"/>
                          <a:pt x="159" y="115"/>
                        </a:cubicBezTo>
                        <a:cubicBezTo>
                          <a:pt x="0" y="115"/>
                          <a:pt x="0" y="115"/>
                          <a:pt x="0" y="115"/>
                        </a:cubicBezTo>
                        <a:cubicBezTo>
                          <a:pt x="0" y="699"/>
                          <a:pt x="0" y="699"/>
                          <a:pt x="0" y="699"/>
                        </a:cubicBezTo>
                        <a:cubicBezTo>
                          <a:pt x="525" y="699"/>
                          <a:pt x="525" y="699"/>
                          <a:pt x="525" y="699"/>
                        </a:cubicBezTo>
                        <a:cubicBezTo>
                          <a:pt x="525" y="115"/>
                          <a:pt x="525" y="115"/>
                          <a:pt x="525" y="115"/>
                        </a:cubicBezTo>
                        <a:lnTo>
                          <a:pt x="367" y="115"/>
                        </a:lnTo>
                        <a:close/>
                        <a:moveTo>
                          <a:pt x="349" y="115"/>
                        </a:moveTo>
                        <a:cubicBezTo>
                          <a:pt x="176" y="115"/>
                          <a:pt x="176" y="115"/>
                          <a:pt x="176" y="115"/>
                        </a:cubicBezTo>
                        <a:cubicBezTo>
                          <a:pt x="176" y="53"/>
                          <a:pt x="176" y="53"/>
                          <a:pt x="176" y="53"/>
                        </a:cubicBezTo>
                        <a:cubicBezTo>
                          <a:pt x="176" y="33"/>
                          <a:pt x="192" y="18"/>
                          <a:pt x="211" y="18"/>
                        </a:cubicBezTo>
                        <a:cubicBezTo>
                          <a:pt x="314" y="18"/>
                          <a:pt x="314" y="18"/>
                          <a:pt x="314" y="18"/>
                        </a:cubicBezTo>
                        <a:cubicBezTo>
                          <a:pt x="333" y="18"/>
                          <a:pt x="349" y="33"/>
                          <a:pt x="349" y="53"/>
                        </a:cubicBezTo>
                        <a:lnTo>
                          <a:pt x="349" y="11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"/>
                  </a:p>
                </p:txBody>
              </p:sp>
              <p:sp>
                <p:nvSpPr>
                  <p:cNvPr id="33" name="Freeform 137"/>
                  <p:cNvSpPr>
                    <a:spLocks/>
                  </p:cNvSpPr>
                  <p:nvPr/>
                </p:nvSpPr>
                <p:spPr bwMode="auto">
                  <a:xfrm>
                    <a:off x="-45850175" y="9156700"/>
                    <a:ext cx="798513" cy="1938338"/>
                  </a:xfrm>
                  <a:custGeom>
                    <a:avLst/>
                    <a:gdLst/>
                    <a:ahLst/>
                    <a:cxnLst>
                      <a:cxn ang="0">
                        <a:pos x="73" y="52"/>
                      </a:cxn>
                      <a:cxn ang="0">
                        <a:pos x="73" y="96"/>
                      </a:cxn>
                      <a:cxn ang="0">
                        <a:pos x="0" y="96"/>
                      </a:cxn>
                      <a:cxn ang="0">
                        <a:pos x="0" y="517"/>
                      </a:cxn>
                      <a:cxn ang="0">
                        <a:pos x="213" y="517"/>
                      </a:cxn>
                      <a:cxn ang="0">
                        <a:pos x="213" y="308"/>
                      </a:cxn>
                      <a:cxn ang="0">
                        <a:pos x="213" y="96"/>
                      </a:cxn>
                      <a:cxn ang="0">
                        <a:pos x="91" y="96"/>
                      </a:cxn>
                      <a:cxn ang="0">
                        <a:pos x="91" y="52"/>
                      </a:cxn>
                      <a:cxn ang="0">
                        <a:pos x="126" y="17"/>
                      </a:cxn>
                      <a:cxn ang="0">
                        <a:pos x="213" y="17"/>
                      </a:cxn>
                      <a:cxn ang="0">
                        <a:pos x="213" y="0"/>
                      </a:cxn>
                      <a:cxn ang="0">
                        <a:pos x="126" y="0"/>
                      </a:cxn>
                      <a:cxn ang="0">
                        <a:pos x="73" y="52"/>
                      </a:cxn>
                    </a:cxnLst>
                    <a:rect l="0" t="0" r="r" b="b"/>
                    <a:pathLst>
                      <a:path w="213" h="517">
                        <a:moveTo>
                          <a:pt x="73" y="52"/>
                        </a:moveTo>
                        <a:cubicBezTo>
                          <a:pt x="73" y="96"/>
                          <a:pt x="73" y="96"/>
                          <a:pt x="73" y="96"/>
                        </a:cubicBezTo>
                        <a:cubicBezTo>
                          <a:pt x="0" y="96"/>
                          <a:pt x="0" y="96"/>
                          <a:pt x="0" y="96"/>
                        </a:cubicBezTo>
                        <a:cubicBezTo>
                          <a:pt x="0" y="517"/>
                          <a:pt x="0" y="517"/>
                          <a:pt x="0" y="517"/>
                        </a:cubicBezTo>
                        <a:cubicBezTo>
                          <a:pt x="213" y="517"/>
                          <a:pt x="213" y="517"/>
                          <a:pt x="213" y="517"/>
                        </a:cubicBezTo>
                        <a:cubicBezTo>
                          <a:pt x="213" y="308"/>
                          <a:pt x="213" y="308"/>
                          <a:pt x="213" y="308"/>
                        </a:cubicBezTo>
                        <a:cubicBezTo>
                          <a:pt x="213" y="96"/>
                          <a:pt x="213" y="96"/>
                          <a:pt x="213" y="96"/>
                        </a:cubicBezTo>
                        <a:cubicBezTo>
                          <a:pt x="91" y="96"/>
                          <a:pt x="91" y="96"/>
                          <a:pt x="91" y="96"/>
                        </a:cubicBezTo>
                        <a:cubicBezTo>
                          <a:pt x="91" y="52"/>
                          <a:pt x="91" y="52"/>
                          <a:pt x="91" y="52"/>
                        </a:cubicBezTo>
                        <a:cubicBezTo>
                          <a:pt x="91" y="33"/>
                          <a:pt x="106" y="17"/>
                          <a:pt x="126" y="17"/>
                        </a:cubicBezTo>
                        <a:cubicBezTo>
                          <a:pt x="213" y="17"/>
                          <a:pt x="213" y="17"/>
                          <a:pt x="213" y="17"/>
                        </a:cubicBezTo>
                        <a:cubicBezTo>
                          <a:pt x="213" y="0"/>
                          <a:pt x="213" y="0"/>
                          <a:pt x="213" y="0"/>
                        </a:cubicBezTo>
                        <a:cubicBezTo>
                          <a:pt x="126" y="0"/>
                          <a:pt x="126" y="0"/>
                          <a:pt x="126" y="0"/>
                        </a:cubicBezTo>
                        <a:cubicBezTo>
                          <a:pt x="97" y="0"/>
                          <a:pt x="73" y="23"/>
                          <a:pt x="73" y="5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"/>
                  </a:p>
                </p:txBody>
              </p:sp>
            </p:grpSp>
          </p:grpSp>
        </p:grpSp>
        <p:pic>
          <p:nvPicPr>
            <p:cNvPr id="34" name="Picture 33" descr="people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8639" y="2659664"/>
              <a:ext cx="1127819" cy="7507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Picture 34" descr="people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28497" y="2650959"/>
              <a:ext cx="1127819" cy="7507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 descr="people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1777" y="2650959"/>
              <a:ext cx="1127819" cy="7507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Picture 36" descr="people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2532" y="2650962"/>
              <a:ext cx="1127819" cy="7507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8" name="TextBox 37"/>
          <p:cNvSpPr txBox="1"/>
          <p:nvPr/>
        </p:nvSpPr>
        <p:spPr>
          <a:xfrm>
            <a:off x="640947" y="3963349"/>
            <a:ext cx="8038090" cy="369191"/>
          </a:xfrm>
          <a:prstGeom prst="rect">
            <a:avLst/>
          </a:prstGeom>
          <a:noFill/>
        </p:spPr>
        <p:txBody>
          <a:bodyPr wrap="none" lIns="91309" tIns="45650" rIns="91309" bIns="45650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hatékonyság</a:t>
            </a:r>
            <a:r>
              <a:rPr lang="en-US" dirty="0" smtClean="0"/>
              <a:t> </a:t>
            </a:r>
            <a:r>
              <a:rPr lang="en-US" dirty="0" err="1" smtClean="0"/>
              <a:t>vizsgálható</a:t>
            </a:r>
            <a:r>
              <a:rPr lang="en-US" dirty="0" smtClean="0"/>
              <a:t> </a:t>
            </a:r>
            <a:r>
              <a:rPr lang="en-US" dirty="0" err="1" smtClean="0"/>
              <a:t>kreatívok</a:t>
            </a:r>
            <a:r>
              <a:rPr lang="en-US" dirty="0" smtClean="0"/>
              <a:t>, </a:t>
            </a:r>
            <a:r>
              <a:rPr lang="en-US" dirty="0" err="1" smtClean="0"/>
              <a:t>formrátumok</a:t>
            </a:r>
            <a:r>
              <a:rPr lang="en-US" dirty="0" smtClean="0"/>
              <a:t>, </a:t>
            </a:r>
            <a:r>
              <a:rPr lang="en-US" dirty="0" err="1" smtClean="0"/>
              <a:t>idő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frekvencia</a:t>
            </a:r>
            <a:r>
              <a:rPr lang="en-US" dirty="0" smtClean="0"/>
              <a:t> </a:t>
            </a:r>
            <a:r>
              <a:rPr lang="en-US" dirty="0" err="1" smtClean="0"/>
              <a:t>szempontból</a:t>
            </a:r>
            <a:r>
              <a:rPr lang="en-US" dirty="0" smtClean="0"/>
              <a:t> is</a:t>
            </a:r>
          </a:p>
        </p:txBody>
      </p:sp>
      <p:sp>
        <p:nvSpPr>
          <p:cNvPr id="43" name="Szövegdoboz 2"/>
          <p:cNvSpPr txBox="1"/>
          <p:nvPr/>
        </p:nvSpPr>
        <p:spPr>
          <a:xfrm>
            <a:off x="467544" y="123478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Platform-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függetlenül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követhető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felhasználó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vásárlási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folyamat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során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(FB ID vs. Cookie)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7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stCxn id="10" idx="2"/>
          </p:cNvCxnSpPr>
          <p:nvPr/>
        </p:nvCxnSpPr>
        <p:spPr>
          <a:xfrm>
            <a:off x="7040568" y="2686538"/>
            <a:ext cx="0" cy="1680723"/>
          </a:xfrm>
          <a:prstGeom prst="line">
            <a:avLst/>
          </a:prstGeom>
          <a:ln w="38100" cmpd="sng">
            <a:solidFill>
              <a:srgbClr val="FFFF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84155" y="2264311"/>
            <a:ext cx="0" cy="2301555"/>
          </a:xfrm>
          <a:prstGeom prst="line">
            <a:avLst/>
          </a:prstGeom>
          <a:ln w="38100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38375" y="2771391"/>
            <a:ext cx="0" cy="1610110"/>
          </a:xfrm>
          <a:prstGeom prst="line">
            <a:avLst/>
          </a:prstGeom>
          <a:ln w="38100" cmpd="sng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108029" y="1337067"/>
            <a:ext cx="1865078" cy="1349471"/>
            <a:chOff x="9726036" y="2590800"/>
            <a:chExt cx="3837564" cy="1752600"/>
          </a:xfrm>
        </p:grpSpPr>
        <p:sp>
          <p:nvSpPr>
            <p:cNvPr id="10" name="Rounded Rectangle 9"/>
            <p:cNvSpPr/>
            <p:nvPr/>
          </p:nvSpPr>
          <p:spPr>
            <a:xfrm>
              <a:off x="9726036" y="2590800"/>
              <a:ext cx="3837564" cy="17526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01718"/>
              <a:endParaRPr lang="en-US" sz="1000" dirty="0">
                <a:solidFill>
                  <a:srgbClr val="ADB3BB"/>
                </a:solidFill>
                <a:latin typeface="Vista Sans OT Light"/>
              </a:endParaRPr>
            </a:p>
          </p:txBody>
        </p:sp>
        <p:pic>
          <p:nvPicPr>
            <p:cNvPr id="11" name="Picture 10" descr="Facebook-Exchange-Logo-white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03" t="28838" r="15465" b="27770"/>
            <a:stretch/>
          </p:blipFill>
          <p:spPr>
            <a:xfrm>
              <a:off x="10767818" y="2708836"/>
              <a:ext cx="1900720" cy="36366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511862" y="1257138"/>
            <a:ext cx="2207978" cy="1746659"/>
            <a:chOff x="5749902" y="3657598"/>
            <a:chExt cx="3837564" cy="2799902"/>
          </a:xfrm>
          <a:solidFill>
            <a:schemeClr val="tx1"/>
          </a:solidFill>
        </p:grpSpPr>
        <p:sp>
          <p:nvSpPr>
            <p:cNvPr id="13" name="Rounded Rectangle 12"/>
            <p:cNvSpPr/>
            <p:nvPr/>
          </p:nvSpPr>
          <p:spPr>
            <a:xfrm>
              <a:off x="5749902" y="3657598"/>
              <a:ext cx="3837564" cy="27999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01718"/>
              <a:endParaRPr lang="en-US" sz="1000" dirty="0">
                <a:solidFill>
                  <a:srgbClr val="ADB3BB"/>
                </a:solidFill>
                <a:latin typeface="Vista Sans OT Light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5626" y="3931415"/>
              <a:ext cx="2855937" cy="1302309"/>
            </a:xfrm>
            <a:prstGeom prst="rect">
              <a:avLst/>
            </a:prstGeom>
            <a:grpFill/>
          </p:spPr>
        </p:pic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949869" y="1761326"/>
            <a:ext cx="2303009" cy="1010065"/>
            <a:chOff x="1953636" y="2882400"/>
            <a:chExt cx="3532764" cy="1613400"/>
          </a:xfrm>
        </p:grpSpPr>
        <p:sp>
          <p:nvSpPr>
            <p:cNvPr id="16" name="Rounded Rectangle 15"/>
            <p:cNvSpPr/>
            <p:nvPr/>
          </p:nvSpPr>
          <p:spPr>
            <a:xfrm>
              <a:off x="1953636" y="2882400"/>
              <a:ext cx="3532764" cy="16134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01718"/>
              <a:endParaRPr lang="en-US" sz="1000" dirty="0">
                <a:solidFill>
                  <a:srgbClr val="ADB3BB"/>
                </a:solidFill>
                <a:latin typeface="Vista Sans OT Ligh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30731" y="3020013"/>
              <a:ext cx="3175022" cy="13421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01718">
                <a:lnSpc>
                  <a:spcPct val="90000"/>
                </a:lnSpc>
              </a:pPr>
              <a:r>
                <a:rPr lang="en-US" b="1" dirty="0" err="1" smtClean="0">
                  <a:solidFill>
                    <a:srgbClr val="3664A2"/>
                  </a:solidFill>
                  <a:latin typeface="Vista Sans OT Reg"/>
                </a:rPr>
                <a:t>Célzás</a:t>
              </a:r>
              <a:r>
                <a:rPr lang="en-US" b="1" dirty="0" smtClean="0">
                  <a:solidFill>
                    <a:srgbClr val="3664A2"/>
                  </a:solidFill>
                  <a:latin typeface="Vista Sans OT Reg"/>
                </a:rPr>
                <a:t/>
              </a:r>
              <a:br>
                <a:rPr lang="en-US" b="1" dirty="0" smtClean="0">
                  <a:solidFill>
                    <a:srgbClr val="3664A2"/>
                  </a:solidFill>
                  <a:latin typeface="Vista Sans OT Reg"/>
                </a:rPr>
              </a:br>
              <a:r>
                <a:rPr lang="en-US" b="1" dirty="0" smtClean="0">
                  <a:solidFill>
                    <a:srgbClr val="3664A2"/>
                  </a:solidFill>
                  <a:latin typeface="Vista Sans OT Reg"/>
                </a:rPr>
                <a:t>Facebook </a:t>
              </a:r>
              <a:r>
                <a:rPr lang="en-US" b="1" dirty="0" err="1">
                  <a:solidFill>
                    <a:srgbClr val="3664A2"/>
                  </a:solidFill>
                  <a:latin typeface="Vista Sans OT Reg"/>
                </a:rPr>
                <a:t>adatok</a:t>
              </a:r>
              <a:endParaRPr lang="en-US" b="1" dirty="0">
                <a:solidFill>
                  <a:srgbClr val="3664A2"/>
                </a:solidFill>
                <a:latin typeface="Vista Sans OT Reg"/>
              </a:endParaRPr>
            </a:p>
            <a:p>
              <a:pPr algn="ctr" defTabSz="801718">
                <a:lnSpc>
                  <a:spcPct val="90000"/>
                </a:lnSpc>
              </a:pPr>
              <a:r>
                <a:rPr lang="en-US" b="1" dirty="0" err="1" smtClean="0">
                  <a:solidFill>
                    <a:srgbClr val="3664A2"/>
                  </a:solidFill>
                  <a:latin typeface="Vista Sans OT Reg"/>
                </a:rPr>
                <a:t>alapján</a:t>
              </a:r>
              <a:endParaRPr lang="en-US" b="1" dirty="0">
                <a:solidFill>
                  <a:srgbClr val="3664A2"/>
                </a:solidFill>
                <a:latin typeface="Vista Sans OT Reg"/>
              </a:endParaRPr>
            </a:p>
          </p:txBody>
        </p:sp>
      </p:grpSp>
      <p:sp>
        <p:nvSpPr>
          <p:cNvPr id="18" name="Rectangle 2"/>
          <p:cNvSpPr/>
          <p:nvPr/>
        </p:nvSpPr>
        <p:spPr>
          <a:xfrm>
            <a:off x="530784" y="2381250"/>
            <a:ext cx="4058707" cy="2190750"/>
          </a:xfrm>
          <a:custGeom>
            <a:avLst/>
            <a:gdLst/>
            <a:ahLst/>
            <a:cxnLst/>
            <a:rect l="l" t="t" r="r" b="b"/>
            <a:pathLst>
              <a:path w="6493931" h="4343400">
                <a:moveTo>
                  <a:pt x="0" y="0"/>
                </a:moveTo>
                <a:lnTo>
                  <a:pt x="54388" y="104889"/>
                </a:lnTo>
                <a:cubicBezTo>
                  <a:pt x="1194879" y="2168516"/>
                  <a:pt x="3616622" y="3592569"/>
                  <a:pt x="6419850" y="3592569"/>
                </a:cubicBezTo>
                <a:lnTo>
                  <a:pt x="6493931" y="3590223"/>
                </a:lnTo>
                <a:lnTo>
                  <a:pt x="6493931" y="4343400"/>
                </a:lnTo>
                <a:lnTo>
                  <a:pt x="0" y="434340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43" tIns="57150" rIns="57143" bIns="571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01718"/>
            <a:endParaRPr lang="en-US" sz="1000" dirty="0">
              <a:solidFill>
                <a:srgbClr val="ADB3BB"/>
              </a:solidFill>
              <a:latin typeface="Vista Sans OT Light"/>
            </a:endParaRPr>
          </a:p>
        </p:txBody>
      </p:sp>
      <p:sp>
        <p:nvSpPr>
          <p:cNvPr id="19" name="Rectangle 2"/>
          <p:cNvSpPr/>
          <p:nvPr/>
        </p:nvSpPr>
        <p:spPr>
          <a:xfrm flipH="1">
            <a:off x="4587940" y="2381250"/>
            <a:ext cx="4058707" cy="2190750"/>
          </a:xfrm>
          <a:custGeom>
            <a:avLst/>
            <a:gdLst/>
            <a:ahLst/>
            <a:cxnLst/>
            <a:rect l="l" t="t" r="r" b="b"/>
            <a:pathLst>
              <a:path w="6493931" h="4343400">
                <a:moveTo>
                  <a:pt x="0" y="0"/>
                </a:moveTo>
                <a:lnTo>
                  <a:pt x="0" y="4343400"/>
                </a:lnTo>
                <a:lnTo>
                  <a:pt x="6493931" y="4343400"/>
                </a:lnTo>
                <a:lnTo>
                  <a:pt x="6493931" y="3590223"/>
                </a:lnTo>
                <a:lnTo>
                  <a:pt x="6419850" y="3592569"/>
                </a:lnTo>
                <a:cubicBezTo>
                  <a:pt x="3616622" y="3592569"/>
                  <a:pt x="1194879" y="2168516"/>
                  <a:pt x="54388" y="10488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43" tIns="57150" rIns="57143" bIns="571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01718"/>
            <a:endParaRPr lang="en-US" sz="1000" dirty="0">
              <a:solidFill>
                <a:srgbClr val="ADB3BB"/>
              </a:solidFill>
              <a:latin typeface="Vista Sans OT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8174" y="4000565"/>
            <a:ext cx="3419664" cy="411647"/>
          </a:xfrm>
          <a:prstGeom prst="rect">
            <a:avLst/>
          </a:prstGeom>
          <a:noFill/>
          <a:ln>
            <a:noFill/>
          </a:ln>
        </p:spPr>
        <p:txBody>
          <a:bodyPr wrap="square" lIns="57146" tIns="28573" rIns="57146" bIns="28573" rtlCol="0">
            <a:spAutoFit/>
          </a:bodyPr>
          <a:lstStyle/>
          <a:p>
            <a:pPr defTabSz="801718"/>
            <a:r>
              <a:rPr lang="hu-HU" sz="2300" b="1" dirty="0" smtClean="0">
                <a:solidFill>
                  <a:srgbClr val="FFFFFF"/>
                </a:solidFill>
                <a:latin typeface="Vista Sans OT Light"/>
              </a:rPr>
              <a:t>Vevőszerzés</a:t>
            </a:r>
            <a:endParaRPr lang="en-US" sz="2300" b="1" dirty="0">
              <a:solidFill>
                <a:srgbClr val="FFFFFF"/>
              </a:solidFill>
              <a:latin typeface="Vista Sans OT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00738" y="4000565"/>
            <a:ext cx="2781327" cy="411647"/>
          </a:xfrm>
          <a:prstGeom prst="rect">
            <a:avLst/>
          </a:prstGeom>
          <a:noFill/>
        </p:spPr>
        <p:txBody>
          <a:bodyPr wrap="square" lIns="57146" tIns="28573" rIns="57146" bIns="28573" rtlCol="0">
            <a:spAutoFit/>
          </a:bodyPr>
          <a:lstStyle/>
          <a:p>
            <a:pPr algn="r" defTabSz="801718"/>
            <a:r>
              <a:rPr lang="en-US" sz="2300" b="1" dirty="0">
                <a:solidFill>
                  <a:srgbClr val="FFFFFF"/>
                </a:solidFill>
                <a:latin typeface="Vista Sans OT Light"/>
              </a:rPr>
              <a:t>Remarketing</a:t>
            </a:r>
          </a:p>
        </p:txBody>
      </p:sp>
      <p:pic>
        <p:nvPicPr>
          <p:cNvPr id="22" name="Picture 21" descr="Screen Shot 2014-03-02 at 12.53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144" y="1678150"/>
            <a:ext cx="1722154" cy="34000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58096" y="227426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3664A2"/>
                </a:solidFill>
                <a:latin typeface="Vista Sans OT Reg"/>
              </a:rPr>
              <a:t>Célzás</a:t>
            </a:r>
            <a:r>
              <a:rPr lang="en-GB" b="1" dirty="0">
                <a:solidFill>
                  <a:srgbClr val="3664A2"/>
                </a:solidFill>
                <a:latin typeface="Vista Sans OT Reg"/>
              </a:rPr>
              <a:t> </a:t>
            </a:r>
            <a:r>
              <a:rPr lang="en-GB" b="1" dirty="0" err="1">
                <a:solidFill>
                  <a:srgbClr val="3664A2"/>
                </a:solidFill>
                <a:latin typeface="Vista Sans OT Reg"/>
              </a:rPr>
              <a:t>külső</a:t>
            </a:r>
            <a:r>
              <a:rPr lang="en-GB" b="1" dirty="0">
                <a:solidFill>
                  <a:srgbClr val="3664A2"/>
                </a:solidFill>
                <a:latin typeface="Vista Sans OT Reg"/>
              </a:rPr>
              <a:t> </a:t>
            </a:r>
            <a:r>
              <a:rPr lang="en-GB" b="1" dirty="0" err="1">
                <a:solidFill>
                  <a:srgbClr val="3664A2"/>
                </a:solidFill>
                <a:latin typeface="Vista Sans OT Reg"/>
              </a:rPr>
              <a:t>adatbázis</a:t>
            </a:r>
            <a:r>
              <a:rPr lang="en-GB" b="1" dirty="0">
                <a:solidFill>
                  <a:srgbClr val="3664A2"/>
                </a:solidFill>
                <a:latin typeface="Vista Sans OT Reg"/>
              </a:rPr>
              <a:t> </a:t>
            </a:r>
            <a:r>
              <a:rPr lang="en-GB" b="1" dirty="0" err="1">
                <a:solidFill>
                  <a:srgbClr val="3664A2"/>
                </a:solidFill>
                <a:latin typeface="Vista Sans OT Reg"/>
              </a:rPr>
              <a:t>alapján</a:t>
            </a:r>
            <a:endParaRPr lang="en-GB" b="1" dirty="0">
              <a:solidFill>
                <a:srgbClr val="3664A2"/>
              </a:solidFill>
              <a:latin typeface="Vista Sans OT Reg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24444" y="1992752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srgbClr val="3664A2"/>
                </a:solidFill>
                <a:latin typeface="Vista Sans OT Reg"/>
              </a:rPr>
              <a:t>Célzás</a:t>
            </a:r>
            <a:r>
              <a:rPr lang="en-GB" sz="1600" b="1" dirty="0">
                <a:solidFill>
                  <a:srgbClr val="3664A2"/>
                </a:solidFill>
                <a:latin typeface="Vista Sans OT Reg"/>
              </a:rPr>
              <a:t> </a:t>
            </a:r>
            <a:r>
              <a:rPr lang="en-GB" sz="1600" b="1" dirty="0" err="1">
                <a:solidFill>
                  <a:srgbClr val="3664A2"/>
                </a:solidFill>
                <a:latin typeface="Vista Sans OT Reg"/>
              </a:rPr>
              <a:t>külső</a:t>
            </a:r>
            <a:r>
              <a:rPr lang="en-GB" sz="1600" b="1" dirty="0">
                <a:solidFill>
                  <a:srgbClr val="3664A2"/>
                </a:solidFill>
                <a:latin typeface="Vista Sans OT Reg"/>
              </a:rPr>
              <a:t> </a:t>
            </a:r>
            <a:r>
              <a:rPr lang="en-GB" sz="1600" b="1" dirty="0" err="1" smtClean="0">
                <a:solidFill>
                  <a:srgbClr val="3664A2"/>
                </a:solidFill>
                <a:latin typeface="Vista Sans OT Reg"/>
              </a:rPr>
              <a:t>aktivitások</a:t>
            </a:r>
            <a:r>
              <a:rPr lang="en-GB" sz="1600" b="1" dirty="0" smtClean="0">
                <a:solidFill>
                  <a:srgbClr val="3664A2"/>
                </a:solidFill>
                <a:latin typeface="Vista Sans OT Reg"/>
              </a:rPr>
              <a:t> </a:t>
            </a:r>
            <a:r>
              <a:rPr lang="en-GB" sz="1600" b="1" dirty="0" err="1" smtClean="0">
                <a:solidFill>
                  <a:srgbClr val="3664A2"/>
                </a:solidFill>
                <a:latin typeface="Vista Sans OT Reg"/>
              </a:rPr>
              <a:t>alapján</a:t>
            </a:r>
            <a:endParaRPr lang="en-GB" sz="1600" b="1" dirty="0">
              <a:solidFill>
                <a:srgbClr val="3664A2"/>
              </a:solidFill>
              <a:latin typeface="Vista Sans OT Reg"/>
            </a:endParaRPr>
          </a:p>
        </p:txBody>
      </p:sp>
      <p:sp>
        <p:nvSpPr>
          <p:cNvPr id="27" name="Szövegdoboz 2"/>
          <p:cNvSpPr txBox="1"/>
          <p:nvPr/>
        </p:nvSpPr>
        <p:spPr>
          <a:xfrm>
            <a:off x="467544" y="12347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chemeClr val="accent1">
                    <a:lumMod val="50000"/>
                  </a:schemeClr>
                </a:solidFill>
              </a:rPr>
              <a:t>Célzás: belső és külső adatok használata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log.digitalmarketer.com/wp-content/uploads/2012/07/retargeting-642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0" y="755443"/>
            <a:ext cx="4752529" cy="3701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376090" y="213135"/>
            <a:ext cx="8517567" cy="4616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36"/>
              </a:lnSpc>
            </a:pPr>
            <a:r>
              <a:rPr lang="hu-HU" sz="3400" b="1" dirty="0" smtClean="0">
                <a:solidFill>
                  <a:srgbClr val="000000"/>
                </a:solidFill>
                <a:latin typeface="+mj-lt"/>
                <a:cs typeface="Arial"/>
              </a:rPr>
              <a:t>Újracélzás – </a:t>
            </a:r>
            <a:r>
              <a:rPr lang="hu-HU" sz="3400" b="1" dirty="0" err="1" smtClean="0">
                <a:solidFill>
                  <a:srgbClr val="000000"/>
                </a:solidFill>
                <a:latin typeface="+mj-lt"/>
                <a:cs typeface="Arial"/>
              </a:rPr>
              <a:t>Retargeting</a:t>
            </a:r>
            <a:r>
              <a:rPr lang="hu-HU" sz="3400" b="1" dirty="0" smtClean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hu-HU" sz="3400" b="1" dirty="0">
                <a:solidFill>
                  <a:srgbClr val="000000"/>
                </a:solidFill>
                <a:latin typeface="+mj-lt"/>
                <a:cs typeface="Arial"/>
              </a:rPr>
              <a:t>a</a:t>
            </a:r>
            <a:r>
              <a:rPr lang="hu-HU" sz="3400" b="1" dirty="0" smtClean="0">
                <a:solidFill>
                  <a:srgbClr val="000000"/>
                </a:solidFill>
                <a:latin typeface="+mj-lt"/>
                <a:cs typeface="Arial"/>
              </a:rPr>
              <a:t> Facebookon</a:t>
            </a:r>
            <a:endParaRPr lang="en-CA" sz="3400" b="1" dirty="0">
              <a:solidFill>
                <a:srgbClr val="000000"/>
              </a:solidFill>
              <a:latin typeface="+mj-lt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34919" y="755442"/>
            <a:ext cx="3960440" cy="3993613"/>
            <a:chOff x="107504" y="813792"/>
            <a:chExt cx="3960440" cy="4303118"/>
          </a:xfrm>
        </p:grpSpPr>
        <p:sp>
          <p:nvSpPr>
            <p:cNvPr id="6" name="Rectangle 5"/>
            <p:cNvSpPr/>
            <p:nvPr/>
          </p:nvSpPr>
          <p:spPr>
            <a:xfrm>
              <a:off x="107504" y="813792"/>
              <a:ext cx="3960440" cy="423246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extBox 4"/>
            <p:cNvSpPr txBox="1"/>
            <p:nvPr/>
          </p:nvSpPr>
          <p:spPr>
            <a:xfrm>
              <a:off x="289392" y="987574"/>
              <a:ext cx="3562528" cy="4129336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 marL="171450" indent="-171450">
                <a:spcBef>
                  <a:spcPts val="1200"/>
                </a:spcBef>
                <a:buFont typeface="Arial" pitchFamily="34" charset="0"/>
                <a:buChar char="•"/>
              </a:pPr>
              <a:r>
                <a:rPr lang="hu-HU" sz="2200" b="1" dirty="0" smtClean="0">
                  <a:solidFill>
                    <a:schemeClr val="bg1"/>
                  </a:solidFill>
                  <a:latin typeface="+mj-lt"/>
                  <a:cs typeface="Arial"/>
                </a:rPr>
                <a:t>Konverzió fókuszú </a:t>
              </a:r>
              <a:r>
                <a:rPr lang="hu-HU" sz="2200" dirty="0" smtClean="0">
                  <a:solidFill>
                    <a:schemeClr val="bg1"/>
                  </a:solidFill>
                  <a:latin typeface="+mj-lt"/>
                  <a:cs typeface="Arial"/>
                </a:rPr>
                <a:t>kampányok eszköze</a:t>
              </a:r>
            </a:p>
            <a:p>
              <a:pPr marL="171450" indent="-171450">
                <a:spcBef>
                  <a:spcPts val="1200"/>
                </a:spcBef>
                <a:buFont typeface="Arial" pitchFamily="34" charset="0"/>
                <a:buChar char="•"/>
              </a:pPr>
              <a:r>
                <a:rPr lang="hu-HU" sz="2200" dirty="0" smtClean="0">
                  <a:solidFill>
                    <a:schemeClr val="bg1"/>
                  </a:solidFill>
                  <a:latin typeface="+mj-lt"/>
                  <a:cs typeface="Arial"/>
                </a:rPr>
                <a:t>Bármilyen </a:t>
              </a:r>
              <a:r>
                <a:rPr lang="hu-HU" sz="2200" b="1" dirty="0" smtClean="0">
                  <a:solidFill>
                    <a:schemeClr val="bg1"/>
                  </a:solidFill>
                  <a:latin typeface="+mj-lt"/>
                  <a:cs typeface="Arial"/>
                </a:rPr>
                <a:t>off-site konverziós cél </a:t>
              </a:r>
              <a:r>
                <a:rPr lang="hu-HU" sz="2200" dirty="0" smtClean="0">
                  <a:solidFill>
                    <a:schemeClr val="bg1"/>
                  </a:solidFill>
                  <a:latin typeface="+mj-lt"/>
                  <a:cs typeface="Arial"/>
                </a:rPr>
                <a:t>(értékesítés, hírlevél feliratkozás, stb.) esetén</a:t>
              </a:r>
            </a:p>
            <a:p>
              <a:pPr marL="171450" indent="-171450">
                <a:spcBef>
                  <a:spcPts val="1200"/>
                </a:spcBef>
                <a:buFont typeface="Arial" pitchFamily="34" charset="0"/>
                <a:buChar char="•"/>
              </a:pPr>
              <a:r>
                <a:rPr lang="hu-HU" sz="2200" dirty="0" smtClean="0">
                  <a:solidFill>
                    <a:schemeClr val="bg1"/>
                  </a:solidFill>
                  <a:latin typeface="+mj-lt"/>
                  <a:cs typeface="Arial"/>
                </a:rPr>
                <a:t>Találd meg website-od látogatóit, a </a:t>
              </a:r>
              <a:r>
                <a:rPr lang="hu-HU" sz="2200" b="1" dirty="0" smtClean="0">
                  <a:solidFill>
                    <a:schemeClr val="bg1"/>
                  </a:solidFill>
                  <a:latin typeface="+mj-lt"/>
                  <a:cs typeface="Arial"/>
                </a:rPr>
                <a:t>Facebook óriási elérésének</a:t>
              </a:r>
              <a:r>
                <a:rPr lang="hu-HU" sz="2200" dirty="0" smtClean="0">
                  <a:solidFill>
                    <a:schemeClr val="bg1"/>
                  </a:solidFill>
                  <a:latin typeface="+mj-lt"/>
                  <a:cs typeface="Arial"/>
                </a:rPr>
                <a:t> segítségével (napi 3,5 millió fő)</a:t>
              </a:r>
            </a:p>
            <a:p>
              <a:pPr marL="171450" indent="-171450">
                <a:spcBef>
                  <a:spcPts val="1200"/>
                </a:spcBef>
                <a:buFont typeface="Arial" pitchFamily="34" charset="0"/>
                <a:buChar char="•"/>
              </a:pPr>
              <a:r>
                <a:rPr lang="hu-HU" sz="2200" dirty="0" smtClean="0">
                  <a:solidFill>
                    <a:schemeClr val="bg1"/>
                  </a:solidFill>
                  <a:latin typeface="+mj-lt"/>
                  <a:cs typeface="Arial"/>
                </a:rPr>
                <a:t>RHS-on és </a:t>
              </a:r>
              <a:r>
                <a:rPr lang="hu-HU" sz="2200" b="1" dirty="0" smtClean="0">
                  <a:solidFill>
                    <a:schemeClr val="bg1"/>
                  </a:solidFill>
                  <a:latin typeface="+mj-lt"/>
                  <a:cs typeface="Arial"/>
                </a:rPr>
                <a:t>news feedben</a:t>
              </a:r>
            </a:p>
            <a:p>
              <a:pPr>
                <a:lnSpc>
                  <a:spcPts val="1568"/>
                </a:lnSpc>
                <a:spcBef>
                  <a:spcPts val="600"/>
                </a:spcBef>
              </a:pPr>
              <a:endParaRPr lang="hu-HU" sz="2200" dirty="0" smtClean="0">
                <a:solidFill>
                  <a:schemeClr val="bg1"/>
                </a:solidFill>
                <a:latin typeface="+mj-lt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1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7242"/>
            <a:ext cx="8928991" cy="494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http://www.liveintent.com/wp-content/uploads/2012/10/Screen-shot-2012-10-22-at-3.27.31-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77138"/>
            <a:ext cx="5543612" cy="3524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446922" y="321469"/>
            <a:ext cx="8517567" cy="4616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36"/>
              </a:lnSpc>
            </a:pPr>
            <a:r>
              <a:rPr lang="hu-HU" sz="3400" b="1" dirty="0" smtClean="0">
                <a:solidFill>
                  <a:srgbClr val="000000"/>
                </a:solidFill>
                <a:latin typeface="+mj-lt"/>
                <a:cs typeface="Arial"/>
              </a:rPr>
              <a:t>Custom audience: miben más?</a:t>
            </a:r>
            <a:endParaRPr lang="en-CA" sz="3400" b="1" dirty="0">
              <a:solidFill>
                <a:srgbClr val="000000"/>
              </a:solidFill>
              <a:latin typeface="+mj-lt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3" y="813792"/>
            <a:ext cx="4392489" cy="423246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270548" y="915566"/>
            <a:ext cx="4020883" cy="470898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hu-HU" sz="2200" b="1" dirty="0" smtClean="0">
                <a:solidFill>
                  <a:schemeClr val="bg1"/>
                </a:solidFill>
                <a:latin typeface="+mj-lt"/>
                <a:cs typeface="Arial"/>
              </a:rPr>
              <a:t>Érd el</a:t>
            </a:r>
            <a:r>
              <a:rPr lang="hu-HU" sz="2200" dirty="0" smtClean="0">
                <a:solidFill>
                  <a:schemeClr val="bg1"/>
                </a:solidFill>
                <a:latin typeface="+mj-lt"/>
                <a:cs typeface="Arial"/>
              </a:rPr>
              <a:t> saját meglévő adatbázisod közönségét</a:t>
            </a:r>
          </a:p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hu-HU" sz="2200" b="1" dirty="0" smtClean="0">
                <a:solidFill>
                  <a:schemeClr val="bg1"/>
                </a:solidFill>
                <a:latin typeface="+mj-lt"/>
                <a:cs typeface="Arial"/>
              </a:rPr>
              <a:t>Pontosíts tovább </a:t>
            </a:r>
            <a:r>
              <a:rPr lang="hu-HU" sz="2200" dirty="0" smtClean="0">
                <a:solidFill>
                  <a:schemeClr val="bg1"/>
                </a:solidFill>
                <a:latin typeface="+mj-lt"/>
                <a:cs typeface="Arial"/>
              </a:rPr>
              <a:t> a célzáson a Facebook opcióival</a:t>
            </a:r>
          </a:p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hu-HU" sz="2200" dirty="0" smtClean="0">
                <a:solidFill>
                  <a:schemeClr val="bg1"/>
                </a:solidFill>
                <a:latin typeface="+mj-lt"/>
                <a:cs typeface="Arial"/>
              </a:rPr>
              <a:t>Érd el </a:t>
            </a:r>
            <a:r>
              <a:rPr lang="hu-HU" sz="2200" b="1" dirty="0" smtClean="0">
                <a:solidFill>
                  <a:schemeClr val="bg1"/>
                </a:solidFill>
                <a:latin typeface="+mj-lt"/>
                <a:cs typeface="Arial"/>
              </a:rPr>
              <a:t>CRM adatbázisodat </a:t>
            </a:r>
            <a:r>
              <a:rPr lang="hu-HU" sz="2200" dirty="0" smtClean="0">
                <a:solidFill>
                  <a:schemeClr val="bg1"/>
                </a:solidFill>
                <a:latin typeface="+mj-lt"/>
                <a:cs typeface="Arial"/>
              </a:rPr>
              <a:t>különböző platformokon, különböző eszközökkel</a:t>
            </a:r>
          </a:p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hu-HU" sz="2200" dirty="0" smtClean="0">
                <a:solidFill>
                  <a:schemeClr val="bg1"/>
                </a:solidFill>
                <a:latin typeface="+mj-lt"/>
                <a:cs typeface="Arial"/>
              </a:rPr>
              <a:t>Érd el a célközönséged </a:t>
            </a:r>
            <a:r>
              <a:rPr lang="hu-HU" sz="2200" b="1" dirty="0" smtClean="0">
                <a:solidFill>
                  <a:schemeClr val="bg1"/>
                </a:solidFill>
                <a:latin typeface="+mj-lt"/>
                <a:cs typeface="Arial"/>
              </a:rPr>
              <a:t>saját adatbázisodon kívüli </a:t>
            </a:r>
            <a:r>
              <a:rPr lang="hu-HU" sz="2200" dirty="0" smtClean="0">
                <a:solidFill>
                  <a:schemeClr val="bg1"/>
                </a:solidFill>
                <a:latin typeface="+mj-lt"/>
                <a:cs typeface="Arial"/>
              </a:rPr>
              <a:t>részét</a:t>
            </a:r>
          </a:p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hu-HU" sz="2200" b="1" dirty="0" smtClean="0">
                <a:solidFill>
                  <a:srgbClr val="FF0000"/>
                </a:solidFill>
                <a:latin typeface="+mj-lt"/>
                <a:cs typeface="Arial"/>
              </a:rPr>
              <a:t>ÚJ!!! </a:t>
            </a:r>
            <a:r>
              <a:rPr lang="hu-HU" sz="2200" dirty="0" smtClean="0">
                <a:solidFill>
                  <a:schemeClr val="bg1"/>
                </a:solidFill>
                <a:latin typeface="+mj-lt"/>
                <a:cs typeface="Arial"/>
              </a:rPr>
              <a:t>Érj el hasonló személyeket: </a:t>
            </a:r>
            <a:r>
              <a:rPr lang="hu-HU" sz="2200" b="1" dirty="0" smtClean="0">
                <a:solidFill>
                  <a:schemeClr val="bg1"/>
                </a:solidFill>
                <a:latin typeface="+mj-lt"/>
                <a:cs typeface="Arial"/>
              </a:rPr>
              <a:t>Lookalike audiences</a:t>
            </a:r>
          </a:p>
          <a:p>
            <a:endParaRPr lang="en-CA" sz="2200" dirty="0">
              <a:solidFill>
                <a:schemeClr val="bg1"/>
              </a:solidFill>
              <a:latin typeface="+mj-lt"/>
              <a:cs typeface="Arial"/>
            </a:endParaRPr>
          </a:p>
          <a:p>
            <a:endParaRPr lang="en-CA" sz="2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410" name="Picture 2" descr="C:\Users\Szabó Ákos\Dropbox\Screenshots\Screenshot 2013-10-16 18.37.3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5217541" y="1479018"/>
            <a:ext cx="4392489" cy="326659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extBox 4"/>
          <p:cNvSpPr txBox="1"/>
          <p:nvPr/>
        </p:nvSpPr>
        <p:spPr>
          <a:xfrm>
            <a:off x="5380585" y="1623034"/>
            <a:ext cx="4020883" cy="369331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hu-HU" sz="2200" dirty="0" smtClean="0">
                <a:solidFill>
                  <a:schemeClr val="bg1"/>
                </a:solidFill>
                <a:latin typeface="+mj-lt"/>
                <a:cs typeface="Arial"/>
              </a:rPr>
              <a:t>Saját ügyfelek elérése</a:t>
            </a:r>
          </a:p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hu-HU" sz="2200" b="1" dirty="0" smtClean="0">
                <a:solidFill>
                  <a:schemeClr val="bg1"/>
                </a:solidFill>
                <a:latin typeface="+mj-lt"/>
                <a:cs typeface="Arial"/>
              </a:rPr>
              <a:t>Pontosíts tovább </a:t>
            </a:r>
            <a:r>
              <a:rPr lang="hu-HU" sz="2200" dirty="0" smtClean="0">
                <a:solidFill>
                  <a:schemeClr val="bg1"/>
                </a:solidFill>
                <a:latin typeface="+mj-lt"/>
                <a:cs typeface="Arial"/>
              </a:rPr>
              <a:t> a célzáson a Facebook célzási opcióival</a:t>
            </a:r>
          </a:p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hu-HU" sz="2200" dirty="0" smtClean="0">
                <a:solidFill>
                  <a:schemeClr val="bg1"/>
                </a:solidFill>
                <a:latin typeface="+mj-lt"/>
                <a:cs typeface="Arial"/>
              </a:rPr>
              <a:t>Eddigi ügyfelek kizárása</a:t>
            </a:r>
          </a:p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hu-HU" sz="2200" b="1" dirty="0" smtClean="0">
                <a:solidFill>
                  <a:schemeClr val="bg1"/>
                </a:solidFill>
                <a:latin typeface="+mj-lt"/>
                <a:cs typeface="Arial"/>
              </a:rPr>
              <a:t>Weboldal látogatóinak </a:t>
            </a:r>
            <a:r>
              <a:rPr lang="hu-HU" sz="2200" dirty="0" smtClean="0">
                <a:solidFill>
                  <a:schemeClr val="bg1"/>
                </a:solidFill>
                <a:latin typeface="+mj-lt"/>
                <a:cs typeface="Arial"/>
              </a:rPr>
              <a:t>elérése Facebookon (website custom audience)</a:t>
            </a:r>
          </a:p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hu-HU" sz="2200" dirty="0" smtClean="0">
                <a:solidFill>
                  <a:schemeClr val="bg1"/>
                </a:solidFill>
                <a:latin typeface="+mj-lt"/>
                <a:cs typeface="Arial"/>
              </a:rPr>
              <a:t>Hasonló közönség: Lookalike </a:t>
            </a:r>
          </a:p>
          <a:p>
            <a:endParaRPr lang="en-CA" sz="2200" dirty="0">
              <a:solidFill>
                <a:schemeClr val="bg1"/>
              </a:solidFill>
              <a:latin typeface="+mj-lt"/>
              <a:cs typeface="Arial"/>
            </a:endParaRPr>
          </a:p>
          <a:p>
            <a:endParaRPr lang="en-CA" sz="2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981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49607" t="47900" r="24406" b="5900"/>
          <a:stretch/>
        </p:blipFill>
        <p:spPr>
          <a:xfrm>
            <a:off x="303065" y="980859"/>
            <a:ext cx="3542565" cy="3542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9212" t="13601" r="34645" b="49300"/>
          <a:stretch/>
        </p:blipFill>
        <p:spPr>
          <a:xfrm>
            <a:off x="4205285" y="1192875"/>
            <a:ext cx="2048618" cy="26482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07504" y="94319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hu-HU"/>
            </a:defPPr>
            <a:lvl1pPr>
              <a:spcBef>
                <a:spcPct val="0"/>
              </a:spcBef>
              <a:buNone/>
              <a:defRPr sz="3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dirty="0" smtClean="0"/>
              <a:t>Értékesítés ösztömzés: Link Page Post Ad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85178" y="4264376"/>
            <a:ext cx="7488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400" dirty="0" smtClean="0"/>
              <a:t>*Forrás: </a:t>
            </a:r>
            <a:r>
              <a:rPr lang="en-US" sz="1400" dirty="0" smtClean="0"/>
              <a:t>https://www.facebook.com/business/ads-guide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337547" y="3336613"/>
            <a:ext cx="1520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CTR: 1-1,5%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5896" y="2459672"/>
            <a:ext cx="1658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CTR: 0,2-0,5%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1697" y="739570"/>
            <a:ext cx="193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Desktop Newsfeed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01631" y="739570"/>
            <a:ext cx="185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Mobile Newsfeed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32522" y="771632"/>
            <a:ext cx="158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Jobb oldali sáv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913446" y="3725007"/>
            <a:ext cx="1520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CTR: 1,5-2%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66655" t="13458" r="19994" b="68728"/>
          <a:stretch/>
        </p:blipFill>
        <p:spPr>
          <a:xfrm>
            <a:off x="6700058" y="1149087"/>
            <a:ext cx="1694304" cy="12715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2626" y="3032950"/>
            <a:ext cx="1520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CTR: 1-1,5%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0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 txBox="1">
            <a:spLocks/>
          </p:cNvSpPr>
          <p:nvPr/>
        </p:nvSpPr>
        <p:spPr>
          <a:xfrm>
            <a:off x="5665269" y="1275606"/>
            <a:ext cx="3364074" cy="484297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Facebook targetálási funkciók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Saját CRM adatbázisra targetálás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Facebook elhagyása nélküli app install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Testreszabható hirdetés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Videó, vagy kép kreatív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Alkalmazás használatra ösztönző App engagement ad</a:t>
            </a:r>
          </a:p>
          <a:p>
            <a:pPr algn="l"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3528" y="1131590"/>
            <a:ext cx="5204878" cy="2772308"/>
            <a:chOff x="507592" y="936417"/>
            <a:chExt cx="5204878" cy="277230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403648" y="2217356"/>
              <a:ext cx="1584176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987824" y="1497276"/>
              <a:ext cx="0" cy="72008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2987824" y="1497276"/>
              <a:ext cx="648072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87824" y="2217356"/>
              <a:ext cx="0" cy="64807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987824" y="2865428"/>
              <a:ext cx="648072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2" descr="C:\Users\User\Documents\Others\Photos\google-play-logo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5" t="27923" r="6045" b="23998"/>
            <a:stretch/>
          </p:blipFill>
          <p:spPr bwMode="auto">
            <a:xfrm>
              <a:off x="3851920" y="1203598"/>
              <a:ext cx="1841798" cy="62596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User\Documents\Others\Photos\app_store_badg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2561421"/>
              <a:ext cx="1860550" cy="60801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l="49213" t="26900" r="34644" b="34600"/>
            <a:stretch/>
          </p:blipFill>
          <p:spPr>
            <a:xfrm>
              <a:off x="507592" y="936417"/>
              <a:ext cx="2066630" cy="277230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51520" y="12347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Mobile App Install Ad – mobil </a:t>
            </a:r>
            <a:r>
              <a:rPr lang="hu-H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applikáció disztribúcióhoz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8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920" t="30400" r="30312" b="29000"/>
          <a:stretch/>
        </p:blipFill>
        <p:spPr>
          <a:xfrm>
            <a:off x="7476" y="0"/>
            <a:ext cx="10371875" cy="5956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655167" y="-38541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Esettanulmány: Történetmesélés és értékesítésösztönzés szinergiája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8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23478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Esettanulmány: Történetmesélés és értékesítésösztönzés szinergiája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1077585"/>
            <a:ext cx="8532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Ügyfél</a:t>
            </a:r>
            <a:r>
              <a:rPr lang="hu-HU" dirty="0" smtClean="0"/>
              <a:t>: Rafinery29 (Fashion, Style website)</a:t>
            </a:r>
          </a:p>
          <a:p>
            <a:r>
              <a:rPr lang="hu-HU" b="1" dirty="0" smtClean="0"/>
              <a:t>Ügynökség</a:t>
            </a:r>
            <a:r>
              <a:rPr lang="hu-HU" dirty="0" smtClean="0"/>
              <a:t>: Adaptly (New York)</a:t>
            </a:r>
          </a:p>
          <a:p>
            <a:r>
              <a:rPr lang="hu-HU" b="1" dirty="0" smtClean="0"/>
              <a:t>Időszak</a:t>
            </a:r>
            <a:r>
              <a:rPr lang="hu-HU" dirty="0" smtClean="0"/>
              <a:t>: 12 nap (2014 májusában)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4250" t="66800" r="28738" b="3800"/>
          <a:stretch/>
        </p:blipFill>
        <p:spPr>
          <a:xfrm>
            <a:off x="5211434" y="1530261"/>
            <a:ext cx="3852428" cy="17212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2051230"/>
            <a:ext cx="49685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Célzás</a:t>
            </a:r>
            <a:r>
              <a:rPr lang="hu-HU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Ügyfél email adatbázisának legaktívabb 5%-ból custom audience képzése (match rate 69%)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Core audiencből 2mio fős lookalike audience-t képeztek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Ezt a közönséget véletlenszerűen 3 különböző 600K-s csoportra különítették el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Mindenhol ugyanazt a bidding stratégiát használták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78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256521" y="154284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u-H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Közösségi média szereplők</a:t>
            </a:r>
            <a:endParaRPr lang="hu-HU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074" name="Picture 2" descr="http://www.palaeodeserts.com/wp-content/uploads/2014/02/Facebook-logo-PS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9582"/>
            <a:ext cx="1152128" cy="58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460375" y="1647402"/>
            <a:ext cx="102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4,9M</a:t>
            </a:r>
            <a:endParaRPr lang="en-US" dirty="0"/>
          </a:p>
        </p:txBody>
      </p:sp>
      <p:pic>
        <p:nvPicPr>
          <p:cNvPr id="3076" name="Picture 4" descr="http://upload.wikimedia.org/wikipedia/commons/thumb/0/06/YouTube_logo_2013.svg/2000px-YouTube_logo_2013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24" y="1131590"/>
            <a:ext cx="895697" cy="3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1700892" y="1647402"/>
            <a:ext cx="86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2,25M</a:t>
            </a:r>
            <a:endParaRPr lang="en-US" dirty="0"/>
          </a:p>
        </p:txBody>
      </p:sp>
      <p:pic>
        <p:nvPicPr>
          <p:cNvPr id="3078" name="Picture 6" descr="http://blog.scoop.it/wp-uploads/2014/02/Google-Plus-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 t="16677" r="14153" b="23802"/>
          <a:stretch/>
        </p:blipFill>
        <p:spPr bwMode="auto">
          <a:xfrm>
            <a:off x="2783184" y="1137467"/>
            <a:ext cx="982787" cy="36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flipH="1">
            <a:off x="2783185" y="1647402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1,3M</a:t>
            </a:r>
            <a:endParaRPr lang="en-US" dirty="0"/>
          </a:p>
        </p:txBody>
      </p:sp>
      <p:pic>
        <p:nvPicPr>
          <p:cNvPr id="3080" name="Picture 8" descr="https://encrypted-tbn3.gstatic.com/images?q=tbn:ANd9GcQN61ctNGjVDHM-M6u9XCUuUPPNW9bA3jOg9rD02nDmjJ4htdPzBneTEUx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31313" r="12410" b="28427"/>
          <a:stretch/>
        </p:blipFill>
        <p:spPr bwMode="auto">
          <a:xfrm>
            <a:off x="3980034" y="1143330"/>
            <a:ext cx="1168648" cy="3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4" descr="data:image/png;base64,iVBORw0KGgoAAAANSUhEUgAAAb8AAABxCAMAAAByWF0wAAAAkFBMVEX////LICfHAADLHiXIAAnKExzKGSHKEBrJABDuxsfKFx/JAA7KERvJDBfLHCP14OD9+fn67+/quLnwzc7y1dbtwcLosbLfjpDcf4H029zhlpjdhojYbG/57Oz78/PRS0/ZcXTTU1fPQEXWZGfjnZ/mqKnONjvUXF/ei43MKC7QRUnad3rNMTbcgoTUWV3lo6Ws24sXAAAYaUlEQVR4nO1daXuqPBOuARRBQHG3Uner1er//3cvyJZ7soCe9nlPe7yvfqpsyWT2yeTlpQ6C9mj2OX9fLT4Wq83pcB1Oa932xGN4G4Tbw2k5X07Gu3b0Z88KRqc9Y6btWU7TT9B0Wp7L2H4Svn3N1z4BGE6OjNley3Icx2rZJjPno+6Dz+p/Oszt+A0J/JbLPq69L/30JwYnZrbIfBuWy+aD+581/TRZy5DRLkfTZpf21w/in0V/zTryCbfYun/fs4YfFcRL4bDj6HsG888hWrGmhlfY5g59FR51zwL45nH4fYP6d3Bljn6iLVZ3ngd7JtV5KgqyxR8aSU+8vLPKeTbYa50nded3US+Bw67fPb7fje7e4wllea7JGHM9B1WYual+1NBs3Um925NXj9q4T8TkO5ay0/BYc7kN+4Npf7jdMBP0mF1JwBOrYbVIYHnBfzHS34lzQT7Dbc1gIodrIIg50T7obW3LiOMnfmQK0/UsKYV99nQlHsSlkHgddyf8OrR5w4bpzP3AE20g3zPZenIdDoKo14uCfjib+8yV2EoGC79viL8Z28J0YRuZFuquW/wsq23FgWi4dFhjLHqOUbhhtmjkPAn4CKKSfDPFJWuOXZyV6kEDqvpiVXpSBW66u6MpUPApQh/AIicOE2Vnhq5nVE9yQMnXYWOtURn6VFka7GnE3It2zn6uxrtrc96hv5de0iPs5LNlZcBmTEnut55uxJ3YZ9Pe/NBdteAkKJOGQo8YMGv5dULeA2rwWErp/IQU/Zyz9KKrbXJzvJRcsPGADqyGp5+gu7eQgGoh/oQM82z+OnrH7sUtJZ3BxJ93GH5TWkIi1khAgz1zgvegYL+KEPKSm2ZRgEaoyLROIsUR9ab1fucI/mkMM7noVMm7HWcregJ3LUCN3efHEdor1OsTUkwy19ytmnJeAQrEDkF63qvC8O5Gc33f7f80cuHFquz2Ke9BnMmPvHvYsCs0qYgLGqESBmyfzox9zL6t4ikY/kzH8y2jisKn4xDwTEIMmC3vhzv3s0+EDOhcyO/tI+v4DaPp3aVXayIIDwvGzO949PdjkM1cq5JndPTjFZguPqrEEm1Q8ojPIqxqfLF3MXxdJFnOZvz9zuJLn/wfIXQzmVeZ/56q6Xfl2c8VntQbTTabT20NYoAMiPbR3OTf/JVybs1aRdChegX/jdhmXrdbWdrShlmEnwzOARBUYzRndstxWi47aJ6+Bh/Cb3A/zYC2nVP9wVVh5vLr7kfmPsYZ/cxKm33EMZnh8L/0gTNJcHvECtHoanTsDiPZHJcR1pTFDh5Fk180j4j9/z8+M/eBVQYrx1x8DEOlvPKidhAEqFvq2CaxYDhxvqHxtS+bZ3gnsPzPwaRTl34bzsbHAChPIhOl0JVE1dQyCgulSgfzjZbFfR39Ql58/kz1V/Jfpfzki1bAvuAVo2HDPVMy+YJyLDEHNiufMzTxEdT0/QOcOtxjf6b6K/Vflf3SY6rBvnLFFR7aKEeaYFdbj1uSvsiD2DP8v24J3AuDZ/mfqf4Ku8Gu8l7bSiP+zBEJxfCI8k7DVb4GhBknD14J/bzxgyMVgOrv+FWP/W/RN2tOC/ABL8O63DQYLtzTEOpb1K/pI60LDqf891R/gFwsOlVJmxVnvjT5UMWAo58152/pixX56mkiqtLLDdAQ6ep93TxPfoH6i32gVAlUulX89AIXhZznZkN0ayLW0avpRyMw+Su6kFxqfqGV3/j53t9LaYRVOBDAS2Ds8IYHPqQpllmr5SehX6uopRrzeSv766b5V6i/0j6vUICo/vgKh09L8UMkik/CoDymKvq9LHIGN9z9F5ZW/Ar191J434anvYqPT+JinfOFafwPfcH61IXpBkR+co7IhHmO77RMtn1ogAr8DvVXClC1af9CoiAtqBPdlGWDSNiRZCcLUyZgCbVBHASzzcdq8sVT/DvUXym4fENzEQgb9PUv5Tz4EBYlHvntArX5QeIs3pfymgS/RP29lKVHtqbkD6JbWGrxXvIf7oygnltDm/wh3KpWlF+E36L+OMtBkxrljXgf6yO4uHYl/TRqhlz9pwqp+1ZRzwPOTXX2M31m1UOVeKtfuHPHW6JBexiG/Y9MAqolKATPSPHgqaQf+PUy+akpzYVgcp18pBqD2cVNdoraq4Ow06bfTtHno34NO2znkLpR09Fk5aTbT/3LeHgXFaPdxkpubFZ1QeoNZ5t9tsl1P9/q/bm3cLK/bYZ13XLbiUVKQIJ8sLyNGaumNj/aQ7mQMba8E+wXXZHUCndP5LIgWPlGBv8sUGO4Ln5tfqQmSPfaYNmufcPxmIuL7cjMDBjas/N/m2LhePtkMruVO7PxQ022ke3AGizK5+3z5Te4MDv7GstmEyUFo+2embGZnb3Ft+JP/1TKw3Al72rlQRRtVgwWy/s8sxzt+OXK++8wbsF/EMt+S7ikhjcTOJZlFHA65J6ANctf7VP6zbgt1LA9jpPFgLoAEkjszjwmbvd2mLiWXphTLCbDSldq74I9WTxTzlXtBfMEchgttpGaxSPHVHV6sfmvr24okox2yBkCYIYHwv1M3XWwR6okzPTf4BUKdb2gMxOPo+/bwlwbXGEgKXOTAQ3fGfPk3Rh8NicfAwZ0ugpGQkcdQ7Z3sr9Xdd6xJOV2kba3jleaIJLws3j5DAIn6FnQ+42WknzU/cs1KVKIsu+Cl7ms/3KQj6zMTSuIARdzHDL0xOVQfs0RlfmB/9Rb/cdS0olDrK7sbjT0MIRlElb0tfIKH05iPwpIzAyOTOjZr8iqan2q6UeMnfxSSiEEv0AM9vKukI5FMl+UCOK1nAqY6zuhOB4QcA/xgFjSrKSdOKgQaTO9THBxq8K1sjtLK3/BokYDs8QV/Cg/3LA0NGmYms3t70jrLBjUhQmnKRLgWWc5V6633LOVRYQISvUXHavWr8Oba29kMb0sFLdjEzJhA7IAk+eJUR2ZmInQGpfeAi48n4J4v6fyj25BSjUlmEBC3wQQEEZD3b0tf3Md9ZfnHSWtNMSLObcf1d+GbmdVDGNeY5I5sUPrieQwb8u1lvobv6CNgUXoHzAFFhXlHAZyUo9B/dGQ2gcICN06zpbVHeqvX6uLFBfx+OTjAXY4U1u6XPhq4yqvKsEF90g9kd/xbNv2OlRQ3tzsWurvNi98m09gQHyELqQyxpflUkzQKTy6tRbjDWk2Q5bQIsgXzlQgn+84jkBSro4SptYrdiM7nkc7qpZq5CSQL36LqLUKibuDReGw42S7G+22kwVDJXpb6ZeKbpKNZLRdOvk+X5mNBow69yAsrCz6KegUgOhfJr2eksiL0Nwpk1l5dIOY6zYrka4xuqPUt1njMn/3BVuj4CX0f4xj6rLb7H08m/iK0O6WrCfHZPvNZsGIK1zqZJAf5oZz76cQvrrdsMuHRCxDbrCZdwLrusXZS/B9vmZbGZXrmVyiOgUxFgSEz/zDcBoF4Yo8z/DTW4IUEcST7F1QICMHttIwzP0oXXsB1VeFw0TK524T7ZiZMkVhmrtBfaozFtnDQo/wYLZyh1DCic5UV4xQR9mYQAq2XgNhtCQ7UTwYlZou+PKJwc9c4sO/hYzEmhoYdtnHl9pphHcx9yfIhSWsDJ/fGThDOhWDktT62GVHzI0j3tNF39LxSs3zRgr3Ms1x4qZZaPbCfxjGkGCxSuPKqFiK+YBtZdoKbyKu8lkBqUqzI4L6g+ayRHsj/TD3JxQEwzpvNA3wuNGrKhJiYqmkyeXKMP6f2mFzoHhnzYdGiTzKuJy3M8R63bKFJGEVmFy5D3DgKVVM9AbVn/TOG2ikO3sCTLNQ30HVH9k/S/phwG8jyP0JXadAzfgOsucQGDC3qUXTyF5yN8HP6dSj9KR7ltH4SC0/ULFiuVlUhuQhzYMhSMUmVY5TSjsDK/8021tJgDi/FHSK0DPoQDiMbBuFxYP73dAPFHYO4IMp2yOl8q8KqSWJjhTclNqfkL8yPJKYwBWdfiIQQiIHIyOVyAZOxVYbgszAta4r7Ax03zWp9x0ZfL6HCfeXUIEBvkWjRZ3LVzDI0PUHBqPqDy1JcTcx/JzH+Uj2MrY8gSAw9bcIKGZCBN2C1SQpsVAIy/ZLj2PTO7a/caZWlerv9vDiCws7A6NVopjK0TWR/YowN9SP0rgv7isTq+egvAwjr7CwhJzkiddLkt0yaJRlMQXqGpI0A88D6R4DfsuyJLKByiGVAfA/oymdy0E40gWJNUoszDmwcLMxWqXmvxMx3fK9m6j+fHIXWaFCbADywci8sLDousJ1IZ6YQNgz9xdxCFbp67SX++PqyJH3RizcFSBWv+HaT2cdUzQW7dGhANylU2L91Csu1R+uSeWtbTL2IlsAVobQne0V2ESsH0OrC0I3c536A8NVUi/Xl3AGfiq0cFsxy/dBkNxIDqE/S1zaEI3LPGcSTu6ca53hps/A8XhbJSHfQv3RNaloEPRm0vBSLn95d0cMvmH9ipDmhMGS0I2rU39w5o+kihEcvXytkcB4Wbx6EYOQSQoeSSFJa4OGzh9HN8OyTQ0KgpdcUVU0PDOvUMXUJFNUBO5JrKtkpZZO/aEYE9cGcAT6s1r1h2a9KNhQvOZ1hxgYN4rPkeYAmDkH41giPJCfc19BCFhYbL+rKGzTZ+AEtGcFhT+JWiM2fIYVjVsU9MdppmOE1SHpvQcGIRprYJuTDcN4n8R6ISHdgfipvJR6lZ5kYjiO/PIcPRD+xdhlBdE2e9dWWrbrqj8BZ7pavKV4kZDkLC9CK4OqPxBjks3DzoPqD2SraDPPwa7IQ7pobZTsVycHIBFqPQzmFE0fejJubjguW6oT44fa6o9A6BsRfwjd4hQ0aDzfLxP4S636a+hCa9R21ak/lLwYuKJlvcGaxAyymcfeC9xaW9ShHxVqIdY2ckJgokjpWcyaKSprMQN3R1GtLLtjop8jKTfiwkLoZJPP04fWCEege4VymcStroS/Zu3ixd3hhpQOeflzMeGjSuqq4LzvBsUqinZnYtDxwkMsMiymgM1l1aJ3qj8OYnYnRsfc5vMRjJl4BRf5uUP9SdpxA/Paau+P7npETrodHcM+5pPXyebMaNFlsRcY1R+vZGgFiXz6HZsxZ7X8/DxdWsKpJhAMEw7Y4GdBVi2KBSg1XcYbPqTVT/E62U9ms8OmIyusdDlHCNUfrVzTh9ZeXmy17YrBT6I5xBR7POlOp9VxhKn3zfyxGKwEUQ/lYi37nNRYS0lgOFar0xF/Yzjyoa6swxJrx1H93XNGn7JWwe94nnwQcLYZcIKwv0QbWtMzr6dRf3eUZFhW8VYMlZNUB7NvC9m3XHbqvbz1t+8SuaOCIZgMfe0hm+YHcaTWugIUHdDzqXWcI9R+EytDq/5Ex2SnjpABaalBXa++K3kn444rBJ6gccLu9iOpVDgvy90rh47yuYiO5MDT3lrHgo4Fa7mrMeP0AF/FX9dYckxjZVD1h6E1MfwEHIEyEm6lBrXQrEsOwzY5kU1cfomN10WuOFWXMSaw2FzqnO9MTVV40+Lf1dYWoOgA9bj26LWqctYgsnun9f7mWt+CBj9h9kBz0skmHrIvmyfDYhhWA4Wab9zQgdaly9C0NdGxmekqJRrsIYPg511bYmn4eK2XGRbd16GnENOrv6lGRqJjT25Ef9tfHZMTZLnUdLMTm4pLFGroVddpL0uL7eKXWNxS8ZMdah9X6tD1+v3SQxjtVRtroA4Btx/c0bl4KgjeDw0H+uydBjBNHYXAe5DsOsUIGTA2yGWholvoARWEh/djUW7nLk47gSnQ5dDtESjegu5iFITj+bos6jtuZkNBcA4Wt1LAkvGDsSPZc9bACk6gQg3JUABmMBW8J1VBum8ehUFj+oDu+wMBJDn3ByNkICO11QQk5F44h2/BdDoN5BEO1H61bATSEzVbEd0ofksQyePR2yw5Z/JlZ4ODL+PCUpRB2t/RlL8LgBnMBG+7KZPaFjtKGpdo4ifUK5aoP42LcNalU4hiqtVq24Ix1bIRSHFZjaBWWQ5poz84PXgmdbRLZxmiSXepP08aPt75DIrJ/ZbJ5lKBAyYa7Y2PxSai+sPyQEgQoYNAvD+6vaxOuP6CtmRlG84E7N5b+HyEkCobUoeijAliXS5UrE037wkUJlKkErztk8dMO3bgveQ86vNE1QrA0IRdMTEsyZ6Fau9ioituIcGzOsJwQpKctfoAofnf0rXlF79a4p+QgHf52ZbaVjt7TgxTsSMTw5Mo/qLhdXwYz3bDqbodA8nOok7ArYKSTaEQegXmxWaGpG5BdN4rAxYHmhKv1QeInJVQefINNhiXtDqJcItMTqmeWg5lPKDqujzRFr5XA0utcOVgdbSsdQuoMfgdq7JJPHAtRGyr8mUTSnF1kR0P/WEzIkCNSXNAuFMhny+YRQzyZ49UCRht4XsNYPQGVg7ZNiBrKQO+B28eIPsRy2cr7sWr6On3LtxR2UX8hitGCapWybJGEAzjnPmIwNYGMZ1GNKXnqL4QxiUt6WsBVijm6EhKVFLigJlj3iFbYjoO6DcQpGdDf6pQ0BCTe7otcspXGdqj36a4jduUE5trwlOud9DnQL+seliVzx2qGbceIGsMC2BOwgASiYV6jJPetFKRD4PRHX/51Cpl21jiztZQZTeQd3U0ntkrvqapOAGFV/nFhIMU5N2/rGJaqa2xlcYD57LRCEXxw5yKLInEwsw/15BAOKu8ZOwgM+F8QhT/KOeNsCkLJ9XtjU83mykPC97ZNPAvFirfwAf+ihWrjCys06tNFWXWf6j+iIdULKhoL+QxJBJLcRJBIEabilDhLiOtv/8gFzlNiQ06OstjSXWCZwkES5fJ+h92rx26E7dBdsnlwLP9suVOCnC93FDvZbFon5a0F6jIzlWCplHNSUKl6URsXSOTWHQrLEtCwdFMNuUsOdCzG65zi4cNQjq1PpugDO1PWBlHIueG1m1sJ2QgvCPhq164YfI0kdcQRE7Eu8tF1IEWUJvLhJOCQz6LysOMQD8/dN6bYJez454xSTEQLd9MQJN4hifuAi/uZ65dksM7Scoe45cvtu2g99aLBuHswkyurpideELUL68UXU3fNE+jQfKWYDq8ns6wh9/AtIjZ2PIyjSzNIvwpVABajMV/eWhMfV4lpEgfauQpllf40lycVGJJLUkluEN0mmfF3c2kjOmWgPCwVKJda3OdBCdxOSX9CVOYNvYWtI6ku5HvMWs+Gw2Hw/A6IZkkp4xwiyYZN1iNaabuVV8XmrpX4v1JJJak8lRxN/ktHdGhTk+WBH6sWdeaOJ8WilI0GcxVt0ur0mJqe7Zrmq5H20hyZNFWn2qO+4XzAB86C1zde8Y6QwBc+nRRBObwNAQ08gDvql59kdeI/qC8MqjVHyhG89Z1v/bl0GtBMxBT0zGa187V5+rKoKwjsjcQvJAb7MrvZjNhn3MBo+SedY2q27QxoL6/lxb1GjwZ5jpVdXXaeTVIibumXZ+ry3PBgWSPnbixl39tPGkrdWlSDvk+gfjug0wnpGjy6ZVFpQj1Uj8Myyvva5k/qGgEeXtk2f8zalSLBVpERI8uLSB0pQRwXkvlsVgKSDde+cnnVewbu0FaLeXfKpmvctraZ9DmE/1qt/JGyLi7oPIIU0R01Bd1xXbzJz++UxXBLVpu2JOvVrGqFMFNkazdbC1MxEo+zxoQwiqV615ceF4rnV7JjsqGIzjFbUfiOmej99g8I7a+v1c1Dpren77NXonsGqx1xbsO2wixjLasg6zXqrCzylH9wWGZpHlqPGs3Vw/6NiiCubFLvidLu1NGOC5kTEaHrSQhoq3pSpa7YZnstWBV8DW8e8orMwQbeRlZ7CCcdxLZ0l/Ja5aSG1Yy9h9SisfzWBnkK0eliNbVwih2YfNu7B0zX4w9h2u/pjEYDlnd+m3OXXbixOO1fPCtguOkyNKOFsxt8cc+icWDC+5j1vWPeOAQjS1m8zU0vhU7m+uZKuiY9Kl3W7B9wI8dx+ZYcUN0KSme9ON3ZtWfWdDvD8/kHl2yqWmcuFnrFtDe/LbNJ9dfhrQ7zqWY9Fddxq4XTri6vrWkeLDmx2gxvc4b5Vv2821b/7AofL0NLT0AgLHzaacLMQfjvO2ieZnVUtEF/TTHhddENB0MgofnRnN38tO0lm3cCwbxpcFD3FUfyfcMporqQQnegkF7OGz3p7UO3kqGUH8EOf3qpsOe+LuQ0+9eg/qJvwOZSWU9YJA98Rcgjb8Y9YpBnvjrkO56Mb/7BL8nvgm3hr0ObfD7xE9B0rZakx584i9HkpSWHJz1xA9B6NbuTvnEX4g+E/o5P/GDELGn5/6jsXig5PqJ/w/+B6febM9Qzl8j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flipH="1">
            <a:off x="4067895" y="1647402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680K</a:t>
            </a:r>
            <a:endParaRPr lang="en-US" dirty="0"/>
          </a:p>
        </p:txBody>
      </p:sp>
      <p:sp>
        <p:nvSpPr>
          <p:cNvPr id="12" name="AutoShape 18" descr="data:image/jpeg;base64,/9j/4AAQSkZJRgABAQAAAQABAAD/2wCEAAkGBxQSEhQUEhQVFBQUFBQUFBcVFRUWFRUWFRQXFhUXFxUYHCggGBwlGxcUITEiJSkrLi8uGB8zODMsNygtLisBCgoKDg0OGhAQGi0fHCAsLCwsLCwsLC0sLCw3LSwsKywsLCw3LDUsLCwsKywsLCwsLDcsLCwsLCwsLCwsKywsN//AABEIANEA8QMBIgACEQEDEQH/xAAcAAEAAgMBAQEAAAAAAAAAAAAABgcDBAUCCAH/xABNEAABAwIDAwcHCAcHAQkAAAABAAIDBBEFEiEGEzEHIkFRYYGRFDJScaGy0SMkQnOCkrHBCBUWM1Ny8CU0NWKiwtJDGERUZHSEk8Ph/8QAGgEBAAMBAQEAAAAAAAAAAAAAAAECAwQFBv/EAC0RAQEAAgECBQMDAwUAAAAAAAABAhEDEzEEBSEyURJBYRQkwYKx8AYiUnGB/9oADAMBAAIRAxEAPwC8UREBERAREQF+I9wAJOgHFVNtnt8+VzoaVxbGNC9ujn9Gh+i32lRbppx8eXJl9MWTXY7Twm0krGnqvd3gNVpfthSfxR913wVR4FhT5QXOJ1cb+xdE4ABmv/mXPx+ImfLeOfZHjsf0uMt7rL/bCj470eB+C/P2yo/4w8HfBVBUYeGxutfi33gFqMoiu/x/FPDcv0S79Nq+D1z8f1/nS7BtdSfxR4H4L0Nq6X+KPAqmIqH8/wCgtltCfzXD1q6/0+Pyt79qqX+KPAodq6X+KPAqpvIf60Xh9Co61R0MflbX7XUn8UeB+C8nbKjH/WHg74Kn5KFaktJ/XFTOan6eLpO2tF/GHg74Lz+3FF/GH3XfBUHWzRxnnut/XsWia6L0wrzO1W8WM+76aw/H6ac2imY49V7O8DqumvlOPFGtPNk16NfwVmbDcojmFsVS4ujOgedXM9Z+kPXqFaZfLO8X/FcCLyx4IBGoIuCOleldkIiICIiAiIgIiICIiAiIgIiIIJytY8aemETDZ05LT15AOd43A7yqnwRmYvJ6h+KlPLZMTVwN6BESO92v4BRrAT5/qb+JWHJfV6/lWEvNhtYmyMQ3P23fks1YfP8AtfmseybvkPtu/ALzWu1f9peV5ff3nJ/n3cP+pZrL+qo9WO+Td62+8FpMd/XtWatfaN3rb7wXPjk/NfS+dz9x/wCT+XP5PP29/wC7/aOnG/8ArqWZr/6K0Wv9ncsrXrxXqWN0PR7vyWoJV4fKiumWRy0ag9KyPkWrM9TFtK1r3F0ry43sV7jPqHr1P/4vytNpH/zfBeqC2Y3twNr349HBejO0eXZvK7bc+GOMIls2xJbYEE6W1t1XNu8dYWzhLiI9TqCQO7gtijfla5jXEB/ni3nBoPG/RcjxSBvyVx6bvwCjlmotwe+xd3JDj5npnQvN3QEAdeQ+b4WI8FP1RvIhORWyt6DDc9zh8SryVcb6HJNZCIisoIiICIiAiIgIiICIiAiIgo7ltPz2L6n/AHlR3AX+f6m/iVJeWihmlrot1G6S0OuW3pnrKimGYXVNlZC+MwOnLWxmWwaTe2uXMQLkDh0rnzxtvo9Xy/nw4c8c876RZeybvkftu/ALzXyC7/tfmoYI8Sp941jXujje8OkYyQxXY7I/K8gXAcCO4rKKHEniRzo5QGjM/M1zTYm2gOruPRw16lxeF8JycXiMuS61XH5znPGXfH82+r3XyfJO9bfeC5kcwWSvwmrY3I6N4e/Lla7i/nDRpPTft8F5pdlq8yNY6mkizfSkLA1oHEkhxNu5e35nzY+I5pnx9tT+WXl+PQ4rjl8s7Zx/XxXSoaCeXWOKR46w05e5xsFkr8Ww/CBlf87qx9HQ5Tx4Hmxj13co/LylYjVOtEWU7egRsDnj1vff2ALiw8PcnRyeKk7JUdmqy37h334r+/dc2uopotZYnsHWWHL97h7VrQ1GKObm8sn6+Mf4ZFhbyh4hSm02SoZ0h7cjz9tmni0rbPwVxm2GHjpbp+unWCWVd2hrKDFgdwfJaq1zGQAHduUaOHa2xHSFw59m6/O5jaWWQtOpZkIIPAglwuD1rlvHZXZjz42INjFOY5nFw5rjcHo4ahftM0C1nN7xe3fcKajZvE//AAMx9YZ/zQ7O4n0UEngz/mt5llrVjly48LdzJGKmvYG2BzOOl+n1NA4D2+xbEcZZAwP0c5z326QDYC/bou4cCxQf9xkHcz/mufVbNYkSS+km78n/ACUZZZZfZPHhhhu73Uo5ED8/k+oPvtV8qiuRXD5osQk30bmfIG2a3HO3qKvVXx7MuS/7hERWUEREBERAREQEREBERAREQVztp/fmfVD3itDaCjeDDUxx710GpYLk6HM1waNXAHiBrwW9tqfnzPqh7zl18POgWV7tp7Yrd+2UgBAphrvweZOD84k3kn0tOcB4LDU7ZzPzZqVrg5oa68cxzESNkaXE6usWjQ8elXNC5bjHK0qlU1R1lViU0N6cwwU8md8gbI0Bpe1xjbnsHOcQGgAaXHQFscqO3LqZu7icPKZhe413bNRmHtDe8qw9pqy2VpOgBe7u0H+49y+W8axB1XUyzuvz3EtHUwaMb3CytjN1Fuow0UBkcSTckkuLj0niSVKcH3cdh5x7eHgo+eYLDjxK3MI15zibdA6T2kreZfT2c2cuSyaWvbu+A8Ao5jDo5LjzT7PBe4qpmW2UfmsNBHE6Q53aAEhrjp2m56h0FWu/llOK90RrKZ0Tg5hLXNIc1zTYgjgWlXFyb7auq2ZXkCqhGvQJWHS/qOgPUbFV7i2GZXWGYxv50TiCL9YF+I1GvSCFy8LqXUVVFO29muGcdbDo8Hr0v32WGTq48vtX1bR1IlYHt4Ed46wR0EcF7eFHdnau0jmX5rwJG+vg63+k/aKkLiqNNNaYLj4lwK685XFxN2hVatHC2L/xB31TvearMVZbEn+0HfVO95qs1Wx7Iz7iIisoIiICIiAiIgIiICIiAiIgrfbb+/s+qHvFdbD+AXJ23Pz5n1Y94rqYedAscvc3ntjsQlbjCtGErbYVMUqD8otQRFVkHVtM+3Z8m8/mvnvDgDb1hfQ22dNvHzxH/rQOaO8Ob/uC+cabQ2OhB1HTccVrx1TOejfmbfvIHtWeN9nWWg5x1seBuO7VejObhw6exW36spEqiLd3fNzr2tb23XNfKQ8EHUEEdhBuFrsxN+XLfS97dF1rtqXZsxsANeCvllNN5rSZS4nJVACQNAY42sPzJ7VpY5SNDbnj1etYsIe7IMx1cS4jqzG4HcLLLjkgtZR3cuXu9FpbLVB3dA88XRNae+ME+6FYLnaKvcPi3ZooemOMX9bWBv4kqeudosHUwTuXFxN2hXUncuLiTtCqWrYuVsN/iDvqne81Wequ2E/xB31TvearRWmPZXPuIiKygiIgIiICIiAiIgIiICIiCtduj8+Z9UPeculhx0C5m3f9+Z9UPecujh50Cwy9zontjswlbTCtKErZaVMUqM7anKY5R9E2d/KdD8e5UdygYPuKkysHyU5LwRwDzq9vjzh6+xfQeM04kY5p6QqyrIGFr6SqHybvMd0tPRY9BHR4K2N1SzcVZHzuC9CE8W94PA/BdHFsBmon88ZoiebK0HIeoO9B3Ye662aJsb+mxXRJ9XZzZbxctrXegPvafgssNMb3d6wBwv29akkeFMtfO1YKgRR9OY+xLx2d1Jzb9I1op8mp7l0NkqU1dU1zv3UJEjz0aHmt7yPAOXIpKGatkyxDmA2c833bPWek9g1/FS8OZTxijpdXH97J0knjcj6R4W6Assrpthhv1qZ7NzeUVb5fot5rfUOnvN1OZHqM7KYfuIgOk8V3XuWVrbTHO5cbEnaFdOZy4+Iu0KptaNHYE/2g76p3vNVpqquT8/2g76p3vNVqrfDszz7iIisoIiICIiAiIgIiICIiAiIgrHb0/P2fVD3nLoYe7QLm8oJ+fM+qHvOW5hz9AsM/c6MfbHcicthrloxOWwxyhWlSLhQ3abChKDpqpo4rmV0F1OyKr8ulp7se3eR8C12unVrxHYVoSUeHSm4L6Zx45Dlb91wLfCynGK4cDe4UWrcDaTwVpkm47aH6ggt/iDrfyx/jdeBRYdFq+SSpcOguu37rAB4kr9dgAWzSYC2/WrXO/Kswnw8vxeWYCKBghjGgDQAbdQto3uUr2SwAR2c4XcvzCcKDbWCltDBYLO1bTowCwWR7ljaV5e5VQxyuXIxF2hXRmcuPiMmhULRh5PD/AGg76p3vNVrqpeTg/wBoO+qd7zVbS6MOzLk7iIisoIiICIiAiIgIiICIiAiIgq7lPjLKqF/Q5hbftab/AJ+xecLqLgKWbf4EaqmOT95Gc7O0jo7xcd6q/B8Ry812hBsQdCCOIIWPJPXbo47uaT6CdbbJFHKatBW/FVdqy2mx2N4schutFtUvXlAU7RpiqqcFcipw+67ZlCxOIU7EdOGLZp8OsurYL00hNpeaamst9mi1d6F+GoUbRpuGRY3yrSfVLWlqlGzTYqJ1xMTqLArJU1gUbxavvoNSTYAakk6AAdJSTa09Eo5Koi+slf0NjDe9zr/7VbKinJ3gBpaYZx8pIc7+wngO4WCla6sZqOfK7oiIpVEREBERAREQEREBERAREQfhCgu2GwgncZqciOXp9F/8w6+1TtFFm0y2dlET01VTm0kL9OloLmnvH5r1Fi7h9F/3XfBXk+Jp4gFYvIY/QHgqXijTq1TAxp3ou+674L0Mbd6Lvuu+CuXyGP0B4J5DH6A8FHSh1fwpsY270Xfdd8F+/rx3ou+6fgrj8hj9AeCeQx+gPBOlDq/hTZxt3ou+674Lycad6Lvuu+CubyGP0B4J5DH6A8E6UOr+FLHGXei77rvgvLsZd6Lvuu+CuvyGP0B4L88hj9AeCdKHV/CkH4u/0Xfdd8FhkxR/ov8Auu+CvbyGP0B4J5DH6A8FPSh1aoiCiq6g2jhfr0uBa0d5Vg7G7ACBwmqCJJR5o+iz1A9Pap0yFo4ABZFaYyK3O1+AL9RFZQREQEREBERAREQEREBERBoY7jEVHBJUTuyRxi7j0noAA6STYAdqp/8A7QLc7vmJLL8078B1u0ZLX710OVuY12JYfhQcRG9wmnt0g5rDuY2Q/aCjvL/gdLSMoW01PHCXb8EsaG3azd2Drecbuvc9vWgvLAcTFVTQ1DWlomiZKGkgkB7QQCR61vqNcmv+FUP/AKaP3VJUBERAVabdcqv6trm0xpt6wxse5zZMrwXk6BpFjwHSOKle1O2dHh2TyuXdmS5YAx7yQ21/NBtxC+deUvaKnrsVFRC4ugtA0uLXA2bbPzSL9aD6oY64B6wD4r0obT8qOFPIArGC/pNkYO8uaAF28T2oo6ZzWz1MMTnAFofI0Eg8Da/DtQddFjgma9ocxwc0i4c0ggjrBHFZEBFojGIN7uN9FvgLmPeN3n3L3W8gIiICLXr66OBhkmeyONvnOe4NaPWStXCMfpqoE008U2Xju3tcR6wNQg6SIiAiIgIiICIiAiIgIiICL8JVWYDysOrcVbR08ANOXSN3pJLyGNJ3lhoGkjh1EepBxdoJd1tdTOfo1zYw2/8AnhfGP9RKxfpM8cP9VV/9Cl/K1sHJiDYqikIbV0/mXOXeNBzBod9FwdqCdOPXdUzym4ric3k7cUh3RiEoiOTJvL7veEm5DuDOGmqCa7T7VVNBg2DmklMTnxDNzWOzBrG2BDgdLlWhUbXwUtFT1NbKI99HEdGuJc97A45WNubak9io3lPcRhmBt/8AKvd/pht+K5+3tfJXMa9h+bYfBS0wPQZZGDPbrN2kHsaEH1DR1TJY2SRuD2PaHscODmuFwR3KpdtuWkQzOp8PiE8jXFhkfmLM97WYxur9em471KuTydsWB0z5nhjG05LnuNg1pc6xJ7AQqX2AMeEY0G4gMoaHsZI4c1pfbdzX9EtvzujN2FBJNktuK+vxGKjrqeGSN5dvIpKaxjaGF2cZtRwHH81F9rsKhbtD5PFExkPlNMwxtADLOEZeMvCxudO1fTkcLC7eBrS5zQM4AuW8QM3SF8446M21X/vaf2CNBemKYdRUdNNL5LTtZDE95AhjAs1pNuC+ediNkZseqp5ZZN2wEPlky5tXXyRsbe3AdwaOxXhyz1m7wiq1sXhkY7c0jQR4XXJ/R9ogzC8/TNPI4nsbZg90oIbshQVGDY/FQiYyQTA6ahr2OY9zXFlyGuDmkXHUetWzyjY+aHD6idptIG5I+x7zlae69+5UZynY3Ufr9zoH5ZYHxQwGw5pLRxuNec93ip/+kTO5uHQMJvnqGBx4XyxvPD1oIZyaclpxKF1ZUzSxh73bossZHuB50jnOvpmuOskHVSXkZxirjxCrw2plfMyFshaXkuLXRStZzSbkNcHXtfSw7VZWw9GIcOo4xwbTxE+ssDnHxJVCcn20FQcfc6IszVc8jJc7bjdZ947LYixys0KDoQbaS0GOV80wqKmJjp48jXEiNu8BYbHmhoDbdHFWtsJyjU2KueyFksckbc7myNFst7XDmkjiemygkUVo9qJx9J0sI7g8H3ws/wCjZQAQVc9uc6VkV+xjM9vGQexBwOXPFZazEosPhu4R7toYODp5ran1Nc0dl3da1dseS2XCqRtbFVOMkZYJcgMZbnIaDG8Ovo4ga9d1v7LRCp2rmedRFLUP/wDjaY2+BIPcph+kLiDo8MbG06TzsY/ta0Ok95jEE02HxJ9Th9LNIbySQMc89brWce8i6rXYHbetnxuekmm3kAkqg1pYwFojc4Ms5rQeAHFdzkCqp5MM+WdmYyV0cAsLtY1rbi4484lVRsri/kuLV1SeMbK947XXdlH3iEH0JFtjROqTSNqYzUBxbu7m+YcWg2sT2XXB5ROUqLCpIozEZnyAvcGvDcjAbAm4NyTe3qKpDZDD5IMaohMbyPkgmcen5Zok17edqsnKc91XJJiBJ3ctU+mpxpYxU7QC4dhcfxQfR2ye0kOIUzaiAnK64LXCzmOHnNcOsdi7Ch/JPSNhwiktYB0W9ce2Ql5JPf7FK6SpZKxskbmvY8BzXNILXA8CCOIQZUREBERAREQYK6Ivje0cXMc0estICqf9HjD4WQVLi0CrbMYpb+exjQLNHUL5u8dit9QTabk3bNOaujqJaGqd574vMkPW9gI179ekFBOnOAFzoBqSeAXzVyr47+t8Tip6T5RkZEERGofI93yjxb6Pmi/U0ngp3inJpilU3d1GMOfGdC0RuAcP8zWuAd33Ul2E5NKXDDvG5ppyLb2S3NB4hjRo2/ee1BWP6QNFuBhsLfNip3xt+zu2n8AtePAyNlHStacz6oTv0N8jXmEH1C1++6vXaHZilrmtbVwtlDCSy5cC2/GzmkHWw07FuUOGRQwtgjY1sLW5Gs4ty9WvHvQUfhe1DK7CaXC6drzMQ1tXZptFTwvzvdmtY5mgWA67cVLpRhW0lPkY7LNELMJAZPFpobX57D1aj1FWDh+FQQX3EMUWbzt2xrL+vKNVH8V5N8NqHmR9K0PJJLonPiJJ4k7twBKCsOSzaiposR/VMzt/FvHxMIObduYCbsPoG2rehcvb1nke0rJpNGOnpp7nhl5rXHuLXeCvDZ7YuhoTmpadkb7Wz6vkseIzvJIC5/KDsBBirGbxzopY77uVoBIB4tc0+c2+vR+KCCcvmM+UNjoqY7wxtdV1GQghkbGkNzEfzE+HWpDyEVrP1O27gNzJOHknzedvLnqFnBdPYTk2psNjlbczyTtySve0AGM8WNb0NPTqSe4KPS8irG52U9fUw08rrywjUOb6NwQDppdwPegqHaOWR1X+tC0mCetkdEfSEL2m3hbwKnvL3tJDVw08VK4TNYRPLJGczYw9uWJrnDQF13acdFbj9kaN1IyifC19OxoDWOvcW+lmGodqTca6la0WwdA2kko2QNbBL54BJeSNWuL3EuLgbEG+iDkVu1sVNgUdVmF3UkbIhfV0pjDQ0Dsde/VYqkuRuMjG6QOBBBmJB438mlOqmON8mlDh0sLp6qeoZmJhomxh007rg5G2Ng0m2Y2CiOAGqmx+9OW0tS+eoLd4A9sR3chcxwAIPNBaguyTY4w4ViEAcJJqnyqZzgModJJctAGvABoUV5BcVjgwmskkIaIZ5JH/AMu5jt4lpCt2hbII2CVzXSBrRI5gLWufbnFrSTYXvooDVcj1E+ofKJJ2RSvEktOx9oXuBzWItfLck26L6WQVjyN15/XueYZX1LJ3WPSZRvh4jUKV8vRfVy01FTjPJHHPVSNGpa1jLtuOshr7dpHWpdtfyZQVs0dRFLJSTxNaxr4bAWZ5mmli0aAgjTToFtrYbYNmHulmfM+qqptJJ5fOy+iLknoF7k3sOpBX/JNtnBSYPO1z276GSQxxXG8ldI0bsMbxdd2mnUqepqeR1UIn5hJJMIpAfOzOkDXg96+rKPYLD4qnyqOljbNfMDzsrXek2MnK09oC4NTyQ0bq0VjZJ2P34qCwOYWF4k3h4tuAXdF0FR8r8j6bGZHx80tjh3Z6huQy49qkXKxs8abBMMaB+5IbJYcHyx53E9XOB8VcWObI0VY9slTTxyvaAA5wN7A3AJBFxcnQ9ZW5jWDw1cD6edgfE8WLeHDUEEcCCAQexBWtJtVHHs5A2J7XVEsAo4owRnMzvkrZeOnHw61Y+zeGeS0lPBx3MMcZPWWtAJ8bqKbJ8k9DQVHlDDLLI393vXNIjPW0NaLntN1PUBERAREQEREBERAREQEREBERAREQEREBa2JVW5hllIvu43vt15Wl1vYtlYaymbLG+N3mvY5jvU4EH2FBX3JBT+VROxSpO8qql8jQ88IYo3lojjH0G3BOnHS6rLk8k3+028bq0z1sl/8AKY5g0+1vipU3ZzHcNppqKiEVRTvc/dSBzWzRtf5wAc4AHxsSbLa5FeTqooZpKqsaI3lhjijzNcQHEFznFpIHAAa9JQXAiIgIiICIiAiIgIiICIiAiIgIiICIiAiIgIiICIiAiIgIiICFEQfiL9RAREQEREBERAREQEREBERAREQf/9k="/>
          <p:cNvSpPr>
            <a:spLocks noChangeAspect="1" noChangeArrowheads="1"/>
          </p:cNvSpPr>
          <p:nvPr/>
        </p:nvSpPr>
        <p:spPr bwMode="auto">
          <a:xfrm>
            <a:off x="155575" y="-1828800"/>
            <a:ext cx="4381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2" name="Picture 20" descr="http://www.mysmn.com/wp-content/uploads/2012/11/instagram-logo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605" y="915566"/>
            <a:ext cx="780633" cy="67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 flipH="1">
            <a:off x="5246458" y="1647402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560K</a:t>
            </a:r>
            <a:endParaRPr lang="en-US" dirty="0"/>
          </a:p>
        </p:txBody>
      </p:sp>
      <p:pic>
        <p:nvPicPr>
          <p:cNvPr id="3094" name="Picture 22" descr="http://www.southernfriedscience.com/wp-content/uploads/2011/12/logo_twitter_withbird_1000_allblu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84" y="1261149"/>
            <a:ext cx="992927" cy="18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 flipH="1">
            <a:off x="6239385" y="1647402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550K</a:t>
            </a:r>
            <a:endParaRPr lang="en-US" dirty="0"/>
          </a:p>
        </p:txBody>
      </p:sp>
      <p:pic>
        <p:nvPicPr>
          <p:cNvPr id="3096" name="Picture 24" descr="http://press.linkedin.com/download-media/20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013" y="1239964"/>
            <a:ext cx="888033" cy="21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 flipH="1">
            <a:off x="7338120" y="1669720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370K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0375" y="2139702"/>
            <a:ext cx="1026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Mindenki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547664" y="2139702"/>
            <a:ext cx="1026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Inkább fiatalok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61350" y="2139702"/>
            <a:ext cx="10264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Gmail használók</a:t>
            </a:r>
          </a:p>
          <a:p>
            <a:pPr algn="ctr"/>
            <a:r>
              <a:rPr lang="hu-HU" sz="1200" dirty="0" smtClean="0"/>
              <a:t>(kevesen aktívak)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75036" y="2158122"/>
            <a:ext cx="10264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20-30 nők</a:t>
            </a:r>
          </a:p>
          <a:p>
            <a:pPr algn="ctr"/>
            <a:r>
              <a:rPr lang="hu-HU" sz="1200" dirty="0" smtClean="0"/>
              <a:t>Divat és kiegészítők kategória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48683" y="2145560"/>
            <a:ext cx="10907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25&lt; fiatalok</a:t>
            </a:r>
          </a:p>
          <a:p>
            <a:pPr algn="ctr"/>
            <a:r>
              <a:rPr lang="hu-HU" sz="1200" dirty="0" smtClean="0"/>
              <a:t>fényképeznek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39384" y="2163837"/>
            <a:ext cx="1090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Trendszetter</a:t>
            </a:r>
          </a:p>
          <a:p>
            <a:pPr algn="ctr"/>
            <a:r>
              <a:rPr lang="hu-HU" sz="1200" dirty="0" smtClean="0"/>
              <a:t>2%-uk aktív tartalomelőállító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89232" y="2163837"/>
            <a:ext cx="10907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Gazdasági elit</a:t>
            </a:r>
          </a:p>
          <a:p>
            <a:pPr algn="ctr"/>
            <a:r>
              <a:rPr lang="hu-HU" sz="1200" dirty="0" smtClean="0"/>
              <a:t>Versenyszféra, közép-felsővezetők, ambíciózus fiatalok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39384" y="4303825"/>
            <a:ext cx="3427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*Forrás: www.mediaq.hu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1391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738" t="3800" r="30313" b="65049"/>
          <a:stretch/>
        </p:blipFill>
        <p:spPr>
          <a:xfrm>
            <a:off x="337445" y="646698"/>
            <a:ext cx="8537448" cy="36532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2347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 csoport – 3 különböző típusú marketing üzenet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0048" t="35613" r="29003" b="36143"/>
          <a:stretch/>
        </p:blipFill>
        <p:spPr>
          <a:xfrm>
            <a:off x="251520" y="987574"/>
            <a:ext cx="8537448" cy="3312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9012" t="63211" r="30039" b="8545"/>
          <a:stretch/>
        </p:blipFill>
        <p:spPr>
          <a:xfrm>
            <a:off x="235478" y="983959"/>
            <a:ext cx="8537448" cy="3312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344" t="5200" r="27951" b="58740"/>
          <a:stretch/>
        </p:blipFill>
        <p:spPr>
          <a:xfrm>
            <a:off x="414137" y="588720"/>
            <a:ext cx="8622359" cy="400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9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23478"/>
            <a:ext cx="87849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Kampány célok és erdmény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042185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Cél1</a:t>
            </a:r>
            <a:r>
              <a:rPr lang="hu-HU" dirty="0" smtClean="0"/>
              <a:t>: Hányan látogattak a weboldalra miután látták a hirdetést (View through)</a:t>
            </a:r>
          </a:p>
          <a:p>
            <a:r>
              <a:rPr lang="hu-HU" b="1" dirty="0" smtClean="0"/>
              <a:t>Cél2: </a:t>
            </a:r>
            <a:r>
              <a:rPr lang="hu-HU" dirty="0" smtClean="0"/>
              <a:t>Hányan iratkoztak fel a hírlevélre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706" t="39500" r="32282" b="27601"/>
          <a:stretch/>
        </p:blipFill>
        <p:spPr>
          <a:xfrm>
            <a:off x="251520" y="2486950"/>
            <a:ext cx="3257636" cy="16288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526" t="27600" r="29525" b="23400"/>
          <a:stretch/>
        </p:blipFill>
        <p:spPr>
          <a:xfrm>
            <a:off x="4363306" y="771550"/>
            <a:ext cx="4968552" cy="33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6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23478"/>
            <a:ext cx="87849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Kampány erdmény - következtetés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042185"/>
            <a:ext cx="39604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Sequenciális üzenetekkel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látogatók száma 86%-kal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konverziók száma 56%-kal nőtt</a:t>
            </a:r>
          </a:p>
          <a:p>
            <a:pPr marL="285750" indent="-285750">
              <a:buFontTx/>
              <a:buChar char="-"/>
            </a:pPr>
            <a:endParaRPr lang="hu-H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Elemezd a márkád ismertségét, preferáltságát és ezek fügvényében döntsd el a hangúlyokat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Pontosan célozz (használj saját adatokat)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Megfelelő kreatívokat használj az egyes lépcsőkhöz</a:t>
            </a:r>
          </a:p>
          <a:p>
            <a:pPr marL="285750" indent="-285750">
              <a:buFontTx/>
              <a:buChar char="-"/>
            </a:pPr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hu-H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8737" t="22000" r="27951" b="11501"/>
          <a:stretch/>
        </p:blipFill>
        <p:spPr>
          <a:xfrm>
            <a:off x="4355976" y="589673"/>
            <a:ext cx="4648291" cy="401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8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dodiej.com/wp-content/uploads/2011/08/new-horiz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 r="567"/>
          <a:stretch/>
        </p:blipFill>
        <p:spPr bwMode="auto">
          <a:xfrm>
            <a:off x="-26515" y="-1"/>
            <a:ext cx="9170516" cy="51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6515" y="490836"/>
            <a:ext cx="3950443" cy="1512168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Milyennek ismertük, és merre tart a Facebook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0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dodiej.com/wp-content/uploads/2011/08/new-horiz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 r="567"/>
          <a:stretch/>
        </p:blipFill>
        <p:spPr bwMode="auto">
          <a:xfrm>
            <a:off x="-26515" y="-1"/>
            <a:ext cx="9170516" cy="51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4"/>
          <p:cNvSpPr txBox="1">
            <a:spLocks/>
          </p:cNvSpPr>
          <p:nvPr/>
        </p:nvSpPr>
        <p:spPr>
          <a:xfrm>
            <a:off x="611560" y="1048927"/>
            <a:ext cx="3308931" cy="4475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282048" rtl="0" eaLnBrk="1" latinLnBrk="0" hangingPunct="1">
              <a:lnSpc>
                <a:spcPct val="100000"/>
              </a:lnSpc>
              <a:spcBef>
                <a:spcPts val="2161"/>
              </a:spcBef>
              <a:spcAft>
                <a:spcPts val="431"/>
              </a:spcAft>
              <a:buClrTx/>
              <a:buFont typeface="Arial" pitchFamily="34" charset="0"/>
              <a:buNone/>
              <a:defRPr sz="3200" kern="1200" spc="-49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6079" indent="-236079" algn="l" defTabSz="1282048" rtl="0" eaLnBrk="1" latinLnBrk="0" hangingPunct="1">
              <a:lnSpc>
                <a:spcPct val="100000"/>
              </a:lnSpc>
              <a:spcBef>
                <a:spcPts val="650"/>
              </a:spcBef>
              <a:spcAft>
                <a:spcPts val="866"/>
              </a:spcAft>
              <a:buClrTx/>
              <a:buFont typeface="Arial" pitchFamily="34" charset="0"/>
              <a:buChar char="•"/>
              <a:tabLst/>
              <a:defRPr sz="2800" kern="1200" spc="-49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2313" indent="-250299" algn="l" defTabSz="1282048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431"/>
              </a:spcAft>
              <a:buClrTx/>
              <a:buFont typeface="Arial" pitchFamily="34" charset="0"/>
              <a:buChar char="•"/>
              <a:tabLst/>
              <a:defRPr sz="2800" kern="1200" spc="-49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243584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4612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5637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6659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7690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8711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sta Sans OT Reg"/>
              </a:rPr>
              <a:t>N</a:t>
            </a:r>
            <a:r>
              <a:rPr lang="hu-H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sta Sans OT Reg"/>
              </a:rPr>
              <a:t>em szeretne lenni</a:t>
            </a:r>
            <a:endParaRPr lang="en-US" sz="2300" dirty="0">
              <a:solidFill>
                <a:srgbClr val="FF0000"/>
              </a:solidFill>
              <a:latin typeface="Vista Sans OT Reg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534801" y="195486"/>
            <a:ext cx="8147023" cy="48914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 Facebook...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72757" y="1598082"/>
            <a:ext cx="1666248" cy="1668439"/>
          </a:xfrm>
          <a:prstGeom prst="ellipse">
            <a:avLst/>
          </a:prstGeom>
          <a:solidFill>
            <a:srgbClr val="7D5997">
              <a:alpha val="88000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714" tIns="35719" rIns="35714" bIns="3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01718"/>
            <a:endParaRPr lang="en-US" sz="1600">
              <a:solidFill>
                <a:srgbClr val="ADB3BB"/>
              </a:solidFill>
              <a:latin typeface="Vista Sans OT Light"/>
            </a:endParaRPr>
          </a:p>
        </p:txBody>
      </p:sp>
      <p:sp>
        <p:nvSpPr>
          <p:cNvPr id="7" name="Rectangle 14"/>
          <p:cNvSpPr>
            <a:spLocks/>
          </p:cNvSpPr>
          <p:nvPr/>
        </p:nvSpPr>
        <p:spPr bwMode="auto">
          <a:xfrm>
            <a:off x="433984" y="2144171"/>
            <a:ext cx="1915519" cy="5332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4883" tIns="14883" rIns="14883" bIns="1488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defTabSz="801718"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(</a:t>
            </a:r>
            <a:r>
              <a:rPr lang="hu-HU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csak</a:t>
            </a:r>
            <a:r>
              <a:rPr lang="en-US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) </a:t>
            </a:r>
            <a:endParaRPr lang="en-US" sz="1800" b="1" dirty="0">
              <a:solidFill>
                <a:srgbClr val="FFFFFF"/>
              </a:solidFill>
              <a:latin typeface="Vista Sans OT Light"/>
              <a:ea typeface="MS PGothic" panose="020B0600070205080204" pitchFamily="34" charset="-128"/>
              <a:sym typeface="Calibri Bold" panose="020F0702030404030204" pitchFamily="34" charset="0"/>
            </a:endParaRPr>
          </a:p>
          <a:p>
            <a:pPr algn="ctr" defTabSz="801718" eaLnBrk="1" hangingPunct="1">
              <a:lnSpc>
                <a:spcPct val="90000"/>
              </a:lnSpc>
            </a:pPr>
            <a:r>
              <a:rPr lang="en-US" sz="1800" b="1" dirty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Social media</a:t>
            </a:r>
            <a:endParaRPr lang="en-US" sz="600" dirty="0">
              <a:solidFill>
                <a:srgbClr val="FFFFFF"/>
              </a:solidFill>
              <a:latin typeface="Vista Sans OT Light"/>
              <a:ea typeface="MS PGothic" panose="020B0600070205080204" pitchFamily="34" charset="-128"/>
              <a:sym typeface="Calibri Bold" panose="020F07020304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68502" y="2143127"/>
            <a:ext cx="1666248" cy="1668439"/>
          </a:xfrm>
          <a:prstGeom prst="ellipse">
            <a:avLst/>
          </a:prstGeom>
          <a:solidFill>
            <a:srgbClr val="7D5997">
              <a:alpha val="88000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714" tIns="35719" rIns="35714" bIns="3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01718"/>
            <a:endParaRPr lang="en-US" sz="1600">
              <a:solidFill>
                <a:srgbClr val="ADB3BB"/>
              </a:solidFill>
              <a:latin typeface="Vista Sans OT Light"/>
            </a:endParaRPr>
          </a:p>
        </p:txBody>
      </p:sp>
      <p:sp>
        <p:nvSpPr>
          <p:cNvPr id="9" name="Rectangle 14"/>
          <p:cNvSpPr>
            <a:spLocks/>
          </p:cNvSpPr>
          <p:nvPr/>
        </p:nvSpPr>
        <p:spPr bwMode="auto">
          <a:xfrm>
            <a:off x="2103641" y="2572798"/>
            <a:ext cx="1431195" cy="7825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4883" tIns="14883" rIns="14883" bIns="1488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defTabSz="801718" eaLnBrk="1" hangingPunct="1">
              <a:lnSpc>
                <a:spcPct val="90000"/>
              </a:lnSpc>
            </a:pPr>
            <a:r>
              <a:rPr lang="hu-HU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csak</a:t>
            </a:r>
            <a:endParaRPr lang="en-US" sz="1800" b="1" dirty="0">
              <a:solidFill>
                <a:srgbClr val="FFFFFF"/>
              </a:solidFill>
              <a:latin typeface="Vista Sans OT Light"/>
              <a:ea typeface="MS PGothic" panose="020B0600070205080204" pitchFamily="34" charset="-128"/>
              <a:sym typeface="Calibri Bold" panose="020F0702030404030204" pitchFamily="34" charset="0"/>
            </a:endParaRPr>
          </a:p>
          <a:p>
            <a:pPr algn="ctr" defTabSz="801718" eaLnBrk="1" hangingPunct="1">
              <a:lnSpc>
                <a:spcPct val="90000"/>
              </a:lnSpc>
            </a:pPr>
            <a:r>
              <a:rPr lang="en-US" sz="1800" b="1" dirty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display </a:t>
            </a:r>
          </a:p>
          <a:p>
            <a:pPr algn="ctr" defTabSz="801718" eaLnBrk="1" hangingPunct="1">
              <a:lnSpc>
                <a:spcPct val="90000"/>
              </a:lnSpc>
            </a:pPr>
            <a:r>
              <a:rPr lang="hu-HU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hirdetések</a:t>
            </a:r>
            <a:endParaRPr lang="en-US" sz="600" dirty="0">
              <a:solidFill>
                <a:srgbClr val="FFFFFF"/>
              </a:solidFill>
              <a:latin typeface="Vista Sans OT Light"/>
              <a:ea typeface="MS PGothic" panose="020B0600070205080204" pitchFamily="34" charset="-128"/>
              <a:sym typeface="Calibri Bold" panose="020F070203040403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40837" y="3100919"/>
            <a:ext cx="1666248" cy="1668439"/>
          </a:xfrm>
          <a:prstGeom prst="ellipse">
            <a:avLst/>
          </a:prstGeom>
          <a:solidFill>
            <a:srgbClr val="7D5997">
              <a:alpha val="88000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714" tIns="35719" rIns="35714" bIns="3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01718"/>
            <a:endParaRPr lang="en-US" sz="1600">
              <a:solidFill>
                <a:srgbClr val="ADB3BB"/>
              </a:solidFill>
              <a:latin typeface="Vista Sans OT Light"/>
            </a:endParaRP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>
            <a:off x="602064" y="3416705"/>
            <a:ext cx="1915519" cy="10272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4883" tIns="14883" rIns="14883" bIns="1488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defTabSz="801718" eaLnBrk="1" hangingPunct="1">
              <a:lnSpc>
                <a:spcPct val="90000"/>
              </a:lnSpc>
            </a:pPr>
            <a:r>
              <a:rPr lang="hu-HU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Csupán </a:t>
            </a:r>
            <a:endParaRPr lang="en-US" sz="1800" b="1" dirty="0">
              <a:solidFill>
                <a:srgbClr val="FFFFFF"/>
              </a:solidFill>
              <a:latin typeface="Vista Sans OT Light"/>
              <a:ea typeface="MS PGothic" panose="020B0600070205080204" pitchFamily="34" charset="-128"/>
              <a:sym typeface="Calibri Bold" panose="020F0702030404030204" pitchFamily="34" charset="0"/>
            </a:endParaRPr>
          </a:p>
          <a:p>
            <a:pPr algn="ctr" defTabSz="801718"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like </a:t>
            </a:r>
            <a:r>
              <a:rPr lang="hu-HU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és kattintással</a:t>
            </a:r>
          </a:p>
          <a:p>
            <a:pPr algn="ctr" defTabSz="801718" eaLnBrk="1" hangingPunct="1">
              <a:lnSpc>
                <a:spcPct val="90000"/>
              </a:lnSpc>
            </a:pPr>
            <a:r>
              <a:rPr lang="hu-HU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mérhető</a:t>
            </a:r>
            <a:endParaRPr lang="en-US" sz="600" dirty="0">
              <a:solidFill>
                <a:srgbClr val="FFFFFF"/>
              </a:solidFill>
              <a:latin typeface="Vista Sans OT Light"/>
              <a:ea typeface="MS PGothic" panose="020B0600070205080204" pitchFamily="34" charset="-128"/>
              <a:sym typeface="Calibri Bold" panose="020F0702030404030204" pitchFamily="34" charset="0"/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4932040" y="972112"/>
            <a:ext cx="3888432" cy="4475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282048" rtl="0" eaLnBrk="1" latinLnBrk="0" hangingPunct="1">
              <a:lnSpc>
                <a:spcPct val="100000"/>
              </a:lnSpc>
              <a:spcBef>
                <a:spcPts val="2161"/>
              </a:spcBef>
              <a:spcAft>
                <a:spcPts val="431"/>
              </a:spcAft>
              <a:buClrTx/>
              <a:buFont typeface="Arial" pitchFamily="34" charset="0"/>
              <a:buNone/>
              <a:defRPr sz="3200" kern="1200" spc="-49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6079" indent="-236079" algn="l" defTabSz="1282048" rtl="0" eaLnBrk="1" latinLnBrk="0" hangingPunct="1">
              <a:lnSpc>
                <a:spcPct val="100000"/>
              </a:lnSpc>
              <a:spcBef>
                <a:spcPts val="650"/>
              </a:spcBef>
              <a:spcAft>
                <a:spcPts val="866"/>
              </a:spcAft>
              <a:buClrTx/>
              <a:buFont typeface="Arial" pitchFamily="34" charset="0"/>
              <a:buChar char="•"/>
              <a:tabLst/>
              <a:defRPr sz="2800" kern="1200" spc="-49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2313" indent="-250299" algn="l" defTabSz="1282048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431"/>
              </a:spcAft>
              <a:buClrTx/>
              <a:buFont typeface="Arial" pitchFamily="34" charset="0"/>
              <a:buChar char="•"/>
              <a:tabLst/>
              <a:defRPr sz="2800" kern="1200" spc="-49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243584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4612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5637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6659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7690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8711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sta Sans OT Reg"/>
              </a:rPr>
              <a:t>Annál inkább szeretne lenni</a:t>
            </a:r>
            <a:r>
              <a:rPr lang="en-US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sta Sans OT Reg"/>
              </a:rPr>
              <a:t>:</a:t>
            </a:r>
            <a:endParaRPr lang="en-US" sz="2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sta Sans OT Reg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986004" y="1598082"/>
            <a:ext cx="1666248" cy="1668439"/>
          </a:xfrm>
          <a:prstGeom prst="ellipse">
            <a:avLst/>
          </a:prstGeom>
          <a:solidFill>
            <a:schemeClr val="accent3">
              <a:alpha val="92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714" tIns="35719" rIns="35714" bIns="3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01718"/>
            <a:endParaRPr lang="en-US" sz="400">
              <a:solidFill>
                <a:srgbClr val="ADB3BB"/>
              </a:solidFill>
              <a:latin typeface="Vista Sans OT Light"/>
            </a:endParaRPr>
          </a:p>
        </p:txBody>
      </p:sp>
      <p:sp>
        <p:nvSpPr>
          <p:cNvPr id="14" name="Rectangle 14"/>
          <p:cNvSpPr>
            <a:spLocks/>
          </p:cNvSpPr>
          <p:nvPr/>
        </p:nvSpPr>
        <p:spPr bwMode="auto">
          <a:xfrm>
            <a:off x="4847232" y="2144171"/>
            <a:ext cx="1915519" cy="52865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4883" tIns="14883" rIns="14883" bIns="1488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defTabSz="801718" eaLnBrk="1" hangingPunct="1">
              <a:lnSpc>
                <a:spcPct val="90000"/>
              </a:lnSpc>
            </a:pPr>
            <a:r>
              <a:rPr lang="hu-HU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Teljesítmény</a:t>
            </a:r>
          </a:p>
          <a:p>
            <a:pPr algn="ctr" defTabSz="801718"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marketing</a:t>
            </a:r>
            <a:endParaRPr lang="en-US" sz="600" dirty="0">
              <a:solidFill>
                <a:srgbClr val="FFFFFF"/>
              </a:solidFill>
              <a:latin typeface="Vista Sans OT Light"/>
              <a:ea typeface="MS PGothic" panose="020B0600070205080204" pitchFamily="34" charset="-128"/>
              <a:sym typeface="Calibri Bold" panose="020F070203040403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381750" y="2143127"/>
            <a:ext cx="1666248" cy="1668439"/>
          </a:xfrm>
          <a:prstGeom prst="ellipse">
            <a:avLst/>
          </a:prstGeom>
          <a:solidFill>
            <a:schemeClr val="accent3">
              <a:alpha val="92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714" tIns="35719" rIns="35714" bIns="3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01718"/>
            <a:endParaRPr lang="en-US" sz="400">
              <a:solidFill>
                <a:srgbClr val="ADB3BB"/>
              </a:solidFill>
              <a:latin typeface="Vista Sans OT Light"/>
            </a:endParaRPr>
          </a:p>
        </p:txBody>
      </p:sp>
      <p:sp>
        <p:nvSpPr>
          <p:cNvPr id="16" name="Rectangle 14"/>
          <p:cNvSpPr>
            <a:spLocks/>
          </p:cNvSpPr>
          <p:nvPr/>
        </p:nvSpPr>
        <p:spPr bwMode="auto">
          <a:xfrm>
            <a:off x="6503434" y="2868732"/>
            <a:ext cx="1431195" cy="2839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4883" tIns="14883" rIns="14883" bIns="1488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defTabSz="801718" eaLnBrk="1" hangingPunct="1">
              <a:lnSpc>
                <a:spcPct val="90000"/>
              </a:lnSpc>
            </a:pPr>
            <a:r>
              <a:rPr lang="hu-HU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Márkaépítés</a:t>
            </a:r>
            <a:endParaRPr lang="en-US" sz="600" dirty="0">
              <a:solidFill>
                <a:srgbClr val="FFFFFF"/>
              </a:solidFill>
              <a:latin typeface="Vista Sans OT Light"/>
              <a:ea typeface="MS PGothic" panose="020B0600070205080204" pitchFamily="34" charset="-128"/>
              <a:sym typeface="Calibri Bold" panose="020F07020304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154085" y="3100919"/>
            <a:ext cx="1666248" cy="1668439"/>
          </a:xfrm>
          <a:prstGeom prst="ellipse">
            <a:avLst/>
          </a:prstGeom>
          <a:solidFill>
            <a:schemeClr val="accent3">
              <a:alpha val="92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714" tIns="35719" rIns="35714" bIns="3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01718"/>
            <a:endParaRPr lang="en-US" sz="400">
              <a:solidFill>
                <a:srgbClr val="ADB3BB"/>
              </a:solidFill>
              <a:latin typeface="Vista Sans OT Light"/>
            </a:endParaRPr>
          </a:p>
        </p:txBody>
      </p:sp>
      <p:sp>
        <p:nvSpPr>
          <p:cNvPr id="18" name="Rectangle 14"/>
          <p:cNvSpPr>
            <a:spLocks/>
          </p:cNvSpPr>
          <p:nvPr/>
        </p:nvSpPr>
        <p:spPr bwMode="auto">
          <a:xfrm>
            <a:off x="5352726" y="3804562"/>
            <a:ext cx="1240691" cy="2793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4883" tIns="14883" rIns="14883" bIns="1488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defTabSz="801718" eaLnBrk="1" hangingPunct="1">
              <a:lnSpc>
                <a:spcPct val="90000"/>
              </a:lnSpc>
            </a:pPr>
            <a:r>
              <a:rPr lang="hu-HU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Megtérülés</a:t>
            </a:r>
            <a:endParaRPr lang="en-US" sz="800" dirty="0">
              <a:solidFill>
                <a:srgbClr val="FFFFFF"/>
              </a:solidFill>
              <a:latin typeface="Vista Sans OT Light"/>
              <a:ea typeface="MS PGothic" panose="020B0600070205080204" pitchFamily="34" charset="-128"/>
              <a:sym typeface="Calibri Bold" panose="020F07020304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1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8"/>
          <p:cNvSpPr txBox="1"/>
          <p:nvPr/>
        </p:nvSpPr>
        <p:spPr>
          <a:xfrm>
            <a:off x="179512" y="147284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 smtClean="0">
                <a:solidFill>
                  <a:schemeClr val="accent1">
                    <a:lumMod val="50000"/>
                  </a:schemeClr>
                </a:solidFill>
              </a:rPr>
              <a:t>Gyakorlati</a:t>
            </a:r>
            <a: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b="1" dirty="0" err="1" smtClean="0">
                <a:solidFill>
                  <a:schemeClr val="accent1">
                    <a:lumMod val="50000"/>
                  </a:schemeClr>
                </a:solidFill>
              </a:rPr>
              <a:t>tanácsok</a:t>
            </a:r>
            <a:r>
              <a:rPr lang="hu-HU" sz="3600" b="1" dirty="0" smtClean="0">
                <a:solidFill>
                  <a:schemeClr val="accent1">
                    <a:lumMod val="50000"/>
                  </a:schemeClr>
                </a:solidFill>
              </a:rPr>
              <a:t> I.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915566"/>
            <a:ext cx="5868144" cy="72008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Több energiát fordítani </a:t>
            </a:r>
            <a:r>
              <a:rPr lang="hu-HU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kreatívokra, és tesztelni 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flexibilis</a:t>
            </a:r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fizetett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büdzsé</a:t>
            </a:r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6168" y="1851670"/>
            <a:ext cx="5894312" cy="72008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Szegmentálással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elkülöníteni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véleményvezéreket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márkanagyköveteket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hiteles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rajongókat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9248" y="2787780"/>
            <a:ext cx="5887392" cy="72008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Márka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szempontból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relevánsabb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történetek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kevesebb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off topic,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unalmas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tartalom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4370121"/>
            <a:ext cx="3672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 smtClean="0"/>
              <a:t>Forrás</a:t>
            </a:r>
            <a:r>
              <a:rPr lang="en-GB" sz="1000" dirty="0" smtClean="0"/>
              <a:t>: Ogilvy Facebook Zero Whitepaper</a:t>
            </a:r>
            <a:endParaRPr lang="en-GB" sz="1000" dirty="0"/>
          </a:p>
        </p:txBody>
      </p:sp>
      <p:pic>
        <p:nvPicPr>
          <p:cNvPr id="10242" name="Picture 2" descr="http://www.cgdev.org/userfiles/image/USAID/Rethink_Sig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8"/>
          <a:stretch/>
        </p:blipFill>
        <p:spPr bwMode="auto">
          <a:xfrm>
            <a:off x="6228184" y="915566"/>
            <a:ext cx="2573853" cy="3454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Rectangle 8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0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8"/>
          <p:cNvSpPr txBox="1"/>
          <p:nvPr/>
        </p:nvSpPr>
        <p:spPr>
          <a:xfrm>
            <a:off x="179512" y="147284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 smtClean="0">
                <a:solidFill>
                  <a:schemeClr val="accent1">
                    <a:lumMod val="50000"/>
                  </a:schemeClr>
                </a:solidFill>
              </a:rPr>
              <a:t>Gyakorlati</a:t>
            </a:r>
            <a: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b="1" dirty="0" err="1" smtClean="0">
                <a:solidFill>
                  <a:schemeClr val="accent1">
                    <a:lumMod val="50000"/>
                  </a:schemeClr>
                </a:solidFill>
              </a:rPr>
              <a:t>tanácsok</a:t>
            </a:r>
            <a:r>
              <a:rPr lang="hu-HU" sz="3600" b="1" dirty="0" smtClean="0">
                <a:solidFill>
                  <a:schemeClr val="accent1">
                    <a:lumMod val="50000"/>
                  </a:schemeClr>
                </a:solidFill>
              </a:rPr>
              <a:t> II.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915566"/>
            <a:ext cx="5868144" cy="72008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Ott legyünk jelen ahol a MI közönségünk is van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6168" y="1851670"/>
            <a:ext cx="5894312" cy="72008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kizárólag egy platformon hirdessünk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4370121"/>
            <a:ext cx="3672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 smtClean="0"/>
              <a:t>Forrás</a:t>
            </a:r>
            <a:r>
              <a:rPr lang="en-GB" sz="1000" dirty="0" smtClean="0"/>
              <a:t>: Ogilvy Facebook Zero Whitepaper</a:t>
            </a:r>
            <a:endParaRPr lang="en-GB" sz="1000" dirty="0"/>
          </a:p>
        </p:txBody>
      </p:sp>
      <p:sp>
        <p:nvSpPr>
          <p:cNvPr id="12" name="Rectangle 11"/>
          <p:cNvSpPr/>
          <p:nvPr/>
        </p:nvSpPr>
        <p:spPr>
          <a:xfrm>
            <a:off x="0" y="2812849"/>
            <a:ext cx="5887392" cy="72008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Építsünk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platform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független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CRM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adatbázisokat</a:t>
            </a:r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és használjunk konverziós pixeleket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http://www.cgdev.org/userfiles/image/USAID/Rethink_Sig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8"/>
          <a:stretch/>
        </p:blipFill>
        <p:spPr bwMode="auto">
          <a:xfrm>
            <a:off x="6228184" y="915566"/>
            <a:ext cx="2573853" cy="3454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Rectangle 8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7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6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256521" y="154284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u-H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Közösségi média szereplők</a:t>
            </a:r>
            <a:endParaRPr lang="hu-HU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881841" y="1647402"/>
            <a:ext cx="102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350K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2122358" y="1647402"/>
            <a:ext cx="86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275K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3204651" y="1647402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240K</a:t>
            </a:r>
            <a:endParaRPr lang="en-US" dirty="0"/>
          </a:p>
        </p:txBody>
      </p:sp>
      <p:sp>
        <p:nvSpPr>
          <p:cNvPr id="10" name="AutoShape 14" descr="data:image/png;base64,iVBORw0KGgoAAAANSUhEUgAAAb8AAABxCAMAAAByWF0wAAAAkFBMVEX////LICfHAADLHiXIAAnKExzKGSHKEBrJABDuxsfKFx/JAA7KERvJDBfLHCP14OD9+fn67+/quLnwzc7y1dbtwcLosbLfjpDcf4H029zhlpjdhojYbG/57Oz78/PRS0/ZcXTTU1fPQEXWZGfjnZ/mqKnONjvUXF/ei43MKC7QRUnad3rNMTbcgoTUWV3lo6Ws24sXAAAYaUlEQVR4nO1daXuqPBOuARRBQHG3Uner1er//3cvyJZ7soCe9nlPe7yvfqpsyWT2yeTlpQ6C9mj2OX9fLT4Wq83pcB1Oa932xGN4G4Tbw2k5X07Gu3b0Z88KRqc9Y6btWU7TT9B0Wp7L2H4Svn3N1z4BGE6OjNley3Icx2rZJjPno+6Dz+p/Oszt+A0J/JbLPq69L/30JwYnZrbIfBuWy+aD+581/TRZy5DRLkfTZpf21w/in0V/zTryCbfYun/fs4YfFcRL4bDj6HsG888hWrGmhlfY5g59FR51zwL45nH4fYP6d3Bljn6iLVZ3ngd7JtV5KgqyxR8aSU+8vLPKeTbYa50nded3US+Bw67fPb7fje7e4wllea7JGHM9B1WYual+1NBs3Um925NXj9q4T8TkO5ay0/BYc7kN+4Npf7jdMBP0mF1JwBOrYbVIYHnBfzHS34lzQT7Dbc1gIodrIIg50T7obW3LiOMnfmQK0/UsKYV99nQlHsSlkHgddyf8OrR5w4bpzP3AE20g3zPZenIdDoKo14uCfjib+8yV2EoGC79viL8Z28J0YRuZFuquW/wsq23FgWi4dFhjLHqOUbhhtmjkPAn4CKKSfDPFJWuOXZyV6kEDqvpiVXpSBW66u6MpUPApQh/AIicOE2Vnhq5nVE9yQMnXYWOtURn6VFka7GnE3It2zn6uxrtrc96hv5de0iPs5LNlZcBmTEnut55uxJ3YZ9Pe/NBdteAkKJOGQo8YMGv5dULeA2rwWErp/IQU/Zyz9KKrbXJzvJRcsPGADqyGp5+gu7eQgGoh/oQM82z+OnrH7sUtJZ3BxJ93GH5TWkIi1khAgz1zgvegYL+KEPKSm2ZRgEaoyLROIsUR9ab1fucI/mkMM7noVMm7HWcregJ3LUCN3efHEdor1OsTUkwy19ytmnJeAQrEDkF63qvC8O5Gc33f7f80cuHFquz2Ke9BnMmPvHvYsCs0qYgLGqESBmyfzox9zL6t4ikY/kzH8y2jisKn4xDwTEIMmC3vhzv3s0+EDOhcyO/tI+v4DaPp3aVXayIIDwvGzO949PdjkM1cq5JndPTjFZguPqrEEm1Q8ojPIqxqfLF3MXxdJFnOZvz9zuJLn/wfIXQzmVeZ/56q6Xfl2c8VntQbTTabT20NYoAMiPbR3OTf/JVybs1aRdChegX/jdhmXrdbWdrShlmEnwzOARBUYzRndstxWi47aJ6+Bh/Cb3A/zYC2nVP9wVVh5vLr7kfmPsYZ/cxKm33EMZnh8L/0gTNJcHvECtHoanTsDiPZHJcR1pTFDh5Fk180j4j9/z8+M/eBVQYrx1x8DEOlvPKidhAEqFvq2CaxYDhxvqHxtS+bZ3gnsPzPwaRTl34bzsbHAChPIhOl0JVE1dQyCgulSgfzjZbFfR39Ql58/kz1V/Jfpfzki1bAvuAVo2HDPVMy+YJyLDEHNiufMzTxEdT0/QOcOtxjf6b6K/Vflf3SY6rBvnLFFR7aKEeaYFdbj1uSvsiD2DP8v24J3AuDZ/mfqf4Ku8Gu8l7bSiP+zBEJxfCI8k7DVb4GhBknD14J/bzxgyMVgOrv+FWP/W/RN2tOC/ABL8O63DQYLtzTEOpb1K/pI60LDqf891R/gFwsOlVJmxVnvjT5UMWAo58152/pixX56mkiqtLLDdAQ6ep93TxPfoH6i32gVAlUulX89AIXhZznZkN0ayLW0avpRyMw+Su6kFxqfqGV3/j53t9LaYRVOBDAS2Ds8IYHPqQpllmr5SehX6uopRrzeSv766b5V6i/0j6vUICo/vgKh09L8UMkik/CoDymKvq9LHIGN9z9F5ZW/Ar191J434anvYqPT+JinfOFafwPfcH61IXpBkR+co7IhHmO77RMtn1ogAr8DvVXClC1af9CoiAtqBPdlGWDSNiRZCcLUyZgCbVBHASzzcdq8sVT/DvUXym4fENzEQgb9PUv5Tz4EBYlHvntArX5QeIs3pfymgS/RP29lKVHtqbkD6JbWGrxXvIf7oygnltDm/wh3KpWlF+E36L+OMtBkxrljXgf6yO4uHYl/TRqhlz9pwqp+1ZRzwPOTXX2M31m1UOVeKtfuHPHW6JBexiG/Y9MAqolKATPSPHgqaQf+PUy+akpzYVgcp18pBqD2cVNdoraq4Ow06bfTtHno34NO2znkLpR09Fk5aTbT/3LeHgXFaPdxkpubFZ1QeoNZ5t9tsl1P9/q/bm3cLK/bYZ13XLbiUVKQIJ8sLyNGaumNj/aQ7mQMba8E+wXXZHUCndP5LIgWPlGBv8sUGO4Ln5tfqQmSPfaYNmufcPxmIuL7cjMDBjas/N/m2LhePtkMruVO7PxQ022ke3AGizK5+3z5Te4MDv7GstmEyUFo+2embGZnb3Ft+JP/1TKw3Al72rlQRRtVgwWy/s8sxzt+OXK++8wbsF/EMt+S7ikhjcTOJZlFHA65J6ANctf7VP6zbgt1LA9jpPFgLoAEkjszjwmbvd2mLiWXphTLCbDSldq74I9WTxTzlXtBfMEchgttpGaxSPHVHV6sfmvr24okox2yBkCYIYHwv1M3XWwR6okzPTf4BUKdb2gMxOPo+/bwlwbXGEgKXOTAQ3fGfPk3Rh8NicfAwZ0ugpGQkcdQ7Z3sr9Xdd6xJOV2kba3jleaIJLws3j5DAIn6FnQ+42WknzU/cs1KVKIsu+Cl7ms/3KQj6zMTSuIARdzHDL0xOVQfs0RlfmB/9Rb/cdS0olDrK7sbjT0MIRlElb0tfIKH05iPwpIzAyOTOjZr8iqan2q6UeMnfxSSiEEv0AM9vKukI5FMl+UCOK1nAqY6zuhOB4QcA/xgFjSrKSdOKgQaTO9THBxq8K1sjtLK3/BokYDs8QV/Cg/3LA0NGmYms3t70jrLBjUhQmnKRLgWWc5V6633LOVRYQISvUXHavWr8Oba29kMb0sFLdjEzJhA7IAk+eJUR2ZmInQGpfeAi48n4J4v6fyj25BSjUlmEBC3wQQEEZD3b0tf3Md9ZfnHSWtNMSLObcf1d+GbmdVDGNeY5I5sUPrieQwb8u1lvobv6CNgUXoHzAFFhXlHAZyUo9B/dGQ2gcICN06zpbVHeqvX6uLFBfx+OTjAXY4U1u6XPhq4yqvKsEF90g9kd/xbNv2OlRQ3tzsWurvNi98m09gQHyELqQyxpflUkzQKTy6tRbjDWk2Q5bQIsgXzlQgn+84jkBSro4SptYrdiM7nkc7qpZq5CSQL36LqLUKibuDReGw42S7G+22kwVDJXpb6ZeKbpKNZLRdOvk+X5mNBow69yAsrCz6KegUgOhfJr2eksiL0Nwpk1l5dIOY6zYrka4xuqPUt1njMn/3BVuj4CX0f4xj6rLb7H08m/iK0O6WrCfHZPvNZsGIK1zqZJAf5oZz76cQvrrdsMuHRCxDbrCZdwLrusXZS/B9vmZbGZXrmVyiOgUxFgSEz/zDcBoF4Yo8z/DTW4IUEcST7F1QICMHttIwzP0oXXsB1VeFw0TK524T7ZiZMkVhmrtBfaozFtnDQo/wYLZyh1DCic5UV4xQR9mYQAq2XgNhtCQ7UTwYlZou+PKJwc9c4sO/hYzEmhoYdtnHl9pphHcx9yfIhSWsDJ/fGThDOhWDktT62GVHzI0j3tNF39LxSs3zRgr3Ms1x4qZZaPbCfxjGkGCxSuPKqFiK+YBtZdoKbyKu8lkBqUqzI4L6g+ayRHsj/TD3JxQEwzpvNA3wuNGrKhJiYqmkyeXKMP6f2mFzoHhnzYdGiTzKuJy3M8R63bKFJGEVmFy5D3DgKVVM9AbVn/TOG2ikO3sCTLNQ30HVH9k/S/phwG8jyP0JXadAzfgOsucQGDC3qUXTyF5yN8HP6dSj9KR7ltH4SC0/ULFiuVlUhuQhzYMhSMUmVY5TSjsDK/8021tJgDi/FHSK0DPoQDiMbBuFxYP73dAPFHYO4IMp2yOl8q8KqSWJjhTclNqfkL8yPJKYwBWdfiIQQiIHIyOVyAZOxVYbgszAta4r7Ax03zWp9x0ZfL6HCfeXUIEBvkWjRZ3LVzDI0PUHBqPqDy1JcTcx/JzH+Uj2MrY8gSAw9bcIKGZCBN2C1SQpsVAIy/ZLj2PTO7a/caZWlerv9vDiCws7A6NVopjK0TWR/YowN9SP0rgv7isTq+egvAwjr7CwhJzkiddLkt0yaJRlMQXqGpI0A88D6R4DfsuyJLKByiGVAfA/oymdy0E40gWJNUoszDmwcLMxWqXmvxMx3fK9m6j+fHIXWaFCbADywci8sLDousJ1IZ6YQNgz9xdxCFbp67SX++PqyJH3RizcFSBWv+HaT2cdUzQW7dGhANylU2L91Csu1R+uSeWtbTL2IlsAVobQne0V2ESsH0OrC0I3c536A8NVUi/Xl3AGfiq0cFsxy/dBkNxIDqE/S1zaEI3LPGcSTu6ca53hps/A8XhbJSHfQv3RNaloEPRm0vBSLn95d0cMvmH9ipDmhMGS0I2rU39w5o+kihEcvXytkcB4Wbx6EYOQSQoeSSFJa4OGzh9HN8OyTQ0KgpdcUVU0PDOvUMXUJFNUBO5JrKtkpZZO/aEYE9cGcAT6s1r1h2a9KNhQvOZ1hxgYN4rPkeYAmDkH41giPJCfc19BCFhYbL+rKGzTZ+AEtGcFhT+JWiM2fIYVjVsU9MdppmOE1SHpvQcGIRprYJuTDcN4n8R6ISHdgfipvJR6lZ5kYjiO/PIcPRD+xdhlBdE2e9dWWrbrqj8BZ7pavKV4kZDkLC9CK4OqPxBjks3DzoPqD2SraDPPwa7IQ7pobZTsVycHIBFqPQzmFE0fejJubjguW6oT44fa6o9A6BsRfwjd4hQ0aDzfLxP4S636a+hCa9R21ak/lLwYuKJlvcGaxAyymcfeC9xaW9ShHxVqIdY2ckJgokjpWcyaKSprMQN3R1GtLLtjop8jKTfiwkLoZJPP04fWCEege4VymcStroS/Zu3ixd3hhpQOeflzMeGjSuqq4LzvBsUqinZnYtDxwkMsMiymgM1l1aJ3qj8OYnYnRsfc5vMRjJl4BRf5uUP9SdpxA/Paau+P7npETrodHcM+5pPXyebMaNFlsRcY1R+vZGgFiXz6HZsxZ7X8/DxdWsKpJhAMEw7Y4GdBVi2KBSg1XcYbPqTVT/E62U9ms8OmIyusdDlHCNUfrVzTh9ZeXmy17YrBT6I5xBR7POlOp9VxhKn3zfyxGKwEUQ/lYi37nNRYS0lgOFar0xF/Yzjyoa6swxJrx1H93XNGn7JWwe94nnwQcLYZcIKwv0QbWtMzr6dRf3eUZFhW8VYMlZNUB7NvC9m3XHbqvbz1t+8SuaOCIZgMfe0hm+YHcaTWugIUHdDzqXWcI9R+EytDq/5Ex2SnjpABaalBXa++K3kn444rBJ6gccLu9iOpVDgvy90rh47yuYiO5MDT3lrHgo4Fa7mrMeP0AF/FX9dYckxjZVD1h6E1MfwEHIEyEm6lBrXQrEsOwzY5kU1cfomN10WuOFWXMSaw2FzqnO9MTVV40+Lf1dYWoOgA9bj26LWqctYgsnun9f7mWt+CBj9h9kBz0skmHrIvmyfDYhhWA4Wab9zQgdaly9C0NdGxmekqJRrsIYPg511bYmn4eK2XGRbd16GnENOrv6lGRqJjT25Ef9tfHZMTZLnUdLMTm4pLFGroVddpL0uL7eKXWNxS8ZMdah9X6tD1+v3SQxjtVRtroA4Btx/c0bl4KgjeDw0H+uydBjBNHYXAe5DsOsUIGTA2yGWholvoARWEh/djUW7nLk47gSnQ5dDtESjegu5iFITj+bos6jtuZkNBcA4Wt1LAkvGDsSPZc9bACk6gQg3JUABmMBW8J1VBum8ehUFj+oDu+wMBJDn3ByNkICO11QQk5F44h2/BdDoN5BEO1H61bATSEzVbEd0ofksQyePR2yw5Z/JlZ4ODL+PCUpRB2t/RlL8LgBnMBG+7KZPaFjtKGpdo4ifUK5aoP42LcNalU4hiqtVq24Ix1bIRSHFZjaBWWQ5poz84PXgmdbRLZxmiSXepP08aPt75DIrJ/ZbJ5lKBAyYa7Y2PxSai+sPyQEgQoYNAvD+6vaxOuP6CtmRlG84E7N5b+HyEkCobUoeijAliXS5UrE037wkUJlKkErztk8dMO3bgveQ86vNE1QrA0IRdMTEsyZ6Fau9ioituIcGzOsJwQpKctfoAofnf0rXlF79a4p+QgHf52ZbaVjt7TgxTsSMTw5Mo/qLhdXwYz3bDqbodA8nOok7ArYKSTaEQegXmxWaGpG5BdN4rAxYHmhKv1QeInJVQefINNhiXtDqJcItMTqmeWg5lPKDqujzRFr5XA0utcOVgdbSsdQuoMfgdq7JJPHAtRGyr8mUTSnF1kR0P/WEzIkCNSXNAuFMhny+YRQzyZ49UCRht4XsNYPQGVg7ZNiBrKQO+B28eIPsRy2cr7sWr6On3LtxR2UX8hitGCapWybJGEAzjnPmIwNYGMZ1GNKXnqL4QxiUt6WsBVijm6EhKVFLigJlj3iFbYjoO6DcQpGdDf6pQ0BCTe7otcspXGdqj36a4jduUE5trwlOud9DnQL+seliVzx2qGbceIGsMC2BOwgASiYV6jJPetFKRD4PRHX/51Cpl21jiztZQZTeQd3U0ntkrvqapOAGFV/nFhIMU5N2/rGJaqa2xlcYD57LRCEXxw5yKLInEwsw/15BAOKu8ZOwgM+F8QhT/KOeNsCkLJ9XtjU83mykPC97ZNPAvFirfwAf+ihWrjCys06tNFWXWf6j+iIdULKhoL+QxJBJLcRJBIEabilDhLiOtv/8gFzlNiQ06OstjSXWCZwkES5fJ+h92rx26E7dBdsnlwLP9suVOCnC93FDvZbFon5a0F6jIzlWCplHNSUKl6URsXSOTWHQrLEtCwdFMNuUsOdCzG65zi4cNQjq1PpugDO1PWBlHIueG1m1sJ2QgvCPhq164YfI0kdcQRE7Eu8tF1IEWUJvLhJOCQz6LysOMQD8/dN6bYJez454xSTEQLd9MQJN4hifuAi/uZ65dksM7Scoe45cvtu2g99aLBuHswkyurpideELUL68UXU3fNE+jQfKWYDq8ns6wh9/AtIjZ2PIyjSzNIvwpVABajMV/eWhMfV4lpEgfauQpllf40lycVGJJLUkluEN0mmfF3c2kjOmWgPCwVKJda3OdBCdxOSX9CVOYNvYWtI6ku5HvMWs+Gw2Hw/A6IZkkp4xwiyYZN1iNaabuVV8XmrpX4v1JJJak8lRxN/ktHdGhTk+WBH6sWdeaOJ8WilI0GcxVt0ur0mJqe7Zrmq5H20hyZNFWn2qO+4XzAB86C1zde8Y6QwBc+nRRBObwNAQ08gDvql59kdeI/qC8MqjVHyhG89Z1v/bl0GtBMxBT0zGa187V5+rKoKwjsjcQvJAb7MrvZjNhn3MBo+SedY2q27QxoL6/lxb1GjwZ5jpVdXXaeTVIibumXZ+ry3PBgWSPnbixl39tPGkrdWlSDvk+gfjug0wnpGjy6ZVFpQj1Uj8Myyvva5k/qGgEeXtk2f8zalSLBVpERI8uLSB0pQRwXkvlsVgKSDde+cnnVewbu0FaLeXfKpmvctraZ9DmE/1qt/JGyLi7oPIIU0R01Bd1xXbzJz++UxXBLVpu2JOvVrGqFMFNkazdbC1MxEo+zxoQwiqV615ceF4rnV7JjsqGIzjFbUfiOmej99g8I7a+v1c1Dpren77NXonsGqx1xbsO2wixjLasg6zXqrCzylH9wWGZpHlqPGs3Vw/6NiiCubFLvidLu1NGOC5kTEaHrSQhoq3pSpa7YZnstWBV8DW8e8orMwQbeRlZ7CCcdxLZ0l/Ja5aSG1Yy9h9SisfzWBnkK0eliNbVwih2YfNu7B0zX4w9h2u/pjEYDlnd+m3OXXbixOO1fPCtguOkyNKOFsxt8cc+icWDC+5j1vWPeOAQjS1m8zU0vhU7m+uZKuiY9Kl3W7B9wI8dx+ZYcUN0KSme9ON3ZtWfWdDvD8/kHl2yqWmcuFnrFtDe/LbNJ9dfhrQ7zqWY9Fddxq4XTri6vrWkeLDmx2gxvc4b5Vv2821b/7AofL0NLT0AgLHzaacLMQfjvO2ieZnVUtEF/TTHhddENB0MgofnRnN38tO0lm3cCwbxpcFD3FUfyfcMporqQQnegkF7OGz3p7UO3kqGUH8EOf3qpsOe+LuQ0+9eg/qJvwOZSWU9YJA98Rcgjb8Y9YpBnvjrkO56Mb/7BL8nvgm3hr0ObfD7xE9B0rZakx584i9HkpSWHJz1xA9B6NbuTvnEX4g+E/o5P/GDELGn5/6jsXig5PqJ/w/+B6febM9Qzl8j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flipH="1">
            <a:off x="4581423" y="1647402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187K</a:t>
            </a:r>
            <a:endParaRPr lang="en-US" dirty="0"/>
          </a:p>
        </p:txBody>
      </p:sp>
      <p:sp>
        <p:nvSpPr>
          <p:cNvPr id="12" name="AutoShape 18" descr="data:image/jpeg;base64,/9j/4AAQSkZJRgABAQAAAQABAAD/2wCEAAkGBxQSEhQUEhQVFBQUFBQUFBcVFRUWFRUWFRQXFhUXFxUYHCggGBwlGxcUITEiJSkrLi8uGB8zODMsNygtLisBCgoKDg0OGhAQGi0fHCAsLCwsLCwsLC0sLCw3LSwsKywsLCw3LDUsLCwsKywsLCwsLDcsLCwsLCwsLCwsKywsN//AABEIANEA8QMBIgACEQEDEQH/xAAcAAEAAgMBAQEAAAAAAAAAAAAABgcDBAUCCAH/xABNEAABAwIDAwcHCAcHAQkAAAABAAIDBBEFEiEGEzEHIkFRYYGRFDJScaGy0SMkQnOCkrHBCBUWM1Ny8CU0NWKiwtJDGERUZHSEk8Ph/8QAGgEBAAMBAQEAAAAAAAAAAAAAAAECAwQFBv/EAC0RAQEAAgECBQMDAwUAAAAAAAABAhEDEzEEBSEyURJBYRQkwYKx8AYiUnGB/9oADAMBAAIRAxEAPwC8UREBERAREQF+I9wAJOgHFVNtnt8+VzoaVxbGNC9ujn9Gh+i32lRbppx8eXJl9MWTXY7Twm0krGnqvd3gNVpfthSfxR913wVR4FhT5QXOJ1cb+xdE4ABmv/mXPx+ImfLeOfZHjsf0uMt7rL/bCj470eB+C/P2yo/4w8HfBVBUYeGxutfi33gFqMoiu/x/FPDcv0S79Nq+D1z8f1/nS7BtdSfxR4H4L0Nq6X+KPAqmIqH8/wCgtltCfzXD1q6/0+Pyt79qqX+KPAodq6X+KPAqpvIf60Xh9Co61R0MflbX7XUn8UeB+C8nbKjH/WHg74Kn5KFaktJ/XFTOan6eLpO2tF/GHg74Lz+3FF/GH3XfBUHWzRxnnut/XsWia6L0wrzO1W8WM+76aw/H6ac2imY49V7O8DqumvlOPFGtPNk16NfwVmbDcojmFsVS4ujOgedXM9Z+kPXqFaZfLO8X/FcCLyx4IBGoIuCOleldkIiICIiAiIgIiICIiAiIgIiIIJytY8aemETDZ05LT15AOd43A7yqnwRmYvJ6h+KlPLZMTVwN6BESO92v4BRrAT5/qb+JWHJfV6/lWEvNhtYmyMQ3P23fks1YfP8AtfmseybvkPtu/ALzWu1f9peV5ff3nJ/n3cP+pZrL+qo9WO+Td62+8FpMd/XtWatfaN3rb7wXPjk/NfS+dz9x/wCT+XP5PP29/wC7/aOnG/8ArqWZr/6K0Wv9ncsrXrxXqWN0PR7vyWoJV4fKiumWRy0ag9KyPkWrM9TFtK1r3F0ry43sV7jPqHr1P/4vytNpH/zfBeqC2Y3twNr349HBejO0eXZvK7bc+GOMIls2xJbYEE6W1t1XNu8dYWzhLiI9TqCQO7gtijfla5jXEB/ni3nBoPG/RcjxSBvyVx6bvwCjlmotwe+xd3JDj5npnQvN3QEAdeQ+b4WI8FP1RvIhORWyt6DDc9zh8SryVcb6HJNZCIisoIiICIiAiIgIiICIiAiIgo7ltPz2L6n/AHlR3AX+f6m/iVJeWihmlrot1G6S0OuW3pnrKimGYXVNlZC+MwOnLWxmWwaTe2uXMQLkDh0rnzxtvo9Xy/nw4c8c876RZeybvkftu/ALzXyC7/tfmoYI8Sp941jXujje8OkYyQxXY7I/K8gXAcCO4rKKHEniRzo5QGjM/M1zTYm2gOruPRw16lxeF8JycXiMuS61XH5znPGXfH82+r3XyfJO9bfeC5kcwWSvwmrY3I6N4e/Lla7i/nDRpPTft8F5pdlq8yNY6mkizfSkLA1oHEkhxNu5e35nzY+I5pnx9tT+WXl+PQ4rjl8s7Zx/XxXSoaCeXWOKR46w05e5xsFkr8Ww/CBlf87qx9HQ5Tx4Hmxj13co/LylYjVOtEWU7egRsDnj1vff2ALiw8PcnRyeKk7JUdmqy37h334r+/dc2uopotZYnsHWWHL97h7VrQ1GKObm8sn6+Mf4ZFhbyh4hSm02SoZ0h7cjz9tmni0rbPwVxm2GHjpbp+unWCWVd2hrKDFgdwfJaq1zGQAHduUaOHa2xHSFw59m6/O5jaWWQtOpZkIIPAglwuD1rlvHZXZjz42INjFOY5nFw5rjcHo4ahftM0C1nN7xe3fcKajZvE//AAMx9YZ/zQ7O4n0UEngz/mt5llrVjly48LdzJGKmvYG2BzOOl+n1NA4D2+xbEcZZAwP0c5z326QDYC/bou4cCxQf9xkHcz/mufVbNYkSS+km78n/ACUZZZZfZPHhhhu73Uo5ED8/k+oPvtV8qiuRXD5osQk30bmfIG2a3HO3qKvVXx7MuS/7hERWUEREBERAREQEREBERAREQVztp/fmfVD3itDaCjeDDUxx710GpYLk6HM1waNXAHiBrwW9tqfnzPqh7zl18POgWV7tp7Yrd+2UgBAphrvweZOD84k3kn0tOcB4LDU7ZzPzZqVrg5oa68cxzESNkaXE6usWjQ8elXNC5bjHK0qlU1R1lViU0N6cwwU8md8gbI0Bpe1xjbnsHOcQGgAaXHQFscqO3LqZu7icPKZhe413bNRmHtDe8qw9pqy2VpOgBe7u0H+49y+W8axB1XUyzuvz3EtHUwaMb3CytjN1Fuow0UBkcSTckkuLj0niSVKcH3cdh5x7eHgo+eYLDjxK3MI15zibdA6T2kreZfT2c2cuSyaWvbu+A8Ao5jDo5LjzT7PBe4qpmW2UfmsNBHE6Q53aAEhrjp2m56h0FWu/llOK90RrKZ0Tg5hLXNIc1zTYgjgWlXFyb7auq2ZXkCqhGvQJWHS/qOgPUbFV7i2GZXWGYxv50TiCL9YF+I1GvSCFy8LqXUVVFO29muGcdbDo8Hr0v32WGTq48vtX1bR1IlYHt4Ed46wR0EcF7eFHdnau0jmX5rwJG+vg63+k/aKkLiqNNNaYLj4lwK685XFxN2hVatHC2L/xB31TvearMVZbEn+0HfVO95qs1Wx7Iz7iIisoIiICIiAiIgIiICIiAiIgrfbb+/s+qHvFdbD+AXJ23Pz5n1Y94rqYedAscvc3ntjsQlbjCtGErbYVMUqD8otQRFVkHVtM+3Z8m8/mvnvDgDb1hfQ22dNvHzxH/rQOaO8Ob/uC+cabQ2OhB1HTccVrx1TOejfmbfvIHtWeN9nWWg5x1seBuO7VejObhw6exW36spEqiLd3fNzr2tb23XNfKQ8EHUEEdhBuFrsxN+XLfS97dF1rtqXZsxsANeCvllNN5rSZS4nJVACQNAY42sPzJ7VpY5SNDbnj1etYsIe7IMx1cS4jqzG4HcLLLjkgtZR3cuXu9FpbLVB3dA88XRNae+ME+6FYLnaKvcPi3ZooemOMX9bWBv4kqeudosHUwTuXFxN2hXUncuLiTtCqWrYuVsN/iDvqne81Wequ2E/xB31TvearRWmPZXPuIiKygiIgIiICIiAiIgIiICIiCtduj8+Z9UPeculhx0C5m3f9+Z9UPecujh50Cwy9zontjswlbTCtKErZaVMUqM7anKY5R9E2d/KdD8e5UdygYPuKkysHyU5LwRwDzq9vjzh6+xfQeM04kY5p6QqyrIGFr6SqHybvMd0tPRY9BHR4K2N1SzcVZHzuC9CE8W94PA/BdHFsBmon88ZoiebK0HIeoO9B3Ye662aJsb+mxXRJ9XZzZbxctrXegPvafgssNMb3d6wBwv29akkeFMtfO1YKgRR9OY+xLx2d1Jzb9I1op8mp7l0NkqU1dU1zv3UJEjz0aHmt7yPAOXIpKGatkyxDmA2c833bPWek9g1/FS8OZTxijpdXH97J0knjcj6R4W6Assrpthhv1qZ7NzeUVb5fot5rfUOnvN1OZHqM7KYfuIgOk8V3XuWVrbTHO5cbEnaFdOZy4+Iu0KptaNHYE/2g76p3vNVpqquT8/2g76p3vNVqrfDszz7iIisoIiICIiAiIgIiICIiAiIgrHb0/P2fVD3nLoYe7QLm8oJ+fM+qHvOW5hz9AsM/c6MfbHcicthrloxOWwxyhWlSLhQ3abChKDpqpo4rmV0F1OyKr8ulp7se3eR8C12unVrxHYVoSUeHSm4L6Zx45Dlb91wLfCynGK4cDe4UWrcDaTwVpkm47aH6ggt/iDrfyx/jdeBRYdFq+SSpcOguu37rAB4kr9dgAWzSYC2/WrXO/Kswnw8vxeWYCKBghjGgDQAbdQto3uUr2SwAR2c4XcvzCcKDbWCltDBYLO1bTowCwWR7ljaV5e5VQxyuXIxF2hXRmcuPiMmhULRh5PD/AGg76p3vNVrqpeTg/wBoO+qd7zVbS6MOzLk7iIisoIiICIiAiIgIiICIiAiIgq7lPjLKqF/Q5hbftab/AJ+xecLqLgKWbf4EaqmOT95Gc7O0jo7xcd6q/B8Ry812hBsQdCCOIIWPJPXbo47uaT6CdbbJFHKatBW/FVdqy2mx2N4schutFtUvXlAU7RpiqqcFcipw+67ZlCxOIU7EdOGLZp8OsurYL00hNpeaamst9mi1d6F+GoUbRpuGRY3yrSfVLWlqlGzTYqJ1xMTqLArJU1gUbxavvoNSTYAakk6AAdJSTa09Eo5Koi+slf0NjDe9zr/7VbKinJ3gBpaYZx8pIc7+wngO4WCla6sZqOfK7oiIpVEREBERAREQEREBERAREQfhCgu2GwgncZqciOXp9F/8w6+1TtFFm0y2dlET01VTm0kL9OloLmnvH5r1Fi7h9F/3XfBXk+Jp4gFYvIY/QHgqXijTq1TAxp3ou+674L0Mbd6Lvuu+CuXyGP0B4J5DH6A8FHSh1fwpsY270Xfdd8F+/rx3ou+6fgrj8hj9AeCeQx+gPBOlDq/hTZxt3ou+674Lycad6Lvuu+CubyGP0B4J5DH6A8E6UOr+FLHGXei77rvgvLsZd6Lvuu+CuvyGP0B4L88hj9AeCdKHV/CkH4u/0Xfdd8FhkxR/ov8Auu+CvbyGP0B4J5DH6A8FPSh1aoiCiq6g2jhfr0uBa0d5Vg7G7ACBwmqCJJR5o+iz1A9Pap0yFo4ABZFaYyK3O1+AL9RFZQREQEREBERAREQEREBERBoY7jEVHBJUTuyRxi7j0noAA6STYAdqp/8A7QLc7vmJLL8078B1u0ZLX710OVuY12JYfhQcRG9wmnt0g5rDuY2Q/aCjvL/gdLSMoW01PHCXb8EsaG3azd2Drecbuvc9vWgvLAcTFVTQ1DWlomiZKGkgkB7QQCR61vqNcmv+FUP/AKaP3VJUBERAVabdcqv6trm0xpt6wxse5zZMrwXk6BpFjwHSOKle1O2dHh2TyuXdmS5YAx7yQ21/NBtxC+deUvaKnrsVFRC4ugtA0uLXA2bbPzSL9aD6oY64B6wD4r0obT8qOFPIArGC/pNkYO8uaAF28T2oo6ZzWz1MMTnAFofI0Eg8Da/DtQddFjgma9ocxwc0i4c0ggjrBHFZEBFojGIN7uN9FvgLmPeN3n3L3W8gIiICLXr66OBhkmeyONvnOe4NaPWStXCMfpqoE008U2Xju3tcR6wNQg6SIiAiIgIiICIiAiIgIiICL8JVWYDysOrcVbR08ANOXSN3pJLyGNJ3lhoGkjh1EepBxdoJd1tdTOfo1zYw2/8AnhfGP9RKxfpM8cP9VV/9Cl/K1sHJiDYqikIbV0/mXOXeNBzBod9FwdqCdOPXdUzym4ric3k7cUh3RiEoiOTJvL7veEm5DuDOGmqCa7T7VVNBg2DmklMTnxDNzWOzBrG2BDgdLlWhUbXwUtFT1NbKI99HEdGuJc97A45WNubak9io3lPcRhmBt/8AKvd/pht+K5+3tfJXMa9h+bYfBS0wPQZZGDPbrN2kHsaEH1DR1TJY2SRuD2PaHscODmuFwR3KpdtuWkQzOp8PiE8jXFhkfmLM97WYxur9em471KuTydsWB0z5nhjG05LnuNg1pc6xJ7AQqX2AMeEY0G4gMoaHsZI4c1pfbdzX9EtvzujN2FBJNktuK+vxGKjrqeGSN5dvIpKaxjaGF2cZtRwHH81F9rsKhbtD5PFExkPlNMwxtADLOEZeMvCxudO1fTkcLC7eBrS5zQM4AuW8QM3SF8446M21X/vaf2CNBemKYdRUdNNL5LTtZDE95AhjAs1pNuC+ediNkZseqp5ZZN2wEPlky5tXXyRsbe3AdwaOxXhyz1m7wiq1sXhkY7c0jQR4XXJ/R9ogzC8/TNPI4nsbZg90oIbshQVGDY/FQiYyQTA6ahr2OY9zXFlyGuDmkXHUetWzyjY+aHD6idptIG5I+x7zlae69+5UZynY3Ufr9zoH5ZYHxQwGw5pLRxuNec93ip/+kTO5uHQMJvnqGBx4XyxvPD1oIZyaclpxKF1ZUzSxh73bossZHuB50jnOvpmuOskHVSXkZxirjxCrw2plfMyFshaXkuLXRStZzSbkNcHXtfSw7VZWw9GIcOo4xwbTxE+ssDnHxJVCcn20FQcfc6IszVc8jJc7bjdZ947LYixys0KDoQbaS0GOV80wqKmJjp48jXEiNu8BYbHmhoDbdHFWtsJyjU2KueyFksckbc7myNFst7XDmkjiemygkUVo9qJx9J0sI7g8H3ws/wCjZQAQVc9uc6VkV+xjM9vGQexBwOXPFZazEosPhu4R7toYODp5ran1Nc0dl3da1dseS2XCqRtbFVOMkZYJcgMZbnIaDG8Ovo4ga9d1v7LRCp2rmedRFLUP/wDjaY2+BIPcph+kLiDo8MbG06TzsY/ta0Ok95jEE02HxJ9Th9LNIbySQMc89brWce8i6rXYHbetnxuekmm3kAkqg1pYwFojc4Ms5rQeAHFdzkCqp5MM+WdmYyV0cAsLtY1rbi4484lVRsri/kuLV1SeMbK947XXdlH3iEH0JFtjROqTSNqYzUBxbu7m+YcWg2sT2XXB5ROUqLCpIozEZnyAvcGvDcjAbAm4NyTe3qKpDZDD5IMaohMbyPkgmcen5Zok17edqsnKc91XJJiBJ3ctU+mpxpYxU7QC4dhcfxQfR2ye0kOIUzaiAnK64LXCzmOHnNcOsdi7Ch/JPSNhwiktYB0W9ce2Ql5JPf7FK6SpZKxskbmvY8BzXNILXA8CCOIQZUREBERAREQYK6Ivje0cXMc0estICqf9HjD4WQVLi0CrbMYpb+exjQLNHUL5u8dit9QTabk3bNOaujqJaGqd574vMkPW9gI179ekFBOnOAFzoBqSeAXzVyr47+t8Tip6T5RkZEERGofI93yjxb6Pmi/U0ngp3inJpilU3d1GMOfGdC0RuAcP8zWuAd33Ul2E5NKXDDvG5ppyLb2S3NB4hjRo2/ee1BWP6QNFuBhsLfNip3xt+zu2n8AtePAyNlHStacz6oTv0N8jXmEH1C1++6vXaHZilrmtbVwtlDCSy5cC2/GzmkHWw07FuUOGRQwtgjY1sLW5Gs4ty9WvHvQUfhe1DK7CaXC6drzMQ1tXZptFTwvzvdmtY5mgWA67cVLpRhW0lPkY7LNELMJAZPFpobX57D1aj1FWDh+FQQX3EMUWbzt2xrL+vKNVH8V5N8NqHmR9K0PJJLonPiJJ4k7twBKCsOSzaiposR/VMzt/FvHxMIObduYCbsPoG2rehcvb1nke0rJpNGOnpp7nhl5rXHuLXeCvDZ7YuhoTmpadkb7Wz6vkseIzvJIC5/KDsBBirGbxzopY77uVoBIB4tc0+c2+vR+KCCcvmM+UNjoqY7wxtdV1GQghkbGkNzEfzE+HWpDyEVrP1O27gNzJOHknzedvLnqFnBdPYTk2psNjlbczyTtySve0AGM8WNb0NPTqSe4KPS8irG52U9fUw08rrywjUOb6NwQDppdwPegqHaOWR1X+tC0mCetkdEfSEL2m3hbwKnvL3tJDVw08VK4TNYRPLJGczYw9uWJrnDQF13acdFbj9kaN1IyifC19OxoDWOvcW+lmGodqTca6la0WwdA2kko2QNbBL54BJeSNWuL3EuLgbEG+iDkVu1sVNgUdVmF3UkbIhfV0pjDQ0Dsde/VYqkuRuMjG6QOBBBmJB438mlOqmON8mlDh0sLp6qeoZmJhomxh007rg5G2Ng0m2Y2CiOAGqmx+9OW0tS+eoLd4A9sR3chcxwAIPNBaguyTY4w4ViEAcJJqnyqZzgModJJctAGvABoUV5BcVjgwmskkIaIZ5JH/AMu5jt4lpCt2hbII2CVzXSBrRI5gLWufbnFrSTYXvooDVcj1E+ofKJJ2RSvEktOx9oXuBzWItfLck26L6WQVjyN15/XueYZX1LJ3WPSZRvh4jUKV8vRfVy01FTjPJHHPVSNGpa1jLtuOshr7dpHWpdtfyZQVs0dRFLJSTxNaxr4bAWZ5mmli0aAgjTToFtrYbYNmHulmfM+qqptJJ5fOy+iLknoF7k3sOpBX/JNtnBSYPO1z276GSQxxXG8ldI0bsMbxdd2mnUqepqeR1UIn5hJJMIpAfOzOkDXg96+rKPYLD4qnyqOljbNfMDzsrXek2MnK09oC4NTyQ0bq0VjZJ2P34qCwOYWF4k3h4tuAXdF0FR8r8j6bGZHx80tjh3Z6huQy49qkXKxs8abBMMaB+5IbJYcHyx53E9XOB8VcWObI0VY9slTTxyvaAA5wN7A3AJBFxcnQ9ZW5jWDw1cD6edgfE8WLeHDUEEcCCAQexBWtJtVHHs5A2J7XVEsAo4owRnMzvkrZeOnHw61Y+zeGeS0lPBx3MMcZPWWtAJ8bqKbJ8k9DQVHlDDLLI393vXNIjPW0NaLntN1PUBERAREQEREBERAREQEREBERAREQEREBa2JVW5hllIvu43vt15Wl1vYtlYaymbLG+N3mvY5jvU4EH2FBX3JBT+VROxSpO8qql8jQ88IYo3lojjH0G3BOnHS6rLk8k3+028bq0z1sl/8AKY5g0+1vipU3ZzHcNppqKiEVRTvc/dSBzWzRtf5wAc4AHxsSbLa5FeTqooZpKqsaI3lhjijzNcQHEFznFpIHAAa9JQXAiIgIiICIiAiIgIiICIiAiIgIiICIiAiIgIiICIiAiIgIiICFEQfiL9RAREQEREBERAREQEREBERAREQf/9k="/>
          <p:cNvSpPr>
            <a:spLocks noChangeAspect="1" noChangeArrowheads="1"/>
          </p:cNvSpPr>
          <p:nvPr/>
        </p:nvSpPr>
        <p:spPr bwMode="auto">
          <a:xfrm>
            <a:off x="155575" y="-1828800"/>
            <a:ext cx="4381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flipH="1">
            <a:off x="5862166" y="1647402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160K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7081699" y="1647402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155K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81841" y="2139702"/>
            <a:ext cx="1026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24&lt; fiatalok</a:t>
            </a:r>
          </a:p>
          <a:p>
            <a:pPr algn="ctr"/>
            <a:r>
              <a:rPr lang="hu-HU" sz="1200" dirty="0" smtClean="0"/>
              <a:t>(Mikroblog Nagyon rövid tartalmakkal)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1969130" y="2139702"/>
            <a:ext cx="10264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40&lt;</a:t>
            </a:r>
          </a:p>
          <a:p>
            <a:pPr algn="ctr"/>
            <a:r>
              <a:rPr lang="hu-HU" sz="1200" dirty="0" smtClean="0"/>
              <a:t>Ismerkedők</a:t>
            </a:r>
          </a:p>
          <a:p>
            <a:pPr algn="ctr"/>
            <a:r>
              <a:rPr lang="hu-HU" sz="1200" dirty="0" smtClean="0"/>
              <a:t>(Mobil alk.)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21258" y="2139702"/>
            <a:ext cx="114070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15-30 </a:t>
            </a:r>
            <a:r>
              <a:rPr lang="hu-HU" sz="1200" dirty="0" smtClean="0"/>
              <a:t>Facebookon túli kommunikáció (mobi alk.)</a:t>
            </a:r>
            <a:endParaRPr lang="hu-HU" sz="1100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4417402" y="2158122"/>
            <a:ext cx="10976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&lt;25</a:t>
            </a:r>
          </a:p>
          <a:p>
            <a:pPr algn="ctr"/>
            <a:r>
              <a:rPr lang="hu-HU" sz="1200" dirty="0"/>
              <a:t>Facebookon túli kommunikáció (mobi alk.)</a:t>
            </a:r>
            <a:endParaRPr lang="hu-HU" sz="1100" dirty="0"/>
          </a:p>
        </p:txBody>
      </p:sp>
      <p:sp>
        <p:nvSpPr>
          <p:cNvPr id="31" name="TextBox 30"/>
          <p:cNvSpPr txBox="1"/>
          <p:nvPr/>
        </p:nvSpPr>
        <p:spPr>
          <a:xfrm>
            <a:off x="5764391" y="2145560"/>
            <a:ext cx="1090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28-40 </a:t>
            </a:r>
          </a:p>
          <a:p>
            <a:pPr algn="ctr"/>
            <a:r>
              <a:rPr lang="hu-HU" sz="1200" dirty="0" smtClean="0"/>
              <a:t>Hosszabb, komolyabb tartalommal</a:t>
            </a:r>
            <a:endParaRPr lang="hu-HU" sz="1100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7081698" y="2163837"/>
            <a:ext cx="10907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15-40</a:t>
            </a:r>
          </a:p>
          <a:p>
            <a:pPr algn="ctr"/>
            <a:r>
              <a:rPr lang="hu-HU" sz="1200" dirty="0" smtClean="0"/>
              <a:t>Iserkedők</a:t>
            </a:r>
          </a:p>
        </p:txBody>
      </p:sp>
      <p:pic>
        <p:nvPicPr>
          <p:cNvPr id="4098" name="Picture 2" descr="https://secure.assets.tumblr.com/images/logo_page/img_logotype_34465d_2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56" y="1135689"/>
            <a:ext cx="1244201" cy="42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upload.wikimedia.org/wikipedia/en/archive/d/d5/20140906050022%21Tinder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72" y="1128420"/>
            <a:ext cx="966600" cy="38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data:image/jpeg;base64,/9j/4AAQSkZJRgABAQAAAQABAAD/2wCEAAkGBxQHEhUSExIUFhQWGBoaGBYXFhQaFhcbFxoWGBgYFh0fHCggHRolHhgYITEkKSkrLi4uFyAzODMsNygtLisBCgoKDg0OGxAQGiwkICUuLC8vLCwsLCwsLCwsLDQsLCwsNCwsLCw0LCwsLCwsLCwsLSwsLDQsLCwsNCwsLCwsLP/AABEIAIcBdQMBIgACEQEDEQH/xAAcAAEAAgMBAQEAAAAAAAAAAAAABgcEBQgBAgP/xABIEAABAwIDBAUIBggEBgMAAAABAAIDBBEFBhIHITFhEyJBUXEUMnOBg5GywxUzcoKhsSM1QlJiksHRQ1OiszRjdOHi8BclRP/EABoBAQADAQEBAAAAAAAAAAAAAAABAgMEBQb/xAApEQEBAAICAQMDAgcAAAAAAAAAAQIRAzESBCFBEyJRMmEFFCNSkbHR/9oADAMBAAIRAxEAPwCFYt9fN6WT43LFWVi3183pZPjcsVaOQREQEREBERAREQEREBERAREQEREBERAREQEREBERAREQEREBERAREQEREBERAREQEREBERAREQS3IHGf2fzETIHGf2fzEVa2w6RzFvr5vSyfG5YqysW+vm9LJ8bliqzEREQERZOG4fLisjYYWF8juDR+JJ4ADtJ3IMZbDCcDqcZ/4eCSTm1vU8C82aPWVbmUtlkGHgSVdp5f3P8ABbysfP8AF27kprV4lBhQDXPayw3MA327LNHAKmWcjTw1N5XSmaPZPXz73GCPk6Qk/wClpH4rMOx6qtuqKe/tPz0qwJ86xt8yJ7vEhv8AdY4zue2AW9J/4rG+q458qfU4Z8q0r9l2IUgJayOX0cgv7nhqidfQS4a7RNE+N3c9paTzF+I5hdB02coZNz2vZz3OH4b/AMFtXtp8fjLXCOaM8WkBw9YPA/itMObHLqrSYZfprl9FamcdlXRB01CSRxNO43PsnH4XH18Aqse0sJBBBBIIIIII3EEHeCO5a7VuNnbxERECIiAiIgIiICIiAiIgIiICIiAiIgIiICIiAiIgIiICIiAiIgIiIJbkDjP7P5iJkDjP7P5iKtbYdI5i3183pZPjcsVZWLfXzelk+NyxVZiIiIMjDqGTE5WQxN1SSHS0c+fcALknsAK6FyZlSLKkOkWdK4XllO4uI7B3MHYPWd5Ki+xrLYpYTWyDry3bHf8AZjB3kc3Ee4N7ys/P2YN5pYzu/wAQjtvvDP6nxA71ly8kxm1rlOPHzr7zDnAvJjpzZvAydp+x3Dn7rcVEXSlxJJJJ4k8T4rE6Rb6nynVzsDxGBcXAc4Bx9XZ67LzcvPkrz7nyct/LWdInSLFLi3cdxHEdy86RZ+LLyZfSL9KasdSuD2OLXDtB/wDbjksDpE6RNHksvLWahiBEUtmydh4Nf/Z3Lt7O5abaZkUY201NO21S0dZo/wAZo7PSDsPbax7CIaJLKzsl499Lxljz+ljtf+JvY7x7D/3Xdwc1vte3oen5/qfZn25zRT/a/lsYVUCpjFoqgnUBwbKN5/mF3eIcoAu1pZq6EREQIiICIiAiIgIiICIiAiIgIiICIiAiIgIiICIiAiIgIiICIiCW5A4z+z+YiZA4z+z+YirW2HSOYt9fN6WT43LFWVi3183pZPjcsVWYiycNonYlNHA3zpXtYD3aiBf1Xv6ljKW7KqbynE4O5ge/3McB+LgiZN3S8q2ZmA0rnNADIY7Nb9kWY317h61S0tQZnFzjdziST3km5PvVl7UKnoKMN/zJWtPgA5/5tCqjpFw8/vdOL1/L98x/CW5BohiFWNQuI2l9u8ggN/F1/UrZVQbOcQFJWta42ErSwHmbOb79NvEhW+tOCaxdPoLLx+35VNn7D/o6qLgOpL1x48Hj37/vKOdIt5nzMX0xPoaLRwlzRfi51wHOPcOrYDlzsIz0i588Z5XTzOfPH6l8emV0idIsXpE6RU8WXmyukWxy7iv0VURy36t7P+w7c73cfEBaTpF4X3Uyau048vjdxcu0DCfpqgnjAu4N6Rn2o+sAPGxb4OK5wBuunst1HltJA87y6Jl+Z0gH8brmnEKfySWWMf4cj2fyOLf6L0sa97OyyZT5fNJAat7I2kAvc1oJNhdxDRc9guVJ8Y2d1uDQvnkEWiMXdpkJda4FwNI71E7kcDY9hHEHsIXSkLhmnDhfhU09jyMjLH3En3KbUYYyuaidO9TX/wCL8Q0a9MNtOq3SHVwva2nj61oMqYccTraeBw86VoeOTOtIP5WuXTaWpww8u3JzTqF1LMG2eVuMwsniEWh4JbqkIdYEi5Gk9y0+aMPOGVlRAB5krg0DucdUYH3XNV/1LxlXDSR/+ansObmMsPe63vS1GOO97UxhOz2sxdjnxdCWtkfGSZCOtG4tdbq7xcbiozWU7qOR8Trao3uY628amOLXWPaLgq89jf6tbc3PSSXPf1uKrKXKlXmGsq3QQlzBVVAL3ENZcTP3AnifC9k2XH2liKIt7j2T6zAG654SI+Gtpa9gJ3DUQer6wOK0kUZmIa1pc4mwa0EuJPAADeTyUqafKKW0mzfEapurycMB7HyMB91yR61g41kutwRpklp3dGOL2Fr2jm7SSQOZACbT41o4IXVDgxjXPceDWtLnHt3Abyv2qsOmogDLBNGCbAyRyMBPGwLgLlS3Zll+pnq6arbCTTte/VJqjsLMe07tWriQOCsDa1gdRjtPCymiMjmzanAOY2w0PF+s4DiR71G0zC2bUSi2DcEqHTmlEL3TtNnRts4jhe5BLQN433tv4qQs2Y4i8X6Fg5GWO/4Ej8VKJLUORbHGcCqMDcG1EL4yeBNi132XAlp8L3WuO5EJDlrJlVmZjpIBHoY7QS95bd1g4gdU3sCPesbMuWZ8svYyoDbvBLSx2ppsbEXsN4uPeFemWaNmUMNYJiGCOPpJndzndZ/jYmw8AtVtfwf6SoTK0XfTnpB9g7pB4Ws77irv3a3j+3aiETgt9iOTK7DIzLLSuawEAnXC7e5wa0ANeXElxA3DtVmTQopbS7N8RqWB/QBt+DXyMa73X3eBsVHsUwubCH9HPE6N/c4cR3tI3OHMEhE2WMNFvafJtdUwioZTOMTmaw/XCAW2vqsX34crrIwfIddi8Yljgsxwu0yOazUO8A9a3O1ihqo0i2mO5dqcAIFRC5l/NduLHcg4Ei/LjyWrRAiIgluQOM/s/mImQOM/s/mIq1th0jmLfXzelk+NyxVlYt9fN6WT43LFVmIptsdcG4k2/bFIB49U/kCoSt/kGuGHYjSvJsOk0H2oMf5uCVOPa19rjb00J7pre9j/AOyqxXVtAovLaGW3FlpB9w3d/p1Km+jXFy+2TzP4jx362/zH5McYyHAkEEEEcQRvBCu3JuYRmCAE2ErLCRvPscP4XcfeOxUv0azsFxKTBZWzRHeNxB4OaeLXcj+G4quHJ41n6TmvDnv4vaW7R8qljnVkLbtO+Zo7D/mAdx7ff32r1X1gGORY7HrjO8eew+cw9x5dx4FR7MWz6KvJkpyInneW2/Rk+A3t9W7ktMsN++Lq9T6L6n9Ti+fj/ipw0u3Dee7tXit7JOT/AKDLpZi10x3N03LWN7bEgdY/l4lbXHMrU2N3Mkdn/wCYzqv9fY71gqJx3W2OP8N5Lh5b1fwo1FucxYN9CTuh167AEOtbc4XFx3rXMgMpDWi7nEADvJ3Ae9ZW6unFlxXG6va68li1DT+jC54zA7VV1J76iY++V66Ru3A6XeepBFvPKNn9guYHyGUlzuLiSfE7yu7Cez6LKeOOOP7PFeWxjEfK6ExE74JHNH2X/pB+LnD7qo1WHsTxHyeskgJ3TR3H2ojcD+Vz/crXowusm8ybgHk2O1zrdWG7m8jU2e233TIFvmZgJxw0l+p5MBb/AJoPS/7ZUrio2QyPlA68gaHHvDL6fiK58jzB/wDb+W36pqb3/wCUXdH/ALSjte/b/lN84YB5Tj1GbdWbS93M013Ov91sY9a2e2rEfJaJsIO+eQA/Zj65P8wYPWpxNQsmljmI68YeGnuEmnV8IVMbacR8qrWQg7oIxf7ch1O/0iNInKal/dONjn6tb6ST4lGM07TJ8LqpYKWOBscT3NJc1xL3AnpDucABq1czxvvUn2Ofq1vpJPiVMZk/4yr/AOpn/wB16fKuVsxmnQuDVjM10LJHsGmeMh7OIF7te3mLgqnNm2N0uWZZZaoPMtgyMtZq08ekPHcT1R4X7yrT2Xfqum8H/wC7IoZsnytBifTVU7GyaJSyNjhdgIAcXEcCesAL8LIm7uqwsy7S6nE59OHPe2JoHmxMfI53bqBa6w7AB3KzMmVVRiNFG+sj0zO1Bwc3SS3UQ0ub2EttcfgOChubNprsDqJKWnpmWiOkueSBewJ0sbbcL96l2QMXmx2jZUThoe9z7BrS1ulri0WBJNt3eVF6Tjfu7V3krMU2G4gMNj0Cm8pnbp09YAGUgA3/AIQpntQzHPlqCKSAtDny6TqbqFtD3bt/eAq2y3+vx/1dR89TLbpupKc9nlHy5VPyrjb41mbI5xiUVTVv0momnPSEC1g1jNLfDeT94rVZwxHG8OqZHwtcacH9GI4o5GlvZrAaZL9/DkovkbCcUjaKqgtofcG749L9BIs9rj2G+/cd+471vqHa9LTOLKqlaS0lrjE4tILTY9V1wTcfvBCX29/Z7mbaFSY7RyU00EzZywbixmmOYC4Iu/UAHcr2PNRHZxg/01XwtIuyM9K/wjILR63lg8Lq5Mcw2mznQiQtuHxdJFIW2kZduppB4jmOBUc2I4R5PSvqnDrTus37Edx+Ly/3BN+xcbcpt97bMW8mpWUwPWnddw/gjsT73FnuK3uQcRGYsNj6TrHQYZQe0s6hv9ptnfeWPjGYsInkLah9O+SMlh1xF5aWkgtB0Hgb8FmZax3Dp39BRPhDnXfojjLL2ABPmgE2tz3clHwvP1b2oDHMOdg881O7jE9zb94Hmu9bbH1rpXHa9mFU8k8jdTYml9t1yW72gX7b2tzsqo24YP0E0VW0bpW9G/7bN7T4lpI9mrGz/QuxLD6mNgJeWagBxOhzX2HM6betTVcZrar4NrdYyXW9kLor74g0g6e5r731W7Tu5BWHnzC48z4c6RoBc2PpoXdu5uuw5ObuPiO5c+DrcBcncAN5JPAAdpK6OgZ9BYU1su4wUgD/ABZFYj3hKjC2729yKA/DKQOsWmnZe/AjSL35Ks8U2tVUkxNO2JsAPUa5hJc0cC83Fr8bC1r9qsnJEXS4VSs76Zgv4sAXO09O6ic6OQaXsJa4HsLdxCQztkmnRNBPDnzDgXssyZpDm8TG9pLTpPe1wuDyBXPFVTmke+N3nMc5jvFpLT+IV9bJqN9HhsWsEF7nvAPHS5xLT6xY+tUfj9QKuqqJG+a+aRzT3gvcQfckRn1KwERFZmluQOM/s/mImQOM/s/mIq1th0jmLfXzelk+NyxVlYt9fN6WT43LFVmIngSD3jiOYREHSuUsYbmSjjmNiXt0yN7njqvFu697ciFV+YMHODTviPm8WHvYfNP9DzBUm2JULoKOSYk6ZpTpHZaMaC4cy4EH7AX57QaryqpDBwibb7zusfw0+4rk9TJMdqerxmXHMr2hehNCzOiTolxeTzPF+dDUyYe8SRPLHjtH5HsI5FTzB9oDXANqWFp/fYLt8S3iPVdQfok6JWx5bj014uTPj/TVyUWLwVwvHMx3IOF/WDvCx8WzBBhTSXyAu7GNILz6uzxNgqjMN0ENlt/NXXTqvrctde5i9Y7FJnzOFi83t3AAAD1AALf7PcF8tn6Zw6kO8c3/ALI9Xnfy961+D4LJi8mhg3ftOPmtHeefcO1WhGyHLVMSSGRRNJc48T3k97ifzACcONyvlVPTcFzz88uv91EtsmNjD6MU7T+kqDbmI2kF58D1W/ePcqOW4zbj78y1L6h1w09WNh/YYPNHjvJPNx7LLTrvkdmWW6LZ5ZxP6Gq4KjfaOQF1uOk9V9uekuWsRSquvGNqdJJBK2Ey9KY3CO8ZA1FpDbm+4XsqS07repfSKJNJyyuXa7MJ2qUbIIhMZelEbRJaMkag0B1jfeL3VR5hxH6Xqp5+ySRzhfjpvZgPMNDR6lr0TSblb2tHZ5nuky/RtgmMmsPeeqwkWcbjeq5xmobWVE8rb6ZJpXtvuOl8jnNuOw2IWIiaRcrZpbWSNoVHglFDTymTWwO1aYyRve9wsfAhR7Z5nluWXyxytc6CV+u7RdzHcL27WkAX7Rp7VBkTSfO+y4sXzJgOIuM8jBLKbXtBOHOsLDVdrWuNgBvPZ3L98K2r0YaWvifC1rtMbGsBHRgN0307mm99w3AAKlkTSfqVvDjQoMRdWQdZoqHytDgW3a9ziWnuOlxbf1q1mbUcOrGWlEjb8WPi17/u3BVGomkTKzpZODbR2YNV1NmOfRyya2BoDXxmzQS1psLG3m7u/tN9zV5gy/ibzNKxhkO92qnnu4/x6WaXHxuqdRNHnVp5y2mxVMDqaha4B7dBlc3S1jCLERt43tu3gW7LrZ0+0mgwmlENP0pMUWmMGMgEtbZuo33XNrnmqZRNJ869c4vJJNyd5J4kneSVsct4ocFqoKgX/RvBdbiWnqvA5lpctailRa+e88UGY6KSBpl6Tc6MmMgB7Tcb+wEXbfucVYea8VdglJLUNaHGMA6TuBGpoIv2XBO/sXMh3q3857Q6LGKKeCJ0he9oDbxuA85p3n1KtjXHPu1lYfnXBXO8pdEyGo4kmlJkDjxOtjHAnne6jG0PaGMwM8mp2ubASC97tzpLG4AHYy+/fvNhw7a+RTpS52zTo3JDtGF0pHEUzD7mBRDD89YTjQZNW00bKgAXc+n6XeP3HNY42HZe1l9Zc2iUWHUMNO90nSMhax1o3Eag2xse66p2MaQByUSL5Z61pbWdNqMdRE6Ci1kvBa6ZzSwNadx6MHrauZAtzVTgWRFaRncrexEREJbkDjP7P5iJkDjP7P5iKtbYdI5i3183pZPjcsVZWLfXzelk+NyxVZiL1jDKQ1ou5xAaBxJJsAPErxS7ZXhX0piMZIuyEGV3ddtgweOstP3ShJu6XjgmHjBKWKEbxFGBuG9xA6xt2km59ahzMsVOJvdI8CPW4uOs795vuAuffZTfEcThwtuuaWONve9zW+653qFYxtZpKO4gbJO7kNEd+bnC9uYaVz58U5Nba8vHhlry+G1p8jxNadcj3OtxFmgcwN/5rSYllGakJLR0je9vnetvH3XUXl2u1jpA5sUDYxxjs4kjm+/HmAPAqY4JtWo64ATB9O/t1Avjvye0cObg1Vy9NhZ0yvDw5TXSNyU5iNnAg9xFj7ivnolaVLi9Lig/RzwSg/uvY78Lr9vJoG79EXjpYsL6S/3M/wCS/GSrKeifUmzGOcf4QT+SkOF5LfPYzHQ390WLz/Qfj4KTV+ZaPCx+kqoGW/Z1tLvU0bz7lC8e2uwwAtpInSu/ffdkY52893hZvitMPSSd+62PpuPH9V2nMj6fLcBc4siiZvJPafzc4+slUfn7O780v0MuymYbtYfOeR+3J/RvZ48NJj2YKjML9dRIX281o3MZ9hvAePE9pK1i65jprlnv2nQiIrKCIiAiIgIiICIiAiIgIiICIiAiIgIiICIiAiIgIiICIiAiIgIiIJbkDjP7P5iJkDjP7P5iKtbYdI5i3183pZPjcsVZWLfXzelk+NyxVZiLYYVjk+Dh4glMfSW1lobqIbewDrXA6x4WWvRB9zyuqHF73Oe48XOcXOPiTvK+ERAREQeFodxC80A9gX0iDwCy9REBERAREQEREBERAREQEREBERAREQEREBERAREQEREBERAREQEREBERAREQS3IHGf2fzETIHGf2fzEVa2w6RzFvr5vSyfG5YqIrMRERAREQEREBERAREQEREBERAREQEREBERAREQEREBERAREQEREBERAREQEREBERAREQEREBERBLcgcZ/Z/MREVa2w6f/9k="/>
          <p:cNvSpPr>
            <a:spLocks noChangeAspect="1" noChangeArrowheads="1"/>
          </p:cNvSpPr>
          <p:nvPr/>
        </p:nvSpPr>
        <p:spPr bwMode="auto">
          <a:xfrm>
            <a:off x="155575" y="-1508125"/>
            <a:ext cx="86677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http://i0.wp.com/stuffled.com/wp-content/uploads/2014/09/WhatsApp-Logo-EPS-vector-image.png?resize=1020%2C6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011" y="1017307"/>
            <a:ext cx="1024383" cy="68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dioguwdgf472v.cloudfront.net/equityzen/img/companies/snapcha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02" y="1219189"/>
            <a:ext cx="1337402" cy="28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www.planbsocial.com/wp-content/uploads/2013/01/Blogger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051" y="1177093"/>
            <a:ext cx="960041" cy="32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img4.wikia.nocookie.net/__cb20140902025152/redessociales/images/7/78/Badoo-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87" y="1167405"/>
            <a:ext cx="1047149" cy="30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6239384" y="4303825"/>
            <a:ext cx="3427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*Forrás: www.mediaq.hu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65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100" y="812800"/>
            <a:ext cx="8331200" cy="378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/>
          <p:cNvSpPr txBox="1"/>
          <p:nvPr/>
        </p:nvSpPr>
        <p:spPr>
          <a:xfrm>
            <a:off x="1950887" y="2139702"/>
            <a:ext cx="2005229" cy="120545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0" rIns="0" bIns="0" rtlCol="0">
            <a:spAutoFit/>
          </a:bodyPr>
          <a:lstStyle/>
          <a:p>
            <a:pPr algn="ctr">
              <a:lnSpc>
                <a:spcPts val="4705"/>
              </a:lnSpc>
            </a:pPr>
            <a:r>
              <a:rPr lang="hu-HU" sz="3600" b="1" dirty="0" smtClean="0">
                <a:solidFill>
                  <a:srgbClr val="3B5898"/>
                </a:solidFill>
                <a:latin typeface="Calibri"/>
                <a:cs typeface="Calibri"/>
              </a:rPr>
              <a:t>4.9M havi </a:t>
            </a:r>
            <a:br>
              <a:rPr lang="hu-HU" sz="3600" b="1" dirty="0" smtClean="0">
                <a:solidFill>
                  <a:srgbClr val="3B5898"/>
                </a:solidFill>
                <a:latin typeface="Calibri"/>
                <a:cs typeface="Calibri"/>
              </a:rPr>
            </a:br>
            <a:r>
              <a:rPr lang="hu-HU" sz="3600" b="1" dirty="0" smtClean="0">
                <a:solidFill>
                  <a:srgbClr val="3B5898"/>
                </a:solidFill>
                <a:latin typeface="Calibri"/>
                <a:cs typeface="Calibri"/>
              </a:rPr>
              <a:t>elérés</a:t>
            </a:r>
            <a:endParaRPr lang="en-CA" sz="4100" b="1" dirty="0">
              <a:solidFill>
                <a:srgbClr val="3B5898"/>
              </a:solidFill>
              <a:latin typeface="Calibri"/>
              <a:cs typeface="Calibri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6260342" y="2499742"/>
            <a:ext cx="1170064" cy="89255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hu-HU" sz="3800" b="1" dirty="0" smtClean="0">
                <a:solidFill>
                  <a:srgbClr val="3B5898"/>
                </a:solidFill>
                <a:latin typeface="Calibri"/>
                <a:cs typeface="Calibri"/>
              </a:rPr>
              <a:t>3,3</a:t>
            </a:r>
            <a:r>
              <a:rPr lang="en-CA" sz="3800" b="1" dirty="0" smtClean="0">
                <a:solidFill>
                  <a:srgbClr val="3B5898"/>
                </a:solidFill>
                <a:latin typeface="Calibri"/>
                <a:cs typeface="Calibri"/>
              </a:rPr>
              <a:t>M</a:t>
            </a:r>
            <a:endParaRPr lang="hu-HU" sz="3800" b="1" dirty="0" smtClean="0">
              <a:solidFill>
                <a:srgbClr val="3B5898"/>
              </a:solidFill>
              <a:latin typeface="Calibri"/>
              <a:cs typeface="Calibri"/>
            </a:endParaRPr>
          </a:p>
          <a:p>
            <a:pPr algn="ctr"/>
            <a:r>
              <a:rPr lang="hu-HU" sz="2000" b="1" dirty="0" smtClean="0">
                <a:solidFill>
                  <a:srgbClr val="3B5898"/>
                </a:solidFill>
                <a:latin typeface="Calibri"/>
                <a:cs typeface="Calibri"/>
              </a:rPr>
              <a:t>Havi elérés</a:t>
            </a:r>
            <a:endParaRPr lang="en-CA" sz="3800" b="1" dirty="0">
              <a:solidFill>
                <a:srgbClr val="3B5898"/>
              </a:solidFill>
              <a:latin typeface="Calibri"/>
              <a:cs typeface="Calibri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701044" y="947212"/>
            <a:ext cx="1508739" cy="14401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/>
              <a:t>3,5M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1400" b="1" dirty="0" smtClean="0"/>
              <a:t/>
            </a:r>
            <a:br>
              <a:rPr lang="hu-HU" sz="1400" b="1" dirty="0" smtClean="0"/>
            </a:br>
            <a:r>
              <a:rPr lang="hu-HU" sz="1400" b="1" dirty="0" smtClean="0"/>
              <a:t>napi elérés</a:t>
            </a:r>
            <a:endParaRPr lang="hu-HU" sz="1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923928" y="1707654"/>
            <a:ext cx="1152128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>
            <a:spLocks noChangeAspect="1"/>
          </p:cNvSpPr>
          <p:nvPr/>
        </p:nvSpPr>
        <p:spPr>
          <a:xfrm>
            <a:off x="7023701" y="987574"/>
            <a:ext cx="1508739" cy="14401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b="1" dirty="0" smtClean="0"/>
              <a:t>2,3M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1400" b="1" dirty="0" smtClean="0"/>
              <a:t/>
            </a:r>
            <a:br>
              <a:rPr lang="hu-HU" sz="1400" b="1" dirty="0" smtClean="0"/>
            </a:br>
            <a:r>
              <a:rPr lang="hu-HU" sz="1400" b="1" dirty="0"/>
              <a:t>napi elérés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246585" y="1748016"/>
            <a:ext cx="1152128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7"/>
          <p:cNvSpPr>
            <a:spLocks noChangeAspect="1"/>
          </p:cNvSpPr>
          <p:nvPr/>
        </p:nvSpPr>
        <p:spPr>
          <a:xfrm>
            <a:off x="4499992" y="2501965"/>
            <a:ext cx="1508739" cy="14401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/>
              <a:t>&gt;45 </a:t>
            </a:r>
            <a:r>
              <a:rPr lang="hu-HU" sz="1600" b="1" dirty="0" smtClean="0"/>
              <a:t>perc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1400" b="1" dirty="0" smtClean="0"/>
              <a:t>eltöltött idő /nap</a:t>
            </a:r>
            <a:endParaRPr lang="hu-HU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3187469" y="4011910"/>
            <a:ext cx="4804238" cy="721539"/>
            <a:chOff x="3187469" y="4281491"/>
            <a:chExt cx="4804238" cy="721539"/>
          </a:xfrm>
        </p:grpSpPr>
        <p:grpSp>
          <p:nvGrpSpPr>
            <p:cNvPr id="18" name="Group 25"/>
            <p:cNvGrpSpPr/>
            <p:nvPr/>
          </p:nvGrpSpPr>
          <p:grpSpPr>
            <a:xfrm>
              <a:off x="3187469" y="4288654"/>
              <a:ext cx="4804238" cy="714376"/>
              <a:chOff x="1082858" y="4411478"/>
              <a:chExt cx="7686777" cy="1143002"/>
            </a:xfrm>
          </p:grpSpPr>
          <p:sp>
            <p:nvSpPr>
              <p:cNvPr id="21" name="Freeform 5"/>
              <p:cNvSpPr>
                <a:spLocks/>
              </p:cNvSpPr>
              <p:nvPr/>
            </p:nvSpPr>
            <p:spPr bwMode="auto">
              <a:xfrm>
                <a:off x="1082858" y="4719455"/>
                <a:ext cx="577850" cy="835025"/>
              </a:xfrm>
              <a:custGeom>
                <a:avLst/>
                <a:gdLst>
                  <a:gd name="T0" fmla="*/ 0 w 175"/>
                  <a:gd name="T1" fmla="*/ 0 h 251"/>
                  <a:gd name="T2" fmla="*/ 44 w 175"/>
                  <a:gd name="T3" fmla="*/ 125 h 251"/>
                  <a:gd name="T4" fmla="*/ 0 w 175"/>
                  <a:gd name="T5" fmla="*/ 244 h 251"/>
                  <a:gd name="T6" fmla="*/ 175 w 175"/>
                  <a:gd name="T7" fmla="*/ 251 h 251"/>
                  <a:gd name="T8" fmla="*/ 112 w 175"/>
                  <a:gd name="T9" fmla="*/ 179 h 251"/>
                  <a:gd name="T10" fmla="*/ 175 w 175"/>
                  <a:gd name="T11" fmla="*/ 180 h 251"/>
                  <a:gd name="T12" fmla="*/ 175 w 175"/>
                  <a:gd name="T13" fmla="*/ 7 h 251"/>
                  <a:gd name="T14" fmla="*/ 0 w 175"/>
                  <a:gd name="T15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251">
                    <a:moveTo>
                      <a:pt x="0" y="0"/>
                    </a:moveTo>
                    <a:cubicBezTo>
                      <a:pt x="14" y="42"/>
                      <a:pt x="29" y="83"/>
                      <a:pt x="44" y="125"/>
                    </a:cubicBezTo>
                    <a:cubicBezTo>
                      <a:pt x="29" y="165"/>
                      <a:pt x="14" y="204"/>
                      <a:pt x="0" y="244"/>
                    </a:cubicBezTo>
                    <a:cubicBezTo>
                      <a:pt x="58" y="247"/>
                      <a:pt x="117" y="249"/>
                      <a:pt x="175" y="251"/>
                    </a:cubicBezTo>
                    <a:cubicBezTo>
                      <a:pt x="154" y="227"/>
                      <a:pt x="133" y="203"/>
                      <a:pt x="112" y="179"/>
                    </a:cubicBezTo>
                    <a:cubicBezTo>
                      <a:pt x="133" y="179"/>
                      <a:pt x="154" y="179"/>
                      <a:pt x="175" y="180"/>
                    </a:cubicBezTo>
                    <a:cubicBezTo>
                      <a:pt x="175" y="122"/>
                      <a:pt x="175" y="64"/>
                      <a:pt x="175" y="7"/>
                    </a:cubicBezTo>
                    <a:cubicBezTo>
                      <a:pt x="117" y="5"/>
                      <a:pt x="58" y="3"/>
                      <a:pt x="0" y="0"/>
                    </a:cubicBezTo>
                    <a:close/>
                  </a:path>
                </a:pathLst>
              </a:custGeom>
              <a:solidFill>
                <a:srgbClr val="6B7584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01718"/>
                <a:endParaRPr lang="en-US" sz="1600">
                  <a:solidFill>
                    <a:srgbClr val="FFFFFF"/>
                  </a:solidFill>
                  <a:latin typeface="Vista Sans OT Light"/>
                </a:endParaRPr>
              </a:p>
            </p:txBody>
          </p:sp>
          <p:sp>
            <p:nvSpPr>
              <p:cNvPr id="22" name="Freeform 6"/>
              <p:cNvSpPr>
                <a:spLocks/>
              </p:cNvSpPr>
              <p:nvPr/>
            </p:nvSpPr>
            <p:spPr bwMode="auto">
              <a:xfrm>
                <a:off x="1449419" y="5314767"/>
                <a:ext cx="207963" cy="239713"/>
              </a:xfrm>
              <a:custGeom>
                <a:avLst/>
                <a:gdLst>
                  <a:gd name="T0" fmla="*/ 63 w 63"/>
                  <a:gd name="T1" fmla="*/ 72 h 72"/>
                  <a:gd name="T2" fmla="*/ 63 w 63"/>
                  <a:gd name="T3" fmla="*/ 1 h 72"/>
                  <a:gd name="T4" fmla="*/ 0 w 63"/>
                  <a:gd name="T5" fmla="*/ 0 h 72"/>
                  <a:gd name="T6" fmla="*/ 63 w 63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72">
                    <a:moveTo>
                      <a:pt x="63" y="72"/>
                    </a:moveTo>
                    <a:cubicBezTo>
                      <a:pt x="63" y="48"/>
                      <a:pt x="63" y="24"/>
                      <a:pt x="63" y="1"/>
                    </a:cubicBezTo>
                    <a:cubicBezTo>
                      <a:pt x="42" y="0"/>
                      <a:pt x="21" y="0"/>
                      <a:pt x="0" y="0"/>
                    </a:cubicBezTo>
                    <a:cubicBezTo>
                      <a:pt x="21" y="24"/>
                      <a:pt x="42" y="48"/>
                      <a:pt x="63" y="72"/>
                    </a:cubicBezTo>
                    <a:close/>
                  </a:path>
                </a:pathLst>
              </a:custGeom>
              <a:solidFill>
                <a:srgbClr val="1B1F2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01718"/>
                <a:endParaRPr lang="en-US" sz="1600">
                  <a:solidFill>
                    <a:srgbClr val="FFFFFF"/>
                  </a:solidFill>
                  <a:latin typeface="Vista Sans OT Light"/>
                </a:endParaRPr>
              </a:p>
            </p:txBody>
          </p:sp>
          <p:sp>
            <p:nvSpPr>
              <p:cNvPr id="23" name="Freeform 7"/>
              <p:cNvSpPr>
                <a:spLocks/>
              </p:cNvSpPr>
              <p:nvPr/>
            </p:nvSpPr>
            <p:spPr bwMode="auto">
              <a:xfrm>
                <a:off x="8188610" y="4697230"/>
                <a:ext cx="581025" cy="833438"/>
              </a:xfrm>
              <a:custGeom>
                <a:avLst/>
                <a:gdLst>
                  <a:gd name="T0" fmla="*/ 176 w 176"/>
                  <a:gd name="T1" fmla="*/ 7 h 251"/>
                  <a:gd name="T2" fmla="*/ 132 w 176"/>
                  <a:gd name="T3" fmla="*/ 128 h 251"/>
                  <a:gd name="T4" fmla="*/ 176 w 176"/>
                  <a:gd name="T5" fmla="*/ 251 h 251"/>
                  <a:gd name="T6" fmla="*/ 0 w 176"/>
                  <a:gd name="T7" fmla="*/ 244 h 251"/>
                  <a:gd name="T8" fmla="*/ 64 w 176"/>
                  <a:gd name="T9" fmla="*/ 176 h 251"/>
                  <a:gd name="T10" fmla="*/ 0 w 176"/>
                  <a:gd name="T11" fmla="*/ 173 h 251"/>
                  <a:gd name="T12" fmla="*/ 0 w 176"/>
                  <a:gd name="T13" fmla="*/ 0 h 251"/>
                  <a:gd name="T14" fmla="*/ 176 w 176"/>
                  <a:gd name="T15" fmla="*/ 7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6" h="251">
                    <a:moveTo>
                      <a:pt x="176" y="7"/>
                    </a:moveTo>
                    <a:cubicBezTo>
                      <a:pt x="161" y="47"/>
                      <a:pt x="146" y="87"/>
                      <a:pt x="132" y="128"/>
                    </a:cubicBezTo>
                    <a:cubicBezTo>
                      <a:pt x="146" y="169"/>
                      <a:pt x="161" y="210"/>
                      <a:pt x="176" y="251"/>
                    </a:cubicBezTo>
                    <a:cubicBezTo>
                      <a:pt x="117" y="248"/>
                      <a:pt x="59" y="246"/>
                      <a:pt x="0" y="244"/>
                    </a:cubicBezTo>
                    <a:cubicBezTo>
                      <a:pt x="21" y="221"/>
                      <a:pt x="43" y="199"/>
                      <a:pt x="64" y="176"/>
                    </a:cubicBezTo>
                    <a:cubicBezTo>
                      <a:pt x="43" y="175"/>
                      <a:pt x="21" y="174"/>
                      <a:pt x="0" y="173"/>
                    </a:cubicBezTo>
                    <a:cubicBezTo>
                      <a:pt x="0" y="116"/>
                      <a:pt x="0" y="58"/>
                      <a:pt x="0" y="0"/>
                    </a:cubicBezTo>
                    <a:cubicBezTo>
                      <a:pt x="59" y="2"/>
                      <a:pt x="117" y="4"/>
                      <a:pt x="176" y="7"/>
                    </a:cubicBezTo>
                    <a:close/>
                  </a:path>
                </a:pathLst>
              </a:custGeom>
              <a:solidFill>
                <a:srgbClr val="6B7584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01718"/>
                <a:endParaRPr lang="en-US" sz="1600">
                  <a:solidFill>
                    <a:srgbClr val="FFFFFF"/>
                  </a:solidFill>
                  <a:latin typeface="Vista Sans OT Light"/>
                </a:endParaRPr>
              </a:p>
            </p:txBody>
          </p:sp>
          <p:sp>
            <p:nvSpPr>
              <p:cNvPr id="24" name="Freeform 8"/>
              <p:cNvSpPr>
                <a:spLocks/>
              </p:cNvSpPr>
              <p:nvPr/>
            </p:nvSpPr>
            <p:spPr bwMode="auto">
              <a:xfrm>
                <a:off x="8189953" y="5271905"/>
                <a:ext cx="211138" cy="236538"/>
              </a:xfrm>
              <a:custGeom>
                <a:avLst/>
                <a:gdLst>
                  <a:gd name="T0" fmla="*/ 0 w 64"/>
                  <a:gd name="T1" fmla="*/ 71 h 71"/>
                  <a:gd name="T2" fmla="*/ 0 w 64"/>
                  <a:gd name="T3" fmla="*/ 0 h 71"/>
                  <a:gd name="T4" fmla="*/ 64 w 64"/>
                  <a:gd name="T5" fmla="*/ 3 h 71"/>
                  <a:gd name="T6" fmla="*/ 0 w 64"/>
                  <a:gd name="T7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71">
                    <a:moveTo>
                      <a:pt x="0" y="71"/>
                    </a:moveTo>
                    <a:cubicBezTo>
                      <a:pt x="0" y="48"/>
                      <a:pt x="0" y="24"/>
                      <a:pt x="0" y="0"/>
                    </a:cubicBezTo>
                    <a:cubicBezTo>
                      <a:pt x="21" y="1"/>
                      <a:pt x="43" y="2"/>
                      <a:pt x="64" y="3"/>
                    </a:cubicBezTo>
                    <a:cubicBezTo>
                      <a:pt x="43" y="26"/>
                      <a:pt x="21" y="48"/>
                      <a:pt x="0" y="71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01718"/>
                <a:endParaRPr lang="en-US" sz="1600">
                  <a:solidFill>
                    <a:srgbClr val="FFFFFF"/>
                  </a:solidFill>
                  <a:latin typeface="Vista Sans OT Light"/>
                </a:endParaRPr>
              </a:p>
            </p:txBody>
          </p:sp>
          <p:sp>
            <p:nvSpPr>
              <p:cNvPr id="25" name="Freeform 9"/>
              <p:cNvSpPr>
                <a:spLocks/>
              </p:cNvSpPr>
              <p:nvPr/>
            </p:nvSpPr>
            <p:spPr bwMode="auto">
              <a:xfrm>
                <a:off x="1445651" y="4411478"/>
                <a:ext cx="6957435" cy="963613"/>
              </a:xfrm>
              <a:custGeom>
                <a:avLst/>
                <a:gdLst>
                  <a:gd name="T0" fmla="*/ 1584 w 1584"/>
                  <a:gd name="T1" fmla="*/ 262 h 290"/>
                  <a:gd name="T2" fmla="*/ 0 w 1584"/>
                  <a:gd name="T3" fmla="*/ 272 h 290"/>
                  <a:gd name="T4" fmla="*/ 0 w 1584"/>
                  <a:gd name="T5" fmla="*/ 28 h 290"/>
                  <a:gd name="T6" fmla="*/ 1584 w 1584"/>
                  <a:gd name="T7" fmla="*/ 18 h 290"/>
                  <a:gd name="T8" fmla="*/ 1584 w 1584"/>
                  <a:gd name="T9" fmla="*/ 262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4" h="290">
                    <a:moveTo>
                      <a:pt x="1584" y="262"/>
                    </a:moveTo>
                    <a:cubicBezTo>
                      <a:pt x="1056" y="244"/>
                      <a:pt x="528" y="290"/>
                      <a:pt x="0" y="272"/>
                    </a:cubicBezTo>
                    <a:cubicBezTo>
                      <a:pt x="0" y="190"/>
                      <a:pt x="0" y="109"/>
                      <a:pt x="0" y="28"/>
                    </a:cubicBezTo>
                    <a:cubicBezTo>
                      <a:pt x="528" y="46"/>
                      <a:pt x="1056" y="0"/>
                      <a:pt x="1584" y="18"/>
                    </a:cubicBezTo>
                    <a:cubicBezTo>
                      <a:pt x="1584" y="99"/>
                      <a:pt x="1584" y="181"/>
                      <a:pt x="1584" y="262"/>
                    </a:cubicBezTo>
                    <a:close/>
                  </a:path>
                </a:pathLst>
              </a:custGeom>
              <a:solidFill>
                <a:srgbClr val="7C889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01718"/>
                <a:endParaRPr lang="en-US" sz="1600">
                  <a:solidFill>
                    <a:srgbClr val="FFFFFF"/>
                  </a:solidFill>
                  <a:latin typeface="Vista Sans OT Light"/>
                </a:endParaRPr>
              </a:p>
            </p:txBody>
          </p:sp>
        </p:grpSp>
        <p:sp>
          <p:nvSpPr>
            <p:cNvPr id="19" name="Rectangle 26"/>
            <p:cNvSpPr/>
            <p:nvPr/>
          </p:nvSpPr>
          <p:spPr>
            <a:xfrm>
              <a:off x="4213940" y="4431880"/>
              <a:ext cx="353975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01718"/>
              <a:r>
                <a:rPr lang="hu-HU" sz="1500" dirty="0">
                  <a:solidFill>
                    <a:srgbClr val="FFFFFF"/>
                  </a:solidFill>
                  <a:latin typeface="Vista Sans OT Light"/>
                </a:rPr>
                <a:t>-</a:t>
              </a:r>
              <a:r>
                <a:rPr lang="hu-HU" sz="1500" dirty="0" smtClean="0">
                  <a:solidFill>
                    <a:srgbClr val="FFFFFF"/>
                  </a:solidFill>
                  <a:latin typeface="Vista Sans OT Light"/>
                </a:rPr>
                <a:t>a a felhasználóknak minden nap belép</a:t>
              </a:r>
              <a:endParaRPr lang="en-US" sz="1500" dirty="0">
                <a:solidFill>
                  <a:srgbClr val="FFFFFF"/>
                </a:solidFill>
                <a:latin typeface="Vista Sans OT Light"/>
              </a:endParaRPr>
            </a:p>
          </p:txBody>
        </p:sp>
        <p:sp>
          <p:nvSpPr>
            <p:cNvPr id="20" name="Rectangle 29"/>
            <p:cNvSpPr/>
            <p:nvPr/>
          </p:nvSpPr>
          <p:spPr>
            <a:xfrm>
              <a:off x="3419627" y="4281491"/>
              <a:ext cx="938329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801718"/>
              <a:r>
                <a:rPr lang="en-US" sz="3400" dirty="0">
                  <a:solidFill>
                    <a:srgbClr val="FFFFFF"/>
                  </a:solidFill>
                  <a:latin typeface="Calibri"/>
                  <a:cs typeface="Calibri"/>
                </a:rPr>
                <a:t>72%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256521" y="154284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u-H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Facebook számokban</a:t>
            </a:r>
            <a:endParaRPr lang="hu-HU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911" y="4303315"/>
            <a:ext cx="3427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*Forrás: facebook.com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7381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1521" y="235483"/>
            <a:ext cx="8640959" cy="7455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8956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rgbClr val="FFFFFF"/>
                </a:solidFill>
                <a:latin typeface="Vista Sans OT Reg" pitchFamily="50" charset="0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Facebook: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demográfiai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geográfiai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adatok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1008536"/>
              </p:ext>
            </p:extLst>
          </p:nvPr>
        </p:nvGraphicFramePr>
        <p:xfrm>
          <a:off x="215728" y="771550"/>
          <a:ext cx="457200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7638705"/>
              </p:ext>
            </p:extLst>
          </p:nvPr>
        </p:nvGraphicFramePr>
        <p:xfrm>
          <a:off x="4427984" y="523712"/>
          <a:ext cx="4600575" cy="3128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264260"/>
              </p:ext>
            </p:extLst>
          </p:nvPr>
        </p:nvGraphicFramePr>
        <p:xfrm>
          <a:off x="4716016" y="3269051"/>
          <a:ext cx="417646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 title="Nemek megoszlása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106295"/>
              </p:ext>
            </p:extLst>
          </p:nvPr>
        </p:nvGraphicFramePr>
        <p:xfrm>
          <a:off x="1187624" y="3075806"/>
          <a:ext cx="3168351" cy="1923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8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/>
        </p:nvSpPr>
        <p:spPr>
          <a:xfrm>
            <a:off x="3216987" y="913588"/>
            <a:ext cx="379118" cy="651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7143" tIns="57150" rIns="57143" bIns="5715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Rectangle 7"/>
          <p:cNvSpPr/>
          <p:nvPr/>
        </p:nvSpPr>
        <p:spPr>
          <a:xfrm>
            <a:off x="4627303" y="913588"/>
            <a:ext cx="379118" cy="651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7143" tIns="57150" rIns="57143" bIns="5715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5" name="Picture 8" descr="Screen Shot 2013-12-17 at 20.24.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7" r="4091" b="2525"/>
          <a:stretch/>
        </p:blipFill>
        <p:spPr>
          <a:xfrm>
            <a:off x="3669714" y="812674"/>
            <a:ext cx="317356" cy="308683"/>
          </a:xfrm>
          <a:prstGeom prst="rect">
            <a:avLst/>
          </a:prstGeom>
        </p:spPr>
      </p:pic>
      <p:sp>
        <p:nvSpPr>
          <p:cNvPr id="7" name="TextBox 12"/>
          <p:cNvSpPr txBox="1"/>
          <p:nvPr/>
        </p:nvSpPr>
        <p:spPr>
          <a:xfrm>
            <a:off x="251520" y="4299942"/>
            <a:ext cx="6480720" cy="396262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100" dirty="0" smtClean="0"/>
              <a:t>Adott időszakra vonatkozó óránkénti átlagos adatok. Magyarország, 2013. december </a:t>
            </a:r>
            <a:r>
              <a:rPr lang="en-US" sz="1100" dirty="0" smtClean="0"/>
              <a:t>9-15., </a:t>
            </a:r>
            <a:r>
              <a:rPr lang="hu-HU" sz="1100" dirty="0" smtClean="0"/>
              <a:t>korcsoport</a:t>
            </a:r>
            <a:r>
              <a:rPr lang="en-US" sz="1100" dirty="0" smtClean="0"/>
              <a:t>: </a:t>
            </a:r>
            <a:r>
              <a:rPr lang="hu-HU" sz="1100" dirty="0" smtClean="0"/>
              <a:t>Mindenki. </a:t>
            </a:r>
            <a:r>
              <a:rPr lang="en-US" sz="1100" dirty="0" smtClean="0"/>
              <a:t> </a:t>
            </a:r>
            <a:r>
              <a:rPr lang="hu-HU" sz="1100" dirty="0"/>
              <a:t>F</a:t>
            </a:r>
            <a:r>
              <a:rPr lang="hu-HU" sz="1100" dirty="0" smtClean="0"/>
              <a:t>orrás:  </a:t>
            </a:r>
            <a:r>
              <a:rPr lang="en-US" sz="1100" dirty="0" smtClean="0"/>
              <a:t>Nielsen</a:t>
            </a:r>
            <a:r>
              <a:rPr lang="hu-HU" sz="1100" dirty="0" smtClean="0"/>
              <a:t> Közönségmérés, </a:t>
            </a:r>
            <a:r>
              <a:rPr lang="hu-HU" sz="1100" dirty="0" err="1" smtClean="0"/>
              <a:t>Facebook.com</a:t>
            </a:r>
            <a:endParaRPr lang="en-US" sz="11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1" y="235483"/>
            <a:ext cx="8640959" cy="7455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8956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rgbClr val="FFFFFF"/>
                </a:solidFill>
                <a:latin typeface="Vista Sans OT Reg" pitchFamily="50" charset="0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Facebook és TV elérés Mo-on teljes korcsoport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6022382"/>
              </p:ext>
            </p:extLst>
          </p:nvPr>
        </p:nvGraphicFramePr>
        <p:xfrm>
          <a:off x="251520" y="1123334"/>
          <a:ext cx="8739188" cy="3306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9"/>
          <p:cNvSpPr txBox="1"/>
          <p:nvPr/>
        </p:nvSpPr>
        <p:spPr>
          <a:xfrm>
            <a:off x="5083430" y="817893"/>
            <a:ext cx="1360778" cy="396262"/>
          </a:xfrm>
          <a:prstGeom prst="rect">
            <a:avLst/>
          </a:prstGeom>
          <a:solidFill>
            <a:schemeClr val="accent3"/>
          </a:solidFill>
        </p:spPr>
        <p:txBody>
          <a:bodyPr wrap="square" lIns="57150" tIns="28575" rIns="57150" bIns="28575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100" dirty="0" smtClean="0"/>
              <a:t>Összes TV csatorna együttes elérése</a:t>
            </a:r>
            <a:endParaRPr lang="en-US" sz="1100" dirty="0"/>
          </a:p>
        </p:txBody>
      </p:sp>
      <p:sp>
        <p:nvSpPr>
          <p:cNvPr id="13" name="Rectangle 12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5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4744447"/>
              </p:ext>
            </p:extLst>
          </p:nvPr>
        </p:nvGraphicFramePr>
        <p:xfrm>
          <a:off x="455712" y="1009076"/>
          <a:ext cx="8436768" cy="3341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6"/>
          <p:cNvSpPr/>
          <p:nvPr/>
        </p:nvSpPr>
        <p:spPr>
          <a:xfrm>
            <a:off x="3216987" y="913588"/>
            <a:ext cx="379118" cy="651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7143" tIns="57150" rIns="57143" bIns="5715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Rectangle 7"/>
          <p:cNvSpPr/>
          <p:nvPr/>
        </p:nvSpPr>
        <p:spPr>
          <a:xfrm>
            <a:off x="4627303" y="913588"/>
            <a:ext cx="379118" cy="651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7143" tIns="57150" rIns="57143" bIns="5715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5" name="Picture 8" descr="Screen Shot 2013-12-17 at 20.24.56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9714" y="812674"/>
            <a:ext cx="317356" cy="308683"/>
          </a:xfrm>
          <a:prstGeom prst="rect">
            <a:avLst/>
          </a:prstGeom>
        </p:spPr>
      </p:pic>
      <p:sp>
        <p:nvSpPr>
          <p:cNvPr id="6" name="TextBox 9"/>
          <p:cNvSpPr txBox="1"/>
          <p:nvPr/>
        </p:nvSpPr>
        <p:spPr>
          <a:xfrm>
            <a:off x="5083430" y="817893"/>
            <a:ext cx="1360778" cy="396262"/>
          </a:xfrm>
          <a:prstGeom prst="rect">
            <a:avLst/>
          </a:prstGeom>
          <a:solidFill>
            <a:schemeClr val="accent3"/>
          </a:solidFill>
        </p:spPr>
        <p:txBody>
          <a:bodyPr wrap="square" lIns="57150" tIns="28575" rIns="57150" bIns="28575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100" dirty="0" smtClean="0"/>
              <a:t>Összes TV csatorna együttes elérése</a:t>
            </a:r>
            <a:endParaRPr lang="en-US" sz="1100" dirty="0"/>
          </a:p>
        </p:txBody>
      </p:sp>
      <p:sp>
        <p:nvSpPr>
          <p:cNvPr id="7" name="TextBox 12"/>
          <p:cNvSpPr txBox="1"/>
          <p:nvPr/>
        </p:nvSpPr>
        <p:spPr>
          <a:xfrm>
            <a:off x="251520" y="4299942"/>
            <a:ext cx="6480720" cy="396262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100" dirty="0" smtClean="0"/>
              <a:t>Adott időszakra vonatkozó óránkénti átlagos adatok. Magyarország, 2013. december </a:t>
            </a:r>
            <a:r>
              <a:rPr lang="en-US" sz="1100" dirty="0" smtClean="0"/>
              <a:t>9-15., </a:t>
            </a:r>
            <a:r>
              <a:rPr lang="hu-HU" sz="1100" dirty="0" smtClean="0"/>
              <a:t>korcsoport</a:t>
            </a:r>
            <a:r>
              <a:rPr lang="en-US" sz="1100" dirty="0" smtClean="0"/>
              <a:t>: 18-34</a:t>
            </a:r>
            <a:r>
              <a:rPr lang="hu-HU" sz="1100" dirty="0" smtClean="0"/>
              <a:t>.</a:t>
            </a:r>
            <a:r>
              <a:rPr lang="en-US" sz="1100" dirty="0" smtClean="0"/>
              <a:t> </a:t>
            </a:r>
            <a:r>
              <a:rPr lang="hu-HU" sz="1100" dirty="0"/>
              <a:t>F</a:t>
            </a:r>
            <a:r>
              <a:rPr lang="hu-HU" sz="1100" dirty="0" smtClean="0"/>
              <a:t>orrás:  </a:t>
            </a:r>
            <a:r>
              <a:rPr lang="en-US" sz="1100" dirty="0" smtClean="0"/>
              <a:t>Nielsen</a:t>
            </a:r>
            <a:r>
              <a:rPr lang="hu-HU" sz="1100" dirty="0" smtClean="0"/>
              <a:t> Közönségmérés, </a:t>
            </a:r>
            <a:r>
              <a:rPr lang="hu-HU" sz="1100" dirty="0" err="1" smtClean="0"/>
              <a:t>Facebook.com</a:t>
            </a:r>
            <a:endParaRPr lang="en-US" sz="11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1" y="235483"/>
            <a:ext cx="8640959" cy="7455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8956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rgbClr val="FFFFFF"/>
                </a:solidFill>
                <a:latin typeface="Vista Sans OT Reg" pitchFamily="50" charset="0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Facebook és TV elérés 18-34 korcsoportban Mo-on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5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mage.slidesharecdn.com/facebookzerowhitepaper-140305050158-phpapp01/95/slide-1-638.jpg?cb=139412076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1" t="28295" r="15831" b="33758"/>
          <a:stretch/>
        </p:blipFill>
        <p:spPr bwMode="auto">
          <a:xfrm>
            <a:off x="6149155" y="915565"/>
            <a:ext cx="2743325" cy="3542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Szövegdoboz 8"/>
          <p:cNvSpPr txBox="1"/>
          <p:nvPr/>
        </p:nvSpPr>
        <p:spPr>
          <a:xfrm>
            <a:off x="179512" y="147284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accent1">
                    <a:lumMod val="50000"/>
                  </a:schemeClr>
                </a:solidFill>
              </a:rPr>
              <a:t>Ingyenes vagy fizetős megjelenés?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915566"/>
            <a:ext cx="5292080" cy="72008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Márkák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csökenő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organikus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elérése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6512" y="1851670"/>
            <a:ext cx="5328592" cy="72008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Rajongók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fizetett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elérésével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generált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Szerzett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(earned)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média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szájmarketing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6168" y="2802260"/>
            <a:ext cx="5318248" cy="72008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Márkák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jobban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fogják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szelektálni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tartalmaikat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Felosztás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aktuális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történetmesélés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kampány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5580112" y="1840136"/>
            <a:ext cx="2160240" cy="1080120"/>
          </a:xfrm>
          <a:prstGeom prst="wedgeRectCallout">
            <a:avLst>
              <a:gd name="adj1" fmla="val -65036"/>
              <a:gd name="adj2" fmla="val -10399"/>
            </a:avLst>
          </a:prstGeom>
          <a:solidFill>
            <a:schemeClr val="bg1"/>
          </a:solidFill>
          <a:ln>
            <a:solidFill>
              <a:schemeClr val="accent1">
                <a:shade val="50000"/>
                <a:alpha val="2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55% </a:t>
            </a:r>
            <a:r>
              <a:rPr lang="en-GB" sz="1400" b="1" dirty="0" err="1" smtClean="0">
                <a:solidFill>
                  <a:schemeClr val="accent1">
                    <a:lumMod val="50000"/>
                  </a:schemeClr>
                </a:solidFill>
              </a:rPr>
              <a:t>magasabb</a:t>
            </a: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400" b="1" dirty="0" err="1" smtClean="0">
                <a:solidFill>
                  <a:schemeClr val="accent1">
                    <a:lumMod val="50000"/>
                  </a:schemeClr>
                </a:solidFill>
              </a:rPr>
              <a:t>márkavisszaidézés</a:t>
            </a:r>
            <a:endParaRPr lang="en-GB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27%-</a:t>
            </a:r>
            <a:r>
              <a:rPr lang="en-GB" sz="1400" b="1" dirty="0" err="1" smtClean="0">
                <a:solidFill>
                  <a:schemeClr val="accent1">
                    <a:lumMod val="50000"/>
                  </a:schemeClr>
                </a:solidFill>
              </a:rPr>
              <a:t>kal</a:t>
            </a: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400" b="1" dirty="0" err="1" smtClean="0">
                <a:solidFill>
                  <a:schemeClr val="accent1">
                    <a:lumMod val="50000"/>
                  </a:schemeClr>
                </a:solidFill>
              </a:rPr>
              <a:t>magasabb</a:t>
            </a: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400" b="1" dirty="0" err="1" smtClean="0">
                <a:solidFill>
                  <a:schemeClr val="accent1">
                    <a:lumMod val="50000"/>
                  </a:schemeClr>
                </a:solidFill>
              </a:rPr>
              <a:t>vásárlási</a:t>
            </a: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400" b="1" dirty="0" err="1" smtClean="0">
                <a:solidFill>
                  <a:schemeClr val="accent1">
                    <a:lumMod val="50000"/>
                  </a:schemeClr>
                </a:solidFill>
              </a:rPr>
              <a:t>hajlandóság</a:t>
            </a:r>
            <a:endParaRPr lang="en-GB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9248" y="3738370"/>
            <a:ext cx="5311328" cy="72008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Szegmentáció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one to few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kommunikáció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CRM, Social API, Custom Audiences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8184" y="4252317"/>
            <a:ext cx="3672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 smtClean="0"/>
              <a:t>Forrás</a:t>
            </a:r>
            <a:r>
              <a:rPr lang="en-GB" sz="1000" dirty="0" smtClean="0"/>
              <a:t>: Ogilvy Facebook Zero Whitepaper</a:t>
            </a:r>
            <a:endParaRPr lang="en-GB" sz="1000" dirty="0"/>
          </a:p>
        </p:txBody>
      </p:sp>
      <p:sp>
        <p:nvSpPr>
          <p:cNvPr id="15" name="Rectangular Callout 14"/>
          <p:cNvSpPr/>
          <p:nvPr/>
        </p:nvSpPr>
        <p:spPr>
          <a:xfrm>
            <a:off x="5580112" y="605640"/>
            <a:ext cx="2160240" cy="1080120"/>
          </a:xfrm>
          <a:prstGeom prst="wedgeRectCallout">
            <a:avLst>
              <a:gd name="adj1" fmla="val -65036"/>
              <a:gd name="adj2" fmla="val -10399"/>
            </a:avLst>
          </a:prstGeom>
          <a:solidFill>
            <a:schemeClr val="bg1"/>
          </a:solidFill>
          <a:ln>
            <a:solidFill>
              <a:schemeClr val="accent1">
                <a:shade val="50000"/>
                <a:alpha val="2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err="1" smtClean="0">
                <a:solidFill>
                  <a:schemeClr val="accent1">
                    <a:lumMod val="50000"/>
                  </a:schemeClr>
                </a:solidFill>
              </a:rPr>
              <a:t>Okok</a:t>
            </a: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: Newsfeed (vs SEO), for </a:t>
            </a:r>
            <a:r>
              <a:rPr lang="en-GB" sz="1400" b="1" dirty="0" err="1" smtClean="0">
                <a:solidFill>
                  <a:schemeClr val="accent1">
                    <a:lumMod val="50000"/>
                  </a:schemeClr>
                </a:solidFill>
              </a:rPr>
              <a:t>profitság</a:t>
            </a:r>
            <a:endParaRPr lang="en-GB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err="1" smtClean="0">
                <a:solidFill>
                  <a:schemeClr val="accent1">
                    <a:lumMod val="50000"/>
                  </a:schemeClr>
                </a:solidFill>
              </a:rPr>
              <a:t>Várható</a:t>
            </a: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-e </a:t>
            </a:r>
            <a:r>
              <a:rPr lang="en-GB" sz="1400" b="1" dirty="0" err="1" smtClean="0">
                <a:solidFill>
                  <a:schemeClr val="accent1">
                    <a:lumMod val="50000"/>
                  </a:schemeClr>
                </a:solidFill>
              </a:rPr>
              <a:t>más</a:t>
            </a: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GB" sz="1400" b="1" dirty="0" err="1" smtClean="0">
                <a:solidFill>
                  <a:schemeClr val="accent1">
                    <a:lumMod val="50000"/>
                  </a:schemeClr>
                </a:solidFill>
              </a:rPr>
              <a:t>többi</a:t>
            </a: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400" b="1" dirty="0" err="1" smtClean="0">
                <a:solidFill>
                  <a:schemeClr val="accent1">
                    <a:lumMod val="50000"/>
                  </a:schemeClr>
                </a:solidFill>
              </a:rPr>
              <a:t>közösségi</a:t>
            </a: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400" b="1" dirty="0" err="1" smtClean="0">
                <a:solidFill>
                  <a:schemeClr val="accent1">
                    <a:lumMod val="50000"/>
                  </a:schemeClr>
                </a:solidFill>
              </a:rPr>
              <a:t>médiumtól</a:t>
            </a: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GB" sz="1400" b="1" dirty="0" err="1" smtClean="0">
                <a:solidFill>
                  <a:schemeClr val="accent1">
                    <a:lumMod val="50000"/>
                  </a:schemeClr>
                </a:solidFill>
              </a:rPr>
              <a:t>jövőben</a:t>
            </a:r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en-GB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5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9483</TotalTime>
  <Words>1478</Words>
  <Application>Microsoft Office PowerPoint</Application>
  <PresentationFormat>On-screen Show (16:9)</PresentationFormat>
  <Paragraphs>295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MS PGothic</vt:lpstr>
      <vt:lpstr>Aharoni</vt:lpstr>
      <vt:lpstr>Arial</vt:lpstr>
      <vt:lpstr>Arial Black</vt:lpstr>
      <vt:lpstr>Calibri</vt:lpstr>
      <vt:lpstr>Calibri Bold</vt:lpstr>
      <vt:lpstr>CordiaUPC</vt:lpstr>
      <vt:lpstr>Verdana</vt:lpstr>
      <vt:lpstr>Vista Sans OT Light</vt:lpstr>
      <vt:lpstr>Vista Sans OT Reg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Akos</cp:lastModifiedBy>
  <cp:revision>253</cp:revision>
  <dcterms:created xsi:type="dcterms:W3CDTF">2013-03-20T10:51:11Z</dcterms:created>
  <dcterms:modified xsi:type="dcterms:W3CDTF">2014-11-20T18:33:14Z</dcterms:modified>
</cp:coreProperties>
</file>