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93" r:id="rId4"/>
    <p:sldId id="261" r:id="rId5"/>
    <p:sldId id="294" r:id="rId6"/>
    <p:sldId id="263" r:id="rId7"/>
    <p:sldId id="295" r:id="rId8"/>
    <p:sldId id="265" r:id="rId9"/>
    <p:sldId id="266" r:id="rId10"/>
    <p:sldId id="267" r:id="rId11"/>
    <p:sldId id="268" r:id="rId12"/>
    <p:sldId id="269" r:id="rId13"/>
    <p:sldId id="270" r:id="rId14"/>
    <p:sldId id="271" r:id="rId15"/>
    <p:sldId id="272" r:id="rId16"/>
    <p:sldId id="273" r:id="rId17"/>
    <p:sldId id="274" r:id="rId18"/>
    <p:sldId id="275" r:id="rId19"/>
    <p:sldId id="291"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77" r:id="rId33"/>
    <p:sldId id="260" r:id="rId34"/>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Open Sans"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Open Sans"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Open Sans"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Open Sans"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Open Sans"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Open Sans"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Open Sans"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Open Sans"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Open Sans"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33"/>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05" autoAdjust="0"/>
  </p:normalViewPr>
  <p:slideViewPr>
    <p:cSldViewPr>
      <p:cViewPr varScale="1">
        <p:scale>
          <a:sx n="105" d="100"/>
          <a:sy n="105" d="100"/>
        </p:scale>
        <p:origin x="17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hu-H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4956F640-84B2-4AE1-B98D-1F52192C5883}" type="datetimeFigureOut">
              <a:rPr lang="hu-HU"/>
              <a:pPr>
                <a:defRPr/>
              </a:pPr>
              <a:t>2014.11.19</a:t>
            </a:fld>
            <a:endParaRPr lang="hu-H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u-H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hu-H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91E201-C043-4B34-A1CE-FF352CEA9F22}" type="slidenum">
              <a:rPr lang="hu-HU" altLang="hu-HU"/>
              <a:pPr>
                <a:defRPr/>
              </a:pPr>
              <a:t>‹#›</a:t>
            </a:fld>
            <a:endParaRPr lang="hu-HU" altLang="hu-HU"/>
          </a:p>
        </p:txBody>
      </p:sp>
    </p:spTree>
    <p:extLst>
      <p:ext uri="{BB962C8B-B14F-4D97-AF65-F5344CB8AC3E}">
        <p14:creationId xmlns:p14="http://schemas.microsoft.com/office/powerpoint/2010/main" val="3454725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57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endParaRPr lang="hu-HU" altLang="hu-HU" smtClean="0"/>
          </a:p>
        </p:txBody>
      </p:sp>
      <p:sp>
        <p:nvSpPr>
          <p:cNvPr id="31747" name="Shape 577"/>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0652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hu-HU"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cs typeface="Arial" panose="020B0604020202020204" pitchFamily="34" charset="0"/>
              </a:defRPr>
            </a:lvl1pPr>
            <a:lvl2pPr marL="742950" indent="-285750">
              <a:defRPr>
                <a:solidFill>
                  <a:schemeClr val="tx1"/>
                </a:solidFill>
                <a:latin typeface="Open Sans" pitchFamily="34" charset="0"/>
                <a:cs typeface="Arial" panose="020B0604020202020204" pitchFamily="34" charset="0"/>
              </a:defRPr>
            </a:lvl2pPr>
            <a:lvl3pPr marL="1143000" indent="-228600">
              <a:defRPr>
                <a:solidFill>
                  <a:schemeClr val="tx1"/>
                </a:solidFill>
                <a:latin typeface="Open Sans" pitchFamily="34" charset="0"/>
                <a:cs typeface="Arial" panose="020B0604020202020204" pitchFamily="34" charset="0"/>
              </a:defRPr>
            </a:lvl3pPr>
            <a:lvl4pPr marL="1600200" indent="-228600">
              <a:defRPr>
                <a:solidFill>
                  <a:schemeClr val="tx1"/>
                </a:solidFill>
                <a:latin typeface="Open Sans" pitchFamily="34" charset="0"/>
                <a:cs typeface="Arial" panose="020B0604020202020204" pitchFamily="34" charset="0"/>
              </a:defRPr>
            </a:lvl4pPr>
            <a:lvl5pPr marL="2057400" indent="-22860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fld id="{1831A209-C7D9-4FBA-9068-045D4BB00763}" type="slidenum">
              <a:rPr lang="en-GB" altLang="hu-HU" smtClean="0">
                <a:solidFill>
                  <a:srgbClr val="000000"/>
                </a:solidFill>
                <a:latin typeface="Calibri" panose="020F0502020204030204" pitchFamily="34" charset="0"/>
              </a:rPr>
              <a:pPr/>
              <a:t>8</a:t>
            </a:fld>
            <a:endParaRPr lang="en-GB" altLang="hu-H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33708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hu-HU"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cs typeface="Arial" panose="020B0604020202020204" pitchFamily="34" charset="0"/>
              </a:defRPr>
            </a:lvl1pPr>
            <a:lvl2pPr marL="742950" indent="-285750">
              <a:defRPr>
                <a:solidFill>
                  <a:schemeClr val="tx1"/>
                </a:solidFill>
                <a:latin typeface="Open Sans" pitchFamily="34" charset="0"/>
                <a:cs typeface="Arial" panose="020B0604020202020204" pitchFamily="34" charset="0"/>
              </a:defRPr>
            </a:lvl2pPr>
            <a:lvl3pPr marL="1143000" indent="-228600">
              <a:defRPr>
                <a:solidFill>
                  <a:schemeClr val="tx1"/>
                </a:solidFill>
                <a:latin typeface="Open Sans" pitchFamily="34" charset="0"/>
                <a:cs typeface="Arial" panose="020B0604020202020204" pitchFamily="34" charset="0"/>
              </a:defRPr>
            </a:lvl3pPr>
            <a:lvl4pPr marL="1600200" indent="-228600">
              <a:defRPr>
                <a:solidFill>
                  <a:schemeClr val="tx1"/>
                </a:solidFill>
                <a:latin typeface="Open Sans" pitchFamily="34" charset="0"/>
                <a:cs typeface="Arial" panose="020B0604020202020204" pitchFamily="34" charset="0"/>
              </a:defRPr>
            </a:lvl4pPr>
            <a:lvl5pPr marL="2057400" indent="-22860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fld id="{B710F8A8-EE4C-4B99-A32D-D5AA5ECF37C5}" type="slidenum">
              <a:rPr lang="en-GB" altLang="hu-HU" smtClean="0">
                <a:solidFill>
                  <a:srgbClr val="000000"/>
                </a:solidFill>
                <a:latin typeface="Calibri" panose="020F0502020204030204" pitchFamily="34" charset="0"/>
              </a:rPr>
              <a:pPr/>
              <a:t>10</a:t>
            </a:fld>
            <a:endParaRPr lang="en-GB" altLang="hu-H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365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hu-HU"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cs typeface="Arial" panose="020B0604020202020204" pitchFamily="34" charset="0"/>
              </a:defRPr>
            </a:lvl1pPr>
            <a:lvl2pPr marL="742950" indent="-285750">
              <a:defRPr>
                <a:solidFill>
                  <a:schemeClr val="tx1"/>
                </a:solidFill>
                <a:latin typeface="Open Sans" pitchFamily="34" charset="0"/>
                <a:cs typeface="Arial" panose="020B0604020202020204" pitchFamily="34" charset="0"/>
              </a:defRPr>
            </a:lvl2pPr>
            <a:lvl3pPr marL="1143000" indent="-228600">
              <a:defRPr>
                <a:solidFill>
                  <a:schemeClr val="tx1"/>
                </a:solidFill>
                <a:latin typeface="Open Sans" pitchFamily="34" charset="0"/>
                <a:cs typeface="Arial" panose="020B0604020202020204" pitchFamily="34" charset="0"/>
              </a:defRPr>
            </a:lvl3pPr>
            <a:lvl4pPr marL="1600200" indent="-228600">
              <a:defRPr>
                <a:solidFill>
                  <a:schemeClr val="tx1"/>
                </a:solidFill>
                <a:latin typeface="Open Sans" pitchFamily="34" charset="0"/>
                <a:cs typeface="Arial" panose="020B0604020202020204" pitchFamily="34" charset="0"/>
              </a:defRPr>
            </a:lvl4pPr>
            <a:lvl5pPr marL="2057400" indent="-22860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fld id="{9527FE3C-9E24-4316-9A13-6B44F7CD1C53}" type="slidenum">
              <a:rPr lang="en-GB" altLang="hu-HU" smtClean="0">
                <a:solidFill>
                  <a:srgbClr val="000000"/>
                </a:solidFill>
                <a:latin typeface="Calibri" panose="020F0502020204030204" pitchFamily="34" charset="0"/>
              </a:rPr>
              <a:pPr/>
              <a:t>15</a:t>
            </a:fld>
            <a:endParaRPr lang="en-GB" altLang="hu-H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50921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cs typeface="Arial" panose="020B0604020202020204" pitchFamily="34" charset="0"/>
              </a:defRPr>
            </a:lvl1pPr>
            <a:lvl2pPr marL="739775" indent="-284163">
              <a:defRPr>
                <a:solidFill>
                  <a:schemeClr val="tx1"/>
                </a:solidFill>
                <a:latin typeface="Open Sans" pitchFamily="34" charset="0"/>
                <a:cs typeface="Arial" panose="020B0604020202020204" pitchFamily="34" charset="0"/>
              </a:defRPr>
            </a:lvl2pPr>
            <a:lvl3pPr marL="1139825" indent="-227013">
              <a:defRPr>
                <a:solidFill>
                  <a:schemeClr val="tx1"/>
                </a:solidFill>
                <a:latin typeface="Open Sans" pitchFamily="34" charset="0"/>
                <a:cs typeface="Arial" panose="020B0604020202020204" pitchFamily="34" charset="0"/>
              </a:defRPr>
            </a:lvl3pPr>
            <a:lvl4pPr marL="1595438" indent="-227013">
              <a:defRPr>
                <a:solidFill>
                  <a:schemeClr val="tx1"/>
                </a:solidFill>
                <a:latin typeface="Open Sans" pitchFamily="34" charset="0"/>
                <a:cs typeface="Arial" panose="020B0604020202020204" pitchFamily="34" charset="0"/>
              </a:defRPr>
            </a:lvl4pPr>
            <a:lvl5pPr marL="2051050" indent="-227013">
              <a:defRPr>
                <a:solidFill>
                  <a:schemeClr val="tx1"/>
                </a:solidFill>
                <a:latin typeface="Open Sans" pitchFamily="34" charset="0"/>
                <a:cs typeface="Arial" panose="020B0604020202020204" pitchFamily="34" charset="0"/>
              </a:defRPr>
            </a:lvl5pPr>
            <a:lvl6pPr marL="2508250" indent="-227013"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65450" indent="-227013"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2650" indent="-227013"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79850" indent="-227013"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fld id="{4B902E19-811E-46F2-8082-149A2729B4F3}" type="slidenum">
              <a:rPr lang="en-GB" altLang="en-US" smtClean="0">
                <a:solidFill>
                  <a:srgbClr val="000000"/>
                </a:solidFill>
                <a:latin typeface="Calibri" panose="020F0502020204030204" pitchFamily="34" charset="0"/>
              </a:rPr>
              <a:pPr/>
              <a:t>18</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07883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A mobilitási jelentés szerint a 2014 harmadik negyedévében eladott összes mobiltelefon mintegy 70 százaléka okostelefon volt, egy évvel korábban még csak 55 százalékos volt ez az arány. Várhatóan 2016-ra az okostelefonok száma meghaladja az alapkategóriás készülékek számát világszerte.</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cs typeface="Arial" panose="020B0604020202020204" pitchFamily="34" charset="0"/>
              </a:defRPr>
            </a:lvl1pPr>
            <a:lvl2pPr marL="742950" indent="-285750">
              <a:defRPr>
                <a:solidFill>
                  <a:schemeClr val="tx1"/>
                </a:solidFill>
                <a:latin typeface="Open Sans" pitchFamily="34" charset="0"/>
                <a:cs typeface="Arial" panose="020B0604020202020204" pitchFamily="34" charset="0"/>
              </a:defRPr>
            </a:lvl2pPr>
            <a:lvl3pPr marL="1143000" indent="-228600">
              <a:defRPr>
                <a:solidFill>
                  <a:schemeClr val="tx1"/>
                </a:solidFill>
                <a:latin typeface="Open Sans" pitchFamily="34" charset="0"/>
                <a:cs typeface="Arial" panose="020B0604020202020204" pitchFamily="34" charset="0"/>
              </a:defRPr>
            </a:lvl3pPr>
            <a:lvl4pPr marL="1600200" indent="-228600">
              <a:defRPr>
                <a:solidFill>
                  <a:schemeClr val="tx1"/>
                </a:solidFill>
                <a:latin typeface="Open Sans" pitchFamily="34" charset="0"/>
                <a:cs typeface="Arial" panose="020B0604020202020204" pitchFamily="34" charset="0"/>
              </a:defRPr>
            </a:lvl4pPr>
            <a:lvl5pPr marL="2057400" indent="-22860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fld id="{393AF7F8-2B1A-4FA4-95C0-E7A5DCA61487}" type="slidenum">
              <a:rPr lang="hu-HU" altLang="hu-HU" smtClean="0"/>
              <a:pPr/>
              <a:t>21</a:t>
            </a:fld>
            <a:endParaRPr lang="hu-HU" altLang="hu-HU" smtClean="0"/>
          </a:p>
        </p:txBody>
      </p:sp>
    </p:spTree>
    <p:extLst>
      <p:ext uri="{BB962C8B-B14F-4D97-AF65-F5344CB8AC3E}">
        <p14:creationId xmlns:p14="http://schemas.microsoft.com/office/powerpoint/2010/main" val="38587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A videóforgalom várhatóan a mostani tízszeresére növekszik 2020-ra a teljes mobiltelefonos adatforgalomban. Az Ericsson legfrissebb, egész világra kiterjedő mobilitási jelentésének eredményeit bemutató sajtóeseményen az is elhangzott, hogy 2020-ra a mobil adatforgalom több mint felét a közösségi médiában, reklámokban megjelenő, valamint a valós idejű (streaming) videók megtekintése adja majd.</a:t>
            </a:r>
          </a:p>
          <a:p>
            <a:endParaRPr lang="hu-HU" altLang="hu-HU" smtClean="0"/>
          </a:p>
          <a:p>
            <a:r>
              <a:rPr lang="hu-HU" altLang="hu-HU" smtClean="0"/>
              <a:t>A 3G-t felváltó gyorsabb internetezést lehetővé tevő 4G/LTE technológiával a lefedettség a 2013-as 20 százalékról 2020-ra a világ teljes népességének 70 százalékát éri el. Az előrejelzés szerint 2020-ig az előfizetések 90 százaléka szélessávú mobil előfizetés lesz a világon és a lakosság 90 százalékának lesz mobiltelefonja.</a:t>
            </a:r>
          </a:p>
          <a:p>
            <a:endParaRPr lang="hu-HU" altLang="hu-HU" smtClean="0"/>
          </a:p>
          <a:p>
            <a:r>
              <a:rPr lang="hu-HU" altLang="hu-HU" smtClean="0"/>
              <a:t>Szintén 2020-ra tehető az 5G technológia kereskedelmi bevezetése. Ez már nemcsak a meglévő technológiák, például a 4G továbbfejlesztése hanem, magába foglalja például a felhőalapú technológiákat is. Az 5G a jóslatok szerint egy olyan platform lesz, ami teljes mértékben kiszolgálja a hálózatba kapcsolt társadalom igényeit, biztosítja az egyes technológiák közötti átjárhatóságot. Több ezer új felhasználási terület nyílhat meg a segítségével, például a gépek közötti kommunikáció az egészségügyben, a szenzorokkal felszerelt okos otthonokban, valamint a közúti forgalom biztonságának növelésében.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cs typeface="Arial" panose="020B0604020202020204" pitchFamily="34" charset="0"/>
              </a:defRPr>
            </a:lvl1pPr>
            <a:lvl2pPr marL="742950" indent="-285750">
              <a:defRPr>
                <a:solidFill>
                  <a:schemeClr val="tx1"/>
                </a:solidFill>
                <a:latin typeface="Open Sans" pitchFamily="34" charset="0"/>
                <a:cs typeface="Arial" panose="020B0604020202020204" pitchFamily="34" charset="0"/>
              </a:defRPr>
            </a:lvl2pPr>
            <a:lvl3pPr marL="1143000" indent="-228600">
              <a:defRPr>
                <a:solidFill>
                  <a:schemeClr val="tx1"/>
                </a:solidFill>
                <a:latin typeface="Open Sans" pitchFamily="34" charset="0"/>
                <a:cs typeface="Arial" panose="020B0604020202020204" pitchFamily="34" charset="0"/>
              </a:defRPr>
            </a:lvl3pPr>
            <a:lvl4pPr marL="1600200" indent="-228600">
              <a:defRPr>
                <a:solidFill>
                  <a:schemeClr val="tx1"/>
                </a:solidFill>
                <a:latin typeface="Open Sans" pitchFamily="34" charset="0"/>
                <a:cs typeface="Arial" panose="020B0604020202020204" pitchFamily="34" charset="0"/>
              </a:defRPr>
            </a:lvl4pPr>
            <a:lvl5pPr marL="2057400" indent="-22860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fld id="{33810844-4E30-421B-A72B-BB9ECBCBEA6A}" type="slidenum">
              <a:rPr lang="hu-HU" altLang="hu-HU" smtClean="0"/>
              <a:pPr/>
              <a:t>24</a:t>
            </a:fld>
            <a:endParaRPr lang="hu-HU" altLang="hu-HU" smtClean="0"/>
          </a:p>
        </p:txBody>
      </p:sp>
    </p:spTree>
    <p:extLst>
      <p:ext uri="{BB962C8B-B14F-4D97-AF65-F5344CB8AC3E}">
        <p14:creationId xmlns:p14="http://schemas.microsoft.com/office/powerpoint/2010/main" val="1315615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BEBEB"/>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6325"/>
            <a:ext cx="9155113"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a:solidFill>
            <a:srgbClr val="FCB033"/>
          </a:solidFill>
        </p:spPr>
        <p:txBody>
          <a:bodyPr/>
          <a:lstStyle>
            <a:lvl1pPr algn="ctr">
              <a:defRPr sz="3200" baseline="0">
                <a:solidFill>
                  <a:schemeClr val="bg1"/>
                </a:solidFill>
              </a:defRPr>
            </a:lvl1pPr>
          </a:lstStyle>
          <a:p>
            <a:r>
              <a:rPr lang="hu-HU" noProof="0" dirty="0" err="1" smtClean="0"/>
              <a:t>Click</a:t>
            </a:r>
            <a:r>
              <a:rPr lang="hu-HU" noProof="0" dirty="0" smtClean="0"/>
              <a:t> to </a:t>
            </a:r>
            <a:r>
              <a:rPr lang="hu-HU" noProof="0" dirty="0" err="1" smtClean="0"/>
              <a:t>edit</a:t>
            </a:r>
            <a:r>
              <a:rPr lang="hu-HU" noProof="0" dirty="0" smtClean="0"/>
              <a:t> Master </a:t>
            </a:r>
            <a:r>
              <a:rPr lang="hu-HU" noProof="0" dirty="0" err="1" smtClean="0"/>
              <a:t>title</a:t>
            </a:r>
            <a:r>
              <a:rPr lang="hu-HU" noProof="0" dirty="0" smtClean="0"/>
              <a:t> </a:t>
            </a:r>
            <a:r>
              <a:rPr lang="hu-HU" noProof="0" dirty="0" err="1" smtClean="0"/>
              <a:t>style</a:t>
            </a:r>
            <a:endParaRPr lang="hu-HU" noProof="0"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cap="none"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noProof="0" dirty="0" err="1" smtClean="0"/>
              <a:t>Click</a:t>
            </a:r>
            <a:r>
              <a:rPr lang="hu-HU" noProof="0" dirty="0" smtClean="0"/>
              <a:t> to </a:t>
            </a:r>
            <a:r>
              <a:rPr lang="hu-HU" noProof="0" dirty="0" err="1" smtClean="0"/>
              <a:t>edit</a:t>
            </a:r>
            <a:r>
              <a:rPr lang="hu-HU" noProof="0" dirty="0" smtClean="0"/>
              <a:t> Master </a:t>
            </a:r>
            <a:r>
              <a:rPr lang="hu-HU" noProof="0" dirty="0" err="1" smtClean="0"/>
              <a:t>subtitle</a:t>
            </a:r>
            <a:r>
              <a:rPr lang="hu-HU" noProof="0" dirty="0" smtClean="0"/>
              <a:t> </a:t>
            </a:r>
            <a:r>
              <a:rPr lang="hu-HU" noProof="0" dirty="0" err="1" smtClean="0"/>
              <a:t>style</a:t>
            </a:r>
            <a:endParaRPr lang="hu-HU" noProof="0" dirty="0"/>
          </a:p>
        </p:txBody>
      </p:sp>
      <p:sp>
        <p:nvSpPr>
          <p:cNvPr id="5" name="Footer Placeholder 4"/>
          <p:cNvSpPr>
            <a:spLocks noGrp="1"/>
          </p:cNvSpPr>
          <p:nvPr>
            <p:ph type="ftr" sz="quarter" idx="10"/>
          </p:nvPr>
        </p:nvSpPr>
        <p:spPr>
          <a:xfrm>
            <a:off x="4267200" y="6340475"/>
            <a:ext cx="3886200" cy="365125"/>
          </a:xfrm>
          <a:prstGeom prst="rect">
            <a:avLst/>
          </a:prstGeom>
        </p:spPr>
        <p:txBody>
          <a:bodyPr/>
          <a:lstStyle>
            <a:lvl1pPr eaLnBrk="1" hangingPunct="1">
              <a:defRPr>
                <a:cs typeface="Arial" charset="0"/>
              </a:defRPr>
            </a:lvl1pPr>
          </a:lstStyle>
          <a:p>
            <a:pPr>
              <a:defRPr/>
            </a:pPr>
            <a:r>
              <a:rPr lang="hu-HU"/>
              <a:t>Footer</a:t>
            </a:r>
            <a:endParaRPr lang="hu-HU" dirty="0"/>
          </a:p>
        </p:txBody>
      </p:sp>
    </p:spTree>
    <p:extLst>
      <p:ext uri="{BB962C8B-B14F-4D97-AF65-F5344CB8AC3E}">
        <p14:creationId xmlns:p14="http://schemas.microsoft.com/office/powerpoint/2010/main" val="97348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D28E60B1-CADD-44F1-B352-A39331F12DF1}"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348778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E68F702D-1F87-4585-8FC1-F5386B8CECDF}"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18442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FED478C7-43F1-4FE8-ABB7-300278104FBA}"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16069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_Transition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3603958"/>
            <a:ext cx="9144000" cy="3254047"/>
          </a:xfrm>
          <a:prstGeom prst="rect">
            <a:avLst/>
          </a:prstGeom>
        </p:spPr>
        <p:txBody>
          <a:bodyPr lIns="37576" tIns="0" rIns="37576" bIns="262566"/>
          <a:lstStyle>
            <a:lvl1pPr algn="ctr">
              <a:defRPr sz="2182" baseline="0">
                <a:solidFill>
                  <a:schemeClr val="tx1"/>
                </a:solidFill>
                <a:latin typeface="Clan-Medium"/>
                <a:cs typeface="Clan-Medium"/>
              </a:defRPr>
            </a:lvl1pPr>
          </a:lstStyle>
          <a:p>
            <a:pPr lvl="0"/>
            <a:r>
              <a:rPr lang="en-US" smtClean="0"/>
              <a:t>Click to edit Master text styles</a:t>
            </a:r>
          </a:p>
        </p:txBody>
      </p:sp>
      <p:sp>
        <p:nvSpPr>
          <p:cNvPr id="7" name="Title 1"/>
          <p:cNvSpPr>
            <a:spLocks noGrp="1"/>
          </p:cNvSpPr>
          <p:nvPr>
            <p:ph type="title"/>
          </p:nvPr>
        </p:nvSpPr>
        <p:spPr>
          <a:xfrm>
            <a:off x="0" y="1490400"/>
            <a:ext cx="9144000" cy="2616715"/>
          </a:xfrm>
          <a:prstGeom prst="rect">
            <a:avLst/>
          </a:prstGeom>
        </p:spPr>
        <p:txBody>
          <a:bodyPr lIns="37576" tIns="18780" rIns="37576" bIns="18780"/>
          <a:lstStyle>
            <a:lvl1pPr algn="ctr">
              <a:defRPr>
                <a:solidFill>
                  <a:srgbClr val="FFFFF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91090834"/>
      </p:ext>
    </p:extLst>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3089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118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2719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29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4108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1754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5F663B97-BE22-4343-B352-B7A1DC05B865}"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hu-HU" dirty="0"/>
          </a:p>
        </p:txBody>
      </p:sp>
      <p:sp>
        <p:nvSpPr>
          <p:cNvPr id="11" name="Title 10"/>
          <p:cNvSpPr>
            <a:spLocks noGrp="1"/>
          </p:cNvSpPr>
          <p:nvPr>
            <p:ph type="title"/>
          </p:nvPr>
        </p:nvSpPr>
        <p:spPr/>
        <p:txBody>
          <a:bodyPr/>
          <a:lstStyle/>
          <a:p>
            <a:r>
              <a:rPr lang="en-US" smtClean="0"/>
              <a:t>Click to edit Master title style</a:t>
            </a:r>
            <a:endParaRPr lang="hu-HU"/>
          </a:p>
        </p:txBody>
      </p:sp>
      <p:sp>
        <p:nvSpPr>
          <p:cNvPr id="13" name="Content Placeholder 12"/>
          <p:cNvSpPr>
            <a:spLocks noGrp="1"/>
          </p:cNvSpPr>
          <p:nvPr>
            <p:ph sz="quarter" idx="10"/>
          </p:nvPr>
        </p:nvSpPr>
        <p:spPr>
          <a:xfrm>
            <a:off x="4286250" y="6346804"/>
            <a:ext cx="4038600" cy="433387"/>
          </a:xfrm>
        </p:spPr>
        <p:txBody>
          <a:bodyPr anchor="ctr"/>
          <a:lstStyle>
            <a:lvl1pPr marL="0" indent="0" algn="ctr">
              <a:buNone/>
              <a:defRPr sz="11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90888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6226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6644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4001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5932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1953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EBEBEB"/>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6156325"/>
            <a:ext cx="9155113"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914400"/>
            <a:ext cx="7772400" cy="1470025"/>
          </a:xfrm>
          <a:solidFill>
            <a:srgbClr val="FCB033"/>
          </a:solidFill>
        </p:spPr>
        <p:txBody>
          <a:bodyPr/>
          <a:lstStyle>
            <a:lvl1pPr algn="ctr">
              <a:defRPr sz="3200" baseline="0">
                <a:solidFill>
                  <a:schemeClr val="bg1"/>
                </a:solidFill>
              </a:defRPr>
            </a:lvl1pPr>
          </a:lstStyle>
          <a:p>
            <a:endParaRPr lang="hu-HU" dirty="0"/>
          </a:p>
        </p:txBody>
      </p:sp>
      <p:sp>
        <p:nvSpPr>
          <p:cNvPr id="3" name="Subtitle 2"/>
          <p:cNvSpPr>
            <a:spLocks noGrp="1"/>
          </p:cNvSpPr>
          <p:nvPr>
            <p:ph type="subTitle" idx="1"/>
          </p:nvPr>
        </p:nvSpPr>
        <p:spPr>
          <a:xfrm>
            <a:off x="1371600" y="2819400"/>
            <a:ext cx="6400800" cy="2819400"/>
          </a:xfrm>
        </p:spPr>
        <p:txBody>
          <a:bodyPr/>
          <a:lstStyle>
            <a:lvl1pPr marL="0" indent="0" algn="ctr">
              <a:buNone/>
              <a:defRPr sz="2400" cap="none"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dirty="0"/>
          </a:p>
        </p:txBody>
      </p:sp>
    </p:spTree>
    <p:extLst>
      <p:ext uri="{BB962C8B-B14F-4D97-AF65-F5344CB8AC3E}">
        <p14:creationId xmlns:p14="http://schemas.microsoft.com/office/powerpoint/2010/main" val="229592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8B80C448-FFAA-4DF5-853A-5CE590183615}"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smtClean="0"/>
              <a:t>Click to edit Master title style</a:t>
            </a:r>
            <a:endParaRPr lang="hu-H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40308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64C08515-101C-4813-95E5-49A7C4AA7DA8}"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370681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3ABD44B4-9ACD-401C-B5E5-F8A12F47017A}"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8"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46346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B40D4399-8033-4C68-8B33-5B1729E24F13}"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hu-HU"/>
          </a:p>
        </p:txBody>
      </p:sp>
      <p:sp>
        <p:nvSpPr>
          <p:cNvPr id="4"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14580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3E9EC3A5-E66C-4E4D-BFC4-741149ED9B91}"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3"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316187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305800" y="6424613"/>
            <a:ext cx="512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Open Sans" pitchFamily="34" charset="0"/>
                <a:cs typeface="Arial" panose="020B0604020202020204" pitchFamily="34" charset="0"/>
              </a:defRPr>
            </a:lvl1pPr>
            <a:lvl2pPr marL="742950" indent="-285750" eaLnBrk="0" hangingPunct="0">
              <a:defRPr>
                <a:solidFill>
                  <a:schemeClr val="tx1"/>
                </a:solidFill>
                <a:latin typeface="Open Sans" pitchFamily="34" charset="0"/>
                <a:cs typeface="Arial" panose="020B0604020202020204" pitchFamily="34" charset="0"/>
              </a:defRPr>
            </a:lvl2pPr>
            <a:lvl3pPr marL="1143000" indent="-228600" eaLnBrk="0" hangingPunct="0">
              <a:defRPr>
                <a:solidFill>
                  <a:schemeClr val="tx1"/>
                </a:solidFill>
                <a:latin typeface="Open Sans" pitchFamily="34" charset="0"/>
                <a:cs typeface="Arial" panose="020B0604020202020204" pitchFamily="34" charset="0"/>
              </a:defRPr>
            </a:lvl3pPr>
            <a:lvl4pPr marL="1600200" indent="-228600" eaLnBrk="0" hangingPunct="0">
              <a:defRPr>
                <a:solidFill>
                  <a:schemeClr val="tx1"/>
                </a:solidFill>
                <a:latin typeface="Open Sans" pitchFamily="34" charset="0"/>
                <a:cs typeface="Arial" panose="020B0604020202020204" pitchFamily="34" charset="0"/>
              </a:defRPr>
            </a:lvl4pPr>
            <a:lvl5pPr marL="2057400" indent="-228600" eaLnBrk="0" hangingPunct="0">
              <a:defRPr>
                <a:solidFill>
                  <a:schemeClr val="tx1"/>
                </a:solidFill>
                <a:latin typeface="Open Sans"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Open Sans" pitchFamily="34" charset="0"/>
                <a:cs typeface="Arial" panose="020B0604020202020204" pitchFamily="34" charset="0"/>
              </a:defRPr>
            </a:lvl9pPr>
          </a:lstStyle>
          <a:p>
            <a:pPr algn="ctr" eaLnBrk="1" hangingPunct="1">
              <a:defRPr/>
            </a:pPr>
            <a:fld id="{E09724EA-58A5-464B-972B-016FD7C6CBBA}" type="slidenum">
              <a:rPr lang="en-US" altLang="hu-HU" sz="1200" smtClean="0">
                <a:solidFill>
                  <a:schemeClr val="bg1"/>
                </a:solidFill>
                <a:latin typeface="Arial" panose="020B0604020202020204" pitchFamily="34" charset="0"/>
              </a:rPr>
              <a:pPr algn="ctr" eaLnBrk="1" hangingPunct="1">
                <a:defRPr/>
              </a:pPr>
              <a:t>‹#›</a:t>
            </a:fld>
            <a:endParaRPr lang="hu-HU" altLang="hu-HU" sz="1200" smtClean="0">
              <a:solidFill>
                <a:schemeClr val="bg1"/>
              </a:solidFill>
              <a:latin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4267200" y="6324600"/>
            <a:ext cx="3886200" cy="441325"/>
          </a:xfrm>
          <a:prstGeom prst="rect">
            <a:avLst/>
          </a:prstGeom>
        </p:spPr>
        <p:txBody>
          <a:bodyPr anchor="ctr" anchorCtr="0"/>
          <a:lstStyle>
            <a:lvl1pPr algn="ctr" eaLnBrk="1" hangingPunct="1">
              <a:defRPr sz="1000">
                <a:solidFill>
                  <a:schemeClr val="bg1"/>
                </a:solidFill>
                <a:latin typeface="Arial" panose="020B0604020202020204" pitchFamily="34" charset="0"/>
                <a:cs typeface="Arial" panose="020B0604020202020204" pitchFamily="34" charset="0"/>
              </a:defRPr>
            </a:lvl1pPr>
          </a:lstStyle>
          <a:p>
            <a:pPr>
              <a:defRPr/>
            </a:pPr>
            <a:r>
              <a:rPr lang="en-US"/>
              <a:t>Footer</a:t>
            </a:r>
          </a:p>
        </p:txBody>
      </p:sp>
    </p:spTree>
    <p:extLst>
      <p:ext uri="{BB962C8B-B14F-4D97-AF65-F5344CB8AC3E}">
        <p14:creationId xmlns:p14="http://schemas.microsoft.com/office/powerpoint/2010/main" val="7938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6172200"/>
            <a:ext cx="91535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hu-HU" noProof="0" dirty="0" err="1" smtClean="0"/>
              <a:t>Click</a:t>
            </a:r>
            <a:r>
              <a:rPr lang="hu-HU" noProof="0" dirty="0" smtClean="0"/>
              <a:t> to </a:t>
            </a:r>
            <a:r>
              <a:rPr lang="hu-HU" noProof="0" dirty="0" err="1" smtClean="0"/>
              <a:t>edit</a:t>
            </a:r>
            <a:r>
              <a:rPr lang="hu-HU" noProof="0" dirty="0" smtClean="0"/>
              <a:t> Master </a:t>
            </a:r>
            <a:r>
              <a:rPr lang="hu-HU" noProof="0" dirty="0" err="1" smtClean="0"/>
              <a:t>title</a:t>
            </a:r>
            <a:r>
              <a:rPr lang="hu-HU" noProof="0" dirty="0" smtClean="0"/>
              <a:t> </a:t>
            </a:r>
            <a:r>
              <a:rPr lang="hu-HU" noProof="0" dirty="0" err="1" smtClean="0"/>
              <a:t>style</a:t>
            </a:r>
            <a:endParaRPr lang="hu-HU" noProof="0"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Click to edit Master text styles</a:t>
            </a:r>
          </a:p>
          <a:p>
            <a:pPr lvl="1"/>
            <a:r>
              <a:rPr lang="hu-HU" altLang="hu-HU" smtClean="0"/>
              <a:t>Second level</a:t>
            </a:r>
          </a:p>
          <a:p>
            <a:pPr lvl="2"/>
            <a:r>
              <a:rPr lang="hu-HU" altLang="hu-HU" smtClean="0"/>
              <a:t>Third level</a:t>
            </a:r>
          </a:p>
          <a:p>
            <a:pPr lvl="3"/>
            <a:r>
              <a:rPr lang="hu-HU" altLang="hu-HU" smtClean="0"/>
              <a:t>Fourth level</a:t>
            </a:r>
          </a:p>
          <a:p>
            <a:pPr lvl="4"/>
            <a:r>
              <a:rPr lang="hu-HU" altLang="hu-HU" smtClean="0"/>
              <a:t>Fifth level</a:t>
            </a:r>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Lst>
  <p:timing>
    <p:tnLst>
      <p:par>
        <p:cTn id="1" dur="indefinite" restart="never" nodeType="tmRoot"/>
      </p:par>
    </p:tnLst>
  </p:timing>
  <p:hf hdr="0" ftr="0" dt="0"/>
  <p:txStyles>
    <p:titleStyle>
      <a:lvl1pPr algn="r" rtl="0" eaLnBrk="0" fontAlgn="base" hangingPunct="0">
        <a:spcBef>
          <a:spcPct val="0"/>
        </a:spcBef>
        <a:spcAft>
          <a:spcPct val="0"/>
        </a:spcAft>
        <a:defRPr sz="3200" b="1" kern="1200" cap="all">
          <a:solidFill>
            <a:srgbClr val="FCB033"/>
          </a:solidFill>
          <a:latin typeface="Arial" panose="020B0604020202020204" pitchFamily="34" charset="0"/>
          <a:ea typeface="Open Sans" panose="020B0606030504020204" pitchFamily="34" charset="0"/>
          <a:cs typeface="Open Sans" panose="020B0606030504020204" pitchFamily="34" charset="0"/>
        </a:defRPr>
      </a:lvl1pPr>
      <a:lvl2pPr algn="r" rtl="0" eaLnBrk="0" fontAlgn="base" hangingPunct="0">
        <a:spcBef>
          <a:spcPct val="0"/>
        </a:spcBef>
        <a:spcAft>
          <a:spcPct val="0"/>
        </a:spcAft>
        <a:defRPr sz="3200" b="1">
          <a:solidFill>
            <a:srgbClr val="FCB033"/>
          </a:solidFill>
          <a:latin typeface="Arial" charset="0"/>
          <a:ea typeface="Open Sans" pitchFamily="34" charset="0"/>
          <a:cs typeface="Open Sans" pitchFamily="34" charset="0"/>
        </a:defRPr>
      </a:lvl2pPr>
      <a:lvl3pPr algn="r" rtl="0" eaLnBrk="0" fontAlgn="base" hangingPunct="0">
        <a:spcBef>
          <a:spcPct val="0"/>
        </a:spcBef>
        <a:spcAft>
          <a:spcPct val="0"/>
        </a:spcAft>
        <a:defRPr sz="3200" b="1">
          <a:solidFill>
            <a:srgbClr val="FCB033"/>
          </a:solidFill>
          <a:latin typeface="Arial" charset="0"/>
          <a:ea typeface="Open Sans" pitchFamily="34" charset="0"/>
          <a:cs typeface="Open Sans" pitchFamily="34" charset="0"/>
        </a:defRPr>
      </a:lvl3pPr>
      <a:lvl4pPr algn="r" rtl="0" eaLnBrk="0" fontAlgn="base" hangingPunct="0">
        <a:spcBef>
          <a:spcPct val="0"/>
        </a:spcBef>
        <a:spcAft>
          <a:spcPct val="0"/>
        </a:spcAft>
        <a:defRPr sz="3200" b="1">
          <a:solidFill>
            <a:srgbClr val="FCB033"/>
          </a:solidFill>
          <a:latin typeface="Arial" charset="0"/>
          <a:ea typeface="Open Sans" pitchFamily="34" charset="0"/>
          <a:cs typeface="Open Sans" pitchFamily="34" charset="0"/>
        </a:defRPr>
      </a:lvl4pPr>
      <a:lvl5pPr algn="r" rtl="0" eaLnBrk="0" fontAlgn="base" hangingPunct="0">
        <a:spcBef>
          <a:spcPct val="0"/>
        </a:spcBef>
        <a:spcAft>
          <a:spcPct val="0"/>
        </a:spcAft>
        <a:defRPr sz="3200" b="1">
          <a:solidFill>
            <a:srgbClr val="FCB033"/>
          </a:solidFill>
          <a:latin typeface="Arial" charset="0"/>
          <a:ea typeface="Open Sans" pitchFamily="34" charset="0"/>
          <a:cs typeface="Open Sans" pitchFamily="34" charset="0"/>
        </a:defRPr>
      </a:lvl5pPr>
      <a:lvl6pPr marL="457200" algn="ctr" rtl="0" fontAlgn="base">
        <a:spcBef>
          <a:spcPct val="0"/>
        </a:spcBef>
        <a:spcAft>
          <a:spcPct val="0"/>
        </a:spcAft>
        <a:defRPr sz="3600" b="1">
          <a:solidFill>
            <a:schemeClr val="bg1"/>
          </a:solidFill>
          <a:latin typeface="Open Sans" pitchFamily="34" charset="0"/>
          <a:cs typeface="Open Sans" pitchFamily="34" charset="0"/>
        </a:defRPr>
      </a:lvl6pPr>
      <a:lvl7pPr marL="914400" algn="ctr" rtl="0" fontAlgn="base">
        <a:spcBef>
          <a:spcPct val="0"/>
        </a:spcBef>
        <a:spcAft>
          <a:spcPct val="0"/>
        </a:spcAft>
        <a:defRPr sz="3600" b="1">
          <a:solidFill>
            <a:schemeClr val="bg1"/>
          </a:solidFill>
          <a:latin typeface="Open Sans" pitchFamily="34" charset="0"/>
          <a:cs typeface="Open Sans" pitchFamily="34" charset="0"/>
        </a:defRPr>
      </a:lvl7pPr>
      <a:lvl8pPr marL="1371600" algn="ctr" rtl="0" fontAlgn="base">
        <a:spcBef>
          <a:spcPct val="0"/>
        </a:spcBef>
        <a:spcAft>
          <a:spcPct val="0"/>
        </a:spcAft>
        <a:defRPr sz="3600" b="1">
          <a:solidFill>
            <a:schemeClr val="bg1"/>
          </a:solidFill>
          <a:latin typeface="Open Sans" pitchFamily="34" charset="0"/>
          <a:cs typeface="Open Sans" pitchFamily="34" charset="0"/>
        </a:defRPr>
      </a:lvl8pPr>
      <a:lvl9pPr marL="1828800" algn="ctr" rtl="0" fontAlgn="base">
        <a:spcBef>
          <a:spcPct val="0"/>
        </a:spcBef>
        <a:spcAft>
          <a:spcPct val="0"/>
        </a:spcAft>
        <a:defRPr sz="3600" b="1">
          <a:solidFill>
            <a:schemeClr val="bg1"/>
          </a:solidFill>
          <a:latin typeface="Open Sans" pitchFamily="34" charset="0"/>
          <a:cs typeface="Open Sans" pitchFamily="34" charset="0"/>
        </a:defRPr>
      </a:lvl9pPr>
    </p:titleStyle>
    <p:bodyStyle>
      <a:lvl1pPr marL="342900" indent="-342900" algn="l" rtl="0" eaLnBrk="0" fontAlgn="base" hangingPunct="0">
        <a:spcBef>
          <a:spcPct val="20000"/>
        </a:spcBef>
        <a:spcAft>
          <a:spcPct val="0"/>
        </a:spcAft>
        <a:buClr>
          <a:srgbClr val="FCB033"/>
        </a:buClr>
        <a:buFont typeface="Wingdings" panose="05000000000000000000" pitchFamily="2" charset="2"/>
        <a:buChar char="§"/>
        <a:defRPr sz="32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257300" indent="-342900" algn="l" rtl="0" eaLnBrk="0" fontAlgn="base" hangingPunct="0">
        <a:spcBef>
          <a:spcPct val="20000"/>
        </a:spcBef>
        <a:spcAft>
          <a:spcPct val="0"/>
        </a:spcAft>
        <a:buClr>
          <a:srgbClr val="FCB033"/>
        </a:buClr>
        <a:buFont typeface="Wingdings" panose="05000000000000000000" pitchFamily="2" charset="2"/>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eaLnBrk="0" fontAlgn="base" hangingPunct="0">
        <a:spcBef>
          <a:spcPct val="20000"/>
        </a:spcBef>
        <a:spcAft>
          <a:spcPct val="0"/>
        </a:spcAft>
        <a:buClr>
          <a:srgbClr val="FCB033"/>
        </a:buClr>
        <a:buFont typeface="Wingdings" panose="05000000000000000000" pitchFamily="2" charset="2"/>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oleObject" Target="../embeddings/oleObject1.bin"/><Relationship Id="rId7" Type="http://schemas.openxmlformats.org/officeDocument/2006/relationships/image" Target="../media/image26.jpe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oleObject" Target="../embeddings/Microsoft_Excel_Chart1.xls"/></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0.xml"/><Relationship Id="rId5" Type="http://schemas.openxmlformats.org/officeDocument/2006/relationships/image" Target="../media/image31.emf"/><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oleObject" Target="../embeddings/oleObject2.bin"/><Relationship Id="rId7" Type="http://schemas.openxmlformats.org/officeDocument/2006/relationships/oleObject" Target="../embeddings/Microsoft_Excel_Chart3.xls"/><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6.png"/><Relationship Id="rId4" Type="http://schemas.openxmlformats.org/officeDocument/2006/relationships/oleObject" Target="../embeddings/Microsoft_Excel_Chart2.xls"/></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3.xml"/><Relationship Id="rId5" Type="http://schemas.openxmlformats.org/officeDocument/2006/relationships/image" Target="../media/image40.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hu-HU" dirty="0"/>
              <a:t>Mobilmarketing, </a:t>
            </a:r>
            <a:r>
              <a:rPr lang="hu-HU" dirty="0" err="1"/>
              <a:t>okostelefonok</a:t>
            </a:r>
            <a:r>
              <a:rPr lang="hu-HU" dirty="0"/>
              <a:t>, mobil </a:t>
            </a:r>
            <a:r>
              <a:rPr lang="hu-HU" dirty="0" smtClean="0"/>
              <a:t>innovációk</a:t>
            </a:r>
            <a:endParaRPr lang="hu-HU" dirty="0"/>
          </a:p>
        </p:txBody>
      </p:sp>
      <p:sp>
        <p:nvSpPr>
          <p:cNvPr id="3" name="Subtitle 2"/>
          <p:cNvSpPr>
            <a:spLocks noGrp="1"/>
          </p:cNvSpPr>
          <p:nvPr>
            <p:ph type="subTitle" idx="1"/>
          </p:nvPr>
        </p:nvSpPr>
        <p:spPr/>
        <p:txBody>
          <a:bodyPr/>
          <a:lstStyle/>
          <a:p>
            <a:pPr>
              <a:defRPr/>
            </a:pPr>
            <a:r>
              <a:rPr lang="en-US" dirty="0" smtClean="0"/>
              <a:t>A </a:t>
            </a:r>
            <a:r>
              <a:rPr lang="en-US" dirty="0" err="1" smtClean="0"/>
              <a:t>digitális</a:t>
            </a:r>
            <a:r>
              <a:rPr lang="en-US" dirty="0" smtClean="0"/>
              <a:t> </a:t>
            </a:r>
            <a:r>
              <a:rPr lang="en-US" dirty="0" err="1" smtClean="0"/>
              <a:t>reklám</a:t>
            </a:r>
            <a:r>
              <a:rPr lang="en-US" dirty="0" smtClean="0"/>
              <a:t> </a:t>
            </a:r>
            <a:r>
              <a:rPr lang="en-US" dirty="0" err="1" smtClean="0"/>
              <a:t>eszközei</a:t>
            </a:r>
            <a:r>
              <a:rPr lang="en-US" dirty="0" smtClean="0"/>
              <a:t> </a:t>
            </a:r>
            <a:r>
              <a:rPr lang="hu-HU" dirty="0" smtClean="0"/>
              <a:t>7</a:t>
            </a:r>
            <a:r>
              <a:rPr lang="en-US" dirty="0" smtClean="0"/>
              <a:t>.</a:t>
            </a:r>
          </a:p>
          <a:p>
            <a:pPr>
              <a:defRPr/>
            </a:pPr>
            <a:r>
              <a:rPr lang="hu-HU" dirty="0" smtClean="0"/>
              <a:t>Lovas Tamás (</a:t>
            </a:r>
            <a:r>
              <a:rPr lang="hu-HU" smtClean="0"/>
              <a:t>MEC Hungary)</a:t>
            </a:r>
            <a:endParaRPr lang="hu-H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5288" y="3113088"/>
            <a:ext cx="12763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8313" y="2005013"/>
            <a:ext cx="12049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ross 3"/>
          <p:cNvSpPr/>
          <p:nvPr/>
        </p:nvSpPr>
        <p:spPr>
          <a:xfrm>
            <a:off x="3592513" y="2132013"/>
            <a:ext cx="368300" cy="271462"/>
          </a:xfrm>
          <a:prstGeom prst="plus">
            <a:avLst>
              <a:gd name="adj" fmla="val 3489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796" tIns="41394" rIns="82796" bIns="41394" anchor="ctr"/>
          <a:lstStyle/>
          <a:p>
            <a:pPr fontAlgn="auto">
              <a:spcBef>
                <a:spcPts val="0"/>
              </a:spcBef>
              <a:spcAft>
                <a:spcPts val="0"/>
              </a:spcAft>
              <a:defRPr/>
            </a:pPr>
            <a:endParaRPr lang="en-GB" sz="1636" dirty="0">
              <a:solidFill>
                <a:prstClr val="white"/>
              </a:solidFill>
              <a:latin typeface="Calibri"/>
            </a:endParaRPr>
          </a:p>
        </p:txBody>
      </p:sp>
      <p:sp>
        <p:nvSpPr>
          <p:cNvPr id="11" name="Cross 10"/>
          <p:cNvSpPr/>
          <p:nvPr/>
        </p:nvSpPr>
        <p:spPr>
          <a:xfrm>
            <a:off x="3592513" y="3354388"/>
            <a:ext cx="368300" cy="271462"/>
          </a:xfrm>
          <a:prstGeom prst="plus">
            <a:avLst>
              <a:gd name="adj" fmla="val 3489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796" tIns="41394" rIns="82796" bIns="41394" anchor="ctr"/>
          <a:lstStyle/>
          <a:p>
            <a:pPr fontAlgn="auto">
              <a:spcBef>
                <a:spcPts val="0"/>
              </a:spcBef>
              <a:spcAft>
                <a:spcPts val="0"/>
              </a:spcAft>
              <a:defRPr/>
            </a:pPr>
            <a:endParaRPr lang="en-GB" sz="1636" dirty="0">
              <a:solidFill>
                <a:prstClr val="white"/>
              </a:solidFill>
              <a:latin typeface="Calibri"/>
            </a:endParaRPr>
          </a:p>
        </p:txBody>
      </p:sp>
      <p:pic>
        <p:nvPicPr>
          <p:cNvPr id="3891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2775" y="4308475"/>
            <a:ext cx="9286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ross 12"/>
          <p:cNvSpPr/>
          <p:nvPr/>
        </p:nvSpPr>
        <p:spPr>
          <a:xfrm>
            <a:off x="3592513" y="4568825"/>
            <a:ext cx="368300" cy="271463"/>
          </a:xfrm>
          <a:prstGeom prst="plus">
            <a:avLst>
              <a:gd name="adj" fmla="val 3489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796" tIns="41394" rIns="82796" bIns="41394" anchor="ctr"/>
          <a:lstStyle/>
          <a:p>
            <a:pPr fontAlgn="auto">
              <a:spcBef>
                <a:spcPts val="0"/>
              </a:spcBef>
              <a:spcAft>
                <a:spcPts val="0"/>
              </a:spcAft>
              <a:defRPr/>
            </a:pPr>
            <a:endParaRPr lang="en-GB" sz="1636" dirty="0">
              <a:solidFill>
                <a:prstClr val="white"/>
              </a:solidFill>
              <a:latin typeface="Calibri"/>
            </a:endParaRPr>
          </a:p>
        </p:txBody>
      </p:sp>
      <p:sp>
        <p:nvSpPr>
          <p:cNvPr id="14" name="Rectangle 13"/>
          <p:cNvSpPr/>
          <p:nvPr/>
        </p:nvSpPr>
        <p:spPr>
          <a:xfrm>
            <a:off x="5565775" y="3268663"/>
            <a:ext cx="1455738" cy="587375"/>
          </a:xfrm>
          <a:prstGeom prst="rect">
            <a:avLst/>
          </a:prstGeom>
        </p:spPr>
        <p:txBody>
          <a:bodyPr lIns="82796" tIns="41394" rIns="82796" bIns="41394">
            <a:spAutoFit/>
          </a:bodyPr>
          <a:lstStyle/>
          <a:p>
            <a:pPr fontAlgn="auto">
              <a:spcBef>
                <a:spcPts val="0"/>
              </a:spcBef>
              <a:spcAft>
                <a:spcPts val="0"/>
              </a:spcAft>
              <a:defRPr/>
            </a:pPr>
            <a:r>
              <a:rPr lang="en-GB" sz="1636" dirty="0">
                <a:solidFill>
                  <a:prstClr val="white">
                    <a:lumMod val="50000"/>
                  </a:prstClr>
                </a:solidFill>
                <a:latin typeface="Arial"/>
                <a:cs typeface="+mn-cs"/>
              </a:rPr>
              <a:t>Smartphone</a:t>
            </a:r>
          </a:p>
          <a:p>
            <a:pPr fontAlgn="auto">
              <a:spcBef>
                <a:spcPts val="0"/>
              </a:spcBef>
              <a:spcAft>
                <a:spcPts val="0"/>
              </a:spcAft>
              <a:defRPr/>
            </a:pPr>
            <a:r>
              <a:rPr lang="en-GB" sz="1636" dirty="0">
                <a:solidFill>
                  <a:prstClr val="white">
                    <a:lumMod val="50000"/>
                  </a:prstClr>
                </a:solidFill>
                <a:latin typeface="Arial"/>
                <a:cs typeface="+mn-cs"/>
              </a:rPr>
              <a:t>&amp; desktop</a:t>
            </a:r>
            <a:endParaRPr lang="en-GB" sz="1636" dirty="0">
              <a:solidFill>
                <a:prstClr val="white">
                  <a:lumMod val="50000"/>
                </a:prstClr>
              </a:solidFill>
              <a:latin typeface="Calibri"/>
              <a:cs typeface="+mn-cs"/>
            </a:endParaRPr>
          </a:p>
        </p:txBody>
      </p:sp>
      <p:sp>
        <p:nvSpPr>
          <p:cNvPr id="15" name="Rectangle 14"/>
          <p:cNvSpPr/>
          <p:nvPr/>
        </p:nvSpPr>
        <p:spPr>
          <a:xfrm>
            <a:off x="5641975" y="4454525"/>
            <a:ext cx="1509713" cy="585788"/>
          </a:xfrm>
          <a:prstGeom prst="rect">
            <a:avLst/>
          </a:prstGeom>
        </p:spPr>
        <p:txBody>
          <a:bodyPr lIns="82796" tIns="41394" rIns="82796" bIns="41394">
            <a:spAutoFit/>
          </a:bodyPr>
          <a:lstStyle/>
          <a:p>
            <a:pPr fontAlgn="auto">
              <a:spcBef>
                <a:spcPts val="0"/>
              </a:spcBef>
              <a:spcAft>
                <a:spcPts val="0"/>
              </a:spcAft>
              <a:defRPr/>
            </a:pPr>
            <a:r>
              <a:rPr lang="en-GB" sz="1636" dirty="0">
                <a:solidFill>
                  <a:prstClr val="white">
                    <a:lumMod val="50000"/>
                  </a:prstClr>
                </a:solidFill>
                <a:latin typeface="Arial"/>
                <a:cs typeface="+mn-cs"/>
              </a:rPr>
              <a:t>Smartphone &amp; tablet</a:t>
            </a:r>
            <a:endParaRPr lang="en-GB" sz="1636" dirty="0">
              <a:solidFill>
                <a:prstClr val="white">
                  <a:lumMod val="50000"/>
                </a:prstClr>
              </a:solidFill>
              <a:latin typeface="Calibri"/>
              <a:cs typeface="+mn-cs"/>
            </a:endParaRPr>
          </a:p>
        </p:txBody>
      </p:sp>
      <p:sp>
        <p:nvSpPr>
          <p:cNvPr id="16" name="Rectangle 15"/>
          <p:cNvSpPr/>
          <p:nvPr/>
        </p:nvSpPr>
        <p:spPr>
          <a:xfrm>
            <a:off x="5521325" y="2032000"/>
            <a:ext cx="1562100" cy="587375"/>
          </a:xfrm>
          <a:prstGeom prst="rect">
            <a:avLst/>
          </a:prstGeom>
        </p:spPr>
        <p:txBody>
          <a:bodyPr lIns="82796" tIns="41394" rIns="82796" bIns="41394">
            <a:spAutoFit/>
          </a:bodyPr>
          <a:lstStyle/>
          <a:p>
            <a:pPr fontAlgn="auto">
              <a:spcBef>
                <a:spcPts val="0"/>
              </a:spcBef>
              <a:spcAft>
                <a:spcPts val="0"/>
              </a:spcAft>
              <a:defRPr/>
            </a:pPr>
            <a:r>
              <a:rPr lang="en-GB" sz="1636" dirty="0">
                <a:solidFill>
                  <a:prstClr val="white">
                    <a:lumMod val="50000"/>
                  </a:prstClr>
                </a:solidFill>
                <a:latin typeface="Arial"/>
                <a:cs typeface="+mn-cs"/>
              </a:rPr>
              <a:t>Smartphone &amp; laptop</a:t>
            </a:r>
            <a:endParaRPr lang="en-GB" sz="1636" dirty="0">
              <a:solidFill>
                <a:prstClr val="white">
                  <a:lumMod val="50000"/>
                </a:prstClr>
              </a:solidFill>
              <a:latin typeface="Calibri"/>
              <a:cs typeface="+mn-cs"/>
            </a:endParaRPr>
          </a:p>
        </p:txBody>
      </p:sp>
      <p:sp>
        <p:nvSpPr>
          <p:cNvPr id="19" name="TextBox 18"/>
          <p:cNvSpPr txBox="1"/>
          <p:nvPr/>
        </p:nvSpPr>
        <p:spPr>
          <a:xfrm>
            <a:off x="4510088" y="3232150"/>
            <a:ext cx="739775" cy="363538"/>
          </a:xfrm>
          <a:prstGeom prst="rect">
            <a:avLst/>
          </a:prstGeom>
          <a:noFill/>
        </p:spPr>
        <p:txBody>
          <a:bodyPr lIns="82796" tIns="41394" rIns="82796" bIns="41394">
            <a:spAutoFit/>
          </a:bodyPr>
          <a:lstStyle/>
          <a:p>
            <a:pPr fontAlgn="auto">
              <a:spcBef>
                <a:spcPts val="0"/>
              </a:spcBef>
              <a:spcAft>
                <a:spcPts val="0"/>
              </a:spcAft>
              <a:defRPr/>
            </a:pPr>
            <a:r>
              <a:rPr lang="en-GB" sz="1818" b="1" dirty="0">
                <a:solidFill>
                  <a:srgbClr val="FF0066"/>
                </a:solidFill>
                <a:latin typeface="Arial" panose="020B0604020202020204" pitchFamily="34" charset="0"/>
              </a:rPr>
              <a:t>27%</a:t>
            </a:r>
          </a:p>
        </p:txBody>
      </p:sp>
      <p:sp>
        <p:nvSpPr>
          <p:cNvPr id="20" name="TextBox 19"/>
          <p:cNvSpPr txBox="1"/>
          <p:nvPr/>
        </p:nvSpPr>
        <p:spPr>
          <a:xfrm>
            <a:off x="4567238" y="2111375"/>
            <a:ext cx="739775" cy="363538"/>
          </a:xfrm>
          <a:prstGeom prst="rect">
            <a:avLst/>
          </a:prstGeom>
          <a:noFill/>
        </p:spPr>
        <p:txBody>
          <a:bodyPr lIns="82796" tIns="41394" rIns="82796" bIns="41394">
            <a:spAutoFit/>
          </a:bodyPr>
          <a:lstStyle/>
          <a:p>
            <a:pPr fontAlgn="auto">
              <a:spcBef>
                <a:spcPts val="0"/>
              </a:spcBef>
              <a:spcAft>
                <a:spcPts val="0"/>
              </a:spcAft>
              <a:defRPr/>
            </a:pPr>
            <a:r>
              <a:rPr lang="en-GB" sz="1818" b="1" dirty="0">
                <a:solidFill>
                  <a:srgbClr val="FF0066"/>
                </a:solidFill>
                <a:latin typeface="Arial" panose="020B0604020202020204" pitchFamily="34" charset="0"/>
              </a:rPr>
              <a:t>51%</a:t>
            </a:r>
          </a:p>
        </p:txBody>
      </p:sp>
      <p:sp>
        <p:nvSpPr>
          <p:cNvPr id="21" name="TextBox 20"/>
          <p:cNvSpPr txBox="1"/>
          <p:nvPr/>
        </p:nvSpPr>
        <p:spPr>
          <a:xfrm>
            <a:off x="4525963" y="4567238"/>
            <a:ext cx="739775" cy="363537"/>
          </a:xfrm>
          <a:prstGeom prst="rect">
            <a:avLst/>
          </a:prstGeom>
          <a:noFill/>
        </p:spPr>
        <p:txBody>
          <a:bodyPr lIns="82796" tIns="41394" rIns="82796" bIns="41394">
            <a:spAutoFit/>
          </a:bodyPr>
          <a:lstStyle/>
          <a:p>
            <a:pPr fontAlgn="auto">
              <a:spcBef>
                <a:spcPts val="0"/>
              </a:spcBef>
              <a:spcAft>
                <a:spcPts val="0"/>
              </a:spcAft>
              <a:defRPr/>
            </a:pPr>
            <a:r>
              <a:rPr lang="en-GB" sz="1818" b="1" dirty="0">
                <a:solidFill>
                  <a:srgbClr val="FF0066"/>
                </a:solidFill>
                <a:latin typeface="Arial" panose="020B0604020202020204" pitchFamily="34" charset="0"/>
              </a:rPr>
              <a:t>20%</a:t>
            </a:r>
          </a:p>
        </p:txBody>
      </p:sp>
      <p:cxnSp>
        <p:nvCxnSpPr>
          <p:cNvPr id="24" name="Straight Arrow Connector 23"/>
          <p:cNvCxnSpPr/>
          <p:nvPr/>
        </p:nvCxnSpPr>
        <p:spPr>
          <a:xfrm flipV="1">
            <a:off x="7535863" y="3414713"/>
            <a:ext cx="9525" cy="204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531100" y="3322638"/>
            <a:ext cx="1530350" cy="671512"/>
          </a:xfrm>
          <a:prstGeom prst="rect">
            <a:avLst/>
          </a:prstGeom>
        </p:spPr>
        <p:txBody>
          <a:bodyPr lIns="82796" tIns="41394" rIns="82796" bIns="41394">
            <a:spAutoFit/>
          </a:bodyPr>
          <a:lstStyle/>
          <a:p>
            <a:pPr fontAlgn="b">
              <a:spcBef>
                <a:spcPts val="0"/>
              </a:spcBef>
              <a:spcAft>
                <a:spcPts val="0"/>
              </a:spcAft>
              <a:defRPr/>
            </a:pPr>
            <a:r>
              <a:rPr lang="en-GB" sz="1273" i="1" dirty="0">
                <a:solidFill>
                  <a:srgbClr val="FF0066"/>
                </a:solidFill>
                <a:latin typeface="Arial"/>
                <a:cs typeface="+mn-cs"/>
              </a:rPr>
              <a:t>Males:  </a:t>
            </a:r>
          </a:p>
          <a:p>
            <a:pPr fontAlgn="b">
              <a:spcBef>
                <a:spcPts val="0"/>
              </a:spcBef>
              <a:spcAft>
                <a:spcPts val="0"/>
              </a:spcAft>
              <a:defRPr/>
            </a:pPr>
            <a:r>
              <a:rPr lang="en-GB" sz="1273" i="1" dirty="0">
                <a:solidFill>
                  <a:srgbClr val="FF0066"/>
                </a:solidFill>
                <a:latin typeface="Arial"/>
                <a:cs typeface="+mn-cs"/>
              </a:rPr>
              <a:t>33%</a:t>
            </a:r>
          </a:p>
          <a:p>
            <a:pPr fontAlgn="b">
              <a:spcBef>
                <a:spcPts val="0"/>
              </a:spcBef>
              <a:spcAft>
                <a:spcPts val="0"/>
              </a:spcAft>
              <a:defRPr/>
            </a:pPr>
            <a:endParaRPr lang="en-GB" sz="1273" i="1" dirty="0">
              <a:solidFill>
                <a:srgbClr val="FF0066"/>
              </a:solidFill>
              <a:latin typeface="Arial"/>
              <a:cs typeface="+mn-cs"/>
            </a:endParaRPr>
          </a:p>
        </p:txBody>
      </p:sp>
      <p:cxnSp>
        <p:nvCxnSpPr>
          <p:cNvPr id="29" name="Straight Arrow Connector 28"/>
          <p:cNvCxnSpPr/>
          <p:nvPr/>
        </p:nvCxnSpPr>
        <p:spPr>
          <a:xfrm flipH="1">
            <a:off x="7507288" y="2200275"/>
            <a:ext cx="15875" cy="184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485063" y="2103438"/>
            <a:ext cx="1528762" cy="671512"/>
          </a:xfrm>
          <a:prstGeom prst="rect">
            <a:avLst/>
          </a:prstGeom>
        </p:spPr>
        <p:txBody>
          <a:bodyPr lIns="82796" tIns="41394" rIns="82796" bIns="41394">
            <a:spAutoFit/>
          </a:bodyPr>
          <a:lstStyle/>
          <a:p>
            <a:pPr fontAlgn="b">
              <a:spcBef>
                <a:spcPts val="0"/>
              </a:spcBef>
              <a:spcAft>
                <a:spcPts val="0"/>
              </a:spcAft>
              <a:defRPr/>
            </a:pPr>
            <a:r>
              <a:rPr lang="en-GB" sz="1273" i="1" dirty="0">
                <a:solidFill>
                  <a:srgbClr val="FF0066"/>
                </a:solidFill>
                <a:latin typeface="Arial"/>
                <a:cs typeface="+mn-cs"/>
              </a:rPr>
              <a:t>Over 55’s:  </a:t>
            </a:r>
          </a:p>
          <a:p>
            <a:pPr fontAlgn="b">
              <a:spcBef>
                <a:spcPts val="0"/>
              </a:spcBef>
              <a:spcAft>
                <a:spcPts val="0"/>
              </a:spcAft>
              <a:defRPr/>
            </a:pPr>
            <a:r>
              <a:rPr lang="en-GB" sz="1273" i="1" dirty="0">
                <a:solidFill>
                  <a:srgbClr val="FF0066"/>
                </a:solidFill>
                <a:latin typeface="Arial"/>
                <a:cs typeface="+mn-cs"/>
              </a:rPr>
              <a:t>37%</a:t>
            </a:r>
          </a:p>
          <a:p>
            <a:pPr fontAlgn="b">
              <a:spcBef>
                <a:spcPts val="0"/>
              </a:spcBef>
              <a:spcAft>
                <a:spcPts val="0"/>
              </a:spcAft>
              <a:defRPr/>
            </a:pPr>
            <a:endParaRPr lang="en-GB" sz="1273" i="1" dirty="0">
              <a:solidFill>
                <a:srgbClr val="FF0066"/>
              </a:solidFill>
              <a:latin typeface="Arial"/>
              <a:cs typeface="+mn-cs"/>
            </a:endParaRPr>
          </a:p>
        </p:txBody>
      </p:sp>
      <p:cxnSp>
        <p:nvCxnSpPr>
          <p:cNvPr id="32" name="Straight Connector 31"/>
          <p:cNvCxnSpPr/>
          <p:nvPr/>
        </p:nvCxnSpPr>
        <p:spPr>
          <a:xfrm>
            <a:off x="7246938" y="1927225"/>
            <a:ext cx="9525" cy="3167063"/>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8931" name="Picture 25"/>
          <p:cNvPicPr>
            <a:picLocks noChangeAspect="1"/>
          </p:cNvPicPr>
          <p:nvPr/>
        </p:nvPicPr>
        <p:blipFill>
          <a:blip r:embed="rId6">
            <a:extLst>
              <a:ext uri="{28A0092B-C50C-407E-A947-70E740481C1C}">
                <a14:useLocalDpi xmlns:a14="http://schemas.microsoft.com/office/drawing/2010/main" val="0"/>
              </a:ext>
            </a:extLst>
          </a:blip>
          <a:srcRect l="19270" t="11784" b="10149"/>
          <a:stretch>
            <a:fillRect/>
          </a:stretch>
        </p:blipFill>
        <p:spPr bwMode="auto">
          <a:xfrm>
            <a:off x="1103313" y="2152650"/>
            <a:ext cx="20955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95413" y="2936875"/>
            <a:ext cx="1457325" cy="1090613"/>
          </a:xfrm>
          <a:prstGeom prst="rect">
            <a:avLst/>
          </a:prstGeom>
        </p:spPr>
        <p:txBody>
          <a:bodyPr lIns="82796" tIns="41394" rIns="82796" bIns="41394">
            <a:spAutoFit/>
          </a:bodyPr>
          <a:lstStyle/>
          <a:p>
            <a:pPr fontAlgn="auto">
              <a:spcBef>
                <a:spcPts val="0"/>
              </a:spcBef>
              <a:spcAft>
                <a:spcPts val="0"/>
              </a:spcAft>
              <a:defRPr/>
            </a:pPr>
            <a:r>
              <a:rPr lang="en-GB" sz="1636" dirty="0">
                <a:solidFill>
                  <a:prstClr val="white">
                    <a:lumMod val="50000"/>
                  </a:prstClr>
                </a:solidFill>
                <a:latin typeface="Arial"/>
                <a:cs typeface="+mn-cs"/>
              </a:rPr>
              <a:t>Connected device multi-screening is prevalent</a:t>
            </a:r>
            <a:endParaRPr lang="en-GB" sz="1636" dirty="0">
              <a:solidFill>
                <a:prstClr val="white">
                  <a:lumMod val="50000"/>
                </a:prstClr>
              </a:solidFill>
              <a:latin typeface="Calibri"/>
              <a:cs typeface="+mn-cs"/>
            </a:endParaRPr>
          </a:p>
        </p:txBody>
      </p:sp>
      <p:cxnSp>
        <p:nvCxnSpPr>
          <p:cNvPr id="31" name="Straight Arrow Connector 30"/>
          <p:cNvCxnSpPr/>
          <p:nvPr/>
        </p:nvCxnSpPr>
        <p:spPr>
          <a:xfrm flipV="1">
            <a:off x="7507288" y="4492625"/>
            <a:ext cx="7937" cy="203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502525" y="4400550"/>
            <a:ext cx="1530350" cy="671513"/>
          </a:xfrm>
          <a:prstGeom prst="rect">
            <a:avLst/>
          </a:prstGeom>
        </p:spPr>
        <p:txBody>
          <a:bodyPr lIns="82796" tIns="41394" rIns="82796" bIns="41394">
            <a:spAutoFit/>
          </a:bodyPr>
          <a:lstStyle/>
          <a:p>
            <a:pPr fontAlgn="b">
              <a:spcBef>
                <a:spcPts val="0"/>
              </a:spcBef>
              <a:spcAft>
                <a:spcPts val="0"/>
              </a:spcAft>
              <a:defRPr/>
            </a:pPr>
            <a:r>
              <a:rPr lang="en-GB" sz="1273" i="1" dirty="0">
                <a:solidFill>
                  <a:srgbClr val="FF0066"/>
                </a:solidFill>
                <a:latin typeface="Arial"/>
                <a:cs typeface="+mn-cs"/>
              </a:rPr>
              <a:t>Parents:  </a:t>
            </a:r>
          </a:p>
          <a:p>
            <a:pPr fontAlgn="b">
              <a:spcBef>
                <a:spcPts val="0"/>
              </a:spcBef>
              <a:spcAft>
                <a:spcPts val="0"/>
              </a:spcAft>
              <a:defRPr/>
            </a:pPr>
            <a:r>
              <a:rPr lang="en-GB" sz="1273" i="1" dirty="0">
                <a:solidFill>
                  <a:srgbClr val="FF0066"/>
                </a:solidFill>
                <a:latin typeface="Arial"/>
                <a:cs typeface="+mn-cs"/>
              </a:rPr>
              <a:t>25%</a:t>
            </a:r>
          </a:p>
          <a:p>
            <a:pPr fontAlgn="b">
              <a:spcBef>
                <a:spcPts val="0"/>
              </a:spcBef>
              <a:spcAft>
                <a:spcPts val="0"/>
              </a:spcAft>
              <a:defRPr/>
            </a:pPr>
            <a:endParaRPr lang="en-GB" sz="1273" i="1" dirty="0">
              <a:solidFill>
                <a:srgbClr val="FF0066"/>
              </a:solidFill>
              <a:latin typeface="Arial"/>
              <a:cs typeface="+mn-cs"/>
            </a:endParaRPr>
          </a:p>
        </p:txBody>
      </p:sp>
      <p:sp>
        <p:nvSpPr>
          <p:cNvPr id="22" name="Rectangle 21"/>
          <p:cNvSpPr/>
          <p:nvPr/>
        </p:nvSpPr>
        <p:spPr>
          <a:xfrm>
            <a:off x="15875" y="5581650"/>
            <a:ext cx="4572000" cy="531813"/>
          </a:xfrm>
          <a:prstGeom prst="rect">
            <a:avLst/>
          </a:prstGeom>
        </p:spPr>
        <p:txBody>
          <a:bodyPr lIns="82796" tIns="41394" rIns="82796" bIns="41394">
            <a:spAutoFit/>
          </a:bodyPr>
          <a:lstStyle/>
          <a:p>
            <a:pPr fontAlgn="auto">
              <a:spcBef>
                <a:spcPts val="0"/>
              </a:spcBef>
              <a:spcAft>
                <a:spcPts val="0"/>
              </a:spcAft>
              <a:defRPr/>
            </a:pPr>
            <a:r>
              <a:rPr lang="hu-HU" sz="727" dirty="0" err="1">
                <a:solidFill>
                  <a:srgbClr val="838486"/>
                </a:solidFill>
                <a:latin typeface="Arial" pitchFamily="34" charset="0"/>
              </a:rPr>
              <a:t>Source</a:t>
            </a:r>
            <a:r>
              <a:rPr lang="hu-HU" sz="727" dirty="0">
                <a:solidFill>
                  <a:srgbClr val="838486"/>
                </a:solidFill>
                <a:latin typeface="Arial" pitchFamily="34" charset="0"/>
              </a:rPr>
              <a:t>: </a:t>
            </a:r>
            <a:r>
              <a:rPr lang="hu-HU" sz="727" dirty="0" err="1">
                <a:solidFill>
                  <a:srgbClr val="838486"/>
                </a:solidFill>
                <a:latin typeface="Arial" pitchFamily="34" charset="0"/>
              </a:rPr>
              <a:t>InMobi</a:t>
            </a:r>
            <a:endParaRPr lang="hu-HU" sz="727" dirty="0">
              <a:solidFill>
                <a:srgbClr val="838486"/>
              </a:solidFill>
              <a:latin typeface="Calibri"/>
              <a:cs typeface="+mn-cs"/>
            </a:endParaRPr>
          </a:p>
          <a:p>
            <a:pPr fontAlgn="auto">
              <a:spcBef>
                <a:spcPts val="0"/>
              </a:spcBef>
              <a:spcAft>
                <a:spcPts val="0"/>
              </a:spcAft>
              <a:defRPr/>
            </a:pPr>
            <a:r>
              <a:rPr lang="en-GB" sz="727" dirty="0">
                <a:solidFill>
                  <a:srgbClr val="838486"/>
                </a:solidFill>
                <a:latin typeface="Calibri"/>
                <a:cs typeface="+mn-cs"/>
              </a:rPr>
              <a:t>Q. We’re interested to know if you often use two or more of your devices at the same time. Which of the following devices do you tend to use together at the same time?  </a:t>
            </a:r>
          </a:p>
          <a:p>
            <a:pPr fontAlgn="auto">
              <a:spcBef>
                <a:spcPts val="0"/>
              </a:spcBef>
              <a:spcAft>
                <a:spcPts val="0"/>
              </a:spcAft>
              <a:defRPr/>
            </a:pPr>
            <a:r>
              <a:rPr lang="en-GB" sz="727" dirty="0">
                <a:solidFill>
                  <a:srgbClr val="838486"/>
                </a:solidFill>
                <a:latin typeface="Calibri"/>
                <a:cs typeface="+mn-cs"/>
              </a:rPr>
              <a:t>Base. Total Respondents – 1376; </a:t>
            </a:r>
            <a:endParaRPr lang="en-GB" sz="1636" dirty="0">
              <a:solidFill>
                <a:prstClr val="black"/>
              </a:solidFill>
              <a:latin typeface="Calibri"/>
              <a:cs typeface="+mn-cs"/>
            </a:endParaRPr>
          </a:p>
        </p:txBody>
      </p:sp>
      <p:sp>
        <p:nvSpPr>
          <p:cNvPr id="27" name="Title 1"/>
          <p:cNvSpPr txBox="1">
            <a:spLocks/>
          </p:cNvSpPr>
          <p:nvPr/>
        </p:nvSpPr>
        <p:spPr>
          <a:xfrm>
            <a:off x="114300" y="94297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MULTISCREENING </a:t>
            </a:r>
            <a:r>
              <a:rPr lang="en-US" sz="2909" dirty="0">
                <a:solidFill>
                  <a:srgbClr val="000000"/>
                </a:solidFill>
                <a:cs typeface="Arial"/>
              </a:rPr>
              <a:t>ISN’T JUST ABOUT TV</a:t>
            </a:r>
          </a:p>
        </p:txBody>
      </p:sp>
      <p:sp>
        <p:nvSpPr>
          <p:cNvPr id="38937"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277813" y="2112963"/>
            <a:ext cx="4171950" cy="3395662"/>
          </a:xfrm>
          <a:prstGeom prst="rect">
            <a:avLst/>
          </a:prstGeom>
        </p:spPr>
        <p:txBody>
          <a:bodyPr lIns="82796" tIns="41394" rIns="82796" bIns="41394"/>
          <a:lstStyle/>
          <a:p>
            <a:pPr fontAlgn="auto">
              <a:spcBef>
                <a:spcPct val="20000"/>
              </a:spcBef>
              <a:spcAft>
                <a:spcPts val="1091"/>
              </a:spcAft>
              <a:buClr>
                <a:srgbClr val="FF6309"/>
              </a:buClr>
              <a:defRPr/>
            </a:pPr>
            <a:r>
              <a:rPr lang="en-GB" sz="2545" dirty="0">
                <a:solidFill>
                  <a:schemeClr val="bg2"/>
                </a:solidFill>
                <a:latin typeface="Arial"/>
                <a:cs typeface="Arial"/>
              </a:rPr>
              <a:t>People experience </a:t>
            </a:r>
            <a:r>
              <a:rPr lang="en-GB" sz="2545" dirty="0">
                <a:solidFill>
                  <a:srgbClr val="0D6CBA"/>
                </a:solidFill>
                <a:latin typeface="Arial"/>
                <a:cs typeface="Arial"/>
              </a:rPr>
              <a:t>immersion</a:t>
            </a:r>
            <a:r>
              <a:rPr lang="en-GB" sz="2545" dirty="0">
                <a:solidFill>
                  <a:schemeClr val="bg2"/>
                </a:solidFill>
                <a:latin typeface="Arial"/>
                <a:cs typeface="Arial"/>
              </a:rPr>
              <a:t> in a set of screens</a:t>
            </a:r>
          </a:p>
          <a:p>
            <a:pPr fontAlgn="auto">
              <a:spcBef>
                <a:spcPct val="20000"/>
              </a:spcBef>
              <a:spcAft>
                <a:spcPts val="1091"/>
              </a:spcAft>
              <a:buClr>
                <a:srgbClr val="FF6309"/>
              </a:buClr>
              <a:defRPr/>
            </a:pPr>
            <a:r>
              <a:rPr lang="en-GB" sz="2545" dirty="0">
                <a:solidFill>
                  <a:schemeClr val="bg2"/>
                </a:solidFill>
                <a:latin typeface="Arial"/>
                <a:cs typeface="Arial"/>
              </a:rPr>
              <a:t>But the roles are </a:t>
            </a:r>
            <a:r>
              <a:rPr lang="en-GB" sz="2545" dirty="0">
                <a:solidFill>
                  <a:srgbClr val="0D6CBA"/>
                </a:solidFill>
                <a:latin typeface="Arial"/>
                <a:cs typeface="Arial"/>
              </a:rPr>
              <a:t>not confrontational</a:t>
            </a:r>
            <a:r>
              <a:rPr lang="en-GB" sz="2545" dirty="0">
                <a:solidFill>
                  <a:schemeClr val="bg2"/>
                </a:solidFill>
                <a:latin typeface="Arial"/>
                <a:cs typeface="Arial"/>
              </a:rPr>
              <a:t> </a:t>
            </a:r>
          </a:p>
          <a:p>
            <a:pPr fontAlgn="auto">
              <a:spcBef>
                <a:spcPct val="20000"/>
              </a:spcBef>
              <a:spcAft>
                <a:spcPts val="1091"/>
              </a:spcAft>
              <a:buClr>
                <a:srgbClr val="FF6309"/>
              </a:buClr>
              <a:defRPr/>
            </a:pPr>
            <a:r>
              <a:rPr lang="en-GB" sz="2545" dirty="0">
                <a:solidFill>
                  <a:schemeClr val="bg2"/>
                </a:solidFill>
                <a:latin typeface="Arial"/>
                <a:cs typeface="Arial"/>
              </a:rPr>
              <a:t>Use is more </a:t>
            </a:r>
            <a:r>
              <a:rPr lang="en-GB" sz="2545" dirty="0">
                <a:solidFill>
                  <a:srgbClr val="0D6CBA"/>
                </a:solidFill>
                <a:latin typeface="Arial"/>
                <a:cs typeface="Arial"/>
              </a:rPr>
              <a:t>in parallel </a:t>
            </a:r>
            <a:r>
              <a:rPr lang="en-GB" sz="2545" dirty="0">
                <a:solidFill>
                  <a:schemeClr val="bg2"/>
                </a:solidFill>
                <a:latin typeface="Arial"/>
                <a:cs typeface="Arial"/>
              </a:rPr>
              <a:t>than sequential</a:t>
            </a:r>
          </a:p>
          <a:p>
            <a:pPr fontAlgn="auto">
              <a:spcBef>
                <a:spcPct val="20000"/>
              </a:spcBef>
              <a:spcAft>
                <a:spcPts val="0"/>
              </a:spcAft>
              <a:buClr>
                <a:srgbClr val="FF6309"/>
              </a:buClr>
              <a:defRPr/>
            </a:pPr>
            <a:endParaRPr lang="en-GB" sz="2364" dirty="0">
              <a:solidFill>
                <a:schemeClr val="bg2"/>
              </a:solidFill>
              <a:latin typeface="Arial"/>
              <a:cs typeface="Arial"/>
            </a:endParaRPr>
          </a:p>
          <a:p>
            <a:pPr fontAlgn="auto">
              <a:spcBef>
                <a:spcPct val="20000"/>
              </a:spcBef>
              <a:spcAft>
                <a:spcPts val="0"/>
              </a:spcAft>
              <a:buClr>
                <a:srgbClr val="FF6309"/>
              </a:buClr>
              <a:defRPr/>
            </a:pPr>
            <a:endParaRPr lang="en-GB" sz="2364" dirty="0">
              <a:solidFill>
                <a:schemeClr val="bg2"/>
              </a:solidFill>
              <a:latin typeface="Arial"/>
              <a:cs typeface="Arial"/>
            </a:endParaRPr>
          </a:p>
          <a:p>
            <a:pPr fontAlgn="auto">
              <a:spcBef>
                <a:spcPct val="20000"/>
              </a:spcBef>
              <a:spcAft>
                <a:spcPts val="0"/>
              </a:spcAft>
              <a:buClr>
                <a:srgbClr val="FF6309"/>
              </a:buClr>
              <a:defRPr/>
            </a:pPr>
            <a:endParaRPr lang="en-GB" sz="2364" dirty="0">
              <a:solidFill>
                <a:schemeClr val="bg2"/>
              </a:solidFill>
              <a:latin typeface="Arial"/>
              <a:cs typeface="Arial"/>
            </a:endParaRPr>
          </a:p>
        </p:txBody>
      </p:sp>
      <p:sp>
        <p:nvSpPr>
          <p:cNvPr id="23" name="Title 1"/>
          <p:cNvSpPr txBox="1">
            <a:spLocks/>
          </p:cNvSpPr>
          <p:nvPr/>
        </p:nvSpPr>
        <p:spPr>
          <a:xfrm>
            <a:off x="114300" y="94297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SCREEN COLLABORATION SHOULD REFLECT THE EXPERIENCES PEOPLE ARE HAVING</a:t>
            </a:r>
            <a:endParaRPr lang="en-US" sz="2909" dirty="0">
              <a:solidFill>
                <a:schemeClr val="bg2"/>
              </a:solidFill>
              <a:cs typeface="Arial"/>
            </a:endParaRPr>
          </a:p>
        </p:txBody>
      </p:sp>
      <p:pic>
        <p:nvPicPr>
          <p:cNvPr id="409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6038" y="1974850"/>
            <a:ext cx="32924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p:cNvPicPr>
          <p:nvPr/>
        </p:nvPicPr>
        <p:blipFill>
          <a:blip r:embed="rId2">
            <a:extLst>
              <a:ext uri="{28A0092B-C50C-407E-A947-70E740481C1C}">
                <a14:useLocalDpi xmlns:a14="http://schemas.microsoft.com/office/drawing/2010/main" val="0"/>
              </a:ext>
            </a:extLst>
          </a:blip>
          <a:srcRect l="24323" r="25066"/>
          <a:stretch>
            <a:fillRect/>
          </a:stretch>
        </p:blipFill>
        <p:spPr bwMode="auto">
          <a:xfrm>
            <a:off x="808038" y="1957388"/>
            <a:ext cx="3271837"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7" name="Group 1"/>
          <p:cNvGrpSpPr>
            <a:grpSpLocks/>
          </p:cNvGrpSpPr>
          <p:nvPr/>
        </p:nvGrpSpPr>
        <p:grpSpPr bwMode="auto">
          <a:xfrm>
            <a:off x="4699000" y="1954213"/>
            <a:ext cx="3565525" cy="3622675"/>
            <a:chOff x="5168389" y="991755"/>
            <a:chExt cx="3922490" cy="3984326"/>
          </a:xfrm>
        </p:grpSpPr>
        <p:sp>
          <p:nvSpPr>
            <p:cNvPr id="4" name="Rectangle 3"/>
            <p:cNvSpPr/>
            <p:nvPr/>
          </p:nvSpPr>
          <p:spPr>
            <a:xfrm>
              <a:off x="5791866" y="1145401"/>
              <a:ext cx="2895587" cy="3416882"/>
            </a:xfrm>
            <a:prstGeom prst="rect">
              <a:avLst/>
            </a:prstGeom>
          </p:spPr>
          <p:txBody>
            <a:bodyPr lIns="83115" tIns="41558" rIns="83115" bIns="41558">
              <a:spAutoFit/>
            </a:bodyPr>
            <a:lstStyle/>
            <a:p>
              <a:pPr fontAlgn="auto">
                <a:spcBef>
                  <a:spcPts val="0"/>
                </a:spcBef>
                <a:spcAft>
                  <a:spcPts val="0"/>
                </a:spcAft>
                <a:defRPr/>
              </a:pPr>
              <a:r>
                <a:rPr lang="en-GB" sz="3273" dirty="0">
                  <a:solidFill>
                    <a:srgbClr val="0D6CBA"/>
                  </a:solidFill>
                  <a:latin typeface="Arial" panose="020B0604020202020204" pitchFamily="34" charset="0"/>
                  <a:ea typeface="Calibri" panose="020F0502020204030204" pitchFamily="34" charset="0"/>
                </a:rPr>
                <a:t>78% </a:t>
              </a:r>
            </a:p>
            <a:p>
              <a:pPr fontAlgn="auto">
                <a:spcBef>
                  <a:spcPts val="0"/>
                </a:spcBef>
                <a:spcAft>
                  <a:spcPts val="0"/>
                </a:spcAft>
                <a:defRPr/>
              </a:pPr>
              <a:r>
                <a:rPr lang="en-GB" sz="3273" dirty="0">
                  <a:solidFill>
                    <a:schemeClr val="tx2"/>
                  </a:solidFill>
                  <a:latin typeface="Arial" panose="020B0604020202020204" pitchFamily="34" charset="0"/>
                  <a:ea typeface="Calibri" panose="020F0502020204030204" pitchFamily="34" charset="0"/>
                </a:rPr>
                <a:t>of recent purchases involved a connected device</a:t>
              </a:r>
            </a:p>
          </p:txBody>
        </p:sp>
        <p:sp>
          <p:nvSpPr>
            <p:cNvPr id="6" name="AutoShape 3"/>
            <p:cNvSpPr>
              <a:spLocks noChangeArrowheads="1"/>
            </p:cNvSpPr>
            <p:nvPr/>
          </p:nvSpPr>
          <p:spPr bwMode="auto">
            <a:xfrm>
              <a:off x="5168389" y="991755"/>
              <a:ext cx="3922490" cy="3984326"/>
            </a:xfrm>
            <a:prstGeom prst="roundRect">
              <a:avLst>
                <a:gd name="adj" fmla="val 16667"/>
              </a:avLst>
            </a:prstGeom>
            <a:noFill/>
            <a:ln w="28575">
              <a:solidFill>
                <a:schemeClr val="bg1">
                  <a:lumMod val="75000"/>
                </a:schemeClr>
              </a:solidFill>
            </a:ln>
          </p:spPr>
          <p:txBody>
            <a:bodyPr lIns="83115" tIns="41558" rIns="83115" bIns="41558"/>
            <a:lstStyle/>
            <a:p>
              <a:pPr defTabSz="414005">
                <a:spcBef>
                  <a:spcPts val="0"/>
                </a:spcBef>
                <a:defRPr/>
              </a:pPr>
              <a:endParaRPr lang="en-GB" sz="1455" kern="0" dirty="0">
                <a:solidFill>
                  <a:srgbClr val="6C6F70"/>
                </a:solidFill>
                <a:latin typeface="Arial" panose="020B0604020202020204" pitchFamily="34" charset="0"/>
                <a:ea typeface="Verdana" pitchFamily="34" charset="0"/>
              </a:endParaRPr>
            </a:p>
          </p:txBody>
        </p:sp>
      </p:grpSp>
      <p:sp>
        <p:nvSpPr>
          <p:cNvPr id="8" name="TextBox 7"/>
          <p:cNvSpPr txBox="1"/>
          <p:nvPr/>
        </p:nvSpPr>
        <p:spPr>
          <a:xfrm>
            <a:off x="17463" y="5768975"/>
            <a:ext cx="7572375" cy="277813"/>
          </a:xfrm>
          <a:prstGeom prst="rect">
            <a:avLst/>
          </a:prstGeom>
          <a:noFill/>
        </p:spPr>
        <p:txBody>
          <a:bodyPr lIns="82796" tIns="41394" rIns="82796" bIns="41394">
            <a:spAutoFit/>
          </a:bodyPr>
          <a:lstStyle/>
          <a:p>
            <a:pPr fontAlgn="auto">
              <a:spcBef>
                <a:spcPts val="0"/>
              </a:spcBef>
              <a:spcAft>
                <a:spcPts val="0"/>
              </a:spcAft>
              <a:defRPr/>
            </a:pPr>
            <a:r>
              <a:rPr lang="en-GB" sz="636" dirty="0">
                <a:solidFill>
                  <a:srgbClr val="838486"/>
                </a:solidFill>
                <a:latin typeface="Arial" pitchFamily="34" charset="0"/>
              </a:rPr>
              <a:t>Q Which of the following devices do you think played a role in your [VALUE] purchase? </a:t>
            </a:r>
          </a:p>
          <a:p>
            <a:pPr fontAlgn="auto">
              <a:spcBef>
                <a:spcPts val="0"/>
              </a:spcBef>
              <a:spcAft>
                <a:spcPts val="0"/>
              </a:spcAft>
              <a:defRPr/>
            </a:pPr>
            <a:r>
              <a:rPr lang="en-GB" sz="636" dirty="0">
                <a:solidFill>
                  <a:srgbClr val="838486"/>
                </a:solidFill>
                <a:latin typeface="Arial" pitchFamily="34" charset="0"/>
              </a:rPr>
              <a:t>Base. Total Respondents – 1376; </a:t>
            </a:r>
          </a:p>
        </p:txBody>
      </p:sp>
      <p:sp>
        <p:nvSpPr>
          <p:cNvPr id="9" name="Title 1"/>
          <p:cNvSpPr txBox="1">
            <a:spLocks/>
          </p:cNvSpPr>
          <p:nvPr/>
        </p:nvSpPr>
        <p:spPr>
          <a:xfrm>
            <a:off x="114300" y="94297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A KEY ROLE IN RECENT PURCHASES</a:t>
            </a:r>
            <a:endParaRPr lang="en-US" sz="2909" dirty="0">
              <a:solidFill>
                <a:srgbClr val="000000"/>
              </a:solidFill>
              <a:cs typeface="Arial"/>
            </a:endParaRPr>
          </a:p>
        </p:txBody>
      </p:sp>
      <p:sp>
        <p:nvSpPr>
          <p:cNvPr id="41990"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
          <p:cNvGrpSpPr>
            <a:grpSpLocks/>
          </p:cNvGrpSpPr>
          <p:nvPr/>
        </p:nvGrpSpPr>
        <p:grpSpPr bwMode="auto">
          <a:xfrm>
            <a:off x="457200" y="1906588"/>
            <a:ext cx="8031163" cy="3700462"/>
            <a:chOff x="502920" y="1154484"/>
            <a:chExt cx="8834496" cy="4070635"/>
          </a:xfrm>
        </p:grpSpPr>
        <p:graphicFrame>
          <p:nvGraphicFramePr>
            <p:cNvPr id="43014" name="Chart 3"/>
            <p:cNvGraphicFramePr>
              <a:graphicFrameLocks/>
            </p:cNvGraphicFramePr>
            <p:nvPr/>
          </p:nvGraphicFramePr>
          <p:xfrm>
            <a:off x="447040" y="1098604"/>
            <a:ext cx="8946256" cy="3459053"/>
          </p:xfrm>
          <a:graphic>
            <a:graphicData uri="http://schemas.openxmlformats.org/presentationml/2006/ole">
              <mc:AlternateContent xmlns:mc="http://schemas.openxmlformats.org/markup-compatibility/2006">
                <mc:Choice xmlns:v="urn:schemas-microsoft-com:vml" Requires="v">
                  <p:oleObj spid="_x0000_s43019" name="Diagram" r:id="rId4" imgW="8138865" imgH="3151905" progId="Excel.Chart.8">
                    <p:embed/>
                  </p:oleObj>
                </mc:Choice>
                <mc:Fallback>
                  <p:oleObj name="Diagram" r:id="rId4" imgW="8138865" imgH="3151905"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40" y="1098604"/>
                          <a:ext cx="8946256" cy="345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3015" name="Picture 4"/>
            <p:cNvPicPr>
              <a:picLocks noChangeAspect="1"/>
            </p:cNvPicPr>
            <p:nvPr/>
          </p:nvPicPr>
          <p:blipFill>
            <a:blip r:embed="rId6">
              <a:extLst>
                <a:ext uri="{28A0092B-C50C-407E-A947-70E740481C1C}">
                  <a14:useLocalDpi xmlns:a14="http://schemas.microsoft.com/office/drawing/2010/main" val="0"/>
                </a:ext>
              </a:extLst>
            </a:blip>
            <a:srcRect l="71829" t="58730" r="16872" b="11272"/>
            <a:stretch>
              <a:fillRect/>
            </a:stretch>
          </p:blipFill>
          <p:spPr bwMode="auto">
            <a:xfrm>
              <a:off x="3528024" y="4522322"/>
              <a:ext cx="573167" cy="64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5"/>
            <p:cNvPicPr>
              <a:picLocks noChangeAspect="1"/>
            </p:cNvPicPr>
            <p:nvPr/>
          </p:nvPicPr>
          <p:blipFill>
            <a:blip r:embed="rId6">
              <a:extLst>
                <a:ext uri="{28A0092B-C50C-407E-A947-70E740481C1C}">
                  <a14:useLocalDpi xmlns:a14="http://schemas.microsoft.com/office/drawing/2010/main" val="0"/>
                </a:ext>
              </a:extLst>
            </a:blip>
            <a:srcRect l="20415" t="55872" r="59093" b="6142"/>
            <a:stretch>
              <a:fillRect/>
            </a:stretch>
          </p:blipFill>
          <p:spPr bwMode="auto">
            <a:xfrm>
              <a:off x="1315799" y="4474028"/>
              <a:ext cx="792825" cy="71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6"/>
            <p:cNvPicPr>
              <a:picLocks noChangeAspect="1"/>
            </p:cNvPicPr>
            <p:nvPr/>
          </p:nvPicPr>
          <p:blipFill>
            <a:blip r:embed="rId7">
              <a:extLst>
                <a:ext uri="{28A0092B-C50C-407E-A947-70E740481C1C}">
                  <a14:useLocalDpi xmlns:a14="http://schemas.microsoft.com/office/drawing/2010/main" val="0"/>
                </a:ext>
              </a:extLst>
            </a:blip>
            <a:srcRect l="58371" t="8490" r="1653" b="46986"/>
            <a:stretch>
              <a:fillRect/>
            </a:stretch>
          </p:blipFill>
          <p:spPr bwMode="auto">
            <a:xfrm>
              <a:off x="7530779" y="4541231"/>
              <a:ext cx="1112393" cy="60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7"/>
            <p:cNvPicPr>
              <a:picLocks noChangeAspect="1"/>
            </p:cNvPicPr>
            <p:nvPr/>
          </p:nvPicPr>
          <p:blipFill>
            <a:blip r:embed="rId8">
              <a:extLst>
                <a:ext uri="{28A0092B-C50C-407E-A947-70E740481C1C}">
                  <a14:useLocalDpi xmlns:a14="http://schemas.microsoft.com/office/drawing/2010/main" val="0"/>
                </a:ext>
              </a:extLst>
            </a:blip>
            <a:srcRect l="55341" t="50357" r="352"/>
            <a:stretch>
              <a:fillRect/>
            </a:stretch>
          </p:blipFill>
          <p:spPr bwMode="auto">
            <a:xfrm>
              <a:off x="5286867" y="4522306"/>
              <a:ext cx="1281828" cy="70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0" y="5772150"/>
            <a:ext cx="7572375" cy="279400"/>
          </a:xfrm>
          <a:prstGeom prst="rect">
            <a:avLst/>
          </a:prstGeom>
          <a:noFill/>
        </p:spPr>
        <p:txBody>
          <a:bodyPr lIns="82796" tIns="41394" rIns="82796" bIns="41394">
            <a:spAutoFit/>
          </a:bodyPr>
          <a:lstStyle/>
          <a:p>
            <a:pPr fontAlgn="auto">
              <a:spcBef>
                <a:spcPts val="0"/>
              </a:spcBef>
              <a:spcAft>
                <a:spcPts val="0"/>
              </a:spcAft>
              <a:defRPr/>
            </a:pPr>
            <a:r>
              <a:rPr lang="en-GB" sz="636" dirty="0">
                <a:solidFill>
                  <a:srgbClr val="838486"/>
                </a:solidFill>
                <a:latin typeface="Arial" pitchFamily="34" charset="0"/>
              </a:rPr>
              <a:t>Q Which of the following devices do you think played a role in your [VALUE] purchase? </a:t>
            </a:r>
          </a:p>
          <a:p>
            <a:pPr fontAlgn="auto">
              <a:spcBef>
                <a:spcPts val="0"/>
              </a:spcBef>
              <a:spcAft>
                <a:spcPts val="0"/>
              </a:spcAft>
              <a:defRPr/>
            </a:pPr>
            <a:r>
              <a:rPr lang="en-GB" sz="636" dirty="0">
                <a:solidFill>
                  <a:srgbClr val="838486"/>
                </a:solidFill>
                <a:latin typeface="Arial" pitchFamily="34" charset="0"/>
              </a:rPr>
              <a:t>Base. Total Respondents – 1376; </a:t>
            </a:r>
          </a:p>
        </p:txBody>
      </p:sp>
      <p:sp>
        <p:nvSpPr>
          <p:cNvPr id="9" name="Title 1"/>
          <p:cNvSpPr txBox="1">
            <a:spLocks/>
          </p:cNvSpPr>
          <p:nvPr/>
        </p:nvSpPr>
        <p:spPr>
          <a:xfrm>
            <a:off x="114300" y="94297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LARGER SCREEN USED MORE IN THE PURCHASE JOURNEY</a:t>
            </a:r>
            <a:endParaRPr lang="en-US" sz="2909" dirty="0">
              <a:solidFill>
                <a:srgbClr val="000000"/>
              </a:solidFill>
              <a:cs typeface="Arial"/>
            </a:endParaRPr>
          </a:p>
        </p:txBody>
      </p:sp>
      <p:sp>
        <p:nvSpPr>
          <p:cNvPr id="43013"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TextBox 12"/>
          <p:cNvSpPr txBox="1">
            <a:spLocks noChangeArrowheads="1"/>
          </p:cNvSpPr>
          <p:nvPr/>
        </p:nvSpPr>
        <p:spPr bwMode="auto">
          <a:xfrm>
            <a:off x="0" y="5718175"/>
            <a:ext cx="7358063" cy="306388"/>
          </a:xfrm>
          <a:prstGeom prst="rect">
            <a:avLst/>
          </a:prstGeom>
          <a:noFill/>
          <a:ln>
            <a:noFill/>
          </a:ln>
          <a:extLst>
            <a:ext uri="{909E8E84-426E-40dd-AFC4-6F175D3DCCD1}"/>
            <a:ext uri="{91240B29-F687-4f45-9708-019B960494DF}"/>
          </a:extLst>
        </p:spPr>
        <p:txBody>
          <a:bodyPr lIns="82796" tIns="41394" rIns="82796" bIns="4139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GB" sz="727" dirty="0">
                <a:solidFill>
                  <a:srgbClr val="838486"/>
                </a:solidFill>
              </a:rPr>
              <a:t>Q. Where or through which device did you FIRST read any promotional message or advertising related to the item purchased, if any?/ where did you browse or research the [VALUE] item or alternative items?/ Where and how did you actually buy the item? Base. Total Respondents – 1376; </a:t>
            </a:r>
          </a:p>
        </p:txBody>
      </p:sp>
      <p:sp>
        <p:nvSpPr>
          <p:cNvPr id="41" name="Rectangle 10"/>
          <p:cNvSpPr>
            <a:spLocks noChangeArrowheads="1"/>
          </p:cNvSpPr>
          <p:nvPr/>
        </p:nvSpPr>
        <p:spPr bwMode="auto">
          <a:xfrm>
            <a:off x="5472113" y="4398963"/>
            <a:ext cx="3495675" cy="1258887"/>
          </a:xfrm>
          <a:prstGeom prst="rect">
            <a:avLst/>
          </a:prstGeom>
          <a:noFill/>
          <a:ln>
            <a:noFill/>
          </a:ln>
          <a:extLst>
            <a:ext uri="{909E8E84-426E-40dd-AFC4-6F175D3DCCD1}"/>
            <a:ext uri="{91240B29-F687-4f45-9708-019B960494DF}"/>
          </a:extLst>
        </p:spPr>
        <p:txBody>
          <a:bodyPr lIns="82796" tIns="41394" rIns="82796" bIns="41394">
            <a:spAutoFit/>
          </a:bodyPr>
          <a:lstStyle/>
          <a:p>
            <a:pPr fontAlgn="auto">
              <a:spcBef>
                <a:spcPts val="0"/>
              </a:spcBef>
              <a:spcAft>
                <a:spcPts val="0"/>
              </a:spcAft>
              <a:defRPr/>
            </a:pPr>
            <a:r>
              <a:rPr lang="en-GB" sz="2545" dirty="0">
                <a:solidFill>
                  <a:srgbClr val="0D6CBA"/>
                </a:solidFill>
                <a:latin typeface="Arial" panose="020B0604020202020204" pitchFamily="34" charset="0"/>
              </a:rPr>
              <a:t>Of these, </a:t>
            </a:r>
            <a:r>
              <a:rPr lang="en-GB" sz="2545" dirty="0">
                <a:latin typeface="Arial" panose="020B0604020202020204" pitchFamily="34" charset="0"/>
              </a:rPr>
              <a:t>half</a:t>
            </a:r>
            <a:r>
              <a:rPr lang="en-GB" sz="2545" dirty="0">
                <a:solidFill>
                  <a:srgbClr val="0D6CBA"/>
                </a:solidFill>
                <a:latin typeface="Arial" panose="020B0604020202020204" pitchFamily="34" charset="0"/>
              </a:rPr>
              <a:t> used their phone </a:t>
            </a:r>
            <a:r>
              <a:rPr lang="en-GB" sz="2545" dirty="0">
                <a:latin typeface="Arial" panose="020B0604020202020204" pitchFamily="34" charset="0"/>
              </a:rPr>
              <a:t>to research </a:t>
            </a:r>
            <a:r>
              <a:rPr lang="en-GB" sz="2545" dirty="0">
                <a:solidFill>
                  <a:srgbClr val="0D6CBA"/>
                </a:solidFill>
                <a:latin typeface="Arial" panose="020B0604020202020204" pitchFamily="34" charset="0"/>
              </a:rPr>
              <a:t>their purchase</a:t>
            </a:r>
          </a:p>
        </p:txBody>
      </p:sp>
      <p:sp>
        <p:nvSpPr>
          <p:cNvPr id="19" name="Title 1"/>
          <p:cNvSpPr txBox="1">
            <a:spLocks/>
          </p:cNvSpPr>
          <p:nvPr/>
        </p:nvSpPr>
        <p:spPr>
          <a:xfrm>
            <a:off x="114300" y="94297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MOBILE PLAYS SIGNIFICANT ROLE IN TRIGGERING PURCHASES</a:t>
            </a:r>
            <a:endParaRPr lang="en-US" sz="2909" dirty="0">
              <a:solidFill>
                <a:srgbClr val="000000"/>
              </a:solidFill>
              <a:cs typeface="Arial"/>
            </a:endParaRPr>
          </a:p>
        </p:txBody>
      </p:sp>
      <p:grpSp>
        <p:nvGrpSpPr>
          <p:cNvPr id="44037" name="Group 5"/>
          <p:cNvGrpSpPr>
            <a:grpSpLocks/>
          </p:cNvGrpSpPr>
          <p:nvPr/>
        </p:nvGrpSpPr>
        <p:grpSpPr bwMode="auto">
          <a:xfrm>
            <a:off x="207963" y="2043113"/>
            <a:ext cx="3948112" cy="2967037"/>
            <a:chOff x="762000" y="1077119"/>
            <a:chExt cx="4343897" cy="3263528"/>
          </a:xfrm>
        </p:grpSpPr>
        <p:pic>
          <p:nvPicPr>
            <p:cNvPr id="44041" name="Picture 19"/>
            <p:cNvPicPr>
              <a:picLocks noChangeAspect="1"/>
            </p:cNvPicPr>
            <p:nvPr/>
          </p:nvPicPr>
          <p:blipFill>
            <a:blip r:embed="rId2">
              <a:extLst>
                <a:ext uri="{28A0092B-C50C-407E-A947-70E740481C1C}">
                  <a14:useLocalDpi xmlns:a14="http://schemas.microsoft.com/office/drawing/2010/main" val="0"/>
                </a:ext>
              </a:extLst>
            </a:blip>
            <a:srcRect l="22185"/>
            <a:stretch>
              <a:fillRect/>
            </a:stretch>
          </p:blipFill>
          <p:spPr bwMode="auto">
            <a:xfrm>
              <a:off x="762000" y="1077119"/>
              <a:ext cx="1546454" cy="20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58119"/>
              <a:ext cx="1060420" cy="83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2300" y="1447986"/>
              <a:ext cx="1120431" cy="83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3974" y="1447986"/>
              <a:ext cx="1120431" cy="83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82119"/>
              <a:ext cx="1120431" cy="83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956" y="2935649"/>
              <a:ext cx="1120431" cy="83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0627" y="2935649"/>
              <a:ext cx="1120431" cy="83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762000" y="2905323"/>
              <a:ext cx="4343897" cy="1435324"/>
            </a:xfrm>
            <a:prstGeom prst="rect">
              <a:avLst/>
            </a:prstGeom>
            <a:solidFill>
              <a:srgbClr val="FFFFFF">
                <a:alpha val="72941"/>
              </a:srgbClr>
            </a:solidFill>
            <a:ln>
              <a:solidFill>
                <a:srgbClr val="FFFFFF">
                  <a:alpha val="92157"/>
                </a:srgbClr>
              </a:solidFill>
            </a:ln>
          </p:spPr>
          <p:style>
            <a:lnRef idx="2">
              <a:schemeClr val="accent1">
                <a:shade val="50000"/>
              </a:schemeClr>
            </a:lnRef>
            <a:fillRef idx="1">
              <a:schemeClr val="accent1"/>
            </a:fillRef>
            <a:effectRef idx="0">
              <a:schemeClr val="accent1"/>
            </a:effectRef>
            <a:fontRef idx="minor">
              <a:schemeClr val="lt1"/>
            </a:fontRef>
          </p:style>
          <p:txBody>
            <a:bodyPr lIns="83115" tIns="41558" rIns="83115" bIns="41558" anchor="ctr"/>
            <a:lstStyle/>
            <a:p>
              <a:pPr fontAlgn="auto">
                <a:spcBef>
                  <a:spcPts val="0"/>
                </a:spcBef>
                <a:spcAft>
                  <a:spcPts val="0"/>
                </a:spcAft>
                <a:defRPr/>
              </a:pPr>
              <a:endParaRPr lang="en-GB" sz="1636" dirty="0">
                <a:solidFill>
                  <a:prstClr val="white"/>
                </a:solidFill>
                <a:latin typeface="Calibri"/>
              </a:endParaRPr>
            </a:p>
          </p:txBody>
        </p:sp>
        <p:sp>
          <p:nvSpPr>
            <p:cNvPr id="22" name="Rectangle 21"/>
            <p:cNvSpPr/>
            <p:nvPr/>
          </p:nvSpPr>
          <p:spPr>
            <a:xfrm>
              <a:off x="2209965" y="1229032"/>
              <a:ext cx="2742227" cy="1435324"/>
            </a:xfrm>
            <a:prstGeom prst="rect">
              <a:avLst/>
            </a:prstGeom>
            <a:solidFill>
              <a:srgbClr val="FFFFFF">
                <a:alpha val="72941"/>
              </a:srgbClr>
            </a:solidFill>
            <a:ln>
              <a:solidFill>
                <a:srgbClr val="FFFFFF">
                  <a:alpha val="92157"/>
                </a:srgbClr>
              </a:solidFill>
            </a:ln>
          </p:spPr>
          <p:style>
            <a:lnRef idx="2">
              <a:schemeClr val="accent1">
                <a:shade val="50000"/>
              </a:schemeClr>
            </a:lnRef>
            <a:fillRef idx="1">
              <a:schemeClr val="accent1"/>
            </a:fillRef>
            <a:effectRef idx="0">
              <a:schemeClr val="accent1"/>
            </a:effectRef>
            <a:fontRef idx="minor">
              <a:schemeClr val="lt1"/>
            </a:fontRef>
          </p:style>
          <p:txBody>
            <a:bodyPr lIns="83115" tIns="41558" rIns="83115" bIns="41558" anchor="ctr"/>
            <a:lstStyle/>
            <a:p>
              <a:pPr fontAlgn="auto">
                <a:spcBef>
                  <a:spcPts val="0"/>
                </a:spcBef>
                <a:spcAft>
                  <a:spcPts val="0"/>
                </a:spcAft>
                <a:defRPr/>
              </a:pPr>
              <a:endParaRPr lang="en-GB" sz="1636" dirty="0">
                <a:solidFill>
                  <a:prstClr val="white"/>
                </a:solidFill>
                <a:latin typeface="Calibri"/>
              </a:endParaRPr>
            </a:p>
          </p:txBody>
        </p:sp>
      </p:grpSp>
      <p:sp>
        <p:nvSpPr>
          <p:cNvPr id="35847" name="Rectangle 10"/>
          <p:cNvSpPr>
            <a:spLocks noChangeArrowheads="1"/>
          </p:cNvSpPr>
          <p:nvPr/>
        </p:nvSpPr>
        <p:spPr bwMode="auto">
          <a:xfrm>
            <a:off x="207963" y="4745038"/>
            <a:ext cx="4779962" cy="866775"/>
          </a:xfrm>
          <a:prstGeom prst="rect">
            <a:avLst/>
          </a:prstGeom>
          <a:noFill/>
          <a:ln>
            <a:noFill/>
          </a:ln>
          <a:extLst>
            <a:ext uri="{909E8E84-426E-40dd-AFC4-6F175D3DCCD1}"/>
            <a:ext uri="{91240B29-F687-4f45-9708-019B960494DF}"/>
          </a:extLst>
        </p:spPr>
        <p:txBody>
          <a:bodyPr lIns="82796" tIns="41394" rIns="82796" bIns="4139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GB" sz="2545" dirty="0">
                <a:solidFill>
                  <a:srgbClr val="0D6CBA"/>
                </a:solidFill>
              </a:rPr>
              <a:t>1 in 6 </a:t>
            </a:r>
            <a:r>
              <a:rPr lang="en-GB" sz="2545" dirty="0">
                <a:solidFill>
                  <a:schemeClr val="tx2"/>
                </a:solidFill>
              </a:rPr>
              <a:t>recent purchase journeys  involved a smartphone</a:t>
            </a:r>
          </a:p>
        </p:txBody>
      </p:sp>
      <p:pic>
        <p:nvPicPr>
          <p:cNvPr id="4403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2597150"/>
            <a:ext cx="32543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
          <p:cNvGrpSpPr>
            <a:grpSpLocks/>
          </p:cNvGrpSpPr>
          <p:nvPr/>
        </p:nvGrpSpPr>
        <p:grpSpPr bwMode="auto">
          <a:xfrm>
            <a:off x="554038" y="1592263"/>
            <a:ext cx="7618412" cy="4068762"/>
            <a:chOff x="960944" y="808552"/>
            <a:chExt cx="8379727" cy="4475538"/>
          </a:xfrm>
        </p:grpSpPr>
        <p:pic>
          <p:nvPicPr>
            <p:cNvPr id="45062" name="Picture 2" descr="http://download.shutterstock.com/gatekeeper/W3siZSI6MTM1MzQzNzQxMiwiYyI6Il9waG90b19zZXNzaW9uX2lkIiwicCI6InYxfDU0ODU3MjZ8OTM0NzI5NTQiLCJrIjoicGhvdG8vOTM0NzI5NTQvbWVkaXVtLmpwZyIsIm0iOiIxIiwiZCI6InNodXR0ZXJzdG9jay1tZWRpYSJ9LCJqeGtoOUhkdVdkTUN5SGx6enpQN2dyMVZFOFEiXQ/shutterstock_93472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571" y="1473958"/>
              <a:ext cx="1255100" cy="3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a:off x="960944" y="841729"/>
              <a:ext cx="2725725" cy="4377751"/>
            </a:xfrm>
            <a:prstGeom prst="roundRect">
              <a:avLst>
                <a:gd name="adj" fmla="val 16667"/>
              </a:avLst>
            </a:prstGeom>
            <a:noFill/>
            <a:ln w="28575">
              <a:solidFill>
                <a:schemeClr val="bg1">
                  <a:lumMod val="75000"/>
                </a:schemeClr>
              </a:solidFill>
            </a:ln>
          </p:spPr>
          <p:txBody>
            <a:bodyPr lIns="83115" tIns="41558" rIns="83115" bIns="41558"/>
            <a:lstStyle/>
            <a:p>
              <a:pPr defTabSz="414005">
                <a:spcBef>
                  <a:spcPts val="0"/>
                </a:spcBef>
                <a:defRPr/>
              </a:pPr>
              <a:endParaRPr lang="en-GB" sz="1636" kern="0" dirty="0">
                <a:solidFill>
                  <a:srgbClr val="6C6F70"/>
                </a:solidFill>
                <a:latin typeface="Arial" panose="020B0604020202020204" pitchFamily="34" charset="0"/>
                <a:ea typeface="Verdana" pitchFamily="34" charset="0"/>
              </a:endParaRPr>
            </a:p>
          </p:txBody>
        </p:sp>
        <p:sp>
          <p:nvSpPr>
            <p:cNvPr id="5" name="AutoShape 3"/>
            <p:cNvSpPr>
              <a:spLocks noChangeArrowheads="1"/>
            </p:cNvSpPr>
            <p:nvPr/>
          </p:nvSpPr>
          <p:spPr bwMode="auto">
            <a:xfrm>
              <a:off x="3787945" y="841729"/>
              <a:ext cx="2725726" cy="4377751"/>
            </a:xfrm>
            <a:prstGeom prst="roundRect">
              <a:avLst>
                <a:gd name="adj" fmla="val 16667"/>
              </a:avLst>
            </a:prstGeom>
            <a:noFill/>
            <a:ln w="28575">
              <a:solidFill>
                <a:schemeClr val="bg1">
                  <a:lumMod val="75000"/>
                </a:schemeClr>
              </a:solidFill>
            </a:ln>
          </p:spPr>
          <p:txBody>
            <a:bodyPr lIns="83115" tIns="41558" rIns="83115" bIns="41558"/>
            <a:lstStyle/>
            <a:p>
              <a:pPr defTabSz="414005">
                <a:spcBef>
                  <a:spcPts val="0"/>
                </a:spcBef>
                <a:defRPr/>
              </a:pPr>
              <a:endParaRPr lang="en-GB" sz="1636" kern="0" dirty="0">
                <a:solidFill>
                  <a:srgbClr val="6C6F70"/>
                </a:solidFill>
                <a:latin typeface="Arial" panose="020B0604020202020204" pitchFamily="34" charset="0"/>
                <a:ea typeface="Verdana" pitchFamily="34" charset="0"/>
              </a:endParaRPr>
            </a:p>
          </p:txBody>
        </p:sp>
        <p:sp>
          <p:nvSpPr>
            <p:cNvPr id="6" name="AutoShape 3"/>
            <p:cNvSpPr>
              <a:spLocks noChangeArrowheads="1"/>
            </p:cNvSpPr>
            <p:nvPr/>
          </p:nvSpPr>
          <p:spPr bwMode="auto">
            <a:xfrm>
              <a:off x="6614946" y="808552"/>
              <a:ext cx="2725725" cy="4410929"/>
            </a:xfrm>
            <a:prstGeom prst="roundRect">
              <a:avLst>
                <a:gd name="adj" fmla="val 16667"/>
              </a:avLst>
            </a:prstGeom>
            <a:noFill/>
            <a:ln w="28575">
              <a:solidFill>
                <a:schemeClr val="bg1">
                  <a:lumMod val="75000"/>
                </a:schemeClr>
              </a:solidFill>
            </a:ln>
          </p:spPr>
          <p:txBody>
            <a:bodyPr lIns="83115" tIns="41558" rIns="83115" bIns="41558"/>
            <a:lstStyle/>
            <a:p>
              <a:pPr defTabSz="414005">
                <a:spcBef>
                  <a:spcPts val="0"/>
                </a:spcBef>
                <a:defRPr/>
              </a:pPr>
              <a:endParaRPr lang="en-GB" sz="1636" kern="0" dirty="0">
                <a:solidFill>
                  <a:srgbClr val="6C6F70"/>
                </a:solidFill>
                <a:latin typeface="Arial" panose="020B0604020202020204" pitchFamily="34" charset="0"/>
                <a:ea typeface="Verdana" pitchFamily="34" charset="0"/>
              </a:endParaRPr>
            </a:p>
          </p:txBody>
        </p:sp>
        <p:sp>
          <p:nvSpPr>
            <p:cNvPr id="7" name="TextBox 6"/>
            <p:cNvSpPr txBox="1"/>
            <p:nvPr/>
          </p:nvSpPr>
          <p:spPr>
            <a:xfrm>
              <a:off x="1043012" y="841729"/>
              <a:ext cx="2598257" cy="461000"/>
            </a:xfrm>
            <a:prstGeom prst="rect">
              <a:avLst/>
            </a:prstGeom>
            <a:noFill/>
          </p:spPr>
          <p:txBody>
            <a:bodyPr lIns="83115" tIns="41558" rIns="83115" bIns="41558">
              <a:spAutoFit/>
            </a:bodyPr>
            <a:lstStyle/>
            <a:p>
              <a:pPr fontAlgn="auto">
                <a:spcBef>
                  <a:spcPts val="0"/>
                </a:spcBef>
                <a:spcAft>
                  <a:spcPts val="0"/>
                </a:spcAft>
                <a:defRPr/>
              </a:pPr>
              <a:r>
                <a:rPr lang="en-GB" sz="2182" kern="0" dirty="0">
                  <a:latin typeface="Arial" panose="020B0604020202020204" pitchFamily="34" charset="0"/>
                </a:rPr>
                <a:t>Low</a:t>
              </a:r>
            </a:p>
          </p:txBody>
        </p:sp>
        <p:sp>
          <p:nvSpPr>
            <p:cNvPr id="8" name="TextBox 7"/>
            <p:cNvSpPr txBox="1"/>
            <p:nvPr/>
          </p:nvSpPr>
          <p:spPr>
            <a:xfrm>
              <a:off x="3821122" y="841729"/>
              <a:ext cx="2729217" cy="461000"/>
            </a:xfrm>
            <a:prstGeom prst="rect">
              <a:avLst/>
            </a:prstGeom>
            <a:noFill/>
          </p:spPr>
          <p:txBody>
            <a:bodyPr lIns="83115" tIns="41558" rIns="83115" bIns="41558">
              <a:spAutoFit/>
            </a:bodyPr>
            <a:lstStyle/>
            <a:p>
              <a:pPr fontAlgn="auto">
                <a:spcBef>
                  <a:spcPts val="0"/>
                </a:spcBef>
                <a:spcAft>
                  <a:spcPts val="0"/>
                </a:spcAft>
                <a:defRPr/>
              </a:pPr>
              <a:r>
                <a:rPr lang="en-GB" sz="2182" kern="0" dirty="0">
                  <a:latin typeface="Arial" panose="020B0604020202020204" pitchFamily="34" charset="0"/>
                </a:rPr>
                <a:t>Medium</a:t>
              </a:r>
            </a:p>
          </p:txBody>
        </p:sp>
        <p:sp>
          <p:nvSpPr>
            <p:cNvPr id="9" name="TextBox 8"/>
            <p:cNvSpPr txBox="1"/>
            <p:nvPr/>
          </p:nvSpPr>
          <p:spPr>
            <a:xfrm>
              <a:off x="6651615" y="841729"/>
              <a:ext cx="2689056" cy="461000"/>
            </a:xfrm>
            <a:prstGeom prst="rect">
              <a:avLst/>
            </a:prstGeom>
            <a:noFill/>
          </p:spPr>
          <p:txBody>
            <a:bodyPr lIns="83115" tIns="41558" rIns="83115" bIns="41558">
              <a:spAutoFit/>
            </a:bodyPr>
            <a:lstStyle/>
            <a:p>
              <a:pPr fontAlgn="auto">
                <a:spcBef>
                  <a:spcPts val="0"/>
                </a:spcBef>
                <a:spcAft>
                  <a:spcPts val="0"/>
                </a:spcAft>
                <a:defRPr/>
              </a:pPr>
              <a:r>
                <a:rPr lang="en-GB" sz="2182" kern="0" dirty="0">
                  <a:latin typeface="Arial" panose="020B0604020202020204" pitchFamily="34" charset="0"/>
                </a:rPr>
                <a:t>High</a:t>
              </a:r>
            </a:p>
          </p:txBody>
        </p:sp>
        <p:pic>
          <p:nvPicPr>
            <p:cNvPr id="4506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2643" y="1187221"/>
              <a:ext cx="1797425" cy="13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324" y="1356662"/>
              <a:ext cx="2223892" cy="110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105873" y="2729384"/>
              <a:ext cx="2580795" cy="2401039"/>
            </a:xfrm>
            <a:prstGeom prst="rect">
              <a:avLst/>
            </a:prstGeom>
          </p:spPr>
          <p:txBody>
            <a:bodyPr lIns="83115" tIns="41558" rIns="83115" bIns="41558">
              <a:spAutoFit/>
            </a:bodyPr>
            <a:lstStyle/>
            <a:p>
              <a:pPr fontAlgn="auto">
                <a:spcBef>
                  <a:spcPts val="0"/>
                </a:spcBef>
                <a:spcAft>
                  <a:spcPts val="0"/>
                </a:spcAft>
                <a:defRPr/>
              </a:pPr>
              <a:r>
                <a:rPr lang="en-GB" sz="2545" kern="0" dirty="0">
                  <a:solidFill>
                    <a:srgbClr val="0D6CBA"/>
                  </a:solidFill>
                  <a:latin typeface="Arial" panose="020B0604020202020204" pitchFamily="34" charset="0"/>
                </a:rPr>
                <a:t>64%</a:t>
              </a:r>
              <a:r>
                <a:rPr lang="en-GB" sz="2545" kern="0" dirty="0">
                  <a:latin typeface="Arial" panose="020B0604020202020204" pitchFamily="34" charset="0"/>
                </a:rPr>
                <a:t> </a:t>
              </a:r>
            </a:p>
            <a:p>
              <a:pPr fontAlgn="auto">
                <a:spcBef>
                  <a:spcPts val="0"/>
                </a:spcBef>
                <a:spcAft>
                  <a:spcPts val="0"/>
                </a:spcAft>
                <a:defRPr/>
              </a:pPr>
              <a:r>
                <a:rPr lang="en-GB" sz="1636" kern="0" dirty="0">
                  <a:latin typeface="Arial" panose="020B0604020202020204" pitchFamily="34" charset="0"/>
                </a:rPr>
                <a:t>used a connected device in purchase journey for a low value item</a:t>
              </a:r>
            </a:p>
            <a:p>
              <a:pPr fontAlgn="auto">
                <a:spcBef>
                  <a:spcPts val="0"/>
                </a:spcBef>
                <a:spcAft>
                  <a:spcPts val="0"/>
                </a:spcAft>
                <a:defRPr/>
              </a:pPr>
              <a:endParaRPr lang="en-GB" sz="1636" kern="0" dirty="0">
                <a:latin typeface="Arial" panose="020B0604020202020204" pitchFamily="34" charset="0"/>
              </a:endParaRPr>
            </a:p>
            <a:p>
              <a:pPr fontAlgn="auto">
                <a:spcBef>
                  <a:spcPts val="0"/>
                </a:spcBef>
                <a:spcAft>
                  <a:spcPts val="0"/>
                </a:spcAft>
                <a:defRPr/>
              </a:pPr>
              <a:r>
                <a:rPr lang="en-GB" sz="1455" i="1" kern="0" dirty="0">
                  <a:latin typeface="Arial" panose="020B0604020202020204" pitchFamily="34" charset="0"/>
                </a:rPr>
                <a:t>(e.g. grocery items, toiletries, books, DVDs) </a:t>
              </a:r>
            </a:p>
          </p:txBody>
        </p:sp>
        <p:sp>
          <p:nvSpPr>
            <p:cNvPr id="14" name="Rectangle 13"/>
            <p:cNvSpPr/>
            <p:nvPr/>
          </p:nvSpPr>
          <p:spPr>
            <a:xfrm>
              <a:off x="3915413" y="2729384"/>
              <a:ext cx="2580795" cy="2401039"/>
            </a:xfrm>
            <a:prstGeom prst="rect">
              <a:avLst/>
            </a:prstGeom>
          </p:spPr>
          <p:txBody>
            <a:bodyPr lIns="83115" tIns="41558" rIns="83115" bIns="41558">
              <a:spAutoFit/>
            </a:bodyPr>
            <a:lstStyle/>
            <a:p>
              <a:pPr fontAlgn="auto">
                <a:spcBef>
                  <a:spcPts val="0"/>
                </a:spcBef>
                <a:spcAft>
                  <a:spcPts val="0"/>
                </a:spcAft>
                <a:defRPr/>
              </a:pPr>
              <a:r>
                <a:rPr lang="en-GB" sz="2545" kern="0" dirty="0">
                  <a:solidFill>
                    <a:srgbClr val="0D6CBA"/>
                  </a:solidFill>
                  <a:latin typeface="Arial" panose="020B0604020202020204" pitchFamily="34" charset="0"/>
                </a:rPr>
                <a:t>86%</a:t>
              </a:r>
              <a:r>
                <a:rPr lang="en-GB" sz="2545" kern="0" dirty="0">
                  <a:latin typeface="Arial" panose="020B0604020202020204" pitchFamily="34" charset="0"/>
                </a:rPr>
                <a:t> </a:t>
              </a:r>
            </a:p>
            <a:p>
              <a:pPr fontAlgn="auto">
                <a:spcBef>
                  <a:spcPts val="0"/>
                </a:spcBef>
                <a:spcAft>
                  <a:spcPts val="0"/>
                </a:spcAft>
                <a:defRPr/>
              </a:pPr>
              <a:r>
                <a:rPr lang="en-GB" sz="1636" kern="0" dirty="0">
                  <a:latin typeface="Arial" panose="020B0604020202020204" pitchFamily="34" charset="0"/>
                </a:rPr>
                <a:t>used a connected device in purchase journey for a medium value item</a:t>
              </a:r>
            </a:p>
            <a:p>
              <a:pPr fontAlgn="auto">
                <a:spcBef>
                  <a:spcPts val="0"/>
                </a:spcBef>
                <a:spcAft>
                  <a:spcPts val="0"/>
                </a:spcAft>
                <a:defRPr/>
              </a:pPr>
              <a:endParaRPr lang="en-GB" sz="1636" kern="0" dirty="0">
                <a:latin typeface="Arial" panose="020B0604020202020204" pitchFamily="34" charset="0"/>
              </a:endParaRPr>
            </a:p>
            <a:p>
              <a:pPr fontAlgn="auto">
                <a:spcBef>
                  <a:spcPts val="0"/>
                </a:spcBef>
                <a:spcAft>
                  <a:spcPts val="0"/>
                </a:spcAft>
                <a:defRPr/>
              </a:pPr>
              <a:r>
                <a:rPr lang="en-GB" sz="1455" i="1" kern="0" dirty="0">
                  <a:latin typeface="Arial" panose="020B0604020202020204" pitchFamily="34" charset="0"/>
                </a:rPr>
                <a:t>(e.g. clothes, jewellery, electricals, DIY items)</a:t>
              </a:r>
            </a:p>
          </p:txBody>
        </p:sp>
        <p:sp>
          <p:nvSpPr>
            <p:cNvPr id="15" name="Rectangle 14"/>
            <p:cNvSpPr/>
            <p:nvPr/>
          </p:nvSpPr>
          <p:spPr>
            <a:xfrm>
              <a:off x="6751145" y="2729384"/>
              <a:ext cx="2580795" cy="2554706"/>
            </a:xfrm>
            <a:prstGeom prst="rect">
              <a:avLst/>
            </a:prstGeom>
          </p:spPr>
          <p:txBody>
            <a:bodyPr lIns="83115" tIns="41558" rIns="83115" bIns="41558">
              <a:spAutoFit/>
            </a:bodyPr>
            <a:lstStyle/>
            <a:p>
              <a:pPr fontAlgn="auto">
                <a:spcBef>
                  <a:spcPts val="0"/>
                </a:spcBef>
                <a:spcAft>
                  <a:spcPts val="0"/>
                </a:spcAft>
                <a:defRPr/>
              </a:pPr>
              <a:r>
                <a:rPr lang="en-GB" sz="2545" kern="0" dirty="0">
                  <a:solidFill>
                    <a:srgbClr val="0D6CBA"/>
                  </a:solidFill>
                  <a:latin typeface="Arial" panose="020B0604020202020204" pitchFamily="34" charset="0"/>
                </a:rPr>
                <a:t>94%</a:t>
              </a:r>
              <a:r>
                <a:rPr lang="en-GB" sz="2182" kern="0" dirty="0">
                  <a:latin typeface="Arial" panose="020B0604020202020204" pitchFamily="34" charset="0"/>
                </a:rPr>
                <a:t> </a:t>
              </a:r>
            </a:p>
            <a:p>
              <a:pPr fontAlgn="auto">
                <a:spcBef>
                  <a:spcPts val="0"/>
                </a:spcBef>
                <a:spcAft>
                  <a:spcPts val="0"/>
                </a:spcAft>
                <a:defRPr/>
              </a:pPr>
              <a:r>
                <a:rPr lang="en-GB" sz="1636" kern="0" dirty="0">
                  <a:latin typeface="Arial" panose="020B0604020202020204" pitchFamily="34" charset="0"/>
                </a:rPr>
                <a:t>used a connected device in purchase journey for a high value item </a:t>
              </a:r>
            </a:p>
            <a:p>
              <a:pPr fontAlgn="auto">
                <a:spcBef>
                  <a:spcPts val="0"/>
                </a:spcBef>
                <a:spcAft>
                  <a:spcPts val="0"/>
                </a:spcAft>
                <a:defRPr/>
              </a:pPr>
              <a:endParaRPr lang="en-GB" sz="1636" kern="0" dirty="0">
                <a:latin typeface="Arial" panose="020B0604020202020204" pitchFamily="34" charset="0"/>
              </a:endParaRPr>
            </a:p>
            <a:p>
              <a:pPr fontAlgn="auto">
                <a:spcBef>
                  <a:spcPts val="0"/>
                </a:spcBef>
                <a:spcAft>
                  <a:spcPts val="0"/>
                </a:spcAft>
                <a:defRPr/>
              </a:pPr>
              <a:r>
                <a:rPr lang="en-GB" sz="1273" i="1" kern="0" dirty="0">
                  <a:latin typeface="Arial" panose="020B0604020202020204" pitchFamily="34" charset="0"/>
                </a:rPr>
                <a:t>(e.g. fridge/freezer, TV, computer, holidays or other travel) </a:t>
              </a:r>
            </a:p>
          </p:txBody>
        </p:sp>
        <p:pic>
          <p:nvPicPr>
            <p:cNvPr id="45074" name="Picture 15"/>
            <p:cNvPicPr>
              <a:picLocks noChangeAspect="1"/>
            </p:cNvPicPr>
            <p:nvPr/>
          </p:nvPicPr>
          <p:blipFill>
            <a:blip r:embed="rId6" cstate="print">
              <a:extLst>
                <a:ext uri="{28A0092B-C50C-407E-A947-70E740481C1C}">
                  <a14:useLocalDpi xmlns:a14="http://schemas.microsoft.com/office/drawing/2010/main" val="0"/>
                </a:ext>
              </a:extLst>
            </a:blip>
            <a:srcRect l="1563" t="21266" r="69746" b="41266"/>
            <a:stretch>
              <a:fillRect/>
            </a:stretch>
          </p:blipFill>
          <p:spPr bwMode="auto">
            <a:xfrm>
              <a:off x="6977253" y="1305047"/>
              <a:ext cx="1310073" cy="128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16"/>
            <p:cNvPicPr>
              <a:picLocks noChangeAspect="1"/>
            </p:cNvPicPr>
            <p:nvPr/>
          </p:nvPicPr>
          <p:blipFill>
            <a:blip r:embed="rId6" cstate="print">
              <a:extLst>
                <a:ext uri="{28A0092B-C50C-407E-A947-70E740481C1C}">
                  <a14:useLocalDpi xmlns:a14="http://schemas.microsoft.com/office/drawing/2010/main" val="0"/>
                </a:ext>
              </a:extLst>
            </a:blip>
            <a:srcRect l="2911" t="59200" r="72272" b="19331"/>
            <a:stretch>
              <a:fillRect/>
            </a:stretch>
          </p:blipFill>
          <p:spPr bwMode="auto">
            <a:xfrm>
              <a:off x="8071703" y="2017064"/>
              <a:ext cx="912415" cy="59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0" y="5746750"/>
            <a:ext cx="7572375" cy="307975"/>
          </a:xfrm>
          <a:prstGeom prst="rect">
            <a:avLst/>
          </a:prstGeom>
          <a:noFill/>
        </p:spPr>
        <p:txBody>
          <a:bodyPr lIns="82796" tIns="41394" rIns="82796" bIns="41394">
            <a:spAutoFit/>
          </a:bodyPr>
          <a:lstStyle/>
          <a:p>
            <a:pPr fontAlgn="auto">
              <a:spcBef>
                <a:spcPts val="0"/>
              </a:spcBef>
              <a:spcAft>
                <a:spcPts val="0"/>
              </a:spcAft>
              <a:defRPr/>
            </a:pPr>
            <a:r>
              <a:rPr lang="en-GB" sz="727" dirty="0">
                <a:solidFill>
                  <a:srgbClr val="838486"/>
                </a:solidFill>
                <a:latin typeface="Arial" pitchFamily="34" charset="0"/>
              </a:rPr>
              <a:t>Q. Which of the following devices do you think played a role in your [VALUE] purchase?</a:t>
            </a:r>
          </a:p>
          <a:p>
            <a:pPr fontAlgn="auto">
              <a:spcBef>
                <a:spcPts val="0"/>
              </a:spcBef>
              <a:spcAft>
                <a:spcPts val="0"/>
              </a:spcAft>
              <a:defRPr/>
            </a:pPr>
            <a:r>
              <a:rPr lang="en-GB" sz="727" dirty="0">
                <a:solidFill>
                  <a:srgbClr val="838486"/>
                </a:solidFill>
                <a:latin typeface="Arial" pitchFamily="34" charset="0"/>
              </a:rPr>
              <a:t>Base. Low value recent purchases - 860; Medium value - 829; High value – 480 </a:t>
            </a:r>
          </a:p>
        </p:txBody>
      </p:sp>
      <p:sp>
        <p:nvSpPr>
          <p:cNvPr id="20" name="Title 1"/>
          <p:cNvSpPr txBox="1">
            <a:spLocks/>
          </p:cNvSpPr>
          <p:nvPr/>
        </p:nvSpPr>
        <p:spPr>
          <a:xfrm>
            <a:off x="114300" y="79692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MOBILE USAGE BY CATEGORY</a:t>
            </a:r>
            <a:endParaRPr lang="en-US" sz="2909" dirty="0">
              <a:solidFill>
                <a:srgbClr val="000000"/>
              </a:solidFill>
              <a:cs typeface="Arial"/>
            </a:endParaRPr>
          </a:p>
        </p:txBody>
      </p:sp>
      <p:sp>
        <p:nvSpPr>
          <p:cNvPr id="45061"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46750"/>
            <a:ext cx="7572375" cy="307975"/>
          </a:xfrm>
          <a:prstGeom prst="rect">
            <a:avLst/>
          </a:prstGeom>
          <a:noFill/>
        </p:spPr>
        <p:txBody>
          <a:bodyPr lIns="82796" tIns="41394" rIns="82796" bIns="41394">
            <a:spAutoFit/>
          </a:bodyPr>
          <a:lstStyle/>
          <a:p>
            <a:pPr fontAlgn="auto">
              <a:spcBef>
                <a:spcPts val="0"/>
              </a:spcBef>
              <a:spcAft>
                <a:spcPts val="0"/>
              </a:spcAft>
              <a:defRPr/>
            </a:pPr>
            <a:r>
              <a:rPr lang="en-GB" sz="727" dirty="0">
                <a:solidFill>
                  <a:srgbClr val="838486"/>
                </a:solidFill>
                <a:latin typeface="Arial" pitchFamily="34" charset="0"/>
              </a:rPr>
              <a:t>Q. Which of the following devices do you think played a role in your [VALUE] purchase?</a:t>
            </a:r>
          </a:p>
          <a:p>
            <a:pPr fontAlgn="auto">
              <a:spcBef>
                <a:spcPts val="0"/>
              </a:spcBef>
              <a:spcAft>
                <a:spcPts val="0"/>
              </a:spcAft>
              <a:defRPr/>
            </a:pPr>
            <a:r>
              <a:rPr lang="en-GB" sz="727" dirty="0">
                <a:solidFill>
                  <a:srgbClr val="838486"/>
                </a:solidFill>
                <a:latin typeface="Arial" pitchFamily="34" charset="0"/>
              </a:rPr>
              <a:t>Base. Smartphone – 370; Laptop – 946; Desktop – 535; Tablet – 333</a:t>
            </a:r>
          </a:p>
        </p:txBody>
      </p:sp>
      <p:graphicFrame>
        <p:nvGraphicFramePr>
          <p:cNvPr id="47107" name="Chart 5"/>
          <p:cNvGraphicFramePr>
            <a:graphicFrameLocks/>
          </p:cNvGraphicFramePr>
          <p:nvPr/>
        </p:nvGraphicFramePr>
        <p:xfrm>
          <a:off x="33338" y="2403475"/>
          <a:ext cx="8659812" cy="3103563"/>
        </p:xfrm>
        <a:graphic>
          <a:graphicData uri="http://schemas.openxmlformats.org/presentationml/2006/ole">
            <mc:AlternateContent xmlns:mc="http://schemas.openxmlformats.org/markup-compatibility/2006">
              <mc:Choice xmlns:v="urn:schemas-microsoft-com:vml" Requires="v">
                <p:oleObj spid="_x0000_s47115" name="Diagram" r:id="rId4" imgW="8669263" imgH="3109229" progId="Excel.Chart.8">
                  <p:embed/>
                </p:oleObj>
              </mc:Choice>
              <mc:Fallback>
                <p:oleObj name="Diagram" r:id="rId4" imgW="8669263" imgH="3109229"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2403475"/>
                        <a:ext cx="8659812"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39775" y="1903413"/>
            <a:ext cx="7773988" cy="560387"/>
          </a:xfrm>
          <a:prstGeom prst="rect">
            <a:avLst/>
          </a:prstGeom>
          <a:noFill/>
        </p:spPr>
        <p:txBody>
          <a:bodyPr lIns="82796" tIns="41394" rIns="82796" bIns="41394">
            <a:spAutoFit/>
          </a:bodyPr>
          <a:lstStyle/>
          <a:p>
            <a:pPr fontAlgn="auto">
              <a:spcBef>
                <a:spcPts val="0"/>
              </a:spcBef>
              <a:spcAft>
                <a:spcPts val="0"/>
              </a:spcAft>
              <a:defRPr/>
            </a:pPr>
            <a:r>
              <a:rPr lang="en-GB" sz="1636" dirty="0">
                <a:latin typeface="Arial" pitchFamily="34" charset="0"/>
              </a:rPr>
              <a:t>Those who used each device for purchases across the journey (b</a:t>
            </a:r>
            <a:r>
              <a:rPr lang="en-GB" sz="1455" dirty="0">
                <a:latin typeface="Arial" pitchFamily="34" charset="0"/>
              </a:rPr>
              <a:t>ased on a recent purchase)</a:t>
            </a:r>
            <a:endParaRPr lang="en-GB" sz="1091" dirty="0">
              <a:latin typeface="Arial" pitchFamily="34" charset="0"/>
            </a:endParaRPr>
          </a:p>
        </p:txBody>
      </p:sp>
      <p:graphicFrame>
        <p:nvGraphicFramePr>
          <p:cNvPr id="47109" name="Chart 7"/>
          <p:cNvGraphicFramePr>
            <a:graphicFrameLocks/>
          </p:cNvGraphicFramePr>
          <p:nvPr/>
        </p:nvGraphicFramePr>
        <p:xfrm>
          <a:off x="304800" y="2401888"/>
          <a:ext cx="8245475" cy="638175"/>
        </p:xfrm>
        <a:graphic>
          <a:graphicData uri="http://schemas.openxmlformats.org/presentationml/2006/ole">
            <mc:AlternateContent xmlns:mc="http://schemas.openxmlformats.org/markup-compatibility/2006">
              <mc:Choice xmlns:v="urn:schemas-microsoft-com:vml" Requires="v">
                <p:oleObj spid="_x0000_s47116" name="Diagram" r:id="rId7" imgW="8248603" imgH="640135" progId="Excel.Chart.8">
                  <p:embed/>
                </p:oleObj>
              </mc:Choice>
              <mc:Fallback>
                <p:oleObj name="Diagram" r:id="rId7" imgW="8248603" imgH="640135" progId="Excel.Chart.8">
                  <p:embed/>
                  <p:pic>
                    <p:nvPicPr>
                      <p:cNvPr id="0" name="Char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401888"/>
                        <a:ext cx="82454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rot="5400000">
            <a:off x="7291388" y="3011488"/>
            <a:ext cx="273050" cy="381000"/>
          </a:xfrm>
          <a:prstGeom prst="downArrow">
            <a:avLst/>
          </a:prstGeom>
          <a:solidFill>
            <a:srgbClr val="FF6309"/>
          </a:solidFill>
          <a:ln>
            <a:noFill/>
          </a:ln>
        </p:spPr>
        <p:style>
          <a:lnRef idx="2">
            <a:schemeClr val="accent1">
              <a:shade val="50000"/>
            </a:schemeClr>
          </a:lnRef>
          <a:fillRef idx="1">
            <a:schemeClr val="accent1"/>
          </a:fillRef>
          <a:effectRef idx="0">
            <a:schemeClr val="accent1"/>
          </a:effectRef>
          <a:fontRef idx="minor">
            <a:schemeClr val="lt1"/>
          </a:fontRef>
        </p:style>
        <p:txBody>
          <a:bodyPr lIns="82796" tIns="41394" rIns="82796" bIns="41394" anchor="ctr"/>
          <a:lstStyle/>
          <a:p>
            <a:pPr fontAlgn="auto">
              <a:spcBef>
                <a:spcPts val="0"/>
              </a:spcBef>
              <a:spcAft>
                <a:spcPts val="0"/>
              </a:spcAft>
              <a:defRPr/>
            </a:pPr>
            <a:endParaRPr lang="en-GB" sz="1636" dirty="0">
              <a:solidFill>
                <a:prstClr val="white"/>
              </a:solidFill>
              <a:latin typeface="Calibri"/>
            </a:endParaRPr>
          </a:p>
        </p:txBody>
      </p:sp>
      <p:sp>
        <p:nvSpPr>
          <p:cNvPr id="10" name="TextBox 9"/>
          <p:cNvSpPr txBox="1"/>
          <p:nvPr/>
        </p:nvSpPr>
        <p:spPr>
          <a:xfrm>
            <a:off x="7310438" y="3384550"/>
            <a:ext cx="1479550" cy="979488"/>
          </a:xfrm>
          <a:prstGeom prst="rect">
            <a:avLst/>
          </a:prstGeom>
          <a:noFill/>
        </p:spPr>
        <p:txBody>
          <a:bodyPr lIns="82796" tIns="41394" rIns="82796" bIns="41394" anchor="ctr">
            <a:spAutoFit/>
          </a:bodyPr>
          <a:lstStyle/>
          <a:p>
            <a:pPr fontAlgn="auto">
              <a:spcBef>
                <a:spcPts val="0"/>
              </a:spcBef>
              <a:spcAft>
                <a:spcPts val="0"/>
              </a:spcAft>
              <a:defRPr/>
            </a:pPr>
            <a:r>
              <a:rPr lang="en-GB" sz="1455" dirty="0">
                <a:solidFill>
                  <a:srgbClr val="FF0000"/>
                </a:solidFill>
                <a:latin typeface="Arial" pitchFamily="34" charset="0"/>
              </a:rPr>
              <a:t>Larger screens are used more to complete the purchase</a:t>
            </a:r>
          </a:p>
        </p:txBody>
      </p:sp>
      <p:sp>
        <p:nvSpPr>
          <p:cNvPr id="3" name="Rounded Rectangle 2"/>
          <p:cNvSpPr/>
          <p:nvPr/>
        </p:nvSpPr>
        <p:spPr>
          <a:xfrm>
            <a:off x="354013" y="1825625"/>
            <a:ext cx="8437562" cy="361791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796" tIns="41394" rIns="82796" bIns="41394" anchor="ctr"/>
          <a:lstStyle/>
          <a:p>
            <a:pPr fontAlgn="auto">
              <a:spcBef>
                <a:spcPts val="0"/>
              </a:spcBef>
              <a:spcAft>
                <a:spcPts val="0"/>
              </a:spcAft>
              <a:defRPr/>
            </a:pPr>
            <a:endParaRPr lang="en-GB" sz="1636" dirty="0">
              <a:solidFill>
                <a:prstClr val="white"/>
              </a:solidFill>
              <a:latin typeface="Calibri"/>
            </a:endParaRPr>
          </a:p>
        </p:txBody>
      </p:sp>
      <p:sp>
        <p:nvSpPr>
          <p:cNvPr id="11" name="Title 1"/>
          <p:cNvSpPr txBox="1">
            <a:spLocks/>
          </p:cNvSpPr>
          <p:nvPr/>
        </p:nvSpPr>
        <p:spPr>
          <a:xfrm>
            <a:off x="114300" y="79692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DIFFERENT DEVICED DO DIFFERENT THINGS</a:t>
            </a:r>
            <a:endParaRPr lang="en-US" sz="2909" dirty="0">
              <a:solidFill>
                <a:srgbClr val="000000"/>
              </a:solidFill>
              <a:cs typeface="Arial"/>
            </a:endParaRPr>
          </a:p>
        </p:txBody>
      </p:sp>
      <p:sp>
        <p:nvSpPr>
          <p:cNvPr id="47114"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2022475"/>
            <a:ext cx="42259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1617663"/>
            <a:ext cx="8001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3825" y="5256213"/>
            <a:ext cx="635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5"/>
          <p:cNvSpPr>
            <a:spLocks noChangeArrowheads="1"/>
          </p:cNvSpPr>
          <p:nvPr/>
        </p:nvSpPr>
        <p:spPr bwMode="auto">
          <a:xfrm>
            <a:off x="2433638" y="3427413"/>
            <a:ext cx="1701800" cy="363537"/>
          </a:xfrm>
          <a:prstGeom prst="rect">
            <a:avLst/>
          </a:prstGeom>
          <a:noFill/>
          <a:ln>
            <a:noFill/>
          </a:ln>
          <a:extLst>
            <a:ext uri="{909E8E84-426E-40dd-AFC4-6F175D3DCCD1}"/>
            <a:ext uri="{91240B29-F687-4f45-9708-019B960494DF}"/>
          </a:extLst>
        </p:spPr>
        <p:txBody>
          <a:bodyPr lIns="82796" tIns="41394" rIns="82796" bIns="4139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GB" sz="1818" b="1" dirty="0">
                <a:solidFill>
                  <a:prstClr val="white">
                    <a:lumMod val="50000"/>
                  </a:prstClr>
                </a:solidFill>
              </a:rPr>
              <a:t>Purchase</a:t>
            </a:r>
            <a:endParaRPr lang="en-GB" sz="1636" dirty="0">
              <a:solidFill>
                <a:prstClr val="white">
                  <a:lumMod val="50000"/>
                </a:prstClr>
              </a:solidFill>
            </a:endParaRPr>
          </a:p>
        </p:txBody>
      </p:sp>
      <p:pic>
        <p:nvPicPr>
          <p:cNvPr id="48134" name="Picture 2" descr="C:\Users\caroline\Desktop\showr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425" y="3333750"/>
            <a:ext cx="76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 descr="C:\Users\caroline\Desktop\showr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333750"/>
            <a:ext cx="7635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11863" y="1889125"/>
            <a:ext cx="3079750" cy="2994025"/>
          </a:xfrm>
          <a:prstGeom prst="rect">
            <a:avLst/>
          </a:prstGeom>
          <a:noFill/>
        </p:spPr>
        <p:txBody>
          <a:bodyPr lIns="82796" tIns="41394" rIns="82796" bIns="41394">
            <a:spAutoFit/>
          </a:bodyPr>
          <a:lstStyle/>
          <a:p>
            <a:pPr marL="258756" indent="-258756" fontAlgn="auto">
              <a:spcBef>
                <a:spcPts val="0"/>
              </a:spcBef>
              <a:spcAft>
                <a:spcPts val="0"/>
              </a:spcAft>
              <a:buFont typeface="Arial" panose="020B0604020202020204" pitchFamily="34" charset="0"/>
              <a:buChar char="•"/>
              <a:defRPr/>
            </a:pPr>
            <a:r>
              <a:rPr lang="en-GB" sz="2182" dirty="0">
                <a:latin typeface="Arial" panose="020B0604020202020204" pitchFamily="34" charset="0"/>
              </a:rPr>
              <a:t>The path to purchase is </a:t>
            </a:r>
            <a:r>
              <a:rPr lang="en-GB" sz="2182" dirty="0">
                <a:solidFill>
                  <a:srgbClr val="0D6CBA"/>
                </a:solidFill>
                <a:latin typeface="Arial" panose="020B0604020202020204" pitchFamily="34" charset="0"/>
              </a:rPr>
              <a:t>not linear</a:t>
            </a:r>
          </a:p>
          <a:p>
            <a:pPr marL="258756" indent="-258756" fontAlgn="auto">
              <a:spcBef>
                <a:spcPts val="0"/>
              </a:spcBef>
              <a:spcAft>
                <a:spcPts val="0"/>
              </a:spcAft>
              <a:buFont typeface="Arial" panose="020B0604020202020204" pitchFamily="34" charset="0"/>
              <a:buChar char="•"/>
              <a:defRPr/>
            </a:pPr>
            <a:endParaRPr lang="en-GB" sz="727" b="1" dirty="0">
              <a:latin typeface="Arial" panose="020B0604020202020204" pitchFamily="34" charset="0"/>
            </a:endParaRPr>
          </a:p>
          <a:p>
            <a:pPr marL="258756" indent="-258756" fontAlgn="auto">
              <a:spcBef>
                <a:spcPts val="0"/>
              </a:spcBef>
              <a:spcAft>
                <a:spcPts val="0"/>
              </a:spcAft>
              <a:buFont typeface="Arial" panose="020B0604020202020204" pitchFamily="34" charset="0"/>
              <a:buChar char="•"/>
              <a:defRPr/>
            </a:pPr>
            <a:r>
              <a:rPr lang="en-GB" sz="2182" dirty="0">
                <a:latin typeface="Arial" panose="020B0604020202020204" pitchFamily="34" charset="0"/>
              </a:rPr>
              <a:t>Online and in-store frequently have a </a:t>
            </a:r>
            <a:r>
              <a:rPr lang="en-GB" sz="2182" dirty="0">
                <a:solidFill>
                  <a:srgbClr val="0D6CBA"/>
                </a:solidFill>
                <a:latin typeface="Arial" panose="020B0604020202020204" pitchFamily="34" charset="0"/>
              </a:rPr>
              <a:t>cyclical</a:t>
            </a:r>
            <a:r>
              <a:rPr lang="en-GB" sz="2182" b="1" dirty="0">
                <a:latin typeface="Arial" panose="020B0604020202020204" pitchFamily="34" charset="0"/>
              </a:rPr>
              <a:t> </a:t>
            </a:r>
            <a:r>
              <a:rPr lang="en-GB" sz="2182" dirty="0">
                <a:latin typeface="Arial" panose="020B0604020202020204" pitchFamily="34" charset="0"/>
              </a:rPr>
              <a:t>relationship </a:t>
            </a:r>
          </a:p>
          <a:p>
            <a:pPr marL="258756" indent="-258756" fontAlgn="auto">
              <a:spcBef>
                <a:spcPts val="0"/>
              </a:spcBef>
              <a:spcAft>
                <a:spcPts val="0"/>
              </a:spcAft>
              <a:buFont typeface="Arial" panose="020B0604020202020204" pitchFamily="34" charset="0"/>
              <a:buChar char="•"/>
              <a:defRPr/>
            </a:pPr>
            <a:endParaRPr lang="en-GB" sz="727" dirty="0">
              <a:latin typeface="Arial" panose="020B0604020202020204" pitchFamily="34" charset="0"/>
            </a:endParaRPr>
          </a:p>
          <a:p>
            <a:pPr marL="258756" indent="-258756" fontAlgn="auto">
              <a:spcBef>
                <a:spcPts val="0"/>
              </a:spcBef>
              <a:spcAft>
                <a:spcPts val="0"/>
              </a:spcAft>
              <a:buFont typeface="Arial" panose="020B0604020202020204" pitchFamily="34" charset="0"/>
              <a:buChar char="•"/>
              <a:defRPr/>
            </a:pPr>
            <a:r>
              <a:rPr lang="en-GB" sz="2182" dirty="0">
                <a:latin typeface="Arial" panose="020B0604020202020204" pitchFamily="34" charset="0"/>
              </a:rPr>
              <a:t>Devices drive people in-store and vice-versa</a:t>
            </a:r>
          </a:p>
        </p:txBody>
      </p:sp>
      <p:sp>
        <p:nvSpPr>
          <p:cNvPr id="10" name="Title 1"/>
          <p:cNvSpPr txBox="1">
            <a:spLocks/>
          </p:cNvSpPr>
          <p:nvPr/>
        </p:nvSpPr>
        <p:spPr>
          <a:xfrm>
            <a:off x="114300" y="79692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THE SHOWROOM CYCLE</a:t>
            </a:r>
            <a:endParaRPr lang="en-US" sz="2909" dirty="0">
              <a:solidFill>
                <a:srgbClr val="000000"/>
              </a:solidFill>
              <a:cs typeface="Arial"/>
            </a:endParaRPr>
          </a:p>
        </p:txBody>
      </p:sp>
      <p:sp>
        <p:nvSpPr>
          <p:cNvPr id="48138"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38113" y="1431925"/>
            <a:ext cx="8867775" cy="4559300"/>
          </a:xfrm>
          <a:prstGeom prst="rect">
            <a:avLst/>
          </a:prstGeom>
          <a:ln>
            <a:solidFill>
              <a:schemeClr val="bg1">
                <a:lumMod val="85000"/>
              </a:schemeClr>
            </a:solidFill>
          </a:ln>
        </p:spPr>
        <p:txBody>
          <a:bodyPr lIns="82796" tIns="41394" rIns="82796" bIns="41394" anchor="ctr">
            <a:spAutoFit/>
          </a:bodyPr>
          <a:lstStyle/>
          <a:p>
            <a:pPr defTabSz="764327" fontAlgn="auto">
              <a:spcBef>
                <a:spcPts val="0"/>
              </a:spcBef>
              <a:spcAft>
                <a:spcPts val="0"/>
              </a:spcAft>
              <a:buClr>
                <a:srgbClr val="FF6309"/>
              </a:buClr>
              <a:defRPr/>
            </a:pPr>
            <a:r>
              <a:rPr lang="en-GB" sz="2000" dirty="0">
                <a:solidFill>
                  <a:srgbClr val="0D6CBA"/>
                </a:solidFill>
                <a:latin typeface="Arial" pitchFamily="34" charset="0"/>
              </a:rPr>
              <a:t>Omniscreening</a:t>
            </a:r>
            <a:r>
              <a:rPr lang="en-GB" sz="2000" dirty="0">
                <a:latin typeface="Arial" pitchFamily="34" charset="0"/>
              </a:rPr>
              <a:t> is an </a:t>
            </a:r>
            <a:r>
              <a:rPr lang="en-GB" sz="2000" dirty="0">
                <a:solidFill>
                  <a:srgbClr val="0D6CBA"/>
                </a:solidFill>
                <a:latin typeface="Arial" pitchFamily="34" charset="0"/>
              </a:rPr>
              <a:t>opportunity</a:t>
            </a:r>
            <a:r>
              <a:rPr lang="en-GB" sz="2000" dirty="0">
                <a:latin typeface="Arial" pitchFamily="34" charset="0"/>
              </a:rPr>
              <a:t> for brands</a:t>
            </a:r>
          </a:p>
          <a:p>
            <a:pPr defTabSz="764327" fontAlgn="auto">
              <a:spcBef>
                <a:spcPts val="0"/>
              </a:spcBef>
              <a:spcAft>
                <a:spcPts val="0"/>
              </a:spcAft>
              <a:buClr>
                <a:srgbClr val="FF6309"/>
              </a:buClr>
              <a:defRPr/>
            </a:pPr>
            <a:endParaRPr lang="en-GB" sz="727" dirty="0">
              <a:latin typeface="Arial" pitchFamily="34" charset="0"/>
            </a:endParaRPr>
          </a:p>
          <a:p>
            <a:pPr defTabSz="764327" fontAlgn="auto">
              <a:spcBef>
                <a:spcPts val="0"/>
              </a:spcBef>
              <a:spcAft>
                <a:spcPts val="0"/>
              </a:spcAft>
              <a:buClr>
                <a:srgbClr val="FF6309"/>
              </a:buClr>
              <a:defRPr/>
            </a:pPr>
            <a:r>
              <a:rPr lang="en-GB" sz="2000" dirty="0">
                <a:latin typeface="Arial" pitchFamily="34" charset="0"/>
              </a:rPr>
              <a:t>Consumers turn to mobile first to respond, </a:t>
            </a:r>
            <a:r>
              <a:rPr lang="en-GB" sz="2000" dirty="0">
                <a:solidFill>
                  <a:srgbClr val="0D6CBA"/>
                </a:solidFill>
                <a:latin typeface="Arial" pitchFamily="34" charset="0"/>
              </a:rPr>
              <a:t>if they can’t interact with you on mobile</a:t>
            </a:r>
            <a:r>
              <a:rPr lang="en-GB" sz="2000" dirty="0">
                <a:latin typeface="Arial" pitchFamily="34" charset="0"/>
              </a:rPr>
              <a:t>, your marketing is wasted </a:t>
            </a:r>
          </a:p>
          <a:p>
            <a:pPr defTabSz="764327" fontAlgn="auto">
              <a:spcBef>
                <a:spcPts val="0"/>
              </a:spcBef>
              <a:spcAft>
                <a:spcPts val="0"/>
              </a:spcAft>
              <a:buClr>
                <a:srgbClr val="FF6309"/>
              </a:buClr>
              <a:defRPr/>
            </a:pPr>
            <a:endParaRPr lang="en-GB" sz="727" dirty="0">
              <a:latin typeface="Arial" pitchFamily="34" charset="0"/>
            </a:endParaRPr>
          </a:p>
          <a:p>
            <a:pPr defTabSz="764327" fontAlgn="auto">
              <a:spcBef>
                <a:spcPts val="0"/>
              </a:spcBef>
              <a:spcAft>
                <a:spcPts val="0"/>
              </a:spcAft>
              <a:buClr>
                <a:srgbClr val="FF6309"/>
              </a:buClr>
              <a:defRPr/>
            </a:pPr>
            <a:r>
              <a:rPr lang="en-GB" sz="2000" dirty="0">
                <a:solidFill>
                  <a:srgbClr val="0D6CBA"/>
                </a:solidFill>
                <a:latin typeface="Arial" pitchFamily="34" charset="0"/>
              </a:rPr>
              <a:t>Brands</a:t>
            </a:r>
            <a:r>
              <a:rPr lang="en-GB" sz="2000" dirty="0">
                <a:latin typeface="Arial" pitchFamily="34" charset="0"/>
              </a:rPr>
              <a:t> should act </a:t>
            </a:r>
            <a:r>
              <a:rPr lang="en-GB" sz="2000" dirty="0">
                <a:solidFill>
                  <a:srgbClr val="0D6CBA"/>
                </a:solidFill>
                <a:latin typeface="Arial" pitchFamily="34" charset="0"/>
              </a:rPr>
              <a:t>like content owners</a:t>
            </a:r>
            <a:r>
              <a:rPr lang="en-GB" sz="2000" dirty="0">
                <a:latin typeface="Arial" pitchFamily="34" charset="0"/>
              </a:rPr>
              <a:t> to succeed</a:t>
            </a:r>
          </a:p>
          <a:p>
            <a:pPr defTabSz="764327" fontAlgn="auto">
              <a:spcBef>
                <a:spcPts val="0"/>
              </a:spcBef>
              <a:spcAft>
                <a:spcPts val="0"/>
              </a:spcAft>
              <a:buClr>
                <a:srgbClr val="FF6309"/>
              </a:buClr>
              <a:defRPr/>
            </a:pPr>
            <a:endParaRPr lang="en-GB" sz="727" dirty="0">
              <a:latin typeface="Arial" pitchFamily="34" charset="0"/>
            </a:endParaRPr>
          </a:p>
          <a:p>
            <a:pPr defTabSz="764327" fontAlgn="auto">
              <a:spcBef>
                <a:spcPts val="0"/>
              </a:spcBef>
              <a:spcAft>
                <a:spcPts val="0"/>
              </a:spcAft>
              <a:buClr>
                <a:srgbClr val="FF6309"/>
              </a:buClr>
              <a:defRPr/>
            </a:pPr>
            <a:r>
              <a:rPr lang="en-GB" sz="2000" dirty="0">
                <a:solidFill>
                  <a:srgbClr val="0D6CBA"/>
                </a:solidFill>
                <a:latin typeface="Arial" pitchFamily="34" charset="0"/>
              </a:rPr>
              <a:t>Personal </a:t>
            </a:r>
            <a:r>
              <a:rPr lang="en-GB" sz="2000" dirty="0">
                <a:latin typeface="Arial" pitchFamily="34" charset="0"/>
              </a:rPr>
              <a:t>nature of </a:t>
            </a:r>
            <a:r>
              <a:rPr lang="en-GB" sz="2000" dirty="0">
                <a:solidFill>
                  <a:srgbClr val="0D6CBA"/>
                </a:solidFill>
                <a:latin typeface="Arial" pitchFamily="34" charset="0"/>
              </a:rPr>
              <a:t>smartphone</a:t>
            </a:r>
            <a:r>
              <a:rPr lang="en-GB" sz="2000" dirty="0">
                <a:latin typeface="Arial" pitchFamily="34" charset="0"/>
              </a:rPr>
              <a:t> demands a </a:t>
            </a:r>
            <a:r>
              <a:rPr lang="en-GB" sz="2000" dirty="0">
                <a:solidFill>
                  <a:srgbClr val="0D6CBA"/>
                </a:solidFill>
                <a:latin typeface="Arial" pitchFamily="34" charset="0"/>
              </a:rPr>
              <a:t>different marketing mind set</a:t>
            </a:r>
          </a:p>
          <a:p>
            <a:pPr defTabSz="764327" fontAlgn="auto">
              <a:spcBef>
                <a:spcPts val="0"/>
              </a:spcBef>
              <a:spcAft>
                <a:spcPts val="0"/>
              </a:spcAft>
              <a:buClr>
                <a:srgbClr val="FF6309"/>
              </a:buClr>
              <a:defRPr/>
            </a:pPr>
            <a:endParaRPr lang="en-GB" sz="727" dirty="0">
              <a:latin typeface="Arial" pitchFamily="34" charset="0"/>
            </a:endParaRPr>
          </a:p>
          <a:p>
            <a:pPr defTabSz="764327" fontAlgn="auto">
              <a:spcBef>
                <a:spcPts val="0"/>
              </a:spcBef>
              <a:spcAft>
                <a:spcPts val="0"/>
              </a:spcAft>
              <a:buClr>
                <a:srgbClr val="FF6309"/>
              </a:buClr>
              <a:defRPr/>
            </a:pPr>
            <a:r>
              <a:rPr lang="en-GB" sz="2000" dirty="0">
                <a:latin typeface="Arial" pitchFamily="34" charset="0"/>
              </a:rPr>
              <a:t>Develop a strategy for </a:t>
            </a:r>
            <a:r>
              <a:rPr lang="en-GB" sz="2000" dirty="0">
                <a:solidFill>
                  <a:srgbClr val="0D6CBA"/>
                </a:solidFill>
                <a:latin typeface="Arial" pitchFamily="34" charset="0"/>
              </a:rPr>
              <a:t>device disruption of purchase journey</a:t>
            </a:r>
          </a:p>
          <a:p>
            <a:pPr defTabSz="764327" fontAlgn="auto">
              <a:spcBef>
                <a:spcPts val="0"/>
              </a:spcBef>
              <a:spcAft>
                <a:spcPts val="0"/>
              </a:spcAft>
              <a:buClr>
                <a:srgbClr val="FF6309"/>
              </a:buClr>
              <a:defRPr/>
            </a:pPr>
            <a:endParaRPr lang="en-GB" sz="727" dirty="0">
              <a:solidFill>
                <a:srgbClr val="0D6CBA"/>
              </a:solidFill>
              <a:latin typeface="Arial" pitchFamily="34" charset="0"/>
            </a:endParaRPr>
          </a:p>
          <a:p>
            <a:pPr defTabSz="764327" fontAlgn="auto">
              <a:spcBef>
                <a:spcPts val="0"/>
              </a:spcBef>
              <a:spcAft>
                <a:spcPts val="0"/>
              </a:spcAft>
              <a:buClr>
                <a:srgbClr val="FF6309"/>
              </a:buClr>
              <a:defRPr/>
            </a:pPr>
            <a:r>
              <a:rPr lang="en-GB" sz="2000" dirty="0">
                <a:latin typeface="Arial" pitchFamily="34" charset="0"/>
              </a:rPr>
              <a:t>Even if consumers don’t buy on mobile they will be </a:t>
            </a:r>
            <a:r>
              <a:rPr lang="en-GB" sz="2000" dirty="0">
                <a:solidFill>
                  <a:srgbClr val="0D6CBA"/>
                </a:solidFill>
                <a:latin typeface="Arial" pitchFamily="34" charset="0"/>
              </a:rPr>
              <a:t>researching on mobile</a:t>
            </a:r>
            <a:r>
              <a:rPr lang="en-GB" sz="2000" dirty="0">
                <a:latin typeface="Arial" pitchFamily="34" charset="0"/>
              </a:rPr>
              <a:t>, optimise for it</a:t>
            </a:r>
          </a:p>
          <a:p>
            <a:pPr defTabSz="764327" fontAlgn="auto">
              <a:spcBef>
                <a:spcPts val="0"/>
              </a:spcBef>
              <a:spcAft>
                <a:spcPts val="0"/>
              </a:spcAft>
              <a:buClr>
                <a:srgbClr val="FF6309"/>
              </a:buClr>
              <a:defRPr/>
            </a:pPr>
            <a:endParaRPr lang="en-GB" sz="727" dirty="0">
              <a:latin typeface="Arial" pitchFamily="34" charset="0"/>
            </a:endParaRPr>
          </a:p>
          <a:p>
            <a:pPr defTabSz="764327" fontAlgn="auto">
              <a:spcBef>
                <a:spcPts val="0"/>
              </a:spcBef>
              <a:spcAft>
                <a:spcPts val="0"/>
              </a:spcAft>
              <a:buClr>
                <a:srgbClr val="FF6309"/>
              </a:buClr>
              <a:defRPr/>
            </a:pPr>
            <a:r>
              <a:rPr lang="en-GB" sz="2000" dirty="0">
                <a:latin typeface="Arial" pitchFamily="34" charset="0"/>
              </a:rPr>
              <a:t>Cross device usage is a </a:t>
            </a:r>
            <a:r>
              <a:rPr lang="en-GB" sz="2000" dirty="0">
                <a:solidFill>
                  <a:srgbClr val="0D6CBA"/>
                </a:solidFill>
                <a:latin typeface="Arial" pitchFamily="34" charset="0"/>
              </a:rPr>
              <a:t>way of life for people</a:t>
            </a:r>
            <a:r>
              <a:rPr lang="en-GB" sz="2000" dirty="0">
                <a:latin typeface="Arial" pitchFamily="34" charset="0"/>
              </a:rPr>
              <a:t>, even if you can’t measure it, </a:t>
            </a:r>
            <a:r>
              <a:rPr lang="en-GB" sz="2000" dirty="0">
                <a:solidFill>
                  <a:srgbClr val="0D6CBA"/>
                </a:solidFill>
                <a:latin typeface="Arial" pitchFamily="34" charset="0"/>
              </a:rPr>
              <a:t>prepare for it</a:t>
            </a:r>
          </a:p>
          <a:p>
            <a:pPr defTabSz="764327" fontAlgn="auto">
              <a:spcBef>
                <a:spcPts val="0"/>
              </a:spcBef>
              <a:spcAft>
                <a:spcPts val="0"/>
              </a:spcAft>
              <a:buClr>
                <a:srgbClr val="FF6309"/>
              </a:buClr>
              <a:defRPr/>
            </a:pPr>
            <a:endParaRPr lang="en-GB" sz="727" dirty="0">
              <a:solidFill>
                <a:srgbClr val="0D6CBA"/>
              </a:solidFill>
              <a:latin typeface="Arial" pitchFamily="34" charset="0"/>
            </a:endParaRPr>
          </a:p>
          <a:p>
            <a:pPr defTabSz="764327" fontAlgn="auto">
              <a:spcBef>
                <a:spcPts val="0"/>
              </a:spcBef>
              <a:spcAft>
                <a:spcPts val="0"/>
              </a:spcAft>
              <a:buClr>
                <a:srgbClr val="FF6309"/>
              </a:buClr>
              <a:defRPr/>
            </a:pPr>
            <a:r>
              <a:rPr lang="en-GB" sz="2000" dirty="0">
                <a:latin typeface="Arial" pitchFamily="34" charset="0"/>
              </a:rPr>
              <a:t>Most people showroom, measuring the </a:t>
            </a:r>
            <a:r>
              <a:rPr lang="en-GB" sz="2000" dirty="0">
                <a:solidFill>
                  <a:srgbClr val="0D6CBA"/>
                </a:solidFill>
                <a:latin typeface="Arial" pitchFamily="34" charset="0"/>
              </a:rPr>
              <a:t>last click will show a fraction of the story</a:t>
            </a:r>
          </a:p>
        </p:txBody>
      </p:sp>
      <p:sp>
        <p:nvSpPr>
          <p:cNvPr id="4" name="Title 1"/>
          <p:cNvSpPr txBox="1">
            <a:spLocks/>
          </p:cNvSpPr>
          <p:nvPr/>
        </p:nvSpPr>
        <p:spPr>
          <a:xfrm>
            <a:off x="114300" y="79692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KEY LEARNINGS FOR BRANDS</a:t>
            </a:r>
            <a:endParaRPr lang="en-US" sz="2909" dirty="0">
              <a:solidFill>
                <a:srgbClr val="000000"/>
              </a:solidFill>
              <a:cs typeface="Arial"/>
            </a:endParaRPr>
          </a:p>
        </p:txBody>
      </p:sp>
      <p:sp>
        <p:nvSpPr>
          <p:cNvPr id="49156"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4"/>
          <p:cNvSpPr>
            <a:spLocks noGrp="1"/>
          </p:cNvSpPr>
          <p:nvPr>
            <p:ph idx="1"/>
          </p:nvPr>
        </p:nvSpPr>
        <p:spPr/>
        <p:txBody>
          <a:bodyPr/>
          <a:lstStyle/>
          <a:p>
            <a:pPr marL="0" indent="0" algn="ctr">
              <a:buFont typeface="Wingdings" panose="05000000000000000000" pitchFamily="2" charset="2"/>
              <a:buNone/>
            </a:pPr>
            <a:r>
              <a:rPr lang="hu-HU" altLang="hu-HU" sz="5000" smtClean="0"/>
              <a:t>Nemzetközi trendek</a:t>
            </a:r>
          </a:p>
        </p:txBody>
      </p:sp>
      <p:sp>
        <p:nvSpPr>
          <p:cNvPr id="4" name="Title 3"/>
          <p:cNvSpPr>
            <a:spLocks noGrp="1"/>
          </p:cNvSpPr>
          <p:nvPr>
            <p:ph type="title"/>
          </p:nvPr>
        </p:nvSpPr>
        <p:spPr/>
        <p:txBody>
          <a:bodyPr/>
          <a:lstStyle/>
          <a:p>
            <a:pPr>
              <a:defRPr/>
            </a:pPr>
            <a:r>
              <a:rPr lang="hu-HU" dirty="0" smtClean="0"/>
              <a:t>mobil</a:t>
            </a:r>
            <a:endParaRPr lang="hu-HU" dirty="0"/>
          </a:p>
        </p:txBody>
      </p:sp>
      <p:sp>
        <p:nvSpPr>
          <p:cNvPr id="51204" name="Content Placeholder 5"/>
          <p:cNvSpPr>
            <a:spLocks noGrp="1"/>
          </p:cNvSpPr>
          <p:nvPr>
            <p:ph sz="quarter" idx="10"/>
          </p:nvPr>
        </p:nvSpPr>
        <p:spPr>
          <a:xfrm>
            <a:off x="4286250" y="6346825"/>
            <a:ext cx="4038600" cy="433388"/>
          </a:xfrm>
        </p:spPr>
        <p:txBody>
          <a:bodyPr/>
          <a:lstStyle/>
          <a:p>
            <a:r>
              <a:rPr lang="hu-HU" altLang="hu-HU" smtClean="0"/>
              <a:t>Mobilmarketing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p:cNvSpPr>
            <a:spLocks noGrp="1"/>
          </p:cNvSpPr>
          <p:nvPr>
            <p:ph idx="1"/>
          </p:nvPr>
        </p:nvSpPr>
        <p:spPr/>
        <p:txBody>
          <a:bodyPr/>
          <a:lstStyle/>
          <a:p>
            <a:r>
              <a:rPr lang="hu-HU" altLang="hu-HU" smtClean="0"/>
              <a:t>A mobilmarketing eszköztára</a:t>
            </a:r>
          </a:p>
          <a:p>
            <a:r>
              <a:rPr lang="hu-HU" altLang="hu-HU" smtClean="0"/>
              <a:t>A mobil szerepe a médiafogyasztásban</a:t>
            </a:r>
          </a:p>
          <a:p>
            <a:r>
              <a:rPr lang="hu-HU" altLang="hu-HU" smtClean="0"/>
              <a:t>Nemzetközi trendek</a:t>
            </a:r>
          </a:p>
        </p:txBody>
      </p:sp>
      <p:sp>
        <p:nvSpPr>
          <p:cNvPr id="4" name="Title 3"/>
          <p:cNvSpPr>
            <a:spLocks noGrp="1"/>
          </p:cNvSpPr>
          <p:nvPr>
            <p:ph type="title"/>
          </p:nvPr>
        </p:nvSpPr>
        <p:spPr/>
        <p:txBody>
          <a:bodyPr/>
          <a:lstStyle/>
          <a:p>
            <a:pPr>
              <a:defRPr/>
            </a:pPr>
            <a:r>
              <a:rPr lang="hu-HU" dirty="0" smtClean="0"/>
              <a:t>mobil</a:t>
            </a:r>
            <a:endParaRPr lang="hu-HU" dirty="0"/>
          </a:p>
        </p:txBody>
      </p:sp>
      <p:sp>
        <p:nvSpPr>
          <p:cNvPr id="28676" name="Content Placeholder 5"/>
          <p:cNvSpPr>
            <a:spLocks noGrp="1"/>
          </p:cNvSpPr>
          <p:nvPr>
            <p:ph sz="quarter" idx="10"/>
          </p:nvPr>
        </p:nvSpPr>
        <p:spPr>
          <a:xfrm>
            <a:off x="4286250" y="6346825"/>
            <a:ext cx="4038600" cy="433388"/>
          </a:xfrm>
        </p:spPr>
        <p:txBody>
          <a:bodyPr/>
          <a:lstStyle/>
          <a:p>
            <a:r>
              <a:rPr lang="hu-HU" altLang="hu-HU" smtClean="0"/>
              <a:t>Mobilmarketing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522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5875"/>
            <a:ext cx="824865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532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0"/>
            <a:ext cx="8229600" cy="613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55299" name="Picture 2"/>
          <p:cNvPicPr>
            <a:picLocks noChangeAspect="1"/>
          </p:cNvPicPr>
          <p:nvPr/>
        </p:nvPicPr>
        <p:blipFill>
          <a:blip r:embed="rId2">
            <a:extLst>
              <a:ext uri="{28A0092B-C50C-407E-A947-70E740481C1C}">
                <a14:useLocalDpi xmlns:a14="http://schemas.microsoft.com/office/drawing/2010/main" val="0"/>
              </a:ext>
            </a:extLst>
          </a:blip>
          <a:srcRect r="923"/>
          <a:stretch>
            <a:fillRect/>
          </a:stretch>
        </p:blipFill>
        <p:spPr bwMode="auto">
          <a:xfrm>
            <a:off x="457200" y="9525"/>
            <a:ext cx="8205788"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563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573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604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3" y="3175"/>
            <a:ext cx="8262937"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61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00" y="228600"/>
            <a:ext cx="758825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62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0"/>
            <a:ext cx="8296275"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634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0"/>
            <a:ext cx="82296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a:xfrm>
            <a:off x="228600" y="1600200"/>
            <a:ext cx="5334000" cy="533400"/>
          </a:xfrm>
        </p:spPr>
        <p:txBody>
          <a:bodyPr/>
          <a:lstStyle/>
          <a:p>
            <a:r>
              <a:rPr lang="en-US" altLang="hu-HU" sz="2400" smtClean="0"/>
              <a:t>Mobile push marketing: SMS, MMS</a:t>
            </a:r>
            <a:endParaRPr lang="tr-TR" altLang="hu-HU" sz="2400" smtClean="0"/>
          </a:p>
        </p:txBody>
      </p:sp>
      <p:sp>
        <p:nvSpPr>
          <p:cNvPr id="3" name="Title 2"/>
          <p:cNvSpPr>
            <a:spLocks noGrp="1"/>
          </p:cNvSpPr>
          <p:nvPr>
            <p:ph type="title"/>
          </p:nvPr>
        </p:nvSpPr>
        <p:spPr/>
        <p:txBody>
          <a:bodyPr/>
          <a:lstStyle/>
          <a:p>
            <a:pPr>
              <a:defRPr/>
            </a:pPr>
            <a:r>
              <a:rPr lang="hu-HU" dirty="0" smtClean="0"/>
              <a:t>A mobilmarketing eszköztára</a:t>
            </a:r>
            <a:endParaRPr lang="en-US" dirty="0"/>
          </a:p>
        </p:txBody>
      </p:sp>
      <p:sp>
        <p:nvSpPr>
          <p:cNvPr id="29700" name="Content Placeholder 3"/>
          <p:cNvSpPr>
            <a:spLocks noGrp="1"/>
          </p:cNvSpPr>
          <p:nvPr>
            <p:ph sz="quarter" idx="10"/>
          </p:nvPr>
        </p:nvSpPr>
        <p:spPr>
          <a:xfrm>
            <a:off x="4286250" y="6346825"/>
            <a:ext cx="4038600" cy="433388"/>
          </a:xfrm>
        </p:spPr>
        <p:txBody>
          <a:bodyPr/>
          <a:lstStyle/>
          <a:p>
            <a:r>
              <a:rPr lang="en-US" altLang="hu-HU" smtClean="0"/>
              <a:t>A mobilmarketing eszköztára</a:t>
            </a:r>
          </a:p>
        </p:txBody>
      </p:sp>
      <p:grpSp>
        <p:nvGrpSpPr>
          <p:cNvPr id="8" name="Group 7"/>
          <p:cNvGrpSpPr>
            <a:grpSpLocks/>
          </p:cNvGrpSpPr>
          <p:nvPr/>
        </p:nvGrpSpPr>
        <p:grpSpPr bwMode="auto">
          <a:xfrm>
            <a:off x="5943600" y="1143000"/>
            <a:ext cx="2652713" cy="5105400"/>
            <a:chOff x="5867400" y="1066800"/>
            <a:chExt cx="2652156" cy="5105400"/>
          </a:xfrm>
        </p:grpSpPr>
        <p:pic>
          <p:nvPicPr>
            <p:cNvPr id="29718" name="Picture 6" descr="iphon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66800"/>
              <a:ext cx="265215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208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800"/>
            <a:ext cx="3530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7180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1"/>
          <p:cNvSpPr txBox="1">
            <a:spLocks/>
          </p:cNvSpPr>
          <p:nvPr/>
        </p:nvSpPr>
        <p:spPr bwMode="auto">
          <a:xfrm>
            <a:off x="228600" y="2057400"/>
            <a:ext cx="533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r>
              <a:rPr lang="hu-HU" altLang="hu-HU" sz="2400">
                <a:ea typeface="MS PGothic" panose="020B0600070205080204" pitchFamily="34" charset="-128"/>
                <a:cs typeface="Open Sans" pitchFamily="34" charset="0"/>
              </a:rPr>
              <a:t>QR: valamilyen offline tartalom bevonásával direkt válasz kérése</a:t>
            </a:r>
            <a:endParaRPr lang="tr-TR" altLang="hu-HU" sz="2400">
              <a:ea typeface="MS PGothic" panose="020B0600070205080204" pitchFamily="34" charset="-128"/>
              <a:cs typeface="Open Sans" pitchFamily="34" charset="0"/>
            </a:endParaRPr>
          </a:p>
        </p:txBody>
      </p:sp>
      <p:sp>
        <p:nvSpPr>
          <p:cNvPr id="17420" name="Content Placeholder 1"/>
          <p:cNvSpPr txBox="1">
            <a:spLocks/>
          </p:cNvSpPr>
          <p:nvPr/>
        </p:nvSpPr>
        <p:spPr bwMode="auto">
          <a:xfrm>
            <a:off x="228600" y="281940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r>
              <a:rPr lang="en-US" altLang="hu-HU" sz="2400">
                <a:ea typeface="MS PGothic" panose="020B0600070205080204" pitchFamily="34" charset="-128"/>
                <a:cs typeface="Open Sans" pitchFamily="34" charset="0"/>
              </a:rPr>
              <a:t>Mobile search engine marketing</a:t>
            </a:r>
          </a:p>
        </p:txBody>
      </p:sp>
      <p:sp>
        <p:nvSpPr>
          <p:cNvPr id="17421" name="Content Placeholder 1"/>
          <p:cNvSpPr txBox="1">
            <a:spLocks/>
          </p:cNvSpPr>
          <p:nvPr/>
        </p:nvSpPr>
        <p:spPr bwMode="auto">
          <a:xfrm>
            <a:off x="228600" y="3276600"/>
            <a:ext cx="533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r>
              <a:rPr lang="hu-HU" altLang="hu-HU" sz="2400">
                <a:ea typeface="MS PGothic" panose="020B0600070205080204" pitchFamily="34" charset="-128"/>
                <a:cs typeface="Open Sans" pitchFamily="34" charset="0"/>
              </a:rPr>
              <a:t>Mobile promotions: csomagoláson elhelyezett promóciók</a:t>
            </a:r>
            <a:endParaRPr lang="en-US" altLang="hu-HU" sz="2400">
              <a:ea typeface="MS PGothic" panose="020B0600070205080204" pitchFamily="34" charset="-128"/>
              <a:cs typeface="Open Sans" pitchFamily="34" charset="0"/>
            </a:endParaRPr>
          </a:p>
        </p:txBody>
      </p:sp>
      <p:sp>
        <p:nvSpPr>
          <p:cNvPr id="17422" name="Content Placeholder 1"/>
          <p:cNvSpPr txBox="1">
            <a:spLocks/>
          </p:cNvSpPr>
          <p:nvPr/>
        </p:nvSpPr>
        <p:spPr bwMode="auto">
          <a:xfrm>
            <a:off x="228600" y="4038600"/>
            <a:ext cx="533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r>
              <a:rPr lang="hu-HU" altLang="hu-HU" sz="2400">
                <a:ea typeface="MS PGothic" panose="020B0600070205080204" pitchFamily="34" charset="-128"/>
                <a:cs typeface="Open Sans" pitchFamily="34" charset="0"/>
              </a:rPr>
              <a:t>Adott helyhez köthető megjelenések</a:t>
            </a:r>
          </a:p>
        </p:txBody>
      </p:sp>
      <p:sp>
        <p:nvSpPr>
          <p:cNvPr id="17423" name="Content Placeholder 1"/>
          <p:cNvSpPr txBox="1">
            <a:spLocks/>
          </p:cNvSpPr>
          <p:nvPr/>
        </p:nvSpPr>
        <p:spPr bwMode="auto">
          <a:xfrm>
            <a:off x="228600" y="48006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r>
              <a:rPr lang="tr-TR" altLang="hu-HU" sz="2400" b="1">
                <a:solidFill>
                  <a:srgbClr val="FAA127"/>
                </a:solidFill>
                <a:ea typeface="MS PGothic" panose="020B0600070205080204" pitchFamily="34" charset="-128"/>
                <a:cs typeface="Open Sans" pitchFamily="34" charset="0"/>
              </a:rPr>
              <a:t>Mobilhirdetés</a:t>
            </a:r>
            <a:r>
              <a:rPr lang="tr-TR" altLang="hu-HU" sz="2400">
                <a:ea typeface="MS PGothic" panose="020B0600070205080204" pitchFamily="34" charset="-128"/>
                <a:cs typeface="Open Sans" pitchFamily="34" charset="0"/>
              </a:rPr>
              <a:t> (mobile advertising)</a:t>
            </a:r>
          </a:p>
        </p:txBody>
      </p:sp>
      <p:grpSp>
        <p:nvGrpSpPr>
          <p:cNvPr id="17415" name="Group 17"/>
          <p:cNvGrpSpPr>
            <a:grpSpLocks/>
          </p:cNvGrpSpPr>
          <p:nvPr/>
        </p:nvGrpSpPr>
        <p:grpSpPr bwMode="auto">
          <a:xfrm>
            <a:off x="5715000" y="838200"/>
            <a:ext cx="2652713" cy="5105400"/>
            <a:chOff x="6019800" y="1219200"/>
            <a:chExt cx="2652156" cy="5105400"/>
          </a:xfrm>
        </p:grpSpPr>
        <p:pic>
          <p:nvPicPr>
            <p:cNvPr id="29716" name="Picture 13" descr="iphon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19200"/>
              <a:ext cx="265215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16" descr="fot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209800"/>
              <a:ext cx="2057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6"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057400"/>
            <a:ext cx="3505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7" name="Group 23"/>
          <p:cNvGrpSpPr>
            <a:grpSpLocks/>
          </p:cNvGrpSpPr>
          <p:nvPr/>
        </p:nvGrpSpPr>
        <p:grpSpPr bwMode="auto">
          <a:xfrm>
            <a:off x="5715000" y="838200"/>
            <a:ext cx="2652713" cy="5105400"/>
            <a:chOff x="5867400" y="1066800"/>
            <a:chExt cx="2652156" cy="5105400"/>
          </a:xfrm>
        </p:grpSpPr>
        <p:pic>
          <p:nvPicPr>
            <p:cNvPr id="29714" name="Picture 20" descr="iphon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66800"/>
              <a:ext cx="265215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981200"/>
              <a:ext cx="205499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descr="samsung_galaxy_siv-1_orig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860425"/>
            <a:ext cx="3094038"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vigon.avi">
            <a:hlinkClick r:id="" action="ppaction://media"/>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60000">
            <a:off x="6483350" y="3278188"/>
            <a:ext cx="1447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1+#ppt_w/2"/>
                                          </p:val>
                                        </p:tav>
                                        <p:tav tm="100000">
                                          <p:val>
                                            <p:strVal val="#ppt_x"/>
                                          </p:val>
                                        </p:tav>
                                      </p:tavLst>
                                    </p:anim>
                                    <p:anim calcmode="lin" valueType="num">
                                      <p:cBhvr additive="base">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anim calcmode="lin" valueType="num">
                                      <p:cBhvr additive="base">
                                        <p:cTn id="17" dur="500" fill="hold"/>
                                        <p:tgtEl>
                                          <p:spTgt spid="17413"/>
                                        </p:tgtEl>
                                        <p:attrNameLst>
                                          <p:attrName>ppt_x</p:attrName>
                                        </p:attrNameLst>
                                      </p:cBhvr>
                                      <p:tavLst>
                                        <p:tav tm="0">
                                          <p:val>
                                            <p:strVal val="1+#ppt_w/2"/>
                                          </p:val>
                                        </p:tav>
                                        <p:tav tm="100000">
                                          <p:val>
                                            <p:strVal val="#ppt_x"/>
                                          </p:val>
                                        </p:tav>
                                      </p:tavLst>
                                    </p:anim>
                                    <p:anim calcmode="lin" valueType="num">
                                      <p:cBhvr additive="base">
                                        <p:cTn id="1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anim calcmode="lin" valueType="num">
                                      <p:cBhvr additive="base">
                                        <p:cTn id="23" dur="500" fill="hold"/>
                                        <p:tgtEl>
                                          <p:spTgt spid="17414"/>
                                        </p:tgtEl>
                                        <p:attrNameLst>
                                          <p:attrName>ppt_x</p:attrName>
                                        </p:attrNameLst>
                                      </p:cBhvr>
                                      <p:tavLst>
                                        <p:tav tm="0">
                                          <p:val>
                                            <p:strVal val="#ppt_x"/>
                                          </p:val>
                                        </p:tav>
                                        <p:tav tm="100000">
                                          <p:val>
                                            <p:strVal val="#ppt_x"/>
                                          </p:val>
                                        </p:tav>
                                      </p:tavLst>
                                    </p:anim>
                                    <p:anim calcmode="lin" valueType="num">
                                      <p:cBhvr additive="base">
                                        <p:cTn id="24" dur="500" fill="hold"/>
                                        <p:tgtEl>
                                          <p:spTgt spid="17414"/>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7420"/>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par>
                          <p:cTn id="34" fill="hold" nodeType="afterGroup">
                            <p:stCondLst>
                              <p:cond delay="500"/>
                            </p:stCondLst>
                            <p:childTnLst>
                              <p:par>
                                <p:cTn id="35" presetID="2" presetClass="entr" presetSubtype="2" fill="hold" nodeType="afterEffect">
                                  <p:stCondLst>
                                    <p:cond delay="0"/>
                                  </p:stCondLst>
                                  <p:childTnLst>
                                    <p:set>
                                      <p:cBhvr>
                                        <p:cTn id="36" dur="1" fill="hold">
                                          <p:stCondLst>
                                            <p:cond delay="0"/>
                                          </p:stCondLst>
                                        </p:cTn>
                                        <p:tgtEl>
                                          <p:spTgt spid="17415"/>
                                        </p:tgtEl>
                                        <p:attrNameLst>
                                          <p:attrName>style.visibility</p:attrName>
                                        </p:attrNameLst>
                                      </p:cBhvr>
                                      <p:to>
                                        <p:strVal val="visible"/>
                                      </p:to>
                                    </p:set>
                                    <p:anim calcmode="lin" valueType="num">
                                      <p:cBhvr additive="base">
                                        <p:cTn id="37" dur="500" fill="hold"/>
                                        <p:tgtEl>
                                          <p:spTgt spid="17415"/>
                                        </p:tgtEl>
                                        <p:attrNameLst>
                                          <p:attrName>ppt_x</p:attrName>
                                        </p:attrNameLst>
                                      </p:cBhvr>
                                      <p:tavLst>
                                        <p:tav tm="0">
                                          <p:val>
                                            <p:strVal val="1+#ppt_w/2"/>
                                          </p:val>
                                        </p:tav>
                                        <p:tav tm="100000">
                                          <p:val>
                                            <p:strVal val="#ppt_x"/>
                                          </p:val>
                                        </p:tav>
                                      </p:tavLst>
                                    </p:anim>
                                    <p:anim calcmode="lin" valueType="num">
                                      <p:cBhvr additive="base">
                                        <p:cTn id="38"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174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741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21"/>
                                        </p:tgtEl>
                                        <p:attrNameLst>
                                          <p:attrName>style.visibility</p:attrName>
                                        </p:attrNameLst>
                                      </p:cBhvr>
                                      <p:to>
                                        <p:strVal val="visible"/>
                                      </p:to>
                                    </p:set>
                                  </p:childTnLst>
                                </p:cTn>
                              </p:par>
                              <p:par>
                                <p:cTn id="51" presetID="2" presetClass="entr" presetSubtype="2" fill="hold" nodeType="withEffect">
                                  <p:stCondLst>
                                    <p:cond delay="0"/>
                                  </p:stCondLst>
                                  <p:childTnLst>
                                    <p:set>
                                      <p:cBhvr>
                                        <p:cTn id="52" dur="1" fill="hold">
                                          <p:stCondLst>
                                            <p:cond delay="0"/>
                                          </p:stCondLst>
                                        </p:cTn>
                                        <p:tgtEl>
                                          <p:spTgt spid="17416"/>
                                        </p:tgtEl>
                                        <p:attrNameLst>
                                          <p:attrName>style.visibility</p:attrName>
                                        </p:attrNameLst>
                                      </p:cBhvr>
                                      <p:to>
                                        <p:strVal val="visible"/>
                                      </p:to>
                                    </p:set>
                                    <p:anim calcmode="lin" valueType="num">
                                      <p:cBhvr additive="base">
                                        <p:cTn id="53" dur="500" fill="hold"/>
                                        <p:tgtEl>
                                          <p:spTgt spid="17416"/>
                                        </p:tgtEl>
                                        <p:attrNameLst>
                                          <p:attrName>ppt_x</p:attrName>
                                        </p:attrNameLst>
                                      </p:cBhvr>
                                      <p:tavLst>
                                        <p:tav tm="0">
                                          <p:val>
                                            <p:strVal val="1+#ppt_w/2"/>
                                          </p:val>
                                        </p:tav>
                                        <p:tav tm="100000">
                                          <p:val>
                                            <p:strVal val="#ppt_x"/>
                                          </p:val>
                                        </p:tav>
                                      </p:tavLst>
                                    </p:anim>
                                    <p:anim calcmode="lin" valueType="num">
                                      <p:cBhvr additive="base">
                                        <p:cTn id="54" dur="500" fill="hold"/>
                                        <p:tgtEl>
                                          <p:spTgt spid="17416"/>
                                        </p:tgtEl>
                                        <p:attrNameLst>
                                          <p:attrName>ppt_y</p:attrName>
                                        </p:attrNameLst>
                                      </p:cBhvr>
                                      <p:tavLst>
                                        <p:tav tm="0">
                                          <p:val>
                                            <p:strVal val="#ppt_y"/>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1741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422"/>
                                        </p:tgtEl>
                                        <p:attrNameLst>
                                          <p:attrName>style.visibility</p:attrName>
                                        </p:attrNameLst>
                                      </p:cBhvr>
                                      <p:to>
                                        <p:strVal val="visible"/>
                                      </p:to>
                                    </p:set>
                                  </p:childTnLst>
                                </p:cTn>
                              </p:par>
                            </p:childTnLst>
                          </p:cTn>
                        </p:par>
                        <p:par>
                          <p:cTn id="61" fill="hold" nodeType="afterGroup">
                            <p:stCondLst>
                              <p:cond delay="0"/>
                            </p:stCondLst>
                            <p:childTnLst>
                              <p:par>
                                <p:cTn id="62" presetID="2" presetClass="entr" presetSubtype="2" fill="hold" nodeType="afterEffect">
                                  <p:stCondLst>
                                    <p:cond delay="0"/>
                                  </p:stCondLst>
                                  <p:childTnLst>
                                    <p:set>
                                      <p:cBhvr>
                                        <p:cTn id="63" dur="1" fill="hold">
                                          <p:stCondLst>
                                            <p:cond delay="0"/>
                                          </p:stCondLst>
                                        </p:cTn>
                                        <p:tgtEl>
                                          <p:spTgt spid="17417"/>
                                        </p:tgtEl>
                                        <p:attrNameLst>
                                          <p:attrName>style.visibility</p:attrName>
                                        </p:attrNameLst>
                                      </p:cBhvr>
                                      <p:to>
                                        <p:strVal val="visible"/>
                                      </p:to>
                                    </p:set>
                                    <p:anim calcmode="lin" valueType="num">
                                      <p:cBhvr additive="base">
                                        <p:cTn id="64" dur="500" fill="hold"/>
                                        <p:tgtEl>
                                          <p:spTgt spid="17417"/>
                                        </p:tgtEl>
                                        <p:attrNameLst>
                                          <p:attrName>ppt_x</p:attrName>
                                        </p:attrNameLst>
                                      </p:cBhvr>
                                      <p:tavLst>
                                        <p:tav tm="0">
                                          <p:val>
                                            <p:strVal val="1+#ppt_w/2"/>
                                          </p:val>
                                        </p:tav>
                                        <p:tav tm="100000">
                                          <p:val>
                                            <p:strVal val="#ppt_x"/>
                                          </p:val>
                                        </p:tav>
                                      </p:tavLst>
                                    </p:anim>
                                    <p:anim calcmode="lin" valueType="num">
                                      <p:cBhvr additive="base">
                                        <p:cTn id="65" dur="500" fill="hold"/>
                                        <p:tgtEl>
                                          <p:spTgt spid="17417"/>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500"/>
                            </p:stCondLst>
                            <p:childTnLst>
                              <p:par>
                                <p:cTn id="67" presetID="1" presetClass="exit" presetSubtype="0" fill="hold" nodeType="afterEffect">
                                  <p:stCondLst>
                                    <p:cond delay="0"/>
                                  </p:stCondLst>
                                  <p:childTnLst>
                                    <p:set>
                                      <p:cBhvr>
                                        <p:cTn id="68" dur="1" fill="hold">
                                          <p:stCondLst>
                                            <p:cond delay="0"/>
                                          </p:stCondLst>
                                        </p:cTn>
                                        <p:tgtEl>
                                          <p:spTgt spid="17416"/>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423"/>
                                        </p:tgtEl>
                                        <p:attrNameLst>
                                          <p:attrName>style.visibility</p:attrName>
                                        </p:attrNameLst>
                                      </p:cBhvr>
                                      <p:to>
                                        <p:strVal val="visible"/>
                                      </p:to>
                                    </p:set>
                                  </p:childTnLst>
                                </p:cTn>
                              </p:par>
                            </p:childTnLst>
                          </p:cTn>
                        </p:par>
                        <p:par>
                          <p:cTn id="73" fill="hold" nodeType="afterGroup">
                            <p:stCondLst>
                              <p:cond delay="0"/>
                            </p:stCondLst>
                            <p:childTnLst>
                              <p:par>
                                <p:cTn id="74" presetID="2" presetClass="entr" presetSubtype="4"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500" fill="hold"/>
                                        <p:tgtEl>
                                          <p:spTgt spid="6"/>
                                        </p:tgtEl>
                                        <p:attrNameLst>
                                          <p:attrName>ppt_x</p:attrName>
                                        </p:attrNameLst>
                                      </p:cBhvr>
                                      <p:tavLst>
                                        <p:tav tm="0">
                                          <p:val>
                                            <p:strVal val="#ppt_x"/>
                                          </p:val>
                                        </p:tav>
                                        <p:tav tm="100000">
                                          <p:val>
                                            <p:strVal val="#ppt_x"/>
                                          </p:val>
                                        </p:tav>
                                      </p:tavLst>
                                    </p:anim>
                                    <p:anim calcmode="lin" valueType="num">
                                      <p:cBhvr additive="base">
                                        <p:cTn id="77" dur="500" fill="hold"/>
                                        <p:tgtEl>
                                          <p:spTgt spid="6"/>
                                        </p:tgtEl>
                                        <p:attrNameLst>
                                          <p:attrName>ppt_y</p:attrName>
                                        </p:attrNameLst>
                                      </p:cBhvr>
                                      <p:tavLst>
                                        <p:tav tm="0">
                                          <p:val>
                                            <p:strVal val="1+#ppt_h/2"/>
                                          </p:val>
                                        </p:tav>
                                        <p:tav tm="100000">
                                          <p:val>
                                            <p:strVal val="#ppt_y"/>
                                          </p:val>
                                        </p:tav>
                                      </p:tavLst>
                                    </p:anim>
                                  </p:childTnLst>
                                </p:cTn>
                              </p:par>
                              <p:par>
                                <p:cTn id="78" presetID="1" presetClass="exit" presetSubtype="0" fill="hold" nodeType="withEffect">
                                  <p:stCondLst>
                                    <p:cond delay="0"/>
                                  </p:stCondLst>
                                  <p:childTnLst>
                                    <p:set>
                                      <p:cBhvr>
                                        <p:cTn id="79" dur="1" fill="hold">
                                          <p:stCondLst>
                                            <p:cond delay="0"/>
                                          </p:stCondLst>
                                        </p:cTn>
                                        <p:tgtEl>
                                          <p:spTgt spid="17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P spid="20" grpId="0"/>
      <p:bldP spid="17420" grpId="0"/>
      <p:bldP spid="17421" grpId="0"/>
      <p:bldP spid="17422" grpId="0"/>
      <p:bldP spid="174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645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0"/>
            <a:ext cx="82296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5"/>
          <p:cNvSpPr>
            <a:spLocks noGrp="1"/>
          </p:cNvSpPr>
          <p:nvPr>
            <p:ph sz="quarter" idx="10"/>
          </p:nvPr>
        </p:nvSpPr>
        <p:spPr>
          <a:xfrm>
            <a:off x="4286250" y="6346825"/>
            <a:ext cx="4038600" cy="433388"/>
          </a:xfrm>
        </p:spPr>
        <p:txBody>
          <a:bodyPr/>
          <a:lstStyle/>
          <a:p>
            <a:r>
              <a:rPr lang="hu-HU" altLang="hu-HU" smtClean="0"/>
              <a:t>Mobilmarketing</a:t>
            </a:r>
          </a:p>
        </p:txBody>
      </p:sp>
      <p:pic>
        <p:nvPicPr>
          <p:cNvPr id="655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0"/>
            <a:ext cx="82788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4"/>
          <p:cNvSpPr>
            <a:spLocks noGrp="1"/>
          </p:cNvSpPr>
          <p:nvPr>
            <p:ph idx="1"/>
          </p:nvPr>
        </p:nvSpPr>
        <p:spPr/>
        <p:txBody>
          <a:bodyPr/>
          <a:lstStyle/>
          <a:p>
            <a:r>
              <a:rPr lang="hu-HU" altLang="hu-HU" smtClean="0"/>
              <a:t>A mobil szerepe a médiafogyasztásban</a:t>
            </a:r>
          </a:p>
          <a:p>
            <a:pPr lvl="1"/>
            <a:r>
              <a:rPr lang="hu-HU" altLang="hu-HU" smtClean="0"/>
              <a:t>Praesent non lacus ut orci scelerisque sollicitudin et nec est.</a:t>
            </a:r>
          </a:p>
          <a:p>
            <a:pPr lvl="2"/>
            <a:r>
              <a:rPr lang="hu-HU" altLang="hu-HU" smtClean="0"/>
              <a:t>Vivamus eleifend elit quis orci scelerisque, facilisis elementum massa rutrum.</a:t>
            </a:r>
          </a:p>
          <a:p>
            <a:pPr lvl="3"/>
            <a:r>
              <a:rPr lang="hu-HU" altLang="hu-HU" smtClean="0"/>
              <a:t>Maecenas ut nisi non nibh ultricies hendrerit.</a:t>
            </a:r>
          </a:p>
          <a:p>
            <a:pPr lvl="3"/>
            <a:r>
              <a:rPr lang="hu-HU" altLang="hu-HU" smtClean="0"/>
              <a:t>Etiam tincidunt sapien at enim congue, nec malesuada lacus ullamcorper.</a:t>
            </a:r>
          </a:p>
          <a:p>
            <a:pPr lvl="2"/>
            <a:r>
              <a:rPr lang="hu-HU" altLang="hu-HU" smtClean="0"/>
              <a:t>Donec et tellus interdum, varius sapien tempor, semper ipsum.</a:t>
            </a:r>
          </a:p>
        </p:txBody>
      </p:sp>
      <p:sp>
        <p:nvSpPr>
          <p:cNvPr id="4" name="Title 3"/>
          <p:cNvSpPr>
            <a:spLocks noGrp="1"/>
          </p:cNvSpPr>
          <p:nvPr>
            <p:ph type="title"/>
          </p:nvPr>
        </p:nvSpPr>
        <p:spPr/>
        <p:txBody>
          <a:bodyPr/>
          <a:lstStyle/>
          <a:p>
            <a:pPr>
              <a:defRPr/>
            </a:pPr>
            <a:r>
              <a:rPr lang="hu-HU" dirty="0" smtClean="0"/>
              <a:t>mobil</a:t>
            </a:r>
            <a:endParaRPr lang="hu-HU" dirty="0"/>
          </a:p>
        </p:txBody>
      </p:sp>
      <p:sp>
        <p:nvSpPr>
          <p:cNvPr id="66564" name="Content Placeholder 5"/>
          <p:cNvSpPr>
            <a:spLocks noGrp="1"/>
          </p:cNvSpPr>
          <p:nvPr>
            <p:ph sz="quarter" idx="10"/>
          </p:nvPr>
        </p:nvSpPr>
        <p:spPr>
          <a:xfrm>
            <a:off x="4286250" y="6346825"/>
            <a:ext cx="4038600" cy="433388"/>
          </a:xfrm>
        </p:spPr>
        <p:txBody>
          <a:bodyPr/>
          <a:lstStyle/>
          <a:p>
            <a:r>
              <a:rPr lang="hu-HU" altLang="hu-HU" smtClean="0"/>
              <a:t>Mobilmarketing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hu-HU" dirty="0" smtClean="0"/>
              <a:t>Köszönöm a figyelmet!</a:t>
            </a:r>
            <a:endParaRPr lang="hu-HU" dirty="0"/>
          </a:p>
        </p:txBody>
      </p:sp>
      <p:sp>
        <p:nvSpPr>
          <p:cNvPr id="3" name="Subtitle 2"/>
          <p:cNvSpPr>
            <a:spLocks noGrp="1"/>
          </p:cNvSpPr>
          <p:nvPr>
            <p:ph type="subTitle" idx="1"/>
          </p:nvPr>
        </p:nvSpPr>
        <p:spPr/>
        <p:txBody>
          <a:bodyPr/>
          <a:lstStyle/>
          <a:p>
            <a:pPr>
              <a:defRPr/>
            </a:pPr>
            <a:r>
              <a:rPr lang="hu-HU" dirty="0" smtClean="0"/>
              <a:t>Lovas Tamás (MEC Hungary)</a:t>
            </a:r>
            <a:endParaRPr lang="en-US" dirty="0" smtClean="0"/>
          </a:p>
          <a:p>
            <a:pPr>
              <a:defRPr/>
            </a:pPr>
            <a:r>
              <a:rPr lang="hu-HU" dirty="0" smtClean="0"/>
              <a:t>tamas.lovas@mecglobal.com</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txBox="1"/>
          <p:nvPr/>
        </p:nvSpPr>
        <p:spPr>
          <a:xfrm>
            <a:off x="346075" y="1212850"/>
            <a:ext cx="8416925" cy="2427288"/>
          </a:xfrm>
          <a:prstGeom prst="rect">
            <a:avLst/>
          </a:prstGeom>
          <a:noFill/>
          <a:ln>
            <a:noFill/>
          </a:ln>
        </p:spPr>
        <p:txBody>
          <a:bodyPr lIns="79579" tIns="39780" rIns="79579" bIns="39780" anchor="ctr"/>
          <a:lstStyle/>
          <a:p>
            <a:pPr fontAlgn="auto">
              <a:lnSpc>
                <a:spcPct val="80000"/>
              </a:lnSpc>
              <a:spcBef>
                <a:spcPts val="0"/>
              </a:spcBef>
              <a:spcAft>
                <a:spcPts val="0"/>
              </a:spcAft>
              <a:buClr>
                <a:srgbClr val="FDFDFD"/>
              </a:buClr>
              <a:buSzPct val="25000"/>
              <a:defRPr/>
            </a:pPr>
            <a:r>
              <a:rPr lang="hu-HU" sz="5400" kern="0" dirty="0">
                <a:solidFill>
                  <a:srgbClr val="0D6CBA"/>
                </a:solidFill>
                <a:latin typeface="Arial"/>
                <a:ea typeface="Source Sans Pro"/>
                <a:cs typeface="Arial"/>
                <a:sym typeface="Source Sans Pro"/>
                <a:rtl val="0"/>
              </a:rPr>
              <a:t>A MOBIL SZEREPE A MÉDIAFOGYASZTÁSBAN</a:t>
            </a:r>
            <a:endParaRPr lang="en-GB" sz="5400" kern="0" dirty="0">
              <a:latin typeface="Arial"/>
              <a:ea typeface="Source Sans Pro"/>
              <a:cs typeface="Arial"/>
              <a:sym typeface="Source Sans Pro"/>
              <a:rtl val="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206750"/>
            <a:ext cx="64579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5"/>
          <p:cNvSpPr>
            <a:spLocks noGrp="1"/>
          </p:cNvSpPr>
          <p:nvPr>
            <p:ph sz="quarter" idx="10"/>
          </p:nvPr>
        </p:nvSpPr>
        <p:spPr>
          <a:xfrm>
            <a:off x="4286250" y="6346825"/>
            <a:ext cx="4038600" cy="433388"/>
          </a:xfrm>
        </p:spPr>
        <p:txBody>
          <a:bodyPr/>
          <a:lstStyle/>
          <a:p>
            <a:r>
              <a:rPr lang="hu-HU" altLang="hu-HU" smtClean="0"/>
              <a:t>Mobilmarketing</a:t>
            </a:r>
          </a:p>
        </p:txBody>
      </p:sp>
      <p:sp>
        <p:nvSpPr>
          <p:cNvPr id="32771" name="Text Placeholder 4"/>
          <p:cNvSpPr txBox="1">
            <a:spLocks/>
          </p:cNvSpPr>
          <p:nvPr/>
        </p:nvSpPr>
        <p:spPr bwMode="auto">
          <a:xfrm>
            <a:off x="250825" y="650875"/>
            <a:ext cx="85883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566" tIns="18775" rIns="37566" bIns="18775"/>
          <a:lstStyle>
            <a:lvl1pPr marL="117475">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257300" indent="-3429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nSpc>
                <a:spcPct val="80000"/>
              </a:lnSpc>
              <a:buFont typeface="Wingdings" panose="05000000000000000000" pitchFamily="2" charset="2"/>
              <a:buNone/>
            </a:pPr>
            <a:r>
              <a:rPr lang="hu-HU" altLang="hu-HU">
                <a:solidFill>
                  <a:srgbClr val="0D6CBA"/>
                </a:solidFill>
              </a:rPr>
              <a:t>EGYSZERRE TÖBB ESZKÖZ HASZNÁLATA PÁRHUZAMOSAN</a:t>
            </a:r>
            <a:endParaRPr lang="en-US" altLang="hu-HU">
              <a:solidFill>
                <a:srgbClr val="0D6CBA"/>
              </a:solidFill>
            </a:endParaRPr>
          </a:p>
        </p:txBody>
      </p:sp>
      <p:sp>
        <p:nvSpPr>
          <p:cNvPr id="10" name="Text Placeholder 6"/>
          <p:cNvSpPr txBox="1">
            <a:spLocks/>
          </p:cNvSpPr>
          <p:nvPr/>
        </p:nvSpPr>
        <p:spPr bwMode="auto">
          <a:xfrm>
            <a:off x="269875" y="4757738"/>
            <a:ext cx="849312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775">
            <a:spAutoFit/>
          </a:bodyPr>
          <a:lstStyle>
            <a:lvl1pPr marL="118553" indent="0">
              <a:spcBef>
                <a:spcPct val="20000"/>
              </a:spcBef>
              <a:spcAft>
                <a:spcPts val="1125"/>
              </a:spcAft>
              <a:buClr>
                <a:srgbClr val="FCB033"/>
              </a:buClr>
              <a:buFont typeface="Wingdings" panose="05000000000000000000" pitchFamily="2" charset="2"/>
              <a:buNone/>
              <a:tabLst>
                <a:tab pos="1281333" algn="l"/>
              </a:tabLst>
              <a:defRPr sz="2364" baseline="0">
                <a:latin typeface="Arial"/>
                <a:ea typeface="Open Sans" panose="020B0606030504020204" pitchFamily="34" charset="0"/>
                <a:cs typeface="Arial"/>
              </a:defRPr>
            </a:lvl1pPr>
            <a:lvl2pPr marL="284551" indent="0">
              <a:spcBef>
                <a:spcPct val="20000"/>
              </a:spcBef>
              <a:buFont typeface="Wingdings" panose="05000000000000000000" pitchFamily="2" charset="2"/>
              <a:buNone/>
              <a:defRPr sz="2800">
                <a:latin typeface="Arial" panose="020B0604020202020204" pitchFamily="34" charset="0"/>
                <a:ea typeface="Open Sans" panose="020B0606030504020204" pitchFamily="34" charset="0"/>
              </a:defRPr>
            </a:lvl2pPr>
            <a:lvl3pPr marL="450533" indent="0">
              <a:spcBef>
                <a:spcPct val="20000"/>
              </a:spcBef>
              <a:buClr>
                <a:srgbClr val="FCB033"/>
              </a:buClr>
              <a:buFont typeface="Wingdings" panose="05000000000000000000" pitchFamily="2" charset="2"/>
              <a:buNone/>
              <a:defRPr sz="2400">
                <a:latin typeface="Arial" panose="020B0604020202020204" pitchFamily="34" charset="0"/>
                <a:ea typeface="Open Sans" panose="020B0606030504020204" pitchFamily="34" charset="0"/>
              </a:defRPr>
            </a:lvl3pPr>
            <a:lvl4pPr marL="616513" indent="0">
              <a:spcBef>
                <a:spcPct val="20000"/>
              </a:spcBef>
              <a:buFont typeface="Wingdings" panose="05000000000000000000" pitchFamily="2" charset="2"/>
              <a:buNone/>
              <a:defRPr sz="2000">
                <a:latin typeface="Arial" panose="020B0604020202020204" pitchFamily="34" charset="0"/>
                <a:ea typeface="Open Sans" panose="020B0606030504020204" pitchFamily="34" charset="0"/>
              </a:defRPr>
            </a:lvl4pPr>
            <a:lvl5pPr marL="2057400" indent="-228600">
              <a:spcBef>
                <a:spcPct val="20000"/>
              </a:spcBef>
              <a:buClr>
                <a:srgbClr val="FCB033"/>
              </a:buClr>
              <a:buFont typeface="Wingdings" panose="05000000000000000000" pitchFamily="2" charset="2"/>
              <a:buChar char="§"/>
              <a:defRPr sz="2000">
                <a:latin typeface="Arial" panose="020B0604020202020204" pitchFamily="34" charset="0"/>
                <a:ea typeface="Open Sans" panose="020B0606030504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defRPr/>
            </a:pPr>
            <a:r>
              <a:rPr lang="hu-HU" altLang="zh-CN" dirty="0" smtClean="0"/>
              <a:t>A mai fogyasztó folyamatos kapcsolatban van egyszerre több készülékkel is és az élményeit ezeknek az összessége határozza meg. </a:t>
            </a:r>
            <a:endParaRPr lang="en-US" altLang="zh-CN" dirty="0"/>
          </a:p>
        </p:txBody>
      </p:sp>
      <p:pic>
        <p:nvPicPr>
          <p:cNvPr id="3277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689100"/>
            <a:ext cx="3162300" cy="294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89100"/>
            <a:ext cx="4419600" cy="294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5" name="Text Placeholder 6"/>
          <p:cNvSpPr txBox="1">
            <a:spLocks/>
          </p:cNvSpPr>
          <p:nvPr/>
        </p:nvSpPr>
        <p:spPr bwMode="auto">
          <a:xfrm>
            <a:off x="3624263" y="3159125"/>
            <a:ext cx="7620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775">
            <a:spAutoFit/>
          </a:bodyPr>
          <a:lstStyle>
            <a:lvl1pPr marL="117475">
              <a:spcBef>
                <a:spcPct val="20000"/>
              </a:spcBef>
              <a:buClr>
                <a:srgbClr val="FCB033"/>
              </a:buClr>
              <a:buFont typeface="Wingdings" panose="05000000000000000000" pitchFamily="2" charset="2"/>
              <a:buChar char="§"/>
              <a:tabLst>
                <a:tab pos="1281113" algn="l"/>
              </a:tabLst>
              <a:defRPr sz="3200">
                <a:solidFill>
                  <a:schemeClr val="tx1"/>
                </a:solidFill>
                <a:latin typeface="Arial" panose="020B0604020202020204" pitchFamily="34" charset="0"/>
                <a:ea typeface="Open Sans" pitchFamily="34" charset="0"/>
                <a:cs typeface="Arial" panose="020B0604020202020204" pitchFamily="34" charset="0"/>
              </a:defRPr>
            </a:lvl1pPr>
            <a:lvl2pPr marL="284163" indent="-285750">
              <a:spcBef>
                <a:spcPct val="20000"/>
              </a:spcBef>
              <a:buFont typeface="Wingdings" panose="05000000000000000000" pitchFamily="2" charset="2"/>
              <a:buChar char="§"/>
              <a:tabLst>
                <a:tab pos="1281113" algn="l"/>
              </a:tabLst>
              <a:defRPr sz="2800">
                <a:solidFill>
                  <a:schemeClr val="tx1"/>
                </a:solidFill>
                <a:latin typeface="Arial" panose="020B0604020202020204" pitchFamily="34" charset="0"/>
                <a:ea typeface="Open Sans" pitchFamily="34" charset="0"/>
                <a:cs typeface="Arial" panose="020B0604020202020204" pitchFamily="34" charset="0"/>
              </a:defRPr>
            </a:lvl2pPr>
            <a:lvl3pPr marL="449263" indent="-342900">
              <a:spcBef>
                <a:spcPct val="20000"/>
              </a:spcBef>
              <a:buClr>
                <a:srgbClr val="FCB033"/>
              </a:buClr>
              <a:buFont typeface="Wingdings" panose="05000000000000000000" pitchFamily="2" charset="2"/>
              <a:buChar char="§"/>
              <a:tabLst>
                <a:tab pos="1281113" algn="l"/>
              </a:tabLst>
              <a:defRPr sz="2400">
                <a:solidFill>
                  <a:schemeClr val="tx1"/>
                </a:solidFill>
                <a:latin typeface="Arial" panose="020B0604020202020204" pitchFamily="34" charset="0"/>
                <a:ea typeface="Open Sans" pitchFamily="34" charset="0"/>
                <a:cs typeface="Arial" panose="020B0604020202020204" pitchFamily="34" charset="0"/>
              </a:defRPr>
            </a:lvl3pPr>
            <a:lvl4pPr marL="615950" indent="-228600">
              <a:spcBef>
                <a:spcPct val="20000"/>
              </a:spcBef>
              <a:buFont typeface="Wingdings" panose="05000000000000000000" pitchFamily="2" charset="2"/>
              <a:buChar char="§"/>
              <a:tabLst>
                <a:tab pos="1281113" algn="l"/>
              </a:tabLst>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tabLst>
                <a:tab pos="1281113" algn="l"/>
              </a:tabLst>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tabLst>
                <a:tab pos="1281113" algn="l"/>
              </a:tabLst>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tabLst>
                <a:tab pos="1281113" algn="l"/>
              </a:tabLst>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tabLst>
                <a:tab pos="1281113" algn="l"/>
              </a:tabLst>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tabLst>
                <a:tab pos="1281113" algn="l"/>
              </a:tabLst>
              <a:defRPr sz="2000">
                <a:solidFill>
                  <a:schemeClr val="tx1"/>
                </a:solidFill>
                <a:latin typeface="Arial" panose="020B0604020202020204" pitchFamily="34" charset="0"/>
                <a:ea typeface="Open Sans" pitchFamily="34" charset="0"/>
                <a:cs typeface="Arial" panose="020B0604020202020204" pitchFamily="34" charset="0"/>
              </a:defRPr>
            </a:lvl9pPr>
          </a:lstStyle>
          <a:p>
            <a:pPr>
              <a:spcAft>
                <a:spcPts val="1125"/>
              </a:spcAft>
              <a:buFont typeface="Wingdings" panose="05000000000000000000" pitchFamily="2" charset="2"/>
              <a:buNone/>
            </a:pPr>
            <a:r>
              <a:rPr lang="hu-HU" altLang="zh-CN" sz="3000" b="1">
                <a:solidFill>
                  <a:srgbClr val="FFC000"/>
                </a:solidFill>
              </a:rPr>
              <a:t>vs</a:t>
            </a:r>
            <a:endParaRPr lang="en-US" altLang="zh-CN" sz="3000" b="1">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8315325" cy="1536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566" tIns="18775" rIns="37566" bIns="18775"/>
          <a:lstStyle/>
          <a:p>
            <a:pPr marL="118553" algn="l">
              <a:lnSpc>
                <a:spcPct val="80000"/>
              </a:lnSpc>
              <a:spcBef>
                <a:spcPct val="20000"/>
              </a:spcBef>
              <a:buClr>
                <a:srgbClr val="FCB033"/>
              </a:buClr>
              <a:buFont typeface="Wingdings" panose="05000000000000000000" pitchFamily="2" charset="2"/>
              <a:buNone/>
              <a:defRPr/>
            </a:pPr>
            <a:r>
              <a:rPr lang="hu-HU" b="0" dirty="0">
                <a:solidFill>
                  <a:srgbClr val="0D6CBA"/>
                </a:solidFill>
                <a:latin typeface="Arial"/>
                <a:cs typeface="Arial"/>
              </a:rPr>
              <a:t>Média</a:t>
            </a:r>
            <a:r>
              <a:rPr lang="hu-HU" dirty="0">
                <a:solidFill>
                  <a:srgbClr val="0D6CBA"/>
                </a:solidFill>
                <a:latin typeface="Arial"/>
                <a:cs typeface="Arial"/>
              </a:rPr>
              <a:t> </a:t>
            </a:r>
            <a:r>
              <a:rPr lang="hu-HU" b="0" dirty="0">
                <a:solidFill>
                  <a:srgbClr val="0D6CBA"/>
                </a:solidFill>
                <a:latin typeface="Arial"/>
                <a:cs typeface="Arial"/>
              </a:rPr>
              <a:t>HASZNÁLAT</a:t>
            </a:r>
            <a:endParaRPr lang="en-US" b="0" dirty="0">
              <a:solidFill>
                <a:srgbClr val="0D6CBA"/>
              </a:solidFill>
              <a:latin typeface="Arial"/>
              <a:cs typeface="Arial"/>
            </a:endParaRPr>
          </a:p>
        </p:txBody>
      </p:sp>
      <p:grpSp>
        <p:nvGrpSpPr>
          <p:cNvPr id="33795" name="Group 30"/>
          <p:cNvGrpSpPr>
            <a:grpSpLocks/>
          </p:cNvGrpSpPr>
          <p:nvPr/>
        </p:nvGrpSpPr>
        <p:grpSpPr bwMode="auto">
          <a:xfrm>
            <a:off x="1276350" y="1550988"/>
            <a:ext cx="6726238" cy="3048000"/>
            <a:chOff x="8001000" y="4332982"/>
            <a:chExt cx="12769464" cy="5897420"/>
          </a:xfrm>
        </p:grpSpPr>
        <p:grpSp>
          <p:nvGrpSpPr>
            <p:cNvPr id="33799" name="Group 22"/>
            <p:cNvGrpSpPr>
              <a:grpSpLocks/>
            </p:cNvGrpSpPr>
            <p:nvPr/>
          </p:nvGrpSpPr>
          <p:grpSpPr bwMode="auto">
            <a:xfrm>
              <a:off x="10106177" y="5257800"/>
              <a:ext cx="7964716" cy="4972602"/>
              <a:chOff x="10106177" y="5257800"/>
              <a:chExt cx="7964716" cy="4972602"/>
            </a:xfrm>
          </p:grpSpPr>
          <p:sp>
            <p:nvSpPr>
              <p:cNvPr id="22" name="Parallelogram 21"/>
              <p:cNvSpPr/>
              <p:nvPr/>
            </p:nvSpPr>
            <p:spPr bwMode="auto">
              <a:xfrm>
                <a:off x="10222171" y="8227737"/>
                <a:ext cx="7847931" cy="992117"/>
              </a:xfrm>
              <a:prstGeom prst="parallelogram">
                <a:avLst>
                  <a:gd name="adj" fmla="val 326442"/>
                </a:avLst>
              </a:prstGeom>
              <a:solidFill>
                <a:schemeClr val="bg1"/>
              </a:solidFill>
              <a:ln w="25400" cap="flat" cmpd="sng" algn="ctr">
                <a:solidFill>
                  <a:srgbClr val="000000"/>
                </a:solidFill>
                <a:prstDash val="solid"/>
                <a:round/>
                <a:headEnd type="none" w="med" len="med"/>
                <a:tailEnd type="none" w="med" len="med"/>
              </a:ln>
              <a:effectLst/>
              <a:extLst/>
            </p:spPr>
            <p:txBody>
              <a:bodyPr lIns="83127" tIns="41564" rIns="83127" bIns="41564"/>
              <a:lstStyle/>
              <a:p>
                <a:pPr defTabSz="354835">
                  <a:defRPr/>
                </a:pPr>
                <a:endParaRPr lang="en-US" sz="2182"/>
              </a:p>
            </p:txBody>
          </p:sp>
          <p:grpSp>
            <p:nvGrpSpPr>
              <p:cNvPr id="33808" name="Group 15"/>
              <p:cNvGrpSpPr>
                <a:grpSpLocks/>
              </p:cNvGrpSpPr>
              <p:nvPr/>
            </p:nvGrpSpPr>
            <p:grpSpPr bwMode="auto">
              <a:xfrm>
                <a:off x="10106177" y="5257800"/>
                <a:ext cx="5760480" cy="4972602"/>
                <a:chOff x="10106177" y="5257800"/>
                <a:chExt cx="5760480" cy="4972602"/>
              </a:xfrm>
            </p:grpSpPr>
            <p:sp>
              <p:nvSpPr>
                <p:cNvPr id="10" name="Isosceles Triangle 9"/>
                <p:cNvSpPr/>
                <p:nvPr/>
              </p:nvSpPr>
              <p:spPr bwMode="auto">
                <a:xfrm rot="854274" flipH="1" flipV="1">
                  <a:off x="10270392" y="8697686"/>
                  <a:ext cx="4140959" cy="1047407"/>
                </a:xfrm>
                <a:prstGeom prst="triangle">
                  <a:avLst>
                    <a:gd name="adj" fmla="val 99610"/>
                  </a:avLst>
                </a:prstGeom>
                <a:solidFill>
                  <a:srgbClr val="0D6CBA"/>
                </a:solidFill>
                <a:ln w="25400" cap="flat" cmpd="sng" algn="ctr">
                  <a:noFill/>
                  <a:prstDash val="solid"/>
                  <a:round/>
                  <a:headEnd type="none" w="med" len="med"/>
                  <a:tailEnd type="none" w="med" len="med"/>
                </a:ln>
                <a:effectLst/>
                <a:extLst/>
              </p:spPr>
              <p:txBody>
                <a:bodyPr lIns="83127" tIns="41564" rIns="83127" bIns="41564"/>
                <a:lstStyle/>
                <a:p>
                  <a:pPr defTabSz="354835">
                    <a:defRPr/>
                  </a:pPr>
                  <a:endParaRPr lang="en-US" sz="2182"/>
                </a:p>
              </p:txBody>
            </p:sp>
            <p:sp>
              <p:nvSpPr>
                <p:cNvPr id="11" name="Isosceles Triangle 10"/>
                <p:cNvSpPr/>
                <p:nvPr/>
              </p:nvSpPr>
              <p:spPr bwMode="auto">
                <a:xfrm rot="1746243" flipH="1" flipV="1">
                  <a:off x="10107646" y="8074158"/>
                  <a:ext cx="4412201" cy="1068907"/>
                </a:xfrm>
                <a:prstGeom prst="triangle">
                  <a:avLst>
                    <a:gd name="adj" fmla="val 85503"/>
                  </a:avLst>
                </a:prstGeom>
                <a:solidFill>
                  <a:srgbClr val="1A84E3"/>
                </a:solidFill>
                <a:ln w="25400" cap="flat" cmpd="sng" algn="ctr">
                  <a:noFill/>
                  <a:prstDash val="solid"/>
                  <a:round/>
                  <a:headEnd type="none" w="med" len="med"/>
                  <a:tailEnd type="none" w="med" len="med"/>
                </a:ln>
                <a:effectLst/>
                <a:extLst/>
              </p:spPr>
              <p:txBody>
                <a:bodyPr lIns="83127" tIns="41564" rIns="83127" bIns="41564"/>
                <a:lstStyle/>
                <a:p>
                  <a:pPr defTabSz="354835">
                    <a:defRPr/>
                  </a:pPr>
                  <a:endParaRPr lang="en-US" sz="2182"/>
                </a:p>
              </p:txBody>
            </p:sp>
            <p:sp>
              <p:nvSpPr>
                <p:cNvPr id="13" name="Isosceles Triangle 12"/>
                <p:cNvSpPr/>
                <p:nvPr/>
              </p:nvSpPr>
              <p:spPr bwMode="auto">
                <a:xfrm rot="4454215" flipH="1" flipV="1">
                  <a:off x="11452785" y="6949699"/>
                  <a:ext cx="3900897" cy="1094008"/>
                </a:xfrm>
                <a:prstGeom prst="triangle">
                  <a:avLst>
                    <a:gd name="adj" fmla="val 49266"/>
                  </a:avLst>
                </a:prstGeom>
                <a:solidFill>
                  <a:srgbClr val="0D6CBA"/>
                </a:solidFill>
                <a:ln w="25400" cap="flat" cmpd="sng" algn="ctr">
                  <a:noFill/>
                  <a:prstDash val="solid"/>
                  <a:round/>
                  <a:headEnd type="none" w="med" len="med"/>
                  <a:tailEnd type="none" w="med" len="med"/>
                </a:ln>
                <a:effectLst/>
                <a:extLst/>
              </p:spPr>
              <p:txBody>
                <a:bodyPr lIns="83127" tIns="41564" rIns="83127" bIns="41564"/>
                <a:lstStyle/>
                <a:p>
                  <a:pPr defTabSz="354835">
                    <a:defRPr/>
                  </a:pPr>
                  <a:endParaRPr lang="en-US" sz="2182"/>
                </a:p>
              </p:txBody>
            </p:sp>
            <p:sp>
              <p:nvSpPr>
                <p:cNvPr id="14" name="Isosceles Triangle 13"/>
                <p:cNvSpPr/>
                <p:nvPr/>
              </p:nvSpPr>
              <p:spPr bwMode="auto">
                <a:xfrm rot="10800000" flipH="1" flipV="1">
                  <a:off x="13793521" y="5257525"/>
                  <a:ext cx="913182" cy="3965401"/>
                </a:xfrm>
                <a:prstGeom prst="triangle">
                  <a:avLst>
                    <a:gd name="adj" fmla="val 87778"/>
                  </a:avLst>
                </a:prstGeom>
                <a:solidFill>
                  <a:srgbClr val="1A84E3"/>
                </a:solidFill>
                <a:ln w="25400" cap="flat" cmpd="sng" algn="ctr">
                  <a:noFill/>
                  <a:prstDash val="solid"/>
                  <a:round/>
                  <a:headEnd type="none" w="med" len="med"/>
                  <a:tailEnd type="none" w="med" len="med"/>
                </a:ln>
                <a:effectLst/>
                <a:extLst/>
              </p:spPr>
              <p:txBody>
                <a:bodyPr lIns="83127" tIns="41564" rIns="83127" bIns="41564"/>
                <a:lstStyle/>
                <a:p>
                  <a:pPr defTabSz="354835">
                    <a:defRPr/>
                  </a:pPr>
                  <a:endParaRPr lang="en-US" sz="2182"/>
                </a:p>
              </p:txBody>
            </p:sp>
            <p:sp>
              <p:nvSpPr>
                <p:cNvPr id="12" name="Isosceles Triangle 11"/>
                <p:cNvSpPr/>
                <p:nvPr/>
              </p:nvSpPr>
              <p:spPr bwMode="auto">
                <a:xfrm rot="2702003" flipH="1" flipV="1">
                  <a:off x="10310223" y="7503569"/>
                  <a:ext cx="4416921" cy="1036747"/>
                </a:xfrm>
                <a:prstGeom prst="triangle">
                  <a:avLst>
                    <a:gd name="adj" fmla="val 80679"/>
                  </a:avLst>
                </a:prstGeom>
                <a:solidFill>
                  <a:srgbClr val="66CCFF"/>
                </a:solidFill>
                <a:ln w="25400" cap="flat" cmpd="sng" algn="ctr">
                  <a:noFill/>
                  <a:prstDash val="solid"/>
                  <a:round/>
                  <a:headEnd type="none" w="med" len="med"/>
                  <a:tailEnd type="none" w="med" len="med"/>
                </a:ln>
                <a:effectLst/>
                <a:extLst/>
              </p:spPr>
              <p:txBody>
                <a:bodyPr lIns="83127" tIns="41564" rIns="83127" bIns="41564"/>
                <a:lstStyle/>
                <a:p>
                  <a:pPr defTabSz="354835">
                    <a:defRPr/>
                  </a:pPr>
                  <a:endParaRPr lang="en-US" sz="2182"/>
                </a:p>
              </p:txBody>
            </p:sp>
            <p:sp>
              <p:nvSpPr>
                <p:cNvPr id="15" name="Isosceles Triangle 14"/>
                <p:cNvSpPr/>
                <p:nvPr/>
              </p:nvSpPr>
              <p:spPr bwMode="auto">
                <a:xfrm rot="17995812" flipH="1" flipV="1">
                  <a:off x="13165822" y="7096118"/>
                  <a:ext cx="4254127" cy="1148256"/>
                </a:xfrm>
                <a:prstGeom prst="triangle">
                  <a:avLst>
                    <a:gd name="adj" fmla="val 84386"/>
                  </a:avLst>
                </a:prstGeom>
                <a:solidFill>
                  <a:srgbClr val="66CCFF"/>
                </a:solidFill>
                <a:ln w="25400" cap="flat" cmpd="sng" algn="ctr">
                  <a:noFill/>
                  <a:prstDash val="solid"/>
                  <a:round/>
                  <a:headEnd type="none" w="med" len="med"/>
                  <a:tailEnd type="none" w="med" len="med"/>
                </a:ln>
                <a:effectLst/>
                <a:extLst/>
              </p:spPr>
              <p:txBody>
                <a:bodyPr lIns="83127" tIns="41564" rIns="83127" bIns="41564"/>
                <a:lstStyle/>
                <a:p>
                  <a:pPr defTabSz="354835">
                    <a:defRPr/>
                  </a:pPr>
                  <a:endParaRPr lang="en-US" sz="2182">
                    <a:solidFill>
                      <a:srgbClr val="66CCFF"/>
                    </a:solidFill>
                  </a:endParaRPr>
                </a:p>
              </p:txBody>
            </p:sp>
          </p:grpSp>
        </p:grpSp>
        <p:sp>
          <p:nvSpPr>
            <p:cNvPr id="24" name="TextBox 23"/>
            <p:cNvSpPr txBox="1"/>
            <p:nvPr/>
          </p:nvSpPr>
          <p:spPr>
            <a:xfrm>
              <a:off x="17952562" y="7413769"/>
              <a:ext cx="2817902" cy="1634077"/>
            </a:xfrm>
            <a:prstGeom prst="rect">
              <a:avLst/>
            </a:prstGeom>
            <a:noFill/>
          </p:spPr>
          <p:txBody>
            <a:bodyPr>
              <a:spAutoFit/>
            </a:bodyPr>
            <a:lstStyle/>
            <a:p>
              <a:pPr defTabSz="354835" fontAlgn="auto">
                <a:spcBef>
                  <a:spcPts val="0"/>
                </a:spcBef>
                <a:spcAft>
                  <a:spcPts val="0"/>
                </a:spcAft>
                <a:defRPr/>
              </a:pPr>
              <a:r>
                <a:rPr lang="en-US" sz="1455" dirty="0">
                  <a:solidFill>
                    <a:srgbClr val="00B0F0"/>
                  </a:solidFill>
                  <a:latin typeface="Franklin Gothic Medium"/>
                  <a:ea typeface="ヒラギノ角ゴ ProN W3"/>
                  <a:cs typeface="Franklin Gothic Medium"/>
                </a:rPr>
                <a:t>9.8 HOURS </a:t>
              </a:r>
              <a:r>
                <a:rPr lang="en-US" sz="1455" dirty="0">
                  <a:solidFill>
                    <a:srgbClr val="00B0F0"/>
                  </a:solidFill>
                  <a:latin typeface="Franklin Gothic Book"/>
                  <a:ea typeface="ヒラギノ角ゴ ProN W3"/>
                  <a:cs typeface="Franklin Gothic Book"/>
                </a:rPr>
                <a:t>ACTIVE MEDIA PER DAY</a:t>
              </a:r>
            </a:p>
          </p:txBody>
        </p:sp>
        <p:sp>
          <p:nvSpPr>
            <p:cNvPr id="25" name="TextBox 24"/>
            <p:cNvSpPr txBox="1"/>
            <p:nvPr/>
          </p:nvSpPr>
          <p:spPr>
            <a:xfrm>
              <a:off x="16123187" y="4342196"/>
              <a:ext cx="3354356" cy="1099623"/>
            </a:xfrm>
            <a:prstGeom prst="rect">
              <a:avLst/>
            </a:prstGeom>
            <a:noFill/>
          </p:spPr>
          <p:txBody>
            <a:bodyPr>
              <a:spAutoFit/>
            </a:bodyPr>
            <a:lstStyle/>
            <a:p>
              <a:pPr defTabSz="354835" fontAlgn="auto">
                <a:spcBef>
                  <a:spcPts val="0"/>
                </a:spcBef>
                <a:spcAft>
                  <a:spcPts val="0"/>
                </a:spcAft>
                <a:defRPr/>
              </a:pPr>
              <a:r>
                <a:rPr lang="en-US" sz="1364" dirty="0">
                  <a:solidFill>
                    <a:srgbClr val="00B0F0"/>
                  </a:solidFill>
                  <a:latin typeface="Franklin Gothic Medium"/>
                  <a:ea typeface="ヒラギノ角ゴ ProN W3"/>
                  <a:cs typeface="Franklin Gothic Medium"/>
                </a:rPr>
                <a:t>168 MIN</a:t>
              </a:r>
            </a:p>
            <a:p>
              <a:pPr defTabSz="354835" fontAlgn="auto">
                <a:spcBef>
                  <a:spcPts val="0"/>
                </a:spcBef>
                <a:spcAft>
                  <a:spcPts val="0"/>
                </a:spcAft>
                <a:defRPr/>
              </a:pPr>
              <a:r>
                <a:rPr lang="en-US" sz="1364" dirty="0">
                  <a:solidFill>
                    <a:srgbClr val="00B0F0"/>
                  </a:solidFill>
                  <a:latin typeface="Franklin Gothic Book"/>
                  <a:ea typeface="ヒラギノ角ゴ ProN W3"/>
                  <a:cs typeface="Franklin Gothic Book"/>
                </a:rPr>
                <a:t>MOBILE</a:t>
              </a:r>
            </a:p>
          </p:txBody>
        </p:sp>
        <p:sp>
          <p:nvSpPr>
            <p:cNvPr id="26" name="TextBox 25"/>
            <p:cNvSpPr txBox="1"/>
            <p:nvPr/>
          </p:nvSpPr>
          <p:spPr>
            <a:xfrm>
              <a:off x="13944210" y="4332982"/>
              <a:ext cx="1901708" cy="1096551"/>
            </a:xfrm>
            <a:prstGeom prst="rect">
              <a:avLst/>
            </a:prstGeom>
            <a:noFill/>
          </p:spPr>
          <p:txBody>
            <a:bodyPr>
              <a:spAutoFit/>
            </a:bodyPr>
            <a:lstStyle/>
            <a:p>
              <a:pPr defTabSz="354835" fontAlgn="auto">
                <a:spcBef>
                  <a:spcPts val="0"/>
                </a:spcBef>
                <a:spcAft>
                  <a:spcPts val="0"/>
                </a:spcAft>
                <a:defRPr/>
              </a:pPr>
              <a:r>
                <a:rPr lang="en-US" sz="1364" dirty="0">
                  <a:solidFill>
                    <a:srgbClr val="00B0F0"/>
                  </a:solidFill>
                  <a:latin typeface="Franklin Gothic Medium"/>
                  <a:ea typeface="ヒラギノ角ゴ ProN W3"/>
                  <a:cs typeface="Franklin Gothic Medium"/>
                </a:rPr>
                <a:t>132 MIN</a:t>
              </a:r>
            </a:p>
            <a:p>
              <a:pPr defTabSz="354835" fontAlgn="auto">
                <a:spcBef>
                  <a:spcPts val="0"/>
                </a:spcBef>
                <a:spcAft>
                  <a:spcPts val="0"/>
                </a:spcAft>
                <a:defRPr/>
              </a:pPr>
              <a:r>
                <a:rPr lang="en-US" sz="1364" dirty="0">
                  <a:solidFill>
                    <a:srgbClr val="00B0F0"/>
                  </a:solidFill>
                  <a:latin typeface="Franklin Gothic Book"/>
                  <a:ea typeface="ヒラギノ角ゴ ProN W3"/>
                  <a:cs typeface="Franklin Gothic Book"/>
                </a:rPr>
                <a:t>TV</a:t>
              </a:r>
            </a:p>
          </p:txBody>
        </p:sp>
        <p:sp>
          <p:nvSpPr>
            <p:cNvPr id="27" name="TextBox 26"/>
            <p:cNvSpPr txBox="1"/>
            <p:nvPr/>
          </p:nvSpPr>
          <p:spPr>
            <a:xfrm>
              <a:off x="11964146" y="4569492"/>
              <a:ext cx="3351344" cy="1099623"/>
            </a:xfrm>
            <a:prstGeom prst="rect">
              <a:avLst/>
            </a:prstGeom>
            <a:noFill/>
          </p:spPr>
          <p:txBody>
            <a:bodyPr>
              <a:spAutoFit/>
            </a:bodyPr>
            <a:lstStyle/>
            <a:p>
              <a:pPr defTabSz="354835" fontAlgn="auto">
                <a:spcBef>
                  <a:spcPts val="0"/>
                </a:spcBef>
                <a:spcAft>
                  <a:spcPts val="0"/>
                </a:spcAft>
                <a:defRPr/>
              </a:pPr>
              <a:r>
                <a:rPr lang="en-US" sz="1364" dirty="0">
                  <a:solidFill>
                    <a:srgbClr val="00B0F0"/>
                  </a:solidFill>
                  <a:latin typeface="Franklin Gothic Medium"/>
                  <a:ea typeface="ヒラギノ角ゴ ProN W3"/>
                  <a:cs typeface="Franklin Gothic Medium"/>
                </a:rPr>
                <a:t>132 MIN</a:t>
              </a:r>
            </a:p>
            <a:p>
              <a:pPr defTabSz="354835" fontAlgn="auto">
                <a:spcBef>
                  <a:spcPts val="0"/>
                </a:spcBef>
                <a:spcAft>
                  <a:spcPts val="0"/>
                </a:spcAft>
                <a:defRPr/>
              </a:pPr>
              <a:r>
                <a:rPr lang="en-US" sz="1364" dirty="0">
                  <a:solidFill>
                    <a:srgbClr val="00B0F0"/>
                  </a:solidFill>
                  <a:latin typeface="Franklin Gothic Book"/>
                  <a:ea typeface="ヒラギノ角ゴ ProN W3"/>
                  <a:cs typeface="Franklin Gothic Book"/>
                </a:rPr>
                <a:t>ONLINE</a:t>
              </a:r>
            </a:p>
          </p:txBody>
        </p:sp>
        <p:sp>
          <p:nvSpPr>
            <p:cNvPr id="28" name="TextBox 27"/>
            <p:cNvSpPr txBox="1"/>
            <p:nvPr/>
          </p:nvSpPr>
          <p:spPr>
            <a:xfrm>
              <a:off x="8001000" y="8218521"/>
              <a:ext cx="3351344" cy="1096552"/>
            </a:xfrm>
            <a:prstGeom prst="rect">
              <a:avLst/>
            </a:prstGeom>
            <a:noFill/>
          </p:spPr>
          <p:txBody>
            <a:bodyPr>
              <a:spAutoFit/>
            </a:bodyPr>
            <a:lstStyle/>
            <a:p>
              <a:pPr defTabSz="354835" fontAlgn="auto">
                <a:spcBef>
                  <a:spcPts val="0"/>
                </a:spcBef>
                <a:spcAft>
                  <a:spcPts val="0"/>
                </a:spcAft>
                <a:defRPr/>
              </a:pPr>
              <a:r>
                <a:rPr lang="en-US" sz="1364" dirty="0">
                  <a:solidFill>
                    <a:srgbClr val="00B0F0"/>
                  </a:solidFill>
                  <a:latin typeface="Franklin Gothic Medium"/>
                  <a:ea typeface="ヒラギノ角ゴ ProN W3"/>
                  <a:cs typeface="Franklin Gothic Medium"/>
                </a:rPr>
                <a:t>37 MIN</a:t>
              </a:r>
            </a:p>
            <a:p>
              <a:pPr defTabSz="354835" fontAlgn="auto">
                <a:spcBef>
                  <a:spcPts val="0"/>
                </a:spcBef>
                <a:spcAft>
                  <a:spcPts val="0"/>
                </a:spcAft>
                <a:defRPr/>
              </a:pPr>
              <a:r>
                <a:rPr lang="en-US" sz="1364" dirty="0">
                  <a:solidFill>
                    <a:srgbClr val="00B0F0"/>
                  </a:solidFill>
                  <a:latin typeface="Franklin Gothic Book"/>
                  <a:ea typeface="ヒラギノ角ゴ ProN W3"/>
                  <a:cs typeface="Franklin Gothic Book"/>
                </a:rPr>
                <a:t>MAGAZINE</a:t>
              </a:r>
            </a:p>
          </p:txBody>
        </p:sp>
        <p:sp>
          <p:nvSpPr>
            <p:cNvPr id="29" name="TextBox 28"/>
            <p:cNvSpPr txBox="1"/>
            <p:nvPr/>
          </p:nvSpPr>
          <p:spPr>
            <a:xfrm>
              <a:off x="9143230" y="6476940"/>
              <a:ext cx="3354356" cy="1096551"/>
            </a:xfrm>
            <a:prstGeom prst="rect">
              <a:avLst/>
            </a:prstGeom>
            <a:noFill/>
          </p:spPr>
          <p:txBody>
            <a:bodyPr>
              <a:spAutoFit/>
            </a:bodyPr>
            <a:lstStyle/>
            <a:p>
              <a:pPr defTabSz="354835" fontAlgn="auto">
                <a:spcBef>
                  <a:spcPts val="0"/>
                </a:spcBef>
                <a:spcAft>
                  <a:spcPts val="0"/>
                </a:spcAft>
                <a:defRPr/>
              </a:pPr>
              <a:r>
                <a:rPr lang="en-US" sz="1364" dirty="0">
                  <a:solidFill>
                    <a:srgbClr val="00B0F0"/>
                  </a:solidFill>
                  <a:latin typeface="Franklin Gothic Medium"/>
                  <a:ea typeface="ヒラギノ角ゴ ProN W3"/>
                  <a:cs typeface="Franklin Gothic Medium"/>
                </a:rPr>
                <a:t>48 MIN</a:t>
              </a:r>
            </a:p>
            <a:p>
              <a:pPr defTabSz="354835" fontAlgn="auto">
                <a:spcBef>
                  <a:spcPts val="0"/>
                </a:spcBef>
                <a:spcAft>
                  <a:spcPts val="0"/>
                </a:spcAft>
                <a:defRPr/>
              </a:pPr>
              <a:r>
                <a:rPr lang="en-US" sz="1364" dirty="0">
                  <a:solidFill>
                    <a:srgbClr val="00B0F0"/>
                  </a:solidFill>
                  <a:latin typeface="Franklin Gothic Book"/>
                  <a:ea typeface="ヒラギノ角ゴ ProN W3"/>
                  <a:cs typeface="Franklin Gothic Book"/>
                </a:rPr>
                <a:t>TABLET</a:t>
              </a:r>
            </a:p>
          </p:txBody>
        </p:sp>
        <p:sp>
          <p:nvSpPr>
            <p:cNvPr id="30" name="TextBox 29"/>
            <p:cNvSpPr txBox="1"/>
            <p:nvPr/>
          </p:nvSpPr>
          <p:spPr>
            <a:xfrm>
              <a:off x="10056410" y="5171520"/>
              <a:ext cx="3354358" cy="1096552"/>
            </a:xfrm>
            <a:prstGeom prst="rect">
              <a:avLst/>
            </a:prstGeom>
            <a:noFill/>
          </p:spPr>
          <p:txBody>
            <a:bodyPr>
              <a:spAutoFit/>
            </a:bodyPr>
            <a:lstStyle/>
            <a:p>
              <a:pPr defTabSz="354835" fontAlgn="auto">
                <a:spcBef>
                  <a:spcPts val="0"/>
                </a:spcBef>
                <a:spcAft>
                  <a:spcPts val="0"/>
                </a:spcAft>
                <a:defRPr/>
              </a:pPr>
              <a:r>
                <a:rPr lang="en-US" sz="1364" dirty="0">
                  <a:solidFill>
                    <a:srgbClr val="00B0F0"/>
                  </a:solidFill>
                  <a:latin typeface="Franklin Gothic Medium"/>
                  <a:ea typeface="ヒラギノ角ゴ ProN W3"/>
                  <a:cs typeface="Franklin Gothic Medium"/>
                </a:rPr>
                <a:t>72 MIN</a:t>
              </a:r>
            </a:p>
            <a:p>
              <a:pPr defTabSz="354835" fontAlgn="auto">
                <a:spcBef>
                  <a:spcPts val="0"/>
                </a:spcBef>
                <a:spcAft>
                  <a:spcPts val="0"/>
                </a:spcAft>
                <a:defRPr/>
              </a:pPr>
              <a:r>
                <a:rPr lang="en-US" sz="1364" dirty="0">
                  <a:solidFill>
                    <a:srgbClr val="00B0F0"/>
                  </a:solidFill>
                  <a:latin typeface="Franklin Gothic Book"/>
                  <a:ea typeface="ヒラギノ角ゴ ProN W3"/>
                  <a:cs typeface="Franklin Gothic Book"/>
                </a:rPr>
                <a:t>RADIO</a:t>
              </a:r>
            </a:p>
          </p:txBody>
        </p:sp>
      </p:grpSp>
      <p:sp>
        <p:nvSpPr>
          <p:cNvPr id="33796" name="TextBox 31"/>
          <p:cNvSpPr txBox="1">
            <a:spLocks noChangeArrowheads="1"/>
          </p:cNvSpPr>
          <p:nvPr/>
        </p:nvSpPr>
        <p:spPr bwMode="auto">
          <a:xfrm>
            <a:off x="1371600" y="4648200"/>
            <a:ext cx="64912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490" tIns="17735" rIns="35490" bIns="17735">
            <a:spAutoFit/>
          </a:bodyPr>
          <a:lstStyle>
            <a:lvl1pPr defTabSz="354013">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defTabSz="354013">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defTabSz="354013">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defTabSz="354013">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defTabSz="354013">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defTabSz="354013"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defTabSz="354013"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defTabSz="354013"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defTabSz="354013"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spcBef>
                <a:spcPct val="0"/>
              </a:spcBef>
              <a:buClrTx/>
              <a:buFontTx/>
              <a:buNone/>
            </a:pPr>
            <a:r>
              <a:rPr lang="hu-HU" altLang="hu-HU" sz="1800">
                <a:ea typeface="ヒラギノ角ゴ ProN W3"/>
                <a:cs typeface="ヒラギノ角ゴ ProN W3"/>
              </a:rPr>
              <a:t>Egy hídként értelmezve az online és offline terek között, a mobil a legalkalmasabb arra, hogy a fogyasztói élményeket kövesse, mivel folyamatosan ez van a legközelebb a fogyasztóhoz.</a:t>
            </a:r>
          </a:p>
        </p:txBody>
      </p:sp>
      <p:sp>
        <p:nvSpPr>
          <p:cNvPr id="33" name="TextBox 32"/>
          <p:cNvSpPr txBox="1"/>
          <p:nvPr/>
        </p:nvSpPr>
        <p:spPr>
          <a:xfrm>
            <a:off x="111125" y="6056313"/>
            <a:ext cx="2286000" cy="147637"/>
          </a:xfrm>
          <a:prstGeom prst="rect">
            <a:avLst/>
          </a:prstGeom>
          <a:noFill/>
        </p:spPr>
        <p:txBody>
          <a:bodyPr lIns="35490" tIns="17735" rIns="35490" bIns="17735">
            <a:spAutoFit/>
          </a:bodyPr>
          <a:lstStyle/>
          <a:p>
            <a:pPr defTabSz="354835" fontAlgn="auto">
              <a:spcBef>
                <a:spcPts val="0"/>
              </a:spcBef>
              <a:spcAft>
                <a:spcPts val="0"/>
              </a:spcAft>
              <a:defRPr/>
            </a:pPr>
            <a:r>
              <a:rPr lang="en-US" sz="727" dirty="0">
                <a:latin typeface="Franklin Gothic Book"/>
                <a:ea typeface="ヒラギノ角ゴ ProN W3"/>
                <a:cs typeface="Franklin Gothic Book"/>
              </a:rPr>
              <a:t>Source: InMobi Wave 3  Media Consumption</a:t>
            </a:r>
          </a:p>
        </p:txBody>
      </p:sp>
      <p:sp>
        <p:nvSpPr>
          <p:cNvPr id="33798"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257300" indent="-3429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sz="quarter" idx="10"/>
          </p:nvPr>
        </p:nvSpPr>
        <p:spPr>
          <a:xfrm>
            <a:off x="4286250" y="6346825"/>
            <a:ext cx="4038600" cy="433388"/>
          </a:xfrm>
        </p:spPr>
        <p:txBody>
          <a:bodyPr/>
          <a:lstStyle/>
          <a:p>
            <a:r>
              <a:rPr lang="hu-HU" altLang="hu-HU" smtClean="0"/>
              <a:t>Mobilmarketing</a:t>
            </a:r>
          </a:p>
        </p:txBody>
      </p:sp>
      <p:sp>
        <p:nvSpPr>
          <p:cNvPr id="34819" name="Text Placeholder 4"/>
          <p:cNvSpPr txBox="1">
            <a:spLocks/>
          </p:cNvSpPr>
          <p:nvPr/>
        </p:nvSpPr>
        <p:spPr bwMode="auto">
          <a:xfrm>
            <a:off x="250825" y="650875"/>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566" tIns="18775" rIns="37566" bIns="18775"/>
          <a:lstStyle>
            <a:lvl1pPr marL="117475">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257300" indent="-3429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nSpc>
                <a:spcPct val="80000"/>
              </a:lnSpc>
              <a:buFont typeface="Wingdings" panose="05000000000000000000" pitchFamily="2" charset="2"/>
              <a:buNone/>
            </a:pPr>
            <a:r>
              <a:rPr lang="hu-HU" altLang="hu-HU">
                <a:solidFill>
                  <a:srgbClr val="0D6CBA"/>
                </a:solidFill>
              </a:rPr>
              <a:t>ÉS EGY TIPIKUS NAP SORÁN</a:t>
            </a:r>
            <a:endParaRPr lang="en-US" altLang="hu-HU">
              <a:solidFill>
                <a:srgbClr val="0D6CBA"/>
              </a:solidFill>
            </a:endParaRPr>
          </a:p>
        </p:txBody>
      </p:sp>
      <p:sp>
        <p:nvSpPr>
          <p:cNvPr id="10" name="Text Placeholder 6"/>
          <p:cNvSpPr txBox="1">
            <a:spLocks/>
          </p:cNvSpPr>
          <p:nvPr/>
        </p:nvSpPr>
        <p:spPr bwMode="auto">
          <a:xfrm>
            <a:off x="1412875" y="5637213"/>
            <a:ext cx="6664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775">
            <a:spAutoFit/>
          </a:bodyPr>
          <a:lstStyle>
            <a:lvl1pPr marL="118553" indent="0">
              <a:spcBef>
                <a:spcPct val="20000"/>
              </a:spcBef>
              <a:spcAft>
                <a:spcPts val="1125"/>
              </a:spcAft>
              <a:buClr>
                <a:srgbClr val="FCB033"/>
              </a:buClr>
              <a:buFont typeface="Wingdings" panose="05000000000000000000" pitchFamily="2" charset="2"/>
              <a:buNone/>
              <a:tabLst>
                <a:tab pos="1281333" algn="l"/>
              </a:tabLst>
              <a:defRPr sz="2364" baseline="0">
                <a:latin typeface="Arial"/>
                <a:ea typeface="Open Sans" panose="020B0606030504020204" pitchFamily="34" charset="0"/>
                <a:cs typeface="Arial"/>
              </a:defRPr>
            </a:lvl1pPr>
            <a:lvl2pPr marL="284551" indent="0">
              <a:spcBef>
                <a:spcPct val="20000"/>
              </a:spcBef>
              <a:buFont typeface="Wingdings" panose="05000000000000000000" pitchFamily="2" charset="2"/>
              <a:buNone/>
              <a:defRPr sz="2800">
                <a:latin typeface="Arial" panose="020B0604020202020204" pitchFamily="34" charset="0"/>
                <a:ea typeface="Open Sans" panose="020B0606030504020204" pitchFamily="34" charset="0"/>
              </a:defRPr>
            </a:lvl2pPr>
            <a:lvl3pPr marL="450533" indent="0">
              <a:spcBef>
                <a:spcPct val="20000"/>
              </a:spcBef>
              <a:buClr>
                <a:srgbClr val="FCB033"/>
              </a:buClr>
              <a:buFont typeface="Wingdings" panose="05000000000000000000" pitchFamily="2" charset="2"/>
              <a:buNone/>
              <a:defRPr sz="2400">
                <a:latin typeface="Arial" panose="020B0604020202020204" pitchFamily="34" charset="0"/>
                <a:ea typeface="Open Sans" panose="020B0606030504020204" pitchFamily="34" charset="0"/>
              </a:defRPr>
            </a:lvl3pPr>
            <a:lvl4pPr marL="616513" indent="0">
              <a:spcBef>
                <a:spcPct val="20000"/>
              </a:spcBef>
              <a:buFont typeface="Wingdings" panose="05000000000000000000" pitchFamily="2" charset="2"/>
              <a:buNone/>
              <a:defRPr sz="2000">
                <a:latin typeface="Arial" panose="020B0604020202020204" pitchFamily="34" charset="0"/>
                <a:ea typeface="Open Sans" panose="020B0606030504020204" pitchFamily="34" charset="0"/>
              </a:defRPr>
            </a:lvl4pPr>
            <a:lvl5pPr marL="2057400" indent="-228600">
              <a:spcBef>
                <a:spcPct val="20000"/>
              </a:spcBef>
              <a:buClr>
                <a:srgbClr val="FCB033"/>
              </a:buClr>
              <a:buFont typeface="Wingdings" panose="05000000000000000000" pitchFamily="2" charset="2"/>
              <a:buChar char="§"/>
              <a:defRPr sz="2000">
                <a:latin typeface="Arial" panose="020B0604020202020204" pitchFamily="34" charset="0"/>
                <a:ea typeface="Open Sans" panose="020B0606030504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defRPr/>
            </a:pPr>
            <a:r>
              <a:rPr lang="hu-HU" altLang="zh-CN" dirty="0" smtClean="0">
                <a:solidFill>
                  <a:srgbClr val="00B0F0"/>
                </a:solidFill>
              </a:rPr>
              <a:t>Reggel mobil, </a:t>
            </a:r>
            <a:r>
              <a:rPr lang="hu-HU" altLang="zh-CN" dirty="0" smtClean="0">
                <a:solidFill>
                  <a:srgbClr val="FFC000"/>
                </a:solidFill>
              </a:rPr>
              <a:t>nappal számítógép, </a:t>
            </a:r>
            <a:r>
              <a:rPr lang="hu-HU" altLang="zh-CN" dirty="0" smtClean="0">
                <a:solidFill>
                  <a:srgbClr val="0070C0"/>
                </a:solidFill>
              </a:rPr>
              <a:t>este </a:t>
            </a:r>
            <a:r>
              <a:rPr lang="hu-HU" altLang="zh-CN" dirty="0" err="1" smtClean="0">
                <a:solidFill>
                  <a:srgbClr val="0070C0"/>
                </a:solidFill>
              </a:rPr>
              <a:t>tablet</a:t>
            </a:r>
            <a:r>
              <a:rPr lang="hu-HU" altLang="zh-CN" dirty="0" smtClean="0">
                <a:solidFill>
                  <a:srgbClr val="0070C0"/>
                </a:solidFill>
              </a:rPr>
              <a:t>…</a:t>
            </a:r>
            <a:endParaRPr lang="en-US" altLang="zh-CN" dirty="0">
              <a:solidFill>
                <a:srgbClr val="0070C0"/>
              </a:solidFill>
            </a:endParaRPr>
          </a:p>
        </p:txBody>
      </p:sp>
      <p:pic>
        <p:nvPicPr>
          <p:cNvPr id="34821" name="Picture 1"/>
          <p:cNvPicPr>
            <a:picLocks noChangeAspect="1" noChangeArrowheads="1"/>
          </p:cNvPicPr>
          <p:nvPr/>
        </p:nvPicPr>
        <p:blipFill>
          <a:blip r:embed="rId2">
            <a:extLst>
              <a:ext uri="{28A0092B-C50C-407E-A947-70E740481C1C}">
                <a14:useLocalDpi xmlns:a14="http://schemas.microsoft.com/office/drawing/2010/main" val="0"/>
              </a:ext>
            </a:extLst>
          </a:blip>
          <a:srcRect b="8659"/>
          <a:stretch>
            <a:fillRect/>
          </a:stretch>
        </p:blipFill>
        <p:spPr bwMode="auto">
          <a:xfrm>
            <a:off x="1295400" y="1104900"/>
            <a:ext cx="64008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018213"/>
            <a:ext cx="6049963" cy="230187"/>
          </a:xfrm>
          <a:prstGeom prst="rect">
            <a:avLst/>
          </a:prstGeom>
        </p:spPr>
        <p:txBody>
          <a:bodyPr>
            <a:spAutoFit/>
          </a:bodyPr>
          <a:lstStyle/>
          <a:p>
            <a:pPr>
              <a:defRPr/>
            </a:pPr>
            <a:r>
              <a:rPr lang="en-US" sz="900" dirty="0">
                <a:solidFill>
                  <a:schemeClr val="tx1">
                    <a:tint val="75000"/>
                  </a:schemeClr>
                </a:solidFill>
                <a:latin typeface="+mn-lt"/>
                <a:cs typeface="+mn-cs"/>
              </a:rPr>
              <a:t>Source: </a:t>
            </a:r>
            <a:r>
              <a:rPr lang="hu-HU" sz="900" dirty="0">
                <a:solidFill>
                  <a:schemeClr val="accent1"/>
                </a:solidFill>
              </a:rPr>
              <a:t>http://www.alclarke.com/2013/03/get-mobile-dont-miss-the-boat/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4283075"/>
            <a:ext cx="2611438" cy="1033463"/>
          </a:xfrm>
          <a:prstGeom prst="rect">
            <a:avLst/>
          </a:prstGeom>
        </p:spPr>
        <p:txBody>
          <a:bodyPr lIns="82796" tIns="41394" rIns="82796" bIns="41394" anchor="ctr">
            <a:spAutoFit/>
          </a:bodyPr>
          <a:lstStyle/>
          <a:p>
            <a:pPr defTabSz="705465" fontAlgn="auto">
              <a:spcBef>
                <a:spcPts val="0"/>
              </a:spcBef>
              <a:spcAft>
                <a:spcPts val="0"/>
              </a:spcAft>
              <a:defRPr/>
            </a:pPr>
            <a:r>
              <a:rPr lang="en-GB" sz="1545" dirty="0">
                <a:latin typeface="Arial"/>
                <a:cs typeface="Arial"/>
              </a:rPr>
              <a:t>When I have downtime, I hardly ever just sit and think, I prefer to check my smartphone</a:t>
            </a:r>
          </a:p>
        </p:txBody>
      </p:sp>
      <p:sp>
        <p:nvSpPr>
          <p:cNvPr id="13" name="Rectangle 12"/>
          <p:cNvSpPr/>
          <p:nvPr/>
        </p:nvSpPr>
        <p:spPr>
          <a:xfrm>
            <a:off x="5840413" y="4268788"/>
            <a:ext cx="2493962" cy="1090612"/>
          </a:xfrm>
          <a:prstGeom prst="rect">
            <a:avLst/>
          </a:prstGeom>
        </p:spPr>
        <p:txBody>
          <a:bodyPr lIns="82796" tIns="41394" rIns="82796" bIns="41394" anchor="ctr">
            <a:spAutoFit/>
          </a:bodyPr>
          <a:lstStyle/>
          <a:p>
            <a:pPr defTabSz="705465" fontAlgn="auto">
              <a:spcBef>
                <a:spcPts val="0"/>
              </a:spcBef>
              <a:spcAft>
                <a:spcPts val="0"/>
              </a:spcAft>
              <a:defRPr/>
            </a:pPr>
            <a:r>
              <a:rPr lang="en-GB" sz="1545" dirty="0">
                <a:latin typeface="Arial"/>
                <a:cs typeface="Arial"/>
              </a:rPr>
              <a:t>When I’m out with my friends, I will check my phone if there’s a lull in the conversation</a:t>
            </a:r>
          </a:p>
          <a:p>
            <a:pPr defTabSz="705465" fontAlgn="auto">
              <a:spcBef>
                <a:spcPts val="0"/>
              </a:spcBef>
              <a:spcAft>
                <a:spcPts val="0"/>
              </a:spcAft>
              <a:defRPr/>
            </a:pPr>
            <a:endParaRPr lang="en-GB" sz="364" dirty="0">
              <a:latin typeface="Arial"/>
              <a:cs typeface="Arial"/>
            </a:endParaRPr>
          </a:p>
        </p:txBody>
      </p:sp>
      <p:sp>
        <p:nvSpPr>
          <p:cNvPr id="5" name="Rectangle 4"/>
          <p:cNvSpPr/>
          <p:nvPr/>
        </p:nvSpPr>
        <p:spPr>
          <a:xfrm>
            <a:off x="207963" y="1752600"/>
            <a:ext cx="8382000" cy="755650"/>
          </a:xfrm>
          <a:prstGeom prst="rect">
            <a:avLst/>
          </a:prstGeom>
        </p:spPr>
        <p:txBody>
          <a:bodyPr lIns="82796" tIns="41394" rIns="82796" bIns="41394">
            <a:spAutoFit/>
          </a:bodyPr>
          <a:lstStyle/>
          <a:p>
            <a:pPr fontAlgn="auto">
              <a:spcBef>
                <a:spcPts val="0"/>
              </a:spcBef>
              <a:spcAft>
                <a:spcPts val="0"/>
              </a:spcAft>
              <a:defRPr/>
            </a:pPr>
            <a:r>
              <a:rPr lang="hu-HU" sz="2182" dirty="0">
                <a:latin typeface="Arial"/>
                <a:cs typeface="Arial"/>
              </a:rPr>
              <a:t>Az emberek nem tudnak már </a:t>
            </a:r>
            <a:r>
              <a:rPr lang="hu-HU" sz="2182" dirty="0">
                <a:solidFill>
                  <a:srgbClr val="0070C0"/>
                </a:solidFill>
                <a:latin typeface="Arial"/>
                <a:cs typeface="Arial"/>
              </a:rPr>
              <a:t>semmit csinálni</a:t>
            </a:r>
            <a:r>
              <a:rPr lang="en-GB" sz="2182" dirty="0">
                <a:latin typeface="Arial"/>
                <a:cs typeface="Arial"/>
              </a:rPr>
              <a:t>, </a:t>
            </a:r>
            <a:r>
              <a:rPr lang="hu-HU" sz="2182" dirty="0">
                <a:latin typeface="Arial"/>
                <a:cs typeface="Arial"/>
              </a:rPr>
              <a:t>arra használjuk az eszközeinket, hogy </a:t>
            </a:r>
            <a:r>
              <a:rPr lang="hu-HU" sz="2182" dirty="0">
                <a:solidFill>
                  <a:srgbClr val="0070C0"/>
                </a:solidFill>
                <a:latin typeface="Arial"/>
                <a:cs typeface="Arial"/>
              </a:rPr>
              <a:t>kitöltsük az időt</a:t>
            </a:r>
            <a:endParaRPr lang="en-GB" sz="2182" dirty="0">
              <a:solidFill>
                <a:srgbClr val="0070C0"/>
              </a:solidFill>
              <a:latin typeface="Arial"/>
              <a:cs typeface="Arial"/>
            </a:endParaRPr>
          </a:p>
        </p:txBody>
      </p:sp>
      <p:sp>
        <p:nvSpPr>
          <p:cNvPr id="14" name="Rectangle 23"/>
          <p:cNvSpPr>
            <a:spLocks noChangeArrowheads="1"/>
          </p:cNvSpPr>
          <p:nvPr/>
        </p:nvSpPr>
        <p:spPr bwMode="auto">
          <a:xfrm>
            <a:off x="4037013" y="3133725"/>
            <a:ext cx="866775" cy="503238"/>
          </a:xfrm>
          <a:prstGeom prst="rect">
            <a:avLst/>
          </a:prstGeom>
          <a:noFill/>
          <a:ln>
            <a:noFill/>
          </a:ln>
          <a:extLst>
            <a:ext uri="{909E8E84-426E-40dd-AFC4-6F175D3DCCD1}"/>
            <a:ext uri="{91240B29-F687-4f45-9708-019B960494DF}"/>
          </a:extLst>
        </p:spPr>
        <p:txBody>
          <a:bodyPr wrap="none" lIns="82796" tIns="41394" rIns="82796" bIns="41394"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GB" sz="2727" b="1" kern="0" dirty="0">
                <a:solidFill>
                  <a:prstClr val="white"/>
                </a:solidFill>
                <a:latin typeface="Arial"/>
                <a:cs typeface="Arial"/>
              </a:rPr>
              <a:t>44%</a:t>
            </a:r>
          </a:p>
        </p:txBody>
      </p:sp>
      <p:sp>
        <p:nvSpPr>
          <p:cNvPr id="15" name="Rectangle 14"/>
          <p:cNvSpPr/>
          <p:nvPr/>
        </p:nvSpPr>
        <p:spPr>
          <a:xfrm>
            <a:off x="3352800" y="4305300"/>
            <a:ext cx="2357438" cy="796925"/>
          </a:xfrm>
          <a:prstGeom prst="rect">
            <a:avLst/>
          </a:prstGeom>
        </p:spPr>
        <p:txBody>
          <a:bodyPr lIns="82796" tIns="41394" rIns="82796" bIns="41394" anchor="ctr">
            <a:spAutoFit/>
          </a:bodyPr>
          <a:lstStyle/>
          <a:p>
            <a:pPr fontAlgn="auto">
              <a:spcBef>
                <a:spcPts val="0"/>
              </a:spcBef>
              <a:spcAft>
                <a:spcPts val="0"/>
              </a:spcAft>
              <a:defRPr/>
            </a:pPr>
            <a:r>
              <a:rPr lang="en-GB" sz="1545" dirty="0">
                <a:latin typeface="Arial"/>
                <a:cs typeface="Arial"/>
              </a:rPr>
              <a:t>My smartphone makes my commute more enjoyable</a:t>
            </a:r>
          </a:p>
        </p:txBody>
      </p:sp>
      <p:sp>
        <p:nvSpPr>
          <p:cNvPr id="20" name="Rectangle 19"/>
          <p:cNvSpPr/>
          <p:nvPr/>
        </p:nvSpPr>
        <p:spPr>
          <a:xfrm>
            <a:off x="7753350" y="3157538"/>
            <a:ext cx="1330325" cy="560387"/>
          </a:xfrm>
          <a:prstGeom prst="rect">
            <a:avLst/>
          </a:prstGeom>
          <a:ln w="38100">
            <a:noFill/>
          </a:ln>
        </p:spPr>
        <p:txBody>
          <a:bodyPr lIns="82796" tIns="41394" rIns="82796" bIns="41394" anchor="ctr">
            <a:spAutoFit/>
          </a:bodyPr>
          <a:lstStyle/>
          <a:p>
            <a:pPr defTabSz="705465" fontAlgn="auto">
              <a:spcBef>
                <a:spcPts val="0"/>
              </a:spcBef>
              <a:spcAft>
                <a:spcPts val="0"/>
              </a:spcAft>
              <a:defRPr/>
            </a:pPr>
            <a:endParaRPr lang="en-GB" sz="364" dirty="0">
              <a:solidFill>
                <a:srgbClr val="0D6CBA"/>
              </a:solidFill>
              <a:latin typeface="Arial"/>
              <a:cs typeface="Arial"/>
            </a:endParaRPr>
          </a:p>
          <a:p>
            <a:pPr defTabSz="705465" fontAlgn="auto">
              <a:spcBef>
                <a:spcPts val="0"/>
              </a:spcBef>
              <a:spcAft>
                <a:spcPts val="0"/>
              </a:spcAft>
              <a:defRPr/>
            </a:pPr>
            <a:r>
              <a:rPr lang="en-GB" sz="1364" dirty="0">
                <a:solidFill>
                  <a:srgbClr val="0D6CBA"/>
                </a:solidFill>
                <a:latin typeface="Arial"/>
                <a:cs typeface="Arial"/>
              </a:rPr>
              <a:t>55% Young </a:t>
            </a:r>
          </a:p>
          <a:p>
            <a:pPr defTabSz="705465" fontAlgn="auto">
              <a:spcBef>
                <a:spcPts val="0"/>
              </a:spcBef>
              <a:spcAft>
                <a:spcPts val="0"/>
              </a:spcAft>
              <a:defRPr/>
            </a:pPr>
            <a:r>
              <a:rPr lang="en-GB" sz="1364" dirty="0">
                <a:solidFill>
                  <a:srgbClr val="0D6CBA"/>
                </a:solidFill>
                <a:latin typeface="Arial"/>
                <a:cs typeface="Arial"/>
              </a:rPr>
              <a:t>47% Parents</a:t>
            </a:r>
          </a:p>
        </p:txBody>
      </p:sp>
      <p:sp>
        <p:nvSpPr>
          <p:cNvPr id="2" name="Rounded Rectangle 1"/>
          <p:cNvSpPr/>
          <p:nvPr/>
        </p:nvSpPr>
        <p:spPr>
          <a:xfrm>
            <a:off x="7769225" y="3240088"/>
            <a:ext cx="1262063" cy="44132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796" tIns="41394" rIns="82796" bIns="41394" anchor="ctr"/>
          <a:lstStyle/>
          <a:p>
            <a:pPr defTabSz="764239" fontAlgn="auto">
              <a:spcBef>
                <a:spcPts val="0"/>
              </a:spcBef>
              <a:spcAft>
                <a:spcPts val="0"/>
              </a:spcAft>
              <a:defRPr/>
            </a:pPr>
            <a:endParaRPr lang="en-GB" sz="1545" dirty="0">
              <a:solidFill>
                <a:prstClr val="white"/>
              </a:solidFill>
              <a:cs typeface="Arial"/>
            </a:endParaRPr>
          </a:p>
        </p:txBody>
      </p:sp>
      <p:sp>
        <p:nvSpPr>
          <p:cNvPr id="21" name="TextBox 20"/>
          <p:cNvSpPr txBox="1"/>
          <p:nvPr/>
        </p:nvSpPr>
        <p:spPr>
          <a:xfrm>
            <a:off x="0" y="5746750"/>
            <a:ext cx="7572375" cy="419100"/>
          </a:xfrm>
          <a:prstGeom prst="rect">
            <a:avLst/>
          </a:prstGeom>
          <a:noFill/>
        </p:spPr>
        <p:txBody>
          <a:bodyPr lIns="82796" tIns="41394" rIns="82796" bIns="41394">
            <a:spAutoFit/>
          </a:bodyPr>
          <a:lstStyle/>
          <a:p>
            <a:pPr fontAlgn="auto">
              <a:spcBef>
                <a:spcPts val="0"/>
              </a:spcBef>
              <a:spcAft>
                <a:spcPts val="0"/>
              </a:spcAft>
              <a:defRPr/>
            </a:pPr>
            <a:r>
              <a:rPr lang="hu-HU" sz="727" dirty="0" err="1">
                <a:solidFill>
                  <a:srgbClr val="838486"/>
                </a:solidFill>
                <a:latin typeface="Arial" pitchFamily="34" charset="0"/>
              </a:rPr>
              <a:t>Source</a:t>
            </a:r>
            <a:r>
              <a:rPr lang="hu-HU" sz="727" dirty="0">
                <a:solidFill>
                  <a:srgbClr val="838486"/>
                </a:solidFill>
                <a:latin typeface="Arial" pitchFamily="34" charset="0"/>
              </a:rPr>
              <a:t>: </a:t>
            </a:r>
            <a:r>
              <a:rPr lang="hu-HU" sz="727" dirty="0" err="1">
                <a:solidFill>
                  <a:srgbClr val="838486"/>
                </a:solidFill>
                <a:latin typeface="Arial" pitchFamily="34" charset="0"/>
              </a:rPr>
              <a:t>InMobi</a:t>
            </a:r>
            <a:endParaRPr lang="hu-HU" sz="727" dirty="0">
              <a:solidFill>
                <a:srgbClr val="838486"/>
              </a:solidFill>
              <a:latin typeface="Arial" pitchFamily="34" charset="0"/>
            </a:endParaRPr>
          </a:p>
          <a:p>
            <a:pPr fontAlgn="auto">
              <a:spcBef>
                <a:spcPts val="0"/>
              </a:spcBef>
              <a:spcAft>
                <a:spcPts val="0"/>
              </a:spcAft>
              <a:defRPr/>
            </a:pPr>
            <a:r>
              <a:rPr lang="en-GB" sz="727" dirty="0">
                <a:solidFill>
                  <a:srgbClr val="838486"/>
                </a:solidFill>
                <a:latin typeface="Arial" pitchFamily="34" charset="0"/>
              </a:rPr>
              <a:t>Q. Here are some statements that describe how people behave with their devices. How much do you agree or disagree that each one describes you?</a:t>
            </a:r>
          </a:p>
          <a:p>
            <a:pPr fontAlgn="auto">
              <a:spcBef>
                <a:spcPts val="0"/>
              </a:spcBef>
              <a:spcAft>
                <a:spcPts val="0"/>
              </a:spcAft>
              <a:defRPr/>
            </a:pPr>
            <a:r>
              <a:rPr lang="en-GB" sz="727" dirty="0">
                <a:solidFill>
                  <a:srgbClr val="838486"/>
                </a:solidFill>
                <a:latin typeface="Arial" pitchFamily="34" charset="0"/>
              </a:rPr>
              <a:t>Base. Total Respondents – 1376</a:t>
            </a:r>
          </a:p>
        </p:txBody>
      </p:sp>
      <p:sp>
        <p:nvSpPr>
          <p:cNvPr id="24" name="Title 1"/>
          <p:cNvSpPr txBox="1">
            <a:spLocks/>
          </p:cNvSpPr>
          <p:nvPr/>
        </p:nvSpPr>
        <p:spPr>
          <a:xfrm>
            <a:off x="114300" y="94297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3273" dirty="0">
                <a:solidFill>
                  <a:srgbClr val="0D6CBA"/>
                </a:solidFill>
                <a:cs typeface="Arial"/>
              </a:rPr>
              <a:t>DOWNTIME = SCREEN TIME</a:t>
            </a:r>
            <a:endParaRPr lang="en-US" sz="3273" dirty="0">
              <a:cs typeface="Arial"/>
            </a:endParaRPr>
          </a:p>
        </p:txBody>
      </p:sp>
      <p:pic>
        <p:nvPicPr>
          <p:cNvPr id="358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2528888"/>
            <a:ext cx="651033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flipV="1">
            <a:off x="7138988" y="2236788"/>
            <a:ext cx="9525" cy="203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204075" y="2144713"/>
            <a:ext cx="1939925" cy="755650"/>
          </a:xfrm>
          <a:prstGeom prst="rect">
            <a:avLst/>
          </a:prstGeom>
        </p:spPr>
        <p:txBody>
          <a:bodyPr lIns="82796" tIns="41394" rIns="82796" bIns="41394">
            <a:spAutoFit/>
          </a:bodyPr>
          <a:lstStyle/>
          <a:p>
            <a:pPr fontAlgn="b">
              <a:spcBef>
                <a:spcPts val="0"/>
              </a:spcBef>
              <a:spcAft>
                <a:spcPts val="0"/>
              </a:spcAft>
              <a:defRPr/>
            </a:pPr>
            <a:r>
              <a:rPr lang="en-GB" sz="1455" i="1" dirty="0">
                <a:solidFill>
                  <a:srgbClr val="FF0066"/>
                </a:solidFill>
                <a:latin typeface="Arial"/>
                <a:cs typeface="+mn-cs"/>
              </a:rPr>
              <a:t>Young People:  34%; </a:t>
            </a:r>
          </a:p>
          <a:p>
            <a:pPr fontAlgn="b">
              <a:spcBef>
                <a:spcPts val="0"/>
              </a:spcBef>
              <a:spcAft>
                <a:spcPts val="0"/>
              </a:spcAft>
              <a:defRPr/>
            </a:pPr>
            <a:r>
              <a:rPr lang="en-GB" sz="1455" i="1" dirty="0">
                <a:solidFill>
                  <a:srgbClr val="FF0066"/>
                </a:solidFill>
                <a:latin typeface="Arial"/>
                <a:cs typeface="+mn-cs"/>
              </a:rPr>
              <a:t>Females:  29%</a:t>
            </a:r>
          </a:p>
          <a:p>
            <a:pPr fontAlgn="b">
              <a:spcBef>
                <a:spcPts val="0"/>
              </a:spcBef>
              <a:spcAft>
                <a:spcPts val="0"/>
              </a:spcAft>
              <a:defRPr/>
            </a:pPr>
            <a:endParaRPr lang="en-GB" sz="1455" i="1" dirty="0">
              <a:solidFill>
                <a:srgbClr val="FF0066"/>
              </a:solidFill>
              <a:latin typeface="Arial"/>
              <a:cs typeface="+mn-cs"/>
            </a:endParaRPr>
          </a:p>
        </p:txBody>
      </p:sp>
      <p:cxnSp>
        <p:nvCxnSpPr>
          <p:cNvPr id="29" name="Straight Arrow Connector 28"/>
          <p:cNvCxnSpPr/>
          <p:nvPr/>
        </p:nvCxnSpPr>
        <p:spPr>
          <a:xfrm flipV="1">
            <a:off x="7135813" y="3355975"/>
            <a:ext cx="7937" cy="203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204075" y="3281363"/>
            <a:ext cx="1809750" cy="531812"/>
          </a:xfrm>
          <a:prstGeom prst="rect">
            <a:avLst/>
          </a:prstGeom>
        </p:spPr>
        <p:txBody>
          <a:bodyPr lIns="82796" tIns="41394" rIns="82796" bIns="41394">
            <a:spAutoFit/>
          </a:bodyPr>
          <a:lstStyle/>
          <a:p>
            <a:pPr fontAlgn="b">
              <a:spcBef>
                <a:spcPts val="0"/>
              </a:spcBef>
              <a:spcAft>
                <a:spcPts val="0"/>
              </a:spcAft>
              <a:defRPr/>
            </a:pPr>
            <a:r>
              <a:rPr lang="en-GB" sz="1455" i="1" dirty="0">
                <a:solidFill>
                  <a:srgbClr val="FF0066"/>
                </a:solidFill>
                <a:latin typeface="Arial"/>
                <a:cs typeface="+mn-cs"/>
              </a:rPr>
              <a:t>Females:  25%</a:t>
            </a:r>
          </a:p>
          <a:p>
            <a:pPr fontAlgn="b">
              <a:spcBef>
                <a:spcPts val="0"/>
              </a:spcBef>
              <a:spcAft>
                <a:spcPts val="0"/>
              </a:spcAft>
              <a:defRPr/>
            </a:pPr>
            <a:endParaRPr lang="en-GB" sz="1455" i="1" dirty="0">
              <a:solidFill>
                <a:srgbClr val="FF0066"/>
              </a:solidFill>
              <a:latin typeface="Arial"/>
              <a:cs typeface="+mn-cs"/>
            </a:endParaRPr>
          </a:p>
        </p:txBody>
      </p:sp>
      <p:cxnSp>
        <p:nvCxnSpPr>
          <p:cNvPr id="32" name="Straight Connector 31"/>
          <p:cNvCxnSpPr/>
          <p:nvPr/>
        </p:nvCxnSpPr>
        <p:spPr>
          <a:xfrm>
            <a:off x="6788150" y="1927225"/>
            <a:ext cx="0" cy="1965325"/>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273925" y="4217988"/>
            <a:ext cx="1639888" cy="838200"/>
          </a:xfrm>
          <a:prstGeom prst="rect">
            <a:avLst/>
          </a:prstGeom>
        </p:spPr>
        <p:txBody>
          <a:bodyPr lIns="82796" tIns="41394" rIns="82796" bIns="41394">
            <a:spAutoFit/>
          </a:bodyPr>
          <a:lstStyle/>
          <a:p>
            <a:pPr fontAlgn="auto">
              <a:spcBef>
                <a:spcPts val="0"/>
              </a:spcBef>
              <a:spcAft>
                <a:spcPts val="0"/>
              </a:spcAft>
              <a:defRPr/>
            </a:pPr>
            <a:r>
              <a:rPr lang="en-GB" sz="1636" dirty="0">
                <a:solidFill>
                  <a:prstClr val="white">
                    <a:lumMod val="50000"/>
                  </a:prstClr>
                </a:solidFill>
                <a:latin typeface="Arial" panose="020B0604020202020204" pitchFamily="34" charset="0"/>
              </a:rPr>
              <a:t>TV, laptop and smartphone = </a:t>
            </a:r>
            <a:r>
              <a:rPr lang="en-GB" sz="1636" b="1" dirty="0">
                <a:solidFill>
                  <a:srgbClr val="FF0066"/>
                </a:solidFill>
                <a:latin typeface="Arial" panose="020B0604020202020204" pitchFamily="34" charset="0"/>
              </a:rPr>
              <a:t>16%  </a:t>
            </a:r>
          </a:p>
        </p:txBody>
      </p:sp>
      <p:sp>
        <p:nvSpPr>
          <p:cNvPr id="36" name="TextBox 35"/>
          <p:cNvSpPr txBox="1"/>
          <p:nvPr/>
        </p:nvSpPr>
        <p:spPr>
          <a:xfrm>
            <a:off x="0" y="5718175"/>
            <a:ext cx="6929438" cy="307975"/>
          </a:xfrm>
          <a:prstGeom prst="rect">
            <a:avLst/>
          </a:prstGeom>
          <a:noFill/>
        </p:spPr>
        <p:txBody>
          <a:bodyPr lIns="82796" tIns="41394" rIns="82796" bIns="41394">
            <a:spAutoFit/>
          </a:bodyPr>
          <a:lstStyle/>
          <a:p>
            <a:pPr fontAlgn="auto">
              <a:spcBef>
                <a:spcPts val="0"/>
              </a:spcBef>
              <a:spcAft>
                <a:spcPts val="0"/>
              </a:spcAft>
              <a:defRPr/>
            </a:pPr>
            <a:r>
              <a:rPr lang="en-GB" sz="727" dirty="0">
                <a:solidFill>
                  <a:srgbClr val="838486"/>
                </a:solidFill>
                <a:latin typeface="Arial" pitchFamily="34" charset="0"/>
              </a:rPr>
              <a:t>Q. And when you are watching TV do you often also use any of the following devices in addition? </a:t>
            </a:r>
          </a:p>
          <a:p>
            <a:pPr fontAlgn="auto">
              <a:spcBef>
                <a:spcPts val="0"/>
              </a:spcBef>
              <a:spcAft>
                <a:spcPts val="0"/>
              </a:spcAft>
              <a:defRPr/>
            </a:pPr>
            <a:r>
              <a:rPr lang="en-GB" sz="727" dirty="0">
                <a:solidFill>
                  <a:srgbClr val="838486"/>
                </a:solidFill>
                <a:latin typeface="Arial" pitchFamily="34" charset="0"/>
              </a:rPr>
              <a:t>Base. Total Respondents – 1376</a:t>
            </a:r>
          </a:p>
        </p:txBody>
      </p:sp>
      <p:sp>
        <p:nvSpPr>
          <p:cNvPr id="39" name="AutoShape 3"/>
          <p:cNvSpPr>
            <a:spLocks noChangeArrowheads="1"/>
          </p:cNvSpPr>
          <p:nvPr/>
        </p:nvSpPr>
        <p:spPr bwMode="auto">
          <a:xfrm>
            <a:off x="7135813" y="4143375"/>
            <a:ext cx="1874837" cy="1073150"/>
          </a:xfrm>
          <a:prstGeom prst="roundRect">
            <a:avLst>
              <a:gd name="adj" fmla="val 16667"/>
            </a:avLst>
          </a:prstGeom>
          <a:noFill/>
          <a:ln w="28575">
            <a:solidFill>
              <a:schemeClr val="bg1">
                <a:lumMod val="75000"/>
              </a:schemeClr>
            </a:solidFill>
          </a:ln>
        </p:spPr>
        <p:txBody>
          <a:bodyPr lIns="82796" tIns="41394" rIns="82796" bIns="41394"/>
          <a:lstStyle/>
          <a:p>
            <a:pPr defTabSz="414005">
              <a:spcBef>
                <a:spcPts val="0"/>
              </a:spcBef>
              <a:defRPr/>
            </a:pPr>
            <a:endParaRPr lang="en-GB" sz="1636" kern="0" dirty="0">
              <a:solidFill>
                <a:srgbClr val="6C6F70"/>
              </a:solidFill>
              <a:latin typeface="Arial" panose="020B0604020202020204" pitchFamily="34" charset="0"/>
              <a:ea typeface="Verdana" pitchFamily="34" charset="0"/>
            </a:endParaRPr>
          </a:p>
        </p:txBody>
      </p:sp>
      <p:sp>
        <p:nvSpPr>
          <p:cNvPr id="26" name="Title 1"/>
          <p:cNvSpPr txBox="1">
            <a:spLocks/>
          </p:cNvSpPr>
          <p:nvPr/>
        </p:nvSpPr>
        <p:spPr>
          <a:xfrm>
            <a:off x="114300" y="942975"/>
            <a:ext cx="8772525" cy="742950"/>
          </a:xfrm>
          <a:prstGeom prst="rect">
            <a:avLst/>
          </a:prstGeom>
          <a:noFill/>
        </p:spPr>
        <p:txBody>
          <a:bodyPr lIns="34151" tIns="17068" rIns="34151" bIns="17068" anchor="ctr"/>
          <a:lstStyle>
            <a:lvl1pPr algn="ctr" rtl="0" eaLnBrk="0" fontAlgn="base" hangingPunct="0">
              <a:spcBef>
                <a:spcPct val="0"/>
              </a:spcBef>
              <a:spcAft>
                <a:spcPct val="0"/>
              </a:spcAft>
              <a:defRPr sz="11600">
                <a:solidFill>
                  <a:schemeClr val="tx1"/>
                </a:solidFill>
                <a:latin typeface="+mj-lt"/>
                <a:ea typeface="+mj-ea"/>
                <a:cs typeface="+mj-cs"/>
                <a:sym typeface="Gill Sans"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a:defRPr/>
            </a:pPr>
            <a:r>
              <a:rPr lang="en-US" sz="2909" dirty="0">
                <a:solidFill>
                  <a:srgbClr val="0D6CBA"/>
                </a:solidFill>
                <a:cs typeface="Arial"/>
              </a:rPr>
              <a:t>TWO THIRDS USE </a:t>
            </a:r>
            <a:r>
              <a:rPr lang="en-US" sz="2909" dirty="0">
                <a:solidFill>
                  <a:schemeClr val="bg2"/>
                </a:solidFill>
                <a:cs typeface="Arial"/>
              </a:rPr>
              <a:t>ANOTHER DEVICE WITH TV</a:t>
            </a:r>
          </a:p>
        </p:txBody>
      </p:sp>
      <p:pic>
        <p:nvPicPr>
          <p:cNvPr id="378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627188"/>
            <a:ext cx="6696075"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Content Placeholder 5"/>
          <p:cNvSpPr txBox="1">
            <a:spLocks/>
          </p:cNvSpPr>
          <p:nvPr/>
        </p:nvSpPr>
        <p:spPr bwMode="auto">
          <a:xfrm>
            <a:off x="4286250" y="6346825"/>
            <a:ext cx="4038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CB033"/>
              </a:buClr>
              <a:buFont typeface="Wingdings" panose="05000000000000000000" pitchFamily="2" charset="2"/>
              <a:buChar char="§"/>
              <a:defRPr sz="3200">
                <a:solidFill>
                  <a:schemeClr val="tx1"/>
                </a:solidFill>
                <a:latin typeface="Arial" panose="020B0604020202020204" pitchFamily="34" charset="0"/>
                <a:ea typeface="Open Sans"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ea typeface="Open Sans" pitchFamily="34" charset="0"/>
                <a:cs typeface="Arial" panose="020B0604020202020204" pitchFamily="34" charset="0"/>
              </a:defRPr>
            </a:lvl2pPr>
            <a:lvl3pPr marL="1143000" indent="-228600">
              <a:spcBef>
                <a:spcPct val="20000"/>
              </a:spcBef>
              <a:buClr>
                <a:srgbClr val="FCB033"/>
              </a:buClr>
              <a:buFont typeface="Wingdings" panose="05000000000000000000" pitchFamily="2" charset="2"/>
              <a:buChar char="§"/>
              <a:defRPr sz="2400">
                <a:solidFill>
                  <a:schemeClr val="tx1"/>
                </a:solidFill>
                <a:latin typeface="Arial" panose="020B0604020202020204" pitchFamily="34" charset="0"/>
                <a:ea typeface="Open Sans"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4pPr>
            <a:lvl5pPr marL="2057400" indent="-228600">
              <a:spcBef>
                <a:spcPct val="20000"/>
              </a:spcBef>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5pPr>
            <a:lvl6pPr marL="25146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6pPr>
            <a:lvl7pPr marL="29718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7pPr>
            <a:lvl8pPr marL="34290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8pPr>
            <a:lvl9pPr marL="3886200" indent="-228600" eaLnBrk="0" fontAlgn="base" hangingPunct="0">
              <a:spcBef>
                <a:spcPct val="20000"/>
              </a:spcBef>
              <a:spcAft>
                <a:spcPct val="0"/>
              </a:spcAft>
              <a:buClr>
                <a:srgbClr val="FCB033"/>
              </a:buClr>
              <a:buFont typeface="Wingdings" panose="05000000000000000000" pitchFamily="2" charset="2"/>
              <a:buChar char="§"/>
              <a:defRPr sz="2000">
                <a:solidFill>
                  <a:schemeClr val="tx1"/>
                </a:solidFill>
                <a:latin typeface="Arial" panose="020B0604020202020204" pitchFamily="34" charset="0"/>
                <a:ea typeface="Open Sans" pitchFamily="34" charset="0"/>
                <a:cs typeface="Arial" panose="020B0604020202020204" pitchFamily="34" charset="0"/>
              </a:defRPr>
            </a:lvl9pPr>
          </a:lstStyle>
          <a:p>
            <a:pPr algn="ctr" eaLnBrk="1" hangingPunct="1">
              <a:spcBef>
                <a:spcPct val="0"/>
              </a:spcBef>
              <a:buClrTx/>
              <a:buFontTx/>
              <a:buNone/>
            </a:pPr>
            <a:r>
              <a:rPr lang="hu-HU" altLang="hu-HU" sz="1000">
                <a:solidFill>
                  <a:schemeClr val="bg1"/>
                </a:solidFill>
              </a:rPr>
              <a:t>Mobilmarketing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AB E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1295</Words>
  <Application>Microsoft Office PowerPoint</Application>
  <PresentationFormat>On-screen Show (4:3)</PresentationFormat>
  <Paragraphs>191</Paragraphs>
  <Slides>33</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6" baseType="lpstr">
      <vt:lpstr>Open Sans</vt:lpstr>
      <vt:lpstr>Arial</vt:lpstr>
      <vt:lpstr>Wingdings</vt:lpstr>
      <vt:lpstr>Calibri</vt:lpstr>
      <vt:lpstr>MS PGothic</vt:lpstr>
      <vt:lpstr>Source Sans Pro</vt:lpstr>
      <vt:lpstr>Franklin Gothic Medium</vt:lpstr>
      <vt:lpstr>ヒラギノ角ゴ ProN W3</vt:lpstr>
      <vt:lpstr>Franklin Gothic Book</vt:lpstr>
      <vt:lpstr>Gill Sans</vt:lpstr>
      <vt:lpstr>Verdana</vt:lpstr>
      <vt:lpstr>Office Theme</vt:lpstr>
      <vt:lpstr>Microsoft Excel-diagram</vt:lpstr>
      <vt:lpstr>Mobilmarketing, okostelefonok, mobil innovációk</vt:lpstr>
      <vt:lpstr>mobil</vt:lpstr>
      <vt:lpstr>A mobilmarketing eszköztára</vt:lpstr>
      <vt:lpstr>PowerPoint Presentation</vt:lpstr>
      <vt:lpstr>PowerPoint Presentation</vt:lpstr>
      <vt:lpstr>Média HASZNÁLAT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vt:lpstr>
      <vt:lpstr>Köszönöm a figyelmet!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Endre Somogyi</dc:creator>
  <cp:lastModifiedBy>Tamas Lovas</cp:lastModifiedBy>
  <cp:revision>39</cp:revision>
  <dcterms:created xsi:type="dcterms:W3CDTF">2013-10-10T09:39:42Z</dcterms:created>
  <dcterms:modified xsi:type="dcterms:W3CDTF">2014-11-19T15:01:16Z</dcterms:modified>
</cp:coreProperties>
</file>