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61" r:id="rId3"/>
    <p:sldId id="317" r:id="rId4"/>
    <p:sldId id="316" r:id="rId5"/>
    <p:sldId id="312" r:id="rId6"/>
    <p:sldId id="313" r:id="rId7"/>
    <p:sldId id="314" r:id="rId8"/>
    <p:sldId id="318" r:id="rId9"/>
    <p:sldId id="311" r:id="rId10"/>
    <p:sldId id="309" r:id="rId11"/>
    <p:sldId id="275" r:id="rId12"/>
    <p:sldId id="262" r:id="rId13"/>
    <p:sldId id="263" r:id="rId14"/>
    <p:sldId id="264" r:id="rId15"/>
    <p:sldId id="265" r:id="rId16"/>
    <p:sldId id="266" r:id="rId17"/>
    <p:sldId id="279" r:id="rId18"/>
    <p:sldId id="267" r:id="rId19"/>
    <p:sldId id="272" r:id="rId20"/>
    <p:sldId id="299" r:id="rId21"/>
    <p:sldId id="268" r:id="rId22"/>
    <p:sldId id="308" r:id="rId23"/>
    <p:sldId id="276" r:id="rId24"/>
    <p:sldId id="300" r:id="rId25"/>
    <p:sldId id="303" r:id="rId26"/>
    <p:sldId id="305" r:id="rId27"/>
    <p:sldId id="320" r:id="rId28"/>
    <p:sldId id="277" r:id="rId29"/>
    <p:sldId id="285" r:id="rId30"/>
    <p:sldId id="293" r:id="rId31"/>
    <p:sldId id="292" r:id="rId32"/>
    <p:sldId id="294" r:id="rId33"/>
    <p:sldId id="274" r:id="rId34"/>
    <p:sldId id="288" r:id="rId35"/>
    <p:sldId id="295" r:id="rId36"/>
    <p:sldId id="287" r:id="rId37"/>
    <p:sldId id="289" r:id="rId38"/>
    <p:sldId id="296" r:id="rId39"/>
    <p:sldId id="310" r:id="rId40"/>
    <p:sldId id="290" r:id="rId41"/>
    <p:sldId id="297" r:id="rId42"/>
    <p:sldId id="283" r:id="rId43"/>
    <p:sldId id="291" r:id="rId44"/>
    <p:sldId id="298" r:id="rId45"/>
    <p:sldId id="306" r:id="rId46"/>
    <p:sldId id="307" r:id="rId47"/>
    <p:sldId id="319" r:id="rId48"/>
    <p:sldId id="260" r:id="rId49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Open San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Open San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Open San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Open San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8"/>
    <a:srgbClr val="60E6A9"/>
    <a:srgbClr val="6FE65A"/>
    <a:srgbClr val="B1E467"/>
    <a:srgbClr val="EDEF21"/>
    <a:srgbClr val="FCC512"/>
    <a:srgbClr val="FAA127"/>
    <a:srgbClr val="6FE467"/>
    <a:srgbClr val="EDE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697" autoAdjust="0"/>
  </p:normalViewPr>
  <p:slideViewPr>
    <p:cSldViewPr>
      <p:cViewPr varScale="1">
        <p:scale>
          <a:sx n="57" d="100"/>
          <a:sy n="57" d="100"/>
        </p:scale>
        <p:origin x="177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eszantai:Desktop:os_meres_2013_augusztus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886774867427301"/>
          <c:y val="0.113347390898172"/>
          <c:w val="0.473724570143018"/>
          <c:h val="0.7868645402375550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CB033"/>
              </a:solidFill>
            </c:spPr>
          </c:dPt>
          <c:dPt>
            <c:idx val="1"/>
            <c:bubble3D val="0"/>
            <c:spPr>
              <a:solidFill>
                <a:sysClr val="windowText" lastClr="000000">
                  <a:lumMod val="85000"/>
                  <a:lumOff val="15000"/>
                </a:sysClr>
              </a:solidFill>
            </c:spPr>
          </c:dPt>
          <c:dPt>
            <c:idx val="2"/>
            <c:bubble3D val="0"/>
            <c:spPr>
              <a:solidFill>
                <a:srgbClr val="EDEF21"/>
              </a:solidFill>
            </c:spPr>
          </c:dPt>
          <c:dPt>
            <c:idx val="3"/>
            <c:bubble3D val="0"/>
            <c:spPr>
              <a:solidFill>
                <a:srgbClr val="6FE65A"/>
              </a:solidFill>
            </c:spPr>
          </c:dPt>
          <c:dPt>
            <c:idx val="4"/>
            <c:bubble3D val="0"/>
            <c:spPr>
              <a:solidFill>
                <a:srgbClr val="60E6A9">
                  <a:alpha val="78000"/>
                </a:srgbClr>
              </a:solidFill>
            </c:spPr>
          </c:dPt>
          <c:cat>
            <c:strRef>
              <c:f>os_megoszlas!$W$3:$W$7</c:f>
              <c:strCache>
                <c:ptCount val="5"/>
                <c:pt idx="0">
                  <c:v>Android</c:v>
                </c:pt>
                <c:pt idx="1">
                  <c:v>IOS</c:v>
                </c:pt>
                <c:pt idx="2">
                  <c:v>Blackberry</c:v>
                </c:pt>
                <c:pt idx="3">
                  <c:v>Symbian</c:v>
                </c:pt>
                <c:pt idx="4">
                  <c:v>Win7</c:v>
                </c:pt>
              </c:strCache>
            </c:strRef>
          </c:cat>
          <c:val>
            <c:numRef>
              <c:f>os_megoszlas!$Y$3:$Y$7</c:f>
              <c:numCache>
                <c:formatCode>0.0%</c:formatCode>
                <c:ptCount val="5"/>
                <c:pt idx="0">
                  <c:v>0.74792000290121197</c:v>
                </c:pt>
                <c:pt idx="1">
                  <c:v>0.19392406078038801</c:v>
                </c:pt>
                <c:pt idx="2">
                  <c:v>6.4256115926316802E-3</c:v>
                </c:pt>
                <c:pt idx="3">
                  <c:v>1.7498411013916301E-2</c:v>
                </c:pt>
                <c:pt idx="4">
                  <c:v>3.4231913711852399E-2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 rtl="0">
            <a:defRPr sz="2000">
              <a:latin typeface="Arial"/>
              <a:cs typeface="Arial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1182F4-496F-6C4D-B63A-1345BBBFC4B6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93D94B-2CB9-5D48-BC11-F90B0507FC9F}">
      <dgm:prSet phldrT="[Text]" custT="1"/>
      <dgm:spPr>
        <a:solidFill>
          <a:srgbClr val="FCB033"/>
        </a:solidFill>
      </dgm:spPr>
      <dgm:t>
        <a:bodyPr/>
        <a:lstStyle/>
        <a:p>
          <a:r>
            <a:rPr lang="en-US" sz="3200" dirty="0" smtClean="0">
              <a:solidFill>
                <a:schemeClr val="tx1"/>
              </a:solidFill>
            </a:rPr>
            <a:t>4,4</a:t>
          </a:r>
        </a:p>
        <a:p>
          <a:r>
            <a:rPr lang="en-US" sz="2000" dirty="0" err="1" smtClean="0">
              <a:solidFill>
                <a:schemeClr val="tx1"/>
              </a:solidFill>
            </a:rPr>
            <a:t>millió</a:t>
          </a:r>
          <a:endParaRPr lang="en-US" sz="2000" dirty="0">
            <a:solidFill>
              <a:schemeClr val="tx1"/>
            </a:solidFill>
          </a:endParaRPr>
        </a:p>
      </dgm:t>
    </dgm:pt>
    <dgm:pt modelId="{09692334-DCCD-4843-B7AE-2FCA7ECCBA8C}" type="parTrans" cxnId="{0F3D2B27-5106-554C-A0F2-9B0752511DD7}">
      <dgm:prSet/>
      <dgm:spPr/>
      <dgm:t>
        <a:bodyPr/>
        <a:lstStyle/>
        <a:p>
          <a:endParaRPr lang="en-US"/>
        </a:p>
      </dgm:t>
    </dgm:pt>
    <dgm:pt modelId="{AECCF0F0-0FD1-3D49-A070-BFEE937FEAA3}" type="sibTrans" cxnId="{0F3D2B27-5106-554C-A0F2-9B0752511DD7}">
      <dgm:prSet/>
      <dgm:spPr/>
      <dgm:t>
        <a:bodyPr/>
        <a:lstStyle/>
        <a:p>
          <a:endParaRPr lang="en-US"/>
        </a:p>
      </dgm:t>
    </dgm:pt>
    <dgm:pt modelId="{93454322-D11E-3B48-8DBC-929794DEB7E1}" type="pres">
      <dgm:prSet presAssocID="{BA1182F4-496F-6C4D-B63A-1345BBBFC4B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1FCD57-FBFA-F643-98F1-F8FB8F820C3A}" type="pres">
      <dgm:prSet presAssocID="{0B93D94B-2CB9-5D48-BC11-F90B0507FC9F}" presName="node" presStyleLbl="node1" presStyleIdx="0" presStyleCnt="1" custScaleX="107146" custScaleY="1001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754D28-5601-F14B-9212-3D90717CA684}" type="presOf" srcId="{BA1182F4-496F-6C4D-B63A-1345BBBFC4B6}" destId="{93454322-D11E-3B48-8DBC-929794DEB7E1}" srcOrd="0" destOrd="0" presId="urn:microsoft.com/office/officeart/2005/8/layout/cycle2"/>
    <dgm:cxn modelId="{7E5CF70E-F939-7049-9606-1B99BA89328D}" type="presOf" srcId="{0B93D94B-2CB9-5D48-BC11-F90B0507FC9F}" destId="{7B1FCD57-FBFA-F643-98F1-F8FB8F820C3A}" srcOrd="0" destOrd="0" presId="urn:microsoft.com/office/officeart/2005/8/layout/cycle2"/>
    <dgm:cxn modelId="{0F3D2B27-5106-554C-A0F2-9B0752511DD7}" srcId="{BA1182F4-496F-6C4D-B63A-1345BBBFC4B6}" destId="{0B93D94B-2CB9-5D48-BC11-F90B0507FC9F}" srcOrd="0" destOrd="0" parTransId="{09692334-DCCD-4843-B7AE-2FCA7ECCBA8C}" sibTransId="{AECCF0F0-0FD1-3D49-A070-BFEE937FEAA3}"/>
    <dgm:cxn modelId="{E7C5066E-1DF1-6041-BB49-785439F85549}" type="presParOf" srcId="{93454322-D11E-3B48-8DBC-929794DEB7E1}" destId="{7B1FCD57-FBFA-F643-98F1-F8FB8F820C3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1182F4-496F-6C4D-B63A-1345BBBFC4B6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93D94B-2CB9-5D48-BC11-F90B0507FC9F}">
      <dgm:prSet phldrT="[Text]" custT="1"/>
      <dgm:spPr>
        <a:solidFill>
          <a:srgbClr val="0D0D0D"/>
        </a:solidFill>
      </dgm:spPr>
      <dgm:t>
        <a:bodyPr/>
        <a:lstStyle/>
        <a:p>
          <a:r>
            <a:rPr lang="en-US" sz="3200" dirty="0" smtClean="0">
              <a:solidFill>
                <a:schemeClr val="bg1"/>
              </a:solidFill>
            </a:rPr>
            <a:t>3,3</a:t>
          </a:r>
        </a:p>
        <a:p>
          <a:r>
            <a:rPr lang="en-US" sz="2000" dirty="0" err="1" smtClean="0">
              <a:solidFill>
                <a:schemeClr val="bg1"/>
              </a:solidFill>
            </a:rPr>
            <a:t>millió</a:t>
          </a:r>
          <a:endParaRPr lang="en-US" sz="2000" dirty="0">
            <a:solidFill>
              <a:schemeClr val="bg1"/>
            </a:solidFill>
          </a:endParaRPr>
        </a:p>
      </dgm:t>
    </dgm:pt>
    <dgm:pt modelId="{09692334-DCCD-4843-B7AE-2FCA7ECCBA8C}" type="parTrans" cxnId="{0F3D2B27-5106-554C-A0F2-9B0752511DD7}">
      <dgm:prSet/>
      <dgm:spPr/>
      <dgm:t>
        <a:bodyPr/>
        <a:lstStyle/>
        <a:p>
          <a:endParaRPr lang="en-US"/>
        </a:p>
      </dgm:t>
    </dgm:pt>
    <dgm:pt modelId="{AECCF0F0-0FD1-3D49-A070-BFEE937FEAA3}" type="sibTrans" cxnId="{0F3D2B27-5106-554C-A0F2-9B0752511DD7}">
      <dgm:prSet/>
      <dgm:spPr/>
      <dgm:t>
        <a:bodyPr/>
        <a:lstStyle/>
        <a:p>
          <a:endParaRPr lang="en-US"/>
        </a:p>
      </dgm:t>
    </dgm:pt>
    <dgm:pt modelId="{93454322-D11E-3B48-8DBC-929794DEB7E1}" type="pres">
      <dgm:prSet presAssocID="{BA1182F4-496F-6C4D-B63A-1345BBBFC4B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1FCD57-FBFA-F643-98F1-F8FB8F820C3A}" type="pres">
      <dgm:prSet presAssocID="{0B93D94B-2CB9-5D48-BC11-F90B0507FC9F}" presName="node" presStyleLbl="node1" presStyleIdx="0" presStyleCnt="1" custScaleX="108344" custScaleY="100094" custRadScaleRad="99233" custRadScaleInc="-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D161EF-C2B6-254A-B116-E515ED4EECF8}" type="presOf" srcId="{BA1182F4-496F-6C4D-B63A-1345BBBFC4B6}" destId="{93454322-D11E-3B48-8DBC-929794DEB7E1}" srcOrd="0" destOrd="0" presId="urn:microsoft.com/office/officeart/2005/8/layout/cycle2"/>
    <dgm:cxn modelId="{7885292F-95B3-0949-9F54-58159410A539}" type="presOf" srcId="{0B93D94B-2CB9-5D48-BC11-F90B0507FC9F}" destId="{7B1FCD57-FBFA-F643-98F1-F8FB8F820C3A}" srcOrd="0" destOrd="0" presId="urn:microsoft.com/office/officeart/2005/8/layout/cycle2"/>
    <dgm:cxn modelId="{0F3D2B27-5106-554C-A0F2-9B0752511DD7}" srcId="{BA1182F4-496F-6C4D-B63A-1345BBBFC4B6}" destId="{0B93D94B-2CB9-5D48-BC11-F90B0507FC9F}" srcOrd="0" destOrd="0" parTransId="{09692334-DCCD-4843-B7AE-2FCA7ECCBA8C}" sibTransId="{AECCF0F0-0FD1-3D49-A070-BFEE937FEAA3}"/>
    <dgm:cxn modelId="{183FD823-AD45-1449-BEF4-80D7A27EB6CE}" type="presParOf" srcId="{93454322-D11E-3B48-8DBC-929794DEB7E1}" destId="{7B1FCD57-FBFA-F643-98F1-F8FB8F820C3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A159B0F7-54B8-694E-9A04-E8748C1CC08F}" type="datetimeFigureOut">
              <a:rPr lang="hu-HU"/>
              <a:pPr>
                <a:defRPr/>
              </a:pPr>
              <a:t>2014.11.20.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hu-H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5C60D389-7F4D-0D4D-A9A9-DA823D3789B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7449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Facebook </a:t>
            </a:r>
            <a:r>
              <a:rPr lang="en-US" dirty="0" err="1" smtClean="0"/>
              <a:t>napi</a:t>
            </a:r>
            <a:r>
              <a:rPr lang="en-US" dirty="0" smtClean="0"/>
              <a:t> 2,8M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0D389-7F4D-0D4D-A9A9-DA823D3789B1}" type="slidenum">
              <a:rPr lang="hu-HU" smtClean="0"/>
              <a:pPr>
                <a:defRPr/>
              </a:pPr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033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0D389-7F4D-0D4D-A9A9-DA823D3789B1}" type="slidenum">
              <a:rPr lang="hu-HU" smtClean="0"/>
              <a:pPr>
                <a:defRPr/>
              </a:pPr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7656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Ez</a:t>
            </a:r>
            <a:r>
              <a:rPr lang="en-US" dirty="0" smtClean="0"/>
              <a:t> </a:t>
            </a:r>
            <a:r>
              <a:rPr lang="en-US" dirty="0" err="1" smtClean="0"/>
              <a:t>tavaly</a:t>
            </a:r>
            <a:r>
              <a:rPr lang="en-US" baseline="0" dirty="0" smtClean="0"/>
              <a:t> 14% volt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0D389-7F4D-0D4D-A9A9-DA823D3789B1}" type="slidenum">
              <a:rPr lang="hu-HU" smtClean="0"/>
              <a:pPr>
                <a:defRPr/>
              </a:pPr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771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latin typeface="Lucida Grande"/>
                <a:cs typeface="Lucida Grande" charset="0"/>
              </a:rPr>
              <a:t>intenzív megjelenés (kb. 3-4 hét), ez idő alatt a userek jelentős része elérhető 3-4 alkalommal, amely az üzenet átadására elegendő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1200" dirty="0" smtClean="0">
              <a:latin typeface="Lucida Grande"/>
              <a:cs typeface="Lucida Grande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latin typeface="Lucida Grande"/>
                <a:cs typeface="Lucida Grande" charset="0"/>
              </a:rPr>
              <a:t>hosszabb távú megjelenések, együttműködések, ahol van lehetőség az ismertség növelésére, erősítésére, az új üzenet folyamatos kommunikálására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1200" dirty="0" smtClean="0">
              <a:latin typeface="Lucida Grande"/>
              <a:cs typeface="Lucida Grande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0D389-7F4D-0D4D-A9A9-DA823D3789B1}" type="slidenum">
              <a:rPr lang="hu-HU" smtClean="0"/>
              <a:pPr>
                <a:defRPr/>
              </a:pPr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6469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latin typeface="Lucida Grande"/>
                <a:cs typeface="Lucida Grande" charset="0"/>
              </a:rPr>
              <a:t>intenzív megjelenés (kb. 3-4 hét), ez idő alatt a userek jelentős része elérhető 3-4 alkalommal, amely az üzenet átadására elegendő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1200" dirty="0" smtClean="0">
              <a:latin typeface="Lucida Grande"/>
              <a:cs typeface="Lucida Grande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latin typeface="Lucida Grande"/>
                <a:cs typeface="Lucida Grande" charset="0"/>
              </a:rPr>
              <a:t>hosszabb távú megjelenések, együttműködések, ahol van lehetőség az ismertség növelésére, erősítésére, az új üzenet folyamatos kommunikálására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1200" dirty="0" smtClean="0">
              <a:latin typeface="Lucida Grande"/>
              <a:cs typeface="Lucida Grande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0D389-7F4D-0D4D-A9A9-DA823D3789B1}" type="slidenum">
              <a:rPr lang="hu-HU" smtClean="0"/>
              <a:pPr>
                <a:defRPr/>
              </a:pPr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6469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55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CB033"/>
          </a:solidFill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hu-HU" noProof="0" dirty="0" err="1" smtClean="0"/>
              <a:t>Click</a:t>
            </a:r>
            <a:r>
              <a:rPr lang="hu-HU" noProof="0" dirty="0" smtClean="0"/>
              <a:t> to </a:t>
            </a:r>
            <a:r>
              <a:rPr lang="hu-HU" noProof="0" dirty="0" err="1" smtClean="0"/>
              <a:t>edit</a:t>
            </a:r>
            <a:r>
              <a:rPr lang="hu-HU" noProof="0" dirty="0" smtClean="0"/>
              <a:t> Master </a:t>
            </a:r>
            <a:r>
              <a:rPr lang="hu-HU" noProof="0" dirty="0" err="1" smtClean="0"/>
              <a:t>title</a:t>
            </a:r>
            <a:r>
              <a:rPr lang="hu-HU" noProof="0" dirty="0" smtClean="0"/>
              <a:t> </a:t>
            </a:r>
            <a:r>
              <a:rPr lang="hu-HU" noProof="0" dirty="0" err="1" smtClean="0"/>
              <a:t>style</a:t>
            </a:r>
            <a:endParaRPr lang="hu-H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noProof="0" dirty="0" err="1" smtClean="0"/>
              <a:t>Click</a:t>
            </a:r>
            <a:r>
              <a:rPr lang="hu-HU" noProof="0" dirty="0" smtClean="0"/>
              <a:t> to </a:t>
            </a:r>
            <a:r>
              <a:rPr lang="hu-HU" noProof="0" dirty="0" err="1" smtClean="0"/>
              <a:t>edit</a:t>
            </a:r>
            <a:r>
              <a:rPr lang="hu-HU" noProof="0" dirty="0" smtClean="0"/>
              <a:t> Master </a:t>
            </a:r>
            <a:r>
              <a:rPr lang="hu-HU" noProof="0" dirty="0" err="1" smtClean="0"/>
              <a:t>subtitle</a:t>
            </a:r>
            <a:r>
              <a:rPr lang="hu-HU" noProof="0" dirty="0" smtClean="0"/>
              <a:t> </a:t>
            </a:r>
            <a:r>
              <a:rPr lang="hu-HU" noProof="0" dirty="0" err="1" smtClean="0"/>
              <a:t>style</a:t>
            </a:r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40475"/>
            <a:ext cx="3886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hu-HU"/>
              <a:t>Footer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39520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7CBAC866-3DA4-4040-A0F2-9188786D7DCC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80761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F1C6CFB3-9A69-2C4A-B474-DC46D316B283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794131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0E4C12C8-3741-9342-9E97-C7ECDD4E6A59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149229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E6E243F2-AE80-794B-9C0E-2EF263F340F1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hu-H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286250" y="6346804"/>
            <a:ext cx="4038600" cy="433387"/>
          </a:xfr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565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6156325"/>
            <a:ext cx="9155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  <a:solidFill>
            <a:srgbClr val="FCB033"/>
          </a:solidFill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819400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6364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70B9C0B7-1334-2244-B1AC-89A1CD9A3B00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99888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038A76C7-280D-D141-860C-51FEAC138418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12360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3AAB0093-E118-BE4F-B083-610808EDB2FC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62748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07AF0726-D9BC-304B-A0E0-988B00E0E4DF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615453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E2200DFC-6F3A-A341-A887-C203C6F8FCE5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051484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0DC23653-B7DD-F94C-8273-C38A0C6C78B5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721778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535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noProof="0" dirty="0" err="1" smtClean="0"/>
              <a:t>Click</a:t>
            </a:r>
            <a:r>
              <a:rPr lang="hu-HU" noProof="0" dirty="0" smtClean="0"/>
              <a:t> to </a:t>
            </a:r>
            <a:r>
              <a:rPr lang="hu-HU" noProof="0" dirty="0" err="1" smtClean="0"/>
              <a:t>edit</a:t>
            </a:r>
            <a:r>
              <a:rPr lang="hu-HU" noProof="0" dirty="0" smtClean="0"/>
              <a:t> Master </a:t>
            </a:r>
            <a:r>
              <a:rPr lang="hu-HU" noProof="0" dirty="0" err="1" smtClean="0"/>
              <a:t>title</a:t>
            </a:r>
            <a:r>
              <a:rPr lang="hu-HU" noProof="0" dirty="0" smtClean="0"/>
              <a:t> </a:t>
            </a:r>
            <a:r>
              <a:rPr lang="hu-HU" noProof="0" dirty="0" err="1" smtClean="0"/>
              <a:t>style</a:t>
            </a:r>
            <a:endParaRPr lang="hu-HU" noProof="0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kern="1200" cap="all">
          <a:solidFill>
            <a:srgbClr val="FCB033"/>
          </a:solidFill>
          <a:latin typeface="Arial" panose="020B0604020202020204" pitchFamily="34" charset="0"/>
          <a:ea typeface="ＭＳ Ｐゴシック" charset="0"/>
          <a:cs typeface="Open Sans" panose="020B0606030504020204" pitchFamily="34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ＭＳ Ｐゴシック" charset="0"/>
          <a:cs typeface="Open Sans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ＭＳ Ｐゴシック" charset="0"/>
          <a:cs typeface="Open Sans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ＭＳ Ｐゴシック" charset="0"/>
          <a:cs typeface="Open Sans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ＭＳ Ｐゴシック" charset="0"/>
          <a:cs typeface="Open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CB033"/>
        </a:buClr>
        <a:buFont typeface="Wingdings" charset="0"/>
        <a:buChar char="§"/>
        <a:defRPr sz="32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rgbClr val="FCB033"/>
        </a:buClr>
        <a:buFont typeface="Wingdings" charset="0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CB033"/>
        </a:buClr>
        <a:buFont typeface="Wingdings" charset="0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png"/><Relationship Id="rId4" Type="http://schemas.openxmlformats.org/officeDocument/2006/relationships/oleObject" Target="../embeddings/Microsoft_Excel_97-2003_Worksheet1.xls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emf"/><Relationship Id="rId4" Type="http://schemas.openxmlformats.org/officeDocument/2006/relationships/oleObject" Target="../embeddings/Microsoft_Excel_97-2003_Worksheet2.xls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microsoft.com/office/2007/relationships/media" Target="../media/media4.mov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video" Target="../media/media3.mp4"/><Relationship Id="rId16" Type="http://schemas.openxmlformats.org/officeDocument/2006/relationships/image" Target="../media/image89.png"/><Relationship Id="rId1" Type="http://schemas.microsoft.com/office/2007/relationships/media" Target="../media/media3.mp4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video" Target="../media/media4.mov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Open Sans" panose="020B0606030504020204" pitchFamily="34" charset="0"/>
              </a:rPr>
              <a:t>A </a:t>
            </a:r>
            <a:r>
              <a:rPr lang="en-US" dirty="0" err="1" smtClean="0">
                <a:ea typeface="Open Sans" panose="020B0606030504020204" pitchFamily="34" charset="0"/>
              </a:rPr>
              <a:t>mobilhirdetés</a:t>
            </a:r>
            <a:r>
              <a:rPr lang="en-US" dirty="0" smtClean="0">
                <a:ea typeface="Open Sans" panose="020B0606030504020204" pitchFamily="34" charset="0"/>
              </a:rPr>
              <a:t> JELENE A HAZAI PIACON</a:t>
            </a:r>
            <a:endParaRPr lang="hu-HU" dirty="0">
              <a:ea typeface="Open Sans" panose="020B0606030504020204" pitchFamily="34" charset="0"/>
            </a:endParaRP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898989"/>
                </a:solidFill>
                <a:latin typeface="Arial" charset="0"/>
                <a:ea typeface="Open Sans" charset="0"/>
              </a:rPr>
              <a:t>A </a:t>
            </a:r>
            <a:r>
              <a:rPr lang="en-US" dirty="0" err="1">
                <a:solidFill>
                  <a:srgbClr val="898989"/>
                </a:solidFill>
                <a:latin typeface="Arial" charset="0"/>
                <a:ea typeface="Open Sans" charset="0"/>
              </a:rPr>
              <a:t>digitális</a:t>
            </a:r>
            <a:r>
              <a:rPr lang="en-US" dirty="0">
                <a:solidFill>
                  <a:srgbClr val="898989"/>
                </a:solidFill>
                <a:latin typeface="Arial" charset="0"/>
                <a:ea typeface="Open Sans" charset="0"/>
              </a:rPr>
              <a:t> </a:t>
            </a:r>
            <a:r>
              <a:rPr lang="en-US" dirty="0" err="1">
                <a:solidFill>
                  <a:srgbClr val="898989"/>
                </a:solidFill>
                <a:latin typeface="Arial" charset="0"/>
                <a:ea typeface="Open Sans" charset="0"/>
              </a:rPr>
              <a:t>reklám</a:t>
            </a:r>
            <a:r>
              <a:rPr lang="en-US" dirty="0">
                <a:solidFill>
                  <a:srgbClr val="898989"/>
                </a:solidFill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solidFill>
                  <a:srgbClr val="898989"/>
                </a:solidFill>
                <a:latin typeface="Arial" charset="0"/>
                <a:ea typeface="Open Sans" charset="0"/>
              </a:rPr>
              <a:t>eszközei</a:t>
            </a:r>
            <a:endParaRPr lang="en-US" dirty="0">
              <a:solidFill>
                <a:srgbClr val="898989"/>
              </a:solidFill>
              <a:latin typeface="Arial" charset="0"/>
              <a:ea typeface="Open Sans" charset="0"/>
            </a:endParaRPr>
          </a:p>
          <a:p>
            <a:r>
              <a:rPr lang="en-US" dirty="0">
                <a:solidFill>
                  <a:srgbClr val="898989"/>
                </a:solidFill>
                <a:latin typeface="Arial" charset="0"/>
                <a:ea typeface="Open Sans" charset="0"/>
              </a:rPr>
              <a:t>Brindza Gábor (Madhouse)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hu-HU" dirty="0" smtClean="0"/>
              <a:t>MAGYAR HELYZET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200400" y="1447800"/>
            <a:ext cx="54102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9A128"/>
                </a:solidFill>
                <a:latin typeface="+mj-lt"/>
              </a:rPr>
              <a:t>“</a:t>
            </a:r>
            <a:r>
              <a:rPr lang="en-US" b="1" dirty="0">
                <a:solidFill>
                  <a:srgbClr val="F9A128"/>
                </a:solidFill>
                <a:latin typeface="+mj-lt"/>
              </a:rPr>
              <a:t>NAPI </a:t>
            </a:r>
            <a:r>
              <a:rPr lang="en-US" b="1" dirty="0" smtClean="0">
                <a:solidFill>
                  <a:srgbClr val="F9A128"/>
                </a:solidFill>
                <a:latin typeface="+mj-lt"/>
              </a:rPr>
              <a:t>215,000 FELHASZNÁLÓ”</a:t>
            </a:r>
          </a:p>
          <a:p>
            <a:endParaRPr lang="en-US" sz="2400" b="1" dirty="0">
              <a:latin typeface="+mj-lt"/>
            </a:endParaRPr>
          </a:p>
          <a:p>
            <a:r>
              <a:rPr lang="en-US" sz="2400" baseline="30000" dirty="0">
                <a:latin typeface="+mj-lt"/>
              </a:rPr>
              <a:t>…</a:t>
            </a:r>
            <a:r>
              <a:rPr lang="en-US" sz="2400" baseline="30000" dirty="0" err="1">
                <a:latin typeface="+mj-lt"/>
              </a:rPr>
              <a:t>ez</a:t>
            </a:r>
            <a:r>
              <a:rPr lang="en-US" sz="2400" baseline="30000" dirty="0">
                <a:latin typeface="+mj-lt"/>
              </a:rPr>
              <a:t> a </a:t>
            </a:r>
            <a:r>
              <a:rPr lang="en-US" sz="2400" baseline="30000" dirty="0" err="1">
                <a:latin typeface="+mj-lt"/>
              </a:rPr>
              <a:t>napi</a:t>
            </a:r>
            <a:r>
              <a:rPr lang="en-US" sz="2400" baseline="30000" dirty="0">
                <a:latin typeface="+mj-lt"/>
              </a:rPr>
              <a:t> </a:t>
            </a:r>
            <a:r>
              <a:rPr lang="en-US" sz="2400" baseline="30000" dirty="0" err="1">
                <a:latin typeface="+mj-lt"/>
              </a:rPr>
              <a:t>webes</a:t>
            </a:r>
            <a:r>
              <a:rPr lang="en-US" sz="2400" baseline="30000" dirty="0">
                <a:latin typeface="+mj-lt"/>
              </a:rPr>
              <a:t> </a:t>
            </a:r>
            <a:r>
              <a:rPr lang="en-US" sz="2400" baseline="30000" dirty="0" err="1">
                <a:latin typeface="+mj-lt"/>
              </a:rPr>
              <a:t>látogatottság</a:t>
            </a:r>
            <a:r>
              <a:rPr lang="en-US" sz="2400" baseline="30000" dirty="0">
                <a:latin typeface="+mj-lt"/>
              </a:rPr>
              <a:t> (582,459) </a:t>
            </a:r>
            <a:r>
              <a:rPr lang="en-US" sz="2400" baseline="30000" dirty="0" err="1">
                <a:latin typeface="+mj-lt"/>
              </a:rPr>
              <a:t>egy</a:t>
            </a:r>
            <a:r>
              <a:rPr lang="en-US" sz="2400" baseline="30000" dirty="0">
                <a:latin typeface="+mj-lt"/>
              </a:rPr>
              <a:t> </a:t>
            </a:r>
            <a:r>
              <a:rPr lang="en-US" sz="2400" baseline="30000" dirty="0" err="1">
                <a:latin typeface="+mj-lt"/>
              </a:rPr>
              <a:t>jelentős</a:t>
            </a:r>
            <a:r>
              <a:rPr lang="en-US" sz="2400" baseline="30000" dirty="0">
                <a:latin typeface="+mj-lt"/>
              </a:rPr>
              <a:t> </a:t>
            </a:r>
            <a:r>
              <a:rPr lang="en-US" sz="2400" baseline="30000" dirty="0" err="1">
                <a:latin typeface="+mj-lt"/>
              </a:rPr>
              <a:t>százaléka</a:t>
            </a:r>
            <a:endParaRPr lang="en-US" sz="2400" baseline="300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8200" y="342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352800" y="3886200"/>
            <a:ext cx="60198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9A128"/>
                </a:solidFill>
                <a:latin typeface="+mj-lt"/>
              </a:rPr>
              <a:t>“A LÁTOGATÓK HARMADA MÁR MOBILRÓL JÖN</a:t>
            </a:r>
            <a:r>
              <a:rPr lang="en-US" b="1" dirty="0" smtClean="0">
                <a:solidFill>
                  <a:srgbClr val="F9A128"/>
                </a:solidFill>
                <a:latin typeface="+mj-lt"/>
              </a:rPr>
              <a:t>”</a:t>
            </a:r>
          </a:p>
          <a:p>
            <a:endParaRPr lang="en-US" sz="2400" b="1" dirty="0">
              <a:latin typeface="+mj-lt"/>
            </a:endParaRPr>
          </a:p>
          <a:p>
            <a:r>
              <a:rPr lang="en-US" sz="2400" baseline="30000" dirty="0">
                <a:latin typeface="+mj-lt"/>
              </a:rPr>
              <a:t>…</a:t>
            </a:r>
            <a:r>
              <a:rPr lang="en-US" sz="2400" baseline="30000" dirty="0" err="1">
                <a:latin typeface="+mj-lt"/>
              </a:rPr>
              <a:t>ez</a:t>
            </a:r>
            <a:r>
              <a:rPr lang="en-US" sz="2400" baseline="30000" dirty="0">
                <a:latin typeface="+mj-lt"/>
              </a:rPr>
              <a:t> a </a:t>
            </a:r>
            <a:r>
              <a:rPr lang="en-US" sz="2400" baseline="30000" dirty="0" err="1">
                <a:latin typeface="+mj-lt"/>
              </a:rPr>
              <a:t>teljes</a:t>
            </a:r>
            <a:r>
              <a:rPr lang="en-US" sz="2400" baseline="30000" dirty="0">
                <a:latin typeface="+mj-lt"/>
              </a:rPr>
              <a:t> </a:t>
            </a:r>
            <a:r>
              <a:rPr lang="en-US" sz="2400" baseline="30000" dirty="0" err="1">
                <a:latin typeface="+mj-lt"/>
              </a:rPr>
              <a:t>látogatottság</a:t>
            </a:r>
            <a:r>
              <a:rPr lang="en-US" sz="2400" baseline="30000" dirty="0">
                <a:latin typeface="+mj-lt"/>
              </a:rPr>
              <a:t> 33%-a (: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0"/>
            <a:ext cx="2828636" cy="88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962400"/>
            <a:ext cx="3029549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ea typeface="Open Sans" panose="020B0606030504020204" pitchFamily="34" charset="0"/>
              </a:rPr>
              <a:t>HAZAI MOBIL LANDSCAPE</a:t>
            </a:r>
            <a:endParaRPr lang="hu-HU" dirty="0">
              <a:solidFill>
                <a:srgbClr val="FFFFFF"/>
              </a:solidFill>
              <a:ea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19458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Hazai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mobil</a:t>
            </a:r>
            <a:r>
              <a:rPr lang="en-US" dirty="0">
                <a:latin typeface="Arial" charset="0"/>
                <a:ea typeface="Open Sans" charset="0"/>
              </a:rPr>
              <a:t> landscape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5595647"/>
              </p:ext>
            </p:extLst>
          </p:nvPr>
        </p:nvGraphicFramePr>
        <p:xfrm>
          <a:off x="228600" y="2438400"/>
          <a:ext cx="3276600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112012950"/>
              </p:ext>
            </p:extLst>
          </p:nvPr>
        </p:nvGraphicFramePr>
        <p:xfrm>
          <a:off x="2971800" y="2514600"/>
          <a:ext cx="32766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2267" y="4800600"/>
            <a:ext cx="2146742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err="1" smtClean="0">
                <a:latin typeface="+mj-lt"/>
              </a:rPr>
              <a:t>eNet</a:t>
            </a:r>
            <a:endParaRPr lang="en-US" dirty="0">
              <a:latin typeface="+mj-lt"/>
            </a:endParaRPr>
          </a:p>
          <a:p>
            <a:pPr algn="ctr">
              <a:defRPr/>
            </a:pPr>
            <a:r>
              <a:rPr lang="en-US" sz="1000" dirty="0" smtClean="0">
                <a:latin typeface="+mj-lt"/>
              </a:rPr>
              <a:t>Mobile Hungary </a:t>
            </a:r>
            <a:r>
              <a:rPr lang="en-US" sz="1000" dirty="0" err="1" smtClean="0">
                <a:latin typeface="+mj-lt"/>
              </a:rPr>
              <a:t>konferencia</a:t>
            </a:r>
            <a:r>
              <a:rPr lang="en-US" sz="1000" dirty="0" smtClean="0">
                <a:latin typeface="+mj-lt"/>
              </a:rPr>
              <a:t>, 2014</a:t>
            </a:r>
          </a:p>
          <a:p>
            <a:pPr algn="ctr">
              <a:defRPr/>
            </a:pPr>
            <a:r>
              <a:rPr lang="en-US" sz="1000" dirty="0" smtClean="0">
                <a:latin typeface="+mj-lt"/>
              </a:rPr>
              <a:t>(</a:t>
            </a:r>
            <a:r>
              <a:rPr lang="en-US" sz="1000" dirty="0" err="1" smtClean="0">
                <a:latin typeface="+mj-lt"/>
              </a:rPr>
              <a:t>bázis</a:t>
            </a:r>
            <a:r>
              <a:rPr lang="en-US" sz="1000" dirty="0" smtClean="0">
                <a:latin typeface="+mj-lt"/>
              </a:rPr>
              <a:t>: 18+ </a:t>
            </a:r>
            <a:r>
              <a:rPr lang="en-US" sz="1000" dirty="0" err="1" smtClean="0">
                <a:latin typeface="+mj-lt"/>
              </a:rPr>
              <a:t>internetezők</a:t>
            </a:r>
            <a:r>
              <a:rPr lang="en-US" sz="1000" dirty="0" smtClean="0">
                <a:latin typeface="+mj-lt"/>
              </a:rPr>
              <a:t>)</a:t>
            </a:r>
            <a:endParaRPr lang="en-US" sz="1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5763" y="4800600"/>
            <a:ext cx="2185214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err="1" smtClean="0">
                <a:latin typeface="+mj-lt"/>
              </a:rPr>
              <a:t>Gfk</a:t>
            </a:r>
            <a:endParaRPr lang="en-US" dirty="0">
              <a:latin typeface="+mj-lt"/>
            </a:endParaRPr>
          </a:p>
          <a:p>
            <a:pPr algn="ctr">
              <a:defRPr/>
            </a:pPr>
            <a:r>
              <a:rPr lang="en-US" sz="1000" dirty="0" smtClean="0">
                <a:latin typeface="+mj-lt"/>
              </a:rPr>
              <a:t>Digital Connected Consumer, 2014</a:t>
            </a:r>
            <a:endParaRPr lang="en-US" sz="1000" dirty="0">
              <a:latin typeface="+mj-lt"/>
            </a:endParaRPr>
          </a:p>
          <a:p>
            <a:pPr algn="ctr">
              <a:defRPr/>
            </a:pPr>
            <a:r>
              <a:rPr lang="en-US" sz="1000" dirty="0" smtClean="0">
                <a:latin typeface="+mj-lt"/>
              </a:rPr>
              <a:t>(</a:t>
            </a:r>
            <a:r>
              <a:rPr lang="en-US" sz="1000" dirty="0" err="1" smtClean="0">
                <a:latin typeface="+mj-lt"/>
              </a:rPr>
              <a:t>bázis</a:t>
            </a:r>
            <a:r>
              <a:rPr lang="en-US" sz="1000" dirty="0" smtClean="0">
                <a:latin typeface="+mj-lt"/>
              </a:rPr>
              <a:t>: 15-59 </a:t>
            </a:r>
            <a:r>
              <a:rPr lang="en-US" sz="1000" dirty="0" err="1" smtClean="0">
                <a:latin typeface="+mj-lt"/>
              </a:rPr>
              <a:t>évesek</a:t>
            </a:r>
            <a:r>
              <a:rPr lang="en-US" sz="1000" dirty="0" smtClean="0">
                <a:latin typeface="+mj-lt"/>
              </a:rPr>
              <a:t>)</a:t>
            </a:r>
            <a:endParaRPr lang="en-US" sz="1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1296" y="4800600"/>
            <a:ext cx="1774845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err="1" smtClean="0">
                <a:latin typeface="+mj-lt"/>
              </a:rPr>
              <a:t>Ipsos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MediaCT</a:t>
            </a:r>
            <a:endParaRPr lang="en-US" dirty="0">
              <a:latin typeface="+mj-lt"/>
            </a:endParaRPr>
          </a:p>
          <a:p>
            <a:pPr algn="ctr">
              <a:defRPr/>
            </a:pPr>
            <a:r>
              <a:rPr lang="en-US" sz="1000" dirty="0" smtClean="0">
                <a:latin typeface="+mj-lt"/>
              </a:rPr>
              <a:t>Google Mobile Planet, 2014</a:t>
            </a:r>
            <a:endParaRPr lang="en-US" sz="1000" dirty="0">
              <a:latin typeface="+mj-lt"/>
            </a:endParaRPr>
          </a:p>
          <a:p>
            <a:pPr algn="ctr">
              <a:defRPr/>
            </a:pPr>
            <a:r>
              <a:rPr lang="en-US" sz="1000" dirty="0" smtClean="0">
                <a:latin typeface="+mj-lt"/>
              </a:rPr>
              <a:t>(</a:t>
            </a:r>
            <a:r>
              <a:rPr lang="en-US" sz="1000" dirty="0" err="1" smtClean="0">
                <a:latin typeface="+mj-lt"/>
              </a:rPr>
              <a:t>bázis</a:t>
            </a:r>
            <a:r>
              <a:rPr lang="en-US" sz="1000" dirty="0" smtClean="0">
                <a:latin typeface="+mj-lt"/>
              </a:rPr>
              <a:t>: </a:t>
            </a:r>
            <a:r>
              <a:rPr lang="en-US" sz="1000" dirty="0" err="1" smtClean="0">
                <a:latin typeface="+mj-lt"/>
              </a:rPr>
              <a:t>népesség</a:t>
            </a:r>
            <a:r>
              <a:rPr lang="en-US" sz="1000" dirty="0" smtClean="0">
                <a:latin typeface="+mj-lt"/>
              </a:rPr>
              <a:t>)</a:t>
            </a:r>
            <a:endParaRPr lang="en-US" sz="1000" dirty="0">
              <a:latin typeface="+mj-lt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1752600" y="12954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err="1" smtClean="0">
                <a:solidFill>
                  <a:schemeClr val="tx1"/>
                </a:solidFill>
              </a:rPr>
              <a:t>Hány</a:t>
            </a:r>
            <a:r>
              <a:rPr lang="en-US" sz="1800" dirty="0" smtClean="0">
                <a:solidFill>
                  <a:schemeClr val="tx1"/>
                </a:solidFill>
              </a:rPr>
              <a:t> ember </a:t>
            </a:r>
            <a:r>
              <a:rPr lang="en-US" sz="1800" dirty="0" err="1" smtClean="0">
                <a:solidFill>
                  <a:schemeClr val="tx1"/>
                </a:solidFill>
              </a:rPr>
              <a:t>érhető</a:t>
            </a:r>
            <a:r>
              <a:rPr lang="en-US" sz="1800" dirty="0" smtClean="0">
                <a:solidFill>
                  <a:schemeClr val="tx1"/>
                </a:solidFill>
              </a:rPr>
              <a:t> el </a:t>
            </a:r>
            <a:r>
              <a:rPr lang="en-US" sz="1800" dirty="0" err="1" smtClean="0">
                <a:solidFill>
                  <a:schemeClr val="tx1"/>
                </a:solidFill>
              </a:rPr>
              <a:t>mobil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eszközökön</a:t>
            </a:r>
            <a:r>
              <a:rPr lang="en-US" sz="1800" dirty="0" smtClean="0">
                <a:solidFill>
                  <a:schemeClr val="tx1"/>
                </a:solidFill>
              </a:rPr>
              <a:t>?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24600" y="2438400"/>
            <a:ext cx="2308886" cy="2133073"/>
            <a:chOff x="525150" y="526"/>
            <a:chExt cx="2308886" cy="2133073"/>
          </a:xfrm>
        </p:grpSpPr>
        <p:sp>
          <p:nvSpPr>
            <p:cNvPr id="14" name="Oval 13"/>
            <p:cNvSpPr/>
            <p:nvPr/>
          </p:nvSpPr>
          <p:spPr>
            <a:xfrm>
              <a:off x="525150" y="526"/>
              <a:ext cx="2308886" cy="213307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4"/>
            <p:cNvSpPr/>
            <p:nvPr/>
          </p:nvSpPr>
          <p:spPr>
            <a:xfrm>
              <a:off x="863279" y="312907"/>
              <a:ext cx="1632628" cy="15083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chemeClr val="bg1"/>
                  </a:solidFill>
                </a:rPr>
                <a:t>3,3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err="1" smtClean="0">
                  <a:solidFill>
                    <a:schemeClr val="bg1"/>
                  </a:solidFill>
                </a:rPr>
                <a:t>millió</a:t>
              </a:r>
              <a:endParaRPr lang="en-US" sz="2000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5" descr="IMAG1684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" y="533400"/>
            <a:ext cx="9144000" cy="5154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20482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Hazai mobil landscape</a:t>
            </a:r>
          </a:p>
        </p:txBody>
      </p:sp>
      <p:sp>
        <p:nvSpPr>
          <p:cNvPr id="20483" name="TextBox 8"/>
          <p:cNvSpPr txBox="1">
            <a:spLocks noChangeArrowheads="1"/>
          </p:cNvSpPr>
          <p:nvPr/>
        </p:nvSpPr>
        <p:spPr bwMode="auto">
          <a:xfrm>
            <a:off x="7132638" y="5943600"/>
            <a:ext cx="108911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dirty="0" err="1"/>
              <a:t>Forrás</a:t>
            </a:r>
            <a:r>
              <a:rPr lang="en-US" sz="900" dirty="0"/>
              <a:t>: </a:t>
            </a:r>
            <a:r>
              <a:rPr lang="en-US" sz="900" dirty="0" smtClean="0"/>
              <a:t>Facebook</a:t>
            </a:r>
            <a:endParaRPr lang="en-US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557213" y="5029200"/>
            <a:ext cx="22383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/>
              <a:t>2 200 </a:t>
            </a:r>
            <a:r>
              <a:rPr lang="en-US" dirty="0"/>
              <a:t>000 </a:t>
            </a:r>
            <a:r>
              <a:rPr lang="en-US" dirty="0">
                <a:latin typeface="+mj-lt"/>
              </a:rPr>
              <a:t>x Android</a:t>
            </a:r>
            <a:endParaRPr lang="en-US" sz="1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33763" y="5029200"/>
            <a:ext cx="19812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j-lt"/>
              </a:rPr>
              <a:t>500 </a:t>
            </a:r>
            <a:r>
              <a:rPr lang="en-US" dirty="0">
                <a:latin typeface="+mj-lt"/>
              </a:rPr>
              <a:t>000 x iPhone</a:t>
            </a:r>
            <a:endParaRPr lang="en-US" sz="1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0288" y="5029200"/>
            <a:ext cx="21478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j-lt"/>
              </a:rPr>
              <a:t>480 </a:t>
            </a:r>
            <a:r>
              <a:rPr lang="en-US" dirty="0">
                <a:latin typeface="+mj-lt"/>
              </a:rPr>
              <a:t>000 x </a:t>
            </a:r>
            <a:r>
              <a:rPr lang="en-US" dirty="0" err="1">
                <a:latin typeface="+mj-lt"/>
              </a:rPr>
              <a:t>táblagép</a:t>
            </a:r>
            <a:endParaRPr lang="en-US" sz="1000" dirty="0">
              <a:latin typeface="+mj-lt"/>
            </a:endParaRPr>
          </a:p>
        </p:txBody>
      </p:sp>
      <p:pic>
        <p:nvPicPr>
          <p:cNvPr id="20487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09800"/>
            <a:ext cx="15589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55"/>
          <a:stretch>
            <a:fillRect/>
          </a:stretch>
        </p:blipFill>
        <p:spPr bwMode="auto">
          <a:xfrm>
            <a:off x="6316663" y="2667000"/>
            <a:ext cx="17605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1981200" y="9144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MILYEN TELEFONOKRÓL ÉRKEZIK A LÁTOGATÁS?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049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22"/>
          <a:stretch>
            <a:fillRect/>
          </a:stretch>
        </p:blipFill>
        <p:spPr bwMode="auto">
          <a:xfrm>
            <a:off x="795338" y="1663700"/>
            <a:ext cx="1947862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609600" y="1905000"/>
          <a:ext cx="70104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21507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Hazai mobil landscape</a:t>
            </a:r>
          </a:p>
        </p:txBody>
      </p:sp>
      <p:sp>
        <p:nvSpPr>
          <p:cNvPr id="21508" name="TextBox 7"/>
          <p:cNvSpPr txBox="1">
            <a:spLocks noChangeArrowheads="1"/>
          </p:cNvSpPr>
          <p:nvPr/>
        </p:nvSpPr>
        <p:spPr bwMode="auto">
          <a:xfrm>
            <a:off x="7132638" y="5943600"/>
            <a:ext cx="17811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/>
              <a:t>Forrás: Madhouse belső mérés</a:t>
            </a:r>
          </a:p>
        </p:txBody>
      </p: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1371600" y="32004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  <a:latin typeface="Arial" charset="0"/>
              </a:rPr>
              <a:t>19,4%</a:t>
            </a:r>
          </a:p>
        </p:txBody>
      </p:sp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3048000" y="29718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</a:rPr>
              <a:t>0,6%</a:t>
            </a:r>
          </a:p>
        </p:txBody>
      </p:sp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3124200" y="26670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</a:rPr>
              <a:t>1,7%</a:t>
            </a:r>
          </a:p>
        </p:txBody>
      </p:sp>
      <p:sp>
        <p:nvSpPr>
          <p:cNvPr id="21512" name="TextBox 10"/>
          <p:cNvSpPr txBox="1">
            <a:spLocks noChangeArrowheads="1"/>
          </p:cNvSpPr>
          <p:nvPr/>
        </p:nvSpPr>
        <p:spPr bwMode="auto">
          <a:xfrm>
            <a:off x="3276600" y="2362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</a:rPr>
              <a:t>3,4%</a:t>
            </a: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057400" y="12954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err="1" smtClean="0">
                <a:solidFill>
                  <a:schemeClr val="tx1"/>
                </a:solidFill>
              </a:rPr>
              <a:t>Operációs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rendszer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megoszlása</a:t>
            </a:r>
            <a:r>
              <a:rPr lang="en-US" sz="1800" dirty="0" smtClean="0">
                <a:solidFill>
                  <a:schemeClr val="tx1"/>
                </a:solidFill>
              </a:rPr>
              <a:t>?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1514" name="TextBox 7"/>
          <p:cNvSpPr txBox="1">
            <a:spLocks noChangeArrowheads="1"/>
          </p:cNvSpPr>
          <p:nvPr/>
        </p:nvSpPr>
        <p:spPr bwMode="auto">
          <a:xfrm>
            <a:off x="4038600" y="4800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  <a:latin typeface="Arial" charset="0"/>
              </a:rPr>
              <a:t>74,8%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22530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Hazai mobil landscape</a:t>
            </a:r>
          </a:p>
        </p:txBody>
      </p:sp>
      <p:sp>
        <p:nvSpPr>
          <p:cNvPr id="22531" name="TextBox 6"/>
          <p:cNvSpPr txBox="1">
            <a:spLocks noChangeArrowheads="1"/>
          </p:cNvSpPr>
          <p:nvPr/>
        </p:nvSpPr>
        <p:spPr bwMode="auto">
          <a:xfrm>
            <a:off x="7132638" y="5943600"/>
            <a:ext cx="129381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/>
              <a:t>Forrás: eNet-Telekom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057400" y="10668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err="1" smtClean="0">
                <a:solidFill>
                  <a:schemeClr val="tx1"/>
                </a:solidFill>
              </a:rPr>
              <a:t>Az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okostelefon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használatának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helye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2533" name="Picture 3" descr="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32" r="22893" b="-2"/>
          <a:stretch>
            <a:fillRect/>
          </a:stretch>
        </p:blipFill>
        <p:spPr bwMode="auto">
          <a:xfrm>
            <a:off x="762000" y="1752600"/>
            <a:ext cx="61341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4"/>
          <p:cNvSpPr txBox="1">
            <a:spLocks noChangeArrowheads="1"/>
          </p:cNvSpPr>
          <p:nvPr/>
        </p:nvSpPr>
        <p:spPr bwMode="auto">
          <a:xfrm>
            <a:off x="6477000" y="2492375"/>
            <a:ext cx="268287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8000"/>
              </a:lnSpc>
            </a:pPr>
            <a:r>
              <a:rPr lang="en-US" sz="1600"/>
              <a:t>Egyéb</a:t>
            </a:r>
          </a:p>
          <a:p>
            <a:pPr eaLnBrk="1" hangingPunct="1">
              <a:lnSpc>
                <a:spcPct val="128000"/>
              </a:lnSpc>
            </a:pPr>
            <a:r>
              <a:rPr lang="en-US" sz="1600"/>
              <a:t>Tömegközlekedésen</a:t>
            </a:r>
          </a:p>
          <a:p>
            <a:pPr eaLnBrk="1" hangingPunct="1">
              <a:lnSpc>
                <a:spcPct val="128000"/>
              </a:lnSpc>
            </a:pPr>
            <a:r>
              <a:rPr lang="en-US" sz="1600"/>
              <a:t>Bevásárlás közben</a:t>
            </a:r>
          </a:p>
          <a:p>
            <a:pPr eaLnBrk="1" hangingPunct="1">
              <a:lnSpc>
                <a:spcPct val="128000"/>
              </a:lnSpc>
            </a:pPr>
            <a:r>
              <a:rPr lang="en-US" sz="1600"/>
              <a:t>Megbeszélésen, előadáson</a:t>
            </a:r>
          </a:p>
          <a:p>
            <a:pPr eaLnBrk="1" hangingPunct="1">
              <a:lnSpc>
                <a:spcPct val="128000"/>
              </a:lnSpc>
            </a:pPr>
            <a:r>
              <a:rPr lang="en-US" sz="1600"/>
              <a:t>Fürdőszobában</a:t>
            </a:r>
          </a:p>
          <a:p>
            <a:pPr eaLnBrk="1" hangingPunct="1">
              <a:lnSpc>
                <a:spcPct val="128000"/>
              </a:lnSpc>
            </a:pPr>
            <a:r>
              <a:rPr lang="en-US" sz="1600"/>
              <a:t>Várakozás közben</a:t>
            </a:r>
          </a:p>
          <a:p>
            <a:pPr eaLnBrk="1" hangingPunct="1">
              <a:lnSpc>
                <a:spcPct val="128000"/>
              </a:lnSpc>
            </a:pPr>
            <a:r>
              <a:rPr lang="en-US" sz="1600"/>
              <a:t>Barátokkal/családdal</a:t>
            </a:r>
          </a:p>
          <a:p>
            <a:pPr eaLnBrk="1" hangingPunct="1">
              <a:lnSpc>
                <a:spcPct val="128000"/>
              </a:lnSpc>
            </a:pPr>
            <a:r>
              <a:rPr lang="en-US" sz="1600"/>
              <a:t>Ágyban</a:t>
            </a:r>
          </a:p>
          <a:p>
            <a:pPr eaLnBrk="1" hangingPunct="1">
              <a:lnSpc>
                <a:spcPct val="128000"/>
              </a:lnSpc>
            </a:pPr>
            <a:r>
              <a:rPr lang="en-US" sz="1600"/>
              <a:t>TV nézés közben</a:t>
            </a:r>
          </a:p>
        </p:txBody>
      </p:sp>
      <p:sp>
        <p:nvSpPr>
          <p:cNvPr id="22535" name="TextBox 5"/>
          <p:cNvSpPr txBox="1">
            <a:spLocks noChangeArrowheads="1"/>
          </p:cNvSpPr>
          <p:nvPr/>
        </p:nvSpPr>
        <p:spPr bwMode="auto">
          <a:xfrm>
            <a:off x="1981200" y="5638800"/>
            <a:ext cx="1147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Táblagép</a:t>
            </a:r>
          </a:p>
        </p:txBody>
      </p:sp>
      <p:sp>
        <p:nvSpPr>
          <p:cNvPr id="22536" name="TextBox 11"/>
          <p:cNvSpPr txBox="1">
            <a:spLocks noChangeArrowheads="1"/>
          </p:cNvSpPr>
          <p:nvPr/>
        </p:nvSpPr>
        <p:spPr bwMode="auto">
          <a:xfrm>
            <a:off x="4343400" y="5638800"/>
            <a:ext cx="1416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Okostelefon</a:t>
            </a:r>
          </a:p>
        </p:txBody>
      </p:sp>
      <p:sp>
        <p:nvSpPr>
          <p:cNvPr id="22537" name="TextBox 8"/>
          <p:cNvSpPr txBox="1">
            <a:spLocks noChangeArrowheads="1"/>
          </p:cNvSpPr>
          <p:nvPr/>
        </p:nvSpPr>
        <p:spPr bwMode="auto">
          <a:xfrm>
            <a:off x="368300" y="1905000"/>
            <a:ext cx="10033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en-US" sz="1800"/>
              <a:t>100%</a:t>
            </a:r>
          </a:p>
          <a:p>
            <a:pPr algn="r" eaLnBrk="1" hangingPunct="1">
              <a:lnSpc>
                <a:spcPct val="120000"/>
              </a:lnSpc>
            </a:pPr>
            <a:r>
              <a:rPr lang="en-US" sz="1800"/>
              <a:t>90%</a:t>
            </a:r>
          </a:p>
          <a:p>
            <a:pPr algn="r" eaLnBrk="1" hangingPunct="1">
              <a:lnSpc>
                <a:spcPct val="120000"/>
              </a:lnSpc>
            </a:pPr>
            <a:r>
              <a:rPr lang="en-US" sz="1800"/>
              <a:t>80%</a:t>
            </a:r>
          </a:p>
          <a:p>
            <a:pPr algn="r" eaLnBrk="1" hangingPunct="1">
              <a:lnSpc>
                <a:spcPct val="120000"/>
              </a:lnSpc>
            </a:pPr>
            <a:r>
              <a:rPr lang="en-US" sz="1800"/>
              <a:t>70%</a:t>
            </a:r>
          </a:p>
          <a:p>
            <a:pPr algn="r" eaLnBrk="1" hangingPunct="1">
              <a:lnSpc>
                <a:spcPct val="120000"/>
              </a:lnSpc>
            </a:pPr>
            <a:r>
              <a:rPr lang="en-US" sz="1800"/>
              <a:t>60%</a:t>
            </a:r>
          </a:p>
          <a:p>
            <a:pPr algn="r" eaLnBrk="1" hangingPunct="1">
              <a:lnSpc>
                <a:spcPct val="120000"/>
              </a:lnSpc>
            </a:pPr>
            <a:r>
              <a:rPr lang="en-US" sz="1800"/>
              <a:t>50%</a:t>
            </a:r>
          </a:p>
          <a:p>
            <a:pPr algn="r" eaLnBrk="1" hangingPunct="1">
              <a:lnSpc>
                <a:spcPct val="120000"/>
              </a:lnSpc>
            </a:pPr>
            <a:r>
              <a:rPr lang="en-US" sz="1800"/>
              <a:t>40%</a:t>
            </a:r>
          </a:p>
          <a:p>
            <a:pPr algn="r" eaLnBrk="1" hangingPunct="1">
              <a:lnSpc>
                <a:spcPct val="120000"/>
              </a:lnSpc>
            </a:pPr>
            <a:r>
              <a:rPr lang="en-US" sz="1800"/>
              <a:t>30%</a:t>
            </a:r>
          </a:p>
          <a:p>
            <a:pPr algn="r" eaLnBrk="1" hangingPunct="1">
              <a:lnSpc>
                <a:spcPct val="120000"/>
              </a:lnSpc>
            </a:pPr>
            <a:r>
              <a:rPr lang="en-US" sz="1800"/>
              <a:t>20%</a:t>
            </a:r>
          </a:p>
          <a:p>
            <a:pPr algn="r" eaLnBrk="1" hangingPunct="1">
              <a:lnSpc>
                <a:spcPct val="120000"/>
              </a:lnSpc>
            </a:pPr>
            <a:r>
              <a:rPr lang="en-US" sz="1800"/>
              <a:t>10%</a:t>
            </a:r>
          </a:p>
          <a:p>
            <a:pPr algn="r" eaLnBrk="1" hangingPunct="1">
              <a:lnSpc>
                <a:spcPct val="120000"/>
              </a:lnSpc>
            </a:pPr>
            <a:r>
              <a:rPr lang="en-US" sz="1800"/>
              <a:t>0%</a:t>
            </a:r>
          </a:p>
          <a:p>
            <a:pPr algn="r" eaLnBrk="1" hangingPunct="1">
              <a:lnSpc>
                <a:spcPct val="120000"/>
              </a:lnSpc>
            </a:pPr>
            <a:endParaRPr lang="en-US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23554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Hazai mobil landscape</a:t>
            </a:r>
          </a:p>
        </p:txBody>
      </p:sp>
      <p:graphicFrame>
        <p:nvGraphicFramePr>
          <p:cNvPr id="23555" name="Tartalom helye 6"/>
          <p:cNvGraphicFramePr>
            <a:graphicFrameLocks/>
          </p:cNvGraphicFramePr>
          <p:nvPr/>
        </p:nvGraphicFramePr>
        <p:xfrm>
          <a:off x="381000" y="1651000"/>
          <a:ext cx="8570913" cy="467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4" name="Chart" r:id="rId4" imgW="8570268" imgH="4669150" progId="Excel.Chart.8">
                  <p:embed/>
                </p:oleObj>
              </mc:Choice>
              <mc:Fallback>
                <p:oleObj name="Chart" r:id="rId4" imgW="8570268" imgH="4669150" progId="Excel.Chart.8">
                  <p:embed/>
                  <p:pic>
                    <p:nvPicPr>
                      <p:cNvPr id="0" name="Tartalom helye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651000"/>
                        <a:ext cx="8570913" cy="467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ekerekített téglalap feliratnak 5"/>
          <p:cNvSpPr/>
          <p:nvPr/>
        </p:nvSpPr>
        <p:spPr>
          <a:xfrm>
            <a:off x="1143000" y="2133600"/>
            <a:ext cx="1295400" cy="1057275"/>
          </a:xfrm>
          <a:prstGeom prst="wedgeRoundRectCallout">
            <a:avLst>
              <a:gd name="adj1" fmla="val 29998"/>
              <a:gd name="adj2" fmla="val 99092"/>
              <a:gd name="adj3" fmla="val 16667"/>
            </a:avLst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1100" dirty="0">
                <a:solidFill>
                  <a:srgbClr val="C00000"/>
                </a:solidFill>
              </a:rPr>
              <a:t>Telefonálás</a:t>
            </a:r>
          </a:p>
          <a:p>
            <a:pPr algn="ctr">
              <a:defRPr/>
            </a:pPr>
            <a:r>
              <a:rPr lang="hu-HU" sz="1100" dirty="0">
                <a:solidFill>
                  <a:schemeClr val="tx1"/>
                </a:solidFill>
              </a:rPr>
              <a:t>Zenehallgatás</a:t>
            </a:r>
          </a:p>
          <a:p>
            <a:pPr algn="ctr">
              <a:defRPr/>
            </a:pPr>
            <a:r>
              <a:rPr lang="hu-HU" sz="1100" dirty="0">
                <a:solidFill>
                  <a:schemeClr val="tx1"/>
                </a:solidFill>
              </a:rPr>
              <a:t>Játék</a:t>
            </a:r>
          </a:p>
          <a:p>
            <a:pPr algn="ctr">
              <a:defRPr/>
            </a:pPr>
            <a:r>
              <a:rPr lang="hu-HU" sz="1100" dirty="0">
                <a:solidFill>
                  <a:schemeClr val="tx1"/>
                </a:solidFill>
              </a:rPr>
              <a:t>Hírek olvasása</a:t>
            </a:r>
          </a:p>
          <a:p>
            <a:pPr algn="ctr">
              <a:defRPr/>
            </a:pPr>
            <a:r>
              <a:rPr lang="hu-HU" sz="1100" dirty="0">
                <a:solidFill>
                  <a:schemeClr val="tx1"/>
                </a:solidFill>
              </a:rPr>
              <a:t>Internetezés, böngészés</a:t>
            </a:r>
          </a:p>
        </p:txBody>
      </p:sp>
      <p:sp>
        <p:nvSpPr>
          <p:cNvPr id="9" name="Lekerekített téglalap feliratnak 8"/>
          <p:cNvSpPr/>
          <p:nvPr/>
        </p:nvSpPr>
        <p:spPr>
          <a:xfrm>
            <a:off x="3048000" y="2133600"/>
            <a:ext cx="1371600" cy="1081088"/>
          </a:xfrm>
          <a:prstGeom prst="wedgeRoundRectCallout">
            <a:avLst>
              <a:gd name="adj1" fmla="val 26119"/>
              <a:gd name="adj2" fmla="val 72774"/>
              <a:gd name="adj3" fmla="val 16667"/>
            </a:avLst>
          </a:prstGeom>
          <a:solidFill>
            <a:srgbClr val="FFFFFF">
              <a:alpha val="85000"/>
            </a:srgbClr>
          </a:solidFill>
          <a:ln w="3175" cmpd="sng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1100" dirty="0">
                <a:solidFill>
                  <a:schemeClr val="tx1"/>
                </a:solidFill>
              </a:rPr>
              <a:t>Telefonálás</a:t>
            </a:r>
          </a:p>
          <a:p>
            <a:pPr algn="ctr">
              <a:defRPr/>
            </a:pPr>
            <a:r>
              <a:rPr lang="hu-HU" sz="1100" dirty="0">
                <a:solidFill>
                  <a:srgbClr val="C00000"/>
                </a:solidFill>
              </a:rPr>
              <a:t>Internetezés, böngészés</a:t>
            </a:r>
          </a:p>
          <a:p>
            <a:pPr algn="ctr">
              <a:defRPr/>
            </a:pPr>
            <a:r>
              <a:rPr lang="hu-HU" sz="1100" dirty="0" err="1">
                <a:solidFill>
                  <a:schemeClr val="tx1"/>
                </a:solidFill>
              </a:rPr>
              <a:t>Facebook</a:t>
            </a:r>
            <a:endParaRPr lang="hu-H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hu-HU" sz="1100" dirty="0">
                <a:solidFill>
                  <a:schemeClr val="tx1"/>
                </a:solidFill>
              </a:rPr>
              <a:t>Zenehallgatás</a:t>
            </a:r>
          </a:p>
          <a:p>
            <a:pPr algn="ctr">
              <a:defRPr/>
            </a:pPr>
            <a:r>
              <a:rPr lang="hu-HU" sz="1100" dirty="0">
                <a:solidFill>
                  <a:schemeClr val="tx1"/>
                </a:solidFill>
              </a:rPr>
              <a:t>Email, </a:t>
            </a:r>
            <a:r>
              <a:rPr lang="hu-HU" sz="1100" dirty="0" err="1">
                <a:solidFill>
                  <a:schemeClr val="tx1"/>
                </a:solidFill>
              </a:rPr>
              <a:t>chat-elés</a:t>
            </a:r>
            <a:endParaRPr lang="hu-HU" sz="1100" dirty="0">
              <a:solidFill>
                <a:schemeClr val="tx1"/>
              </a:solidFill>
            </a:endParaRPr>
          </a:p>
        </p:txBody>
      </p:sp>
      <p:sp>
        <p:nvSpPr>
          <p:cNvPr id="10" name="Lekerekített téglalap feliratnak 9"/>
          <p:cNvSpPr/>
          <p:nvPr/>
        </p:nvSpPr>
        <p:spPr>
          <a:xfrm>
            <a:off x="4724400" y="2209800"/>
            <a:ext cx="1446213" cy="1138238"/>
          </a:xfrm>
          <a:prstGeom prst="wedgeRoundRectCallout">
            <a:avLst>
              <a:gd name="adj1" fmla="val 20469"/>
              <a:gd name="adj2" fmla="val 72874"/>
              <a:gd name="adj3" fmla="val 16667"/>
            </a:avLst>
          </a:prstGeom>
          <a:solidFill>
            <a:srgbClr val="FFFFFF">
              <a:alpha val="85000"/>
            </a:srgbClr>
          </a:solidFill>
          <a:ln w="3175" cmpd="sng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1200" dirty="0">
                <a:solidFill>
                  <a:schemeClr val="tx1"/>
                </a:solidFill>
              </a:rPr>
              <a:t>Telefonálás</a:t>
            </a:r>
          </a:p>
          <a:p>
            <a:pPr algn="ctr">
              <a:defRPr/>
            </a:pPr>
            <a:r>
              <a:rPr lang="hu-HU" sz="1200" dirty="0">
                <a:solidFill>
                  <a:schemeClr val="tx1"/>
                </a:solidFill>
              </a:rPr>
              <a:t>Internetezés, böngészés</a:t>
            </a:r>
          </a:p>
          <a:p>
            <a:pPr algn="ctr">
              <a:defRPr/>
            </a:pPr>
            <a:r>
              <a:rPr lang="hu-HU" sz="1200" dirty="0">
                <a:solidFill>
                  <a:srgbClr val="C00000"/>
                </a:solidFill>
              </a:rPr>
              <a:t>Zenehallgatás</a:t>
            </a:r>
          </a:p>
          <a:p>
            <a:pPr algn="ctr">
              <a:defRPr/>
            </a:pPr>
            <a:r>
              <a:rPr lang="hu-HU" sz="1200" dirty="0" err="1">
                <a:solidFill>
                  <a:schemeClr val="tx1"/>
                </a:solidFill>
              </a:rPr>
              <a:t>Facebook</a:t>
            </a:r>
            <a:endParaRPr lang="hu-HU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hu-HU" sz="1200" dirty="0">
                <a:solidFill>
                  <a:schemeClr val="tx1"/>
                </a:solidFill>
              </a:rPr>
              <a:t>SMS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1" name="Lekerekített téglalap feliratnak 10"/>
          <p:cNvSpPr/>
          <p:nvPr/>
        </p:nvSpPr>
        <p:spPr>
          <a:xfrm>
            <a:off x="6477000" y="2209800"/>
            <a:ext cx="1485900" cy="1127125"/>
          </a:xfrm>
          <a:prstGeom prst="wedgeRoundRectCallout">
            <a:avLst>
              <a:gd name="adj1" fmla="val 2501"/>
              <a:gd name="adj2" fmla="val 92833"/>
              <a:gd name="adj3" fmla="val 16667"/>
            </a:avLst>
          </a:prstGeom>
          <a:solidFill>
            <a:srgbClr val="FFFFFF">
              <a:alpha val="85000"/>
            </a:srgbClr>
          </a:solidFill>
          <a:ln w="3175" cmpd="sng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1200" dirty="0">
                <a:solidFill>
                  <a:schemeClr val="tx1"/>
                </a:solidFill>
              </a:rPr>
              <a:t>Telefonálás</a:t>
            </a:r>
          </a:p>
          <a:p>
            <a:pPr algn="ctr">
              <a:defRPr/>
            </a:pPr>
            <a:r>
              <a:rPr lang="hu-HU" sz="1200" dirty="0">
                <a:solidFill>
                  <a:schemeClr val="tx1"/>
                </a:solidFill>
              </a:rPr>
              <a:t>Internetezés, böngészés</a:t>
            </a:r>
          </a:p>
          <a:p>
            <a:pPr algn="ctr">
              <a:defRPr/>
            </a:pPr>
            <a:r>
              <a:rPr lang="hu-HU" sz="1200" dirty="0">
                <a:solidFill>
                  <a:schemeClr val="tx1"/>
                </a:solidFill>
              </a:rPr>
              <a:t>Email, </a:t>
            </a:r>
            <a:r>
              <a:rPr lang="hu-HU" sz="1200" dirty="0" err="1">
                <a:solidFill>
                  <a:schemeClr val="tx1"/>
                </a:solidFill>
              </a:rPr>
              <a:t>chat-elés</a:t>
            </a:r>
            <a:endParaRPr lang="hu-HU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hu-HU" sz="1200" dirty="0">
                <a:solidFill>
                  <a:schemeClr val="tx1"/>
                </a:solidFill>
              </a:rPr>
              <a:t>Zenehallgatás</a:t>
            </a:r>
          </a:p>
          <a:p>
            <a:pPr algn="ctr">
              <a:defRPr/>
            </a:pPr>
            <a:r>
              <a:rPr lang="hu-HU" sz="1200" dirty="0">
                <a:solidFill>
                  <a:schemeClr val="tx1"/>
                </a:solidFill>
              </a:rPr>
              <a:t>Játék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23560" name="TextBox 5"/>
          <p:cNvSpPr txBox="1">
            <a:spLocks noChangeArrowheads="1"/>
          </p:cNvSpPr>
          <p:nvPr/>
        </p:nvSpPr>
        <p:spPr bwMode="auto">
          <a:xfrm>
            <a:off x="7132638" y="6246813"/>
            <a:ext cx="18335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latin typeface="Arial" charset="0"/>
                <a:cs typeface="Arial" charset="0"/>
              </a:rPr>
              <a:t>Forrás: Ipsos Mobinauta kutatás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1981200" y="9906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err="1" smtClean="0">
                <a:solidFill>
                  <a:schemeClr val="tx1"/>
                </a:solidFill>
              </a:rPr>
              <a:t>Az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okostelefon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használatának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célja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14400"/>
            <a:ext cx="7162800" cy="519826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25602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Hazai mobil landscape</a:t>
            </a:r>
          </a:p>
        </p:txBody>
      </p:sp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7132638" y="6018213"/>
            <a:ext cx="7683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latin typeface="Arial" charset="0"/>
                <a:cs typeface="Arial" charset="0"/>
              </a:rPr>
              <a:t>Forrás: IAB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04800" y="10668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KÜLFÖLDI (UK) </a:t>
            </a:r>
            <a:r>
              <a:rPr lang="en-US" sz="1800" dirty="0" err="1" smtClean="0">
                <a:solidFill>
                  <a:schemeClr val="tx1"/>
                </a:solidFill>
              </a:rPr>
              <a:t>reklámköltés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981200"/>
            <a:ext cx="4038600" cy="369888"/>
          </a:xfrm>
          <a:prstGeom prst="rect">
            <a:avLst/>
          </a:prstGeom>
          <a:solidFill>
            <a:srgbClr val="FAA127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latin typeface="+mn-lt"/>
              </a:rPr>
              <a:t>MOBILE IS NOW </a:t>
            </a:r>
            <a:r>
              <a:rPr lang="pl-PL" dirty="0" smtClean="0">
                <a:latin typeface="+mn-lt"/>
              </a:rPr>
              <a:t>20% </a:t>
            </a:r>
            <a:r>
              <a:rPr lang="pl-PL" dirty="0">
                <a:latin typeface="+mn-lt"/>
              </a:rPr>
              <a:t>OF DIGITAL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24578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Hazai mobil landscape</a:t>
            </a:r>
          </a:p>
        </p:txBody>
      </p:sp>
      <p:graphicFrame>
        <p:nvGraphicFramePr>
          <p:cNvPr id="24579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3785347"/>
              </p:ext>
            </p:extLst>
          </p:nvPr>
        </p:nvGraphicFramePr>
        <p:xfrm>
          <a:off x="533400" y="1981200"/>
          <a:ext cx="8288338" cy="382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4" name="Worksheet" r:id="rId4" imgW="9728200" imgH="4826000" progId="Excel.Sheet.8">
                  <p:embed/>
                </p:oleObj>
              </mc:Choice>
              <mc:Fallback>
                <p:oleObj name="Worksheet" r:id="rId4" imgW="9728200" imgH="4826000" progId="Excel.Sheet.8">
                  <p:embed/>
                  <p:pic>
                    <p:nvPicPr>
                      <p:cNvPr id="0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981200"/>
                        <a:ext cx="8288338" cy="3821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7132638" y="6018213"/>
            <a:ext cx="7683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latin typeface="Arial" charset="0"/>
                <a:cs typeface="Arial" charset="0"/>
              </a:rPr>
              <a:t>Forrás: IAB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743200" y="10668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A </a:t>
            </a:r>
            <a:r>
              <a:rPr lang="en-US" sz="1800" dirty="0" err="1" smtClean="0">
                <a:solidFill>
                  <a:schemeClr val="tx1"/>
                </a:solidFill>
              </a:rPr>
              <a:t>hazai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mobil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reklámköltés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0" y="2590800"/>
            <a:ext cx="4038600" cy="369888"/>
          </a:xfrm>
          <a:prstGeom prst="rect">
            <a:avLst/>
          </a:prstGeom>
          <a:solidFill>
            <a:srgbClr val="FAA127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latin typeface="+mn-lt"/>
              </a:rPr>
              <a:t>MOBILE </a:t>
            </a:r>
            <a:r>
              <a:rPr lang="pl-PL" dirty="0" smtClean="0">
                <a:latin typeface="+mn-lt"/>
              </a:rPr>
              <a:t>SHARE 5% OF DIGITAL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26626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Hazai mobil landscape</a:t>
            </a:r>
          </a:p>
        </p:txBody>
      </p:sp>
      <p:sp>
        <p:nvSpPr>
          <p:cNvPr id="26627" name="TextBox 5"/>
          <p:cNvSpPr txBox="1">
            <a:spLocks noChangeArrowheads="1"/>
          </p:cNvSpPr>
          <p:nvPr/>
        </p:nvSpPr>
        <p:spPr bwMode="auto">
          <a:xfrm>
            <a:off x="5143500" y="5802868"/>
            <a:ext cx="3924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dirty="0" err="1">
                <a:latin typeface="Arial" charset="0"/>
                <a:cs typeface="Arial" charset="0"/>
              </a:rPr>
              <a:t>Forrás</a:t>
            </a:r>
            <a:r>
              <a:rPr lang="en-US" sz="900" dirty="0">
                <a:latin typeface="Arial" charset="0"/>
                <a:cs typeface="Arial" charset="0"/>
              </a:rPr>
              <a:t>: </a:t>
            </a:r>
            <a:r>
              <a:rPr lang="hu-HU" sz="900" dirty="0">
                <a:latin typeface="Arial" charset="0"/>
                <a:cs typeface="Arial" charset="0"/>
              </a:rPr>
              <a:t>Kantar Media Adex, </a:t>
            </a:r>
            <a:r>
              <a:rPr lang="hu-HU" sz="900" dirty="0" smtClean="0">
                <a:latin typeface="Arial" charset="0"/>
                <a:cs typeface="Arial" charset="0"/>
              </a:rPr>
              <a:t>2014 </a:t>
            </a:r>
            <a:r>
              <a:rPr lang="hu-HU" sz="900" dirty="0">
                <a:latin typeface="Arial" charset="0"/>
                <a:cs typeface="Arial" charset="0"/>
              </a:rPr>
              <a:t>január</a:t>
            </a:r>
            <a:r>
              <a:rPr lang="hu-HU" sz="900" dirty="0" smtClean="0">
                <a:latin typeface="Arial" charset="0"/>
                <a:cs typeface="Arial" charset="0"/>
              </a:rPr>
              <a:t>-október </a:t>
            </a:r>
            <a:r>
              <a:rPr lang="hu-HU" sz="900" dirty="0">
                <a:latin typeface="Arial" charset="0"/>
                <a:cs typeface="Arial" charset="0"/>
              </a:rPr>
              <a:t>(a médiatulajdonosok és sales house-ok bevallásain alapuló listaáras adatok)</a:t>
            </a:r>
            <a:r>
              <a:rPr lang="en-US" sz="900" dirty="0">
                <a:latin typeface="Arial" charset="0"/>
                <a:cs typeface="Arial" charset="0"/>
              </a:rPr>
              <a:t>  </a:t>
            </a:r>
          </a:p>
        </p:txBody>
      </p:sp>
      <p:pic>
        <p:nvPicPr>
          <p:cNvPr id="26628" name="Picture 7" descr="iphone4 cop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2057400" cy="387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Vodafone_Hir24_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800"/>
            <a:ext cx="154640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 descr="HTC-On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693334"/>
            <a:ext cx="1943100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OTP_Index_2013-05-13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969" y="2286000"/>
            <a:ext cx="140503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211614" y="5334000"/>
            <a:ext cx="141693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+mj-lt"/>
              </a:rPr>
              <a:t>1. </a:t>
            </a:r>
            <a:r>
              <a:rPr lang="en-US" dirty="0" smtClean="0">
                <a:latin typeface="+mj-lt"/>
              </a:rPr>
              <a:t>Vodafone</a:t>
            </a:r>
            <a:endParaRPr lang="en-US" sz="10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19670" y="5334000"/>
            <a:ext cx="91582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+mj-lt"/>
              </a:rPr>
              <a:t>2. </a:t>
            </a:r>
            <a:r>
              <a:rPr lang="en-US" dirty="0" smtClean="0">
                <a:latin typeface="+mj-lt"/>
              </a:rPr>
              <a:t>OTP</a:t>
            </a:r>
            <a:endParaRPr lang="en-US" sz="10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5200" y="5334000"/>
            <a:ext cx="119776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+mj-lt"/>
              </a:rPr>
              <a:t>3. </a:t>
            </a:r>
            <a:r>
              <a:rPr lang="en-US" dirty="0" smtClean="0">
                <a:latin typeface="+mj-lt"/>
              </a:rPr>
              <a:t>Telenor</a:t>
            </a:r>
            <a:endParaRPr lang="en-US" sz="1000" dirty="0">
              <a:latin typeface="+mj-lt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2819400" y="9906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err="1" smtClean="0">
                <a:solidFill>
                  <a:schemeClr val="tx1"/>
                </a:solidFill>
              </a:rPr>
              <a:t>Legnagyobb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mobil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hirdetők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6636" name="Picture 3" descr="samsung_galaxy_s4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28800"/>
            <a:ext cx="20859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v24app_Telenor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286000"/>
            <a:ext cx="15240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48200" y="342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3" name="Picture 22" descr="CapturFiles-nov.-20-2014_11.54.5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4587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-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46082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ea typeface="Open Sans" charset="0"/>
              </a:rPr>
              <a:t>Hazai</a:t>
            </a:r>
            <a:r>
              <a:rPr lang="en-US" dirty="0" smtClean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mobil</a:t>
            </a:r>
            <a:r>
              <a:rPr lang="en-US" dirty="0" smtClean="0">
                <a:latin typeface="Arial" charset="0"/>
                <a:ea typeface="Open Sans" charset="0"/>
              </a:rPr>
              <a:t> landscape</a:t>
            </a:r>
            <a:endParaRPr lang="en-US" dirty="0">
              <a:latin typeface="Arial" charset="0"/>
              <a:ea typeface="Open Sans" charset="0"/>
            </a:endParaRPr>
          </a:p>
        </p:txBody>
      </p:sp>
      <p:pic>
        <p:nvPicPr>
          <p:cNvPr id="46083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00225"/>
            <a:ext cx="194516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290" y="2438400"/>
            <a:ext cx="115951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1" t="32260" r="14845" b="30794"/>
          <a:stretch>
            <a:fillRect/>
          </a:stretch>
        </p:blipFill>
        <p:spPr bwMode="auto">
          <a:xfrm>
            <a:off x="990600" y="3810000"/>
            <a:ext cx="2209800" cy="8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0"/>
            <a:ext cx="16002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1876425"/>
            <a:ext cx="2721934" cy="609600"/>
          </a:xfrm>
          <a:prstGeom prst="rect">
            <a:avLst/>
          </a:prstGeom>
        </p:spPr>
      </p:pic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-32798" y="609600"/>
            <a:ext cx="1351652" cy="461665"/>
          </a:xfrm>
          <a:prstGeom prst="rect">
            <a:avLst/>
          </a:prstGeom>
          <a:solidFill>
            <a:srgbClr val="FAA127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KIADÓK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0" y="3200400"/>
            <a:ext cx="2356985" cy="461665"/>
          </a:xfrm>
          <a:prstGeom prst="rect">
            <a:avLst/>
          </a:prstGeom>
          <a:solidFill>
            <a:srgbClr val="FAA127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SALES HOUSE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4724400"/>
            <a:ext cx="3388818" cy="461665"/>
          </a:xfrm>
          <a:prstGeom prst="rect">
            <a:avLst/>
          </a:prstGeom>
          <a:solidFill>
            <a:srgbClr val="FAA127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MOBIL SALES HOUSE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2362200" y="5334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err="1" smtClean="0">
                <a:solidFill>
                  <a:schemeClr val="tx1"/>
                </a:solidFill>
              </a:rPr>
              <a:t>FŐbb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hazai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szereplők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3886200"/>
            <a:ext cx="2514600" cy="718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7800" y="2438400"/>
            <a:ext cx="2755900" cy="10745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3600" y="1524000"/>
            <a:ext cx="2042728" cy="1054100"/>
          </a:xfrm>
          <a:prstGeom prst="rect">
            <a:avLst/>
          </a:prstGeom>
        </p:spPr>
      </p:pic>
      <p:pic>
        <p:nvPicPr>
          <p:cNvPr id="7" name="Picture 6" descr="madhouse-logo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419600"/>
            <a:ext cx="2857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5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ipad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8204"/>
          <a:stretch>
            <a:fillRect/>
          </a:stretch>
        </p:blipFill>
        <p:spPr bwMode="auto">
          <a:xfrm>
            <a:off x="3429000" y="1981200"/>
            <a:ext cx="4505325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5100638" y="3048000"/>
            <a:ext cx="1300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728x90px</a:t>
            </a:r>
          </a:p>
        </p:txBody>
      </p:sp>
      <p:pic>
        <p:nvPicPr>
          <p:cNvPr id="27651" name="Picture 1" descr="iphone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47"/>
          <a:stretch>
            <a:fillRect/>
          </a:stretch>
        </p:blipFill>
        <p:spPr bwMode="auto">
          <a:xfrm>
            <a:off x="76200" y="3376613"/>
            <a:ext cx="6858000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27653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Hazai mobil landscape</a:t>
            </a:r>
          </a:p>
        </p:txBody>
      </p:sp>
      <p:sp>
        <p:nvSpPr>
          <p:cNvPr id="27654" name="TextBox 8"/>
          <p:cNvSpPr txBox="1">
            <a:spLocks noChangeArrowheads="1"/>
          </p:cNvSpPr>
          <p:nvPr/>
        </p:nvSpPr>
        <p:spPr bwMode="auto">
          <a:xfrm>
            <a:off x="2819400" y="4595813"/>
            <a:ext cx="1300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320x50px</a:t>
            </a:r>
          </a:p>
        </p:txBody>
      </p:sp>
      <p:sp>
        <p:nvSpPr>
          <p:cNvPr id="27655" name="TextBox 9"/>
          <p:cNvSpPr txBox="1">
            <a:spLocks noChangeArrowheads="1"/>
          </p:cNvSpPr>
          <p:nvPr/>
        </p:nvSpPr>
        <p:spPr bwMode="auto">
          <a:xfrm>
            <a:off x="2743200" y="5586413"/>
            <a:ext cx="144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480x120px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2057400" y="9906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IAB ÁLTAL </a:t>
            </a:r>
            <a:r>
              <a:rPr lang="en-US" sz="1800" dirty="0" err="1" smtClean="0">
                <a:solidFill>
                  <a:schemeClr val="tx1"/>
                </a:solidFill>
              </a:rPr>
              <a:t>javasolt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mobil</a:t>
            </a:r>
            <a:r>
              <a:rPr lang="en-US" sz="1800" dirty="0" smtClean="0">
                <a:solidFill>
                  <a:schemeClr val="tx1"/>
                </a:solidFill>
              </a:rPr>
              <a:t> Banner </a:t>
            </a:r>
            <a:r>
              <a:rPr lang="en-US" sz="1800" dirty="0" err="1" smtClean="0">
                <a:solidFill>
                  <a:schemeClr val="tx1"/>
                </a:solidFill>
              </a:rPr>
              <a:t>formátumok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ipad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8204"/>
          <a:stretch>
            <a:fillRect/>
          </a:stretch>
        </p:blipFill>
        <p:spPr bwMode="auto">
          <a:xfrm>
            <a:off x="3429000" y="1981200"/>
            <a:ext cx="4505325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27653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Hazai mobil landscape</a:t>
            </a:r>
          </a:p>
        </p:txBody>
      </p:sp>
      <p:sp>
        <p:nvSpPr>
          <p:cNvPr id="27654" name="TextBox 8"/>
          <p:cNvSpPr txBox="1">
            <a:spLocks noChangeArrowheads="1"/>
          </p:cNvSpPr>
          <p:nvPr/>
        </p:nvSpPr>
        <p:spPr bwMode="auto">
          <a:xfrm>
            <a:off x="2819400" y="4595813"/>
            <a:ext cx="1300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Arial" charset="0"/>
                <a:cs typeface="Arial" charset="0"/>
              </a:rPr>
              <a:t>320x50px</a:t>
            </a:r>
          </a:p>
        </p:txBody>
      </p:sp>
      <p:sp>
        <p:nvSpPr>
          <p:cNvPr id="27655" name="TextBox 9"/>
          <p:cNvSpPr txBox="1">
            <a:spLocks noChangeArrowheads="1"/>
          </p:cNvSpPr>
          <p:nvPr/>
        </p:nvSpPr>
        <p:spPr bwMode="auto">
          <a:xfrm>
            <a:off x="2743200" y="5586413"/>
            <a:ext cx="144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480x120px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2057400" y="9906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A VALÓSÁG EZZEL SZEMBEN…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8600" y="2971800"/>
            <a:ext cx="3352800" cy="914400"/>
          </a:xfrm>
          <a:prstGeom prst="rect">
            <a:avLst/>
          </a:prstGeom>
          <a:solidFill>
            <a:srgbClr val="F9A1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5100638" y="3048000"/>
            <a:ext cx="14414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latin typeface="Arial" charset="0"/>
                <a:cs typeface="Arial" charset="0"/>
              </a:rPr>
              <a:t>970x250px</a:t>
            </a:r>
            <a:endParaRPr lang="en-US" sz="2000" dirty="0">
              <a:latin typeface="Arial" charset="0"/>
              <a:cs typeface="Arial" charset="0"/>
            </a:endParaRPr>
          </a:p>
        </p:txBody>
      </p:sp>
      <p:pic>
        <p:nvPicPr>
          <p:cNvPr id="27651" name="Picture 1" descr="iphone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47"/>
          <a:stretch>
            <a:fillRect/>
          </a:stretch>
        </p:blipFill>
        <p:spPr bwMode="auto">
          <a:xfrm>
            <a:off x="76200" y="3376613"/>
            <a:ext cx="6858000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86000" y="4572000"/>
            <a:ext cx="2438400" cy="1524000"/>
          </a:xfrm>
          <a:prstGeom prst="rect">
            <a:avLst/>
          </a:prstGeom>
          <a:solidFill>
            <a:srgbClr val="F9A1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819400" y="4800600"/>
            <a:ext cx="14414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latin typeface="Arial" charset="0"/>
                <a:cs typeface="Arial" charset="0"/>
              </a:rPr>
              <a:t>480x240px</a:t>
            </a:r>
          </a:p>
          <a:p>
            <a:pPr eaLnBrk="1" hangingPunct="1"/>
            <a:r>
              <a:rPr lang="en-US" sz="2000" dirty="0" smtClean="0">
                <a:latin typeface="Arial" charset="0"/>
                <a:cs typeface="Arial" charset="0"/>
              </a:rPr>
              <a:t>300x250px</a:t>
            </a:r>
            <a:endParaRPr lang="en-US" sz="20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12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rgbClr val="000000"/>
                </a:solidFill>
              </a:rPr>
              <a:t>Hazai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mobil</a:t>
            </a:r>
            <a:r>
              <a:rPr lang="en-US" dirty="0" smtClean="0">
                <a:solidFill>
                  <a:srgbClr val="000000"/>
                </a:solidFill>
              </a:rPr>
              <a:t> landscape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675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Hazai mobil landscape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2514600" y="9906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IAB </a:t>
            </a:r>
            <a:r>
              <a:rPr lang="en-US" sz="1800" dirty="0" err="1" smtClean="0">
                <a:solidFill>
                  <a:schemeClr val="tx1"/>
                </a:solidFill>
              </a:rPr>
              <a:t>MOBILHIRDEtési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útmutató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6237288" cy="399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1"/>
          <p:cNvSpPr txBox="1">
            <a:spLocks noChangeArrowheads="1"/>
          </p:cNvSpPr>
          <p:nvPr/>
        </p:nvSpPr>
        <p:spPr bwMode="auto">
          <a:xfrm>
            <a:off x="228600" y="2667000"/>
            <a:ext cx="1905000" cy="381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IAB.HU/MOBIL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ctr">
              <a:defRPr/>
            </a:pPr>
            <a:r>
              <a:rPr lang="en-US" dirty="0" err="1" smtClean="0">
                <a:solidFill>
                  <a:srgbClr val="FFFFFF"/>
                </a:solidFill>
                <a:ea typeface="Open Sans" panose="020B0606030504020204" pitchFamily="34" charset="0"/>
              </a:rPr>
              <a:t>Érdemes</a:t>
            </a:r>
            <a:r>
              <a:rPr lang="en-US" dirty="0" smtClean="0">
                <a:solidFill>
                  <a:srgbClr val="FFFFFF"/>
                </a:solidFill>
                <a:ea typeface="Open Sans" panose="020B0606030504020204" pitchFamily="34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ea typeface="Open Sans" panose="020B0606030504020204" pitchFamily="34" charset="0"/>
              </a:rPr>
              <a:t>tudni</a:t>
            </a:r>
            <a:endParaRPr lang="hu-HU" dirty="0">
              <a:solidFill>
                <a:srgbClr val="FFFFFF"/>
              </a:solidFill>
              <a:ea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1"/>
          <p:cNvSpPr>
            <a:spLocks noGrp="1"/>
          </p:cNvSpPr>
          <p:nvPr>
            <p:ph idx="1"/>
          </p:nvPr>
        </p:nvSpPr>
        <p:spPr>
          <a:xfrm>
            <a:off x="304800" y="1524000"/>
            <a:ext cx="5334000" cy="533400"/>
          </a:xfrm>
        </p:spPr>
        <p:txBody>
          <a:bodyPr/>
          <a:lstStyle/>
          <a:p>
            <a:r>
              <a:rPr lang="hu-HU" sz="1800" b="1" dirty="0" smtClean="0">
                <a:cs typeface="DIN Bold" charset="0"/>
              </a:rPr>
              <a:t>PRÉMIUM </a:t>
            </a:r>
            <a:r>
              <a:rPr lang="hu-HU" sz="1800" b="1" dirty="0">
                <a:cs typeface="DIN Bold" charset="0"/>
              </a:rPr>
              <a:t>ELÉRÉS</a:t>
            </a:r>
            <a:endParaRPr lang="en-US" sz="1800" b="1" dirty="0">
              <a:cs typeface="DIN Bold" charset="0"/>
            </a:endParaRPr>
          </a:p>
          <a:p>
            <a:pPr lvl="1"/>
            <a:r>
              <a:rPr lang="hu-HU" sz="1600" dirty="0">
                <a:cs typeface="Lucida Grande" charset="0"/>
              </a:rPr>
              <a:t>Prémium készüléket vásárlók magasabb státusszal és nagyobb vásárlóerővel </a:t>
            </a:r>
            <a:r>
              <a:rPr lang="hu-HU" sz="1600" dirty="0" smtClean="0">
                <a:cs typeface="Lucida Grande" charset="0"/>
              </a:rPr>
              <a:t>bírnak</a:t>
            </a:r>
          </a:p>
          <a:p>
            <a:pPr lvl="1"/>
            <a:endParaRPr lang="hu-HU" sz="1600" dirty="0" smtClean="0">
              <a:cs typeface="Lucida Grande" charset="0"/>
            </a:endParaRPr>
          </a:p>
          <a:p>
            <a:r>
              <a:rPr lang="hu-HU" sz="1800" b="1" dirty="0">
                <a:solidFill>
                  <a:srgbClr val="000000"/>
                </a:solidFill>
                <a:cs typeface="DIN Bold" charset="0"/>
              </a:rPr>
              <a:t>MAGAS ÉSZLELÉS</a:t>
            </a:r>
            <a:endParaRPr lang="en-US" sz="1800" b="1" dirty="0">
              <a:solidFill>
                <a:srgbClr val="000000"/>
              </a:solidFill>
              <a:cs typeface="DIN Bold" charset="0"/>
            </a:endParaRPr>
          </a:p>
          <a:p>
            <a:pPr lvl="1"/>
            <a:r>
              <a:rPr lang="hu-HU" sz="1600" dirty="0">
                <a:cs typeface="Lucida Grande" charset="0"/>
              </a:rPr>
              <a:t>Nincs reklámzaj, maximum egy hirdetés van az oldalakon, így az észlelés magas </a:t>
            </a:r>
            <a:r>
              <a:rPr lang="hu-HU" sz="1600" dirty="0" smtClean="0">
                <a:cs typeface="Lucida Grande" charset="0"/>
              </a:rPr>
              <a:t>arányú</a:t>
            </a:r>
          </a:p>
          <a:p>
            <a:pPr lvl="1"/>
            <a:endParaRPr lang="hu-HU" sz="1600" dirty="0" smtClean="0">
              <a:cs typeface="Lucida Grande" charset="0"/>
            </a:endParaRPr>
          </a:p>
          <a:p>
            <a:r>
              <a:rPr lang="hu-HU" sz="1800" b="1" dirty="0">
                <a:solidFill>
                  <a:srgbClr val="000000"/>
                </a:solidFill>
                <a:cs typeface="DIN Bold" charset="0"/>
              </a:rPr>
              <a:t>NÖVEKVŐ MÁRKAÉRTÉK</a:t>
            </a:r>
            <a:endParaRPr lang="en-US" sz="1800" b="1" dirty="0">
              <a:solidFill>
                <a:srgbClr val="000000"/>
              </a:solidFill>
              <a:cs typeface="DIN Bold" charset="0"/>
            </a:endParaRPr>
          </a:p>
          <a:p>
            <a:pPr lvl="1"/>
            <a:r>
              <a:rPr lang="hu-HU" sz="1600" dirty="0">
                <a:cs typeface="Lucida Grande" charset="0"/>
              </a:rPr>
              <a:t>A márka megítélése, a vásárlási hajlandóság pozitív irányba változik valamennyi külföldi case study </a:t>
            </a:r>
            <a:r>
              <a:rPr lang="hu-HU" sz="1600" dirty="0" smtClean="0">
                <a:cs typeface="Lucida Grande" charset="0"/>
              </a:rPr>
              <a:t>alapján</a:t>
            </a:r>
          </a:p>
          <a:p>
            <a:pPr marL="457200" lvl="1" indent="0">
              <a:buNone/>
            </a:pPr>
            <a:endParaRPr lang="hu-HU" sz="1600" dirty="0" smtClean="0">
              <a:cs typeface="Lucida Grande" charset="0"/>
            </a:endParaRPr>
          </a:p>
          <a:p>
            <a:r>
              <a:rPr lang="hu-HU" sz="1800" b="1" dirty="0" smtClean="0">
                <a:solidFill>
                  <a:srgbClr val="000000"/>
                </a:solidFill>
                <a:cs typeface="DIN Bold" charset="0"/>
              </a:rPr>
              <a:t>„KÜLÖNLEGES”</a:t>
            </a:r>
            <a:endParaRPr lang="en-US" sz="1800" b="1" dirty="0">
              <a:solidFill>
                <a:srgbClr val="000000"/>
              </a:solidFill>
              <a:cs typeface="DIN Bold" charset="0"/>
            </a:endParaRPr>
          </a:p>
          <a:p>
            <a:pPr lvl="1"/>
            <a:endParaRPr lang="hu-HU" sz="1600" dirty="0" smtClean="0">
              <a:cs typeface="Lucida Grande" charset="0"/>
            </a:endParaRPr>
          </a:p>
          <a:p>
            <a:pPr marL="457200" lvl="1" indent="0">
              <a:buNone/>
            </a:pPr>
            <a:endParaRPr lang="hu-HU" sz="1600" dirty="0" smtClean="0">
              <a:cs typeface="Lucida Grande" charset="0"/>
            </a:endParaRPr>
          </a:p>
          <a:p>
            <a:pPr lvl="1"/>
            <a:endParaRPr lang="hu-HU" sz="1600" dirty="0">
              <a:cs typeface="Lucida Grande" charset="0"/>
            </a:endParaRPr>
          </a:p>
          <a:p>
            <a:pPr lvl="1"/>
            <a:endParaRPr lang="hu-HU" sz="1200" dirty="0">
              <a:cs typeface="Lucida Grande" charset="0"/>
            </a:endParaRPr>
          </a:p>
          <a:p>
            <a:pPr lvl="1"/>
            <a:endParaRPr lang="hu-HU" sz="1600" dirty="0" smtClean="0">
              <a:cs typeface="Lucida Grande" charset="0"/>
            </a:endParaRPr>
          </a:p>
          <a:p>
            <a:pPr lvl="1"/>
            <a:endParaRPr lang="hu-HU" sz="1600" dirty="0">
              <a:cs typeface="Lucida Grande" charset="0"/>
            </a:endParaRPr>
          </a:p>
          <a:p>
            <a:pPr lvl="1"/>
            <a:endParaRPr lang="hu-HU" sz="1600" dirty="0">
              <a:cs typeface="Lucida Grande" charset="0"/>
            </a:endParaRPr>
          </a:p>
          <a:p>
            <a:endParaRPr lang="hu-HU" sz="2400" dirty="0">
              <a:cs typeface="Lucida Grande" charset="0"/>
            </a:endParaRPr>
          </a:p>
          <a:p>
            <a:endParaRPr lang="en-US" sz="2400" dirty="0" smtClean="0">
              <a:latin typeface="Arial" charset="0"/>
              <a:ea typeface="Open Sans" charset="0"/>
            </a:endParaRPr>
          </a:p>
          <a:p>
            <a:endParaRPr lang="tr-TR" sz="2400" dirty="0">
              <a:latin typeface="Arial" charset="0"/>
              <a:ea typeface="Open Sans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ÉRDEMES TUDNI</a:t>
            </a:r>
            <a:endParaRPr lang="en-US" dirty="0"/>
          </a:p>
        </p:txBody>
      </p:sp>
      <p:sp>
        <p:nvSpPr>
          <p:cNvPr id="17411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ea typeface="Open Sans" charset="0"/>
              </a:rPr>
              <a:t>Érdemes</a:t>
            </a:r>
            <a:r>
              <a:rPr lang="en-US" dirty="0" smtClean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tudni</a:t>
            </a:r>
            <a:endParaRPr lang="en-US" dirty="0">
              <a:latin typeface="Arial" charset="0"/>
              <a:ea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10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ÉRDEMES TUDNI</a:t>
            </a:r>
            <a:endParaRPr lang="en-US" dirty="0"/>
          </a:p>
        </p:txBody>
      </p:sp>
      <p:sp>
        <p:nvSpPr>
          <p:cNvPr id="17411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ea typeface="Open Sans" charset="0"/>
              </a:rPr>
              <a:t>Érdemes</a:t>
            </a:r>
            <a:r>
              <a:rPr lang="en-US" dirty="0" smtClean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tudni</a:t>
            </a:r>
            <a:endParaRPr lang="en-US" dirty="0">
              <a:latin typeface="Arial" charset="0"/>
              <a:ea typeface="Open Sans" charset="0"/>
            </a:endParaRPr>
          </a:p>
        </p:txBody>
      </p:sp>
      <p:pic>
        <p:nvPicPr>
          <p:cNvPr id="11" name="Picture 10" descr="htv_oneX_feke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3292730" cy="5638800"/>
          </a:xfrm>
          <a:prstGeom prst="rect">
            <a:avLst/>
          </a:prstGeom>
        </p:spPr>
      </p:pic>
      <p:pic>
        <p:nvPicPr>
          <p:cNvPr id="9" name="Picture 8" descr="McDonalds_Origo_2013-01-1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" y="1219199"/>
            <a:ext cx="2305051" cy="3962401"/>
          </a:xfrm>
          <a:prstGeom prst="rect">
            <a:avLst/>
          </a:prstGeom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2362200" y="5054024"/>
            <a:ext cx="3847929" cy="584776"/>
          </a:xfrm>
          <a:prstGeom prst="rect">
            <a:avLst/>
          </a:prstGeom>
          <a:solidFill>
            <a:srgbClr val="FAA127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smtClean="0">
                <a:latin typeface="Arial" charset="0"/>
                <a:cs typeface="Arial" charset="0"/>
              </a:rPr>
              <a:t>TAKTIKAI SZINTEN</a:t>
            </a:r>
            <a:endParaRPr lang="en-US" sz="3200" dirty="0">
              <a:latin typeface="Arial" charset="0"/>
              <a:cs typeface="Arial" charset="0"/>
            </a:endParaRPr>
          </a:p>
        </p:txBody>
      </p:sp>
      <p:pic>
        <p:nvPicPr>
          <p:cNvPr id="7" name="Picture 6" descr="iphone4_feket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2819400" cy="5427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1524000"/>
            <a:ext cx="2235200" cy="3352800"/>
          </a:xfrm>
          <a:prstGeom prst="rect">
            <a:avLst/>
          </a:prstGeom>
        </p:spPr>
      </p:pic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2667000" y="5029200"/>
            <a:ext cx="4463482" cy="584776"/>
          </a:xfrm>
          <a:prstGeom prst="rect">
            <a:avLst/>
          </a:prstGeom>
          <a:solidFill>
            <a:srgbClr val="FAA127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smtClean="0">
                <a:latin typeface="Arial" charset="0"/>
                <a:cs typeface="Arial" charset="0"/>
              </a:rPr>
              <a:t>STRATÉGIAI SZINTEN</a:t>
            </a:r>
            <a:endParaRPr lang="en-US" sz="32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0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  <p:bldP spid="16" grpId="0" animBg="1"/>
      <p:bldP spid="16" grpId="1" animBg="1"/>
      <p:bldP spid="16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ÉRDEMES TUDNI</a:t>
            </a:r>
            <a:endParaRPr lang="en-US" dirty="0"/>
          </a:p>
        </p:txBody>
      </p:sp>
      <p:sp>
        <p:nvSpPr>
          <p:cNvPr id="17411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ea typeface="Open Sans" charset="0"/>
              </a:rPr>
              <a:t>Érdemes</a:t>
            </a:r>
            <a:r>
              <a:rPr lang="en-US" dirty="0" smtClean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tudni</a:t>
            </a:r>
            <a:endParaRPr lang="en-US" dirty="0">
              <a:latin typeface="Arial" charset="0"/>
              <a:ea typeface="Open Sans" charset="0"/>
            </a:endParaRPr>
          </a:p>
        </p:txBody>
      </p:sp>
      <p:sp>
        <p:nvSpPr>
          <p:cNvPr id="18" name="Content Placeholder 1"/>
          <p:cNvSpPr>
            <a:spLocks noGrp="1"/>
          </p:cNvSpPr>
          <p:nvPr>
            <p:ph idx="1"/>
          </p:nvPr>
        </p:nvSpPr>
        <p:spPr>
          <a:xfrm>
            <a:off x="381000" y="1143000"/>
            <a:ext cx="5334000" cy="3276600"/>
          </a:xfrm>
        </p:spPr>
        <p:txBody>
          <a:bodyPr/>
          <a:lstStyle/>
          <a:p>
            <a:r>
              <a:rPr lang="hu-HU" sz="1800" b="1" dirty="0" smtClean="0">
                <a:cs typeface="DIN Bold" charset="0"/>
              </a:rPr>
              <a:t>TARGETÁLÁS</a:t>
            </a:r>
            <a:endParaRPr lang="en-US" sz="1800" b="1" dirty="0">
              <a:cs typeface="DIN Bold" charset="0"/>
            </a:endParaRPr>
          </a:p>
          <a:p>
            <a:pPr lvl="1"/>
            <a:r>
              <a:rPr lang="hu-HU" sz="1600" dirty="0" smtClean="0">
                <a:cs typeface="Lucida Grande" charset="0"/>
              </a:rPr>
              <a:t>valamennyi okostelefonra, táblagépre</a:t>
            </a:r>
          </a:p>
          <a:p>
            <a:pPr lvl="1"/>
            <a:r>
              <a:rPr lang="hu-HU" sz="1600" dirty="0" smtClean="0">
                <a:cs typeface="Lucida Grande" charset="0"/>
              </a:rPr>
              <a:t>operációs rendszerre</a:t>
            </a:r>
          </a:p>
          <a:p>
            <a:pPr lvl="1"/>
            <a:r>
              <a:rPr lang="en-US" sz="1600" dirty="0" smtClean="0">
                <a:cs typeface="Lucida Grande" charset="0"/>
              </a:rPr>
              <a:t>k</a:t>
            </a:r>
            <a:r>
              <a:rPr lang="hu-HU" sz="1600" dirty="0" smtClean="0">
                <a:cs typeface="Lucida Grande" charset="0"/>
              </a:rPr>
              <a:t>épernyőszélességre</a:t>
            </a:r>
          </a:p>
          <a:p>
            <a:pPr lvl="1"/>
            <a:r>
              <a:rPr lang="en-US" sz="1600" dirty="0" err="1" smtClean="0">
                <a:cs typeface="Lucida Grande" charset="0"/>
              </a:rPr>
              <a:t>mobil</a:t>
            </a:r>
            <a:r>
              <a:rPr lang="en-US" sz="1600" dirty="0" smtClean="0">
                <a:cs typeface="Lucida Grande" charset="0"/>
              </a:rPr>
              <a:t> </a:t>
            </a:r>
            <a:r>
              <a:rPr lang="en-US" sz="1600" dirty="0" err="1" smtClean="0">
                <a:cs typeface="Lucida Grande" charset="0"/>
              </a:rPr>
              <a:t>szolgáltatóra</a:t>
            </a:r>
            <a:r>
              <a:rPr lang="en-US" sz="1600" dirty="0" smtClean="0">
                <a:cs typeface="Lucida Grande" charset="0"/>
              </a:rPr>
              <a:t> </a:t>
            </a:r>
            <a:r>
              <a:rPr lang="en-US" sz="1600" dirty="0" err="1" smtClean="0">
                <a:cs typeface="Lucida Grande" charset="0"/>
              </a:rPr>
              <a:t>vagy</a:t>
            </a:r>
            <a:r>
              <a:rPr lang="en-US" sz="1600" dirty="0" smtClean="0">
                <a:cs typeface="Lucida Grande" charset="0"/>
              </a:rPr>
              <a:t> </a:t>
            </a:r>
            <a:r>
              <a:rPr lang="en-US" sz="1600" dirty="0" err="1" smtClean="0">
                <a:cs typeface="Lucida Grande" charset="0"/>
              </a:rPr>
              <a:t>wifit</a:t>
            </a:r>
            <a:r>
              <a:rPr lang="en-US" sz="1600" dirty="0" smtClean="0">
                <a:cs typeface="Lucida Grande" charset="0"/>
              </a:rPr>
              <a:t> </a:t>
            </a:r>
            <a:r>
              <a:rPr lang="en-US" sz="1600" dirty="0" err="1" smtClean="0">
                <a:cs typeface="Lucida Grande" charset="0"/>
              </a:rPr>
              <a:t>használókra</a:t>
            </a:r>
            <a:endParaRPr lang="en-US" sz="1600" dirty="0" smtClean="0">
              <a:cs typeface="Lucida Grande" charset="0"/>
            </a:endParaRPr>
          </a:p>
          <a:p>
            <a:r>
              <a:rPr lang="hu-HU" sz="1800" b="1" dirty="0" smtClean="0">
                <a:cs typeface="DIN Bold" charset="0"/>
              </a:rPr>
              <a:t>HELYE A MÉDIA MIXBEN</a:t>
            </a:r>
            <a:endParaRPr lang="en-US" sz="1800" b="1" dirty="0" smtClean="0">
              <a:cs typeface="DIN Bold" charset="0"/>
            </a:endParaRPr>
          </a:p>
          <a:p>
            <a:pPr lvl="1"/>
            <a:r>
              <a:rPr lang="hu-HU" sz="1600" dirty="0">
                <a:cs typeface="Lucida Grande" charset="0"/>
              </a:rPr>
              <a:t> </a:t>
            </a:r>
            <a:r>
              <a:rPr lang="hu-HU" sz="1600" dirty="0" smtClean="0">
                <a:cs typeface="Lucida Grande" charset="0"/>
              </a:rPr>
              <a:t>a médiaterv „utolsó sora”</a:t>
            </a:r>
          </a:p>
          <a:p>
            <a:r>
              <a:rPr lang="hu-HU" sz="1800" b="1" dirty="0" smtClean="0">
                <a:cs typeface="DIN Bold" charset="0"/>
              </a:rPr>
              <a:t>VÁSÁRLÁSI MÓD</a:t>
            </a:r>
            <a:endParaRPr lang="en-US" sz="1800" b="1" dirty="0" smtClean="0">
              <a:cs typeface="DIN Bold" charset="0"/>
            </a:endParaRPr>
          </a:p>
          <a:p>
            <a:pPr lvl="1"/>
            <a:r>
              <a:rPr lang="hu-HU" sz="1600" dirty="0" smtClean="0">
                <a:cs typeface="Lucida Grande" charset="0"/>
              </a:rPr>
              <a:t>CPM vagy idő alapon</a:t>
            </a:r>
          </a:p>
          <a:p>
            <a:pPr lvl="1"/>
            <a:r>
              <a:rPr lang="en-US" sz="1600" dirty="0">
                <a:cs typeface="Lucida Grande" charset="0"/>
              </a:rPr>
              <a:t>h</a:t>
            </a:r>
            <a:r>
              <a:rPr lang="hu-HU" sz="1600" dirty="0" smtClean="0">
                <a:cs typeface="Lucida Grande" charset="0"/>
              </a:rPr>
              <a:t>atékonyság alapon nem jellemző</a:t>
            </a:r>
            <a:endParaRPr lang="hu-HU" sz="1600" dirty="0">
              <a:cs typeface="Lucida Grande" charset="0"/>
            </a:endParaRPr>
          </a:p>
          <a:p>
            <a:pPr lvl="1"/>
            <a:endParaRPr lang="hu-HU" sz="1200" dirty="0">
              <a:cs typeface="Lucida Grande" charset="0"/>
            </a:endParaRPr>
          </a:p>
          <a:p>
            <a:pPr lvl="1"/>
            <a:endParaRPr lang="hu-HU" sz="1600" dirty="0" smtClean="0">
              <a:cs typeface="Lucida Grande" charset="0"/>
            </a:endParaRPr>
          </a:p>
          <a:p>
            <a:pPr lvl="1"/>
            <a:endParaRPr lang="hu-HU" sz="1600" dirty="0">
              <a:cs typeface="Lucida Grande" charset="0"/>
            </a:endParaRPr>
          </a:p>
          <a:p>
            <a:pPr lvl="1"/>
            <a:endParaRPr lang="hu-HU" sz="1600" dirty="0">
              <a:cs typeface="Lucida Grande" charset="0"/>
            </a:endParaRPr>
          </a:p>
          <a:p>
            <a:endParaRPr lang="hu-HU" sz="2400" dirty="0">
              <a:cs typeface="Lucida Grande" charset="0"/>
            </a:endParaRPr>
          </a:p>
          <a:p>
            <a:endParaRPr lang="en-US" sz="2400" dirty="0" smtClean="0">
              <a:latin typeface="Arial" charset="0"/>
              <a:ea typeface="Open Sans" charset="0"/>
            </a:endParaRPr>
          </a:p>
          <a:p>
            <a:endParaRPr lang="tr-TR" sz="2400" dirty="0">
              <a:latin typeface="Arial" charset="0"/>
              <a:ea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50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ea typeface="Open Sans" panose="020B0606030504020204" pitchFamily="34" charset="0"/>
              </a:rPr>
              <a:t>KÜLFÖLDI PÉLDÁK</a:t>
            </a:r>
            <a:endParaRPr lang="hu-HU" dirty="0">
              <a:solidFill>
                <a:srgbClr val="FFFFFF"/>
              </a:solidFill>
              <a:ea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Mobilhirdetési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Külföldről</a:t>
            </a:r>
            <a:endParaRPr lang="en-US" dirty="0"/>
          </a:p>
        </p:txBody>
      </p:sp>
      <p:pic>
        <p:nvPicPr>
          <p:cNvPr id="30723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59340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Mobilhirdetési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példák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külföldről</a:t>
            </a:r>
            <a:endParaRPr lang="en-US" dirty="0">
              <a:latin typeface="Arial" charset="0"/>
              <a:ea typeface="Open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48200" y="342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 descr="CapturFiles-nov.-20-2014_11.55.0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453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6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1" descr="iphone5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Mobilhirdetési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Külföldről</a:t>
            </a:r>
            <a:endParaRPr lang="en-US" dirty="0"/>
          </a:p>
        </p:txBody>
      </p:sp>
      <p:pic>
        <p:nvPicPr>
          <p:cNvPr id="31750" name="Picture 3" descr="samsung_galaxy_s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2819400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3" descr="Pepsi_Youtube_2013-04-11_11-12-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05000"/>
            <a:ext cx="2057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9" descr="H&amp;M_Telegraph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74863"/>
            <a:ext cx="1828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Phone 5s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1" y="1295400"/>
            <a:ext cx="2449689" cy="4724400"/>
          </a:xfrm>
          <a:prstGeom prst="rect">
            <a:avLst/>
          </a:prstGeom>
        </p:spPr>
      </p:pic>
      <p:pic>
        <p:nvPicPr>
          <p:cNvPr id="4" name="Picture 3" descr="fotó 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1"/>
            <a:ext cx="1800225" cy="3200400"/>
          </a:xfrm>
          <a:prstGeom prst="rect">
            <a:avLst/>
          </a:prstGeom>
        </p:spPr>
      </p:pic>
      <p:sp>
        <p:nvSpPr>
          <p:cNvPr id="11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Mobilhirdetési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példák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külföldről</a:t>
            </a:r>
            <a:endParaRPr lang="en-US" dirty="0">
              <a:latin typeface="Arial" charset="0"/>
              <a:ea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46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Mobilhirdetési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itthonról</a:t>
            </a:r>
            <a:endParaRPr lang="en-US" dirty="0"/>
          </a:p>
        </p:txBody>
      </p:sp>
      <p:sp>
        <p:nvSpPr>
          <p:cNvPr id="32771" name="TextBox 14"/>
          <p:cNvSpPr txBox="1">
            <a:spLocks noChangeArrowheads="1"/>
          </p:cNvSpPr>
          <p:nvPr/>
        </p:nvSpPr>
        <p:spPr bwMode="auto">
          <a:xfrm>
            <a:off x="3733800" y="4114800"/>
            <a:ext cx="4883150" cy="584200"/>
          </a:xfrm>
          <a:prstGeom prst="rect">
            <a:avLst/>
          </a:prstGeom>
          <a:solidFill>
            <a:srgbClr val="FAA127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latin typeface="Arial" charset="0"/>
                <a:cs typeface="Arial" charset="0"/>
              </a:rPr>
              <a:t>AZ AKTUÁLIS KEDVENC</a:t>
            </a:r>
          </a:p>
        </p:txBody>
      </p:sp>
      <p:pic>
        <p:nvPicPr>
          <p:cNvPr id="32772" name="Picture 9" descr="color_yellow_no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92"/>
          <a:stretch>
            <a:fillRect/>
          </a:stretch>
        </p:blipFill>
        <p:spPr bwMode="auto">
          <a:xfrm>
            <a:off x="533400" y="914400"/>
            <a:ext cx="289560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8" descr="BOI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20177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1" descr="boein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2057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2" descr="BOING_banner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19558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Mobilhirdetési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példák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külföldről</a:t>
            </a:r>
            <a:endParaRPr lang="en-US" dirty="0">
              <a:latin typeface="Arial" charset="0"/>
              <a:ea typeface="Open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Ipad</a:t>
            </a:r>
            <a:r>
              <a:rPr lang="en-US" dirty="0" smtClean="0"/>
              <a:t> </a:t>
            </a:r>
            <a:r>
              <a:rPr lang="en-US" dirty="0" err="1" smtClean="0"/>
              <a:t>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Külföldről</a:t>
            </a:r>
            <a:endParaRPr lang="en-US" dirty="0"/>
          </a:p>
        </p:txBody>
      </p:sp>
      <p:pic>
        <p:nvPicPr>
          <p:cNvPr id="32771" name="Picture 10" descr="ipad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35052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2" descr="ipad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5400"/>
            <a:ext cx="35052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Ralp_Lauren_NYTimes_12-07-3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Netflix_Pandora_12-06-0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1725613"/>
            <a:ext cx="2763837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Mobilhirdetési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példák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külföldről</a:t>
            </a:r>
            <a:endParaRPr lang="en-US" dirty="0">
              <a:latin typeface="Arial" charset="0"/>
              <a:ea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78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iPad</a:t>
            </a:r>
            <a:r>
              <a:rPr lang="en-US" dirty="0" smtClean="0"/>
              <a:t> </a:t>
            </a:r>
            <a:r>
              <a:rPr lang="en-US" dirty="0" err="1" smtClean="0"/>
              <a:t>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külföldről</a:t>
            </a:r>
            <a:endParaRPr lang="en-US" dirty="0"/>
          </a:p>
        </p:txBody>
      </p:sp>
      <p:pic>
        <p:nvPicPr>
          <p:cNvPr id="33795" name="Picture 10" descr="ipad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30464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1" descr="ipad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029200" y="1600200"/>
            <a:ext cx="3048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2362200"/>
            <a:ext cx="324961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24384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Mobilhirdetési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példák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külföldről</a:t>
            </a:r>
            <a:endParaRPr lang="en-US" dirty="0">
              <a:latin typeface="Arial" charset="0"/>
              <a:ea typeface="Open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Mobilhirdetési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Külföldről</a:t>
            </a:r>
            <a:endParaRPr lang="en-US" dirty="0"/>
          </a:p>
        </p:txBody>
      </p:sp>
      <p:pic>
        <p:nvPicPr>
          <p:cNvPr id="34819" name="Picture 8" descr="ipad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38275"/>
            <a:ext cx="3560762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9" descr="ipad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1400175"/>
            <a:ext cx="2400300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849438"/>
            <a:ext cx="279876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3" y="1717675"/>
            <a:ext cx="1849437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Mobilhirdetési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példák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külföldről</a:t>
            </a:r>
            <a:endParaRPr lang="en-US" dirty="0">
              <a:latin typeface="Arial" charset="0"/>
              <a:ea typeface="Open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ea typeface="Open Sans" panose="020B0606030504020204" pitchFamily="34" charset="0"/>
              </a:rPr>
              <a:t>K</a:t>
            </a:r>
            <a:r>
              <a:rPr lang="tr-TR" dirty="0" smtClean="0">
                <a:solidFill>
                  <a:srgbClr val="FFFFFF"/>
                </a:solidFill>
                <a:ea typeface="Open Sans" panose="020B0606030504020204" pitchFamily="34" charset="0"/>
              </a:rPr>
              <a:t>ü</a:t>
            </a:r>
            <a:r>
              <a:rPr lang="en-US" dirty="0" err="1" smtClean="0">
                <a:solidFill>
                  <a:srgbClr val="FFFFFF"/>
                </a:solidFill>
                <a:ea typeface="Open Sans" panose="020B0606030504020204" pitchFamily="34" charset="0"/>
              </a:rPr>
              <a:t>lönleges</a:t>
            </a:r>
            <a:r>
              <a:rPr lang="en-US" dirty="0" smtClean="0">
                <a:solidFill>
                  <a:srgbClr val="FFFFFF"/>
                </a:solidFill>
                <a:ea typeface="Open Sans" panose="020B0606030504020204" pitchFamily="34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ea typeface="Open Sans" panose="020B0606030504020204" pitchFamily="34" charset="0"/>
              </a:rPr>
              <a:t>megoldások</a:t>
            </a:r>
            <a:endParaRPr lang="hu-HU" dirty="0">
              <a:solidFill>
                <a:srgbClr val="FFFFFF"/>
              </a:solidFill>
              <a:ea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47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Mobilhirdetési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Külföldről</a:t>
            </a:r>
            <a:endParaRPr lang="en-US" dirty="0"/>
          </a:p>
        </p:txBody>
      </p:sp>
      <p:sp>
        <p:nvSpPr>
          <p:cNvPr id="36866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Mobilhirdetési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példák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külföldről</a:t>
            </a:r>
            <a:endParaRPr lang="en-US" dirty="0">
              <a:latin typeface="Arial" charset="0"/>
              <a:ea typeface="Open Sans" charset="0"/>
            </a:endParaRPr>
          </a:p>
        </p:txBody>
      </p:sp>
      <p:pic>
        <p:nvPicPr>
          <p:cNvPr id="2" name="True Blood in-app rich media ad on Variety.com iPhone ap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37760"/>
            <a:ext cx="8153400" cy="4582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Mobilhirdetési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Külföldről</a:t>
            </a:r>
            <a:endParaRPr lang="en-US" dirty="0"/>
          </a:p>
        </p:txBody>
      </p:sp>
      <p:pic>
        <p:nvPicPr>
          <p:cNvPr id="4" name="Demo Video Mastering Comp 1080SOUND Brightcove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624012"/>
            <a:ext cx="7543800" cy="4243388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Mobilhirdetési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példák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külföldről</a:t>
            </a:r>
            <a:endParaRPr lang="en-US" dirty="0">
              <a:latin typeface="Arial" charset="0"/>
              <a:ea typeface="Open Sans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iphone4_feke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2420938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3" descr="iphone4_feke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71600"/>
            <a:ext cx="2420938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iphone4_feke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2420938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Különleges</a:t>
            </a:r>
            <a:r>
              <a:rPr lang="en-US" dirty="0" smtClean="0"/>
              <a:t> </a:t>
            </a:r>
            <a:r>
              <a:rPr lang="en-US" dirty="0" err="1" smtClean="0"/>
              <a:t>Mobilhirdetési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külföldről</a:t>
            </a:r>
            <a:endParaRPr lang="en-US" dirty="0"/>
          </a:p>
        </p:txBody>
      </p:sp>
      <p:pic>
        <p:nvPicPr>
          <p:cNvPr id="378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62200"/>
            <a:ext cx="1946275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19685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4" descr="Burberry4_Telegraph_13-03-22.PNG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1930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Mobilhirdetési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példák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külföldről</a:t>
            </a:r>
            <a:endParaRPr lang="en-US" dirty="0">
              <a:latin typeface="Arial" charset="0"/>
              <a:ea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04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Különleges</a:t>
            </a:r>
            <a:r>
              <a:rPr lang="en-US" dirty="0" smtClean="0"/>
              <a:t> </a:t>
            </a:r>
            <a:r>
              <a:rPr lang="en-US" dirty="0" err="1" smtClean="0"/>
              <a:t>megoldások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Mobilhirdetési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példák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külföldről</a:t>
            </a:r>
            <a:endParaRPr lang="en-US" dirty="0">
              <a:latin typeface="Arial" charset="0"/>
              <a:ea typeface="Open San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653553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5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48200" y="342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33" y="685800"/>
            <a:ext cx="9144000" cy="508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2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ctr">
              <a:defRPr/>
            </a:pPr>
            <a:r>
              <a:rPr lang="hu-HU" dirty="0" smtClean="0">
                <a:solidFill>
                  <a:srgbClr val="FFFFFF"/>
                </a:solidFill>
                <a:ea typeface="Open Sans" panose="020B0606030504020204" pitchFamily="34" charset="0"/>
              </a:rPr>
              <a:t>HAZAI PÉLDÁK</a:t>
            </a:r>
            <a:endParaRPr lang="hu-HU" dirty="0">
              <a:solidFill>
                <a:srgbClr val="FFFFFF"/>
              </a:solidFill>
              <a:ea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Mobilhirdetési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itthonról</a:t>
            </a:r>
            <a:endParaRPr lang="en-US" dirty="0"/>
          </a:p>
        </p:txBody>
      </p:sp>
      <p:sp>
        <p:nvSpPr>
          <p:cNvPr id="39938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Mobilhirdetési példák itthonról</a:t>
            </a:r>
          </a:p>
        </p:txBody>
      </p:sp>
      <p:pic>
        <p:nvPicPr>
          <p:cNvPr id="39939" name="Picture 3" descr="iphone4_feke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257333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17" descr="Volvo_Player_13-11-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20288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1" descr="iphone4_feke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66800"/>
            <a:ext cx="18605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4" descr="BAM_NLC_2013_10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52600"/>
            <a:ext cx="14192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5" descr="iphone4_feke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66800"/>
            <a:ext cx="18605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20" descr="Ikea_Femcafe_480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1422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" descr="vodafon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137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6" descr="fotó 1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52600"/>
            <a:ext cx="312420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6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8" descr="iphone4 copy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2667000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Mobilhirdetési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itthonról</a:t>
            </a:r>
            <a:endParaRPr lang="en-US" dirty="0"/>
          </a:p>
        </p:txBody>
      </p:sp>
      <p:sp>
        <p:nvSpPr>
          <p:cNvPr id="39939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Mobilhirdetési példák itthonról</a:t>
            </a:r>
          </a:p>
        </p:txBody>
      </p:sp>
      <p:pic>
        <p:nvPicPr>
          <p:cNvPr id="39940" name="Picture 1" descr="Telekom_Origo_13-11-11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97088"/>
            <a:ext cx="2001838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 descr="Telekom_Origo_kinyitott_13-11-11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95500"/>
            <a:ext cx="2001838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876800" y="3581400"/>
            <a:ext cx="3081338" cy="584200"/>
          </a:xfrm>
          <a:prstGeom prst="rect">
            <a:avLst/>
          </a:prstGeom>
          <a:solidFill>
            <a:srgbClr val="FCC63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Lenyíló hirdetés</a:t>
            </a:r>
          </a:p>
        </p:txBody>
      </p:sp>
      <p:pic>
        <p:nvPicPr>
          <p:cNvPr id="5" name="Picture 4" descr="OTP_Hir24_13-11-11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97088"/>
            <a:ext cx="2001838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029200" y="3810000"/>
            <a:ext cx="1941513" cy="584200"/>
          </a:xfrm>
          <a:prstGeom prst="rect">
            <a:avLst/>
          </a:prstGeom>
          <a:solidFill>
            <a:srgbClr val="FCC63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Interstitial           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029200" y="2819400"/>
            <a:ext cx="2236788" cy="584200"/>
          </a:xfrm>
          <a:prstGeom prst="rect">
            <a:avLst/>
          </a:prstGeom>
          <a:solidFill>
            <a:srgbClr val="FCC63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Rich media</a:t>
            </a:r>
          </a:p>
        </p:txBody>
      </p:sp>
      <p:pic>
        <p:nvPicPr>
          <p:cNvPr id="6" name="FW Originals 30 Global Hungary 4x3.mp4">
            <a:hlinkClick r:id="" action="ppaction://media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962400"/>
            <a:ext cx="11430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didas_expanded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203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105400" y="2133600"/>
            <a:ext cx="1598613" cy="584200"/>
          </a:xfrm>
          <a:prstGeom prst="rect">
            <a:avLst/>
          </a:prstGeom>
          <a:solidFill>
            <a:srgbClr val="FCC63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Overlay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724400" y="3505200"/>
            <a:ext cx="3340100" cy="584200"/>
          </a:xfrm>
          <a:prstGeom prst="rect">
            <a:avLst/>
          </a:prstGeom>
          <a:solidFill>
            <a:srgbClr val="FCC63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Full video banner</a:t>
            </a:r>
          </a:p>
        </p:txBody>
      </p:sp>
      <p:pic>
        <p:nvPicPr>
          <p:cNvPr id="8" name="Picture 7" descr="fotó 1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574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otó 2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2057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otó 3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574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fotó 4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574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fotó 5.PN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574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W Originals 30 Global Hungary 4x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14600" y="4034287"/>
            <a:ext cx="1143000" cy="766313"/>
          </a:xfrm>
          <a:prstGeom prst="rect">
            <a:avLst/>
          </a:prstGeom>
        </p:spPr>
      </p:pic>
      <p:pic>
        <p:nvPicPr>
          <p:cNvPr id="26" name="Picture 11" descr="Mango_Femcafe.PN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574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HUN_320x160_10s_V3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057400" y="3429000"/>
            <a:ext cx="19812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99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 animBg="1"/>
      <p:bldP spid="15" grpId="0" animBg="1"/>
      <p:bldP spid="15" grpId="1" animBg="1"/>
      <p:bldP spid="18" grpId="0" animBg="1"/>
      <p:bldP spid="18" grpId="1" animBg="1"/>
      <p:bldP spid="25" grpId="0" animBg="1"/>
      <p:bldP spid="25" grpId="1" animBg="1"/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ctr">
              <a:defRPr/>
            </a:pPr>
            <a:r>
              <a:rPr lang="hu-HU" dirty="0" smtClean="0">
                <a:solidFill>
                  <a:srgbClr val="FFFFFF"/>
                </a:solidFill>
                <a:ea typeface="Open Sans" panose="020B0606030504020204" pitchFamily="34" charset="0"/>
              </a:rPr>
              <a:t>LANDING PAGE</a:t>
            </a:r>
            <a:endParaRPr lang="hu-HU" dirty="0">
              <a:solidFill>
                <a:srgbClr val="FFFFFF"/>
              </a:solidFill>
              <a:ea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Landing page</a:t>
            </a:r>
            <a:endParaRPr lang="en-US" dirty="0"/>
          </a:p>
        </p:txBody>
      </p:sp>
      <p:sp>
        <p:nvSpPr>
          <p:cNvPr id="45058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Open Sans" charset="0"/>
              </a:rPr>
              <a:t>Landing page</a:t>
            </a:r>
            <a:endParaRPr lang="en-US" dirty="0">
              <a:latin typeface="Arial" charset="0"/>
              <a:ea typeface="Open Sans" charset="0"/>
            </a:endParaRPr>
          </a:p>
        </p:txBody>
      </p:sp>
      <p:pic>
        <p:nvPicPr>
          <p:cNvPr id="45059" name="Picture 3" descr="iphone4_feke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2420938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" descr="phot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1930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3" descr="samsung_galaxy_s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19200"/>
            <a:ext cx="2819400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3" descr="KH_lp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1905000"/>
            <a:ext cx="20478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3" descr="samsung_galaxy_s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2819400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4" descr="Ikea_Bedroom_lp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28800"/>
            <a:ext cx="2057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86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ctr">
              <a:defRPr/>
            </a:pPr>
            <a:r>
              <a:rPr lang="hu-HU" dirty="0" smtClean="0">
                <a:solidFill>
                  <a:srgbClr val="FFFFFF"/>
                </a:solidFill>
                <a:ea typeface="Open Sans" panose="020B0606030504020204" pitchFamily="34" charset="0"/>
              </a:rPr>
              <a:t>A MOBILHIRDETÉS JÖVŐJE</a:t>
            </a:r>
            <a:endParaRPr lang="hu-HU" dirty="0">
              <a:solidFill>
                <a:srgbClr val="FFFFFF"/>
              </a:solidFill>
              <a:ea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87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 MOBILHIRDETÉS JÖVŐJE</a:t>
            </a:r>
            <a:endParaRPr lang="en-US" dirty="0"/>
          </a:p>
        </p:txBody>
      </p:sp>
      <p:sp>
        <p:nvSpPr>
          <p:cNvPr id="45058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Open Sans" charset="0"/>
              </a:rPr>
              <a:t>A </a:t>
            </a:r>
            <a:r>
              <a:rPr lang="en-US" dirty="0" err="1" smtClean="0">
                <a:latin typeface="Arial" charset="0"/>
                <a:ea typeface="Open Sans" charset="0"/>
              </a:rPr>
              <a:t>mobilhirdetés</a:t>
            </a:r>
            <a:r>
              <a:rPr lang="en-US" dirty="0" smtClean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jövője</a:t>
            </a:r>
            <a:endParaRPr lang="en-US" dirty="0">
              <a:latin typeface="Arial" charset="0"/>
              <a:ea typeface="Open San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219200"/>
            <a:ext cx="5894784" cy="4425708"/>
          </a:xfrm>
          <a:prstGeom prst="rect">
            <a:avLst/>
          </a:prstGeom>
        </p:spPr>
      </p:pic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133600" y="5562600"/>
            <a:ext cx="5434304" cy="338554"/>
          </a:xfrm>
          <a:prstGeom prst="rect">
            <a:avLst/>
          </a:prstGeom>
          <a:solidFill>
            <a:srgbClr val="FAA127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leggyorsabban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növekedő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formátum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: a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mobil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videóhirdetés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20211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Open Sans" charset="0"/>
              </a:rPr>
              <a:t>A </a:t>
            </a:r>
            <a:r>
              <a:rPr lang="en-US" dirty="0" err="1" smtClean="0">
                <a:latin typeface="Arial" charset="0"/>
                <a:ea typeface="Open Sans" charset="0"/>
              </a:rPr>
              <a:t>mobilhirdetés</a:t>
            </a:r>
            <a:r>
              <a:rPr lang="en-US" dirty="0" smtClean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jövője</a:t>
            </a:r>
            <a:endParaRPr lang="en-US" dirty="0">
              <a:latin typeface="Arial" charset="0"/>
              <a:ea typeface="Open Sans" charset="0"/>
            </a:endParaRPr>
          </a:p>
        </p:txBody>
      </p:sp>
      <p:pic>
        <p:nvPicPr>
          <p:cNvPr id="5" name="09F9F8244A1092892368543309824_26dca596279.0.4.1526717864980889394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3810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1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ctr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hu-HU" cap="none" dirty="0" smtClean="0">
                <a:latin typeface="Arial" charset="0"/>
                <a:cs typeface="Open Sans" charset="0"/>
              </a:rPr>
              <a:t>KÖSZÖNÖM </a:t>
            </a:r>
            <a:r>
              <a:rPr lang="hu-HU" cap="none" dirty="0">
                <a:latin typeface="Arial" charset="0"/>
                <a:cs typeface="Open Sans" charset="0"/>
              </a:rPr>
              <a:t>A FIGYELMET!</a:t>
            </a:r>
          </a:p>
        </p:txBody>
      </p:sp>
      <p:sp>
        <p:nvSpPr>
          <p:cNvPr id="44034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98989"/>
                </a:solidFill>
                <a:latin typeface="Arial" charset="0"/>
                <a:ea typeface="Open Sans" charset="0"/>
              </a:rPr>
              <a:t>Brindza Gábor (Madhouse)</a:t>
            </a:r>
            <a:endParaRPr lang="en-US" dirty="0">
              <a:solidFill>
                <a:srgbClr val="898989"/>
              </a:solidFill>
              <a:latin typeface="Arial" charset="0"/>
              <a:ea typeface="Open Sans" charset="0"/>
            </a:endParaRPr>
          </a:p>
          <a:p>
            <a:r>
              <a:rPr lang="en-US" dirty="0" smtClean="0">
                <a:solidFill>
                  <a:srgbClr val="898989"/>
                </a:solidFill>
                <a:latin typeface="Arial" charset="0"/>
                <a:ea typeface="Open Sans" charset="0"/>
              </a:rPr>
              <a:t>g</a:t>
            </a:r>
            <a:r>
              <a:rPr lang="hu-HU" dirty="0" smtClean="0">
                <a:solidFill>
                  <a:srgbClr val="898989"/>
                </a:solidFill>
                <a:latin typeface="Arial" charset="0"/>
                <a:ea typeface="Open Sans" charset="0"/>
              </a:rPr>
              <a:t>abor.brindza@madhouse.hu</a:t>
            </a:r>
            <a:endParaRPr lang="hu-HU" dirty="0">
              <a:solidFill>
                <a:srgbClr val="898989"/>
              </a:solidFill>
              <a:latin typeface="Arial" charset="0"/>
              <a:ea typeface="Open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48200" y="342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19800" y="1981200"/>
            <a:ext cx="29546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13 ember </a:t>
            </a:r>
          </a:p>
          <a:p>
            <a:r>
              <a:rPr lang="en-US" sz="3200" dirty="0" smtClean="0"/>
              <a:t>1 </a:t>
            </a:r>
            <a:r>
              <a:rPr lang="en-US" sz="3200" dirty="0" err="1" smtClean="0"/>
              <a:t>milliárd</a:t>
            </a:r>
            <a:r>
              <a:rPr lang="en-US" sz="3200" dirty="0" smtClean="0"/>
              <a:t> </a:t>
            </a:r>
            <a:r>
              <a:rPr lang="en-US" sz="3200" dirty="0" err="1" smtClean="0"/>
              <a:t>dollár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48200" y="342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24400" y="2286000"/>
            <a:ext cx="30444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4 </a:t>
            </a:r>
            <a:r>
              <a:rPr lang="en-US" sz="3200" dirty="0" err="1" smtClean="0"/>
              <a:t>hónap</a:t>
            </a:r>
            <a:endParaRPr lang="en-US" sz="3200" dirty="0" smtClean="0"/>
          </a:p>
          <a:p>
            <a:r>
              <a:rPr lang="en-US" sz="3200" dirty="0" smtClean="0"/>
              <a:t>100 </a:t>
            </a:r>
            <a:r>
              <a:rPr lang="en-US" sz="3200" dirty="0" err="1" smtClean="0"/>
              <a:t>millió</a:t>
            </a:r>
            <a:r>
              <a:rPr lang="en-US" sz="3200" dirty="0" smtClean="0"/>
              <a:t> </a:t>
            </a:r>
            <a:r>
              <a:rPr lang="en-US" sz="3200" dirty="0" err="1" smtClean="0"/>
              <a:t>dollár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3821906" cy="596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9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48200" y="342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52400"/>
            <a:ext cx="585859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ÉRDEMES TUDNI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567144" cy="61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9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hu-HU" dirty="0" smtClean="0"/>
              <a:t>KÜLFÖLDI HELYZET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95400"/>
            <a:ext cx="228600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33800"/>
            <a:ext cx="2286000" cy="2286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00400" y="1447800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9A128"/>
                </a:solidFill>
                <a:latin typeface="+mn-lt"/>
              </a:rPr>
              <a:t>“430 MILLION MONTHLY USERS”</a:t>
            </a:r>
          </a:p>
          <a:p>
            <a:endParaRPr lang="en-US" baseline="30000" dirty="0">
              <a:latin typeface="+mn-lt"/>
            </a:endParaRPr>
          </a:p>
          <a:p>
            <a:r>
              <a:rPr lang="en-US" sz="2400" baseline="30000" dirty="0" smtClean="0">
                <a:latin typeface="+mj-lt"/>
              </a:rPr>
              <a:t>…</a:t>
            </a:r>
            <a:r>
              <a:rPr lang="en-US" sz="2400" b="1" baseline="30000" dirty="0" smtClean="0">
                <a:latin typeface="+mj-lt"/>
              </a:rPr>
              <a:t>more than half </a:t>
            </a:r>
            <a:r>
              <a:rPr lang="en-US" sz="2400" baseline="30000" dirty="0" smtClean="0">
                <a:latin typeface="+mj-lt"/>
              </a:rPr>
              <a:t>of the company’s total monthly audience coming from mobile</a:t>
            </a:r>
          </a:p>
          <a:p>
            <a:endParaRPr lang="en-US" sz="2400" baseline="300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8200" y="342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352800" y="3886200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9A128"/>
                </a:solidFill>
              </a:rPr>
              <a:t>“399 MILLION MOBILE ONLY USERS”</a:t>
            </a:r>
          </a:p>
          <a:p>
            <a:endParaRPr lang="en-US" sz="2400" b="1" dirty="0"/>
          </a:p>
          <a:p>
            <a:r>
              <a:rPr lang="en-US" sz="2400" baseline="30000" dirty="0"/>
              <a:t>1.35 billion monthly active users </a:t>
            </a:r>
          </a:p>
          <a:p>
            <a:r>
              <a:rPr lang="en-US" sz="2400" b="1" baseline="30000" dirty="0"/>
              <a:t>1.12 billion mobile</a:t>
            </a:r>
            <a:r>
              <a:rPr lang="en-US" sz="2400" baseline="30000" dirty="0"/>
              <a:t> monthly active users</a:t>
            </a:r>
            <a:endParaRPr lang="en-US" sz="2400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690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AB ED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IAB EDU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5131</TotalTime>
  <Words>781</Words>
  <Application>Microsoft Office PowerPoint</Application>
  <PresentationFormat>Diavetítés a képernyőre (4:3 oldalarány)</PresentationFormat>
  <Paragraphs>248</Paragraphs>
  <Slides>48</Slides>
  <Notes>5</Notes>
  <HiddenSlides>4</HiddenSlides>
  <MMClips>5</MMClips>
  <ScaleCrop>false</ScaleCrop>
  <HeadingPairs>
    <vt:vector size="8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48</vt:i4>
      </vt:variant>
    </vt:vector>
  </HeadingPairs>
  <TitlesOfParts>
    <vt:vector size="59" baseType="lpstr">
      <vt:lpstr>ＭＳ Ｐゴシック</vt:lpstr>
      <vt:lpstr>Arial</vt:lpstr>
      <vt:lpstr>Calibri</vt:lpstr>
      <vt:lpstr>DIN Bold</vt:lpstr>
      <vt:lpstr>Lucida Grande</vt:lpstr>
      <vt:lpstr>Myriad Pro</vt:lpstr>
      <vt:lpstr>Open Sans</vt:lpstr>
      <vt:lpstr>Wingdings</vt:lpstr>
      <vt:lpstr>Office Theme</vt:lpstr>
      <vt:lpstr>Chart</vt:lpstr>
      <vt:lpstr>Worksheet</vt:lpstr>
      <vt:lpstr>A mobilhirdetés JELENE A HAZAI PIACON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ÉRDEMES TUDNI</vt:lpstr>
      <vt:lpstr>KÜLFÖLDI HELYZET</vt:lpstr>
      <vt:lpstr>MAGYAR HELYZET</vt:lpstr>
      <vt:lpstr>PowerPoint bemutató</vt:lpstr>
      <vt:lpstr>Hazai mobil landscape</vt:lpstr>
      <vt:lpstr>Hazai mobil landscape</vt:lpstr>
      <vt:lpstr>Hazai mobil landscape</vt:lpstr>
      <vt:lpstr>Hazai mobil landscape</vt:lpstr>
      <vt:lpstr>Hazai mobil landscape</vt:lpstr>
      <vt:lpstr>Hazai mobil landscape</vt:lpstr>
      <vt:lpstr>Hazai mobil landscape</vt:lpstr>
      <vt:lpstr>Hazai mobil landscape</vt:lpstr>
      <vt:lpstr>Hazai mobil landscape</vt:lpstr>
      <vt:lpstr>Hazai mobil landscape</vt:lpstr>
      <vt:lpstr>Hazai mobil landscape</vt:lpstr>
      <vt:lpstr>Hazai mobil landscape</vt:lpstr>
      <vt:lpstr>PowerPoint bemutató</vt:lpstr>
      <vt:lpstr>ÉRDEMES TUDNI</vt:lpstr>
      <vt:lpstr>ÉRDEMES TUDNI</vt:lpstr>
      <vt:lpstr>ÉRDEMES TUDNI</vt:lpstr>
      <vt:lpstr>PowerPoint bemutató</vt:lpstr>
      <vt:lpstr>Mobilhirdetési példák Külföldről</vt:lpstr>
      <vt:lpstr>Mobilhirdetési példák Külföldről</vt:lpstr>
      <vt:lpstr>Mobilhirdetési példák itthonról</vt:lpstr>
      <vt:lpstr>Ipad hirdetési példák Külföldről</vt:lpstr>
      <vt:lpstr>iPad hirdetési példák külföldről</vt:lpstr>
      <vt:lpstr>Mobilhirdetési példák Külföldről</vt:lpstr>
      <vt:lpstr>PowerPoint bemutató</vt:lpstr>
      <vt:lpstr>Mobilhirdetési példák Külföldről</vt:lpstr>
      <vt:lpstr>Mobilhirdetési példák Külföldről</vt:lpstr>
      <vt:lpstr>Különleges Mobilhirdetési példák külföldről</vt:lpstr>
      <vt:lpstr>Különleges megoldások</vt:lpstr>
      <vt:lpstr>PowerPoint bemutató</vt:lpstr>
      <vt:lpstr>Mobilhirdetési példák itthonról</vt:lpstr>
      <vt:lpstr>Mobilhirdetési példák itthonról</vt:lpstr>
      <vt:lpstr>PowerPoint bemutató</vt:lpstr>
      <vt:lpstr>Landing page</vt:lpstr>
      <vt:lpstr>PowerPoint bemutató</vt:lpstr>
      <vt:lpstr>A MOBILHIRDETÉS JÖVŐJE</vt:lpstr>
      <vt:lpstr>PowerPoint bemutató</vt:lpstr>
      <vt:lpstr>KÖSZÖNÖM A FIGYELMET!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Endre Somogyi</dc:creator>
  <cp:lastModifiedBy>Zsuzsi</cp:lastModifiedBy>
  <cp:revision>165</cp:revision>
  <dcterms:created xsi:type="dcterms:W3CDTF">2013-10-10T09:39:42Z</dcterms:created>
  <dcterms:modified xsi:type="dcterms:W3CDTF">2014-11-20T15:00:48Z</dcterms:modified>
</cp:coreProperties>
</file>