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309" r:id="rId3"/>
    <p:sldId id="264" r:id="rId4"/>
    <p:sldId id="265" r:id="rId5"/>
    <p:sldId id="266" r:id="rId6"/>
    <p:sldId id="267" r:id="rId7"/>
    <p:sldId id="268" r:id="rId8"/>
    <p:sldId id="269" r:id="rId9"/>
    <p:sldId id="364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  <p:sldId id="358" r:id="rId30"/>
    <p:sldId id="359" r:id="rId31"/>
    <p:sldId id="360" r:id="rId32"/>
    <p:sldId id="311" r:id="rId33"/>
    <p:sldId id="271" r:id="rId34"/>
    <p:sldId id="272" r:id="rId35"/>
    <p:sldId id="273" r:id="rId36"/>
    <p:sldId id="274" r:id="rId37"/>
    <p:sldId id="275" r:id="rId38"/>
    <p:sldId id="312" r:id="rId39"/>
    <p:sldId id="277" r:id="rId40"/>
    <p:sldId id="278" r:id="rId41"/>
    <p:sldId id="280" r:id="rId42"/>
    <p:sldId id="281" r:id="rId43"/>
    <p:sldId id="326" r:id="rId44"/>
    <p:sldId id="327" r:id="rId45"/>
    <p:sldId id="330" r:id="rId46"/>
    <p:sldId id="331" r:id="rId47"/>
    <p:sldId id="332" r:id="rId48"/>
    <p:sldId id="333" r:id="rId49"/>
    <p:sldId id="334" r:id="rId50"/>
    <p:sldId id="338" r:id="rId51"/>
    <p:sldId id="282" r:id="rId52"/>
    <p:sldId id="313" r:id="rId53"/>
    <p:sldId id="285" r:id="rId54"/>
    <p:sldId id="286" r:id="rId55"/>
    <p:sldId id="314" r:id="rId56"/>
    <p:sldId id="290" r:id="rId57"/>
    <p:sldId id="319" r:id="rId58"/>
    <p:sldId id="368" r:id="rId59"/>
    <p:sldId id="369" r:id="rId60"/>
    <p:sldId id="315" r:id="rId61"/>
    <p:sldId id="292" r:id="rId62"/>
    <p:sldId id="293" r:id="rId63"/>
    <p:sldId id="294" r:id="rId64"/>
    <p:sldId id="298" r:id="rId65"/>
    <p:sldId id="316" r:id="rId66"/>
    <p:sldId id="300" r:id="rId67"/>
    <p:sldId id="321" r:id="rId68"/>
    <p:sldId id="322" r:id="rId69"/>
    <p:sldId id="323" r:id="rId70"/>
    <p:sldId id="324" r:id="rId71"/>
    <p:sldId id="365" r:id="rId72"/>
    <p:sldId id="366" r:id="rId73"/>
    <p:sldId id="367" r:id="rId74"/>
    <p:sldId id="303" r:id="rId75"/>
    <p:sldId id="304" r:id="rId76"/>
    <p:sldId id="305" r:id="rId77"/>
    <p:sldId id="260" r:id="rId78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Open Sans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Open Sans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Open Sans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Open Sans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033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34" autoAdjust="0"/>
  </p:normalViewPr>
  <p:slideViewPr>
    <p:cSldViewPr>
      <p:cViewPr varScale="1">
        <p:scale>
          <a:sx n="116" d="100"/>
          <a:sy n="116" d="100"/>
        </p:scale>
        <p:origin x="146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80582524271837"/>
          <c:y val="2.6666666666666692E-3"/>
          <c:w val="0.72621359223300974"/>
          <c:h val="0.997333333333333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15911">
              <a:solidFill>
                <a:srgbClr val="FFFFFF"/>
              </a:solidFill>
              <a:prstDash val="solid"/>
            </a:ln>
          </c:spPr>
          <c:dPt>
            <c:idx val="0"/>
            <c:bubble3D val="0"/>
            <c:spPr>
              <a:solidFill>
                <a:srgbClr val="A9D82A"/>
              </a:solidFill>
              <a:ln w="15911">
                <a:solidFill>
                  <a:srgbClr val="FFFFFF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455147"/>
              </a:solidFill>
              <a:ln w="15911">
                <a:solidFill>
                  <a:srgbClr val="FFFFFF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5A97CC"/>
              </a:solidFill>
              <a:ln w="15911">
                <a:solidFill>
                  <a:srgbClr val="FFFFFF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FE7F00"/>
              </a:solidFill>
              <a:ln w="15911">
                <a:solidFill>
                  <a:srgbClr val="FFFFFF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FF3300"/>
              </a:solidFill>
              <a:ln w="15911">
                <a:solidFill>
                  <a:srgbClr val="FFFFFF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FF66"/>
              </a:solidFill>
              <a:ln w="15911">
                <a:solidFill>
                  <a:srgbClr val="FFFFFF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C0C0C0"/>
              </a:solidFill>
              <a:ln w="15911">
                <a:solidFill>
                  <a:srgbClr val="FFFFFF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003366"/>
              </a:solidFill>
              <a:ln w="15911">
                <a:solidFill>
                  <a:srgbClr val="FFFFFF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4.8939346033743211E-2"/>
                  <c:y val="-0.20231846637544873"/>
                </c:manualLayout>
              </c:layout>
              <c:tx>
                <c:rich>
                  <a:bodyPr/>
                  <a:lstStyle/>
                  <a:p>
                    <a:pPr>
                      <a:defRPr sz="3007" b="0" i="0" u="none" strike="noStrike" baseline="0">
                        <a:solidFill>
                          <a:schemeClr val="tx1"/>
                        </a:solidFill>
                        <a:latin typeface="+mn-lt"/>
                        <a:ea typeface="Verdana"/>
                        <a:cs typeface="Verdana"/>
                      </a:defRPr>
                    </a:pPr>
                    <a:r>
                      <a:rPr lang="en-US" dirty="0" smtClean="0"/>
                      <a:t>67%</a:t>
                    </a:r>
                    <a:endParaRPr lang="en-US" dirty="0"/>
                  </a:p>
                </c:rich>
              </c:tx>
              <c:numFmt formatCode="0\%" sourceLinked="0"/>
              <c:spPr>
                <a:noFill/>
                <a:ln w="31822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0\%" sourceLinked="0"/>
            <c:spPr>
              <a:solidFill>
                <a:srgbClr val="FFFFFF"/>
              </a:solidFill>
              <a:ln w="31822">
                <a:noFill/>
              </a:ln>
            </c:spPr>
            <c:txPr>
              <a:bodyPr/>
              <a:lstStyle/>
              <a:p>
                <a:pPr>
                  <a:defRPr sz="3508" b="0" i="0" u="none" strike="noStrike" baseline="0">
                    <a:solidFill>
                      <a:schemeClr val="tx1"/>
                    </a:solidFill>
                    <a:latin typeface="+mn-lt"/>
                    <a:ea typeface="Verdana"/>
                    <a:cs typeface="Verdana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internetezik</c:v>
                </c:pt>
                <c:pt idx="1">
                  <c:v>nem internetezik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67</c:v>
                </c:pt>
                <c:pt idx="1">
                  <c:v>33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3182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378" b="1" i="0" u="none" strike="noStrike" baseline="0">
          <a:solidFill>
            <a:schemeClr val="tx1"/>
          </a:solidFill>
          <a:latin typeface="Garamond"/>
          <a:ea typeface="Garamond"/>
          <a:cs typeface="Garamond"/>
        </a:defRPr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995713196849963E-2"/>
          <c:y val="1.6328343031878953E-2"/>
          <c:w val="0.87174913228572293"/>
          <c:h val="0.832710060293035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Munka1!$A$2</c:f>
              <c:strCache>
                <c:ptCount val="1"/>
                <c:pt idx="0">
                  <c:v>15-69 év közöttiek</c:v>
                </c:pt>
              </c:strCache>
            </c:strRef>
          </c:tx>
          <c:spPr>
            <a:solidFill>
              <a:srgbClr val="8FD400"/>
            </a:solidFill>
            <a:scene3d>
              <a:camera prst="orthographicFront"/>
              <a:lightRig rig="threePt" dir="t"/>
            </a:scene3d>
            <a:sp3d prstMaterial="matte">
              <a:bevelT/>
            </a:sp3d>
          </c:spPr>
          <c:invertIfNegative val="0"/>
          <c:dPt>
            <c:idx val="5"/>
            <c:invertIfNegative val="0"/>
            <c:bubble3D val="0"/>
            <c:spPr>
              <a:solidFill>
                <a:srgbClr val="73B5E0"/>
              </a:solidFill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Munka1!$B$1:$E$1</c:f>
              <c:strCache>
                <c:ptCount val="4"/>
                <c:pt idx="0">
                  <c:v>15-24</c:v>
                </c:pt>
                <c:pt idx="1">
                  <c:v>25-34</c:v>
                </c:pt>
                <c:pt idx="2">
                  <c:v>35-49</c:v>
                </c:pt>
                <c:pt idx="3">
                  <c:v>50-69</c:v>
                </c:pt>
              </c:strCache>
            </c:strRef>
          </c:cat>
          <c:val>
            <c:numRef>
              <c:f>Munka1!$B$2:$E$2</c:f>
              <c:numCache>
                <c:formatCode>0</c:formatCode>
                <c:ptCount val="4"/>
                <c:pt idx="0">
                  <c:v>92</c:v>
                </c:pt>
                <c:pt idx="1">
                  <c:v>86</c:v>
                </c:pt>
                <c:pt idx="2">
                  <c:v>73</c:v>
                </c:pt>
                <c:pt idx="3">
                  <c:v>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axId val="425880584"/>
        <c:axId val="425880976"/>
      </c:barChart>
      <c:catAx>
        <c:axId val="425880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0" baseline="0"/>
            </a:pPr>
            <a:endParaRPr lang="hu-HU"/>
          </a:p>
        </c:txPr>
        <c:crossAx val="425880976"/>
        <c:crosses val="autoZero"/>
        <c:auto val="1"/>
        <c:lblAlgn val="ctr"/>
        <c:lblOffset val="100"/>
        <c:tickLblSkip val="1"/>
        <c:noMultiLvlLbl val="0"/>
      </c:catAx>
      <c:valAx>
        <c:axId val="425880976"/>
        <c:scaling>
          <c:orientation val="minMax"/>
          <c:max val="110"/>
          <c:min val="0"/>
        </c:scaling>
        <c:delete val="1"/>
        <c:axPos val="l"/>
        <c:numFmt formatCode="0\%" sourceLinked="0"/>
        <c:majorTickMark val="out"/>
        <c:minorTickMark val="out"/>
        <c:tickLblPos val="none"/>
        <c:crossAx val="425880584"/>
        <c:crosses val="autoZero"/>
        <c:crossBetween val="between"/>
        <c:min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995713196849963E-2"/>
          <c:y val="1.6328343031878953E-2"/>
          <c:w val="0.87174913228572293"/>
          <c:h val="0.832710060293035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Munka1!$A$2</c:f>
              <c:strCache>
                <c:ptCount val="1"/>
                <c:pt idx="0">
                  <c:v>15-69 év közöttiek</c:v>
                </c:pt>
              </c:strCache>
            </c:strRef>
          </c:tx>
          <c:spPr>
            <a:solidFill>
              <a:srgbClr val="8FD400"/>
            </a:solidFill>
            <a:scene3d>
              <a:camera prst="orthographicFront"/>
              <a:lightRig rig="threePt" dir="t"/>
            </a:scene3d>
            <a:sp3d prstMaterial="matte">
              <a:bevelT/>
            </a:sp3d>
          </c:spPr>
          <c:invertIfNegative val="0"/>
          <c:dPt>
            <c:idx val="5"/>
            <c:invertIfNegative val="0"/>
            <c:bubble3D val="0"/>
            <c:spPr>
              <a:solidFill>
                <a:srgbClr val="73B5E0"/>
              </a:solidFill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Munka1!$B$1:$F$1</c:f>
              <c:strCache>
                <c:ptCount val="5"/>
                <c:pt idx="0">
                  <c:v>8 általános                         (15-69 évesek)</c:v>
                </c:pt>
                <c:pt idx="1">
                  <c:v>8 általános                    (18-69 évesek)</c:v>
                </c:pt>
                <c:pt idx="2">
                  <c:v>szakmunkásképző</c:v>
                </c:pt>
                <c:pt idx="3">
                  <c:v>középiskola</c:v>
                </c:pt>
                <c:pt idx="4">
                  <c:v>főiskola, egyetem</c:v>
                </c:pt>
              </c:strCache>
            </c:strRef>
          </c:cat>
          <c:val>
            <c:numRef>
              <c:f>Munka1!$B$2:$F$2</c:f>
              <c:numCache>
                <c:formatCode>0</c:formatCode>
                <c:ptCount val="5"/>
                <c:pt idx="0">
                  <c:v>46</c:v>
                </c:pt>
                <c:pt idx="1">
                  <c:v>38</c:v>
                </c:pt>
                <c:pt idx="2">
                  <c:v>52</c:v>
                </c:pt>
                <c:pt idx="3">
                  <c:v>82</c:v>
                </c:pt>
                <c:pt idx="4">
                  <c:v>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axId val="427098440"/>
        <c:axId val="427098832"/>
      </c:barChart>
      <c:catAx>
        <c:axId val="427098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0" baseline="0"/>
            </a:pPr>
            <a:endParaRPr lang="hu-HU"/>
          </a:p>
        </c:txPr>
        <c:crossAx val="427098832"/>
        <c:crosses val="autoZero"/>
        <c:auto val="1"/>
        <c:lblAlgn val="ctr"/>
        <c:lblOffset val="100"/>
        <c:tickLblSkip val="1"/>
        <c:noMultiLvlLbl val="0"/>
      </c:catAx>
      <c:valAx>
        <c:axId val="427098832"/>
        <c:scaling>
          <c:orientation val="minMax"/>
          <c:max val="110"/>
          <c:min val="0"/>
        </c:scaling>
        <c:delete val="1"/>
        <c:axPos val="l"/>
        <c:numFmt formatCode="0\%" sourceLinked="0"/>
        <c:majorTickMark val="out"/>
        <c:minorTickMark val="out"/>
        <c:tickLblPos val="none"/>
        <c:crossAx val="427098440"/>
        <c:crosses val="autoZero"/>
        <c:crossBetween val="between"/>
        <c:min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995713196849963E-2"/>
          <c:y val="1.4325544812396966E-2"/>
          <c:w val="0.91338990130445996"/>
          <c:h val="0.808746274062688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Munka1!$A$2</c:f>
              <c:strCache>
                <c:ptCount val="1"/>
                <c:pt idx="0">
                  <c:v>Item1</c:v>
                </c:pt>
              </c:strCache>
            </c:strRef>
          </c:tx>
          <c:spPr>
            <a:solidFill>
              <a:srgbClr val="8FD400"/>
            </a:solidFill>
            <a:scene3d>
              <a:camera prst="orthographicFront"/>
              <a:lightRig rig="threePt" dir="t"/>
            </a:scene3d>
            <a:sp3d prstMaterial="matte">
              <a:bevelT/>
            </a:sp3d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Munka1!$B$1:$I$1</c:f>
              <c:strCache>
                <c:ptCount val="8"/>
                <c:pt idx="0">
                  <c:v>15-25</c:v>
                </c:pt>
                <c:pt idx="1">
                  <c:v>18-29</c:v>
                </c:pt>
                <c:pt idx="2">
                  <c:v>18-49</c:v>
                </c:pt>
                <c:pt idx="3">
                  <c:v>18-49 AB</c:v>
                </c:pt>
                <c:pt idx="4">
                  <c:v>18-49 ABC</c:v>
                </c:pt>
                <c:pt idx="5">
                  <c:v>18-69</c:v>
                </c:pt>
                <c:pt idx="6">
                  <c:v>18-69 AB</c:v>
                </c:pt>
                <c:pt idx="7">
                  <c:v>18-69 ABC</c:v>
                </c:pt>
              </c:strCache>
            </c:strRef>
          </c:cat>
          <c:val>
            <c:numRef>
              <c:f>Munka1!$B$2:$I$2</c:f>
              <c:numCache>
                <c:formatCode>0</c:formatCode>
                <c:ptCount val="8"/>
                <c:pt idx="0">
                  <c:v>92</c:v>
                </c:pt>
                <c:pt idx="1">
                  <c:v>90</c:v>
                </c:pt>
                <c:pt idx="2">
                  <c:v>81</c:v>
                </c:pt>
                <c:pt idx="3">
                  <c:v>96</c:v>
                </c:pt>
                <c:pt idx="4">
                  <c:v>93</c:v>
                </c:pt>
                <c:pt idx="5">
                  <c:v>66</c:v>
                </c:pt>
                <c:pt idx="6">
                  <c:v>85</c:v>
                </c:pt>
                <c:pt idx="7">
                  <c:v>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axId val="427693512"/>
        <c:axId val="427693904"/>
      </c:barChart>
      <c:catAx>
        <c:axId val="427693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0"/>
            </a:pPr>
            <a:endParaRPr lang="hu-HU"/>
          </a:p>
        </c:txPr>
        <c:crossAx val="427693904"/>
        <c:crosses val="autoZero"/>
        <c:auto val="1"/>
        <c:lblAlgn val="ctr"/>
        <c:lblOffset val="100"/>
        <c:tickLblSkip val="1"/>
        <c:noMultiLvlLbl val="0"/>
      </c:catAx>
      <c:valAx>
        <c:axId val="427693904"/>
        <c:scaling>
          <c:orientation val="minMax"/>
        </c:scaling>
        <c:delete val="0"/>
        <c:axPos val="l"/>
        <c:numFmt formatCode="0\%" sourceLinked="0"/>
        <c:majorTickMark val="none"/>
        <c:minorTickMark val="out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900">
                <a:solidFill>
                  <a:schemeClr val="bg1">
                    <a:lumMod val="65000"/>
                  </a:schemeClr>
                </a:solidFill>
              </a:defRPr>
            </a:pPr>
            <a:endParaRPr lang="hu-HU"/>
          </a:p>
        </c:txPr>
        <c:crossAx val="427693512"/>
        <c:crosses val="autoZero"/>
        <c:crossBetween val="between"/>
        <c:min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  <c:spPr>
              <a:solidFill>
                <a:srgbClr val="FF7C80"/>
              </a:solidFill>
            </c:spPr>
          </c:dPt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56.68</c:v>
                </c:pt>
                <c:pt idx="1">
                  <c:v>43.32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59">
          <a:noFill/>
        </a:ln>
      </c:spPr>
    </c:plotArea>
    <c:plotVisOnly val="1"/>
    <c:dispBlanksAs val="gap"/>
    <c:showDLblsOverMax val="0"/>
  </c:chart>
  <c:txPr>
    <a:bodyPr/>
    <a:lstStyle/>
    <a:p>
      <a:pPr>
        <a:defRPr sz="1794"/>
      </a:pPr>
      <a:endParaRPr lang="hu-H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2FB7F13B-759A-45A1-B13C-2E09BE873F72}" type="datetimeFigureOut">
              <a:rPr lang="hu-HU"/>
              <a:pPr>
                <a:defRPr/>
              </a:pPr>
              <a:t>2014.11.06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hu-H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BC5CBA5-E7FC-4EC5-B396-32B966CE50B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243126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fld id="{1B081A12-AA8D-43C1-BE9A-4346C3BEC345}" type="slidenum">
              <a:rPr lang="hu-HU" altLang="hu-HU" smtClean="0"/>
              <a:pPr/>
              <a:t>2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653873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fld id="{26A7F81C-B96A-49E1-B55F-4F49AD04F8B0}" type="slidenum">
              <a:rPr lang="hu-HU" altLang="hu-HU" smtClean="0"/>
              <a:pPr/>
              <a:t>62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215075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fld id="{1B081A12-AA8D-43C1-BE9A-4346C3BEC345}" type="slidenum">
              <a:rPr lang="hu-HU" altLang="hu-HU" smtClean="0"/>
              <a:pPr/>
              <a:t>65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37054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EF3373-13F8-487C-8AF5-DAAB8A131639}" type="slidenum">
              <a:rPr lang="hu-HU"/>
              <a:pPr/>
              <a:t>27</a:t>
            </a:fld>
            <a:endParaRPr lang="hu-HU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7609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fld id="{1B081A12-AA8D-43C1-BE9A-4346C3BEC345}" type="slidenum">
              <a:rPr lang="hu-HU" altLang="hu-HU" smtClean="0"/>
              <a:pPr/>
              <a:t>32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28775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hu-HU" smtClean="0"/>
          </a:p>
        </p:txBody>
      </p:sp>
      <p:sp>
        <p:nvSpPr>
          <p:cNvPr id="35844" name="Date Placeholder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hu-HU" smtClean="0"/>
              <a:t>by MediaCom 18.03.2010</a:t>
            </a:r>
          </a:p>
        </p:txBody>
      </p:sp>
      <p:sp>
        <p:nvSpPr>
          <p:cNvPr id="35845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hu-HU" smtClean="0"/>
              <a:t>Presentation title to be written here</a:t>
            </a:r>
          </a:p>
        </p:txBody>
      </p:sp>
    </p:spTree>
    <p:extLst>
      <p:ext uri="{BB962C8B-B14F-4D97-AF65-F5344CB8AC3E}">
        <p14:creationId xmlns:p14="http://schemas.microsoft.com/office/powerpoint/2010/main" val="5777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fld id="{1B081A12-AA8D-43C1-BE9A-4346C3BEC345}" type="slidenum">
              <a:rPr lang="hu-HU" altLang="hu-HU" smtClean="0"/>
              <a:pPr/>
              <a:t>38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65230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706B0E9-68D7-48DA-978E-18FACC34EFC9}" type="slidenum">
              <a:rPr lang="hu-HU" altLang="hu-HU" smtClean="0">
                <a:latin typeface="Open Sans"/>
                <a:cs typeface="Arial" pitchFamily="34" charset="0"/>
              </a:rPr>
              <a:pPr/>
              <a:t>45</a:t>
            </a:fld>
            <a:endParaRPr lang="hu-HU" altLang="hu-HU" smtClean="0">
              <a:latin typeface="Open Sans"/>
              <a:cs typeface="Arial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726727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fld id="{1B081A12-AA8D-43C1-BE9A-4346C3BEC345}" type="slidenum">
              <a:rPr lang="hu-HU" altLang="hu-HU" smtClean="0"/>
              <a:pPr/>
              <a:t>52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709672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fld id="{1B081A12-AA8D-43C1-BE9A-4346C3BEC345}" type="slidenum">
              <a:rPr lang="hu-HU" altLang="hu-HU" smtClean="0"/>
              <a:pPr/>
              <a:t>55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118585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fld id="{1B081A12-AA8D-43C1-BE9A-4346C3BEC345}" type="slidenum">
              <a:rPr lang="hu-HU" altLang="hu-HU" smtClean="0"/>
              <a:pPr/>
              <a:t>60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052941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55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FCB033"/>
          </a:solidFill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hu-HU" noProof="0" dirty="0" err="1" smtClean="0"/>
              <a:t>Click</a:t>
            </a:r>
            <a:r>
              <a:rPr lang="hu-HU" noProof="0" dirty="0" smtClean="0"/>
              <a:t> to </a:t>
            </a:r>
            <a:r>
              <a:rPr lang="hu-HU" noProof="0" dirty="0" err="1" smtClean="0"/>
              <a:t>edit</a:t>
            </a:r>
            <a:r>
              <a:rPr lang="hu-HU" noProof="0" dirty="0" smtClean="0"/>
              <a:t> Master </a:t>
            </a:r>
            <a:r>
              <a:rPr lang="hu-HU" noProof="0" dirty="0" err="1" smtClean="0"/>
              <a:t>title</a:t>
            </a:r>
            <a:r>
              <a:rPr lang="hu-HU" noProof="0" dirty="0" smtClean="0"/>
              <a:t> </a:t>
            </a:r>
            <a:r>
              <a:rPr lang="hu-HU" noProof="0" dirty="0" err="1" smtClean="0"/>
              <a:t>style</a:t>
            </a:r>
            <a:endParaRPr lang="hu-HU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noProof="0" dirty="0" err="1" smtClean="0"/>
              <a:t>Click</a:t>
            </a:r>
            <a:r>
              <a:rPr lang="hu-HU" noProof="0" dirty="0" smtClean="0"/>
              <a:t> to </a:t>
            </a:r>
            <a:r>
              <a:rPr lang="hu-HU" noProof="0" dirty="0" err="1" smtClean="0"/>
              <a:t>edit</a:t>
            </a:r>
            <a:r>
              <a:rPr lang="hu-HU" noProof="0" dirty="0" smtClean="0"/>
              <a:t> Master </a:t>
            </a:r>
            <a:r>
              <a:rPr lang="hu-HU" noProof="0" dirty="0" err="1" smtClean="0"/>
              <a:t>subtitle</a:t>
            </a:r>
            <a:r>
              <a:rPr lang="hu-HU" noProof="0" dirty="0" smtClean="0"/>
              <a:t> </a:t>
            </a:r>
            <a:r>
              <a:rPr lang="hu-HU" noProof="0" dirty="0" err="1" smtClean="0"/>
              <a:t>style</a:t>
            </a:r>
            <a:endParaRPr lang="hu-H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40475"/>
            <a:ext cx="38862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hu-HU"/>
              <a:t>Footer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1569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2E09025D-1EDF-4909-809E-F81862F0750F}" type="slidenum">
              <a:rPr lang="en-US" altLang="hu-HU" sz="1200" smtClean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 eaLnBrk="1" hangingPunct="1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519909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2C1A0210-CFAB-4F95-944F-360742FC9F08}" type="slidenum">
              <a:rPr lang="en-US" altLang="hu-HU" sz="1200" smtClean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 eaLnBrk="1" hangingPunct="1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116211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B4203C20-7633-4CBD-B1C1-BF0D87227C0E}" type="slidenum">
              <a:rPr lang="en-US" altLang="hu-HU" sz="1200" smtClean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 eaLnBrk="1" hangingPunct="1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437683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643938" y="6357938"/>
            <a:ext cx="50006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BBB30417-A5AE-4136-BE54-0D1A28D85876}" type="slidenum">
              <a:rPr lang="hu-HU" altLang="hu-HU" smtClean="0">
                <a:solidFill>
                  <a:schemeClr val="bg1"/>
                </a:solidFill>
                <a:latin typeface="Georgia" panose="02040502050405020303" pitchFamily="18" charset="0"/>
              </a:rPr>
              <a:pPr algn="ctr">
                <a:defRPr/>
              </a:pPr>
              <a:t>‹#›</a:t>
            </a:fld>
            <a:endParaRPr lang="hu-HU" altLang="hu-HU" sz="240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8643938" y="6286500"/>
            <a:ext cx="500062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hu-HU" altLang="hu-HU" sz="900" smtClean="0">
                <a:solidFill>
                  <a:schemeClr val="bg1"/>
                </a:solidFill>
                <a:latin typeface="Lucida Sans Unicode" panose="020B0602030504020204" pitchFamily="34" charset="0"/>
              </a:rPr>
              <a:t>slide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19" y="476672"/>
            <a:ext cx="7845921" cy="108266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400">
                <a:solidFill>
                  <a:srgbClr val="5A544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9" y="1556792"/>
            <a:ext cx="7848872" cy="48011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3571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A544B"/>
              </a:buClr>
              <a:buSzPct val="100000"/>
              <a:buFont typeface="Wingdings" pitchFamily="2" charset="2"/>
              <a:buChar char="§"/>
              <a:defRPr sz="2000">
                <a:solidFill>
                  <a:srgbClr val="5A544B"/>
                </a:solidFill>
                <a:latin typeface="Arial" pitchFamily="34" charset="0"/>
                <a:cs typeface="Arial" pitchFamily="34" charset="0"/>
              </a:defRPr>
            </a:lvl1pPr>
            <a:lvl2pPr marL="357132" indent="25196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A544B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A544B"/>
                </a:solidFill>
                <a:latin typeface="Arial" pitchFamily="34" charset="0"/>
                <a:cs typeface="Arial" pitchFamily="34" charset="0"/>
              </a:defRPr>
            </a:lvl2pPr>
            <a:lvl3pPr marL="630139" indent="25196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A544B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A544B"/>
                </a:solidFill>
                <a:latin typeface="Arial" pitchFamily="34" charset="0"/>
                <a:cs typeface="Arial" pitchFamily="34" charset="0"/>
              </a:defRPr>
            </a:lvl3pPr>
            <a:lvl4pPr marL="895208" indent="25196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A544B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A544B"/>
                </a:solidFill>
                <a:latin typeface="Arial" pitchFamily="34" charset="0"/>
                <a:cs typeface="Arial" pitchFamily="34" charset="0"/>
              </a:defRPr>
            </a:lvl4pPr>
            <a:lvl5pPr marL="1252341" indent="25196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A544B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A544B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9692484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112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EEF22A53-B3F2-4DDE-8D7A-46F56D445288}" type="slidenum">
              <a:rPr lang="en-US" altLang="hu-HU" sz="1200" smtClean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hu-HU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286250" y="6346804"/>
            <a:ext cx="4038600" cy="433387"/>
          </a:xfr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81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6156325"/>
            <a:ext cx="9155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  <a:solidFill>
            <a:srgbClr val="FCB033"/>
          </a:solidFill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819400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02074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50DA4C6E-5E14-4AAA-8F60-BEF10BC2A193}" type="slidenum">
              <a:rPr lang="en-US" altLang="hu-HU" sz="1200" smtClean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 eaLnBrk="1" hangingPunct="1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064866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610FA001-1A50-44AA-8DD8-BD130E4C97CB}" type="slidenum">
              <a:rPr lang="en-US" altLang="hu-HU" sz="1200" smtClean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 eaLnBrk="1" hangingPunct="1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13644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919E0120-C324-43C2-8DEA-827BE3FFD7AE}" type="slidenum">
              <a:rPr lang="en-US" altLang="hu-HU" sz="1200" smtClean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 eaLnBrk="1" hangingPunct="1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886368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B3897ACD-1224-48A5-A568-E2A55CEADF5B}" type="slidenum">
              <a:rPr lang="en-US" altLang="hu-HU" sz="1200" smtClean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 eaLnBrk="1" hangingPunct="1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567520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35F89B2D-8B1C-430F-B80B-A19F7A4C9C0F}" type="slidenum">
              <a:rPr lang="en-US" altLang="hu-HU" sz="1200" smtClean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 eaLnBrk="1" hangingPunct="1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466124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6548A6BD-2F27-4422-8B9A-929A131AE17F}" type="slidenum">
              <a:rPr lang="en-US" altLang="hu-HU" sz="1200" smtClean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 eaLnBrk="1" hangingPunct="1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046758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535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noProof="0" dirty="0" err="1" smtClean="0"/>
              <a:t>Click</a:t>
            </a:r>
            <a:r>
              <a:rPr lang="hu-HU" noProof="0" dirty="0" smtClean="0"/>
              <a:t> to </a:t>
            </a:r>
            <a:r>
              <a:rPr lang="hu-HU" noProof="0" dirty="0" err="1" smtClean="0"/>
              <a:t>edit</a:t>
            </a:r>
            <a:r>
              <a:rPr lang="hu-HU" noProof="0" dirty="0" smtClean="0"/>
              <a:t> Master </a:t>
            </a:r>
            <a:r>
              <a:rPr lang="hu-HU" noProof="0" dirty="0" err="1" smtClean="0"/>
              <a:t>title</a:t>
            </a:r>
            <a:r>
              <a:rPr lang="hu-HU" noProof="0" dirty="0" smtClean="0"/>
              <a:t> </a:t>
            </a:r>
            <a:r>
              <a:rPr lang="hu-HU" noProof="0" dirty="0" err="1" smtClean="0"/>
              <a:t>style</a:t>
            </a:r>
            <a:endParaRPr lang="hu-HU" noProof="0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Click to edit Master text styles</a:t>
            </a:r>
          </a:p>
          <a:p>
            <a:pPr lvl="1"/>
            <a:r>
              <a:rPr lang="hu-HU" altLang="hu-HU" smtClean="0"/>
              <a:t>Second level</a:t>
            </a:r>
          </a:p>
          <a:p>
            <a:pPr lvl="2"/>
            <a:r>
              <a:rPr lang="hu-HU" altLang="hu-HU" smtClean="0"/>
              <a:t>Third level</a:t>
            </a:r>
          </a:p>
          <a:p>
            <a:pPr lvl="3"/>
            <a:r>
              <a:rPr lang="hu-HU" altLang="hu-HU" smtClean="0"/>
              <a:t>Fourth level</a:t>
            </a:r>
          </a:p>
          <a:p>
            <a:pPr lvl="4"/>
            <a:r>
              <a:rPr lang="hu-HU" altLang="hu-HU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kern="1200" cap="all">
          <a:solidFill>
            <a:srgbClr val="FCB033"/>
          </a:solidFill>
          <a:latin typeface="Arial" panose="020B0604020202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Open Sans" pitchFamily="34" charset="0"/>
          <a:cs typeface="Open Sans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Open Sans" pitchFamily="34" charset="0"/>
          <a:cs typeface="Open Sans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Open Sans" pitchFamily="34" charset="0"/>
          <a:cs typeface="Open Sans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Open Sans" pitchFamily="34" charset="0"/>
          <a:cs typeface="Open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CB033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Clr>
          <a:srgbClr val="FCB033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CB033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dkt.hu/hu/menu/ola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chart" Target="../charts/char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26" Type="http://schemas.openxmlformats.org/officeDocument/2006/relationships/tags" Target="../tags/tag32.xml"/><Relationship Id="rId3" Type="http://schemas.openxmlformats.org/officeDocument/2006/relationships/tags" Target="../tags/tag9.xml"/><Relationship Id="rId21" Type="http://schemas.openxmlformats.org/officeDocument/2006/relationships/tags" Target="../tags/tag27.xml"/><Relationship Id="rId34" Type="http://schemas.openxmlformats.org/officeDocument/2006/relationships/tags" Target="../tags/tag40.xml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openxmlformats.org/officeDocument/2006/relationships/tags" Target="../tags/tag31.xml"/><Relationship Id="rId33" Type="http://schemas.openxmlformats.org/officeDocument/2006/relationships/tags" Target="../tags/tag39.xml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0" Type="http://schemas.openxmlformats.org/officeDocument/2006/relationships/tags" Target="../tags/tag26.xml"/><Relationship Id="rId29" Type="http://schemas.openxmlformats.org/officeDocument/2006/relationships/tags" Target="../tags/tag35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tags" Target="../tags/tag30.xml"/><Relationship Id="rId32" Type="http://schemas.openxmlformats.org/officeDocument/2006/relationships/tags" Target="../tags/tag38.xml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23" Type="http://schemas.openxmlformats.org/officeDocument/2006/relationships/tags" Target="../tags/tag29.xml"/><Relationship Id="rId28" Type="http://schemas.openxmlformats.org/officeDocument/2006/relationships/tags" Target="../tags/tag34.xml"/><Relationship Id="rId10" Type="http://schemas.openxmlformats.org/officeDocument/2006/relationships/tags" Target="../tags/tag16.xml"/><Relationship Id="rId19" Type="http://schemas.openxmlformats.org/officeDocument/2006/relationships/tags" Target="../tags/tag25.xml"/><Relationship Id="rId31" Type="http://schemas.openxmlformats.org/officeDocument/2006/relationships/tags" Target="../tags/tag37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tags" Target="../tags/tag28.xml"/><Relationship Id="rId27" Type="http://schemas.openxmlformats.org/officeDocument/2006/relationships/tags" Target="../tags/tag33.xml"/><Relationship Id="rId30" Type="http://schemas.openxmlformats.org/officeDocument/2006/relationships/tags" Target="../tags/tag36.xml"/><Relationship Id="rId35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www.gemius.hu/hu/jelentesek-riportok-prezentaciok/2011-05/01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mailto:tamas.jobbagy@mecglobal.com" TargetMode="External"/><Relationship Id="rId2" Type="http://schemas.openxmlformats.org/officeDocument/2006/relationships/hyperlink" Target="mailto:imre.kurucz@nrc.hu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hu-HU" sz="2400" dirty="0"/>
              <a:t>A digitális és online marketinginformációs rendszer: kutatási adatbázisok, </a:t>
            </a:r>
            <a:r>
              <a:rPr lang="hu-HU" sz="2400" dirty="0" smtClean="0"/>
              <a:t>információforrások</a:t>
            </a:r>
            <a:endParaRPr lang="hu-HU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Kurucz Imre (NRC)</a:t>
            </a:r>
          </a:p>
          <a:p>
            <a:pPr>
              <a:defRPr/>
            </a:pPr>
            <a:r>
              <a:rPr lang="hu-HU" dirty="0" smtClean="0"/>
              <a:t>Jobbágy Tamás (MEC)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084782" y="105417"/>
            <a:ext cx="3023999" cy="2123801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279889" y="562403"/>
            <a:ext cx="25763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FFFF"/>
                </a:solidFill>
                <a:latin typeface="+mj-lt"/>
              </a:rPr>
              <a:t>MŰSZERES,</a:t>
            </a:r>
            <a:br>
              <a:rPr lang="hu-HU" sz="2800" dirty="0" smtClean="0">
                <a:solidFill>
                  <a:srgbClr val="FFFFFF"/>
                </a:solidFill>
                <a:latin typeface="+mj-lt"/>
              </a:rPr>
            </a:br>
            <a:r>
              <a:rPr lang="hu-HU" sz="2800" dirty="0" smtClean="0">
                <a:solidFill>
                  <a:srgbClr val="FFFFFF"/>
                </a:solidFill>
                <a:latin typeface="+mj-lt"/>
              </a:rPr>
              <a:t>SZOFTVERES</a:t>
            </a:r>
            <a:br>
              <a:rPr lang="hu-HU" sz="2800" dirty="0" smtClean="0">
                <a:solidFill>
                  <a:srgbClr val="FFFFFF"/>
                </a:solidFill>
                <a:latin typeface="+mj-lt"/>
              </a:rPr>
            </a:br>
            <a:r>
              <a:rPr lang="hu-HU" sz="2800" dirty="0" smtClean="0">
                <a:solidFill>
                  <a:srgbClr val="FFFFFF"/>
                </a:solidFill>
                <a:latin typeface="+mj-lt"/>
              </a:rPr>
              <a:t> MÉRÉSEK</a:t>
            </a:r>
            <a:endParaRPr lang="en-US" sz="2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086375" y="2337219"/>
            <a:ext cx="3023999" cy="2132545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398877" y="2965661"/>
            <a:ext cx="2416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FFFF"/>
                </a:solidFill>
                <a:latin typeface="+mj-lt"/>
              </a:rPr>
              <a:t>KVANTITATÍV</a:t>
            </a:r>
            <a:br>
              <a:rPr lang="hu-HU" sz="2800" dirty="0" smtClean="0">
                <a:solidFill>
                  <a:srgbClr val="FFFFFF"/>
                </a:solidFill>
                <a:latin typeface="+mj-lt"/>
              </a:rPr>
            </a:br>
            <a:r>
              <a:rPr lang="hu-HU" sz="2800" dirty="0" smtClean="0">
                <a:solidFill>
                  <a:srgbClr val="FFFFFF"/>
                </a:solidFill>
                <a:latin typeface="+mj-lt"/>
              </a:rPr>
              <a:t>KUTATÁSOK</a:t>
            </a:r>
            <a:endParaRPr lang="en-US" sz="2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090092" y="4585192"/>
            <a:ext cx="3023999" cy="2168476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399673" y="5113617"/>
            <a:ext cx="23033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FFFF"/>
                </a:solidFill>
                <a:latin typeface="+mj-lt"/>
              </a:rPr>
              <a:t>KVALITATÍV</a:t>
            </a:r>
            <a:br>
              <a:rPr lang="hu-HU" sz="2800" dirty="0" smtClean="0">
                <a:solidFill>
                  <a:srgbClr val="FFFFFF"/>
                </a:solidFill>
                <a:latin typeface="+mj-lt"/>
              </a:rPr>
            </a:br>
            <a:r>
              <a:rPr lang="hu-HU" sz="2800" dirty="0" smtClean="0">
                <a:solidFill>
                  <a:srgbClr val="FFFFFF"/>
                </a:solidFill>
                <a:latin typeface="+mj-lt"/>
              </a:rPr>
              <a:t>KUTATÁSOK</a:t>
            </a:r>
            <a:endParaRPr lang="en-US" sz="2800" dirty="0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2" name="Group 96"/>
          <p:cNvGrpSpPr/>
          <p:nvPr/>
        </p:nvGrpSpPr>
        <p:grpSpPr>
          <a:xfrm>
            <a:off x="-9814" y="-11651"/>
            <a:ext cx="9180000" cy="6875999"/>
            <a:chOff x="-9814" y="-11651"/>
            <a:chExt cx="9180000" cy="6875999"/>
          </a:xfrm>
        </p:grpSpPr>
        <p:sp>
          <p:nvSpPr>
            <p:cNvPr id="98" name="Rectangle 97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 rot="16200000">
              <a:off x="4526186" y="2220348"/>
              <a:ext cx="108000" cy="9180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994518" y="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-3296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 rot="16200000">
              <a:off x="7559858" y="753222"/>
              <a:ext cx="108000" cy="3059996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 rot="16200000">
              <a:off x="7549096" y="2993768"/>
              <a:ext cx="108000" cy="3059996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endParaRPr>
            </a:p>
          </p:txBody>
        </p:sp>
      </p:grpSp>
      <p:pic>
        <p:nvPicPr>
          <p:cNvPr id="28" name="Kép 27" descr="MRS_1_~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75542" y="483608"/>
            <a:ext cx="6650305" cy="5889814"/>
          </a:xfrm>
          <a:prstGeom prst="rect">
            <a:avLst/>
          </a:prstGeom>
        </p:spPr>
      </p:pic>
      <p:sp>
        <p:nvSpPr>
          <p:cNvPr id="29" name="Rectangle 25"/>
          <p:cNvSpPr/>
          <p:nvPr/>
        </p:nvSpPr>
        <p:spPr>
          <a:xfrm>
            <a:off x="3790994" y="439509"/>
            <a:ext cx="2117796" cy="78181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+mj-lt"/>
              </a:rPr>
              <a:t>ONLINE</a:t>
            </a:r>
            <a:br>
              <a:rPr lang="hu-HU" dirty="0" smtClean="0">
                <a:latin typeface="+mj-lt"/>
              </a:rPr>
            </a:br>
            <a:r>
              <a:rPr lang="hu-HU" dirty="0" smtClean="0">
                <a:latin typeface="+mj-lt"/>
              </a:rPr>
              <a:t>MÉRÉSEK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712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u-HU" dirty="0" smtClean="0"/>
              <a:t>online kvalitatív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9133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églalap 11"/>
          <p:cNvSpPr/>
          <p:nvPr/>
        </p:nvSpPr>
        <p:spPr>
          <a:xfrm>
            <a:off x="4824765" y="3832182"/>
            <a:ext cx="1152128" cy="275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Rectangle 48"/>
          <p:cNvSpPr/>
          <p:nvPr/>
        </p:nvSpPr>
        <p:spPr>
          <a:xfrm>
            <a:off x="4430168" y="103363"/>
            <a:ext cx="4631930" cy="3222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71667" y="2634359"/>
            <a:ext cx="2790431" cy="4121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0" y="3301632"/>
            <a:ext cx="9100286" cy="35563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 rot="16200000">
            <a:off x="4551062" y="-40334"/>
            <a:ext cx="108001" cy="9072000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322168" y="34804"/>
            <a:ext cx="108000" cy="6767999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42"/>
          <p:cNvGrpSpPr/>
          <p:nvPr/>
        </p:nvGrpSpPr>
        <p:grpSpPr>
          <a:xfrm>
            <a:off x="-9814" y="-11651"/>
            <a:ext cx="9180000" cy="6875999"/>
            <a:chOff x="-9814" y="-11651"/>
            <a:chExt cx="9180000" cy="6875999"/>
          </a:xfrm>
          <a:solidFill>
            <a:srgbClr val="CF292B"/>
          </a:solidFill>
        </p:grpSpPr>
        <p:sp>
          <p:nvSpPr>
            <p:cNvPr id="44" name="Rectangle 43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 rot="16200000">
              <a:off x="4526186" y="2220348"/>
              <a:ext cx="108000" cy="91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-3296" y="2637"/>
              <a:ext cx="108000" cy="6839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422370" y="45107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Online mélyinterjú</a:t>
            </a:r>
            <a:endParaRPr lang="hu-HU" dirty="0">
              <a:latin typeface="+mn-lt"/>
            </a:endParaRPr>
          </a:p>
        </p:txBody>
      </p:sp>
      <p:sp>
        <p:nvSpPr>
          <p:cNvPr id="39" name="Rectangle 38"/>
          <p:cNvSpPr/>
          <p:nvPr/>
        </p:nvSpPr>
        <p:spPr>
          <a:xfrm rot="16200000">
            <a:off x="6703717" y="-89422"/>
            <a:ext cx="108004" cy="4745905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23404" y="1479486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Online fókuszcsoport</a:t>
            </a:r>
            <a:endParaRPr lang="hu-HU" dirty="0">
              <a:latin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21125" y="2608806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Online fórum, online bulletin </a:t>
            </a:r>
            <a:r>
              <a:rPr lang="hu-HU" dirty="0" err="1" smtClean="0">
                <a:latin typeface="+mn-lt"/>
              </a:rPr>
              <a:t>board</a:t>
            </a:r>
            <a:endParaRPr lang="hu-HU" dirty="0">
              <a:latin typeface="+mn-lt"/>
            </a:endParaRPr>
          </a:p>
        </p:txBody>
      </p:sp>
      <p:sp>
        <p:nvSpPr>
          <p:cNvPr id="50" name="Rectangle 49"/>
          <p:cNvSpPr/>
          <p:nvPr/>
        </p:nvSpPr>
        <p:spPr>
          <a:xfrm rot="16200000">
            <a:off x="6652966" y="1006533"/>
            <a:ext cx="108004" cy="4745905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437692" y="3737888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latin typeface="+mn-lt"/>
              </a:rPr>
              <a:t>Netnográfia</a:t>
            </a:r>
            <a:r>
              <a:rPr lang="hu-HU" dirty="0" smtClean="0">
                <a:latin typeface="+mn-lt"/>
              </a:rPr>
              <a:t> (</a:t>
            </a:r>
            <a:r>
              <a:rPr lang="hu-HU" dirty="0" err="1" smtClean="0">
                <a:latin typeface="+mn-lt"/>
              </a:rPr>
              <a:t>blogolás</a:t>
            </a:r>
            <a:r>
              <a:rPr lang="hu-HU" dirty="0" smtClean="0">
                <a:latin typeface="+mn-lt"/>
              </a:rPr>
              <a:t>)</a:t>
            </a:r>
            <a:endParaRPr lang="hu-HU" dirty="0">
              <a:latin typeface="+mn-lt"/>
            </a:endParaRPr>
          </a:p>
        </p:txBody>
      </p:sp>
      <p:sp>
        <p:nvSpPr>
          <p:cNvPr id="55" name="Rectangle 54"/>
          <p:cNvSpPr/>
          <p:nvPr/>
        </p:nvSpPr>
        <p:spPr>
          <a:xfrm rot="16200000">
            <a:off x="6743145" y="3243928"/>
            <a:ext cx="108004" cy="4745905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434258" y="4916088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Közösségi média figyelés</a:t>
            </a:r>
            <a:endParaRPr lang="hu-HU" dirty="0">
              <a:latin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421125" y="596402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Szövegelemzés</a:t>
            </a:r>
            <a:endParaRPr lang="hu-HU" dirty="0">
              <a:latin typeface="+mn-lt"/>
            </a:endParaRPr>
          </a:p>
        </p:txBody>
      </p:sp>
      <p:sp>
        <p:nvSpPr>
          <p:cNvPr id="61" name="Rectangle 60"/>
          <p:cNvSpPr/>
          <p:nvPr/>
        </p:nvSpPr>
        <p:spPr>
          <a:xfrm rot="16200000">
            <a:off x="6657150" y="-1218742"/>
            <a:ext cx="108004" cy="4745905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4" name="Kép 23" descr="bulletin-boar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637" y="103362"/>
            <a:ext cx="4226274" cy="4338303"/>
          </a:xfrm>
          <a:prstGeom prst="rect">
            <a:avLst/>
          </a:prstGeom>
        </p:spPr>
      </p:pic>
      <p:sp>
        <p:nvSpPr>
          <p:cNvPr id="25" name="Rectangle 55"/>
          <p:cNvSpPr/>
          <p:nvPr/>
        </p:nvSpPr>
        <p:spPr>
          <a:xfrm>
            <a:off x="2017542" y="318398"/>
            <a:ext cx="2117796" cy="781810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ONLINE</a:t>
            </a:r>
            <a:br>
              <a:rPr lang="hu-HU" dirty="0" smtClean="0"/>
            </a:br>
            <a:r>
              <a:rPr lang="hu-HU" dirty="0" smtClean="0"/>
              <a:t>KVALITATÍV</a:t>
            </a:r>
            <a:endParaRPr lang="en-US" dirty="0"/>
          </a:p>
        </p:txBody>
      </p:sp>
      <p:pic>
        <p:nvPicPr>
          <p:cNvPr id="26" name="Kép 25" descr="Social-Media-Coll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9377" y="4549667"/>
            <a:ext cx="2842226" cy="218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1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066800"/>
            <a:ext cx="4572000" cy="5181600"/>
          </a:xfrm>
          <a:prstGeom prst="rect">
            <a:avLst/>
          </a:prstGeom>
          <a:solidFill>
            <a:srgbClr val="95EE1E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4572000" y="1066800"/>
            <a:ext cx="4572000" cy="5181600"/>
          </a:xfrm>
          <a:prstGeom prst="rect">
            <a:avLst/>
          </a:prstGeom>
          <a:solidFill>
            <a:srgbClr val="95EE1E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FCB03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</a:t>
            </a:r>
            <a:r>
              <a:rPr kumimoji="0" lang="hu-HU" sz="3200" b="1" i="0" u="none" strike="noStrike" kern="1200" cap="all" spc="0" normalizeH="0" noProof="0" dirty="0" smtClean="0">
                <a:ln>
                  <a:noFill/>
                </a:ln>
                <a:solidFill>
                  <a:srgbClr val="FCB03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vs. Offline fókuszcsoport</a:t>
            </a:r>
            <a:endParaRPr kumimoji="0" lang="hu-HU" sz="3200" b="1" i="0" u="none" strike="noStrike" kern="1200" cap="all" spc="0" normalizeH="0" baseline="0" noProof="0" dirty="0">
              <a:ln>
                <a:noFill/>
              </a:ln>
              <a:solidFill>
                <a:srgbClr val="FCB033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" y="990600"/>
            <a:ext cx="4572000" cy="53285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endParaRPr lang="hu-HU" dirty="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Nincs földrajzi korlát</a:t>
            </a: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Nem számítanak a verbális</a:t>
            </a:r>
            <a:r>
              <a:rPr kumimoji="0" lang="hu-H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képességek</a:t>
            </a:r>
            <a:endParaRPr kumimoji="0" lang="hu-H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Kevésbé érvényesül egyes csoporttagok dominanciája</a:t>
            </a: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Könnyebb kezelni a problémás</a:t>
            </a:r>
            <a:r>
              <a:rPr kumimoji="0" lang="hu-H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csoporttagokat</a:t>
            </a:r>
            <a:endParaRPr kumimoji="0" lang="hu-H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hu-HU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Játékok, feladatok szélesebb körű alkalmazási lehetősége</a:t>
            </a:r>
            <a:endParaRPr kumimoji="0" lang="hu-H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hu-H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4572000" y="990600"/>
            <a:ext cx="4572000" cy="50292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>
            <a:normAutofit/>
          </a:bodyPr>
          <a:lstStyle/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hu-H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Nagyobb „ügyfélélmény”: közel a fogyasztóhoz</a:t>
            </a: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Erősebb csoportdinamika</a:t>
            </a: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hu-HU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Metakommunikációs eszközök jelenléte</a:t>
            </a:r>
            <a:endParaRPr kumimoji="0" lang="hu-H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hu-H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hu-H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hu-H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5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214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669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u-HU" dirty="0" smtClean="0"/>
              <a:t>online kvantitatív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987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5"/>
          <p:cNvSpPr/>
          <p:nvPr/>
        </p:nvSpPr>
        <p:spPr>
          <a:xfrm>
            <a:off x="6089534" y="5139546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/>
          <p:cNvSpPr/>
          <p:nvPr/>
        </p:nvSpPr>
        <p:spPr>
          <a:xfrm>
            <a:off x="6094302" y="3501194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84782" y="105418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632550" y="496669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solidFill>
                  <a:srgbClr val="FFFFFF"/>
                </a:solidFill>
              </a:rPr>
              <a:t>INTERNETEZŐI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dirty="0" smtClean="0">
                <a:solidFill>
                  <a:srgbClr val="FFFFFF"/>
                </a:solidFill>
              </a:rPr>
              <a:t>CÉLCSOPORT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086375" y="1800220"/>
            <a:ext cx="3023999" cy="1602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6130919" y="2249269"/>
            <a:ext cx="289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solidFill>
                  <a:srgbClr val="FFFFFF"/>
                </a:solidFill>
              </a:rPr>
              <a:t>INTERNETES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dirty="0" smtClean="0">
                <a:solidFill>
                  <a:srgbClr val="FFFFFF"/>
                </a:solidFill>
              </a:rPr>
              <a:t>VAGY ÁLTALÁNOS TÉMA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657539" y="5477470"/>
            <a:ext cx="17876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solidFill>
                  <a:srgbClr val="FFFFFF"/>
                </a:solidFill>
              </a:rPr>
              <a:t>INTERNETTŐL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dirty="0" smtClean="0">
                <a:solidFill>
                  <a:srgbClr val="FF0000"/>
                </a:solidFill>
              </a:rPr>
              <a:t>FÜGGETLEN</a:t>
            </a:r>
            <a:br>
              <a:rPr lang="hu-HU" dirty="0" smtClean="0">
                <a:solidFill>
                  <a:srgbClr val="FF0000"/>
                </a:solidFill>
              </a:rPr>
            </a:br>
            <a:r>
              <a:rPr lang="hu-HU" dirty="0" smtClean="0">
                <a:solidFill>
                  <a:srgbClr val="FFFFFF"/>
                </a:solidFill>
              </a:rPr>
              <a:t>TÉMA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" name="Group 96"/>
          <p:cNvGrpSpPr/>
          <p:nvPr/>
        </p:nvGrpSpPr>
        <p:grpSpPr>
          <a:xfrm>
            <a:off x="-9814" y="-11651"/>
            <a:ext cx="9180000" cy="6875999"/>
            <a:chOff x="-9814" y="-11651"/>
            <a:chExt cx="9180000" cy="6875999"/>
          </a:xfrm>
        </p:grpSpPr>
        <p:sp>
          <p:nvSpPr>
            <p:cNvPr id="98" name="Rectangle 97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 rot="16200000">
              <a:off x="4526186" y="2220348"/>
              <a:ext cx="108000" cy="9180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994518" y="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-3296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03"/>
          <p:cNvSpPr/>
          <p:nvPr/>
        </p:nvSpPr>
        <p:spPr>
          <a:xfrm rot="16200000">
            <a:off x="7574146" y="210278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1" name="Rectangle 103"/>
          <p:cNvSpPr/>
          <p:nvPr/>
        </p:nvSpPr>
        <p:spPr>
          <a:xfrm rot="16200000">
            <a:off x="4575039" y="-1074268"/>
            <a:ext cx="108001" cy="9048672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4" name="Rectangle 103"/>
          <p:cNvSpPr/>
          <p:nvPr/>
        </p:nvSpPr>
        <p:spPr>
          <a:xfrm rot="16200000">
            <a:off x="7555090" y="3591766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5" name="TextBox 85"/>
          <p:cNvSpPr txBox="1"/>
          <p:nvPr/>
        </p:nvSpPr>
        <p:spPr>
          <a:xfrm>
            <a:off x="6299197" y="3733800"/>
            <a:ext cx="25774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solidFill>
                  <a:srgbClr val="FFFFFF"/>
                </a:solidFill>
              </a:rPr>
              <a:t>LAKOSSÁGI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dirty="0" smtClean="0">
                <a:solidFill>
                  <a:srgbClr val="FFFFFF"/>
                </a:solidFill>
              </a:rPr>
              <a:t>CÉLCSOPORT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sz="1400" dirty="0" smtClean="0">
                <a:solidFill>
                  <a:srgbClr val="FFFFFF"/>
                </a:solidFill>
              </a:rPr>
              <a:t>MEGFELELŐ</a:t>
            </a:r>
            <a:br>
              <a:rPr lang="hu-HU" sz="1400" dirty="0" smtClean="0">
                <a:solidFill>
                  <a:srgbClr val="FFFFFF"/>
                </a:solidFill>
              </a:rPr>
            </a:br>
            <a:r>
              <a:rPr lang="hu-HU" sz="1400" dirty="0" smtClean="0">
                <a:solidFill>
                  <a:srgbClr val="FFFFFF"/>
                </a:solidFill>
              </a:rPr>
              <a:t>INTERNETPENETRÁCIÓVAL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30" name="Kép 29" descr="personal_shoppe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703" y="3519950"/>
            <a:ext cx="5889815" cy="3247295"/>
          </a:xfrm>
          <a:prstGeom prst="rect">
            <a:avLst/>
          </a:prstGeom>
        </p:spPr>
      </p:pic>
      <p:sp>
        <p:nvSpPr>
          <p:cNvPr id="31" name="Rectangle 25"/>
          <p:cNvSpPr/>
          <p:nvPr/>
        </p:nvSpPr>
        <p:spPr>
          <a:xfrm>
            <a:off x="361994" y="3775309"/>
            <a:ext cx="2117796" cy="78181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ONLINE KUTATÁS</a:t>
            </a:r>
            <a:br>
              <a:rPr lang="hu-HU" sz="1400" dirty="0" smtClean="0"/>
            </a:br>
            <a:r>
              <a:rPr lang="hu-HU" sz="1400" dirty="0" smtClean="0"/>
              <a:t>LAKOSSÁGI</a:t>
            </a:r>
            <a:br>
              <a:rPr lang="hu-HU" sz="1400" dirty="0" smtClean="0"/>
            </a:br>
            <a:r>
              <a:rPr lang="hu-HU" sz="1400" dirty="0" smtClean="0"/>
              <a:t>CÉLCSOPORTON</a:t>
            </a:r>
            <a:endParaRPr lang="en-US" sz="1400" dirty="0"/>
          </a:p>
        </p:txBody>
      </p:sp>
      <p:pic>
        <p:nvPicPr>
          <p:cNvPr id="34" name="Kép 33" descr="laptop-girl-woman-43ratio,E-V-298615-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02" y="105418"/>
            <a:ext cx="5889815" cy="3290649"/>
          </a:xfrm>
          <a:prstGeom prst="rect">
            <a:avLst/>
          </a:prstGeom>
        </p:spPr>
      </p:pic>
      <p:sp>
        <p:nvSpPr>
          <p:cNvPr id="35" name="Rectangle 25"/>
          <p:cNvSpPr/>
          <p:nvPr/>
        </p:nvSpPr>
        <p:spPr>
          <a:xfrm>
            <a:off x="3557631" y="448099"/>
            <a:ext cx="2117796" cy="78181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ONLINE KUTATÁS</a:t>
            </a:r>
            <a:br>
              <a:rPr lang="hu-HU" sz="1400" dirty="0" smtClean="0"/>
            </a:br>
            <a:r>
              <a:rPr lang="hu-HU" sz="1400" dirty="0" smtClean="0"/>
              <a:t>INTERNETES CÉLCSOPORTON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46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5"/>
          <p:cNvSpPr/>
          <p:nvPr/>
        </p:nvSpPr>
        <p:spPr>
          <a:xfrm>
            <a:off x="6089534" y="5139546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/>
          <p:cNvSpPr/>
          <p:nvPr/>
        </p:nvSpPr>
        <p:spPr>
          <a:xfrm>
            <a:off x="6094302" y="3501194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84782" y="105418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624535" y="448099"/>
            <a:ext cx="18934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FFFF"/>
                </a:solidFill>
              </a:rPr>
              <a:t>HIRDETÉS</a:t>
            </a:r>
            <a:br>
              <a:rPr lang="hu-HU" sz="2800" dirty="0" smtClean="0">
                <a:solidFill>
                  <a:srgbClr val="FFFFFF"/>
                </a:solidFill>
              </a:rPr>
            </a:br>
            <a:r>
              <a:rPr lang="hu-HU" sz="2800" dirty="0" smtClean="0">
                <a:solidFill>
                  <a:srgbClr val="FFFFFF"/>
                </a:solidFill>
              </a:rPr>
              <a:t>HONLAPON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086375" y="1800220"/>
            <a:ext cx="3023999" cy="1602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6803983" y="2365565"/>
            <a:ext cx="1548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FFFF"/>
                </a:solidFill>
              </a:rPr>
              <a:t>HÍRLEVÉL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799037" y="5456529"/>
            <a:ext cx="15332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FFFF"/>
                </a:solidFill>
              </a:rPr>
              <a:t>KUTATÁSI</a:t>
            </a:r>
            <a:br>
              <a:rPr lang="hu-HU" sz="2800" dirty="0" smtClean="0">
                <a:solidFill>
                  <a:srgbClr val="FFFFFF"/>
                </a:solidFill>
              </a:rPr>
            </a:br>
            <a:r>
              <a:rPr lang="hu-HU" sz="2800" dirty="0" smtClean="0">
                <a:solidFill>
                  <a:srgbClr val="FFFFFF"/>
                </a:solidFill>
              </a:rPr>
              <a:t>PANEL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2" name="Group 96"/>
          <p:cNvGrpSpPr/>
          <p:nvPr/>
        </p:nvGrpSpPr>
        <p:grpSpPr>
          <a:xfrm>
            <a:off x="-9814" y="-11651"/>
            <a:ext cx="9180000" cy="6875999"/>
            <a:chOff x="-9814" y="-11651"/>
            <a:chExt cx="9180000" cy="6875999"/>
          </a:xfrm>
        </p:grpSpPr>
        <p:sp>
          <p:nvSpPr>
            <p:cNvPr id="98" name="Rectangle 97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 rot="16200000">
              <a:off x="4526186" y="2220348"/>
              <a:ext cx="108000" cy="9180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994518" y="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-3296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03"/>
          <p:cNvSpPr/>
          <p:nvPr/>
        </p:nvSpPr>
        <p:spPr>
          <a:xfrm rot="16200000">
            <a:off x="7559858" y="210278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1" name="Rectangle 103"/>
          <p:cNvSpPr/>
          <p:nvPr/>
        </p:nvSpPr>
        <p:spPr>
          <a:xfrm rot="16200000">
            <a:off x="7569378" y="1920070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4" name="Rectangle 103"/>
          <p:cNvSpPr/>
          <p:nvPr/>
        </p:nvSpPr>
        <p:spPr>
          <a:xfrm rot="16200000">
            <a:off x="7555090" y="3591766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5" name="TextBox 85"/>
          <p:cNvSpPr txBox="1"/>
          <p:nvPr/>
        </p:nvSpPr>
        <p:spPr>
          <a:xfrm>
            <a:off x="7032729" y="3789597"/>
            <a:ext cx="11103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FFFF"/>
                </a:solidFill>
              </a:rPr>
              <a:t>E-DM</a:t>
            </a:r>
            <a:br>
              <a:rPr lang="hu-HU" sz="2800" dirty="0" smtClean="0">
                <a:solidFill>
                  <a:srgbClr val="FFFFFF"/>
                </a:solidFill>
              </a:rPr>
            </a:br>
            <a:r>
              <a:rPr lang="hu-HU" sz="2800" dirty="0" smtClean="0">
                <a:solidFill>
                  <a:srgbClr val="FFFFFF"/>
                </a:solidFill>
              </a:rPr>
              <a:t>PANEL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26" name="Kép 25" descr="crowd-in-the-ra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705" y="105418"/>
            <a:ext cx="5889814" cy="6654128"/>
          </a:xfrm>
          <a:prstGeom prst="rect">
            <a:avLst/>
          </a:prstGeom>
        </p:spPr>
      </p:pic>
      <p:sp>
        <p:nvSpPr>
          <p:cNvPr id="27" name="Rectangle 25"/>
          <p:cNvSpPr/>
          <p:nvPr/>
        </p:nvSpPr>
        <p:spPr>
          <a:xfrm>
            <a:off x="3790994" y="439509"/>
            <a:ext cx="2117796" cy="78181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ONLINE KUTATÁSI</a:t>
            </a:r>
            <a:br>
              <a:rPr lang="hu-HU" dirty="0" smtClean="0"/>
            </a:br>
            <a:r>
              <a:rPr lang="hu-HU" dirty="0" smtClean="0"/>
              <a:t>FORRÁSOK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5658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5"/>
          <p:cNvSpPr/>
          <p:nvPr/>
        </p:nvSpPr>
        <p:spPr>
          <a:xfrm>
            <a:off x="6089534" y="5139546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/>
          <p:cNvSpPr/>
          <p:nvPr/>
        </p:nvSpPr>
        <p:spPr>
          <a:xfrm>
            <a:off x="6094302" y="3501194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84782" y="105418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268930" y="505251"/>
            <a:ext cx="2604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ÖNKITÖLTŐS,</a:t>
            </a:r>
            <a:br>
              <a:rPr lang="hu-HU" sz="1600" dirty="0" smtClean="0">
                <a:solidFill>
                  <a:srgbClr val="FFFFFF"/>
                </a:solidFill>
                <a:latin typeface="+mn-lt"/>
              </a:rPr>
            </a:br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NINCS KÉRDEZŐBIZTOS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086375" y="1800220"/>
            <a:ext cx="3023999" cy="1602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6182030" y="2265549"/>
            <a:ext cx="2792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SZÉLESKÖRŰ</a:t>
            </a:r>
            <a:br>
              <a:rPr lang="hu-HU" sz="1600" dirty="0" smtClean="0">
                <a:solidFill>
                  <a:srgbClr val="FFFFFF"/>
                </a:solidFill>
                <a:latin typeface="+mn-lt"/>
              </a:rPr>
            </a:br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TECHNIKAI MEGOLDÁSOK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116810" y="5570833"/>
            <a:ext cx="2897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A KÉRDŐÍV HOSSZA</a:t>
            </a:r>
            <a:br>
              <a:rPr lang="hu-HU" sz="1600" dirty="0" smtClean="0">
                <a:solidFill>
                  <a:srgbClr val="FFFFFF"/>
                </a:solidFill>
                <a:latin typeface="+mn-lt"/>
              </a:rPr>
            </a:br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HANGSÚLYOSABB KÉRDÉS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2" name="Group 96"/>
          <p:cNvGrpSpPr/>
          <p:nvPr/>
        </p:nvGrpSpPr>
        <p:grpSpPr>
          <a:xfrm>
            <a:off x="-3296" y="-11651"/>
            <a:ext cx="9173395" cy="6851650"/>
            <a:chOff x="-3296" y="-11651"/>
            <a:chExt cx="9173395" cy="6851650"/>
          </a:xfrm>
        </p:grpSpPr>
        <p:sp>
          <p:nvSpPr>
            <p:cNvPr id="98" name="Rectangle 97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994518" y="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-3296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03"/>
          <p:cNvSpPr/>
          <p:nvPr/>
        </p:nvSpPr>
        <p:spPr>
          <a:xfrm rot="16200000">
            <a:off x="7559858" y="210278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1" name="Rectangle 103"/>
          <p:cNvSpPr/>
          <p:nvPr/>
        </p:nvSpPr>
        <p:spPr>
          <a:xfrm rot="16200000">
            <a:off x="7569378" y="1920070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4" name="Rectangle 103"/>
          <p:cNvSpPr/>
          <p:nvPr/>
        </p:nvSpPr>
        <p:spPr>
          <a:xfrm rot="16200000">
            <a:off x="7555090" y="3591766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5" name="TextBox 85"/>
          <p:cNvSpPr txBox="1"/>
          <p:nvPr/>
        </p:nvSpPr>
        <p:spPr>
          <a:xfrm>
            <a:off x="6454443" y="3789597"/>
            <a:ext cx="2266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OFFLINE KÉRDEZÉSI</a:t>
            </a:r>
            <a:br>
              <a:rPr lang="hu-HU" sz="1600" dirty="0" smtClean="0">
                <a:solidFill>
                  <a:srgbClr val="FFFFFF"/>
                </a:solidFill>
                <a:latin typeface="+mn-lt"/>
              </a:rPr>
            </a:br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TECHNIKÁK NEM</a:t>
            </a:r>
            <a:br>
              <a:rPr lang="hu-HU" sz="1600" dirty="0" smtClean="0">
                <a:solidFill>
                  <a:srgbClr val="FFFFFF"/>
                </a:solidFill>
                <a:latin typeface="+mn-lt"/>
              </a:rPr>
            </a:br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MINDIG MŰKÖDNEK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16" y="85729"/>
            <a:ext cx="5904102" cy="434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04" y="4412039"/>
            <a:ext cx="5889814" cy="4317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98"/>
          <p:cNvSpPr/>
          <p:nvPr/>
        </p:nvSpPr>
        <p:spPr>
          <a:xfrm rot="16200000">
            <a:off x="4526186" y="2220348"/>
            <a:ext cx="108000" cy="918000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23431" y="548115"/>
            <a:ext cx="2117796" cy="78181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ONLINE KÉRDŐÍV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780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églalap 11"/>
          <p:cNvSpPr/>
          <p:nvPr/>
        </p:nvSpPr>
        <p:spPr>
          <a:xfrm>
            <a:off x="4824765" y="3832182"/>
            <a:ext cx="1152128" cy="275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Rectangle 48"/>
          <p:cNvSpPr/>
          <p:nvPr/>
        </p:nvSpPr>
        <p:spPr>
          <a:xfrm>
            <a:off x="4430168" y="103363"/>
            <a:ext cx="4631930" cy="3222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95808" y="3399325"/>
            <a:ext cx="9004477" cy="3430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 rot="16200000">
            <a:off x="4510285" y="-1172797"/>
            <a:ext cx="108001" cy="9072000"/>
          </a:xfrm>
          <a:prstGeom prst="rect">
            <a:avLst/>
          </a:prstGeom>
          <a:solidFill>
            <a:srgbClr val="704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322168" y="34804"/>
            <a:ext cx="108000" cy="6767999"/>
          </a:xfrm>
          <a:prstGeom prst="rect">
            <a:avLst/>
          </a:prstGeom>
          <a:solidFill>
            <a:srgbClr val="704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42"/>
          <p:cNvGrpSpPr/>
          <p:nvPr/>
        </p:nvGrpSpPr>
        <p:grpSpPr>
          <a:xfrm>
            <a:off x="-9814" y="-11651"/>
            <a:ext cx="9180000" cy="6875999"/>
            <a:chOff x="-9814" y="-11651"/>
            <a:chExt cx="9180000" cy="6875999"/>
          </a:xfrm>
          <a:solidFill>
            <a:srgbClr val="704FBF"/>
          </a:solidFill>
        </p:grpSpPr>
        <p:sp>
          <p:nvSpPr>
            <p:cNvPr id="44" name="Rectangle 43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 rot="16200000">
              <a:off x="4526186" y="2220348"/>
              <a:ext cx="108000" cy="91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-3296" y="-11651"/>
              <a:ext cx="108000" cy="6839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436658" y="451076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egyértelmű kérdések, leírások</a:t>
            </a:r>
            <a:endParaRPr lang="hu-HU" dirty="0">
              <a:latin typeface="+mn-lt"/>
            </a:endParaRPr>
          </a:p>
        </p:txBody>
      </p:sp>
      <p:sp>
        <p:nvSpPr>
          <p:cNvPr id="39" name="Rectangle 38"/>
          <p:cNvSpPr/>
          <p:nvPr/>
        </p:nvSpPr>
        <p:spPr>
          <a:xfrm rot="16200000">
            <a:off x="6703717" y="-89422"/>
            <a:ext cx="108004" cy="4745905"/>
          </a:xfrm>
          <a:prstGeom prst="rect">
            <a:avLst/>
          </a:prstGeom>
          <a:solidFill>
            <a:srgbClr val="704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 rot="16200000">
            <a:off x="4525475" y="-55525"/>
            <a:ext cx="108005" cy="9102385"/>
          </a:xfrm>
          <a:prstGeom prst="rect">
            <a:avLst/>
          </a:prstGeom>
          <a:solidFill>
            <a:srgbClr val="704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437692" y="3737888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dizájn, grafikus megoldások szerepe</a:t>
            </a:r>
            <a:endParaRPr lang="hu-HU" dirty="0">
              <a:latin typeface="+mn-lt"/>
            </a:endParaRPr>
          </a:p>
        </p:txBody>
      </p:sp>
      <p:sp>
        <p:nvSpPr>
          <p:cNvPr id="55" name="Rectangle 54"/>
          <p:cNvSpPr/>
          <p:nvPr/>
        </p:nvSpPr>
        <p:spPr>
          <a:xfrm rot="16200000">
            <a:off x="4545190" y="1045973"/>
            <a:ext cx="108005" cy="9141815"/>
          </a:xfrm>
          <a:prstGeom prst="rect">
            <a:avLst/>
          </a:prstGeom>
          <a:solidFill>
            <a:srgbClr val="704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477122" y="4857988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nyitott (szabadszavas) kérdések kezelése</a:t>
            </a:r>
            <a:endParaRPr lang="hu-HU" dirty="0">
              <a:latin typeface="+mn-lt"/>
            </a:endParaRPr>
          </a:p>
        </p:txBody>
      </p:sp>
      <p:sp>
        <p:nvSpPr>
          <p:cNvPr id="61" name="Rectangle 60"/>
          <p:cNvSpPr/>
          <p:nvPr/>
        </p:nvSpPr>
        <p:spPr>
          <a:xfrm rot="16200000">
            <a:off x="6657150" y="-1218742"/>
            <a:ext cx="108004" cy="4745905"/>
          </a:xfrm>
          <a:prstGeom prst="rect">
            <a:avLst/>
          </a:prstGeom>
          <a:solidFill>
            <a:srgbClr val="704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44558" y="153158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rövid kérdések, leírások</a:t>
            </a:r>
            <a:endParaRPr lang="hu-HU" dirty="0"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50420" y="2628336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egyszerű megoldások</a:t>
            </a:r>
            <a:endParaRPr lang="hu-HU" dirty="0"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72430" y="6031287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NT/NV kezelése</a:t>
            </a:r>
            <a:endParaRPr lang="hu-HU" dirty="0"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6426" y="3737888"/>
            <a:ext cx="2933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FÉLREÉRTÉS VESZÉLYE</a:t>
            </a:r>
            <a:endParaRPr lang="hu-HU" dirty="0"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5856" y="4724400"/>
            <a:ext cx="4121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FELÜLETESSÉG, STRAIGHT-LINING</a:t>
            </a:r>
            <a:br>
              <a:rPr lang="hu-HU" dirty="0" smtClean="0">
                <a:latin typeface="+mn-lt"/>
              </a:rPr>
            </a:br>
            <a:r>
              <a:rPr lang="hu-HU" dirty="0" smtClean="0">
                <a:latin typeface="+mn-lt"/>
              </a:rPr>
              <a:t>VESZÉLYE</a:t>
            </a:r>
            <a:endParaRPr lang="hu-HU" dirty="0"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41164" y="6031287"/>
            <a:ext cx="3501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LEMORZSOLÓDÁS VESZÉLYE</a:t>
            </a:r>
            <a:endParaRPr lang="hu-HU" dirty="0">
              <a:latin typeface="+mn-lt"/>
            </a:endParaRP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04" y="85729"/>
            <a:ext cx="4243640" cy="322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55"/>
          <p:cNvSpPr/>
          <p:nvPr/>
        </p:nvSpPr>
        <p:spPr>
          <a:xfrm>
            <a:off x="0" y="457200"/>
            <a:ext cx="2117796" cy="781810"/>
          </a:xfrm>
          <a:prstGeom prst="rect">
            <a:avLst/>
          </a:prstGeom>
          <a:solidFill>
            <a:srgbClr val="704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AZ ONLINE KÉRDEZÉS SAJÁTOSSÁGAI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28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825" y="228600"/>
            <a:ext cx="8785225" cy="1082675"/>
          </a:xfrm>
        </p:spPr>
        <p:txBody>
          <a:bodyPr/>
          <a:lstStyle/>
          <a:p>
            <a:pPr>
              <a:defRPr/>
            </a:pPr>
            <a:r>
              <a:rPr lang="hu-HU" sz="2800" dirty="0" smtClean="0"/>
              <a:t>Tervezés </a:t>
            </a:r>
            <a:r>
              <a:rPr lang="hu-HU" sz="2800" dirty="0" err="1" smtClean="0"/>
              <a:t>menEte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1800" dirty="0"/>
              <a:t>Melyik eszközhöz mikor nyúlunk, egy </a:t>
            </a:r>
            <a:r>
              <a:rPr lang="hu-HU" sz="1800" dirty="0" smtClean="0"/>
              <a:t>digitális </a:t>
            </a:r>
            <a:r>
              <a:rPr lang="hu-HU" sz="1800" dirty="0"/>
              <a:t>kommunikáció tervezés során</a:t>
            </a:r>
            <a:r>
              <a:rPr lang="hu-HU" sz="2800" dirty="0" smtClean="0"/>
              <a:t/>
            </a:r>
            <a:br>
              <a:rPr lang="hu-HU" sz="2800" dirty="0" smtClean="0"/>
            </a:br>
            <a:endParaRPr lang="hu-HU" sz="1800" dirty="0"/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811588" y="2276475"/>
            <a:ext cx="141605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000000"/>
                </a:solidFill>
              </a:rPr>
              <a:t>Media</a:t>
            </a:r>
            <a:endParaRPr lang="hu-HU" altLang="hu-HU" sz="2400" b="1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>
                <a:solidFill>
                  <a:srgbClr val="000000"/>
                </a:solidFill>
              </a:rPr>
              <a:t>tervezés</a:t>
            </a:r>
            <a:endParaRPr lang="en-US" altLang="hu-HU" sz="2400" b="1">
              <a:solidFill>
                <a:srgbClr val="000000"/>
              </a:solidFill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964113" y="4090988"/>
            <a:ext cx="1654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Campaign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2322513" y="4078288"/>
            <a:ext cx="13636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Landing</a:t>
            </a:r>
            <a:r>
              <a:rPr lang="hu-HU" altLang="hu-HU" sz="2400" b="1">
                <a:solidFill>
                  <a:srgbClr val="FFFFFF"/>
                </a:solidFill>
              </a:rPr>
              <a:t/>
            </a:r>
            <a:br>
              <a:rPr lang="hu-HU" altLang="hu-HU" sz="2400" b="1">
                <a:solidFill>
                  <a:srgbClr val="FFFFFF"/>
                </a:solidFill>
              </a:rPr>
            </a:br>
            <a:r>
              <a:rPr lang="en-US" altLang="hu-HU" sz="2400" b="1">
                <a:solidFill>
                  <a:srgbClr val="FFFFFF"/>
                </a:solidFill>
              </a:rPr>
              <a:t>Page</a:t>
            </a:r>
          </a:p>
        </p:txBody>
      </p:sp>
      <p:sp>
        <p:nvSpPr>
          <p:cNvPr id="19462" name="AutoShape 8"/>
          <p:cNvSpPr>
            <a:spLocks noChangeArrowheads="1"/>
          </p:cNvSpPr>
          <p:nvPr/>
        </p:nvSpPr>
        <p:spPr bwMode="auto">
          <a:xfrm rot="8516206">
            <a:off x="3263900" y="4416425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3" name="AutoShape 9"/>
          <p:cNvSpPr>
            <a:spLocks noChangeArrowheads="1"/>
          </p:cNvSpPr>
          <p:nvPr/>
        </p:nvSpPr>
        <p:spPr bwMode="auto">
          <a:xfrm rot="-4983378">
            <a:off x="2151062" y="3170238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4" name="AutoShape 10"/>
          <p:cNvSpPr>
            <a:spLocks noChangeArrowheads="1"/>
          </p:cNvSpPr>
          <p:nvPr/>
        </p:nvSpPr>
        <p:spPr bwMode="auto">
          <a:xfrm rot="931490">
            <a:off x="4081463" y="2568575"/>
            <a:ext cx="2328862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787900" y="1819275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1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292725" y="5227638"/>
            <a:ext cx="528638" cy="504825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34088" y="40052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555875" y="4292600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5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2944813" y="18208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Oval 53"/>
          <p:cNvSpPr>
            <a:spLocks noChangeArrowheads="1"/>
          </p:cNvSpPr>
          <p:nvPr/>
        </p:nvSpPr>
        <p:spPr bwMode="auto">
          <a:xfrm>
            <a:off x="4179888" y="3068638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7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6276975" y="5397500"/>
            <a:ext cx="2616200" cy="1287463"/>
            <a:chOff x="6186487" y="4606627"/>
            <a:chExt cx="2616199" cy="1287463"/>
          </a:xfrm>
        </p:grpSpPr>
        <p:sp>
          <p:nvSpPr>
            <p:cNvPr id="41" name="Lekerekített téglalap feliratnak 47"/>
            <p:cNvSpPr/>
            <p:nvPr/>
          </p:nvSpPr>
          <p:spPr>
            <a:xfrm>
              <a:off x="6186487" y="4606627"/>
              <a:ext cx="2616199" cy="1287463"/>
            </a:xfrm>
            <a:prstGeom prst="wedgeRoundRectCallout">
              <a:avLst>
                <a:gd name="adj1" fmla="val -64602"/>
                <a:gd name="adj2" fmla="val -34039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508" name="Text Box 23"/>
            <p:cNvSpPr txBox="1">
              <a:spLocks noChangeArrowheads="1"/>
            </p:cNvSpPr>
            <p:nvPr/>
          </p:nvSpPr>
          <p:spPr bwMode="auto">
            <a:xfrm>
              <a:off x="6331717" y="4622502"/>
              <a:ext cx="1966913" cy="31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Adszerving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pic>
          <p:nvPicPr>
            <p:cNvPr id="1950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413" y="4882108"/>
              <a:ext cx="22225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510" name="Picture 6" descr="C:\Users\Bori\Pictures\adocea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617" y="5373216"/>
              <a:ext cx="968674" cy="309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1" name="Picture 30" descr="advertik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525" y="5301332"/>
              <a:ext cx="9953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2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337" y="5532214"/>
              <a:ext cx="947738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3362325" y="3716338"/>
            <a:ext cx="2505075" cy="1295400"/>
            <a:chOff x="3362274" y="3658097"/>
            <a:chExt cx="2505870" cy="1097756"/>
          </a:xfrm>
        </p:grpSpPr>
        <p:sp>
          <p:nvSpPr>
            <p:cNvPr id="19505" name="Text Box 25"/>
            <p:cNvSpPr txBox="1">
              <a:spLocks noChangeArrowheads="1"/>
            </p:cNvSpPr>
            <p:nvPr/>
          </p:nvSpPr>
          <p:spPr bwMode="auto">
            <a:xfrm>
              <a:off x="3501182" y="3717032"/>
              <a:ext cx="2366962" cy="862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000000"/>
                  </a:solidFill>
                </a:rPr>
                <a:t>Brandre</a:t>
              </a:r>
              <a:r>
                <a:rPr lang="hu-HU" altLang="hu-HU" sz="1400" b="1" dirty="0">
                  <a:solidFill>
                    <a:srgbClr val="000000"/>
                  </a:solidFill>
                </a:rPr>
                <a:t> gyakorolt hatás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endParaRPr lang="hu-HU" altLang="hu-HU" sz="800" b="1" dirty="0">
                <a:solidFill>
                  <a:srgbClr val="000000"/>
                </a:solidFill>
              </a:endParaRP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>
                  <a:solidFill>
                    <a:srgbClr val="7F7F7F"/>
                  </a:solidFill>
                </a:rPr>
                <a:t>Hatékonyság kutatások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7F7F7F"/>
                  </a:solidFill>
                </a:rPr>
                <a:t>Buzz</a:t>
              </a:r>
              <a:r>
                <a:rPr lang="hu-HU" altLang="hu-HU" sz="1400" b="1" dirty="0">
                  <a:solidFill>
                    <a:srgbClr val="7F7F7F"/>
                  </a:solidFill>
                </a:rPr>
                <a:t> Monitoring</a:t>
              </a:r>
              <a:endParaRPr lang="en-US" altLang="hu-HU" sz="1400" b="1" dirty="0">
                <a:solidFill>
                  <a:srgbClr val="7F7F7F"/>
                </a:solidFill>
              </a:endParaRPr>
            </a:p>
          </p:txBody>
        </p:sp>
        <p:sp>
          <p:nvSpPr>
            <p:cNvPr id="46" name="Lekerekített téglalap feliratnak 50"/>
            <p:cNvSpPr/>
            <p:nvPr/>
          </p:nvSpPr>
          <p:spPr>
            <a:xfrm>
              <a:off x="3362274" y="3658097"/>
              <a:ext cx="2505870" cy="1097756"/>
            </a:xfrm>
            <a:prstGeom prst="wedgeRoundRectCallout">
              <a:avLst>
                <a:gd name="adj1" fmla="val 7248"/>
                <a:gd name="adj2" fmla="val -75490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3" name="Group 19"/>
          <p:cNvGrpSpPr>
            <a:grpSpLocks/>
          </p:cNvGrpSpPr>
          <p:nvPr/>
        </p:nvGrpSpPr>
        <p:grpSpPr bwMode="auto">
          <a:xfrm>
            <a:off x="6818313" y="4078288"/>
            <a:ext cx="2325687" cy="1074737"/>
            <a:chOff x="6891337" y="3468390"/>
            <a:chExt cx="2325242" cy="1075555"/>
          </a:xfrm>
        </p:grpSpPr>
        <p:pic>
          <p:nvPicPr>
            <p:cNvPr id="1950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206" y="4055435"/>
              <a:ext cx="19812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503" name="Text Box 21"/>
            <p:cNvSpPr txBox="1">
              <a:spLocks noChangeArrowheads="1"/>
            </p:cNvSpPr>
            <p:nvPr/>
          </p:nvSpPr>
          <p:spPr bwMode="auto">
            <a:xfrm>
              <a:off x="6998842" y="3503315"/>
              <a:ext cx="2217737" cy="309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Tervezés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23" name="Lekerekített téglalap feliratnak 46"/>
            <p:cNvSpPr/>
            <p:nvPr/>
          </p:nvSpPr>
          <p:spPr>
            <a:xfrm>
              <a:off x="6891337" y="3468390"/>
              <a:ext cx="2058593" cy="1075555"/>
            </a:xfrm>
            <a:prstGeom prst="wedgeRoundRectCallout">
              <a:avLst>
                <a:gd name="adj1" fmla="val -60232"/>
                <a:gd name="adj2" fmla="val -26575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4" name="Group 52"/>
          <p:cNvGrpSpPr>
            <a:grpSpLocks/>
          </p:cNvGrpSpPr>
          <p:nvPr/>
        </p:nvGrpSpPr>
        <p:grpSpPr bwMode="auto">
          <a:xfrm>
            <a:off x="179388" y="4648200"/>
            <a:ext cx="2233612" cy="1463675"/>
            <a:chOff x="323850" y="4046240"/>
            <a:chExt cx="2233612" cy="1464355"/>
          </a:xfrm>
        </p:grpSpPr>
        <p:sp>
          <p:nvSpPr>
            <p:cNvPr id="19498" name="Text Box 24"/>
            <p:cNvSpPr txBox="1">
              <a:spLocks noChangeArrowheads="1"/>
            </p:cNvSpPr>
            <p:nvPr/>
          </p:nvSpPr>
          <p:spPr bwMode="auto">
            <a:xfrm>
              <a:off x="468313" y="4081165"/>
              <a:ext cx="1966912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hu-HU" sz="1400" b="1">
                  <a:solidFill>
                    <a:srgbClr val="000000"/>
                  </a:solidFill>
                </a:rPr>
                <a:t>Website sta</a:t>
              </a:r>
              <a:r>
                <a:rPr lang="hu-HU" altLang="hu-HU" sz="1400" b="1">
                  <a:solidFill>
                    <a:srgbClr val="000000"/>
                  </a:solidFill>
                </a:rPr>
                <a:t>tisztika</a:t>
              </a:r>
              <a:r>
                <a:rPr lang="en-US" altLang="hu-HU" sz="1400" b="1">
                  <a:solidFill>
                    <a:srgbClr val="000000"/>
                  </a:solidFill>
                </a:rPr>
                <a:t>, </a:t>
              </a:r>
              <a:r>
                <a:rPr lang="hu-HU" altLang="hu-HU" sz="1400" b="1">
                  <a:solidFill>
                    <a:srgbClr val="000000"/>
                  </a:solidFill>
                </a:rPr>
                <a:t>optimalizálás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57" name="Lekerekített téglalap feliratnak 48"/>
            <p:cNvSpPr/>
            <p:nvPr/>
          </p:nvSpPr>
          <p:spPr>
            <a:xfrm>
              <a:off x="323850" y="4046240"/>
              <a:ext cx="2233612" cy="1464355"/>
            </a:xfrm>
            <a:prstGeom prst="wedgeRoundRectCallout">
              <a:avLst>
                <a:gd name="adj1" fmla="val 58533"/>
                <a:gd name="adj2" fmla="val -38407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500" name="Picture 26" descr="google_ana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2" y="4628468"/>
              <a:ext cx="2032961" cy="408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01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462" y="5113536"/>
              <a:ext cx="686593" cy="24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5703888" y="1339850"/>
            <a:ext cx="3260725" cy="941388"/>
            <a:chOff x="5703763" y="1340123"/>
            <a:chExt cx="3260725" cy="720725"/>
          </a:xfrm>
        </p:grpSpPr>
        <p:sp>
          <p:nvSpPr>
            <p:cNvPr id="19494" name="Text Box 11"/>
            <p:cNvSpPr txBox="1">
              <a:spLocks noChangeArrowheads="1"/>
            </p:cNvSpPr>
            <p:nvPr/>
          </p:nvSpPr>
          <p:spPr bwMode="auto">
            <a:xfrm>
              <a:off x="5746626" y="1340768"/>
              <a:ext cx="3130674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Tájékozódás, célcsoport, kutatás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Lekerekített téglalap feliratnak 2"/>
            <p:cNvSpPr/>
            <p:nvPr/>
          </p:nvSpPr>
          <p:spPr>
            <a:xfrm>
              <a:off x="5703763" y="1340123"/>
              <a:ext cx="3260725" cy="720725"/>
            </a:xfrm>
            <a:prstGeom prst="wedgeRoundRectCallout">
              <a:avLst>
                <a:gd name="adj1" fmla="val -59595"/>
                <a:gd name="adj2" fmla="val 35786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496" name="Picture 2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172" y="1635871"/>
              <a:ext cx="384175" cy="292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7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413" y="1548642"/>
              <a:ext cx="1374862" cy="22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4950" y="1598613"/>
            <a:ext cx="2608263" cy="2262187"/>
            <a:chOff x="235545" y="1597866"/>
            <a:chExt cx="2608263" cy="2263181"/>
          </a:xfrm>
        </p:grpSpPr>
        <p:pic>
          <p:nvPicPr>
            <p:cNvPr id="19487" name="Picture 5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35" y="2276872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88" name="Picture 5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284984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89" name="Text Box 25"/>
            <p:cNvSpPr txBox="1">
              <a:spLocks noChangeArrowheads="1"/>
            </p:cNvSpPr>
            <p:nvPr/>
          </p:nvSpPr>
          <p:spPr bwMode="auto">
            <a:xfrm>
              <a:off x="380008" y="1742331"/>
              <a:ext cx="246380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Kampány eredmények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statis</a:t>
              </a:r>
              <a:r>
                <a:rPr lang="hu-HU" altLang="hu-HU" sz="1400" b="1" dirty="0" err="1">
                  <a:solidFill>
                    <a:srgbClr val="000000"/>
                  </a:solidFill>
                </a:rPr>
                <a:t>ztika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postbuy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9490" name="Text Box 11"/>
            <p:cNvSpPr txBox="1">
              <a:spLocks noChangeArrowheads="1"/>
            </p:cNvSpPr>
            <p:nvPr/>
          </p:nvSpPr>
          <p:spPr bwMode="auto">
            <a:xfrm>
              <a:off x="380008" y="2338784"/>
              <a:ext cx="2300287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gemiusProfileEffect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(kampány demográfia)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sp>
          <p:nvSpPr>
            <p:cNvPr id="51" name="Lekerekített téglalap feliratnak 49"/>
            <p:cNvSpPr/>
            <p:nvPr/>
          </p:nvSpPr>
          <p:spPr>
            <a:xfrm>
              <a:off x="235545" y="1597866"/>
              <a:ext cx="2308225" cy="2263181"/>
            </a:xfrm>
            <a:prstGeom prst="wedgeRoundRectCallout">
              <a:avLst>
                <a:gd name="adj1" fmla="val 63149"/>
                <a:gd name="adj2" fmla="val -28993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492" name="Text Box 11"/>
            <p:cNvSpPr txBox="1">
              <a:spLocks noChangeArrowheads="1"/>
            </p:cNvSpPr>
            <p:nvPr/>
          </p:nvSpPr>
          <p:spPr bwMode="auto">
            <a:xfrm>
              <a:off x="370108" y="3332361"/>
              <a:ext cx="2300287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advanced reportok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pic>
          <p:nvPicPr>
            <p:cNvPr id="19493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26" y="2913623"/>
              <a:ext cx="1527262" cy="325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070600" y="2370138"/>
            <a:ext cx="527050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818313" y="2555875"/>
            <a:ext cx="2506662" cy="1154113"/>
            <a:chOff x="6818755" y="2276872"/>
            <a:chExt cx="2505773" cy="1584176"/>
          </a:xfrm>
        </p:grpSpPr>
        <p:grpSp>
          <p:nvGrpSpPr>
            <p:cNvPr id="19482" name="Group 30"/>
            <p:cNvGrpSpPr>
              <a:grpSpLocks/>
            </p:cNvGrpSpPr>
            <p:nvPr/>
          </p:nvGrpSpPr>
          <p:grpSpPr bwMode="auto">
            <a:xfrm>
              <a:off x="6818755" y="2276872"/>
              <a:ext cx="2505773" cy="1584176"/>
              <a:chOff x="6948264" y="2132856"/>
              <a:chExt cx="2360932" cy="1117252"/>
            </a:xfrm>
          </p:grpSpPr>
          <p:sp>
            <p:nvSpPr>
              <p:cNvPr id="19485" name="Text Box 21"/>
              <p:cNvSpPr txBox="1">
                <a:spLocks noChangeArrowheads="1"/>
              </p:cNvSpPr>
              <p:nvPr/>
            </p:nvSpPr>
            <p:spPr bwMode="auto">
              <a:xfrm>
                <a:off x="7342284" y="2149606"/>
                <a:ext cx="1966912" cy="30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hu-HU" sz="1400" b="1">
                    <a:solidFill>
                      <a:srgbClr val="000000"/>
                    </a:solidFill>
                  </a:rPr>
                  <a:t>Ad benchmarking</a:t>
                </a:r>
              </a:p>
            </p:txBody>
          </p:sp>
          <p:sp>
            <p:nvSpPr>
              <p:cNvPr id="34" name="Lekerekített téglalap feliratnak 45"/>
              <p:cNvSpPr/>
              <p:nvPr/>
            </p:nvSpPr>
            <p:spPr>
              <a:xfrm>
                <a:off x="6948264" y="2132856"/>
                <a:ext cx="1984140" cy="1117252"/>
              </a:xfrm>
              <a:prstGeom prst="wedgeRoundRectCallout">
                <a:avLst>
                  <a:gd name="adj1" fmla="val -58992"/>
                  <a:gd name="adj2" fmla="val -34355"/>
                  <a:gd name="adj3" fmla="val 16667"/>
                </a:avLst>
              </a:prstGeom>
              <a:noFill/>
              <a:ln w="38100">
                <a:solidFill>
                  <a:srgbClr val="8E0A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9483" name="Picture 2" descr="http://www.kantarmedia.hu/inc/img/logo_kantar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087" y="2808547"/>
              <a:ext cx="1226411" cy="3617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4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4757" y="2755742"/>
              <a:ext cx="612576" cy="552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79" name="TextBox 1"/>
          <p:cNvSpPr txBox="1">
            <a:spLocks noChangeArrowheads="1"/>
          </p:cNvSpPr>
          <p:nvPr/>
        </p:nvSpPr>
        <p:spPr bwMode="auto">
          <a:xfrm>
            <a:off x="6858000" y="1905000"/>
            <a:ext cx="21875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hoc </a:t>
            </a:r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kutatások</a:t>
            </a:r>
            <a:endParaRPr lang="en-GB" altLang="hu-HU" sz="16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0" name="TextBox 63"/>
          <p:cNvSpPr txBox="1">
            <a:spLocks noChangeArrowheads="1"/>
          </p:cNvSpPr>
          <p:nvPr/>
        </p:nvSpPr>
        <p:spPr bwMode="auto">
          <a:xfrm>
            <a:off x="6897688" y="3272135"/>
            <a:ext cx="2092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benchmark adatbázis (saját)</a:t>
            </a:r>
            <a:endParaRPr lang="en-GB" altLang="hu-HU" sz="12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1" name="TextBox 66"/>
          <p:cNvSpPr txBox="1">
            <a:spLocks noChangeArrowheads="1"/>
          </p:cNvSpPr>
          <p:nvPr/>
        </p:nvSpPr>
        <p:spPr bwMode="auto">
          <a:xfrm>
            <a:off x="6853238" y="4383832"/>
            <a:ext cx="22907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OLA </a:t>
            </a:r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(korábbi </a:t>
            </a:r>
            <a:r>
              <a:rPr lang="hu-HU" altLang="hu-HU" sz="12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OPA)</a:t>
            </a:r>
            <a:endParaRPr lang="hu-HU" altLang="hu-HU" sz="1200" dirty="0"/>
          </a:p>
          <a:p>
            <a:endParaRPr lang="en-GB" altLang="hu-HU" dirty="0"/>
          </a:p>
        </p:txBody>
      </p:sp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67" y="5747300"/>
            <a:ext cx="962633" cy="19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05527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9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6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9" dur="indefinite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8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0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1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4" dur="indefinite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6" dur="indefinite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7" dur="indefinite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1" grpId="0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18" grpId="0" animBg="1"/>
      <p:bldP spid="18" grpId="1" animBg="1"/>
      <p:bldP spid="19479" grpId="0"/>
      <p:bldP spid="19480" grpId="0"/>
      <p:bldP spid="19480" grpId="1"/>
      <p:bldP spid="19481" grpId="0"/>
      <p:bldP spid="1948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freq_ke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68354"/>
            <a:ext cx="4641812" cy="2422446"/>
          </a:xfrm>
          <a:prstGeom prst="rect">
            <a:avLst/>
          </a:prstGeom>
        </p:spPr>
      </p:pic>
      <p:pic>
        <p:nvPicPr>
          <p:cNvPr id="4" name="Kép 3" descr="freq_kep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3470" y="381000"/>
            <a:ext cx="4700530" cy="2438400"/>
          </a:xfrm>
          <a:prstGeom prst="rect">
            <a:avLst/>
          </a:prstGeom>
        </p:spPr>
      </p:pic>
      <p:pic>
        <p:nvPicPr>
          <p:cNvPr id="5" name="Kép 4" descr="freq_kep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2880" y="3124200"/>
            <a:ext cx="4678680" cy="2436813"/>
          </a:xfrm>
          <a:prstGeom prst="rect">
            <a:avLst/>
          </a:prstGeom>
        </p:spPr>
      </p:pic>
      <p:pic>
        <p:nvPicPr>
          <p:cNvPr id="6" name="Kép 5" descr="freq_kep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3243024"/>
            <a:ext cx="5105400" cy="265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8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obilkerdoiv_kezb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20883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62484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hu-HU" dirty="0">
                <a:solidFill>
                  <a:schemeClr val="tx1"/>
                </a:solidFill>
              </a:rPr>
              <a:t>	</a:t>
            </a:r>
            <a:r>
              <a:rPr lang="hu-HU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endParaRPr lang="hu-HU" dirty="0">
              <a:solidFill>
                <a:schemeClr val="tx1"/>
              </a:solidFill>
            </a:endParaRPr>
          </a:p>
          <a:p>
            <a:pPr algn="just"/>
            <a:endParaRPr lang="hu-HU" dirty="0" smtClean="0">
              <a:solidFill>
                <a:schemeClr val="tx1"/>
              </a:solidFill>
            </a:endParaRPr>
          </a:p>
          <a:p>
            <a:pPr algn="just"/>
            <a:endParaRPr lang="hu-HU" dirty="0">
              <a:solidFill>
                <a:schemeClr val="tx1"/>
              </a:solidFill>
            </a:endParaRPr>
          </a:p>
          <a:p>
            <a:pPr algn="just"/>
            <a:endParaRPr lang="hu-HU" dirty="0" smtClean="0">
              <a:solidFill>
                <a:schemeClr val="tx1"/>
              </a:solidFill>
            </a:endParaRPr>
          </a:p>
          <a:p>
            <a:pPr algn="just"/>
            <a:endParaRPr lang="hu-HU" dirty="0">
              <a:solidFill>
                <a:schemeClr val="tx1"/>
              </a:solidFill>
            </a:endParaRPr>
          </a:p>
          <a:p>
            <a:pPr algn="just"/>
            <a:endParaRPr lang="hu-HU" dirty="0" smtClean="0">
              <a:solidFill>
                <a:schemeClr val="tx1"/>
              </a:solidFill>
            </a:endParaRPr>
          </a:p>
          <a:p>
            <a:pPr algn="just"/>
            <a:endParaRPr lang="hu-HU" dirty="0">
              <a:solidFill>
                <a:schemeClr val="tx1"/>
              </a:solidFill>
            </a:endParaRPr>
          </a:p>
          <a:p>
            <a:pPr algn="just"/>
            <a:endParaRPr lang="hu-HU" dirty="0" smtClean="0">
              <a:solidFill>
                <a:schemeClr val="tx1"/>
              </a:solidFill>
            </a:endParaRPr>
          </a:p>
          <a:p>
            <a:pPr algn="just"/>
            <a:endParaRPr lang="hu-HU" dirty="0">
              <a:solidFill>
                <a:schemeClr val="tx1"/>
              </a:solidFill>
            </a:endParaRPr>
          </a:p>
          <a:p>
            <a:pPr algn="just"/>
            <a:endParaRPr lang="hu-HU" dirty="0" smtClean="0">
              <a:solidFill>
                <a:schemeClr val="tx1"/>
              </a:solidFill>
            </a:endParaRPr>
          </a:p>
          <a:p>
            <a:pPr algn="just"/>
            <a:endParaRPr lang="hu-HU" dirty="0">
              <a:solidFill>
                <a:schemeClr val="tx1"/>
              </a:solidFill>
            </a:endParaRPr>
          </a:p>
          <a:p>
            <a:pPr algn="just"/>
            <a:endParaRPr lang="hu-HU" dirty="0" smtClean="0">
              <a:solidFill>
                <a:schemeClr val="tx1"/>
              </a:solidFill>
            </a:endParaRPr>
          </a:p>
          <a:p>
            <a:pPr algn="just"/>
            <a:endParaRPr lang="hu-HU" dirty="0">
              <a:solidFill>
                <a:schemeClr val="tx1"/>
              </a:solidFill>
            </a:endParaRPr>
          </a:p>
          <a:p>
            <a:pPr algn="just"/>
            <a:endParaRPr lang="hu-HU" dirty="0" smtClean="0">
              <a:solidFill>
                <a:schemeClr val="tx1"/>
              </a:solidFill>
            </a:endParaRPr>
          </a:p>
          <a:p>
            <a:pPr algn="just"/>
            <a:endParaRPr lang="hu-HU" dirty="0">
              <a:solidFill>
                <a:schemeClr val="tx1"/>
              </a:solidFill>
            </a:endParaRPr>
          </a:p>
          <a:p>
            <a:pPr algn="just"/>
            <a:endParaRPr lang="hu-HU" dirty="0" smtClean="0">
              <a:solidFill>
                <a:schemeClr val="tx1"/>
              </a:solidFill>
            </a:endParaRPr>
          </a:p>
          <a:p>
            <a:pPr algn="just"/>
            <a:endParaRPr lang="hu-HU" dirty="0">
              <a:solidFill>
                <a:schemeClr val="tx1"/>
              </a:solidFill>
            </a:endParaRPr>
          </a:p>
          <a:p>
            <a:pPr algn="just"/>
            <a:endParaRPr lang="hu-HU" dirty="0" smtClean="0">
              <a:solidFill>
                <a:schemeClr val="tx1"/>
              </a:solidFill>
            </a:endParaRPr>
          </a:p>
          <a:p>
            <a:pPr algn="just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457200" y="0"/>
            <a:ext cx="7848600" cy="61722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CB033"/>
              </a:buClr>
            </a:pPr>
            <a:endParaRPr lang="hu-HU" sz="1000" dirty="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CB033"/>
              </a:buClr>
            </a:pPr>
            <a:r>
              <a:rPr lang="hu-HU" sz="2400" b="1" cap="all" dirty="0" smtClean="0"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Mobilkutatás</a:t>
            </a:r>
            <a:endParaRPr lang="hu-HU" sz="2400" b="1" cap="all" dirty="0"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SzTx/>
              <a:tabLst/>
              <a:defRPr/>
            </a:pPr>
            <a:endParaRPr lang="hu-HU" sz="1000" noProof="0" dirty="0" smtClean="0">
              <a:solidFill>
                <a:srgbClr val="C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SzTx/>
              <a:tabLst/>
              <a:defRPr/>
            </a:pP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 mobil mindig</a:t>
            </a:r>
            <a:r>
              <a:rPr kumimoji="0" lang="hu-HU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kéznél van!</a:t>
            </a: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SzTx/>
              <a:tabLst/>
              <a:defRPr/>
            </a:pPr>
            <a:r>
              <a:rPr lang="hu-HU" sz="20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Növeli a célcsoportot, javítja a válaszadási arányt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SzTx/>
              <a:tabLst/>
              <a:defRPr/>
            </a:pPr>
            <a:endParaRPr lang="hu-HU" sz="2000" dirty="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SzTx/>
              <a:tabLst/>
              <a:defRPr/>
            </a:pPr>
            <a:r>
              <a:rPr lang="hu-HU" sz="20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Browser vagy applikáció?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SzTx/>
              <a:tabLst/>
              <a:defRPr/>
            </a:pPr>
            <a:endParaRPr lang="hu-HU" sz="800" dirty="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SzTx/>
              <a:tabLst/>
              <a:defRPr/>
            </a:pPr>
            <a:r>
              <a:rPr lang="hu-HU" sz="20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Browser</a:t>
            </a:r>
            <a:r>
              <a:rPr lang="hu-HU" sz="24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/>
            </a:r>
            <a:br>
              <a:rPr lang="hu-HU" sz="24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6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 válaszadó dönti el, milyen eszközön tölti ki a kérdőívet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SzTx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Applikáció esetén: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Személyre szabottabb kutatási dizájn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Kiegészítő funkciók:</a:t>
            </a:r>
            <a:b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-</a:t>
            </a:r>
            <a:r>
              <a:rPr kumimoji="0" lang="hu-H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fotó- és </a:t>
            </a:r>
            <a:r>
              <a:rPr kumimoji="0" lang="hu-HU" sz="1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videókészítés</a:t>
            </a:r>
            <a:r>
              <a:rPr kumimoji="0" lang="hu-H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feltöltés</a:t>
            </a:r>
            <a:br>
              <a:rPr kumimoji="0" lang="hu-H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kumimoji="0" lang="hu-H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- vonalkódok, </a:t>
            </a:r>
            <a:r>
              <a:rPr kumimoji="0" lang="hu-HU" sz="1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QR-kódok</a:t>
            </a:r>
            <a:r>
              <a:rPr kumimoji="0" lang="hu-H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leolvasása</a:t>
            </a:r>
            <a:br>
              <a:rPr kumimoji="0" lang="hu-H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kumimoji="0" lang="hu-H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- emlékeztetők (</a:t>
            </a:r>
            <a:r>
              <a:rPr kumimoji="0" lang="hu-HU" sz="1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pl</a:t>
            </a:r>
            <a:r>
              <a:rPr lang="hu-HU" sz="16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 naplós kutatásokhoz)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Helymeghatározás</a:t>
            </a:r>
            <a:b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- </a:t>
            </a:r>
            <a:r>
              <a:rPr kumimoji="0" 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geo-tagging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/>
            </a:r>
            <a:b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- </a:t>
            </a:r>
            <a:r>
              <a:rPr kumimoji="0" 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geo-triggering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hu-HU" sz="16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Offline módban is kitölthető a kérdőív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3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Online vagy offline?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9951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4430168" y="103363"/>
            <a:ext cx="4631930" cy="3222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71667" y="2634359"/>
            <a:ext cx="2790431" cy="4121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4704" y="3325483"/>
            <a:ext cx="8931208" cy="3430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 rot="16200000">
            <a:off x="4510285" y="-1156516"/>
            <a:ext cx="108001" cy="907200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2168" y="34803"/>
            <a:ext cx="108000" cy="329068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23374" y="19510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4918124" y="3325482"/>
            <a:ext cx="108000" cy="3450395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61"/>
          <p:cNvGrpSpPr/>
          <p:nvPr/>
        </p:nvGrpSpPr>
        <p:grpSpPr>
          <a:xfrm>
            <a:off x="-9814" y="-11651"/>
            <a:ext cx="9180000" cy="6875999"/>
            <a:chOff x="-9814" y="-11651"/>
            <a:chExt cx="9180000" cy="6875999"/>
          </a:xfrm>
          <a:solidFill>
            <a:srgbClr val="EA4F00"/>
          </a:solidFill>
        </p:grpSpPr>
        <p:sp>
          <p:nvSpPr>
            <p:cNvPr id="63" name="Rectangle 62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 rot="16200000">
              <a:off x="4526186" y="2220348"/>
              <a:ext cx="108000" cy="91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-3296" y="-11651"/>
              <a:ext cx="108000" cy="6839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0" name="Kép 29" descr="mortgage-ra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7568" y="374825"/>
            <a:ext cx="2514600" cy="2733675"/>
          </a:xfrm>
          <a:prstGeom prst="rect">
            <a:avLst/>
          </a:prstGeom>
        </p:spPr>
      </p:pic>
      <p:pic>
        <p:nvPicPr>
          <p:cNvPr id="31" name="Kép 30" descr="img-icons-a-png-crystal-svg-everaldo-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0169" y="103363"/>
            <a:ext cx="4631930" cy="3190696"/>
          </a:xfrm>
          <a:prstGeom prst="rect">
            <a:avLst/>
          </a:prstGeom>
        </p:spPr>
      </p:pic>
      <p:pic>
        <p:nvPicPr>
          <p:cNvPr id="32" name="Kép 31" descr="money%20ro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2106" y="3540207"/>
            <a:ext cx="2583457" cy="3216140"/>
          </a:xfrm>
          <a:prstGeom prst="rect">
            <a:avLst/>
          </a:prstGeom>
        </p:spPr>
      </p:pic>
      <p:pic>
        <p:nvPicPr>
          <p:cNvPr id="33" name="Kép 32" descr="200px-Wooden_hourglass_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27864" y="3540207"/>
            <a:ext cx="1428272" cy="2892250"/>
          </a:xfrm>
          <a:prstGeom prst="rect">
            <a:avLst/>
          </a:prstGeom>
        </p:spPr>
      </p:pic>
      <p:sp>
        <p:nvSpPr>
          <p:cNvPr id="18" name="Rectangle 25"/>
          <p:cNvSpPr/>
          <p:nvPr/>
        </p:nvSpPr>
        <p:spPr>
          <a:xfrm>
            <a:off x="104704" y="103363"/>
            <a:ext cx="2117796" cy="781810"/>
          </a:xfrm>
          <a:prstGeom prst="rect">
            <a:avLst/>
          </a:prstGeom>
          <a:solidFill>
            <a:srgbClr val="EA4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PENETRÁCIÓ</a:t>
            </a:r>
            <a:endParaRPr lang="en-US" dirty="0"/>
          </a:p>
        </p:txBody>
      </p:sp>
      <p:sp>
        <p:nvSpPr>
          <p:cNvPr id="19" name="Rectangle 25"/>
          <p:cNvSpPr/>
          <p:nvPr/>
        </p:nvSpPr>
        <p:spPr>
          <a:xfrm>
            <a:off x="6944303" y="103363"/>
            <a:ext cx="2117796" cy="781810"/>
          </a:xfrm>
          <a:prstGeom prst="rect">
            <a:avLst/>
          </a:prstGeom>
          <a:solidFill>
            <a:srgbClr val="EA4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TÉMA</a:t>
            </a:r>
            <a:endParaRPr lang="en-US" dirty="0"/>
          </a:p>
        </p:txBody>
      </p:sp>
      <p:sp>
        <p:nvSpPr>
          <p:cNvPr id="20" name="Rectangle 25"/>
          <p:cNvSpPr/>
          <p:nvPr/>
        </p:nvSpPr>
        <p:spPr>
          <a:xfrm>
            <a:off x="104704" y="5974537"/>
            <a:ext cx="2117796" cy="781810"/>
          </a:xfrm>
          <a:prstGeom prst="rect">
            <a:avLst/>
          </a:prstGeom>
          <a:solidFill>
            <a:srgbClr val="EA4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KÖLTSÉGEK</a:t>
            </a:r>
            <a:endParaRPr lang="en-US" dirty="0"/>
          </a:p>
        </p:txBody>
      </p:sp>
      <p:sp>
        <p:nvSpPr>
          <p:cNvPr id="21" name="Rectangle 25"/>
          <p:cNvSpPr/>
          <p:nvPr/>
        </p:nvSpPr>
        <p:spPr>
          <a:xfrm>
            <a:off x="6946692" y="5978928"/>
            <a:ext cx="2117796" cy="781810"/>
          </a:xfrm>
          <a:prstGeom prst="rect">
            <a:avLst/>
          </a:prstGeom>
          <a:solidFill>
            <a:srgbClr val="EA4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IDŐ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11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200811~1"/>
          <p:cNvPicPr>
            <a:picLocks noChangeAspect="1" noChangeArrowheads="1"/>
          </p:cNvPicPr>
          <p:nvPr/>
        </p:nvPicPr>
        <p:blipFill>
          <a:blip r:embed="rId2" cstate="print">
            <a:lum bright="64000"/>
          </a:blip>
          <a:srcRect/>
          <a:stretch>
            <a:fillRect/>
          </a:stretch>
        </p:blipFill>
        <p:spPr bwMode="auto">
          <a:xfrm>
            <a:off x="395288" y="746125"/>
            <a:ext cx="8424862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3" descr="Peo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5650" y="2565400"/>
            <a:ext cx="26463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1489075" y="1463675"/>
          <a:ext cx="6164263" cy="449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369268" y="152400"/>
            <a:ext cx="8628430" cy="4330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hu-HU" sz="2200" dirty="0">
                <a:latin typeface="+mn-lt"/>
              </a:rPr>
              <a:t>A </a:t>
            </a:r>
            <a:r>
              <a:rPr lang="hu-HU" sz="2200" dirty="0" smtClean="0">
                <a:latin typeface="+mn-lt"/>
              </a:rPr>
              <a:t>15-69 </a:t>
            </a:r>
            <a:r>
              <a:rPr lang="hu-HU" sz="2200" dirty="0">
                <a:latin typeface="+mn-lt"/>
              </a:rPr>
              <a:t>éves magyar lakosság </a:t>
            </a:r>
            <a:r>
              <a:rPr lang="hu-HU" sz="2200" dirty="0" smtClean="0">
                <a:latin typeface="+mn-lt"/>
              </a:rPr>
              <a:t>69%-</a:t>
            </a:r>
            <a:r>
              <a:rPr lang="hu-HU" sz="2200" dirty="0">
                <a:latin typeface="+mn-lt"/>
              </a:rPr>
              <a:t>a </a:t>
            </a:r>
            <a:r>
              <a:rPr lang="hu-HU" sz="2200" dirty="0" smtClean="0">
                <a:latin typeface="+mn-lt"/>
              </a:rPr>
              <a:t>internetezik legalább hetente</a:t>
            </a:r>
            <a:endParaRPr lang="hu-HU" sz="2200" dirty="0">
              <a:latin typeface="+mn-lt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354156" y="5715000"/>
            <a:ext cx="2789844" cy="4022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hu-HU" sz="1000" dirty="0">
                <a:latin typeface="+mn-lt"/>
              </a:rPr>
              <a:t>Forrás: </a:t>
            </a:r>
            <a:r>
              <a:rPr lang="hu-HU" sz="1000" dirty="0" smtClean="0">
                <a:latin typeface="+mn-lt"/>
              </a:rPr>
              <a:t>Nemzeti Olvasottság Kutatás 2013/Q2</a:t>
            </a:r>
            <a:br>
              <a:rPr lang="hu-HU" sz="1000" dirty="0" smtClean="0">
                <a:latin typeface="+mn-lt"/>
              </a:rPr>
            </a:br>
            <a:r>
              <a:rPr lang="hu-HU" sz="1000" dirty="0" smtClean="0">
                <a:latin typeface="+mn-lt"/>
              </a:rPr>
              <a:t>Bázis: 15-69 éves magyar lakosság</a:t>
            </a:r>
            <a:endParaRPr lang="hu-HU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229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>
            <a:graphicFrameLocks/>
          </p:cNvGraphicFramePr>
          <p:nvPr>
            <p:extLst/>
          </p:nvPr>
        </p:nvGraphicFramePr>
        <p:xfrm>
          <a:off x="304800" y="838200"/>
          <a:ext cx="8539697" cy="220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42"/>
          <p:cNvSpPr txBox="1"/>
          <p:nvPr/>
        </p:nvSpPr>
        <p:spPr>
          <a:xfrm>
            <a:off x="1105477" y="255115"/>
            <a:ext cx="7138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AZ </a:t>
            </a:r>
            <a:r>
              <a:rPr lang="hu-HU" sz="2400" dirty="0" smtClean="0">
                <a:latin typeface="+mj-lt"/>
              </a:rPr>
              <a:t>INTERNETEZŐK</a:t>
            </a:r>
            <a:r>
              <a:rPr lang="hu-HU" sz="2400" dirty="0" smtClean="0"/>
              <a:t> ARÁNYA</a:t>
            </a:r>
            <a:br>
              <a:rPr lang="hu-HU" sz="2400" dirty="0" smtClean="0"/>
            </a:br>
            <a:endParaRPr lang="en-US" sz="24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791200" y="5943600"/>
            <a:ext cx="3160137" cy="2484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hu-HU" sz="1000" dirty="0">
                <a:latin typeface="Verdana" pitchFamily="34" charset="0"/>
              </a:rPr>
              <a:t>Forrás: </a:t>
            </a:r>
            <a:r>
              <a:rPr lang="hu-HU" sz="1000" dirty="0" smtClean="0">
                <a:latin typeface="Verdana" pitchFamily="34" charset="0"/>
              </a:rPr>
              <a:t>Nemzeti Olvasottság Kutatás 2013/Q2</a:t>
            </a:r>
            <a:endParaRPr lang="hu-HU" sz="1000" dirty="0">
              <a:latin typeface="Verdana" pitchFamily="34" charset="0"/>
            </a:endParaRPr>
          </a:p>
        </p:txBody>
      </p:sp>
      <p:graphicFrame>
        <p:nvGraphicFramePr>
          <p:cNvPr id="5" name="Diagram 4"/>
          <p:cNvGraphicFramePr>
            <a:graphicFrameLocks/>
          </p:cNvGraphicFramePr>
          <p:nvPr>
            <p:extLst/>
          </p:nvPr>
        </p:nvGraphicFramePr>
        <p:xfrm>
          <a:off x="304800" y="3276600"/>
          <a:ext cx="8539697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4911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>
            <a:graphicFrameLocks/>
          </p:cNvGraphicFramePr>
          <p:nvPr>
            <p:extLst/>
          </p:nvPr>
        </p:nvGraphicFramePr>
        <p:xfrm>
          <a:off x="304800" y="914400"/>
          <a:ext cx="8539697" cy="5472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42"/>
          <p:cNvSpPr txBox="1"/>
          <p:nvPr/>
        </p:nvSpPr>
        <p:spPr>
          <a:xfrm>
            <a:off x="776853" y="174608"/>
            <a:ext cx="7495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+mj-lt"/>
              </a:rPr>
              <a:t>INTERNETPENETRÁCIÓ</a:t>
            </a:r>
            <a:br>
              <a:rPr lang="hu-HU" sz="2400" dirty="0" smtClean="0">
                <a:latin typeface="+mj-lt"/>
              </a:rPr>
            </a:br>
            <a:r>
              <a:rPr lang="hu-HU" sz="2400" dirty="0" smtClean="0">
                <a:latin typeface="+mj-lt"/>
              </a:rPr>
              <a:t>EGYES CÉLCSOPORTOKBAN</a:t>
            </a:r>
            <a:endParaRPr lang="en-US" sz="2400" dirty="0">
              <a:latin typeface="+mj-lt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5867400"/>
            <a:ext cx="3160137" cy="2484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hu-HU" sz="1000" dirty="0">
                <a:latin typeface="Verdana" pitchFamily="34" charset="0"/>
              </a:rPr>
              <a:t>Forrás: </a:t>
            </a:r>
            <a:r>
              <a:rPr lang="hu-HU" sz="1000" dirty="0" smtClean="0">
                <a:latin typeface="Verdana" pitchFamily="34" charset="0"/>
              </a:rPr>
              <a:t>Nemzeti Olvasottság Kutatás 2013/Q2</a:t>
            </a:r>
            <a:endParaRPr lang="hu-HU" sz="10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59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Text Box 2"/>
          <p:cNvSpPr txBox="1">
            <a:spLocks noChangeArrowheads="1"/>
          </p:cNvSpPr>
          <p:nvPr/>
        </p:nvSpPr>
        <p:spPr bwMode="auto">
          <a:xfrm>
            <a:off x="250825" y="0"/>
            <a:ext cx="6760482" cy="956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hu-HU" sz="2800" b="0" dirty="0">
                <a:latin typeface="+mj-lt"/>
              </a:rPr>
              <a:t>Ha az online kutatás kritériumai sérülnek:</a:t>
            </a:r>
            <a:br>
              <a:rPr lang="hu-HU" sz="2800" b="0" dirty="0">
                <a:latin typeface="+mj-lt"/>
              </a:rPr>
            </a:br>
            <a:r>
              <a:rPr lang="hu-HU" sz="2800" b="0" dirty="0" smtClean="0">
                <a:latin typeface="+mj-lt"/>
              </a:rPr>
              <a:t>a </a:t>
            </a:r>
            <a:r>
              <a:rPr lang="hu-HU" sz="2800" dirty="0">
                <a:latin typeface="+mj-lt"/>
              </a:rPr>
              <a:t>hibrid</a:t>
            </a:r>
            <a:r>
              <a:rPr lang="hu-HU" sz="2800" b="0" dirty="0">
                <a:latin typeface="+mj-lt"/>
              </a:rPr>
              <a:t> </a:t>
            </a:r>
            <a:r>
              <a:rPr lang="hu-HU" sz="2800" b="0" dirty="0" smtClean="0">
                <a:latin typeface="+mj-lt"/>
              </a:rPr>
              <a:t>adatfelvétel a megoldás</a:t>
            </a:r>
            <a:endParaRPr lang="hu-HU" sz="2800" b="0" dirty="0">
              <a:latin typeface="+mj-lt"/>
            </a:endParaRPr>
          </a:p>
        </p:txBody>
      </p:sp>
      <p:pic>
        <p:nvPicPr>
          <p:cNvPr id="539660" name="Picture 12" descr="paa1930000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2633662" cy="2735263"/>
          </a:xfrm>
          <a:prstGeom prst="rect">
            <a:avLst/>
          </a:prstGeom>
          <a:noFill/>
        </p:spPr>
      </p:pic>
      <p:pic>
        <p:nvPicPr>
          <p:cNvPr id="539661" name="Picture 13" descr="UPC%20intern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3657600"/>
            <a:ext cx="3787775" cy="2513013"/>
          </a:xfrm>
          <a:prstGeom prst="rect">
            <a:avLst/>
          </a:prstGeom>
          <a:noFill/>
        </p:spPr>
      </p:pic>
      <p:pic>
        <p:nvPicPr>
          <p:cNvPr id="539663" name="Picture 15" descr="438315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971800"/>
            <a:ext cx="2236787" cy="3025775"/>
          </a:xfrm>
          <a:prstGeom prst="rect">
            <a:avLst/>
          </a:prstGeom>
          <a:noFill/>
        </p:spPr>
      </p:pic>
      <p:sp>
        <p:nvSpPr>
          <p:cNvPr id="539665" name="Text Box 17"/>
          <p:cNvSpPr txBox="1">
            <a:spLocks noChangeArrowheads="1"/>
          </p:cNvSpPr>
          <p:nvPr/>
        </p:nvSpPr>
        <p:spPr bwMode="auto">
          <a:xfrm>
            <a:off x="6705600" y="1447800"/>
            <a:ext cx="1880941" cy="13871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hu-HU" sz="2800" b="0" dirty="0">
                <a:latin typeface="+mn-lt"/>
              </a:rPr>
              <a:t>online</a:t>
            </a:r>
            <a:br>
              <a:rPr lang="hu-HU" sz="2800" b="0" dirty="0">
                <a:latin typeface="+mn-lt"/>
              </a:rPr>
            </a:br>
            <a:r>
              <a:rPr lang="hu-HU" sz="2800" b="0" dirty="0">
                <a:latin typeface="+mn-lt"/>
              </a:rPr>
              <a:t>&amp;</a:t>
            </a:r>
            <a:br>
              <a:rPr lang="hu-HU" sz="2800" b="0" dirty="0">
                <a:latin typeface="+mn-lt"/>
              </a:rPr>
            </a:br>
            <a:r>
              <a:rPr lang="hu-HU" sz="2800" b="0" dirty="0">
                <a:latin typeface="+mn-lt"/>
              </a:rPr>
              <a:t>személyes</a:t>
            </a:r>
          </a:p>
        </p:txBody>
      </p:sp>
      <p:sp>
        <p:nvSpPr>
          <p:cNvPr id="539666" name="Text Box 18"/>
          <p:cNvSpPr txBox="1">
            <a:spLocks noChangeArrowheads="1"/>
          </p:cNvSpPr>
          <p:nvPr/>
        </p:nvSpPr>
        <p:spPr bwMode="auto">
          <a:xfrm>
            <a:off x="762000" y="4191000"/>
            <a:ext cx="1642093" cy="13871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hu-HU" sz="2800" b="0" dirty="0">
                <a:latin typeface="+mn-lt"/>
              </a:rPr>
              <a:t>online</a:t>
            </a:r>
            <a:br>
              <a:rPr lang="hu-HU" sz="2800" b="0" dirty="0">
                <a:latin typeface="+mn-lt"/>
              </a:rPr>
            </a:br>
            <a:r>
              <a:rPr lang="hu-HU" sz="2800" b="0" dirty="0">
                <a:latin typeface="+mn-lt"/>
              </a:rPr>
              <a:t>&amp;</a:t>
            </a:r>
            <a:br>
              <a:rPr lang="hu-HU" sz="2800" b="0" dirty="0">
                <a:latin typeface="+mn-lt"/>
              </a:rPr>
            </a:br>
            <a:r>
              <a:rPr lang="hu-HU" sz="2800" b="0" dirty="0">
                <a:latin typeface="+mn-lt"/>
              </a:rPr>
              <a:t>telefonos</a:t>
            </a:r>
          </a:p>
        </p:txBody>
      </p:sp>
      <p:pic>
        <p:nvPicPr>
          <p:cNvPr id="539667" name="Picture 19" descr="cap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1143000"/>
            <a:ext cx="3600450" cy="23955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018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szemkamera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8368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interactivevideo.com/images/EyeTracking_AdImage_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4360" y="862519"/>
            <a:ext cx="5244640" cy="3938081"/>
          </a:xfrm>
          <a:prstGeom prst="rect">
            <a:avLst/>
          </a:prstGeom>
          <a:noFill/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457200" y="152400"/>
            <a:ext cx="82296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FCB03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Mire jó a szemkamera?</a:t>
            </a:r>
            <a:endParaRPr kumimoji="0" lang="hu-HU" sz="3200" b="1" i="0" u="none" strike="noStrike" kern="1200" cap="all" spc="0" normalizeH="0" baseline="0" noProof="0" dirty="0">
              <a:ln>
                <a:noFill/>
              </a:ln>
              <a:solidFill>
                <a:srgbClr val="FCB033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04800" y="487680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latin typeface="+mn-lt"/>
              </a:rPr>
              <a:t>honlap-teszt</a:t>
            </a:r>
            <a:endParaRPr lang="hu-HU" b="1" dirty="0">
              <a:latin typeface="+mn-lt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048000" y="563880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latin typeface="+mn-lt"/>
              </a:rPr>
              <a:t>címlap-teszt</a:t>
            </a:r>
            <a:endParaRPr lang="hu-HU" b="1" dirty="0">
              <a:latin typeface="+mn-lt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781800" y="495300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latin typeface="+mn-lt"/>
              </a:rPr>
              <a:t>reklámszpot-teszt</a:t>
            </a:r>
            <a:endParaRPr lang="hu-HU" b="1" dirty="0">
              <a:latin typeface="+mn-lt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838200" y="54102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latin typeface="+mn-lt"/>
              </a:rPr>
              <a:t>webshop-teszt</a:t>
            </a:r>
            <a:endParaRPr lang="hu-HU" b="1" dirty="0">
              <a:latin typeface="+mn-lt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4419600" y="51816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latin typeface="+mn-lt"/>
              </a:rPr>
              <a:t>csomagolás-teszt</a:t>
            </a:r>
            <a:endParaRPr lang="hu-HU" b="1" dirty="0">
              <a:latin typeface="+mn-lt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5943600" y="563880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latin typeface="+mn-lt"/>
              </a:rPr>
              <a:t>leaflet-teszt</a:t>
            </a:r>
            <a:endParaRPr lang="hu-HU" b="1" dirty="0">
              <a:latin typeface="+mn-lt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2590800" y="502920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latin typeface="+mn-lt"/>
              </a:rPr>
              <a:t>plakát-teszt</a:t>
            </a:r>
            <a:endParaRPr lang="hu-HU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540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15888"/>
            <a:ext cx="8258175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hu-HU" sz="2800" dirty="0">
                <a:solidFill>
                  <a:srgbClr val="5A544B"/>
                </a:solidFill>
                <a:cs typeface="Arial" pitchFamily="34" charset="0"/>
              </a:rPr>
              <a:t>Internetezési szokások </a:t>
            </a:r>
            <a:r>
              <a:rPr lang="hu-HU" sz="2800" dirty="0" smtClean="0">
                <a:solidFill>
                  <a:srgbClr val="5A544B"/>
                </a:solidFill>
                <a:cs typeface="Arial" pitchFamily="34" charset="0"/>
              </a:rPr>
              <a:t>feltérképezése</a:t>
            </a:r>
            <a:br>
              <a:rPr lang="hu-HU" sz="2800" dirty="0" smtClean="0">
                <a:solidFill>
                  <a:srgbClr val="5A544B"/>
                </a:solidFill>
                <a:cs typeface="Arial" pitchFamily="34" charset="0"/>
              </a:rPr>
            </a:br>
            <a:r>
              <a:rPr lang="hu-HU" sz="2800" dirty="0" err="1" smtClean="0">
                <a:solidFill>
                  <a:srgbClr val="5A544B"/>
                </a:solidFill>
                <a:cs typeface="Arial" pitchFamily="34" charset="0"/>
              </a:rPr>
              <a:t>Millward</a:t>
            </a:r>
            <a:r>
              <a:rPr lang="hu-HU" sz="2800" dirty="0" smtClean="0">
                <a:solidFill>
                  <a:srgbClr val="5A544B"/>
                </a:solidFill>
                <a:cs typeface="Arial" pitchFamily="34" charset="0"/>
              </a:rPr>
              <a:t> Brown - TGI</a:t>
            </a:r>
            <a:endParaRPr lang="hu-HU" sz="2400" dirty="0">
              <a:solidFill>
                <a:srgbClr val="5A544B"/>
              </a:solidFill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8600" y="2209800"/>
            <a:ext cx="1066800" cy="811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8313" y="1371600"/>
            <a:ext cx="8207375" cy="5029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hangingPunct="1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200" dirty="0"/>
              <a:t>Egy mérés, ami felöleli egy háztartás fogyasztását a lehető legtöbb aspektus szerint, azaz</a:t>
            </a: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200" dirty="0"/>
              <a:t>fogyasztó</a:t>
            </a:r>
          </a:p>
          <a:p>
            <a:pPr marL="730250" lvl="1" indent="-285750" algn="just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dirty="0"/>
              <a:t>demográfiai, szociodemográfiai vagy életstílus jellemzők </a:t>
            </a:r>
          </a:p>
          <a:p>
            <a:pPr marL="285750" indent="-285750" algn="just" eaLnBrk="1" hangingPunct="1">
              <a:lnSpc>
                <a:spcPct val="8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200" dirty="0"/>
              <a:t>fogyasztói magatartás</a:t>
            </a:r>
          </a:p>
          <a:p>
            <a:pPr marL="730250" lvl="1" indent="-285750" eaLnBrk="1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dirty="0"/>
              <a:t>érdeklődési köre</a:t>
            </a:r>
          </a:p>
          <a:p>
            <a:pPr marL="730250" lvl="1" indent="-285750" algn="just" eaLnBrk="1" hangingPunct="1">
              <a:lnSpc>
                <a:spcPct val="8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dirty="0"/>
              <a:t>attitűdrendszer – több mint 300 attitűd állítás – alapján</a:t>
            </a:r>
          </a:p>
          <a:p>
            <a:pPr marL="285750" indent="-285750" eaLnBrk="1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200" dirty="0"/>
              <a:t>fogyasztás</a:t>
            </a:r>
          </a:p>
          <a:p>
            <a:pPr marL="730250" lvl="1" indent="-285750" eaLnBrk="1" hangingPunct="1">
              <a:lnSpc>
                <a:spcPct val="8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dirty="0"/>
              <a:t>mely terméket/szolgáltatást használják (megközelítőleg 450 termékkategória), </a:t>
            </a:r>
          </a:p>
          <a:p>
            <a:pPr marL="730250" lvl="1" indent="-285750" eaLnBrk="1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dirty="0"/>
              <a:t>mely márkákat használják (a lista több mint 4000 márkát tartalmaz) </a:t>
            </a:r>
          </a:p>
          <a:p>
            <a:pPr marL="342900" indent="-342900">
              <a:lnSpc>
                <a:spcPct val="8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400" dirty="0"/>
              <a:t>média használat alapján</a:t>
            </a:r>
          </a:p>
          <a:p>
            <a:pPr marL="730250" lvl="1" indent="-285750" eaLnBrk="1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dirty="0"/>
              <a:t>Internet használat</a:t>
            </a:r>
          </a:p>
          <a:p>
            <a:pPr marL="730250" lvl="1" indent="-285750" eaLnBrk="1" hangingPunct="1">
              <a:lnSpc>
                <a:spcPct val="8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dirty="0"/>
              <a:t>Egyéb offline médiumok fogyasztása</a:t>
            </a:r>
          </a:p>
          <a:p>
            <a:pPr>
              <a:defRPr/>
            </a:pPr>
            <a:endParaRPr lang="hu-HU" dirty="0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8547100" y="485775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1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9"/>
          <p:cNvGrpSpPr/>
          <p:nvPr/>
        </p:nvGrpSpPr>
        <p:grpSpPr>
          <a:xfrm>
            <a:off x="252454" y="2635930"/>
            <a:ext cx="8458490" cy="576000"/>
            <a:chOff x="252454" y="3223616"/>
            <a:chExt cx="8458490" cy="576000"/>
          </a:xfrm>
        </p:grpSpPr>
        <p:sp>
          <p:nvSpPr>
            <p:cNvPr id="3" name="Jobbra nyíl 2"/>
            <p:cNvSpPr/>
            <p:nvPr/>
          </p:nvSpPr>
          <p:spPr bwMode="auto">
            <a:xfrm>
              <a:off x="322944" y="3223616"/>
              <a:ext cx="8388000" cy="576000"/>
            </a:xfrm>
            <a:prstGeom prst="rightArrow">
              <a:avLst/>
            </a:prstGeom>
            <a:gradFill flip="none" rotWithShape="1">
              <a:gsLst>
                <a:gs pos="0">
                  <a:schemeClr val="accent5">
                    <a:alpha val="51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 w="60325">
              <a:noFill/>
            </a:ln>
            <a:effectLst>
              <a:outerShdw blurRad="114300" dist="38100" dir="2700000" sx="103000" sy="103000" algn="tl" rotWithShape="0">
                <a:prstClr val="black">
                  <a:alpha val="43000"/>
                </a:prstClr>
              </a:outerShdw>
            </a:effectLst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A9D82A"/>
                </a:buClr>
                <a:buSzTx/>
                <a:buFont typeface="Wingdings" charset="0"/>
                <a:buNone/>
                <a:tabLst/>
              </a:pPr>
              <a:endParaRPr kumimoji="0" lang="hu-HU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4" name="Téglalap 3"/>
            <p:cNvSpPr/>
            <p:nvPr/>
          </p:nvSpPr>
          <p:spPr bwMode="auto">
            <a:xfrm>
              <a:off x="828854" y="3326493"/>
              <a:ext cx="740229" cy="30995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2">
                  <a:lumMod val="50000"/>
                </a:schemeClr>
              </a:solidFill>
              <a:prstDash val="sysDot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A9D82A"/>
                </a:buClr>
                <a:buSzTx/>
                <a:buFont typeface="Wingdings" charset="0"/>
                <a:buNone/>
                <a:tabLst/>
              </a:pPr>
              <a:r>
                <a:rPr kumimoji="0" lang="hu-H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  <a:ea typeface="ＭＳ Ｐゴシック" charset="0"/>
                </a:rPr>
                <a:t>3 mp</a:t>
              </a:r>
              <a:endParaRPr kumimoji="0" lang="hu-H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" name="Téglalap 4"/>
            <p:cNvSpPr/>
            <p:nvPr/>
          </p:nvSpPr>
          <p:spPr bwMode="auto">
            <a:xfrm>
              <a:off x="3120573" y="3332759"/>
              <a:ext cx="740229" cy="30995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2">
                  <a:lumMod val="50000"/>
                </a:schemeClr>
              </a:solidFill>
              <a:prstDash val="sysDot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hu-HU" dirty="0" smtClean="0"/>
                <a:t>5 mp</a:t>
              </a:r>
              <a:endParaRPr lang="hu-HU" dirty="0"/>
            </a:p>
          </p:txBody>
        </p:sp>
        <p:sp>
          <p:nvSpPr>
            <p:cNvPr id="6" name="Téglalap 5"/>
            <p:cNvSpPr/>
            <p:nvPr/>
          </p:nvSpPr>
          <p:spPr bwMode="auto">
            <a:xfrm>
              <a:off x="5312229" y="3332759"/>
              <a:ext cx="828000" cy="30995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2">
                  <a:lumMod val="50000"/>
                </a:schemeClr>
              </a:solidFill>
              <a:prstDash val="sysDot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hu-HU" dirty="0" smtClean="0"/>
                <a:t>10 mp</a:t>
              </a:r>
              <a:endParaRPr lang="hu-HU" dirty="0"/>
            </a:p>
          </p:txBody>
        </p:sp>
        <p:sp>
          <p:nvSpPr>
            <p:cNvPr id="7" name="Téglalap 6"/>
            <p:cNvSpPr/>
            <p:nvPr/>
          </p:nvSpPr>
          <p:spPr bwMode="auto">
            <a:xfrm>
              <a:off x="7430857" y="3332759"/>
              <a:ext cx="828000" cy="30995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2">
                  <a:lumMod val="50000"/>
                </a:schemeClr>
              </a:solidFill>
              <a:prstDash val="sysDot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hu-HU" dirty="0" smtClean="0"/>
                <a:t>15 mp</a:t>
              </a:r>
              <a:endParaRPr lang="hu-HU" dirty="0"/>
            </a:p>
          </p:txBody>
        </p:sp>
        <p:pic>
          <p:nvPicPr>
            <p:cNvPr id="8" name="Picture 3" descr="C:\Users\viola\Desktop\Work\Képek\OTP\orologio_clock_alarm_icon-3333px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2454" y="3332759"/>
              <a:ext cx="309700" cy="351433"/>
            </a:xfrm>
            <a:prstGeom prst="rect">
              <a:avLst/>
            </a:prstGeom>
            <a:noFill/>
          </p:spPr>
        </p:pic>
      </p:grpSp>
      <p:pic>
        <p:nvPicPr>
          <p:cNvPr id="9" name="Picture 2" descr="R:\Mindshareworld\2013\03_szemkamera_Bayer\Study\kepek\bayer_15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6820" y="152400"/>
            <a:ext cx="1756164" cy="2483530"/>
          </a:xfrm>
          <a:prstGeom prst="rect">
            <a:avLst/>
          </a:prstGeom>
          <a:noFill/>
        </p:spPr>
      </p:pic>
      <p:pic>
        <p:nvPicPr>
          <p:cNvPr id="10" name="Picture 3" descr="R:\Mindshareworld\2013\03_szemkamera_Bayer\Study\kepek\bayer_3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304" y="152400"/>
            <a:ext cx="1756164" cy="2483530"/>
          </a:xfrm>
          <a:prstGeom prst="rect">
            <a:avLst/>
          </a:prstGeom>
          <a:noFill/>
        </p:spPr>
      </p:pic>
      <p:pic>
        <p:nvPicPr>
          <p:cNvPr id="11" name="Picture 4" descr="R:\Mindshareworld\2013\03_szemkamera_Bayer\Study\kepek\bayer_5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6761" y="152400"/>
            <a:ext cx="1756164" cy="2483530"/>
          </a:xfrm>
          <a:prstGeom prst="rect">
            <a:avLst/>
          </a:prstGeom>
          <a:noFill/>
        </p:spPr>
      </p:pic>
      <p:pic>
        <p:nvPicPr>
          <p:cNvPr id="12" name="Picture 5" descr="R:\Mindshareworld\2013\03_szemkamera_Bayer\Study\kepek\bayer_10_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0524" y="152400"/>
            <a:ext cx="1756164" cy="2483530"/>
          </a:xfrm>
          <a:prstGeom prst="rect">
            <a:avLst/>
          </a:prstGeom>
          <a:noFill/>
        </p:spPr>
      </p:pic>
      <p:pic>
        <p:nvPicPr>
          <p:cNvPr id="14" name="Picture 2" descr="C:\Users\viola\Desktop\Klenonak\képek_honlapra\eyetracking_eszközök\alul_bejarasi_utvon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200400"/>
            <a:ext cx="2058421" cy="2911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C:\Users\viola\Desktop\Work\Képek\Kutatok_ejszakaja\Gazeplo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19400" y="3200400"/>
            <a:ext cx="2057400" cy="2912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2" descr="R:\Unicef\Manja_2012_01_18\Study\Tobii\heatmaps\1_relativ_duratio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05400" y="4114800"/>
            <a:ext cx="3733800" cy="1731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228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Gazeplot_Origo_1_C_L05"/>
          <p:cNvPicPr>
            <a:picLocks noChangeAspect="1" noChangeArrowheads="1"/>
          </p:cNvPicPr>
          <p:nvPr/>
        </p:nvPicPr>
        <p:blipFill>
          <a:blip r:embed="rId2" cstate="print"/>
          <a:srcRect t="11090" r="41510" b="70978"/>
          <a:stretch>
            <a:fillRect/>
          </a:stretch>
        </p:blipFill>
        <p:spPr bwMode="auto">
          <a:xfrm>
            <a:off x="3124200" y="150181"/>
            <a:ext cx="5768975" cy="5436232"/>
          </a:xfrm>
          <a:prstGeom prst="rect">
            <a:avLst/>
          </a:prstGeom>
          <a:noFill/>
        </p:spPr>
      </p:pic>
      <p:pic>
        <p:nvPicPr>
          <p:cNvPr id="4" name="Picture 8" descr="izek_hm"/>
          <p:cNvPicPr>
            <a:picLocks noChangeAspect="1" noChangeArrowheads="1"/>
          </p:cNvPicPr>
          <p:nvPr/>
        </p:nvPicPr>
        <p:blipFill>
          <a:blip r:embed="rId3" cstate="print"/>
          <a:srcRect l="11977" r="10228"/>
          <a:stretch>
            <a:fillRect/>
          </a:stretch>
        </p:blipFill>
        <p:spPr bwMode="auto">
          <a:xfrm>
            <a:off x="228600" y="121607"/>
            <a:ext cx="3810000" cy="601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975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825" y="228600"/>
            <a:ext cx="8785225" cy="1082675"/>
          </a:xfrm>
        </p:spPr>
        <p:txBody>
          <a:bodyPr/>
          <a:lstStyle/>
          <a:p>
            <a:pPr>
              <a:defRPr/>
            </a:pPr>
            <a:r>
              <a:rPr lang="hu-HU" sz="2800" dirty="0" smtClean="0"/>
              <a:t>Tervezés </a:t>
            </a:r>
            <a:r>
              <a:rPr lang="hu-HU" sz="2800" dirty="0" err="1" smtClean="0"/>
              <a:t>menEte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1800" dirty="0"/>
              <a:t>Melyik eszközhöz mikor nyúlunk, egy </a:t>
            </a:r>
            <a:r>
              <a:rPr lang="hu-HU" sz="1800" dirty="0" smtClean="0"/>
              <a:t>digitális </a:t>
            </a:r>
            <a:r>
              <a:rPr lang="hu-HU" sz="1800" dirty="0"/>
              <a:t>kommunikáció tervezés során</a:t>
            </a:r>
            <a:r>
              <a:rPr lang="hu-HU" sz="2800" dirty="0" smtClean="0"/>
              <a:t/>
            </a:r>
            <a:br>
              <a:rPr lang="hu-HU" sz="2800" dirty="0" smtClean="0"/>
            </a:br>
            <a:endParaRPr lang="hu-HU" sz="1800" dirty="0"/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811588" y="2276475"/>
            <a:ext cx="141605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000000"/>
                </a:solidFill>
              </a:rPr>
              <a:t>Media</a:t>
            </a:r>
            <a:endParaRPr lang="hu-HU" altLang="hu-HU" sz="2400" b="1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>
                <a:solidFill>
                  <a:srgbClr val="000000"/>
                </a:solidFill>
              </a:rPr>
              <a:t>tervezés</a:t>
            </a:r>
            <a:endParaRPr lang="en-US" altLang="hu-HU" sz="2400" b="1">
              <a:solidFill>
                <a:srgbClr val="000000"/>
              </a:solidFill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964113" y="4090988"/>
            <a:ext cx="1654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Campaign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2322513" y="4078288"/>
            <a:ext cx="13636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Landing</a:t>
            </a:r>
            <a:r>
              <a:rPr lang="hu-HU" altLang="hu-HU" sz="2400" b="1">
                <a:solidFill>
                  <a:srgbClr val="FFFFFF"/>
                </a:solidFill>
              </a:rPr>
              <a:t/>
            </a:r>
            <a:br>
              <a:rPr lang="hu-HU" altLang="hu-HU" sz="2400" b="1">
                <a:solidFill>
                  <a:srgbClr val="FFFFFF"/>
                </a:solidFill>
              </a:rPr>
            </a:br>
            <a:r>
              <a:rPr lang="en-US" altLang="hu-HU" sz="2400" b="1">
                <a:solidFill>
                  <a:srgbClr val="FFFFFF"/>
                </a:solidFill>
              </a:rPr>
              <a:t>Page</a:t>
            </a:r>
          </a:p>
        </p:txBody>
      </p:sp>
      <p:sp>
        <p:nvSpPr>
          <p:cNvPr id="19462" name="AutoShape 8"/>
          <p:cNvSpPr>
            <a:spLocks noChangeArrowheads="1"/>
          </p:cNvSpPr>
          <p:nvPr/>
        </p:nvSpPr>
        <p:spPr bwMode="auto">
          <a:xfrm rot="8516206">
            <a:off x="3263900" y="4416425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3" name="AutoShape 9"/>
          <p:cNvSpPr>
            <a:spLocks noChangeArrowheads="1"/>
          </p:cNvSpPr>
          <p:nvPr/>
        </p:nvSpPr>
        <p:spPr bwMode="auto">
          <a:xfrm rot="-4983378">
            <a:off x="2151062" y="3170238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4" name="AutoShape 10"/>
          <p:cNvSpPr>
            <a:spLocks noChangeArrowheads="1"/>
          </p:cNvSpPr>
          <p:nvPr/>
        </p:nvSpPr>
        <p:spPr bwMode="auto">
          <a:xfrm rot="931490">
            <a:off x="4081463" y="2568575"/>
            <a:ext cx="2328862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787900" y="1819275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1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292725" y="5227638"/>
            <a:ext cx="528638" cy="504825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34088" y="40052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555875" y="4292600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5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2944813" y="18208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Oval 53"/>
          <p:cNvSpPr>
            <a:spLocks noChangeArrowheads="1"/>
          </p:cNvSpPr>
          <p:nvPr/>
        </p:nvSpPr>
        <p:spPr bwMode="auto">
          <a:xfrm>
            <a:off x="4179888" y="3068638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7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6276975" y="5397500"/>
            <a:ext cx="2616200" cy="1287463"/>
            <a:chOff x="6186487" y="4606627"/>
            <a:chExt cx="2616199" cy="1287463"/>
          </a:xfrm>
        </p:grpSpPr>
        <p:sp>
          <p:nvSpPr>
            <p:cNvPr id="41" name="Lekerekített téglalap feliratnak 47"/>
            <p:cNvSpPr/>
            <p:nvPr/>
          </p:nvSpPr>
          <p:spPr>
            <a:xfrm>
              <a:off x="6186487" y="4606627"/>
              <a:ext cx="2616199" cy="1287463"/>
            </a:xfrm>
            <a:prstGeom prst="wedgeRoundRectCallout">
              <a:avLst>
                <a:gd name="adj1" fmla="val -64602"/>
                <a:gd name="adj2" fmla="val -34039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508" name="Text Box 23"/>
            <p:cNvSpPr txBox="1">
              <a:spLocks noChangeArrowheads="1"/>
            </p:cNvSpPr>
            <p:nvPr/>
          </p:nvSpPr>
          <p:spPr bwMode="auto">
            <a:xfrm>
              <a:off x="6331717" y="4622502"/>
              <a:ext cx="1966913" cy="31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Adszerving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pic>
          <p:nvPicPr>
            <p:cNvPr id="1950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413" y="4882108"/>
              <a:ext cx="22225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510" name="Picture 6" descr="C:\Users\Bori\Pictures\adocea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617" y="5373216"/>
              <a:ext cx="968674" cy="309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1" name="Picture 30" descr="advertik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525" y="5301332"/>
              <a:ext cx="9953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2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337" y="5532214"/>
              <a:ext cx="947738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3362325" y="3716338"/>
            <a:ext cx="2505075" cy="1295400"/>
            <a:chOff x="3362274" y="3658097"/>
            <a:chExt cx="2505870" cy="1097756"/>
          </a:xfrm>
        </p:grpSpPr>
        <p:sp>
          <p:nvSpPr>
            <p:cNvPr id="19505" name="Text Box 25"/>
            <p:cNvSpPr txBox="1">
              <a:spLocks noChangeArrowheads="1"/>
            </p:cNvSpPr>
            <p:nvPr/>
          </p:nvSpPr>
          <p:spPr bwMode="auto">
            <a:xfrm>
              <a:off x="3501182" y="3717032"/>
              <a:ext cx="2366962" cy="862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000000"/>
                  </a:solidFill>
                </a:rPr>
                <a:t>Brandre</a:t>
              </a:r>
              <a:r>
                <a:rPr lang="hu-HU" altLang="hu-HU" sz="1400" b="1" dirty="0">
                  <a:solidFill>
                    <a:srgbClr val="000000"/>
                  </a:solidFill>
                </a:rPr>
                <a:t> gyakorolt hatás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endParaRPr lang="hu-HU" altLang="hu-HU" sz="800" b="1" dirty="0">
                <a:solidFill>
                  <a:srgbClr val="000000"/>
                </a:solidFill>
              </a:endParaRP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>
                  <a:solidFill>
                    <a:srgbClr val="7F7F7F"/>
                  </a:solidFill>
                </a:rPr>
                <a:t>Hatékonyság kutatások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7F7F7F"/>
                  </a:solidFill>
                </a:rPr>
                <a:t>Buzz</a:t>
              </a:r>
              <a:r>
                <a:rPr lang="hu-HU" altLang="hu-HU" sz="1400" b="1" dirty="0">
                  <a:solidFill>
                    <a:srgbClr val="7F7F7F"/>
                  </a:solidFill>
                </a:rPr>
                <a:t> Monitoring</a:t>
              </a:r>
              <a:endParaRPr lang="en-US" altLang="hu-HU" sz="1400" b="1" dirty="0">
                <a:solidFill>
                  <a:srgbClr val="7F7F7F"/>
                </a:solidFill>
              </a:endParaRPr>
            </a:p>
          </p:txBody>
        </p:sp>
        <p:sp>
          <p:nvSpPr>
            <p:cNvPr id="46" name="Lekerekített téglalap feliratnak 50"/>
            <p:cNvSpPr/>
            <p:nvPr/>
          </p:nvSpPr>
          <p:spPr>
            <a:xfrm>
              <a:off x="3362274" y="3658097"/>
              <a:ext cx="2505870" cy="1097756"/>
            </a:xfrm>
            <a:prstGeom prst="wedgeRoundRectCallout">
              <a:avLst>
                <a:gd name="adj1" fmla="val 7248"/>
                <a:gd name="adj2" fmla="val -75490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3" name="Group 19"/>
          <p:cNvGrpSpPr>
            <a:grpSpLocks/>
          </p:cNvGrpSpPr>
          <p:nvPr/>
        </p:nvGrpSpPr>
        <p:grpSpPr bwMode="auto">
          <a:xfrm>
            <a:off x="6818313" y="4078288"/>
            <a:ext cx="2325687" cy="1074737"/>
            <a:chOff x="6891337" y="3468390"/>
            <a:chExt cx="2325242" cy="1075555"/>
          </a:xfrm>
        </p:grpSpPr>
        <p:pic>
          <p:nvPicPr>
            <p:cNvPr id="1950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206" y="4055435"/>
              <a:ext cx="19812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503" name="Text Box 21"/>
            <p:cNvSpPr txBox="1">
              <a:spLocks noChangeArrowheads="1"/>
            </p:cNvSpPr>
            <p:nvPr/>
          </p:nvSpPr>
          <p:spPr bwMode="auto">
            <a:xfrm>
              <a:off x="6998842" y="3503315"/>
              <a:ext cx="2217737" cy="309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Tervezés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23" name="Lekerekített téglalap feliratnak 46"/>
            <p:cNvSpPr/>
            <p:nvPr/>
          </p:nvSpPr>
          <p:spPr>
            <a:xfrm>
              <a:off x="6891337" y="3468390"/>
              <a:ext cx="2058593" cy="1075555"/>
            </a:xfrm>
            <a:prstGeom prst="wedgeRoundRectCallout">
              <a:avLst>
                <a:gd name="adj1" fmla="val -60232"/>
                <a:gd name="adj2" fmla="val -26575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4" name="Group 52"/>
          <p:cNvGrpSpPr>
            <a:grpSpLocks/>
          </p:cNvGrpSpPr>
          <p:nvPr/>
        </p:nvGrpSpPr>
        <p:grpSpPr bwMode="auto">
          <a:xfrm>
            <a:off x="179388" y="4648200"/>
            <a:ext cx="2233612" cy="1463675"/>
            <a:chOff x="323850" y="4046240"/>
            <a:chExt cx="2233612" cy="1464355"/>
          </a:xfrm>
        </p:grpSpPr>
        <p:sp>
          <p:nvSpPr>
            <p:cNvPr id="19498" name="Text Box 24"/>
            <p:cNvSpPr txBox="1">
              <a:spLocks noChangeArrowheads="1"/>
            </p:cNvSpPr>
            <p:nvPr/>
          </p:nvSpPr>
          <p:spPr bwMode="auto">
            <a:xfrm>
              <a:off x="468313" y="4081165"/>
              <a:ext cx="1966912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hu-HU" sz="1400" b="1">
                  <a:solidFill>
                    <a:srgbClr val="000000"/>
                  </a:solidFill>
                </a:rPr>
                <a:t>Website sta</a:t>
              </a:r>
              <a:r>
                <a:rPr lang="hu-HU" altLang="hu-HU" sz="1400" b="1">
                  <a:solidFill>
                    <a:srgbClr val="000000"/>
                  </a:solidFill>
                </a:rPr>
                <a:t>tisztika</a:t>
              </a:r>
              <a:r>
                <a:rPr lang="en-US" altLang="hu-HU" sz="1400" b="1">
                  <a:solidFill>
                    <a:srgbClr val="000000"/>
                  </a:solidFill>
                </a:rPr>
                <a:t>, </a:t>
              </a:r>
              <a:r>
                <a:rPr lang="hu-HU" altLang="hu-HU" sz="1400" b="1">
                  <a:solidFill>
                    <a:srgbClr val="000000"/>
                  </a:solidFill>
                </a:rPr>
                <a:t>optimalizálás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57" name="Lekerekített téglalap feliratnak 48"/>
            <p:cNvSpPr/>
            <p:nvPr/>
          </p:nvSpPr>
          <p:spPr>
            <a:xfrm>
              <a:off x="323850" y="4046240"/>
              <a:ext cx="2233612" cy="1464355"/>
            </a:xfrm>
            <a:prstGeom prst="wedgeRoundRectCallout">
              <a:avLst>
                <a:gd name="adj1" fmla="val 58533"/>
                <a:gd name="adj2" fmla="val -38407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500" name="Picture 26" descr="google_ana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2" y="4628468"/>
              <a:ext cx="2032961" cy="408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01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462" y="5113536"/>
              <a:ext cx="686593" cy="24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5703888" y="1339850"/>
            <a:ext cx="3260725" cy="941388"/>
            <a:chOff x="5703763" y="1340123"/>
            <a:chExt cx="3260725" cy="720725"/>
          </a:xfrm>
        </p:grpSpPr>
        <p:sp>
          <p:nvSpPr>
            <p:cNvPr id="19494" name="Text Box 11"/>
            <p:cNvSpPr txBox="1">
              <a:spLocks noChangeArrowheads="1"/>
            </p:cNvSpPr>
            <p:nvPr/>
          </p:nvSpPr>
          <p:spPr bwMode="auto">
            <a:xfrm>
              <a:off x="5746626" y="1340768"/>
              <a:ext cx="3130674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Tájékozódás, célcsoport, kutatás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Lekerekített téglalap feliratnak 2"/>
            <p:cNvSpPr/>
            <p:nvPr/>
          </p:nvSpPr>
          <p:spPr>
            <a:xfrm>
              <a:off x="5703763" y="1340123"/>
              <a:ext cx="3260725" cy="720725"/>
            </a:xfrm>
            <a:prstGeom prst="wedgeRoundRectCallout">
              <a:avLst>
                <a:gd name="adj1" fmla="val -59595"/>
                <a:gd name="adj2" fmla="val 35786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496" name="Picture 2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172" y="1635871"/>
              <a:ext cx="384175" cy="292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7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413" y="1548642"/>
              <a:ext cx="1374862" cy="22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4950" y="1598613"/>
            <a:ext cx="2608263" cy="2262187"/>
            <a:chOff x="235545" y="1597866"/>
            <a:chExt cx="2608263" cy="2263181"/>
          </a:xfrm>
        </p:grpSpPr>
        <p:pic>
          <p:nvPicPr>
            <p:cNvPr id="19487" name="Picture 5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35" y="2276872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88" name="Picture 5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284984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89" name="Text Box 25"/>
            <p:cNvSpPr txBox="1">
              <a:spLocks noChangeArrowheads="1"/>
            </p:cNvSpPr>
            <p:nvPr/>
          </p:nvSpPr>
          <p:spPr bwMode="auto">
            <a:xfrm>
              <a:off x="380008" y="1742331"/>
              <a:ext cx="246380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Kampány eredmények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statis</a:t>
              </a:r>
              <a:r>
                <a:rPr lang="hu-HU" altLang="hu-HU" sz="1400" b="1" dirty="0" err="1">
                  <a:solidFill>
                    <a:srgbClr val="000000"/>
                  </a:solidFill>
                </a:rPr>
                <a:t>ztika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postbuy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9490" name="Text Box 11"/>
            <p:cNvSpPr txBox="1">
              <a:spLocks noChangeArrowheads="1"/>
            </p:cNvSpPr>
            <p:nvPr/>
          </p:nvSpPr>
          <p:spPr bwMode="auto">
            <a:xfrm>
              <a:off x="380008" y="2338784"/>
              <a:ext cx="2300287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gemiusProfileEffect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(kampány demográfia)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sp>
          <p:nvSpPr>
            <p:cNvPr id="51" name="Lekerekített téglalap feliratnak 49"/>
            <p:cNvSpPr/>
            <p:nvPr/>
          </p:nvSpPr>
          <p:spPr>
            <a:xfrm>
              <a:off x="235545" y="1597866"/>
              <a:ext cx="2308225" cy="2263181"/>
            </a:xfrm>
            <a:prstGeom prst="wedgeRoundRectCallout">
              <a:avLst>
                <a:gd name="adj1" fmla="val 63149"/>
                <a:gd name="adj2" fmla="val -28993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492" name="Text Box 11"/>
            <p:cNvSpPr txBox="1">
              <a:spLocks noChangeArrowheads="1"/>
            </p:cNvSpPr>
            <p:nvPr/>
          </p:nvSpPr>
          <p:spPr bwMode="auto">
            <a:xfrm>
              <a:off x="370108" y="3332361"/>
              <a:ext cx="2300287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advanced reportok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pic>
          <p:nvPicPr>
            <p:cNvPr id="19493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26" y="2913623"/>
              <a:ext cx="1527262" cy="325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070600" y="2370138"/>
            <a:ext cx="527050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818313" y="2555875"/>
            <a:ext cx="2506662" cy="1154113"/>
            <a:chOff x="6818755" y="2276872"/>
            <a:chExt cx="2505773" cy="1584176"/>
          </a:xfrm>
        </p:grpSpPr>
        <p:grpSp>
          <p:nvGrpSpPr>
            <p:cNvPr id="19482" name="Group 30"/>
            <p:cNvGrpSpPr>
              <a:grpSpLocks/>
            </p:cNvGrpSpPr>
            <p:nvPr/>
          </p:nvGrpSpPr>
          <p:grpSpPr bwMode="auto">
            <a:xfrm>
              <a:off x="6818755" y="2276872"/>
              <a:ext cx="2505773" cy="1584176"/>
              <a:chOff x="6948264" y="2132856"/>
              <a:chExt cx="2360932" cy="1117252"/>
            </a:xfrm>
          </p:grpSpPr>
          <p:sp>
            <p:nvSpPr>
              <p:cNvPr id="19485" name="Text Box 21"/>
              <p:cNvSpPr txBox="1">
                <a:spLocks noChangeArrowheads="1"/>
              </p:cNvSpPr>
              <p:nvPr/>
            </p:nvSpPr>
            <p:spPr bwMode="auto">
              <a:xfrm>
                <a:off x="7342284" y="2149606"/>
                <a:ext cx="1966912" cy="30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hu-HU" sz="1400" b="1">
                    <a:solidFill>
                      <a:srgbClr val="000000"/>
                    </a:solidFill>
                  </a:rPr>
                  <a:t>Ad benchmarking</a:t>
                </a:r>
              </a:p>
            </p:txBody>
          </p:sp>
          <p:sp>
            <p:nvSpPr>
              <p:cNvPr id="34" name="Lekerekített téglalap feliratnak 45"/>
              <p:cNvSpPr/>
              <p:nvPr/>
            </p:nvSpPr>
            <p:spPr>
              <a:xfrm>
                <a:off x="6948264" y="2132856"/>
                <a:ext cx="1984140" cy="1117252"/>
              </a:xfrm>
              <a:prstGeom prst="wedgeRoundRectCallout">
                <a:avLst>
                  <a:gd name="adj1" fmla="val -58992"/>
                  <a:gd name="adj2" fmla="val -34355"/>
                  <a:gd name="adj3" fmla="val 16667"/>
                </a:avLst>
              </a:prstGeom>
              <a:noFill/>
              <a:ln w="38100">
                <a:solidFill>
                  <a:srgbClr val="8E0A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9483" name="Picture 2" descr="http://www.kantarmedia.hu/inc/img/logo_kantar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087" y="2808547"/>
              <a:ext cx="1226411" cy="3617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4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4757" y="2755742"/>
              <a:ext cx="612576" cy="552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79" name="TextBox 1"/>
          <p:cNvSpPr txBox="1">
            <a:spLocks noChangeArrowheads="1"/>
          </p:cNvSpPr>
          <p:nvPr/>
        </p:nvSpPr>
        <p:spPr bwMode="auto">
          <a:xfrm>
            <a:off x="6858000" y="1905000"/>
            <a:ext cx="21875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hoc </a:t>
            </a:r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kutatások</a:t>
            </a:r>
            <a:endParaRPr lang="en-GB" altLang="hu-HU" sz="16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0" name="TextBox 63"/>
          <p:cNvSpPr txBox="1">
            <a:spLocks noChangeArrowheads="1"/>
          </p:cNvSpPr>
          <p:nvPr/>
        </p:nvSpPr>
        <p:spPr bwMode="auto">
          <a:xfrm>
            <a:off x="6897688" y="3272135"/>
            <a:ext cx="2092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benchmark adatbázis (saját)</a:t>
            </a:r>
            <a:endParaRPr lang="en-GB" altLang="hu-HU" sz="12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1" name="TextBox 66"/>
          <p:cNvSpPr txBox="1">
            <a:spLocks noChangeArrowheads="1"/>
          </p:cNvSpPr>
          <p:nvPr/>
        </p:nvSpPr>
        <p:spPr bwMode="auto">
          <a:xfrm>
            <a:off x="6853238" y="4383832"/>
            <a:ext cx="22907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OLA </a:t>
            </a:r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(korábbi </a:t>
            </a:r>
            <a:r>
              <a:rPr lang="hu-HU" altLang="hu-HU" sz="12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OPA)</a:t>
            </a:r>
            <a:endParaRPr lang="hu-HU" altLang="hu-HU" sz="1200" dirty="0"/>
          </a:p>
          <a:p>
            <a:endParaRPr lang="en-GB" altLang="hu-HU" dirty="0"/>
          </a:p>
        </p:txBody>
      </p:sp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67" y="5747300"/>
            <a:ext cx="962633" cy="19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37283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19479" grpId="0"/>
      <p:bldP spid="1948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0825" y="228600"/>
            <a:ext cx="8296275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hu-HU" altLang="en-US" sz="2500" dirty="0" smtClean="0">
                <a:solidFill>
                  <a:srgbClr val="5A544B"/>
                </a:solidFill>
                <a:cs typeface="Arial" pitchFamily="34" charset="0"/>
              </a:rPr>
              <a:t>Tarifa áras Költések,…pontosabban</a:t>
            </a:r>
            <a:r>
              <a:rPr lang="hu-HU" altLang="en-US" sz="2500" dirty="0">
                <a:solidFill>
                  <a:srgbClr val="5A544B"/>
                </a:solidFill>
                <a:cs typeface="Arial" pitchFamily="34" charset="0"/>
              </a:rPr>
              <a:t>, ami rendelkezésre áll!</a:t>
            </a:r>
            <a:endParaRPr lang="hu-HU" sz="2500" dirty="0">
              <a:solidFill>
                <a:srgbClr val="5A544B"/>
              </a:solidFill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950" y="1371600"/>
            <a:ext cx="7777163" cy="4518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22288" lvl="1" indent="-342900">
              <a:lnSpc>
                <a:spcPct val="12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altLang="en-US" sz="2000" dirty="0">
                <a:solidFill>
                  <a:srgbClr val="5A544B"/>
                </a:solidFill>
              </a:rPr>
              <a:t>Magyarországon 1991-óta van listaáras reklámköltés rögzítés a Kantar Media jóvoltából.</a:t>
            </a:r>
          </a:p>
          <a:p>
            <a:pPr marL="522288" lvl="1" indent="-342900">
              <a:lnSpc>
                <a:spcPct val="12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altLang="en-US" sz="2000" dirty="0">
                <a:solidFill>
                  <a:srgbClr val="5A544B"/>
                </a:solidFill>
              </a:rPr>
              <a:t>Rögzített csatornák: TV, sajtó, rádió, közterület, mozi, indoor, </a:t>
            </a:r>
            <a:r>
              <a:rPr lang="hu-HU" altLang="en-US" sz="2000" b="1" dirty="0">
                <a:solidFill>
                  <a:schemeClr val="accent3"/>
                </a:solidFill>
              </a:rPr>
              <a:t>internet (2005-től)</a:t>
            </a:r>
            <a:endParaRPr lang="hu-HU" altLang="en-US" sz="2000" dirty="0"/>
          </a:p>
          <a:p>
            <a:pPr marL="522288" lvl="1" indent="-342900">
              <a:lnSpc>
                <a:spcPct val="12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altLang="en-US" sz="2000" dirty="0">
                <a:solidFill>
                  <a:srgbClr val="5A544B"/>
                </a:solidFill>
              </a:rPr>
              <a:t>Adatgyűjtés az internet esetében önbevallás útján valósul meg</a:t>
            </a:r>
          </a:p>
          <a:p>
            <a:pPr marL="522288" lvl="1" indent="-3429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altLang="en-US" sz="2000" dirty="0">
                <a:solidFill>
                  <a:srgbClr val="5A544B"/>
                </a:solidFill>
              </a:rPr>
              <a:t>Legjelentősebb felhasználási területek:</a:t>
            </a:r>
          </a:p>
          <a:p>
            <a:pPr marL="1143000" lvl="2" indent="-285750">
              <a:lnSpc>
                <a:spcPct val="85000"/>
              </a:lnSpc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altLang="en-US" sz="1400" dirty="0">
                <a:solidFill>
                  <a:srgbClr val="5A544B"/>
                </a:solidFill>
              </a:rPr>
              <a:t>Költéstrendek elemzése (korlátozottan)</a:t>
            </a:r>
          </a:p>
          <a:p>
            <a:pPr marL="1143000" lvl="2" indent="-285750">
              <a:lnSpc>
                <a:spcPct val="85000"/>
              </a:lnSpc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altLang="en-US" sz="1400" dirty="0">
                <a:solidFill>
                  <a:srgbClr val="5A544B"/>
                </a:solidFill>
              </a:rPr>
              <a:t>Saját kommunikációnk elhelyezése a konkurensekhez képest</a:t>
            </a:r>
          </a:p>
          <a:p>
            <a:pPr marL="1143000" lvl="2" indent="-285750">
              <a:lnSpc>
                <a:spcPct val="8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altLang="en-US" sz="1400" dirty="0">
                <a:solidFill>
                  <a:srgbClr val="5A544B"/>
                </a:solidFill>
              </a:rPr>
              <a:t>Versenytársak stratégiájának </a:t>
            </a:r>
            <a:r>
              <a:rPr lang="hu-HU" altLang="en-US" sz="1400" dirty="0" smtClean="0">
                <a:solidFill>
                  <a:srgbClr val="5A544B"/>
                </a:solidFill>
              </a:rPr>
              <a:t>meghatározása</a:t>
            </a:r>
          </a:p>
          <a:p>
            <a:pPr marL="1143000" lvl="2" indent="-285750">
              <a:lnSpc>
                <a:spcPct val="8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endParaRPr lang="hu-HU" altLang="en-US" sz="1400" dirty="0">
              <a:solidFill>
                <a:srgbClr val="5A544B"/>
              </a:solidFill>
            </a:endParaRPr>
          </a:p>
          <a:p>
            <a:pPr marL="522288" lvl="1" indent="-342900">
              <a:lnSpc>
                <a:spcPct val="12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altLang="en-US" sz="2000" dirty="0">
                <a:solidFill>
                  <a:srgbClr val="5A544B"/>
                </a:solidFill>
              </a:rPr>
              <a:t>A banner hirdetéseknek és a szponzorációknak (</a:t>
            </a:r>
            <a:r>
              <a:rPr lang="hu-HU" altLang="en-US" sz="2000" dirty="0" err="1">
                <a:solidFill>
                  <a:srgbClr val="5A544B"/>
                </a:solidFill>
              </a:rPr>
              <a:t>mobilos</a:t>
            </a:r>
            <a:r>
              <a:rPr lang="hu-HU" altLang="en-US" sz="2000" dirty="0">
                <a:solidFill>
                  <a:srgbClr val="5A544B"/>
                </a:solidFill>
              </a:rPr>
              <a:t> is) egy rész kerül csak rögzítésre, más jellegű </a:t>
            </a:r>
            <a:br>
              <a:rPr lang="hu-HU" altLang="en-US" sz="2000" dirty="0">
                <a:solidFill>
                  <a:srgbClr val="5A544B"/>
                </a:solidFill>
              </a:rPr>
            </a:br>
            <a:r>
              <a:rPr lang="hu-HU" altLang="en-US" sz="2000" dirty="0">
                <a:solidFill>
                  <a:srgbClr val="5A544B"/>
                </a:solidFill>
              </a:rPr>
              <a:t>költés/jelenlet nem!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8547100" y="385763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2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44450"/>
            <a:ext cx="8258175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hu-HU" altLang="en-US" sz="2500" dirty="0">
                <a:solidFill>
                  <a:srgbClr val="5A544B"/>
                </a:solidFill>
                <a:cs typeface="Arial" pitchFamily="34" charset="0"/>
              </a:rPr>
              <a:t>Akik </a:t>
            </a:r>
            <a:r>
              <a:rPr lang="hu-HU" altLang="en-US" sz="2500" dirty="0" smtClean="0">
                <a:solidFill>
                  <a:srgbClr val="5A544B"/>
                </a:solidFill>
                <a:cs typeface="Arial" pitchFamily="34" charset="0"/>
              </a:rPr>
              <a:t>nyilatkoznak</a:t>
            </a:r>
            <a:endParaRPr lang="hu-HU" sz="2500" dirty="0">
              <a:solidFill>
                <a:srgbClr val="5A544B"/>
              </a:solidFill>
              <a:cs typeface="Arial" pitchFamily="34" charset="0"/>
            </a:endParaRP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352425" y="5029200"/>
            <a:ext cx="73437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marL="0" lvl="1">
              <a:spcBef>
                <a:spcPct val="0"/>
              </a:spcBef>
              <a:buFontTx/>
              <a:buNone/>
            </a:pPr>
            <a:r>
              <a:rPr lang="hu-HU" altLang="en-US" sz="2000" dirty="0">
                <a:solidFill>
                  <a:srgbClr val="5A544B"/>
                </a:solidFill>
                <a:latin typeface="Open Sans" pitchFamily="34" charset="0"/>
              </a:rPr>
              <a:t>Szépséghibája a rendszernek, hogy nem bontható tovább weboldalakra, hetekre, napokra a költések, hanem megmaradnak </a:t>
            </a:r>
            <a:r>
              <a:rPr lang="hu-HU" altLang="en-US" sz="2000" dirty="0" err="1">
                <a:solidFill>
                  <a:srgbClr val="5A544B"/>
                </a:solidFill>
                <a:latin typeface="Open Sans" pitchFamily="34" charset="0"/>
              </a:rPr>
              <a:t>Sales</a:t>
            </a:r>
            <a:r>
              <a:rPr lang="hu-HU" altLang="en-US" sz="2000" dirty="0">
                <a:solidFill>
                  <a:srgbClr val="5A544B"/>
                </a:solidFill>
                <a:latin typeface="Open Sans" pitchFamily="34" charset="0"/>
              </a:rPr>
              <a:t> House-ok szintjén.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hu-HU" altLang="hu-HU" sz="1800" dirty="0">
              <a:latin typeface="Open Sans" pitchFamily="34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8547100" y="404813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2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263650"/>
            <a:ext cx="8683625" cy="353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2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2575"/>
            <a:ext cx="5184775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Rectangle 1"/>
          <p:cNvSpPr>
            <a:spLocks noChangeArrowheads="1"/>
          </p:cNvSpPr>
          <p:nvPr/>
        </p:nvSpPr>
        <p:spPr bwMode="auto">
          <a:xfrm>
            <a:off x="484979" y="5570958"/>
            <a:ext cx="6152284" cy="78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u-HU" altLang="en-US" sz="1800" b="1" dirty="0" err="1">
                <a:solidFill>
                  <a:srgbClr val="5A544B"/>
                </a:solidFill>
              </a:rPr>
              <a:t>AdScope</a:t>
            </a:r>
            <a:r>
              <a:rPr lang="hu-HU" altLang="en-US" sz="1800" b="1" dirty="0">
                <a:solidFill>
                  <a:srgbClr val="5A544B"/>
                </a:solidFill>
              </a:rPr>
              <a:t> adatbázisában a kreatívoknak is utána nézhetünk a </a:t>
            </a:r>
            <a:r>
              <a:rPr lang="hu-HU" altLang="en-US" sz="1800" b="1" dirty="0" err="1">
                <a:solidFill>
                  <a:srgbClr val="5A544B"/>
                </a:solidFill>
              </a:rPr>
              <a:t>Kantar</a:t>
            </a:r>
            <a:r>
              <a:rPr lang="hu-HU" altLang="en-US" sz="1800" b="1" dirty="0">
                <a:solidFill>
                  <a:srgbClr val="5A544B"/>
                </a:solidFill>
              </a:rPr>
              <a:t> Media jóvoltából</a:t>
            </a:r>
            <a:endParaRPr lang="en-GB" altLang="hu-HU" sz="1800" dirty="0">
              <a:latin typeface="Open Sans" pitchFamily="34" charset="0"/>
            </a:endParaRPr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304800"/>
            <a:ext cx="1368425" cy="335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88" y="1844675"/>
            <a:ext cx="1450975" cy="29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4191000"/>
            <a:ext cx="1706562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4156075"/>
            <a:ext cx="2173372" cy="144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/>
        </p:nvSpPr>
        <p:spPr>
          <a:xfrm>
            <a:off x="396875" y="2027238"/>
            <a:ext cx="2590800" cy="3767137"/>
          </a:xfrm>
          <a:prstGeom prst="flowChartDocument">
            <a:avLst/>
          </a:prstGeom>
          <a:solidFill>
            <a:schemeClr val="accent1"/>
          </a:solidFill>
          <a:ln w="4762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/>
          </a:p>
        </p:txBody>
      </p:sp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611188" y="2400300"/>
            <a:ext cx="1997075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hu-HU" altLang="hu-HU" sz="1400" b="1">
                <a:solidFill>
                  <a:schemeClr val="bg1"/>
                </a:solidFill>
                <a:latin typeface="Open Sans" pitchFamily="34" charset="0"/>
              </a:rPr>
              <a:t>Impressions</a:t>
            </a:r>
          </a:p>
          <a:p>
            <a:pPr>
              <a:lnSpc>
                <a:spcPts val="2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hu-HU" altLang="hu-HU" sz="1400" b="1">
                <a:solidFill>
                  <a:schemeClr val="bg1"/>
                </a:solidFill>
                <a:latin typeface="Open Sans" pitchFamily="34" charset="0"/>
              </a:rPr>
              <a:t>All clicks</a:t>
            </a:r>
          </a:p>
          <a:p>
            <a:pPr>
              <a:lnSpc>
                <a:spcPts val="2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hu-HU" altLang="hu-HU" sz="1400" b="1">
                <a:solidFill>
                  <a:schemeClr val="bg1"/>
                </a:solidFill>
                <a:latin typeface="Open Sans" pitchFamily="34" charset="0"/>
              </a:rPr>
              <a:t>CTR</a:t>
            </a:r>
          </a:p>
          <a:p>
            <a:pPr>
              <a:lnSpc>
                <a:spcPts val="2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hu-HU" altLang="hu-HU" sz="1400" b="1">
                <a:solidFill>
                  <a:schemeClr val="bg1"/>
                </a:solidFill>
                <a:latin typeface="Open Sans" pitchFamily="34" charset="0"/>
              </a:rPr>
              <a:t>Reach</a:t>
            </a:r>
          </a:p>
          <a:p>
            <a:pPr>
              <a:lnSpc>
                <a:spcPts val="2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hu-HU" altLang="hu-HU" sz="1400" b="1">
                <a:solidFill>
                  <a:schemeClr val="bg1"/>
                </a:solidFill>
                <a:latin typeface="Open Sans" pitchFamily="34" charset="0"/>
              </a:rPr>
              <a:t>Frequency</a:t>
            </a:r>
          </a:p>
          <a:p>
            <a:pPr>
              <a:lnSpc>
                <a:spcPts val="2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hu-HU" altLang="hu-HU" sz="1400" b="1">
                <a:solidFill>
                  <a:schemeClr val="bg1"/>
                </a:solidFill>
                <a:latin typeface="Open Sans" pitchFamily="34" charset="0"/>
              </a:rPr>
              <a:t>Interactions</a:t>
            </a:r>
          </a:p>
          <a:p>
            <a:pPr>
              <a:lnSpc>
                <a:spcPts val="2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hu-HU" altLang="hu-HU" sz="1400" b="1">
                <a:solidFill>
                  <a:schemeClr val="bg1"/>
                </a:solidFill>
                <a:latin typeface="Open Sans" pitchFamily="34" charset="0"/>
              </a:rPr>
              <a:t>Action</a:t>
            </a:r>
          </a:p>
          <a:p>
            <a:pPr>
              <a:lnSpc>
                <a:spcPts val="2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hu-HU" altLang="hu-HU" sz="1400" b="1">
                <a:solidFill>
                  <a:schemeClr val="bg1"/>
                </a:solidFill>
                <a:latin typeface="Open Sans" pitchFamily="34" charset="0"/>
              </a:rPr>
              <a:t>Post-Click action</a:t>
            </a:r>
          </a:p>
          <a:p>
            <a:pPr>
              <a:lnSpc>
                <a:spcPts val="2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hu-HU" altLang="hu-HU" sz="1400" b="1">
                <a:solidFill>
                  <a:schemeClr val="bg1"/>
                </a:solidFill>
                <a:latin typeface="Open Sans" pitchFamily="34" charset="0"/>
              </a:rPr>
              <a:t>Post-View action</a:t>
            </a:r>
          </a:p>
          <a:p>
            <a:pPr>
              <a:lnSpc>
                <a:spcPts val="2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hu-HU" altLang="hu-HU" sz="1400" b="1">
                <a:solidFill>
                  <a:schemeClr val="bg1"/>
                </a:solidFill>
                <a:latin typeface="Open Sans" pitchFamily="34" charset="0"/>
              </a:rPr>
              <a:t>Time to click/int./action</a:t>
            </a:r>
          </a:p>
          <a:p>
            <a:pPr>
              <a:lnSpc>
                <a:spcPts val="2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hu-HU" altLang="hu-HU" sz="1400" b="1">
                <a:solidFill>
                  <a:schemeClr val="bg1"/>
                </a:solidFill>
                <a:latin typeface="Open Sans" pitchFamily="34" charset="0"/>
              </a:rPr>
              <a:t>Interaction rate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434138" y="950913"/>
            <a:ext cx="1830387" cy="1323975"/>
            <a:chOff x="4974571" y="736402"/>
            <a:chExt cx="1829677" cy="1324446"/>
          </a:xfrm>
        </p:grpSpPr>
        <p:sp>
          <p:nvSpPr>
            <p:cNvPr id="3" name="Flowchart: Document 2"/>
            <p:cNvSpPr/>
            <p:nvPr/>
          </p:nvSpPr>
          <p:spPr>
            <a:xfrm>
              <a:off x="4974571" y="736402"/>
              <a:ext cx="1829677" cy="1324446"/>
            </a:xfrm>
            <a:prstGeom prst="flowChartDocument">
              <a:avLst/>
            </a:prstGeom>
            <a:solidFill>
              <a:schemeClr val="accent1"/>
            </a:solidFill>
            <a:ln w="4762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dirty="0"/>
            </a:p>
          </p:txBody>
        </p:sp>
        <p:sp>
          <p:nvSpPr>
            <p:cNvPr id="33823" name="TextBox 7"/>
            <p:cNvSpPr txBox="1">
              <a:spLocks noChangeArrowheads="1"/>
            </p:cNvSpPr>
            <p:nvPr/>
          </p:nvSpPr>
          <p:spPr bwMode="auto">
            <a:xfrm>
              <a:off x="5088864" y="1043119"/>
              <a:ext cx="969817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>
                  <a:solidFill>
                    <a:schemeClr val="bg1"/>
                  </a:solidFill>
                  <a:latin typeface="Open Sans" pitchFamily="34" charset="0"/>
                </a:rPr>
                <a:t>Szektor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>
                  <a:solidFill>
                    <a:schemeClr val="bg1"/>
                  </a:solidFill>
                  <a:latin typeface="Open Sans" pitchFamily="34" charset="0"/>
                </a:rPr>
                <a:t>Kategória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>
                  <a:solidFill>
                    <a:schemeClr val="bg1"/>
                  </a:solidFill>
                  <a:latin typeface="Open Sans" pitchFamily="34" charset="0"/>
                </a:rPr>
                <a:t>Szegmens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937000" y="461963"/>
            <a:ext cx="1830388" cy="1352550"/>
            <a:chOff x="4974571" y="736402"/>
            <a:chExt cx="1829677" cy="1498274"/>
          </a:xfrm>
        </p:grpSpPr>
        <p:sp>
          <p:nvSpPr>
            <p:cNvPr id="14" name="Flowchart: Document 13"/>
            <p:cNvSpPr/>
            <p:nvPr/>
          </p:nvSpPr>
          <p:spPr>
            <a:xfrm>
              <a:off x="4974571" y="736402"/>
              <a:ext cx="1829677" cy="1498274"/>
            </a:xfrm>
            <a:prstGeom prst="flowChartDocument">
              <a:avLst/>
            </a:prstGeom>
            <a:solidFill>
              <a:schemeClr val="accent1"/>
            </a:solidFill>
            <a:ln w="4762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dirty="0"/>
            </a:p>
          </p:txBody>
        </p:sp>
        <p:sp>
          <p:nvSpPr>
            <p:cNvPr id="33821" name="TextBox 14"/>
            <p:cNvSpPr txBox="1">
              <a:spLocks noChangeArrowheads="1"/>
            </p:cNvSpPr>
            <p:nvPr/>
          </p:nvSpPr>
          <p:spPr bwMode="auto">
            <a:xfrm>
              <a:off x="5088864" y="904653"/>
              <a:ext cx="1149953" cy="1025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>
                  <a:solidFill>
                    <a:schemeClr val="bg1"/>
                  </a:solidFill>
                  <a:latin typeface="Open Sans" pitchFamily="34" charset="0"/>
                </a:rPr>
                <a:t>Év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>
                  <a:solidFill>
                    <a:schemeClr val="bg1"/>
                  </a:solidFill>
                  <a:latin typeface="Open Sans" pitchFamily="34" charset="0"/>
                </a:rPr>
                <a:t>Hónap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>
                  <a:solidFill>
                    <a:schemeClr val="bg1"/>
                  </a:solidFill>
                  <a:latin typeface="Open Sans" pitchFamily="34" charset="0"/>
                </a:rPr>
                <a:t>Nap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>
                  <a:solidFill>
                    <a:schemeClr val="bg1"/>
                  </a:solidFill>
                  <a:latin typeface="Open Sans" pitchFamily="34" charset="0"/>
                </a:rPr>
                <a:t>Hét napja</a:t>
              </a: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6835775" y="3121024"/>
            <a:ext cx="2109788" cy="2517776"/>
            <a:chOff x="4974571" y="736402"/>
            <a:chExt cx="1829677" cy="1561953"/>
          </a:xfrm>
        </p:grpSpPr>
        <p:sp>
          <p:nvSpPr>
            <p:cNvPr id="18" name="Flowchart: Document 17"/>
            <p:cNvSpPr/>
            <p:nvPr/>
          </p:nvSpPr>
          <p:spPr>
            <a:xfrm>
              <a:off x="4974571" y="736402"/>
              <a:ext cx="1829677" cy="1498047"/>
            </a:xfrm>
            <a:prstGeom prst="flowChartDocument">
              <a:avLst/>
            </a:prstGeom>
            <a:solidFill>
              <a:schemeClr val="accent1"/>
            </a:solidFill>
            <a:ln w="4762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dirty="0"/>
            </a:p>
          </p:txBody>
        </p:sp>
        <p:sp>
          <p:nvSpPr>
            <p:cNvPr id="33819" name="TextBox 18"/>
            <p:cNvSpPr txBox="1">
              <a:spLocks noChangeArrowheads="1"/>
            </p:cNvSpPr>
            <p:nvPr/>
          </p:nvSpPr>
          <p:spPr bwMode="auto">
            <a:xfrm>
              <a:off x="5051955" y="1005693"/>
              <a:ext cx="1579194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Kampány költség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Felület szintű költség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CPC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CPM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CPA, etc.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endParaRPr lang="hu-HU" altLang="hu-HU" sz="1400" b="1" dirty="0">
                <a:solidFill>
                  <a:schemeClr val="bg1"/>
                </a:solidFill>
                <a:latin typeface="Open Sans" pitchFamily="34" charset="0"/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3777456" y="4327525"/>
            <a:ext cx="2268538" cy="1466850"/>
            <a:chOff x="4974571" y="736402"/>
            <a:chExt cx="2118472" cy="1425853"/>
          </a:xfrm>
        </p:grpSpPr>
        <p:sp>
          <p:nvSpPr>
            <p:cNvPr id="22" name="Flowchart: Document 21"/>
            <p:cNvSpPr/>
            <p:nvPr/>
          </p:nvSpPr>
          <p:spPr>
            <a:xfrm>
              <a:off x="4974571" y="736402"/>
              <a:ext cx="2118472" cy="1425853"/>
            </a:xfrm>
            <a:prstGeom prst="flowChartDocument">
              <a:avLst/>
            </a:prstGeom>
            <a:solidFill>
              <a:schemeClr val="accent1"/>
            </a:solidFill>
            <a:ln w="4762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dirty="0"/>
            </a:p>
          </p:txBody>
        </p:sp>
        <p:sp>
          <p:nvSpPr>
            <p:cNvPr id="33817" name="TextBox 22"/>
            <p:cNvSpPr txBox="1">
              <a:spLocks noChangeArrowheads="1"/>
            </p:cNvSpPr>
            <p:nvPr/>
          </p:nvSpPr>
          <p:spPr bwMode="auto">
            <a:xfrm>
              <a:off x="5077004" y="772824"/>
              <a:ext cx="1780230" cy="964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Célcsoport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Kampánycél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Vásárlási metódus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Kedvezmény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endParaRPr lang="hu-HU" altLang="hu-HU" sz="1400" b="1" dirty="0">
                <a:solidFill>
                  <a:schemeClr val="bg1"/>
                </a:solidFill>
                <a:latin typeface="Open Sans" pitchFamily="34" charset="0"/>
              </a:endParaRPr>
            </a:p>
          </p:txBody>
        </p:sp>
      </p:grpSp>
      <p:grpSp>
        <p:nvGrpSpPr>
          <p:cNvPr id="33800" name="Group 24"/>
          <p:cNvGrpSpPr>
            <a:grpSpLocks/>
          </p:cNvGrpSpPr>
          <p:nvPr/>
        </p:nvGrpSpPr>
        <p:grpSpPr bwMode="auto">
          <a:xfrm>
            <a:off x="3888580" y="2409825"/>
            <a:ext cx="2109788" cy="1309688"/>
            <a:chOff x="4974571" y="736402"/>
            <a:chExt cx="1829677" cy="1498274"/>
          </a:xfrm>
        </p:grpSpPr>
        <p:sp>
          <p:nvSpPr>
            <p:cNvPr id="26" name="Flowchart: Document 25"/>
            <p:cNvSpPr/>
            <p:nvPr/>
          </p:nvSpPr>
          <p:spPr>
            <a:xfrm>
              <a:off x="4974571" y="736402"/>
              <a:ext cx="1829677" cy="1498274"/>
            </a:xfrm>
            <a:prstGeom prst="flowChartDocument">
              <a:avLst/>
            </a:prstGeom>
            <a:solidFill>
              <a:schemeClr val="accent1"/>
            </a:solidFill>
            <a:ln w="4762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dirty="0"/>
            </a:p>
          </p:txBody>
        </p:sp>
        <p:sp>
          <p:nvSpPr>
            <p:cNvPr id="33815" name="TextBox 26"/>
            <p:cNvSpPr txBox="1">
              <a:spLocks noChangeArrowheads="1"/>
            </p:cNvSpPr>
            <p:nvPr/>
          </p:nvSpPr>
          <p:spPr bwMode="auto">
            <a:xfrm>
              <a:off x="5117926" y="889880"/>
              <a:ext cx="1579194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Hirdető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Kampány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 err="1">
                  <a:solidFill>
                    <a:schemeClr val="bg1"/>
                  </a:solidFill>
                  <a:latin typeface="Open Sans" pitchFamily="34" charset="0"/>
                </a:rPr>
                <a:t>Placement</a:t>
              </a: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 struktúra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endParaRPr lang="hu-HU" altLang="hu-HU" sz="1400" b="1" dirty="0">
                <a:solidFill>
                  <a:schemeClr val="bg1"/>
                </a:solidFill>
                <a:latin typeface="Open Sans" pitchFamily="34" charset="0"/>
              </a:endParaRPr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>
            <a:off x="3276600" y="3064669"/>
            <a:ext cx="433387" cy="0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621213" y="1944688"/>
            <a:ext cx="26987" cy="400050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229350" y="2344738"/>
            <a:ext cx="361950" cy="358775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6254750" y="3716338"/>
            <a:ext cx="477838" cy="296862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4500563" y="3821112"/>
            <a:ext cx="0" cy="401638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8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008188"/>
            <a:ext cx="11398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381000"/>
            <a:ext cx="10731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13" y="863600"/>
            <a:ext cx="9017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38" y="3019425"/>
            <a:ext cx="11334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525" y="4263456"/>
            <a:ext cx="9017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8507413" y="722313"/>
            <a:ext cx="528637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2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409646" y="380999"/>
            <a:ext cx="3413125" cy="1524001"/>
          </a:xfrm>
        </p:spPr>
        <p:txBody>
          <a:bodyPr/>
          <a:lstStyle/>
          <a:p>
            <a:pPr>
              <a:defRPr/>
            </a:pPr>
            <a:r>
              <a:rPr lang="hu-HU" sz="2400" dirty="0" smtClean="0">
                <a:sym typeface="Arial" pitchFamily="34" charset="0"/>
              </a:rPr>
              <a:t>Online kampány benchmark ADATBÁZIS -  adatstruktúra</a:t>
            </a:r>
            <a:endParaRPr lang="hu-HU" sz="28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388" y="128588"/>
            <a:ext cx="8442325" cy="6334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2200" dirty="0" smtClean="0"/>
              <a:t>AD Benchmark adatbázis felhasználási lehetőség: </a:t>
            </a:r>
            <a:r>
              <a:rPr lang="hu-HU" sz="1800" dirty="0" smtClean="0"/>
              <a:t>Leghatékonyabb kreatív formátumok kiválasztása</a:t>
            </a:r>
            <a:endParaRPr lang="en-GB" sz="1800" dirty="0"/>
          </a:p>
        </p:txBody>
      </p:sp>
      <p:pic>
        <p:nvPicPr>
          <p:cNvPr id="34819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7004"/>
            <a:ext cx="8229600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8382000" y="836613"/>
            <a:ext cx="528637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2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825" y="228600"/>
            <a:ext cx="8785225" cy="1082675"/>
          </a:xfrm>
        </p:spPr>
        <p:txBody>
          <a:bodyPr/>
          <a:lstStyle/>
          <a:p>
            <a:pPr>
              <a:defRPr/>
            </a:pPr>
            <a:r>
              <a:rPr lang="hu-HU" sz="2800" dirty="0" smtClean="0"/>
              <a:t>Tervezés </a:t>
            </a:r>
            <a:r>
              <a:rPr lang="hu-HU" sz="2800" dirty="0" err="1" smtClean="0"/>
              <a:t>menEte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1800" dirty="0"/>
              <a:t>Melyik eszközhöz mikor nyúlunk, egy </a:t>
            </a:r>
            <a:r>
              <a:rPr lang="hu-HU" sz="1800" dirty="0" smtClean="0"/>
              <a:t>digitális </a:t>
            </a:r>
            <a:r>
              <a:rPr lang="hu-HU" sz="1800" dirty="0"/>
              <a:t>kommunikáció tervezés során</a:t>
            </a:r>
            <a:r>
              <a:rPr lang="hu-HU" sz="2800" dirty="0" smtClean="0"/>
              <a:t/>
            </a:r>
            <a:br>
              <a:rPr lang="hu-HU" sz="2800" dirty="0" smtClean="0"/>
            </a:br>
            <a:endParaRPr lang="hu-HU" sz="1800" dirty="0"/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811588" y="2276475"/>
            <a:ext cx="141605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000000"/>
                </a:solidFill>
              </a:rPr>
              <a:t>Media</a:t>
            </a:r>
            <a:endParaRPr lang="hu-HU" altLang="hu-HU" sz="2400" b="1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>
                <a:solidFill>
                  <a:srgbClr val="000000"/>
                </a:solidFill>
              </a:rPr>
              <a:t>tervezés</a:t>
            </a:r>
            <a:endParaRPr lang="en-US" altLang="hu-HU" sz="2400" b="1">
              <a:solidFill>
                <a:srgbClr val="000000"/>
              </a:solidFill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964113" y="4090988"/>
            <a:ext cx="1654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Campaign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2322513" y="4078288"/>
            <a:ext cx="13636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Landing</a:t>
            </a:r>
            <a:r>
              <a:rPr lang="hu-HU" altLang="hu-HU" sz="2400" b="1">
                <a:solidFill>
                  <a:srgbClr val="FFFFFF"/>
                </a:solidFill>
              </a:rPr>
              <a:t/>
            </a:r>
            <a:br>
              <a:rPr lang="hu-HU" altLang="hu-HU" sz="2400" b="1">
                <a:solidFill>
                  <a:srgbClr val="FFFFFF"/>
                </a:solidFill>
              </a:rPr>
            </a:br>
            <a:r>
              <a:rPr lang="en-US" altLang="hu-HU" sz="2400" b="1">
                <a:solidFill>
                  <a:srgbClr val="FFFFFF"/>
                </a:solidFill>
              </a:rPr>
              <a:t>Page</a:t>
            </a:r>
          </a:p>
        </p:txBody>
      </p:sp>
      <p:sp>
        <p:nvSpPr>
          <p:cNvPr id="19462" name="AutoShape 8"/>
          <p:cNvSpPr>
            <a:spLocks noChangeArrowheads="1"/>
          </p:cNvSpPr>
          <p:nvPr/>
        </p:nvSpPr>
        <p:spPr bwMode="auto">
          <a:xfrm rot="8516206">
            <a:off x="3263900" y="4416425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3" name="AutoShape 9"/>
          <p:cNvSpPr>
            <a:spLocks noChangeArrowheads="1"/>
          </p:cNvSpPr>
          <p:nvPr/>
        </p:nvSpPr>
        <p:spPr bwMode="auto">
          <a:xfrm rot="-4983378">
            <a:off x="2151062" y="3170238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4" name="AutoShape 10"/>
          <p:cNvSpPr>
            <a:spLocks noChangeArrowheads="1"/>
          </p:cNvSpPr>
          <p:nvPr/>
        </p:nvSpPr>
        <p:spPr bwMode="auto">
          <a:xfrm rot="931490">
            <a:off x="4081463" y="2568575"/>
            <a:ext cx="2328862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787900" y="1819275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1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292725" y="5227638"/>
            <a:ext cx="528638" cy="504825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34088" y="40052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555875" y="4292600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5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2944813" y="18208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Oval 53"/>
          <p:cNvSpPr>
            <a:spLocks noChangeArrowheads="1"/>
          </p:cNvSpPr>
          <p:nvPr/>
        </p:nvSpPr>
        <p:spPr bwMode="auto">
          <a:xfrm>
            <a:off x="4179888" y="3068638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7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6276975" y="5397500"/>
            <a:ext cx="2616200" cy="1287463"/>
            <a:chOff x="6186487" y="4606627"/>
            <a:chExt cx="2616199" cy="1287463"/>
          </a:xfrm>
        </p:grpSpPr>
        <p:sp>
          <p:nvSpPr>
            <p:cNvPr id="41" name="Lekerekített téglalap feliratnak 47"/>
            <p:cNvSpPr/>
            <p:nvPr/>
          </p:nvSpPr>
          <p:spPr>
            <a:xfrm>
              <a:off x="6186487" y="4606627"/>
              <a:ext cx="2616199" cy="1287463"/>
            </a:xfrm>
            <a:prstGeom prst="wedgeRoundRectCallout">
              <a:avLst>
                <a:gd name="adj1" fmla="val -64602"/>
                <a:gd name="adj2" fmla="val -34039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508" name="Text Box 23"/>
            <p:cNvSpPr txBox="1">
              <a:spLocks noChangeArrowheads="1"/>
            </p:cNvSpPr>
            <p:nvPr/>
          </p:nvSpPr>
          <p:spPr bwMode="auto">
            <a:xfrm>
              <a:off x="6331717" y="4622502"/>
              <a:ext cx="1966913" cy="31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Adszerving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pic>
          <p:nvPicPr>
            <p:cNvPr id="1950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413" y="4882108"/>
              <a:ext cx="22225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510" name="Picture 6" descr="C:\Users\Bori\Pictures\adocea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617" y="5373216"/>
              <a:ext cx="968674" cy="309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1" name="Picture 30" descr="advertik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525" y="5301332"/>
              <a:ext cx="9953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2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337" y="5532214"/>
              <a:ext cx="947738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3362325" y="3716338"/>
            <a:ext cx="2505075" cy="1295400"/>
            <a:chOff x="3362274" y="3658097"/>
            <a:chExt cx="2505870" cy="1097756"/>
          </a:xfrm>
        </p:grpSpPr>
        <p:sp>
          <p:nvSpPr>
            <p:cNvPr id="19505" name="Text Box 25"/>
            <p:cNvSpPr txBox="1">
              <a:spLocks noChangeArrowheads="1"/>
            </p:cNvSpPr>
            <p:nvPr/>
          </p:nvSpPr>
          <p:spPr bwMode="auto">
            <a:xfrm>
              <a:off x="3501182" y="3717032"/>
              <a:ext cx="2366962" cy="862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000000"/>
                  </a:solidFill>
                </a:rPr>
                <a:t>Brandre</a:t>
              </a:r>
              <a:r>
                <a:rPr lang="hu-HU" altLang="hu-HU" sz="1400" b="1" dirty="0">
                  <a:solidFill>
                    <a:srgbClr val="000000"/>
                  </a:solidFill>
                </a:rPr>
                <a:t> gyakorolt hatás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endParaRPr lang="hu-HU" altLang="hu-HU" sz="800" b="1" dirty="0">
                <a:solidFill>
                  <a:srgbClr val="000000"/>
                </a:solidFill>
              </a:endParaRP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>
                  <a:solidFill>
                    <a:srgbClr val="7F7F7F"/>
                  </a:solidFill>
                </a:rPr>
                <a:t>Hatékonyság kutatások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7F7F7F"/>
                  </a:solidFill>
                </a:rPr>
                <a:t>Buzz</a:t>
              </a:r>
              <a:r>
                <a:rPr lang="hu-HU" altLang="hu-HU" sz="1400" b="1" dirty="0">
                  <a:solidFill>
                    <a:srgbClr val="7F7F7F"/>
                  </a:solidFill>
                </a:rPr>
                <a:t> Monitoring</a:t>
              </a:r>
              <a:endParaRPr lang="en-US" altLang="hu-HU" sz="1400" b="1" dirty="0">
                <a:solidFill>
                  <a:srgbClr val="7F7F7F"/>
                </a:solidFill>
              </a:endParaRPr>
            </a:p>
          </p:txBody>
        </p:sp>
        <p:sp>
          <p:nvSpPr>
            <p:cNvPr id="46" name="Lekerekített téglalap feliratnak 50"/>
            <p:cNvSpPr/>
            <p:nvPr/>
          </p:nvSpPr>
          <p:spPr>
            <a:xfrm>
              <a:off x="3362274" y="3658097"/>
              <a:ext cx="2505870" cy="1097756"/>
            </a:xfrm>
            <a:prstGeom prst="wedgeRoundRectCallout">
              <a:avLst>
                <a:gd name="adj1" fmla="val 7248"/>
                <a:gd name="adj2" fmla="val -75490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3" name="Group 19"/>
          <p:cNvGrpSpPr>
            <a:grpSpLocks/>
          </p:cNvGrpSpPr>
          <p:nvPr/>
        </p:nvGrpSpPr>
        <p:grpSpPr bwMode="auto">
          <a:xfrm>
            <a:off x="6818313" y="4078288"/>
            <a:ext cx="2325687" cy="1074737"/>
            <a:chOff x="6891337" y="3468390"/>
            <a:chExt cx="2325242" cy="1075555"/>
          </a:xfrm>
        </p:grpSpPr>
        <p:pic>
          <p:nvPicPr>
            <p:cNvPr id="1950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206" y="4055435"/>
              <a:ext cx="19812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503" name="Text Box 21"/>
            <p:cNvSpPr txBox="1">
              <a:spLocks noChangeArrowheads="1"/>
            </p:cNvSpPr>
            <p:nvPr/>
          </p:nvSpPr>
          <p:spPr bwMode="auto">
            <a:xfrm>
              <a:off x="6998842" y="3503315"/>
              <a:ext cx="2217737" cy="309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Tervezés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23" name="Lekerekített téglalap feliratnak 46"/>
            <p:cNvSpPr/>
            <p:nvPr/>
          </p:nvSpPr>
          <p:spPr>
            <a:xfrm>
              <a:off x="6891337" y="3468390"/>
              <a:ext cx="2058593" cy="1075555"/>
            </a:xfrm>
            <a:prstGeom prst="wedgeRoundRectCallout">
              <a:avLst>
                <a:gd name="adj1" fmla="val -60232"/>
                <a:gd name="adj2" fmla="val -26575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4" name="Group 52"/>
          <p:cNvGrpSpPr>
            <a:grpSpLocks/>
          </p:cNvGrpSpPr>
          <p:nvPr/>
        </p:nvGrpSpPr>
        <p:grpSpPr bwMode="auto">
          <a:xfrm>
            <a:off x="179388" y="4648200"/>
            <a:ext cx="2233612" cy="1463675"/>
            <a:chOff x="323850" y="4046240"/>
            <a:chExt cx="2233612" cy="1464355"/>
          </a:xfrm>
        </p:grpSpPr>
        <p:sp>
          <p:nvSpPr>
            <p:cNvPr id="19498" name="Text Box 24"/>
            <p:cNvSpPr txBox="1">
              <a:spLocks noChangeArrowheads="1"/>
            </p:cNvSpPr>
            <p:nvPr/>
          </p:nvSpPr>
          <p:spPr bwMode="auto">
            <a:xfrm>
              <a:off x="468313" y="4081165"/>
              <a:ext cx="1966912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hu-HU" sz="1400" b="1">
                  <a:solidFill>
                    <a:srgbClr val="000000"/>
                  </a:solidFill>
                </a:rPr>
                <a:t>Website sta</a:t>
              </a:r>
              <a:r>
                <a:rPr lang="hu-HU" altLang="hu-HU" sz="1400" b="1">
                  <a:solidFill>
                    <a:srgbClr val="000000"/>
                  </a:solidFill>
                </a:rPr>
                <a:t>tisztika</a:t>
              </a:r>
              <a:r>
                <a:rPr lang="en-US" altLang="hu-HU" sz="1400" b="1">
                  <a:solidFill>
                    <a:srgbClr val="000000"/>
                  </a:solidFill>
                </a:rPr>
                <a:t>, </a:t>
              </a:r>
              <a:r>
                <a:rPr lang="hu-HU" altLang="hu-HU" sz="1400" b="1">
                  <a:solidFill>
                    <a:srgbClr val="000000"/>
                  </a:solidFill>
                </a:rPr>
                <a:t>optimalizálás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57" name="Lekerekített téglalap feliratnak 48"/>
            <p:cNvSpPr/>
            <p:nvPr/>
          </p:nvSpPr>
          <p:spPr>
            <a:xfrm>
              <a:off x="323850" y="4046240"/>
              <a:ext cx="2233612" cy="1464355"/>
            </a:xfrm>
            <a:prstGeom prst="wedgeRoundRectCallout">
              <a:avLst>
                <a:gd name="adj1" fmla="val 58533"/>
                <a:gd name="adj2" fmla="val -38407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500" name="Picture 26" descr="google_ana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2" y="4628468"/>
              <a:ext cx="2032961" cy="408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01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462" y="5113536"/>
              <a:ext cx="686593" cy="24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5703888" y="1339850"/>
            <a:ext cx="3260725" cy="941388"/>
            <a:chOff x="5703763" y="1340123"/>
            <a:chExt cx="3260725" cy="720725"/>
          </a:xfrm>
        </p:grpSpPr>
        <p:sp>
          <p:nvSpPr>
            <p:cNvPr id="19494" name="Text Box 11"/>
            <p:cNvSpPr txBox="1">
              <a:spLocks noChangeArrowheads="1"/>
            </p:cNvSpPr>
            <p:nvPr/>
          </p:nvSpPr>
          <p:spPr bwMode="auto">
            <a:xfrm>
              <a:off x="5746626" y="1340768"/>
              <a:ext cx="3130674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Tájékozódás, célcsoport, kutatás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Lekerekített téglalap feliratnak 2"/>
            <p:cNvSpPr/>
            <p:nvPr/>
          </p:nvSpPr>
          <p:spPr>
            <a:xfrm>
              <a:off x="5703763" y="1340123"/>
              <a:ext cx="3260725" cy="720725"/>
            </a:xfrm>
            <a:prstGeom prst="wedgeRoundRectCallout">
              <a:avLst>
                <a:gd name="adj1" fmla="val -59595"/>
                <a:gd name="adj2" fmla="val 35786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496" name="Picture 2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172" y="1635871"/>
              <a:ext cx="384175" cy="292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7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413" y="1548642"/>
              <a:ext cx="1374862" cy="22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4950" y="1598613"/>
            <a:ext cx="2608263" cy="2262187"/>
            <a:chOff x="235545" y="1597866"/>
            <a:chExt cx="2608263" cy="2263181"/>
          </a:xfrm>
        </p:grpSpPr>
        <p:pic>
          <p:nvPicPr>
            <p:cNvPr id="19487" name="Picture 5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35" y="2276872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88" name="Picture 5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284984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89" name="Text Box 25"/>
            <p:cNvSpPr txBox="1">
              <a:spLocks noChangeArrowheads="1"/>
            </p:cNvSpPr>
            <p:nvPr/>
          </p:nvSpPr>
          <p:spPr bwMode="auto">
            <a:xfrm>
              <a:off x="380008" y="1742331"/>
              <a:ext cx="246380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Kampány eredmények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statis</a:t>
              </a:r>
              <a:r>
                <a:rPr lang="hu-HU" altLang="hu-HU" sz="1400" b="1" dirty="0" err="1">
                  <a:solidFill>
                    <a:srgbClr val="000000"/>
                  </a:solidFill>
                </a:rPr>
                <a:t>ztika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postbuy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9490" name="Text Box 11"/>
            <p:cNvSpPr txBox="1">
              <a:spLocks noChangeArrowheads="1"/>
            </p:cNvSpPr>
            <p:nvPr/>
          </p:nvSpPr>
          <p:spPr bwMode="auto">
            <a:xfrm>
              <a:off x="380008" y="2338784"/>
              <a:ext cx="2300287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gemiusProfileEffect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(kampány demográfia)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sp>
          <p:nvSpPr>
            <p:cNvPr id="51" name="Lekerekített téglalap feliratnak 49"/>
            <p:cNvSpPr/>
            <p:nvPr/>
          </p:nvSpPr>
          <p:spPr>
            <a:xfrm>
              <a:off x="235545" y="1597866"/>
              <a:ext cx="2308225" cy="2263181"/>
            </a:xfrm>
            <a:prstGeom prst="wedgeRoundRectCallout">
              <a:avLst>
                <a:gd name="adj1" fmla="val 63149"/>
                <a:gd name="adj2" fmla="val -28993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492" name="Text Box 11"/>
            <p:cNvSpPr txBox="1">
              <a:spLocks noChangeArrowheads="1"/>
            </p:cNvSpPr>
            <p:nvPr/>
          </p:nvSpPr>
          <p:spPr bwMode="auto">
            <a:xfrm>
              <a:off x="370108" y="3332361"/>
              <a:ext cx="2300287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advanced reportok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pic>
          <p:nvPicPr>
            <p:cNvPr id="19493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26" y="2913623"/>
              <a:ext cx="1527262" cy="325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070600" y="2370138"/>
            <a:ext cx="527050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818313" y="2555875"/>
            <a:ext cx="2506662" cy="1154113"/>
            <a:chOff x="6818755" y="2276872"/>
            <a:chExt cx="2505773" cy="1584176"/>
          </a:xfrm>
        </p:grpSpPr>
        <p:grpSp>
          <p:nvGrpSpPr>
            <p:cNvPr id="19482" name="Group 30"/>
            <p:cNvGrpSpPr>
              <a:grpSpLocks/>
            </p:cNvGrpSpPr>
            <p:nvPr/>
          </p:nvGrpSpPr>
          <p:grpSpPr bwMode="auto">
            <a:xfrm>
              <a:off x="6818755" y="2276872"/>
              <a:ext cx="2505773" cy="1584176"/>
              <a:chOff x="6948264" y="2132856"/>
              <a:chExt cx="2360932" cy="1117252"/>
            </a:xfrm>
          </p:grpSpPr>
          <p:sp>
            <p:nvSpPr>
              <p:cNvPr id="19485" name="Text Box 21"/>
              <p:cNvSpPr txBox="1">
                <a:spLocks noChangeArrowheads="1"/>
              </p:cNvSpPr>
              <p:nvPr/>
            </p:nvSpPr>
            <p:spPr bwMode="auto">
              <a:xfrm>
                <a:off x="7342284" y="2149606"/>
                <a:ext cx="1966912" cy="30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hu-HU" sz="1400" b="1">
                    <a:solidFill>
                      <a:srgbClr val="000000"/>
                    </a:solidFill>
                  </a:rPr>
                  <a:t>Ad benchmarking</a:t>
                </a:r>
              </a:p>
            </p:txBody>
          </p:sp>
          <p:sp>
            <p:nvSpPr>
              <p:cNvPr id="34" name="Lekerekített téglalap feliratnak 45"/>
              <p:cNvSpPr/>
              <p:nvPr/>
            </p:nvSpPr>
            <p:spPr>
              <a:xfrm>
                <a:off x="6948264" y="2132856"/>
                <a:ext cx="1984140" cy="1117252"/>
              </a:xfrm>
              <a:prstGeom prst="wedgeRoundRectCallout">
                <a:avLst>
                  <a:gd name="adj1" fmla="val -58992"/>
                  <a:gd name="adj2" fmla="val -34355"/>
                  <a:gd name="adj3" fmla="val 16667"/>
                </a:avLst>
              </a:prstGeom>
              <a:noFill/>
              <a:ln w="38100">
                <a:solidFill>
                  <a:srgbClr val="8E0A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9483" name="Picture 2" descr="http://www.kantarmedia.hu/inc/img/logo_kantar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087" y="2808547"/>
              <a:ext cx="1226411" cy="3617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4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4757" y="2755742"/>
              <a:ext cx="612576" cy="552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79" name="TextBox 1"/>
          <p:cNvSpPr txBox="1">
            <a:spLocks noChangeArrowheads="1"/>
          </p:cNvSpPr>
          <p:nvPr/>
        </p:nvSpPr>
        <p:spPr bwMode="auto">
          <a:xfrm>
            <a:off x="6858000" y="1905000"/>
            <a:ext cx="21875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hoc </a:t>
            </a:r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kutatások</a:t>
            </a:r>
            <a:endParaRPr lang="en-GB" altLang="hu-HU" sz="16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0" name="TextBox 63"/>
          <p:cNvSpPr txBox="1">
            <a:spLocks noChangeArrowheads="1"/>
          </p:cNvSpPr>
          <p:nvPr/>
        </p:nvSpPr>
        <p:spPr bwMode="auto">
          <a:xfrm>
            <a:off x="6897688" y="3272135"/>
            <a:ext cx="2092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benchmark adatbázis (saját)</a:t>
            </a:r>
            <a:endParaRPr lang="en-GB" altLang="hu-HU" sz="12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1" name="TextBox 66"/>
          <p:cNvSpPr txBox="1">
            <a:spLocks noChangeArrowheads="1"/>
          </p:cNvSpPr>
          <p:nvPr/>
        </p:nvSpPr>
        <p:spPr bwMode="auto">
          <a:xfrm>
            <a:off x="6853238" y="4383832"/>
            <a:ext cx="22907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OLA </a:t>
            </a:r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(korábbi </a:t>
            </a:r>
            <a:r>
              <a:rPr lang="hu-HU" altLang="hu-HU" sz="12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OPA)</a:t>
            </a:r>
            <a:endParaRPr lang="hu-HU" altLang="hu-HU" sz="1200" dirty="0"/>
          </a:p>
          <a:p>
            <a:endParaRPr lang="en-GB" altLang="hu-HU" dirty="0"/>
          </a:p>
        </p:txBody>
      </p:sp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67" y="5747300"/>
            <a:ext cx="962633" cy="19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6532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9" grpId="0" animBg="1"/>
      <p:bldP spid="18" grpId="0" animBg="1"/>
      <p:bldP spid="19479" grpId="0"/>
      <p:bldP spid="1948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04813"/>
            <a:ext cx="8258175" cy="1157287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hu-HU" sz="31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gemius</a:t>
            </a:r>
            <a:r>
              <a:rPr lang="hu-HU" sz="31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OLA</a:t>
            </a:r>
            <a:r>
              <a:rPr lang="hu-HU" sz="3100" dirty="0" smtClean="0">
                <a:cs typeface="Arial" pitchFamily="34" charset="0"/>
                <a:sym typeface="Arial" pitchFamily="34" charset="0"/>
              </a:rPr>
              <a:t/>
            </a:r>
            <a:br>
              <a:rPr lang="hu-HU" sz="3100" dirty="0" smtClean="0">
                <a:cs typeface="Arial" pitchFamily="34" charset="0"/>
                <a:sym typeface="Arial" pitchFamily="34" charset="0"/>
              </a:rPr>
            </a:br>
            <a:r>
              <a:rPr lang="hu-HU" sz="2000" i="1" dirty="0">
                <a:solidFill>
                  <a:schemeClr val="accent2"/>
                </a:solidFill>
                <a:cs typeface="Arial" pitchFamily="34" charset="0"/>
                <a:sym typeface="Arial" pitchFamily="34" charset="0"/>
              </a:rPr>
              <a:t>Publikus </a:t>
            </a:r>
            <a:r>
              <a:rPr lang="hu-HU" sz="2000" i="1" dirty="0" smtClean="0">
                <a:solidFill>
                  <a:schemeClr val="accent2"/>
                </a:solidFill>
                <a:cs typeface="Arial" pitchFamily="34" charset="0"/>
                <a:sym typeface="Arial" pitchFamily="34" charset="0"/>
              </a:rPr>
              <a:t>site </a:t>
            </a:r>
            <a:r>
              <a:rPr lang="hu-HU" sz="2000" i="1" dirty="0">
                <a:solidFill>
                  <a:schemeClr val="accent2"/>
                </a:solidFill>
                <a:cs typeface="Arial" pitchFamily="34" charset="0"/>
                <a:sym typeface="Arial" pitchFamily="34" charset="0"/>
              </a:rPr>
              <a:t>forgalmi adatok</a:t>
            </a:r>
            <a:r>
              <a:rPr lang="hu-HU" sz="3100" dirty="0" smtClean="0">
                <a:cs typeface="Arial" pitchFamily="34" charset="0"/>
                <a:sym typeface="Arial" pitchFamily="34" charset="0"/>
              </a:rPr>
              <a:t/>
            </a:r>
            <a:br>
              <a:rPr lang="hu-HU" sz="3100" dirty="0" smtClean="0">
                <a:cs typeface="Arial" pitchFamily="34" charset="0"/>
                <a:sym typeface="Arial" pitchFamily="34" charset="0"/>
              </a:rPr>
            </a:br>
            <a:endParaRPr lang="hu-HU" dirty="0">
              <a:cs typeface="Arial" pitchFamily="34" charset="0"/>
            </a:endParaRPr>
          </a:p>
        </p:txBody>
      </p:sp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228600" y="1371600"/>
            <a:ext cx="4392613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282575" indent="-282575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739775" indent="-282575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lvl="1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Bontás havi, heti, napi szinten</a:t>
            </a:r>
            <a:endParaRPr lang="en-US" altLang="hu-HU" sz="2000" dirty="0">
              <a:solidFill>
                <a:srgbClr val="5A544B"/>
              </a:solidFill>
              <a:latin typeface="Open Sans" pitchFamily="34" charset="0"/>
              <a:sym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smtClean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Napi </a:t>
            </a: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adatfrissítés</a:t>
            </a:r>
            <a:r>
              <a:rPr lang="en-US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 </a:t>
            </a:r>
            <a:endParaRPr lang="hu-HU" altLang="hu-HU" sz="2000" dirty="0">
              <a:solidFill>
                <a:srgbClr val="5A544B"/>
              </a:solidFill>
              <a:latin typeface="Open Sans" pitchFamily="34" charset="0"/>
              <a:sym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Rovat és alrovat szintű adatok</a:t>
            </a:r>
          </a:p>
          <a:p>
            <a:pPr lvl="2">
              <a:spcBef>
                <a:spcPts val="60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Valós felhasználó (RU)</a:t>
            </a:r>
          </a:p>
          <a:p>
            <a:pPr lvl="2">
              <a:spcBef>
                <a:spcPts val="60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Egyedi </a:t>
            </a:r>
            <a:r>
              <a:rPr lang="hu-HU" altLang="hu-HU" sz="2000" dirty="0" err="1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cookie</a:t>
            </a: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 (UC)</a:t>
            </a:r>
          </a:p>
          <a:p>
            <a:pPr lvl="2">
              <a:spcBef>
                <a:spcPts val="60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Oldalletöltések (PV)</a:t>
            </a:r>
          </a:p>
          <a:p>
            <a:pPr lvl="2">
              <a:spcBef>
                <a:spcPts val="60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Látogatások (</a:t>
            </a:r>
            <a:r>
              <a:rPr lang="hu-HU" altLang="hu-HU" sz="2000" dirty="0" err="1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Visits</a:t>
            </a: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)</a:t>
            </a:r>
          </a:p>
          <a:p>
            <a:pPr lvl="2">
              <a:spcBef>
                <a:spcPts val="60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Mobil oldalletöltés (MPV)</a:t>
            </a:r>
          </a:p>
          <a:p>
            <a:pPr lvl="2">
              <a:spcBef>
                <a:spcPts val="60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Mobil oldalletöltés % (MPV%)</a:t>
            </a:r>
            <a:endParaRPr lang="hu-HU" altLang="hu-HU" sz="1800" dirty="0">
              <a:latin typeface="Open Sans" pitchFamily="34" charset="0"/>
            </a:endParaRPr>
          </a:p>
        </p:txBody>
      </p:sp>
      <p:sp>
        <p:nvSpPr>
          <p:cNvPr id="38916" name="Rectangle 4">
            <a:hlinkClick r:id="rId2"/>
          </p:cNvPr>
          <p:cNvSpPr>
            <a:spLocks noChangeArrowheads="1"/>
          </p:cNvSpPr>
          <p:nvPr/>
        </p:nvSpPr>
        <p:spPr bwMode="auto">
          <a:xfrm>
            <a:off x="5795963" y="4776787"/>
            <a:ext cx="181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u-HU" altLang="hu-HU" sz="1800" i="1" dirty="0">
                <a:solidFill>
                  <a:srgbClr val="5A544B"/>
                </a:solidFill>
                <a:latin typeface="Open Sans" pitchFamily="34" charset="0"/>
              </a:rPr>
              <a:t>http://ola.dkt.hu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3212" y="404813"/>
            <a:ext cx="1652588" cy="59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8497311" y="404813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3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1595437"/>
            <a:ext cx="4868863" cy="2952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hu-HU" altLang="en-US" sz="2800" dirty="0">
                <a:solidFill>
                  <a:srgbClr val="5A544B"/>
                </a:solidFill>
                <a:cs typeface="Arial" pitchFamily="34" charset="0"/>
              </a:rPr>
              <a:t>TGI, módszertan</a:t>
            </a:r>
            <a:endParaRPr lang="hu-HU" sz="2800" dirty="0">
              <a:solidFill>
                <a:srgbClr val="5A544B"/>
              </a:solidFill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313" y="1484313"/>
            <a:ext cx="7848600" cy="3878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400" dirty="0">
                <a:solidFill>
                  <a:srgbClr val="5A544B"/>
                </a:solidFill>
              </a:rPr>
              <a:t>A TGI minta reprezentatív a 15-75 éves magyar lakosságra nem, kor, régió és a településtípus szerint.</a:t>
            </a:r>
          </a:p>
          <a:p>
            <a:pPr marL="285750" indent="-28575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400" dirty="0">
                <a:solidFill>
                  <a:srgbClr val="5A544B"/>
                </a:solidFill>
              </a:rPr>
              <a:t>Mintanagyság: 14.000 megkérdezett évente.</a:t>
            </a:r>
          </a:p>
          <a:p>
            <a:pPr marL="285750" indent="-28575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400" dirty="0">
                <a:solidFill>
                  <a:srgbClr val="5A544B"/>
                </a:solidFill>
              </a:rPr>
              <a:t>A kérdezés kis részben személyes interjúval, nagy részben pedig önkitöltős kérdőívvel történik.</a:t>
            </a:r>
          </a:p>
          <a:p>
            <a:pPr marL="285750" indent="-28575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400" dirty="0">
                <a:solidFill>
                  <a:srgbClr val="5A544B"/>
                </a:solidFill>
              </a:rPr>
              <a:t>A TGI egyforrású adatbázis, amely azt jelenti, hogy minden egyes kérdezettről tudni lehet azokat a tulajdonságait, szokásait, amiket általában külön kutatásokban vizsgálnak a kutatók</a:t>
            </a:r>
            <a:endParaRPr lang="hu-H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333375"/>
            <a:ext cx="1066800" cy="811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8547100" y="485775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1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81000"/>
            <a:ext cx="8258175" cy="115728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hu-HU" sz="25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Szociodemográfia</a:t>
            </a:r>
            <a: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bontás</a:t>
            </a:r>
            <a:b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</a:br>
            <a: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de miért?</a:t>
            </a:r>
            <a:r>
              <a:rPr lang="hu-HU" sz="2500" dirty="0" smtClean="0">
                <a:cs typeface="Arial" pitchFamily="34" charset="0"/>
                <a:sym typeface="Arial" pitchFamily="34" charset="0"/>
              </a:rPr>
              <a:t/>
            </a:r>
            <a:br>
              <a:rPr lang="hu-HU" sz="2500" dirty="0" smtClean="0">
                <a:cs typeface="Arial" pitchFamily="34" charset="0"/>
                <a:sym typeface="Arial" pitchFamily="34" charset="0"/>
              </a:rPr>
            </a:br>
            <a:endParaRPr lang="hu-HU" sz="2500" dirty="0"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4025" y="404813"/>
            <a:ext cx="1652588" cy="59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3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6813" y="1625600"/>
            <a:ext cx="6810375" cy="3895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1965325" y="1190625"/>
          <a:ext cx="5213350" cy="5027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Picture 12" descr="http://blog.powerscore.com/Portals/156640/images/538px-man-and-woman-iconsvg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63" y="1412875"/>
            <a:ext cx="4156075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845175" y="5486400"/>
            <a:ext cx="22320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hu-HU" altLang="hu-HU" sz="4200" b="1" dirty="0" smtClean="0">
                <a:solidFill>
                  <a:schemeClr val="accent1"/>
                </a:solidFill>
                <a:latin typeface="Open Sans" pitchFamily="34" charset="0"/>
              </a:rPr>
              <a:t>56,7%</a:t>
            </a:r>
            <a:endParaRPr lang="hu-HU" altLang="hu-HU" sz="4200" b="1" dirty="0">
              <a:solidFill>
                <a:schemeClr val="accent1"/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927" y="1343170"/>
            <a:ext cx="8532473" cy="5535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404813"/>
            <a:ext cx="1652588" cy="59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3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2035320"/>
            <a:ext cx="5635625" cy="4319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990" name="Title 1"/>
          <p:cNvSpPr>
            <a:spLocks noGrp="1"/>
          </p:cNvSpPr>
          <p:nvPr>
            <p:ph type="title"/>
          </p:nvPr>
        </p:nvSpPr>
        <p:spPr bwMode="auto">
          <a:xfrm>
            <a:off x="406400" y="304800"/>
            <a:ext cx="8258175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hu-HU" altLang="hu-HU" sz="2500" cap="none" dirty="0" smtClean="0">
                <a:solidFill>
                  <a:srgbClr val="5A544B"/>
                </a:solidFill>
                <a:cs typeface="Arial" panose="020B0604020202020204" pitchFamily="34" charset="0"/>
                <a:sym typeface="Arial" panose="020B0604020202020204" pitchFamily="34" charset="0"/>
              </a:rPr>
              <a:t>KÖZÖNSÉGMÉRÉS</a:t>
            </a:r>
            <a:r>
              <a:rPr lang="hu-HU" altLang="hu-HU" sz="2900" cap="none" dirty="0" smtClean="0"/>
              <a:t/>
            </a:r>
            <a:br>
              <a:rPr lang="hu-HU" altLang="hu-HU" sz="2900" cap="none" dirty="0" smtClean="0"/>
            </a:br>
            <a:r>
              <a:rPr lang="hu-HU" altLang="hu-HU" sz="1800" i="1" cap="none" dirty="0" smtClean="0">
                <a:solidFill>
                  <a:schemeClr val="accent2"/>
                </a:solidFill>
                <a:cs typeface="Arial" panose="020B0604020202020204" pitchFamily="34" charset="0"/>
              </a:rPr>
              <a:t>ADATGYŰJTÉS A WEBOLDALAK KÖZÖNSÉGMÉRÉSÉHEZ</a:t>
            </a:r>
            <a:r>
              <a:rPr lang="en-GB" altLang="hu-HU" sz="1800" i="1" cap="none" dirty="0" smtClean="0">
                <a:solidFill>
                  <a:schemeClr val="accent2"/>
                </a:solidFill>
                <a:cs typeface="Arial" panose="020B0604020202020204" pitchFamily="34" charset="0"/>
              </a:rPr>
              <a:t/>
            </a:r>
            <a:br>
              <a:rPr lang="en-GB" altLang="hu-HU" sz="1800" i="1" cap="none" dirty="0" smtClean="0">
                <a:solidFill>
                  <a:schemeClr val="accent2"/>
                </a:solidFill>
                <a:cs typeface="Arial" panose="020B0604020202020204" pitchFamily="34" charset="0"/>
              </a:rPr>
            </a:br>
            <a:endParaRPr lang="hu-HU" altLang="hu-HU" sz="1800" i="1" cap="none" dirty="0" smtClean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4025" y="404813"/>
            <a:ext cx="1652588" cy="59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412875"/>
            <a:ext cx="3902075" cy="4608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 bwMode="auto">
          <a:xfrm>
            <a:off x="406400" y="333375"/>
            <a:ext cx="8258175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hu-HU" altLang="hu-HU" sz="2500" cap="none" dirty="0" smtClean="0">
                <a:solidFill>
                  <a:srgbClr val="5A544B"/>
                </a:solidFill>
                <a:cs typeface="Arial" panose="020B0604020202020204" pitchFamily="34" charset="0"/>
                <a:sym typeface="Arial" panose="020B0604020202020204" pitchFamily="34" charset="0"/>
              </a:rPr>
              <a:t>KÖZÖNSÉGMÉRÉS</a:t>
            </a:r>
            <a:r>
              <a:rPr lang="hu-HU" altLang="hu-HU" sz="2900" cap="none" dirty="0" smtClean="0"/>
              <a:t/>
            </a:r>
            <a:br>
              <a:rPr lang="hu-HU" altLang="hu-HU" sz="2900" cap="none" dirty="0" smtClean="0"/>
            </a:br>
            <a:r>
              <a:rPr lang="hu-HU" altLang="hu-HU" sz="1800" i="1" cap="none" dirty="0" smtClean="0">
                <a:solidFill>
                  <a:schemeClr val="accent2"/>
                </a:solidFill>
                <a:cs typeface="Arial" panose="020B0604020202020204" pitchFamily="34" charset="0"/>
              </a:rPr>
              <a:t>ADATGYŰJTÉS A WEBOLDALAK KÖZÖNSÉGMÉRÉSÉHEZ</a:t>
            </a:r>
            <a:r>
              <a:rPr lang="en-GB" altLang="hu-HU" sz="1800" i="1" cap="none" dirty="0" smtClean="0">
                <a:solidFill>
                  <a:schemeClr val="accent2"/>
                </a:solidFill>
                <a:cs typeface="Arial" panose="020B0604020202020204" pitchFamily="34" charset="0"/>
              </a:rPr>
              <a:t/>
            </a:r>
            <a:br>
              <a:rPr lang="en-GB" altLang="hu-HU" sz="1800" i="1" cap="none" dirty="0" smtClean="0">
                <a:solidFill>
                  <a:schemeClr val="accent2"/>
                </a:solidFill>
                <a:cs typeface="Arial" panose="020B0604020202020204" pitchFamily="34" charset="0"/>
              </a:rPr>
            </a:br>
            <a:endParaRPr lang="hu-HU" altLang="hu-HU" sz="1800" i="1" cap="none" dirty="0" smtClean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0125" y="1522413"/>
            <a:ext cx="3736975" cy="4498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3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 rot="19065520">
            <a:off x="1787525" y="3644900"/>
            <a:ext cx="1443038" cy="412750"/>
          </a:xfrm>
          <a:prstGeom prst="roundRect">
            <a:avLst/>
          </a:prstGeom>
          <a:solidFill>
            <a:srgbClr val="FFFFFF">
              <a:alpha val="30196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500" b="1" dirty="0">
                <a:solidFill>
                  <a:srgbClr val="FF0000"/>
                </a:solidFill>
              </a:rPr>
              <a:t>4</a:t>
            </a:r>
            <a:r>
              <a:rPr lang="hu-HU" sz="2500" b="1" smtClean="0">
                <a:solidFill>
                  <a:srgbClr val="FF0000"/>
                </a:solidFill>
              </a:rPr>
              <a:t>0.000</a:t>
            </a:r>
            <a:r>
              <a:rPr lang="hu-HU" sz="2500" b="1" dirty="0" smtClean="0">
                <a:solidFill>
                  <a:srgbClr val="FF0000"/>
                </a:solidFill>
              </a:rPr>
              <a:t>+</a:t>
            </a:r>
            <a:endParaRPr lang="hu-HU" sz="2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ím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63562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hu-HU" altLang="hu-HU" sz="2000" cap="none" dirty="0" smtClean="0">
                <a:solidFill>
                  <a:schemeClr val="tx1"/>
                </a:solidFill>
                <a:ea typeface="Open Sans"/>
                <a:cs typeface="Open Sans"/>
              </a:rPr>
              <a:t>HIBRID ADATGYŰJTÉS</a:t>
            </a:r>
            <a:br>
              <a:rPr lang="hu-HU" altLang="hu-HU" sz="2000" cap="none" dirty="0" smtClean="0">
                <a:solidFill>
                  <a:schemeClr val="tx1"/>
                </a:solidFill>
                <a:ea typeface="Open Sans"/>
                <a:cs typeface="Open Sans"/>
              </a:rPr>
            </a:br>
            <a:r>
              <a:rPr lang="hu-HU" altLang="hu-HU" sz="2000" cap="none" dirty="0" smtClean="0">
                <a:solidFill>
                  <a:schemeClr val="tx1"/>
                </a:solidFill>
                <a:ea typeface="Open Sans"/>
                <a:cs typeface="Open Sans"/>
              </a:rPr>
              <a:t>COOKIE PANEL + SZOFTVERPANEL</a:t>
            </a:r>
          </a:p>
        </p:txBody>
      </p:sp>
      <p:sp>
        <p:nvSpPr>
          <p:cNvPr id="3" name="Freeform 5"/>
          <p:cNvSpPr>
            <a:spLocks/>
          </p:cNvSpPr>
          <p:nvPr/>
        </p:nvSpPr>
        <p:spPr bwMode="gray">
          <a:xfrm>
            <a:off x="173038" y="1773238"/>
            <a:ext cx="8496300" cy="4246562"/>
          </a:xfrm>
          <a:custGeom>
            <a:avLst/>
            <a:gdLst>
              <a:gd name="T0" fmla="*/ 0 w 1655"/>
              <a:gd name="T1" fmla="*/ 0 h 837"/>
              <a:gd name="T2" fmla="*/ 0 w 1655"/>
              <a:gd name="T3" fmla="*/ 4246563 h 837"/>
              <a:gd name="T4" fmla="*/ 236151 w 1655"/>
              <a:gd name="T5" fmla="*/ 4155239 h 837"/>
              <a:gd name="T6" fmla="*/ 1401504 w 1655"/>
              <a:gd name="T7" fmla="*/ 3546413 h 837"/>
              <a:gd name="T8" fmla="*/ 1807068 w 1655"/>
              <a:gd name="T9" fmla="*/ 3272441 h 837"/>
              <a:gd name="T10" fmla="*/ 2269102 w 1655"/>
              <a:gd name="T11" fmla="*/ 3110087 h 837"/>
              <a:gd name="T12" fmla="*/ 2274236 w 1655"/>
              <a:gd name="T13" fmla="*/ 3110087 h 837"/>
              <a:gd name="T14" fmla="*/ 2541189 w 1655"/>
              <a:gd name="T15" fmla="*/ 3196338 h 837"/>
              <a:gd name="T16" fmla="*/ 2582259 w 1655"/>
              <a:gd name="T17" fmla="*/ 3378986 h 837"/>
              <a:gd name="T18" fmla="*/ 2623329 w 1655"/>
              <a:gd name="T19" fmla="*/ 3556560 h 837"/>
              <a:gd name="T20" fmla="*/ 3146968 w 1655"/>
              <a:gd name="T21" fmla="*/ 3723987 h 837"/>
              <a:gd name="T22" fmla="*/ 3316381 w 1655"/>
              <a:gd name="T23" fmla="*/ 3211558 h 837"/>
              <a:gd name="T24" fmla="*/ 3198305 w 1655"/>
              <a:gd name="T25" fmla="*/ 3069499 h 837"/>
              <a:gd name="T26" fmla="*/ 3075096 w 1655"/>
              <a:gd name="T27" fmla="*/ 2932513 h 837"/>
              <a:gd name="T28" fmla="*/ 3157235 w 1655"/>
              <a:gd name="T29" fmla="*/ 2668688 h 837"/>
              <a:gd name="T30" fmla="*/ 3162369 w 1655"/>
              <a:gd name="T31" fmla="*/ 2663615 h 837"/>
              <a:gd name="T32" fmla="*/ 3573066 w 1655"/>
              <a:gd name="T33" fmla="*/ 2389643 h 837"/>
              <a:gd name="T34" fmla="*/ 4040235 w 1655"/>
              <a:gd name="T35" fmla="*/ 2227289 h 837"/>
              <a:gd name="T36" fmla="*/ 4040235 w 1655"/>
              <a:gd name="T37" fmla="*/ 2227289 h 837"/>
              <a:gd name="T38" fmla="*/ 4512536 w 1655"/>
              <a:gd name="T39" fmla="*/ 2059862 h 837"/>
              <a:gd name="T40" fmla="*/ 4928367 w 1655"/>
              <a:gd name="T41" fmla="*/ 1785890 h 837"/>
              <a:gd name="T42" fmla="*/ 4928367 w 1655"/>
              <a:gd name="T43" fmla="*/ 1780817 h 837"/>
              <a:gd name="T44" fmla="*/ 5010507 w 1655"/>
              <a:gd name="T45" fmla="*/ 1522066 h 837"/>
              <a:gd name="T46" fmla="*/ 4887298 w 1655"/>
              <a:gd name="T47" fmla="*/ 1380006 h 837"/>
              <a:gd name="T48" fmla="*/ 4769222 w 1655"/>
              <a:gd name="T49" fmla="*/ 1243020 h 837"/>
              <a:gd name="T50" fmla="*/ 4938635 w 1655"/>
              <a:gd name="T51" fmla="*/ 730591 h 837"/>
              <a:gd name="T52" fmla="*/ 5462274 w 1655"/>
              <a:gd name="T53" fmla="*/ 898019 h 837"/>
              <a:gd name="T54" fmla="*/ 5503344 w 1655"/>
              <a:gd name="T55" fmla="*/ 1075593 h 837"/>
              <a:gd name="T56" fmla="*/ 5544413 w 1655"/>
              <a:gd name="T57" fmla="*/ 1253167 h 837"/>
              <a:gd name="T58" fmla="*/ 5549547 w 1655"/>
              <a:gd name="T59" fmla="*/ 1258241 h 837"/>
              <a:gd name="T60" fmla="*/ 5554681 w 1655"/>
              <a:gd name="T61" fmla="*/ 1263314 h 837"/>
              <a:gd name="T62" fmla="*/ 5554681 w 1655"/>
              <a:gd name="T63" fmla="*/ 1268388 h 837"/>
              <a:gd name="T64" fmla="*/ 5559814 w 1655"/>
              <a:gd name="T65" fmla="*/ 1273462 h 837"/>
              <a:gd name="T66" fmla="*/ 5564948 w 1655"/>
              <a:gd name="T67" fmla="*/ 1273462 h 837"/>
              <a:gd name="T68" fmla="*/ 5575216 w 1655"/>
              <a:gd name="T69" fmla="*/ 1283609 h 837"/>
              <a:gd name="T70" fmla="*/ 5575216 w 1655"/>
              <a:gd name="T71" fmla="*/ 1283609 h 837"/>
              <a:gd name="T72" fmla="*/ 5585483 w 1655"/>
              <a:gd name="T73" fmla="*/ 1293756 h 837"/>
              <a:gd name="T74" fmla="*/ 5585483 w 1655"/>
              <a:gd name="T75" fmla="*/ 1293756 h 837"/>
              <a:gd name="T76" fmla="*/ 5790832 w 1655"/>
              <a:gd name="T77" fmla="*/ 1344491 h 837"/>
              <a:gd name="T78" fmla="*/ 5790832 w 1655"/>
              <a:gd name="T79" fmla="*/ 1344491 h 837"/>
              <a:gd name="T80" fmla="*/ 5806233 w 1655"/>
              <a:gd name="T81" fmla="*/ 1344491 h 837"/>
              <a:gd name="T82" fmla="*/ 5811367 w 1655"/>
              <a:gd name="T83" fmla="*/ 1339418 h 837"/>
              <a:gd name="T84" fmla="*/ 6278535 w 1655"/>
              <a:gd name="T85" fmla="*/ 1177064 h 837"/>
              <a:gd name="T86" fmla="*/ 6689232 w 1655"/>
              <a:gd name="T87" fmla="*/ 898019 h 837"/>
              <a:gd name="T88" fmla="*/ 8496300 w 1655"/>
              <a:gd name="T89" fmla="*/ 0 h 837"/>
              <a:gd name="T90" fmla="*/ 0 w 1655"/>
              <a:gd name="T91" fmla="*/ 0 h 8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655" h="837">
                <a:moveTo>
                  <a:pt x="0" y="0"/>
                </a:moveTo>
                <a:cubicBezTo>
                  <a:pt x="0" y="837"/>
                  <a:pt x="0" y="837"/>
                  <a:pt x="0" y="837"/>
                </a:cubicBezTo>
                <a:cubicBezTo>
                  <a:pt x="46" y="819"/>
                  <a:pt x="46" y="819"/>
                  <a:pt x="46" y="819"/>
                </a:cubicBezTo>
                <a:cubicBezTo>
                  <a:pt x="112" y="792"/>
                  <a:pt x="232" y="739"/>
                  <a:pt x="273" y="699"/>
                </a:cubicBezTo>
                <a:cubicBezTo>
                  <a:pt x="279" y="693"/>
                  <a:pt x="310" y="666"/>
                  <a:pt x="352" y="645"/>
                </a:cubicBezTo>
                <a:cubicBezTo>
                  <a:pt x="394" y="624"/>
                  <a:pt x="434" y="615"/>
                  <a:pt x="442" y="613"/>
                </a:cubicBezTo>
                <a:cubicBezTo>
                  <a:pt x="443" y="613"/>
                  <a:pt x="443" y="613"/>
                  <a:pt x="443" y="613"/>
                </a:cubicBezTo>
                <a:cubicBezTo>
                  <a:pt x="470" y="608"/>
                  <a:pt x="490" y="624"/>
                  <a:pt x="495" y="630"/>
                </a:cubicBezTo>
                <a:cubicBezTo>
                  <a:pt x="504" y="642"/>
                  <a:pt x="504" y="659"/>
                  <a:pt x="503" y="666"/>
                </a:cubicBezTo>
                <a:cubicBezTo>
                  <a:pt x="503" y="677"/>
                  <a:pt x="506" y="690"/>
                  <a:pt x="511" y="701"/>
                </a:cubicBezTo>
                <a:cubicBezTo>
                  <a:pt x="530" y="738"/>
                  <a:pt x="576" y="753"/>
                  <a:pt x="613" y="734"/>
                </a:cubicBezTo>
                <a:cubicBezTo>
                  <a:pt x="650" y="715"/>
                  <a:pt x="665" y="670"/>
                  <a:pt x="646" y="633"/>
                </a:cubicBezTo>
                <a:cubicBezTo>
                  <a:pt x="640" y="622"/>
                  <a:pt x="632" y="612"/>
                  <a:pt x="623" y="605"/>
                </a:cubicBezTo>
                <a:cubicBezTo>
                  <a:pt x="617" y="602"/>
                  <a:pt x="603" y="591"/>
                  <a:pt x="599" y="578"/>
                </a:cubicBezTo>
                <a:cubicBezTo>
                  <a:pt x="597" y="570"/>
                  <a:pt x="596" y="545"/>
                  <a:pt x="615" y="526"/>
                </a:cubicBezTo>
                <a:cubicBezTo>
                  <a:pt x="615" y="526"/>
                  <a:pt x="616" y="525"/>
                  <a:pt x="616" y="525"/>
                </a:cubicBezTo>
                <a:cubicBezTo>
                  <a:pt x="622" y="520"/>
                  <a:pt x="653" y="493"/>
                  <a:pt x="696" y="471"/>
                </a:cubicBezTo>
                <a:cubicBezTo>
                  <a:pt x="739" y="449"/>
                  <a:pt x="780" y="440"/>
                  <a:pt x="787" y="439"/>
                </a:cubicBezTo>
                <a:cubicBezTo>
                  <a:pt x="787" y="439"/>
                  <a:pt x="787" y="439"/>
                  <a:pt x="787" y="439"/>
                </a:cubicBezTo>
                <a:cubicBezTo>
                  <a:pt x="787" y="439"/>
                  <a:pt x="832" y="430"/>
                  <a:pt x="879" y="406"/>
                </a:cubicBezTo>
                <a:cubicBezTo>
                  <a:pt x="927" y="382"/>
                  <a:pt x="960" y="352"/>
                  <a:pt x="960" y="352"/>
                </a:cubicBezTo>
                <a:cubicBezTo>
                  <a:pt x="960" y="351"/>
                  <a:pt x="960" y="351"/>
                  <a:pt x="960" y="351"/>
                </a:cubicBezTo>
                <a:cubicBezTo>
                  <a:pt x="979" y="333"/>
                  <a:pt x="978" y="307"/>
                  <a:pt x="976" y="300"/>
                </a:cubicBezTo>
                <a:cubicBezTo>
                  <a:pt x="972" y="286"/>
                  <a:pt x="958" y="276"/>
                  <a:pt x="952" y="272"/>
                </a:cubicBezTo>
                <a:cubicBezTo>
                  <a:pt x="943" y="265"/>
                  <a:pt x="935" y="256"/>
                  <a:pt x="929" y="245"/>
                </a:cubicBezTo>
                <a:cubicBezTo>
                  <a:pt x="910" y="208"/>
                  <a:pt x="925" y="162"/>
                  <a:pt x="962" y="144"/>
                </a:cubicBezTo>
                <a:cubicBezTo>
                  <a:pt x="999" y="125"/>
                  <a:pt x="1045" y="140"/>
                  <a:pt x="1064" y="177"/>
                </a:cubicBezTo>
                <a:cubicBezTo>
                  <a:pt x="1069" y="188"/>
                  <a:pt x="1072" y="200"/>
                  <a:pt x="1072" y="212"/>
                </a:cubicBezTo>
                <a:cubicBezTo>
                  <a:pt x="1071" y="218"/>
                  <a:pt x="1071" y="236"/>
                  <a:pt x="1080" y="247"/>
                </a:cubicBezTo>
                <a:cubicBezTo>
                  <a:pt x="1080" y="248"/>
                  <a:pt x="1080" y="248"/>
                  <a:pt x="1081" y="248"/>
                </a:cubicBezTo>
                <a:cubicBezTo>
                  <a:pt x="1081" y="249"/>
                  <a:pt x="1081" y="249"/>
                  <a:pt x="1082" y="249"/>
                </a:cubicBezTo>
                <a:cubicBezTo>
                  <a:pt x="1082" y="249"/>
                  <a:pt x="1082" y="250"/>
                  <a:pt x="1082" y="250"/>
                </a:cubicBezTo>
                <a:cubicBezTo>
                  <a:pt x="1083" y="250"/>
                  <a:pt x="1083" y="251"/>
                  <a:pt x="1083" y="251"/>
                </a:cubicBezTo>
                <a:cubicBezTo>
                  <a:pt x="1084" y="251"/>
                  <a:pt x="1084" y="251"/>
                  <a:pt x="1084" y="251"/>
                </a:cubicBezTo>
                <a:cubicBezTo>
                  <a:pt x="1084" y="252"/>
                  <a:pt x="1085" y="252"/>
                  <a:pt x="1086" y="253"/>
                </a:cubicBezTo>
                <a:cubicBezTo>
                  <a:pt x="1086" y="253"/>
                  <a:pt x="1086" y="253"/>
                  <a:pt x="1086" y="253"/>
                </a:cubicBezTo>
                <a:cubicBezTo>
                  <a:pt x="1086" y="253"/>
                  <a:pt x="1087" y="254"/>
                  <a:pt x="1088" y="255"/>
                </a:cubicBezTo>
                <a:cubicBezTo>
                  <a:pt x="1088" y="255"/>
                  <a:pt x="1088" y="255"/>
                  <a:pt x="1088" y="255"/>
                </a:cubicBezTo>
                <a:cubicBezTo>
                  <a:pt x="1097" y="261"/>
                  <a:pt x="1111" y="267"/>
                  <a:pt x="1128" y="265"/>
                </a:cubicBezTo>
                <a:cubicBezTo>
                  <a:pt x="1128" y="265"/>
                  <a:pt x="1128" y="265"/>
                  <a:pt x="1128" y="265"/>
                </a:cubicBezTo>
                <a:cubicBezTo>
                  <a:pt x="1129" y="265"/>
                  <a:pt x="1130" y="265"/>
                  <a:pt x="1131" y="265"/>
                </a:cubicBezTo>
                <a:cubicBezTo>
                  <a:pt x="1132" y="264"/>
                  <a:pt x="1132" y="264"/>
                  <a:pt x="1132" y="264"/>
                </a:cubicBezTo>
                <a:cubicBezTo>
                  <a:pt x="1145" y="261"/>
                  <a:pt x="1184" y="252"/>
                  <a:pt x="1223" y="232"/>
                </a:cubicBezTo>
                <a:cubicBezTo>
                  <a:pt x="1260" y="214"/>
                  <a:pt x="1289" y="192"/>
                  <a:pt x="1303" y="177"/>
                </a:cubicBezTo>
                <a:cubicBezTo>
                  <a:pt x="1401" y="80"/>
                  <a:pt x="1655" y="0"/>
                  <a:pt x="1655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C9C9C9"/>
              </a:gs>
              <a:gs pos="100000">
                <a:srgbClr val="DCDCDC"/>
              </a:gs>
            </a:gsLst>
            <a:lin ang="2700000" scaled="1"/>
          </a:gradFill>
          <a:ln w="6350" cap="flat" cmpd="sng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latin typeface="+mj-lt"/>
            </a:endParaRPr>
          </a:p>
        </p:txBody>
      </p:sp>
      <p:sp>
        <p:nvSpPr>
          <p:cNvPr id="4" name="Freeform 6"/>
          <p:cNvSpPr>
            <a:spLocks/>
          </p:cNvSpPr>
          <p:nvPr/>
        </p:nvSpPr>
        <p:spPr bwMode="gray">
          <a:xfrm>
            <a:off x="173038" y="1773238"/>
            <a:ext cx="8496300" cy="4246562"/>
          </a:xfrm>
          <a:custGeom>
            <a:avLst/>
            <a:gdLst>
              <a:gd name="T0" fmla="*/ 6689232 w 1655"/>
              <a:gd name="T1" fmla="*/ 898019 h 837"/>
              <a:gd name="T2" fmla="*/ 6278535 w 1655"/>
              <a:gd name="T3" fmla="*/ 1177064 h 837"/>
              <a:gd name="T4" fmla="*/ 5811367 w 1655"/>
              <a:gd name="T5" fmla="*/ 1344491 h 837"/>
              <a:gd name="T6" fmla="*/ 5806233 w 1655"/>
              <a:gd name="T7" fmla="*/ 1344491 h 837"/>
              <a:gd name="T8" fmla="*/ 5785698 w 1655"/>
              <a:gd name="T9" fmla="*/ 1344491 h 837"/>
              <a:gd name="T10" fmla="*/ 5790832 w 1655"/>
              <a:gd name="T11" fmla="*/ 1344491 h 837"/>
              <a:gd name="T12" fmla="*/ 5585483 w 1655"/>
              <a:gd name="T13" fmla="*/ 1293756 h 837"/>
              <a:gd name="T14" fmla="*/ 5585483 w 1655"/>
              <a:gd name="T15" fmla="*/ 1293756 h 837"/>
              <a:gd name="T16" fmla="*/ 5575216 w 1655"/>
              <a:gd name="T17" fmla="*/ 1283609 h 837"/>
              <a:gd name="T18" fmla="*/ 5575216 w 1655"/>
              <a:gd name="T19" fmla="*/ 1283609 h 837"/>
              <a:gd name="T20" fmla="*/ 5564948 w 1655"/>
              <a:gd name="T21" fmla="*/ 1273462 h 837"/>
              <a:gd name="T22" fmla="*/ 5559814 w 1655"/>
              <a:gd name="T23" fmla="*/ 1273462 h 837"/>
              <a:gd name="T24" fmla="*/ 5554681 w 1655"/>
              <a:gd name="T25" fmla="*/ 1268388 h 837"/>
              <a:gd name="T26" fmla="*/ 5554681 w 1655"/>
              <a:gd name="T27" fmla="*/ 1263314 h 837"/>
              <a:gd name="T28" fmla="*/ 5549547 w 1655"/>
              <a:gd name="T29" fmla="*/ 1258241 h 837"/>
              <a:gd name="T30" fmla="*/ 5544413 w 1655"/>
              <a:gd name="T31" fmla="*/ 1253167 h 837"/>
              <a:gd name="T32" fmla="*/ 5503344 w 1655"/>
              <a:gd name="T33" fmla="*/ 1075593 h 837"/>
              <a:gd name="T34" fmla="*/ 5462274 w 1655"/>
              <a:gd name="T35" fmla="*/ 898019 h 837"/>
              <a:gd name="T36" fmla="*/ 4938635 w 1655"/>
              <a:gd name="T37" fmla="*/ 730591 h 837"/>
              <a:gd name="T38" fmla="*/ 4769222 w 1655"/>
              <a:gd name="T39" fmla="*/ 1243020 h 837"/>
              <a:gd name="T40" fmla="*/ 4887298 w 1655"/>
              <a:gd name="T41" fmla="*/ 1380006 h 837"/>
              <a:gd name="T42" fmla="*/ 5010507 w 1655"/>
              <a:gd name="T43" fmla="*/ 1522066 h 837"/>
              <a:gd name="T44" fmla="*/ 4928367 w 1655"/>
              <a:gd name="T45" fmla="*/ 1780817 h 837"/>
              <a:gd name="T46" fmla="*/ 4928367 w 1655"/>
              <a:gd name="T47" fmla="*/ 1785890 h 837"/>
              <a:gd name="T48" fmla="*/ 4512536 w 1655"/>
              <a:gd name="T49" fmla="*/ 2059862 h 837"/>
              <a:gd name="T50" fmla="*/ 4040235 w 1655"/>
              <a:gd name="T51" fmla="*/ 2227289 h 837"/>
              <a:gd name="T52" fmla="*/ 4040235 w 1655"/>
              <a:gd name="T53" fmla="*/ 2227289 h 837"/>
              <a:gd name="T54" fmla="*/ 3573066 w 1655"/>
              <a:gd name="T55" fmla="*/ 2389643 h 837"/>
              <a:gd name="T56" fmla="*/ 3162369 w 1655"/>
              <a:gd name="T57" fmla="*/ 2663615 h 837"/>
              <a:gd name="T58" fmla="*/ 3157235 w 1655"/>
              <a:gd name="T59" fmla="*/ 2668688 h 837"/>
              <a:gd name="T60" fmla="*/ 3075096 w 1655"/>
              <a:gd name="T61" fmla="*/ 2932513 h 837"/>
              <a:gd name="T62" fmla="*/ 3198305 w 1655"/>
              <a:gd name="T63" fmla="*/ 3069499 h 837"/>
              <a:gd name="T64" fmla="*/ 3316381 w 1655"/>
              <a:gd name="T65" fmla="*/ 3211558 h 837"/>
              <a:gd name="T66" fmla="*/ 3146968 w 1655"/>
              <a:gd name="T67" fmla="*/ 3723987 h 837"/>
              <a:gd name="T68" fmla="*/ 2623329 w 1655"/>
              <a:gd name="T69" fmla="*/ 3556560 h 837"/>
              <a:gd name="T70" fmla="*/ 2582259 w 1655"/>
              <a:gd name="T71" fmla="*/ 3378986 h 837"/>
              <a:gd name="T72" fmla="*/ 2541189 w 1655"/>
              <a:gd name="T73" fmla="*/ 3196338 h 837"/>
              <a:gd name="T74" fmla="*/ 2274236 w 1655"/>
              <a:gd name="T75" fmla="*/ 3110087 h 837"/>
              <a:gd name="T76" fmla="*/ 2269102 w 1655"/>
              <a:gd name="T77" fmla="*/ 3110087 h 837"/>
              <a:gd name="T78" fmla="*/ 1807068 w 1655"/>
              <a:gd name="T79" fmla="*/ 3272441 h 837"/>
              <a:gd name="T80" fmla="*/ 1401504 w 1655"/>
              <a:gd name="T81" fmla="*/ 3546413 h 837"/>
              <a:gd name="T82" fmla="*/ 236151 w 1655"/>
              <a:gd name="T83" fmla="*/ 4155239 h 837"/>
              <a:gd name="T84" fmla="*/ 0 w 1655"/>
              <a:gd name="T85" fmla="*/ 4246563 h 837"/>
              <a:gd name="T86" fmla="*/ 8496300 w 1655"/>
              <a:gd name="T87" fmla="*/ 4246563 h 837"/>
              <a:gd name="T88" fmla="*/ 8496300 w 1655"/>
              <a:gd name="T89" fmla="*/ 0 h 837"/>
              <a:gd name="T90" fmla="*/ 6689232 w 1655"/>
              <a:gd name="T91" fmla="*/ 898019 h 8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655" h="837">
                <a:moveTo>
                  <a:pt x="1303" y="177"/>
                </a:moveTo>
                <a:cubicBezTo>
                  <a:pt x="1289" y="192"/>
                  <a:pt x="1260" y="214"/>
                  <a:pt x="1223" y="232"/>
                </a:cubicBezTo>
                <a:cubicBezTo>
                  <a:pt x="1176" y="256"/>
                  <a:pt x="1132" y="265"/>
                  <a:pt x="1132" y="265"/>
                </a:cubicBezTo>
                <a:cubicBezTo>
                  <a:pt x="1131" y="265"/>
                  <a:pt x="1131" y="265"/>
                  <a:pt x="1131" y="265"/>
                </a:cubicBezTo>
                <a:cubicBezTo>
                  <a:pt x="1131" y="265"/>
                  <a:pt x="1127" y="265"/>
                  <a:pt x="1127" y="265"/>
                </a:cubicBezTo>
                <a:cubicBezTo>
                  <a:pt x="1127" y="265"/>
                  <a:pt x="1128" y="265"/>
                  <a:pt x="1128" y="265"/>
                </a:cubicBezTo>
                <a:cubicBezTo>
                  <a:pt x="1111" y="267"/>
                  <a:pt x="1097" y="261"/>
                  <a:pt x="1088" y="255"/>
                </a:cubicBezTo>
                <a:cubicBezTo>
                  <a:pt x="1088" y="255"/>
                  <a:pt x="1088" y="255"/>
                  <a:pt x="1088" y="255"/>
                </a:cubicBezTo>
                <a:cubicBezTo>
                  <a:pt x="1087" y="254"/>
                  <a:pt x="1086" y="253"/>
                  <a:pt x="1086" y="253"/>
                </a:cubicBezTo>
                <a:cubicBezTo>
                  <a:pt x="1086" y="253"/>
                  <a:pt x="1086" y="253"/>
                  <a:pt x="1086" y="253"/>
                </a:cubicBezTo>
                <a:cubicBezTo>
                  <a:pt x="1085" y="252"/>
                  <a:pt x="1084" y="252"/>
                  <a:pt x="1084" y="251"/>
                </a:cubicBezTo>
                <a:cubicBezTo>
                  <a:pt x="1084" y="251"/>
                  <a:pt x="1084" y="251"/>
                  <a:pt x="1083" y="251"/>
                </a:cubicBezTo>
                <a:cubicBezTo>
                  <a:pt x="1083" y="251"/>
                  <a:pt x="1083" y="250"/>
                  <a:pt x="1082" y="250"/>
                </a:cubicBezTo>
                <a:cubicBezTo>
                  <a:pt x="1082" y="250"/>
                  <a:pt x="1082" y="249"/>
                  <a:pt x="1082" y="249"/>
                </a:cubicBezTo>
                <a:cubicBezTo>
                  <a:pt x="1081" y="249"/>
                  <a:pt x="1081" y="249"/>
                  <a:pt x="1081" y="248"/>
                </a:cubicBezTo>
                <a:cubicBezTo>
                  <a:pt x="1080" y="248"/>
                  <a:pt x="1080" y="248"/>
                  <a:pt x="1080" y="247"/>
                </a:cubicBezTo>
                <a:cubicBezTo>
                  <a:pt x="1071" y="236"/>
                  <a:pt x="1071" y="218"/>
                  <a:pt x="1072" y="212"/>
                </a:cubicBezTo>
                <a:cubicBezTo>
                  <a:pt x="1072" y="200"/>
                  <a:pt x="1069" y="188"/>
                  <a:pt x="1064" y="177"/>
                </a:cubicBezTo>
                <a:cubicBezTo>
                  <a:pt x="1045" y="140"/>
                  <a:pt x="999" y="125"/>
                  <a:pt x="962" y="144"/>
                </a:cubicBezTo>
                <a:cubicBezTo>
                  <a:pt x="925" y="162"/>
                  <a:pt x="910" y="208"/>
                  <a:pt x="929" y="245"/>
                </a:cubicBezTo>
                <a:cubicBezTo>
                  <a:pt x="935" y="256"/>
                  <a:pt x="943" y="265"/>
                  <a:pt x="952" y="272"/>
                </a:cubicBezTo>
                <a:cubicBezTo>
                  <a:pt x="958" y="276"/>
                  <a:pt x="972" y="286"/>
                  <a:pt x="976" y="300"/>
                </a:cubicBezTo>
                <a:cubicBezTo>
                  <a:pt x="978" y="307"/>
                  <a:pt x="979" y="333"/>
                  <a:pt x="960" y="351"/>
                </a:cubicBezTo>
                <a:cubicBezTo>
                  <a:pt x="960" y="351"/>
                  <a:pt x="960" y="351"/>
                  <a:pt x="960" y="352"/>
                </a:cubicBezTo>
                <a:cubicBezTo>
                  <a:pt x="960" y="352"/>
                  <a:pt x="927" y="382"/>
                  <a:pt x="879" y="406"/>
                </a:cubicBezTo>
                <a:cubicBezTo>
                  <a:pt x="832" y="430"/>
                  <a:pt x="787" y="439"/>
                  <a:pt x="787" y="439"/>
                </a:cubicBezTo>
                <a:cubicBezTo>
                  <a:pt x="787" y="439"/>
                  <a:pt x="787" y="439"/>
                  <a:pt x="787" y="439"/>
                </a:cubicBezTo>
                <a:cubicBezTo>
                  <a:pt x="780" y="440"/>
                  <a:pt x="739" y="449"/>
                  <a:pt x="696" y="471"/>
                </a:cubicBezTo>
                <a:cubicBezTo>
                  <a:pt x="653" y="493"/>
                  <a:pt x="622" y="520"/>
                  <a:pt x="616" y="525"/>
                </a:cubicBezTo>
                <a:cubicBezTo>
                  <a:pt x="616" y="525"/>
                  <a:pt x="615" y="526"/>
                  <a:pt x="615" y="526"/>
                </a:cubicBezTo>
                <a:cubicBezTo>
                  <a:pt x="596" y="545"/>
                  <a:pt x="597" y="570"/>
                  <a:pt x="599" y="578"/>
                </a:cubicBezTo>
                <a:cubicBezTo>
                  <a:pt x="603" y="591"/>
                  <a:pt x="617" y="602"/>
                  <a:pt x="623" y="605"/>
                </a:cubicBezTo>
                <a:cubicBezTo>
                  <a:pt x="632" y="612"/>
                  <a:pt x="640" y="622"/>
                  <a:pt x="646" y="633"/>
                </a:cubicBezTo>
                <a:cubicBezTo>
                  <a:pt x="665" y="670"/>
                  <a:pt x="650" y="715"/>
                  <a:pt x="613" y="734"/>
                </a:cubicBezTo>
                <a:cubicBezTo>
                  <a:pt x="576" y="753"/>
                  <a:pt x="530" y="738"/>
                  <a:pt x="511" y="701"/>
                </a:cubicBezTo>
                <a:cubicBezTo>
                  <a:pt x="506" y="690"/>
                  <a:pt x="503" y="677"/>
                  <a:pt x="503" y="666"/>
                </a:cubicBezTo>
                <a:cubicBezTo>
                  <a:pt x="504" y="659"/>
                  <a:pt x="504" y="642"/>
                  <a:pt x="495" y="630"/>
                </a:cubicBezTo>
                <a:cubicBezTo>
                  <a:pt x="490" y="624"/>
                  <a:pt x="470" y="608"/>
                  <a:pt x="443" y="613"/>
                </a:cubicBezTo>
                <a:cubicBezTo>
                  <a:pt x="443" y="613"/>
                  <a:pt x="443" y="613"/>
                  <a:pt x="442" y="613"/>
                </a:cubicBezTo>
                <a:cubicBezTo>
                  <a:pt x="434" y="615"/>
                  <a:pt x="394" y="624"/>
                  <a:pt x="352" y="645"/>
                </a:cubicBezTo>
                <a:cubicBezTo>
                  <a:pt x="310" y="666"/>
                  <a:pt x="279" y="693"/>
                  <a:pt x="273" y="699"/>
                </a:cubicBezTo>
                <a:cubicBezTo>
                  <a:pt x="232" y="739"/>
                  <a:pt x="112" y="792"/>
                  <a:pt x="46" y="819"/>
                </a:cubicBezTo>
                <a:cubicBezTo>
                  <a:pt x="18" y="830"/>
                  <a:pt x="0" y="837"/>
                  <a:pt x="0" y="837"/>
                </a:cubicBezTo>
                <a:cubicBezTo>
                  <a:pt x="1655" y="837"/>
                  <a:pt x="1655" y="837"/>
                  <a:pt x="1655" y="837"/>
                </a:cubicBezTo>
                <a:cubicBezTo>
                  <a:pt x="1655" y="0"/>
                  <a:pt x="1655" y="0"/>
                  <a:pt x="1655" y="0"/>
                </a:cubicBezTo>
                <a:cubicBezTo>
                  <a:pt x="1655" y="0"/>
                  <a:pt x="1401" y="80"/>
                  <a:pt x="1303" y="177"/>
                </a:cubicBezTo>
                <a:close/>
              </a:path>
            </a:pathLst>
          </a:custGeom>
          <a:gradFill rotWithShape="1">
            <a:gsLst>
              <a:gs pos="0">
                <a:srgbClr val="90BA45"/>
              </a:gs>
              <a:gs pos="100000">
                <a:srgbClr val="B7D287"/>
              </a:gs>
            </a:gsLst>
            <a:lin ang="18900000" scaled="1"/>
          </a:gradFill>
          <a:ln w="6350" cap="flat" cmpd="sng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latin typeface="+mj-lt"/>
            </a:endParaRPr>
          </a:p>
        </p:txBody>
      </p:sp>
      <p:sp>
        <p:nvSpPr>
          <p:cNvPr id="66565" name="Text Box 19"/>
          <p:cNvSpPr txBox="1">
            <a:spLocks noChangeArrowheads="1"/>
          </p:cNvSpPr>
          <p:nvPr/>
        </p:nvSpPr>
        <p:spPr bwMode="gray">
          <a:xfrm>
            <a:off x="193675" y="2930525"/>
            <a:ext cx="350520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01688"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 defTabSz="801688"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 defTabSz="801688"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 defTabSz="801688"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>
              <a:spcAft>
                <a:spcPct val="40000"/>
              </a:spcAft>
            </a:pPr>
            <a:r>
              <a:rPr lang="hu-HU" altLang="hu-HU" sz="1600" b="1" noProof="1">
                <a:latin typeface="Arial Narrow" pitchFamily="34" charset="0"/>
              </a:rPr>
              <a:t>Szoftverpanel</a:t>
            </a:r>
            <a:endParaRPr lang="de-DE" altLang="hu-HU" sz="1600" b="1">
              <a:latin typeface="Arial Narrow" pitchFamily="34" charset="0"/>
            </a:endParaRPr>
          </a:p>
          <a:p>
            <a:pPr>
              <a:spcAft>
                <a:spcPct val="40000"/>
              </a:spcAft>
            </a:pPr>
            <a:r>
              <a:rPr lang="hu-HU" altLang="hu-HU" sz="1600">
                <a:latin typeface="Arial Narrow" pitchFamily="34" charset="0"/>
              </a:rPr>
              <a:t>A szoftverpanel olyan személyek csoportja, akik telepítették számítógépükre a NetSoftware nevű monitorozó alkalmazást.</a:t>
            </a:r>
          </a:p>
          <a:p>
            <a:pPr>
              <a:spcAft>
                <a:spcPct val="40000"/>
              </a:spcAft>
            </a:pPr>
            <a:r>
              <a:rPr lang="hu-HU" altLang="hu-HU" sz="1600">
                <a:latin typeface="Arial Narrow" pitchFamily="34" charset="0"/>
              </a:rPr>
              <a:t>A szoftver követi és tárolja mindazon weboldalak listáját és paramétereit, amelyet a felhasználó vagy a háztartásának valamelyik tagja meglátogatott. </a:t>
            </a:r>
            <a:r>
              <a:rPr lang="hu-HU" altLang="hu-HU" sz="1600" b="1" noProof="1">
                <a:latin typeface="Arial Narrow" pitchFamily="34" charset="0"/>
              </a:rPr>
              <a:t> </a:t>
            </a:r>
          </a:p>
        </p:txBody>
      </p:sp>
      <p:sp>
        <p:nvSpPr>
          <p:cNvPr id="66566" name="Text Box 19"/>
          <p:cNvSpPr txBox="1">
            <a:spLocks noChangeArrowheads="1"/>
          </p:cNvSpPr>
          <p:nvPr/>
        </p:nvSpPr>
        <p:spPr bwMode="gray">
          <a:xfrm>
            <a:off x="4749800" y="3703638"/>
            <a:ext cx="38449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801688"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 defTabSz="801688"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 defTabSz="801688"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 defTabSz="801688"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>
              <a:spcAft>
                <a:spcPct val="40000"/>
              </a:spcAft>
            </a:pPr>
            <a:r>
              <a:rPr lang="hu-HU" altLang="hu-HU" sz="1600" b="1" noProof="1">
                <a:latin typeface="Arial Narrow" pitchFamily="34" charset="0"/>
              </a:rPr>
              <a:t>Cookie panel</a:t>
            </a:r>
          </a:p>
          <a:p>
            <a:pPr algn="r">
              <a:spcAft>
                <a:spcPct val="40000"/>
              </a:spcAft>
            </a:pPr>
            <a:r>
              <a:rPr lang="hu-HU" altLang="hu-HU" sz="1600" b="1" noProof="1">
                <a:latin typeface="Arial Narrow" pitchFamily="34" charset="0"/>
              </a:rPr>
              <a:t>(Mérőkódos mérés)</a:t>
            </a:r>
          </a:p>
          <a:p>
            <a:pPr algn="r">
              <a:spcAft>
                <a:spcPct val="40000"/>
              </a:spcAft>
            </a:pPr>
            <a:r>
              <a:rPr lang="hu-HU" altLang="hu-HU" sz="1600">
                <a:latin typeface="Arial Narrow" pitchFamily="34" charset="0"/>
              </a:rPr>
              <a:t>A mérőkódos mérésében résztvevő weboldalak kötelezően mérőkódokat helyeznek el az oldalakba. A forgalommérésben történő részvételre csak a mérőkódok kihelyezésén keresztül van lehetőség. </a:t>
            </a:r>
          </a:p>
          <a:p>
            <a:pPr algn="r">
              <a:spcAft>
                <a:spcPct val="40000"/>
              </a:spcAft>
            </a:pPr>
            <a:r>
              <a:rPr lang="hu-HU" altLang="hu-HU" sz="1600">
                <a:latin typeface="Arial Narrow" pitchFamily="34" charset="0"/>
              </a:rPr>
              <a:t>A paneltagok és a mérésben résztvevő weboldalak interakciói rögzítésre kerülnek, így részletes adatok keletkeznek az oldalletöltésekről, az oldalakon eltöltött időről és a látogatásokról. </a:t>
            </a:r>
          </a:p>
          <a:p>
            <a:pPr algn="r">
              <a:spcAft>
                <a:spcPct val="40000"/>
              </a:spcAft>
            </a:pPr>
            <a:endParaRPr lang="en-US" altLang="hu-HU" sz="1600">
              <a:latin typeface="Arial Narrow" pitchFamily="34" charset="0"/>
            </a:endParaRPr>
          </a:p>
        </p:txBody>
      </p:sp>
      <p:grpSp>
        <p:nvGrpSpPr>
          <p:cNvPr id="66567" name="Gruppieren 81"/>
          <p:cNvGrpSpPr>
            <a:grpSpLocks noChangeAspect="1"/>
          </p:cNvGrpSpPr>
          <p:nvPr/>
        </p:nvGrpSpPr>
        <p:grpSpPr bwMode="auto">
          <a:xfrm>
            <a:off x="173038" y="1774825"/>
            <a:ext cx="1152525" cy="1150938"/>
            <a:chOff x="3986411" y="1403251"/>
            <a:chExt cx="1090800" cy="1090800"/>
          </a:xfrm>
        </p:grpSpPr>
        <p:sp>
          <p:nvSpPr>
            <p:cNvPr id="8" name="Rechteck 82"/>
            <p:cNvSpPr>
              <a:spLocks noChangeAspect="1"/>
            </p:cNvSpPr>
            <p:nvPr/>
          </p:nvSpPr>
          <p:spPr bwMode="gray">
            <a:xfrm>
              <a:off x="3986411" y="1403251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66575" name="Freeform 6"/>
            <p:cNvSpPr>
              <a:spLocks noEditPoints="1"/>
            </p:cNvSpPr>
            <p:nvPr/>
          </p:nvSpPr>
          <p:spPr bwMode="auto">
            <a:xfrm>
              <a:off x="4125050" y="1540929"/>
              <a:ext cx="811213" cy="808038"/>
            </a:xfrm>
            <a:custGeom>
              <a:avLst/>
              <a:gdLst>
                <a:gd name="T0" fmla="*/ 2147483647 w 430"/>
                <a:gd name="T1" fmla="*/ 2147483647 h 428"/>
                <a:gd name="T2" fmla="*/ 2147483647 w 430"/>
                <a:gd name="T3" fmla="*/ 2147483647 h 428"/>
                <a:gd name="T4" fmla="*/ 2147483647 w 430"/>
                <a:gd name="T5" fmla="*/ 2147483647 h 428"/>
                <a:gd name="T6" fmla="*/ 2147483647 w 430"/>
                <a:gd name="T7" fmla="*/ 2147483647 h 428"/>
                <a:gd name="T8" fmla="*/ 2147483647 w 430"/>
                <a:gd name="T9" fmla="*/ 2147483647 h 428"/>
                <a:gd name="T10" fmla="*/ 2147483647 w 430"/>
                <a:gd name="T11" fmla="*/ 2147483647 h 428"/>
                <a:gd name="T12" fmla="*/ 2147483647 w 430"/>
                <a:gd name="T13" fmla="*/ 2147483647 h 428"/>
                <a:gd name="T14" fmla="*/ 2147483647 w 430"/>
                <a:gd name="T15" fmla="*/ 2147483647 h 428"/>
                <a:gd name="T16" fmla="*/ 0 w 430"/>
                <a:gd name="T17" fmla="*/ 2147483647 h 428"/>
                <a:gd name="T18" fmla="*/ 2147483647 w 430"/>
                <a:gd name="T19" fmla="*/ 2147483647 h 428"/>
                <a:gd name="T20" fmla="*/ 2147483647 w 430"/>
                <a:gd name="T21" fmla="*/ 2147483647 h 428"/>
                <a:gd name="T22" fmla="*/ 2147483647 w 430"/>
                <a:gd name="T23" fmla="*/ 2147483647 h 428"/>
                <a:gd name="T24" fmla="*/ 2147483647 w 430"/>
                <a:gd name="T25" fmla="*/ 2147483647 h 428"/>
                <a:gd name="T26" fmla="*/ 2147483647 w 430"/>
                <a:gd name="T27" fmla="*/ 2147483647 h 428"/>
                <a:gd name="T28" fmla="*/ 2147483647 w 430"/>
                <a:gd name="T29" fmla="*/ 2147483647 h 428"/>
                <a:gd name="T30" fmla="*/ 2147483647 w 430"/>
                <a:gd name="T31" fmla="*/ 2147483647 h 428"/>
                <a:gd name="T32" fmla="*/ 2147483647 w 430"/>
                <a:gd name="T33" fmla="*/ 2147483647 h 428"/>
                <a:gd name="T34" fmla="*/ 2147483647 w 430"/>
                <a:gd name="T35" fmla="*/ 2147483647 h 428"/>
                <a:gd name="T36" fmla="*/ 2147483647 w 430"/>
                <a:gd name="T37" fmla="*/ 2147483647 h 428"/>
                <a:gd name="T38" fmla="*/ 2147483647 w 430"/>
                <a:gd name="T39" fmla="*/ 2147483647 h 428"/>
                <a:gd name="T40" fmla="*/ 2147483647 w 430"/>
                <a:gd name="T41" fmla="*/ 2147483647 h 428"/>
                <a:gd name="T42" fmla="*/ 2147483647 w 430"/>
                <a:gd name="T43" fmla="*/ 2147483647 h 428"/>
                <a:gd name="T44" fmla="*/ 2147483647 w 430"/>
                <a:gd name="T45" fmla="*/ 2147483647 h 428"/>
                <a:gd name="T46" fmla="*/ 2147483647 w 430"/>
                <a:gd name="T47" fmla="*/ 2147483647 h 428"/>
                <a:gd name="T48" fmla="*/ 2147483647 w 430"/>
                <a:gd name="T49" fmla="*/ 2147483647 h 428"/>
                <a:gd name="T50" fmla="*/ 2147483647 w 430"/>
                <a:gd name="T51" fmla="*/ 2147483647 h 428"/>
                <a:gd name="T52" fmla="*/ 2147483647 w 430"/>
                <a:gd name="T53" fmla="*/ 2147483647 h 428"/>
                <a:gd name="T54" fmla="*/ 2147483647 w 430"/>
                <a:gd name="T55" fmla="*/ 2147483647 h 428"/>
                <a:gd name="T56" fmla="*/ 2147483647 w 430"/>
                <a:gd name="T57" fmla="*/ 0 h 428"/>
                <a:gd name="T58" fmla="*/ 2147483647 w 430"/>
                <a:gd name="T59" fmla="*/ 2147483647 h 428"/>
                <a:gd name="T60" fmla="*/ 2147483647 w 430"/>
                <a:gd name="T61" fmla="*/ 2147483647 h 428"/>
                <a:gd name="T62" fmla="*/ 2147483647 w 430"/>
                <a:gd name="T63" fmla="*/ 2147483647 h 428"/>
                <a:gd name="T64" fmla="*/ 2147483647 w 430"/>
                <a:gd name="T65" fmla="*/ 2147483647 h 428"/>
                <a:gd name="T66" fmla="*/ 2147483647 w 430"/>
                <a:gd name="T67" fmla="*/ 2147483647 h 428"/>
                <a:gd name="T68" fmla="*/ 2147483647 w 430"/>
                <a:gd name="T69" fmla="*/ 2147483647 h 428"/>
                <a:gd name="T70" fmla="*/ 2147483647 w 430"/>
                <a:gd name="T71" fmla="*/ 2147483647 h 428"/>
                <a:gd name="T72" fmla="*/ 2147483647 w 430"/>
                <a:gd name="T73" fmla="*/ 2147483647 h 428"/>
                <a:gd name="T74" fmla="*/ 2147483647 w 430"/>
                <a:gd name="T75" fmla="*/ 2147483647 h 428"/>
                <a:gd name="T76" fmla="*/ 2147483647 w 430"/>
                <a:gd name="T77" fmla="*/ 2147483647 h 428"/>
                <a:gd name="T78" fmla="*/ 2147483647 w 430"/>
                <a:gd name="T79" fmla="*/ 2147483647 h 428"/>
                <a:gd name="T80" fmla="*/ 2147483647 w 430"/>
                <a:gd name="T81" fmla="*/ 2147483647 h 428"/>
                <a:gd name="T82" fmla="*/ 2147483647 w 430"/>
                <a:gd name="T83" fmla="*/ 2147483647 h 428"/>
                <a:gd name="T84" fmla="*/ 2147483647 w 430"/>
                <a:gd name="T85" fmla="*/ 2147483647 h 428"/>
                <a:gd name="T86" fmla="*/ 2147483647 w 430"/>
                <a:gd name="T87" fmla="*/ 2147483647 h 428"/>
                <a:gd name="T88" fmla="*/ 2147483647 w 430"/>
                <a:gd name="T89" fmla="*/ 2147483647 h 428"/>
                <a:gd name="T90" fmla="*/ 2147483647 w 430"/>
                <a:gd name="T91" fmla="*/ 2147483647 h 428"/>
                <a:gd name="T92" fmla="*/ 2147483647 w 430"/>
                <a:gd name="T93" fmla="*/ 2147483647 h 428"/>
                <a:gd name="T94" fmla="*/ 2147483647 w 430"/>
                <a:gd name="T95" fmla="*/ 2147483647 h 428"/>
                <a:gd name="T96" fmla="*/ 2147483647 w 430"/>
                <a:gd name="T97" fmla="*/ 2147483647 h 42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0" h="428">
                  <a:moveTo>
                    <a:pt x="200" y="382"/>
                  </a:moveTo>
                  <a:cubicBezTo>
                    <a:pt x="138" y="272"/>
                    <a:pt x="138" y="272"/>
                    <a:pt x="138" y="272"/>
                  </a:cubicBezTo>
                  <a:cubicBezTo>
                    <a:pt x="157" y="260"/>
                    <a:pt x="168" y="238"/>
                    <a:pt x="168" y="215"/>
                  </a:cubicBezTo>
                  <a:cubicBezTo>
                    <a:pt x="168" y="178"/>
                    <a:pt x="138" y="147"/>
                    <a:pt x="101" y="147"/>
                  </a:cubicBezTo>
                  <a:cubicBezTo>
                    <a:pt x="63" y="147"/>
                    <a:pt x="33" y="178"/>
                    <a:pt x="33" y="215"/>
                  </a:cubicBezTo>
                  <a:cubicBezTo>
                    <a:pt x="33" y="238"/>
                    <a:pt x="45" y="260"/>
                    <a:pt x="64" y="272"/>
                  </a:cubicBezTo>
                  <a:cubicBezTo>
                    <a:pt x="1" y="382"/>
                    <a:pt x="1" y="382"/>
                    <a:pt x="1" y="382"/>
                  </a:cubicBezTo>
                  <a:cubicBezTo>
                    <a:pt x="1" y="384"/>
                    <a:pt x="1" y="384"/>
                    <a:pt x="1" y="384"/>
                  </a:cubicBezTo>
                  <a:cubicBezTo>
                    <a:pt x="1" y="385"/>
                    <a:pt x="0" y="387"/>
                    <a:pt x="0" y="388"/>
                  </a:cubicBezTo>
                  <a:cubicBezTo>
                    <a:pt x="0" y="416"/>
                    <a:pt x="52" y="428"/>
                    <a:pt x="101" y="428"/>
                  </a:cubicBezTo>
                  <a:cubicBezTo>
                    <a:pt x="149" y="428"/>
                    <a:pt x="201" y="416"/>
                    <a:pt x="201" y="388"/>
                  </a:cubicBezTo>
                  <a:cubicBezTo>
                    <a:pt x="201" y="387"/>
                    <a:pt x="201" y="385"/>
                    <a:pt x="200" y="384"/>
                  </a:cubicBezTo>
                  <a:lnTo>
                    <a:pt x="200" y="382"/>
                  </a:lnTo>
                  <a:close/>
                  <a:moveTo>
                    <a:pt x="101" y="408"/>
                  </a:moveTo>
                  <a:cubicBezTo>
                    <a:pt x="50" y="408"/>
                    <a:pt x="23" y="395"/>
                    <a:pt x="21" y="389"/>
                  </a:cubicBezTo>
                  <a:cubicBezTo>
                    <a:pt x="91" y="263"/>
                    <a:pt x="91" y="263"/>
                    <a:pt x="91" y="263"/>
                  </a:cubicBezTo>
                  <a:cubicBezTo>
                    <a:pt x="81" y="259"/>
                    <a:pt x="81" y="259"/>
                    <a:pt x="81" y="259"/>
                  </a:cubicBezTo>
                  <a:cubicBezTo>
                    <a:pt x="64" y="251"/>
                    <a:pt x="53" y="234"/>
                    <a:pt x="53" y="215"/>
                  </a:cubicBezTo>
                  <a:cubicBezTo>
                    <a:pt x="53" y="189"/>
                    <a:pt x="74" y="167"/>
                    <a:pt x="101" y="167"/>
                  </a:cubicBezTo>
                  <a:cubicBezTo>
                    <a:pt x="127" y="167"/>
                    <a:pt x="148" y="189"/>
                    <a:pt x="148" y="215"/>
                  </a:cubicBezTo>
                  <a:cubicBezTo>
                    <a:pt x="148" y="234"/>
                    <a:pt x="137" y="251"/>
                    <a:pt x="120" y="259"/>
                  </a:cubicBezTo>
                  <a:cubicBezTo>
                    <a:pt x="110" y="263"/>
                    <a:pt x="110" y="263"/>
                    <a:pt x="110" y="263"/>
                  </a:cubicBezTo>
                  <a:cubicBezTo>
                    <a:pt x="181" y="389"/>
                    <a:pt x="181" y="389"/>
                    <a:pt x="181" y="389"/>
                  </a:cubicBezTo>
                  <a:cubicBezTo>
                    <a:pt x="179" y="395"/>
                    <a:pt x="151" y="408"/>
                    <a:pt x="101" y="408"/>
                  </a:cubicBezTo>
                  <a:close/>
                  <a:moveTo>
                    <a:pt x="430" y="306"/>
                  </a:moveTo>
                  <a:cubicBezTo>
                    <a:pt x="429" y="304"/>
                    <a:pt x="429" y="304"/>
                    <a:pt x="429" y="304"/>
                  </a:cubicBezTo>
                  <a:cubicBezTo>
                    <a:pt x="347" y="158"/>
                    <a:pt x="347" y="158"/>
                    <a:pt x="347" y="158"/>
                  </a:cubicBezTo>
                  <a:cubicBezTo>
                    <a:pt x="372" y="143"/>
                    <a:pt x="388" y="115"/>
                    <a:pt x="388" y="85"/>
                  </a:cubicBezTo>
                  <a:cubicBezTo>
                    <a:pt x="388" y="38"/>
                    <a:pt x="350" y="0"/>
                    <a:pt x="303" y="0"/>
                  </a:cubicBezTo>
                  <a:cubicBezTo>
                    <a:pt x="256" y="0"/>
                    <a:pt x="217" y="38"/>
                    <a:pt x="217" y="85"/>
                  </a:cubicBezTo>
                  <a:cubicBezTo>
                    <a:pt x="217" y="115"/>
                    <a:pt x="233" y="143"/>
                    <a:pt x="258" y="158"/>
                  </a:cubicBezTo>
                  <a:cubicBezTo>
                    <a:pt x="177" y="303"/>
                    <a:pt x="177" y="303"/>
                    <a:pt x="177" y="303"/>
                  </a:cubicBezTo>
                  <a:cubicBezTo>
                    <a:pt x="176" y="305"/>
                    <a:pt x="176" y="305"/>
                    <a:pt x="176" y="305"/>
                  </a:cubicBezTo>
                  <a:cubicBezTo>
                    <a:pt x="176" y="306"/>
                    <a:pt x="176" y="306"/>
                    <a:pt x="176" y="306"/>
                  </a:cubicBezTo>
                  <a:cubicBezTo>
                    <a:pt x="175" y="308"/>
                    <a:pt x="175" y="310"/>
                    <a:pt x="175" y="311"/>
                  </a:cubicBezTo>
                  <a:cubicBezTo>
                    <a:pt x="175" y="343"/>
                    <a:pt x="239" y="360"/>
                    <a:pt x="303" y="360"/>
                  </a:cubicBezTo>
                  <a:cubicBezTo>
                    <a:pt x="366" y="360"/>
                    <a:pt x="430" y="343"/>
                    <a:pt x="430" y="311"/>
                  </a:cubicBezTo>
                  <a:cubicBezTo>
                    <a:pt x="430" y="309"/>
                    <a:pt x="430" y="308"/>
                    <a:pt x="430" y="306"/>
                  </a:cubicBezTo>
                  <a:close/>
                  <a:moveTo>
                    <a:pt x="303" y="340"/>
                  </a:moveTo>
                  <a:cubicBezTo>
                    <a:pt x="234" y="340"/>
                    <a:pt x="196" y="321"/>
                    <a:pt x="195" y="312"/>
                  </a:cubicBezTo>
                  <a:cubicBezTo>
                    <a:pt x="286" y="150"/>
                    <a:pt x="286" y="150"/>
                    <a:pt x="286" y="150"/>
                  </a:cubicBezTo>
                  <a:cubicBezTo>
                    <a:pt x="276" y="145"/>
                    <a:pt x="276" y="145"/>
                    <a:pt x="276" y="145"/>
                  </a:cubicBezTo>
                  <a:cubicBezTo>
                    <a:pt x="253" y="135"/>
                    <a:pt x="237" y="111"/>
                    <a:pt x="237" y="85"/>
                  </a:cubicBezTo>
                  <a:cubicBezTo>
                    <a:pt x="237" y="49"/>
                    <a:pt x="267" y="20"/>
                    <a:pt x="303" y="20"/>
                  </a:cubicBezTo>
                  <a:cubicBezTo>
                    <a:pt x="339" y="20"/>
                    <a:pt x="368" y="49"/>
                    <a:pt x="368" y="85"/>
                  </a:cubicBezTo>
                  <a:cubicBezTo>
                    <a:pt x="368" y="111"/>
                    <a:pt x="353" y="135"/>
                    <a:pt x="329" y="145"/>
                  </a:cubicBezTo>
                  <a:cubicBezTo>
                    <a:pt x="319" y="150"/>
                    <a:pt x="319" y="150"/>
                    <a:pt x="319" y="150"/>
                  </a:cubicBezTo>
                  <a:cubicBezTo>
                    <a:pt x="410" y="312"/>
                    <a:pt x="410" y="312"/>
                    <a:pt x="410" y="312"/>
                  </a:cubicBezTo>
                  <a:cubicBezTo>
                    <a:pt x="410" y="321"/>
                    <a:pt x="372" y="340"/>
                    <a:pt x="303" y="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6568" name="Gruppieren 18"/>
          <p:cNvGrpSpPr>
            <a:grpSpLocks noChangeAspect="1"/>
          </p:cNvGrpSpPr>
          <p:nvPr/>
        </p:nvGrpSpPr>
        <p:grpSpPr bwMode="auto">
          <a:xfrm>
            <a:off x="7531100" y="4867275"/>
            <a:ext cx="1152525" cy="1152525"/>
            <a:chOff x="2185056" y="2335593"/>
            <a:chExt cx="1090800" cy="1090800"/>
          </a:xfrm>
        </p:grpSpPr>
        <p:sp>
          <p:nvSpPr>
            <p:cNvPr id="11" name="Rechteck 19"/>
            <p:cNvSpPr>
              <a:spLocks noChangeAspect="1"/>
            </p:cNvSpPr>
            <p:nvPr/>
          </p:nvSpPr>
          <p:spPr bwMode="gray">
            <a:xfrm>
              <a:off x="2185056" y="2335593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66573" name="Freeform 49"/>
            <p:cNvSpPr>
              <a:spLocks noChangeAspect="1" noEditPoints="1"/>
            </p:cNvSpPr>
            <p:nvPr/>
          </p:nvSpPr>
          <p:spPr bwMode="auto">
            <a:xfrm>
              <a:off x="2336136" y="2766226"/>
              <a:ext cx="810000" cy="227224"/>
            </a:xfrm>
            <a:custGeom>
              <a:avLst/>
              <a:gdLst>
                <a:gd name="T0" fmla="*/ 2147483647 w 291"/>
                <a:gd name="T1" fmla="*/ 2147483647 h 82"/>
                <a:gd name="T2" fmla="*/ 2147483647 w 291"/>
                <a:gd name="T3" fmla="*/ 2147483647 h 82"/>
                <a:gd name="T4" fmla="*/ 2147483647 w 291"/>
                <a:gd name="T5" fmla="*/ 2147483647 h 82"/>
                <a:gd name="T6" fmla="*/ 2147483647 w 291"/>
                <a:gd name="T7" fmla="*/ 2147483647 h 82"/>
                <a:gd name="T8" fmla="*/ 2147483647 w 291"/>
                <a:gd name="T9" fmla="*/ 2147483647 h 82"/>
                <a:gd name="T10" fmla="*/ 2147483647 w 291"/>
                <a:gd name="T11" fmla="*/ 2147483647 h 82"/>
                <a:gd name="T12" fmla="*/ 2147483647 w 291"/>
                <a:gd name="T13" fmla="*/ 2147483647 h 82"/>
                <a:gd name="T14" fmla="*/ 0 w 291"/>
                <a:gd name="T15" fmla="*/ 2147483647 h 82"/>
                <a:gd name="T16" fmla="*/ 2147483647 w 291"/>
                <a:gd name="T17" fmla="*/ 2147483647 h 82"/>
                <a:gd name="T18" fmla="*/ 2147483647 w 291"/>
                <a:gd name="T19" fmla="*/ 2147483647 h 82"/>
                <a:gd name="T20" fmla="*/ 2147483647 w 291"/>
                <a:gd name="T21" fmla="*/ 2147483647 h 82"/>
                <a:gd name="T22" fmla="*/ 2147483647 w 291"/>
                <a:gd name="T23" fmla="*/ 2147483647 h 82"/>
                <a:gd name="T24" fmla="*/ 2147483647 w 291"/>
                <a:gd name="T25" fmla="*/ 2147483647 h 82"/>
                <a:gd name="T26" fmla="*/ 2147483647 w 291"/>
                <a:gd name="T27" fmla="*/ 2147483647 h 82"/>
                <a:gd name="T28" fmla="*/ 2147483647 w 291"/>
                <a:gd name="T29" fmla="*/ 2147483647 h 82"/>
                <a:gd name="T30" fmla="*/ 2147483647 w 291"/>
                <a:gd name="T31" fmla="*/ 2147483647 h 82"/>
                <a:gd name="T32" fmla="*/ 2147483647 w 291"/>
                <a:gd name="T33" fmla="*/ 2147483647 h 82"/>
                <a:gd name="T34" fmla="*/ 2147483647 w 291"/>
                <a:gd name="T35" fmla="*/ 0 h 82"/>
                <a:gd name="T36" fmla="*/ 2147483647 w 291"/>
                <a:gd name="T37" fmla="*/ 2147483647 h 82"/>
                <a:gd name="T38" fmla="*/ 2147483647 w 291"/>
                <a:gd name="T39" fmla="*/ 2147483647 h 82"/>
                <a:gd name="T40" fmla="*/ 2147483647 w 291"/>
                <a:gd name="T41" fmla="*/ 2147483647 h 82"/>
                <a:gd name="T42" fmla="*/ 2147483647 w 291"/>
                <a:gd name="T43" fmla="*/ 2147483647 h 82"/>
                <a:gd name="T44" fmla="*/ 2147483647 w 291"/>
                <a:gd name="T45" fmla="*/ 2147483647 h 82"/>
                <a:gd name="T46" fmla="*/ 2147483647 w 291"/>
                <a:gd name="T47" fmla="*/ 2147483647 h 82"/>
                <a:gd name="T48" fmla="*/ 2147483647 w 291"/>
                <a:gd name="T49" fmla="*/ 2147483647 h 82"/>
                <a:gd name="T50" fmla="*/ 2147483647 w 291"/>
                <a:gd name="T51" fmla="*/ 2147483647 h 82"/>
                <a:gd name="T52" fmla="*/ 2147483647 w 291"/>
                <a:gd name="T53" fmla="*/ 2147483647 h 82"/>
                <a:gd name="T54" fmla="*/ 2147483647 w 291"/>
                <a:gd name="T55" fmla="*/ 0 h 82"/>
                <a:gd name="T56" fmla="*/ 2147483647 w 291"/>
                <a:gd name="T57" fmla="*/ 2147483647 h 82"/>
                <a:gd name="T58" fmla="*/ 2147483647 w 291"/>
                <a:gd name="T59" fmla="*/ 2147483647 h 82"/>
                <a:gd name="T60" fmla="*/ 2147483647 w 291"/>
                <a:gd name="T61" fmla="*/ 2147483647 h 82"/>
                <a:gd name="T62" fmla="*/ 2147483647 w 291"/>
                <a:gd name="T63" fmla="*/ 2147483647 h 82"/>
                <a:gd name="T64" fmla="*/ 2147483647 w 291"/>
                <a:gd name="T65" fmla="*/ 2147483647 h 82"/>
                <a:gd name="T66" fmla="*/ 2147483647 w 291"/>
                <a:gd name="T67" fmla="*/ 2147483647 h 82"/>
                <a:gd name="T68" fmla="*/ 2147483647 w 291"/>
                <a:gd name="T69" fmla="*/ 2147483647 h 82"/>
                <a:gd name="T70" fmla="*/ 2147483647 w 291"/>
                <a:gd name="T71" fmla="*/ 2147483647 h 82"/>
                <a:gd name="T72" fmla="*/ 2147483647 w 291"/>
                <a:gd name="T73" fmla="*/ 2147483647 h 82"/>
                <a:gd name="T74" fmla="*/ 2147483647 w 291"/>
                <a:gd name="T75" fmla="*/ 2147483647 h 82"/>
                <a:gd name="T76" fmla="*/ 2147483647 w 291"/>
                <a:gd name="T77" fmla="*/ 2147483647 h 82"/>
                <a:gd name="T78" fmla="*/ 2147483647 w 291"/>
                <a:gd name="T79" fmla="*/ 2147483647 h 82"/>
                <a:gd name="T80" fmla="*/ 2147483647 w 291"/>
                <a:gd name="T81" fmla="*/ 2147483647 h 82"/>
                <a:gd name="T82" fmla="*/ 2147483647 w 291"/>
                <a:gd name="T83" fmla="*/ 2147483647 h 82"/>
                <a:gd name="T84" fmla="*/ 2147483647 w 291"/>
                <a:gd name="T85" fmla="*/ 2147483647 h 82"/>
                <a:gd name="T86" fmla="*/ 2147483647 w 291"/>
                <a:gd name="T87" fmla="*/ 2147483647 h 82"/>
                <a:gd name="T88" fmla="*/ 2147483647 w 291"/>
                <a:gd name="T89" fmla="*/ 2147483647 h 82"/>
                <a:gd name="T90" fmla="*/ 2147483647 w 291"/>
                <a:gd name="T91" fmla="*/ 2147483647 h 82"/>
                <a:gd name="T92" fmla="*/ 2147483647 w 291"/>
                <a:gd name="T93" fmla="*/ 2147483647 h 82"/>
                <a:gd name="T94" fmla="*/ 2147483647 w 291"/>
                <a:gd name="T95" fmla="*/ 2147483647 h 82"/>
                <a:gd name="T96" fmla="*/ 2147483647 w 291"/>
                <a:gd name="T97" fmla="*/ 2147483647 h 82"/>
                <a:gd name="T98" fmla="*/ 2147483647 w 291"/>
                <a:gd name="T99" fmla="*/ 2147483647 h 82"/>
                <a:gd name="T100" fmla="*/ 2147483647 w 291"/>
                <a:gd name="T101" fmla="*/ 2147483647 h 82"/>
                <a:gd name="T102" fmla="*/ 2147483647 w 291"/>
                <a:gd name="T103" fmla="*/ 2147483647 h 82"/>
                <a:gd name="T104" fmla="*/ 2147483647 w 291"/>
                <a:gd name="T105" fmla="*/ 2147483647 h 82"/>
                <a:gd name="T106" fmla="*/ 2147483647 w 291"/>
                <a:gd name="T107" fmla="*/ 2147483647 h 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91" h="82">
                  <a:moveTo>
                    <a:pt x="89" y="4"/>
                  </a:moveTo>
                  <a:cubicBezTo>
                    <a:pt x="89" y="5"/>
                    <a:pt x="89" y="6"/>
                    <a:pt x="89" y="8"/>
                  </a:cubicBezTo>
                  <a:cubicBezTo>
                    <a:pt x="89" y="10"/>
                    <a:pt x="89" y="12"/>
                    <a:pt x="88" y="15"/>
                  </a:cubicBezTo>
                  <a:cubicBezTo>
                    <a:pt x="87" y="25"/>
                    <a:pt x="86" y="34"/>
                    <a:pt x="85" y="41"/>
                  </a:cubicBezTo>
                  <a:cubicBezTo>
                    <a:pt x="84" y="49"/>
                    <a:pt x="83" y="55"/>
                    <a:pt x="82" y="61"/>
                  </a:cubicBezTo>
                  <a:cubicBezTo>
                    <a:pt x="82" y="65"/>
                    <a:pt x="81" y="68"/>
                    <a:pt x="80" y="70"/>
                  </a:cubicBezTo>
                  <a:cubicBezTo>
                    <a:pt x="80" y="73"/>
                    <a:pt x="79" y="75"/>
                    <a:pt x="79" y="77"/>
                  </a:cubicBezTo>
                  <a:cubicBezTo>
                    <a:pt x="78" y="79"/>
                    <a:pt x="77" y="80"/>
                    <a:pt x="76" y="81"/>
                  </a:cubicBezTo>
                  <a:cubicBezTo>
                    <a:pt x="75" y="82"/>
                    <a:pt x="73" y="82"/>
                    <a:pt x="71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3" y="82"/>
                    <a:pt x="61" y="82"/>
                    <a:pt x="60" y="81"/>
                  </a:cubicBezTo>
                  <a:cubicBezTo>
                    <a:pt x="58" y="80"/>
                    <a:pt x="57" y="79"/>
                    <a:pt x="57" y="77"/>
                  </a:cubicBezTo>
                  <a:cubicBezTo>
                    <a:pt x="56" y="75"/>
                    <a:pt x="55" y="72"/>
                    <a:pt x="54" y="69"/>
                  </a:cubicBezTo>
                  <a:cubicBezTo>
                    <a:pt x="53" y="65"/>
                    <a:pt x="51" y="61"/>
                    <a:pt x="50" y="58"/>
                  </a:cubicBezTo>
                  <a:cubicBezTo>
                    <a:pt x="49" y="54"/>
                    <a:pt x="48" y="50"/>
                    <a:pt x="47" y="46"/>
                  </a:cubicBezTo>
                  <a:cubicBezTo>
                    <a:pt x="46" y="42"/>
                    <a:pt x="45" y="39"/>
                    <a:pt x="45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9"/>
                    <a:pt x="42" y="42"/>
                    <a:pt x="41" y="46"/>
                  </a:cubicBezTo>
                  <a:cubicBezTo>
                    <a:pt x="40" y="49"/>
                    <a:pt x="39" y="53"/>
                    <a:pt x="37" y="57"/>
                  </a:cubicBezTo>
                  <a:cubicBezTo>
                    <a:pt x="36" y="61"/>
                    <a:pt x="35" y="64"/>
                    <a:pt x="33" y="68"/>
                  </a:cubicBezTo>
                  <a:cubicBezTo>
                    <a:pt x="32" y="72"/>
                    <a:pt x="31" y="75"/>
                    <a:pt x="30" y="77"/>
                  </a:cubicBezTo>
                  <a:cubicBezTo>
                    <a:pt x="29" y="79"/>
                    <a:pt x="28" y="80"/>
                    <a:pt x="26" y="81"/>
                  </a:cubicBezTo>
                  <a:cubicBezTo>
                    <a:pt x="25" y="82"/>
                    <a:pt x="23" y="82"/>
                    <a:pt x="21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3" y="82"/>
                    <a:pt x="12" y="82"/>
                    <a:pt x="10" y="81"/>
                  </a:cubicBezTo>
                  <a:cubicBezTo>
                    <a:pt x="9" y="80"/>
                    <a:pt x="8" y="79"/>
                    <a:pt x="8" y="77"/>
                  </a:cubicBezTo>
                  <a:cubicBezTo>
                    <a:pt x="7" y="75"/>
                    <a:pt x="7" y="73"/>
                    <a:pt x="6" y="70"/>
                  </a:cubicBezTo>
                  <a:cubicBezTo>
                    <a:pt x="6" y="68"/>
                    <a:pt x="6" y="65"/>
                    <a:pt x="5" y="62"/>
                  </a:cubicBezTo>
                  <a:cubicBezTo>
                    <a:pt x="4" y="56"/>
                    <a:pt x="4" y="49"/>
                    <a:pt x="3" y="42"/>
                  </a:cubicBezTo>
                  <a:cubicBezTo>
                    <a:pt x="2" y="34"/>
                    <a:pt x="1" y="26"/>
                    <a:pt x="1" y="15"/>
                  </a:cubicBezTo>
                  <a:cubicBezTo>
                    <a:pt x="1" y="14"/>
                    <a:pt x="1" y="12"/>
                    <a:pt x="0" y="9"/>
                  </a:cubicBezTo>
                  <a:cubicBezTo>
                    <a:pt x="0" y="7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4" y="1"/>
                    <a:pt x="14" y="2"/>
                    <a:pt x="15" y="4"/>
                  </a:cubicBezTo>
                  <a:cubicBezTo>
                    <a:pt x="15" y="6"/>
                    <a:pt x="15" y="8"/>
                    <a:pt x="15" y="9"/>
                  </a:cubicBezTo>
                  <a:cubicBezTo>
                    <a:pt x="15" y="11"/>
                    <a:pt x="15" y="13"/>
                    <a:pt x="15" y="15"/>
                  </a:cubicBezTo>
                  <a:cubicBezTo>
                    <a:pt x="16" y="20"/>
                    <a:pt x="16" y="24"/>
                    <a:pt x="16" y="27"/>
                  </a:cubicBezTo>
                  <a:cubicBezTo>
                    <a:pt x="16" y="31"/>
                    <a:pt x="17" y="34"/>
                    <a:pt x="17" y="36"/>
                  </a:cubicBezTo>
                  <a:cubicBezTo>
                    <a:pt x="17" y="39"/>
                    <a:pt x="17" y="42"/>
                    <a:pt x="17" y="44"/>
                  </a:cubicBezTo>
                  <a:cubicBezTo>
                    <a:pt x="17" y="47"/>
                    <a:pt x="18" y="49"/>
                    <a:pt x="18" y="52"/>
                  </a:cubicBezTo>
                  <a:cubicBezTo>
                    <a:pt x="18" y="55"/>
                    <a:pt x="18" y="58"/>
                    <a:pt x="19" y="61"/>
                  </a:cubicBezTo>
                  <a:cubicBezTo>
                    <a:pt x="19" y="64"/>
                    <a:pt x="19" y="66"/>
                    <a:pt x="19" y="68"/>
                  </a:cubicBezTo>
                  <a:cubicBezTo>
                    <a:pt x="19" y="69"/>
                    <a:pt x="19" y="69"/>
                    <a:pt x="20" y="69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1" y="69"/>
                    <a:pt x="21" y="69"/>
                    <a:pt x="21" y="68"/>
                  </a:cubicBezTo>
                  <a:cubicBezTo>
                    <a:pt x="22" y="66"/>
                    <a:pt x="23" y="63"/>
                    <a:pt x="24" y="60"/>
                  </a:cubicBezTo>
                  <a:cubicBezTo>
                    <a:pt x="25" y="57"/>
                    <a:pt x="26" y="53"/>
                    <a:pt x="27" y="50"/>
                  </a:cubicBezTo>
                  <a:cubicBezTo>
                    <a:pt x="28" y="46"/>
                    <a:pt x="29" y="43"/>
                    <a:pt x="30" y="39"/>
                  </a:cubicBezTo>
                  <a:cubicBezTo>
                    <a:pt x="31" y="36"/>
                    <a:pt x="32" y="33"/>
                    <a:pt x="33" y="30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8" y="24"/>
                    <a:pt x="41" y="24"/>
                    <a:pt x="44" y="24"/>
                  </a:cubicBezTo>
                  <a:cubicBezTo>
                    <a:pt x="48" y="24"/>
                    <a:pt x="51" y="24"/>
                    <a:pt x="52" y="25"/>
                  </a:cubicBezTo>
                  <a:cubicBezTo>
                    <a:pt x="54" y="26"/>
                    <a:pt x="55" y="28"/>
                    <a:pt x="56" y="30"/>
                  </a:cubicBezTo>
                  <a:cubicBezTo>
                    <a:pt x="56" y="33"/>
                    <a:pt x="57" y="36"/>
                    <a:pt x="58" y="39"/>
                  </a:cubicBezTo>
                  <a:cubicBezTo>
                    <a:pt x="59" y="43"/>
                    <a:pt x="60" y="46"/>
                    <a:pt x="61" y="50"/>
                  </a:cubicBezTo>
                  <a:cubicBezTo>
                    <a:pt x="62" y="53"/>
                    <a:pt x="63" y="57"/>
                    <a:pt x="64" y="60"/>
                  </a:cubicBezTo>
                  <a:cubicBezTo>
                    <a:pt x="65" y="63"/>
                    <a:pt x="66" y="66"/>
                    <a:pt x="67" y="68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68" y="69"/>
                    <a:pt x="68" y="69"/>
                    <a:pt x="68" y="68"/>
                  </a:cubicBezTo>
                  <a:cubicBezTo>
                    <a:pt x="69" y="66"/>
                    <a:pt x="69" y="64"/>
                    <a:pt x="69" y="61"/>
                  </a:cubicBezTo>
                  <a:cubicBezTo>
                    <a:pt x="69" y="59"/>
                    <a:pt x="70" y="56"/>
                    <a:pt x="70" y="52"/>
                  </a:cubicBezTo>
                  <a:cubicBezTo>
                    <a:pt x="71" y="49"/>
                    <a:pt x="71" y="47"/>
                    <a:pt x="71" y="44"/>
                  </a:cubicBezTo>
                  <a:cubicBezTo>
                    <a:pt x="71" y="42"/>
                    <a:pt x="72" y="39"/>
                    <a:pt x="72" y="36"/>
                  </a:cubicBezTo>
                  <a:cubicBezTo>
                    <a:pt x="72" y="34"/>
                    <a:pt x="72" y="30"/>
                    <a:pt x="73" y="27"/>
                  </a:cubicBezTo>
                  <a:cubicBezTo>
                    <a:pt x="73" y="24"/>
                    <a:pt x="73" y="20"/>
                    <a:pt x="74" y="15"/>
                  </a:cubicBezTo>
                  <a:cubicBezTo>
                    <a:pt x="74" y="14"/>
                    <a:pt x="74" y="12"/>
                    <a:pt x="74" y="10"/>
                  </a:cubicBezTo>
                  <a:cubicBezTo>
                    <a:pt x="74" y="8"/>
                    <a:pt x="75" y="6"/>
                    <a:pt x="75" y="4"/>
                  </a:cubicBezTo>
                  <a:cubicBezTo>
                    <a:pt x="75" y="3"/>
                    <a:pt x="76" y="2"/>
                    <a:pt x="77" y="1"/>
                  </a:cubicBezTo>
                  <a:cubicBezTo>
                    <a:pt x="78" y="0"/>
                    <a:pt x="80" y="0"/>
                    <a:pt x="82" y="0"/>
                  </a:cubicBezTo>
                  <a:cubicBezTo>
                    <a:pt x="87" y="0"/>
                    <a:pt x="89" y="2"/>
                    <a:pt x="89" y="4"/>
                  </a:cubicBezTo>
                  <a:close/>
                  <a:moveTo>
                    <a:pt x="183" y="0"/>
                  </a:moveTo>
                  <a:cubicBezTo>
                    <a:pt x="181" y="0"/>
                    <a:pt x="179" y="0"/>
                    <a:pt x="178" y="1"/>
                  </a:cubicBezTo>
                  <a:cubicBezTo>
                    <a:pt x="177" y="2"/>
                    <a:pt x="176" y="3"/>
                    <a:pt x="176" y="4"/>
                  </a:cubicBezTo>
                  <a:cubicBezTo>
                    <a:pt x="176" y="6"/>
                    <a:pt x="176" y="8"/>
                    <a:pt x="175" y="10"/>
                  </a:cubicBezTo>
                  <a:cubicBezTo>
                    <a:pt x="175" y="12"/>
                    <a:pt x="175" y="14"/>
                    <a:pt x="175" y="15"/>
                  </a:cubicBezTo>
                  <a:cubicBezTo>
                    <a:pt x="175" y="20"/>
                    <a:pt x="174" y="24"/>
                    <a:pt x="174" y="27"/>
                  </a:cubicBezTo>
                  <a:cubicBezTo>
                    <a:pt x="174" y="30"/>
                    <a:pt x="173" y="34"/>
                    <a:pt x="173" y="36"/>
                  </a:cubicBezTo>
                  <a:cubicBezTo>
                    <a:pt x="173" y="39"/>
                    <a:pt x="172" y="42"/>
                    <a:pt x="172" y="44"/>
                  </a:cubicBezTo>
                  <a:cubicBezTo>
                    <a:pt x="172" y="47"/>
                    <a:pt x="172" y="49"/>
                    <a:pt x="171" y="52"/>
                  </a:cubicBezTo>
                  <a:cubicBezTo>
                    <a:pt x="171" y="56"/>
                    <a:pt x="171" y="59"/>
                    <a:pt x="170" y="61"/>
                  </a:cubicBezTo>
                  <a:cubicBezTo>
                    <a:pt x="170" y="64"/>
                    <a:pt x="170" y="66"/>
                    <a:pt x="170" y="68"/>
                  </a:cubicBezTo>
                  <a:cubicBezTo>
                    <a:pt x="169" y="69"/>
                    <a:pt x="169" y="69"/>
                    <a:pt x="169" y="69"/>
                  </a:cubicBezTo>
                  <a:cubicBezTo>
                    <a:pt x="168" y="69"/>
                    <a:pt x="168" y="69"/>
                    <a:pt x="168" y="69"/>
                  </a:cubicBezTo>
                  <a:cubicBezTo>
                    <a:pt x="168" y="69"/>
                    <a:pt x="168" y="69"/>
                    <a:pt x="168" y="68"/>
                  </a:cubicBezTo>
                  <a:cubicBezTo>
                    <a:pt x="167" y="66"/>
                    <a:pt x="166" y="63"/>
                    <a:pt x="165" y="60"/>
                  </a:cubicBezTo>
                  <a:cubicBezTo>
                    <a:pt x="164" y="57"/>
                    <a:pt x="163" y="53"/>
                    <a:pt x="162" y="50"/>
                  </a:cubicBezTo>
                  <a:cubicBezTo>
                    <a:pt x="161" y="46"/>
                    <a:pt x="160" y="43"/>
                    <a:pt x="159" y="39"/>
                  </a:cubicBezTo>
                  <a:cubicBezTo>
                    <a:pt x="158" y="36"/>
                    <a:pt x="158" y="33"/>
                    <a:pt x="157" y="30"/>
                  </a:cubicBezTo>
                  <a:cubicBezTo>
                    <a:pt x="156" y="28"/>
                    <a:pt x="155" y="26"/>
                    <a:pt x="153" y="25"/>
                  </a:cubicBezTo>
                  <a:cubicBezTo>
                    <a:pt x="152" y="24"/>
                    <a:pt x="149" y="24"/>
                    <a:pt x="146" y="24"/>
                  </a:cubicBezTo>
                  <a:cubicBezTo>
                    <a:pt x="142" y="24"/>
                    <a:pt x="139" y="24"/>
                    <a:pt x="138" y="25"/>
                  </a:cubicBezTo>
                  <a:cubicBezTo>
                    <a:pt x="136" y="26"/>
                    <a:pt x="135" y="28"/>
                    <a:pt x="134" y="30"/>
                  </a:cubicBezTo>
                  <a:cubicBezTo>
                    <a:pt x="134" y="33"/>
                    <a:pt x="133" y="36"/>
                    <a:pt x="132" y="39"/>
                  </a:cubicBezTo>
                  <a:cubicBezTo>
                    <a:pt x="130" y="43"/>
                    <a:pt x="129" y="46"/>
                    <a:pt x="128" y="50"/>
                  </a:cubicBezTo>
                  <a:cubicBezTo>
                    <a:pt x="127" y="53"/>
                    <a:pt x="126" y="57"/>
                    <a:pt x="125" y="60"/>
                  </a:cubicBezTo>
                  <a:cubicBezTo>
                    <a:pt x="124" y="63"/>
                    <a:pt x="123" y="66"/>
                    <a:pt x="122" y="68"/>
                  </a:cubicBezTo>
                  <a:cubicBezTo>
                    <a:pt x="122" y="69"/>
                    <a:pt x="122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69"/>
                    <a:pt x="120" y="69"/>
                    <a:pt x="120" y="68"/>
                  </a:cubicBezTo>
                  <a:cubicBezTo>
                    <a:pt x="120" y="66"/>
                    <a:pt x="120" y="64"/>
                    <a:pt x="120" y="61"/>
                  </a:cubicBezTo>
                  <a:cubicBezTo>
                    <a:pt x="119" y="58"/>
                    <a:pt x="119" y="55"/>
                    <a:pt x="119" y="52"/>
                  </a:cubicBezTo>
                  <a:cubicBezTo>
                    <a:pt x="119" y="49"/>
                    <a:pt x="119" y="47"/>
                    <a:pt x="118" y="44"/>
                  </a:cubicBezTo>
                  <a:cubicBezTo>
                    <a:pt x="118" y="42"/>
                    <a:pt x="118" y="39"/>
                    <a:pt x="118" y="36"/>
                  </a:cubicBezTo>
                  <a:cubicBezTo>
                    <a:pt x="118" y="34"/>
                    <a:pt x="117" y="31"/>
                    <a:pt x="117" y="27"/>
                  </a:cubicBezTo>
                  <a:cubicBezTo>
                    <a:pt x="117" y="24"/>
                    <a:pt x="117" y="20"/>
                    <a:pt x="116" y="15"/>
                  </a:cubicBezTo>
                  <a:cubicBezTo>
                    <a:pt x="116" y="13"/>
                    <a:pt x="116" y="11"/>
                    <a:pt x="116" y="9"/>
                  </a:cubicBezTo>
                  <a:cubicBezTo>
                    <a:pt x="116" y="8"/>
                    <a:pt x="116" y="6"/>
                    <a:pt x="116" y="4"/>
                  </a:cubicBezTo>
                  <a:cubicBezTo>
                    <a:pt x="116" y="2"/>
                    <a:pt x="115" y="1"/>
                    <a:pt x="113" y="1"/>
                  </a:cubicBezTo>
                  <a:cubicBezTo>
                    <a:pt x="112" y="0"/>
                    <a:pt x="110" y="0"/>
                    <a:pt x="108" y="0"/>
                  </a:cubicBezTo>
                  <a:cubicBezTo>
                    <a:pt x="106" y="0"/>
                    <a:pt x="104" y="1"/>
                    <a:pt x="103" y="1"/>
                  </a:cubicBezTo>
                  <a:cubicBezTo>
                    <a:pt x="102" y="2"/>
                    <a:pt x="101" y="3"/>
                    <a:pt x="101" y="4"/>
                  </a:cubicBezTo>
                  <a:cubicBezTo>
                    <a:pt x="101" y="5"/>
                    <a:pt x="101" y="7"/>
                    <a:pt x="102" y="9"/>
                  </a:cubicBezTo>
                  <a:cubicBezTo>
                    <a:pt x="102" y="12"/>
                    <a:pt x="102" y="14"/>
                    <a:pt x="102" y="15"/>
                  </a:cubicBezTo>
                  <a:cubicBezTo>
                    <a:pt x="103" y="26"/>
                    <a:pt x="103" y="34"/>
                    <a:pt x="104" y="42"/>
                  </a:cubicBezTo>
                  <a:cubicBezTo>
                    <a:pt x="105" y="49"/>
                    <a:pt x="106" y="56"/>
                    <a:pt x="106" y="62"/>
                  </a:cubicBezTo>
                  <a:cubicBezTo>
                    <a:pt x="107" y="65"/>
                    <a:pt x="107" y="68"/>
                    <a:pt x="108" y="70"/>
                  </a:cubicBezTo>
                  <a:cubicBezTo>
                    <a:pt x="108" y="73"/>
                    <a:pt x="109" y="75"/>
                    <a:pt x="109" y="77"/>
                  </a:cubicBezTo>
                  <a:cubicBezTo>
                    <a:pt x="110" y="79"/>
                    <a:pt x="110" y="80"/>
                    <a:pt x="112" y="81"/>
                  </a:cubicBezTo>
                  <a:cubicBezTo>
                    <a:pt x="113" y="82"/>
                    <a:pt x="114" y="82"/>
                    <a:pt x="117" y="82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24" y="82"/>
                    <a:pt x="126" y="82"/>
                    <a:pt x="127" y="81"/>
                  </a:cubicBezTo>
                  <a:cubicBezTo>
                    <a:pt x="129" y="80"/>
                    <a:pt x="130" y="79"/>
                    <a:pt x="131" y="77"/>
                  </a:cubicBezTo>
                  <a:cubicBezTo>
                    <a:pt x="132" y="75"/>
                    <a:pt x="133" y="72"/>
                    <a:pt x="135" y="68"/>
                  </a:cubicBezTo>
                  <a:cubicBezTo>
                    <a:pt x="136" y="64"/>
                    <a:pt x="137" y="61"/>
                    <a:pt x="139" y="57"/>
                  </a:cubicBezTo>
                  <a:cubicBezTo>
                    <a:pt x="140" y="53"/>
                    <a:pt x="141" y="49"/>
                    <a:pt x="142" y="46"/>
                  </a:cubicBezTo>
                  <a:cubicBezTo>
                    <a:pt x="143" y="42"/>
                    <a:pt x="144" y="39"/>
                    <a:pt x="145" y="36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6" y="39"/>
                    <a:pt x="147" y="42"/>
                    <a:pt x="148" y="46"/>
                  </a:cubicBezTo>
                  <a:cubicBezTo>
                    <a:pt x="149" y="50"/>
                    <a:pt x="150" y="54"/>
                    <a:pt x="151" y="58"/>
                  </a:cubicBezTo>
                  <a:cubicBezTo>
                    <a:pt x="153" y="61"/>
                    <a:pt x="154" y="65"/>
                    <a:pt x="155" y="69"/>
                  </a:cubicBezTo>
                  <a:cubicBezTo>
                    <a:pt x="156" y="72"/>
                    <a:pt x="157" y="75"/>
                    <a:pt x="158" y="77"/>
                  </a:cubicBezTo>
                  <a:cubicBezTo>
                    <a:pt x="159" y="79"/>
                    <a:pt x="160" y="80"/>
                    <a:pt x="161" y="81"/>
                  </a:cubicBezTo>
                  <a:cubicBezTo>
                    <a:pt x="162" y="82"/>
                    <a:pt x="164" y="82"/>
                    <a:pt x="166" y="82"/>
                  </a:cubicBezTo>
                  <a:cubicBezTo>
                    <a:pt x="172" y="82"/>
                    <a:pt x="172" y="82"/>
                    <a:pt x="172" y="82"/>
                  </a:cubicBezTo>
                  <a:cubicBezTo>
                    <a:pt x="175" y="82"/>
                    <a:pt x="176" y="82"/>
                    <a:pt x="177" y="81"/>
                  </a:cubicBezTo>
                  <a:cubicBezTo>
                    <a:pt x="178" y="80"/>
                    <a:pt x="179" y="79"/>
                    <a:pt x="180" y="77"/>
                  </a:cubicBezTo>
                  <a:cubicBezTo>
                    <a:pt x="181" y="75"/>
                    <a:pt x="181" y="73"/>
                    <a:pt x="182" y="70"/>
                  </a:cubicBezTo>
                  <a:cubicBezTo>
                    <a:pt x="182" y="68"/>
                    <a:pt x="183" y="65"/>
                    <a:pt x="183" y="61"/>
                  </a:cubicBezTo>
                  <a:cubicBezTo>
                    <a:pt x="184" y="55"/>
                    <a:pt x="185" y="49"/>
                    <a:pt x="186" y="41"/>
                  </a:cubicBezTo>
                  <a:cubicBezTo>
                    <a:pt x="188" y="34"/>
                    <a:pt x="189" y="25"/>
                    <a:pt x="189" y="15"/>
                  </a:cubicBezTo>
                  <a:cubicBezTo>
                    <a:pt x="190" y="12"/>
                    <a:pt x="190" y="10"/>
                    <a:pt x="190" y="8"/>
                  </a:cubicBezTo>
                  <a:cubicBezTo>
                    <a:pt x="190" y="6"/>
                    <a:pt x="190" y="5"/>
                    <a:pt x="190" y="4"/>
                  </a:cubicBezTo>
                  <a:cubicBezTo>
                    <a:pt x="190" y="2"/>
                    <a:pt x="188" y="0"/>
                    <a:pt x="183" y="0"/>
                  </a:cubicBezTo>
                  <a:close/>
                  <a:moveTo>
                    <a:pt x="284" y="0"/>
                  </a:moveTo>
                  <a:cubicBezTo>
                    <a:pt x="282" y="0"/>
                    <a:pt x="280" y="0"/>
                    <a:pt x="279" y="1"/>
                  </a:cubicBezTo>
                  <a:cubicBezTo>
                    <a:pt x="278" y="2"/>
                    <a:pt x="277" y="3"/>
                    <a:pt x="277" y="4"/>
                  </a:cubicBezTo>
                  <a:cubicBezTo>
                    <a:pt x="277" y="6"/>
                    <a:pt x="277" y="8"/>
                    <a:pt x="277" y="10"/>
                  </a:cubicBezTo>
                  <a:cubicBezTo>
                    <a:pt x="276" y="12"/>
                    <a:pt x="276" y="14"/>
                    <a:pt x="276" y="15"/>
                  </a:cubicBezTo>
                  <a:cubicBezTo>
                    <a:pt x="276" y="20"/>
                    <a:pt x="275" y="24"/>
                    <a:pt x="275" y="27"/>
                  </a:cubicBezTo>
                  <a:cubicBezTo>
                    <a:pt x="275" y="30"/>
                    <a:pt x="274" y="34"/>
                    <a:pt x="274" y="36"/>
                  </a:cubicBezTo>
                  <a:cubicBezTo>
                    <a:pt x="274" y="39"/>
                    <a:pt x="274" y="42"/>
                    <a:pt x="273" y="44"/>
                  </a:cubicBezTo>
                  <a:cubicBezTo>
                    <a:pt x="273" y="47"/>
                    <a:pt x="273" y="49"/>
                    <a:pt x="273" y="52"/>
                  </a:cubicBezTo>
                  <a:cubicBezTo>
                    <a:pt x="272" y="56"/>
                    <a:pt x="272" y="59"/>
                    <a:pt x="272" y="61"/>
                  </a:cubicBezTo>
                  <a:cubicBezTo>
                    <a:pt x="271" y="64"/>
                    <a:pt x="271" y="66"/>
                    <a:pt x="271" y="68"/>
                  </a:cubicBezTo>
                  <a:cubicBezTo>
                    <a:pt x="271" y="69"/>
                    <a:pt x="270" y="69"/>
                    <a:pt x="270" y="69"/>
                  </a:cubicBezTo>
                  <a:cubicBezTo>
                    <a:pt x="270" y="69"/>
                    <a:pt x="270" y="69"/>
                    <a:pt x="270" y="69"/>
                  </a:cubicBezTo>
                  <a:cubicBezTo>
                    <a:pt x="269" y="69"/>
                    <a:pt x="269" y="69"/>
                    <a:pt x="269" y="68"/>
                  </a:cubicBezTo>
                  <a:cubicBezTo>
                    <a:pt x="268" y="66"/>
                    <a:pt x="267" y="63"/>
                    <a:pt x="266" y="60"/>
                  </a:cubicBezTo>
                  <a:cubicBezTo>
                    <a:pt x="266" y="57"/>
                    <a:pt x="265" y="53"/>
                    <a:pt x="264" y="50"/>
                  </a:cubicBezTo>
                  <a:cubicBezTo>
                    <a:pt x="263" y="46"/>
                    <a:pt x="262" y="43"/>
                    <a:pt x="261" y="39"/>
                  </a:cubicBezTo>
                  <a:cubicBezTo>
                    <a:pt x="260" y="36"/>
                    <a:pt x="259" y="33"/>
                    <a:pt x="258" y="30"/>
                  </a:cubicBezTo>
                  <a:cubicBezTo>
                    <a:pt x="257" y="28"/>
                    <a:pt x="256" y="26"/>
                    <a:pt x="255" y="25"/>
                  </a:cubicBezTo>
                  <a:cubicBezTo>
                    <a:pt x="253" y="24"/>
                    <a:pt x="250" y="24"/>
                    <a:pt x="247" y="24"/>
                  </a:cubicBezTo>
                  <a:cubicBezTo>
                    <a:pt x="243" y="24"/>
                    <a:pt x="241" y="24"/>
                    <a:pt x="239" y="25"/>
                  </a:cubicBezTo>
                  <a:cubicBezTo>
                    <a:pt x="237" y="26"/>
                    <a:pt x="236" y="28"/>
                    <a:pt x="235" y="30"/>
                  </a:cubicBezTo>
                  <a:cubicBezTo>
                    <a:pt x="235" y="33"/>
                    <a:pt x="234" y="36"/>
                    <a:pt x="233" y="39"/>
                  </a:cubicBezTo>
                  <a:cubicBezTo>
                    <a:pt x="232" y="43"/>
                    <a:pt x="230" y="46"/>
                    <a:pt x="229" y="50"/>
                  </a:cubicBezTo>
                  <a:cubicBezTo>
                    <a:pt x="228" y="53"/>
                    <a:pt x="227" y="57"/>
                    <a:pt x="226" y="60"/>
                  </a:cubicBezTo>
                  <a:cubicBezTo>
                    <a:pt x="225" y="63"/>
                    <a:pt x="224" y="66"/>
                    <a:pt x="223" y="68"/>
                  </a:cubicBezTo>
                  <a:cubicBezTo>
                    <a:pt x="223" y="69"/>
                    <a:pt x="223" y="69"/>
                    <a:pt x="223" y="69"/>
                  </a:cubicBezTo>
                  <a:cubicBezTo>
                    <a:pt x="222" y="69"/>
                    <a:pt x="222" y="69"/>
                    <a:pt x="222" y="69"/>
                  </a:cubicBezTo>
                  <a:cubicBezTo>
                    <a:pt x="222" y="69"/>
                    <a:pt x="221" y="69"/>
                    <a:pt x="221" y="68"/>
                  </a:cubicBezTo>
                  <a:cubicBezTo>
                    <a:pt x="221" y="66"/>
                    <a:pt x="221" y="64"/>
                    <a:pt x="221" y="61"/>
                  </a:cubicBezTo>
                  <a:cubicBezTo>
                    <a:pt x="221" y="58"/>
                    <a:pt x="220" y="55"/>
                    <a:pt x="220" y="52"/>
                  </a:cubicBezTo>
                  <a:cubicBezTo>
                    <a:pt x="220" y="49"/>
                    <a:pt x="220" y="47"/>
                    <a:pt x="220" y="44"/>
                  </a:cubicBezTo>
                  <a:cubicBezTo>
                    <a:pt x="219" y="42"/>
                    <a:pt x="219" y="39"/>
                    <a:pt x="219" y="36"/>
                  </a:cubicBezTo>
                  <a:cubicBezTo>
                    <a:pt x="219" y="34"/>
                    <a:pt x="219" y="31"/>
                    <a:pt x="218" y="27"/>
                  </a:cubicBezTo>
                  <a:cubicBezTo>
                    <a:pt x="218" y="24"/>
                    <a:pt x="218" y="20"/>
                    <a:pt x="218" y="15"/>
                  </a:cubicBezTo>
                  <a:cubicBezTo>
                    <a:pt x="217" y="13"/>
                    <a:pt x="217" y="11"/>
                    <a:pt x="217" y="9"/>
                  </a:cubicBezTo>
                  <a:cubicBezTo>
                    <a:pt x="217" y="8"/>
                    <a:pt x="217" y="6"/>
                    <a:pt x="217" y="4"/>
                  </a:cubicBezTo>
                  <a:cubicBezTo>
                    <a:pt x="217" y="2"/>
                    <a:pt x="216" y="1"/>
                    <a:pt x="214" y="1"/>
                  </a:cubicBezTo>
                  <a:cubicBezTo>
                    <a:pt x="213" y="0"/>
                    <a:pt x="211" y="0"/>
                    <a:pt x="210" y="0"/>
                  </a:cubicBezTo>
                  <a:cubicBezTo>
                    <a:pt x="207" y="0"/>
                    <a:pt x="205" y="1"/>
                    <a:pt x="204" y="1"/>
                  </a:cubicBezTo>
                  <a:cubicBezTo>
                    <a:pt x="203" y="2"/>
                    <a:pt x="203" y="3"/>
                    <a:pt x="203" y="4"/>
                  </a:cubicBezTo>
                  <a:cubicBezTo>
                    <a:pt x="203" y="5"/>
                    <a:pt x="203" y="7"/>
                    <a:pt x="203" y="9"/>
                  </a:cubicBezTo>
                  <a:cubicBezTo>
                    <a:pt x="203" y="12"/>
                    <a:pt x="203" y="14"/>
                    <a:pt x="203" y="15"/>
                  </a:cubicBezTo>
                  <a:cubicBezTo>
                    <a:pt x="204" y="26"/>
                    <a:pt x="204" y="34"/>
                    <a:pt x="205" y="42"/>
                  </a:cubicBezTo>
                  <a:cubicBezTo>
                    <a:pt x="206" y="49"/>
                    <a:pt x="207" y="56"/>
                    <a:pt x="207" y="62"/>
                  </a:cubicBezTo>
                  <a:cubicBezTo>
                    <a:pt x="208" y="65"/>
                    <a:pt x="208" y="68"/>
                    <a:pt x="209" y="70"/>
                  </a:cubicBezTo>
                  <a:cubicBezTo>
                    <a:pt x="209" y="73"/>
                    <a:pt x="210" y="75"/>
                    <a:pt x="210" y="77"/>
                  </a:cubicBezTo>
                  <a:cubicBezTo>
                    <a:pt x="211" y="79"/>
                    <a:pt x="212" y="80"/>
                    <a:pt x="213" y="81"/>
                  </a:cubicBezTo>
                  <a:cubicBezTo>
                    <a:pt x="214" y="82"/>
                    <a:pt x="216" y="82"/>
                    <a:pt x="218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25" y="82"/>
                    <a:pt x="227" y="82"/>
                    <a:pt x="229" y="81"/>
                  </a:cubicBezTo>
                  <a:cubicBezTo>
                    <a:pt x="230" y="80"/>
                    <a:pt x="231" y="79"/>
                    <a:pt x="232" y="77"/>
                  </a:cubicBezTo>
                  <a:cubicBezTo>
                    <a:pt x="233" y="75"/>
                    <a:pt x="234" y="72"/>
                    <a:pt x="236" y="68"/>
                  </a:cubicBezTo>
                  <a:cubicBezTo>
                    <a:pt x="237" y="64"/>
                    <a:pt x="238" y="61"/>
                    <a:pt x="240" y="57"/>
                  </a:cubicBezTo>
                  <a:cubicBezTo>
                    <a:pt x="241" y="53"/>
                    <a:pt x="242" y="49"/>
                    <a:pt x="243" y="46"/>
                  </a:cubicBezTo>
                  <a:cubicBezTo>
                    <a:pt x="245" y="42"/>
                    <a:pt x="246" y="39"/>
                    <a:pt x="246" y="36"/>
                  </a:cubicBezTo>
                  <a:cubicBezTo>
                    <a:pt x="247" y="36"/>
                    <a:pt x="247" y="36"/>
                    <a:pt x="247" y="36"/>
                  </a:cubicBezTo>
                  <a:cubicBezTo>
                    <a:pt x="247" y="39"/>
                    <a:pt x="248" y="42"/>
                    <a:pt x="249" y="46"/>
                  </a:cubicBezTo>
                  <a:cubicBezTo>
                    <a:pt x="250" y="50"/>
                    <a:pt x="251" y="54"/>
                    <a:pt x="253" y="58"/>
                  </a:cubicBezTo>
                  <a:cubicBezTo>
                    <a:pt x="254" y="61"/>
                    <a:pt x="255" y="65"/>
                    <a:pt x="256" y="69"/>
                  </a:cubicBezTo>
                  <a:cubicBezTo>
                    <a:pt x="257" y="72"/>
                    <a:pt x="258" y="75"/>
                    <a:pt x="259" y="77"/>
                  </a:cubicBezTo>
                  <a:cubicBezTo>
                    <a:pt x="260" y="79"/>
                    <a:pt x="261" y="80"/>
                    <a:pt x="262" y="81"/>
                  </a:cubicBezTo>
                  <a:cubicBezTo>
                    <a:pt x="263" y="82"/>
                    <a:pt x="265" y="82"/>
                    <a:pt x="268" y="82"/>
                  </a:cubicBezTo>
                  <a:cubicBezTo>
                    <a:pt x="274" y="82"/>
                    <a:pt x="274" y="82"/>
                    <a:pt x="274" y="82"/>
                  </a:cubicBezTo>
                  <a:cubicBezTo>
                    <a:pt x="276" y="82"/>
                    <a:pt x="277" y="82"/>
                    <a:pt x="278" y="81"/>
                  </a:cubicBezTo>
                  <a:cubicBezTo>
                    <a:pt x="280" y="80"/>
                    <a:pt x="280" y="79"/>
                    <a:pt x="281" y="77"/>
                  </a:cubicBezTo>
                  <a:cubicBezTo>
                    <a:pt x="282" y="75"/>
                    <a:pt x="282" y="73"/>
                    <a:pt x="283" y="70"/>
                  </a:cubicBezTo>
                  <a:cubicBezTo>
                    <a:pt x="283" y="68"/>
                    <a:pt x="284" y="65"/>
                    <a:pt x="285" y="61"/>
                  </a:cubicBezTo>
                  <a:cubicBezTo>
                    <a:pt x="286" y="55"/>
                    <a:pt x="287" y="49"/>
                    <a:pt x="288" y="41"/>
                  </a:cubicBezTo>
                  <a:cubicBezTo>
                    <a:pt x="289" y="34"/>
                    <a:pt x="290" y="25"/>
                    <a:pt x="291" y="15"/>
                  </a:cubicBezTo>
                  <a:cubicBezTo>
                    <a:pt x="291" y="12"/>
                    <a:pt x="291" y="10"/>
                    <a:pt x="291" y="8"/>
                  </a:cubicBezTo>
                  <a:cubicBezTo>
                    <a:pt x="291" y="6"/>
                    <a:pt x="291" y="5"/>
                    <a:pt x="291" y="4"/>
                  </a:cubicBezTo>
                  <a:cubicBezTo>
                    <a:pt x="291" y="2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3" name="Gruppieren 3"/>
          <p:cNvGrpSpPr>
            <a:grpSpLocks noChangeAspect="1"/>
          </p:cNvGrpSpPr>
          <p:nvPr/>
        </p:nvGrpSpPr>
        <p:grpSpPr bwMode="auto">
          <a:xfrm>
            <a:off x="1371600" y="118279"/>
            <a:ext cx="1116917" cy="1116917"/>
            <a:chOff x="7585656" y="2417080"/>
            <a:chExt cx="1090800" cy="1090800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sp>
          <p:nvSpPr>
            <p:cNvPr id="14" name="Rechteck 4"/>
            <p:cNvSpPr>
              <a:spLocks noChangeAspect="1"/>
            </p:cNvSpPr>
            <p:nvPr/>
          </p:nvSpPr>
          <p:spPr bwMode="gray">
            <a:xfrm>
              <a:off x="7585656" y="2417080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5" name="Freeform 11"/>
            <p:cNvSpPr>
              <a:spLocks noChangeAspect="1" noEditPoints="1"/>
            </p:cNvSpPr>
            <p:nvPr/>
          </p:nvSpPr>
          <p:spPr bwMode="auto">
            <a:xfrm>
              <a:off x="7911584" y="2563808"/>
              <a:ext cx="438944" cy="808038"/>
            </a:xfrm>
            <a:custGeom>
              <a:avLst/>
              <a:gdLst>
                <a:gd name="T0" fmla="*/ 63778 w 234"/>
                <a:gd name="T1" fmla="*/ 0 h 431"/>
                <a:gd name="T2" fmla="*/ 0 w 234"/>
                <a:gd name="T3" fmla="*/ 742420 h 431"/>
                <a:gd name="T4" fmla="*/ 373290 w 234"/>
                <a:gd name="T5" fmla="*/ 808038 h 431"/>
                <a:gd name="T6" fmla="*/ 438944 w 234"/>
                <a:gd name="T7" fmla="*/ 65618 h 431"/>
                <a:gd name="T8" fmla="*/ 401427 w 234"/>
                <a:gd name="T9" fmla="*/ 742420 h 431"/>
                <a:gd name="T10" fmla="*/ 63778 w 234"/>
                <a:gd name="T11" fmla="*/ 770542 h 431"/>
                <a:gd name="T12" fmla="*/ 35641 w 234"/>
                <a:gd name="T13" fmla="*/ 65618 h 431"/>
                <a:gd name="T14" fmla="*/ 373290 w 234"/>
                <a:gd name="T15" fmla="*/ 37496 h 431"/>
                <a:gd name="T16" fmla="*/ 401427 w 234"/>
                <a:gd name="T17" fmla="*/ 742420 h 431"/>
                <a:gd name="T18" fmla="*/ 243858 w 234"/>
                <a:gd name="T19" fmla="*/ 631807 h 431"/>
                <a:gd name="T20" fmla="*/ 176328 w 234"/>
                <a:gd name="T21" fmla="*/ 598061 h 431"/>
                <a:gd name="T22" fmla="*/ 243858 w 234"/>
                <a:gd name="T23" fmla="*/ 562439 h 431"/>
                <a:gd name="T24" fmla="*/ 157570 w 234"/>
                <a:gd name="T25" fmla="*/ 489322 h 431"/>
                <a:gd name="T26" fmla="*/ 90040 w 234"/>
                <a:gd name="T27" fmla="*/ 523069 h 431"/>
                <a:gd name="T28" fmla="*/ 90040 w 234"/>
                <a:gd name="T29" fmla="*/ 455576 h 431"/>
                <a:gd name="T30" fmla="*/ 157570 w 234"/>
                <a:gd name="T31" fmla="*/ 489322 h 431"/>
                <a:gd name="T32" fmla="*/ 243858 w 234"/>
                <a:gd name="T33" fmla="*/ 738670 h 431"/>
                <a:gd name="T34" fmla="*/ 176328 w 234"/>
                <a:gd name="T35" fmla="*/ 704924 h 431"/>
                <a:gd name="T36" fmla="*/ 243858 w 234"/>
                <a:gd name="T37" fmla="*/ 671178 h 431"/>
                <a:gd name="T38" fmla="*/ 157570 w 234"/>
                <a:gd name="T39" fmla="*/ 704924 h 431"/>
                <a:gd name="T40" fmla="*/ 90040 w 234"/>
                <a:gd name="T41" fmla="*/ 738670 h 431"/>
                <a:gd name="T42" fmla="*/ 90040 w 234"/>
                <a:gd name="T43" fmla="*/ 671178 h 431"/>
                <a:gd name="T44" fmla="*/ 157570 w 234"/>
                <a:gd name="T45" fmla="*/ 704924 h 431"/>
                <a:gd name="T46" fmla="*/ 140687 w 234"/>
                <a:gd name="T47" fmla="*/ 631807 h 431"/>
                <a:gd name="T48" fmla="*/ 73157 w 234"/>
                <a:gd name="T49" fmla="*/ 598061 h 431"/>
                <a:gd name="T50" fmla="*/ 140687 w 234"/>
                <a:gd name="T51" fmla="*/ 562439 h 431"/>
                <a:gd name="T52" fmla="*/ 365787 w 234"/>
                <a:gd name="T53" fmla="*/ 489322 h 431"/>
                <a:gd name="T54" fmla="*/ 298257 w 234"/>
                <a:gd name="T55" fmla="*/ 523069 h 431"/>
                <a:gd name="T56" fmla="*/ 298257 w 234"/>
                <a:gd name="T57" fmla="*/ 455576 h 431"/>
                <a:gd name="T58" fmla="*/ 365787 w 234"/>
                <a:gd name="T59" fmla="*/ 489322 h 431"/>
                <a:gd name="T60" fmla="*/ 365787 w 234"/>
                <a:gd name="T61" fmla="*/ 69368 h 431"/>
                <a:gd name="T62" fmla="*/ 73157 w 234"/>
                <a:gd name="T63" fmla="*/ 421830 h 431"/>
                <a:gd name="T64" fmla="*/ 262616 w 234"/>
                <a:gd name="T65" fmla="*/ 489322 h 431"/>
                <a:gd name="T66" fmla="*/ 193210 w 234"/>
                <a:gd name="T67" fmla="*/ 523069 h 431"/>
                <a:gd name="T68" fmla="*/ 193210 w 234"/>
                <a:gd name="T69" fmla="*/ 455576 h 431"/>
                <a:gd name="T70" fmla="*/ 262616 w 234"/>
                <a:gd name="T71" fmla="*/ 489322 h 431"/>
                <a:gd name="T72" fmla="*/ 348904 w 234"/>
                <a:gd name="T73" fmla="*/ 738670 h 431"/>
                <a:gd name="T74" fmla="*/ 281374 w 234"/>
                <a:gd name="T75" fmla="*/ 704924 h 431"/>
                <a:gd name="T76" fmla="*/ 348904 w 234"/>
                <a:gd name="T77" fmla="*/ 671178 h 431"/>
                <a:gd name="T78" fmla="*/ 365787 w 234"/>
                <a:gd name="T79" fmla="*/ 598061 h 431"/>
                <a:gd name="T80" fmla="*/ 298257 w 234"/>
                <a:gd name="T81" fmla="*/ 631807 h 431"/>
                <a:gd name="T82" fmla="*/ 298257 w 234"/>
                <a:gd name="T83" fmla="*/ 562439 h 431"/>
                <a:gd name="T84" fmla="*/ 365787 w 234"/>
                <a:gd name="T85" fmla="*/ 598061 h 4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34" h="431">
                  <a:moveTo>
                    <a:pt x="199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0" y="416"/>
                    <a:pt x="15" y="431"/>
                    <a:pt x="34" y="431"/>
                  </a:cubicBezTo>
                  <a:cubicBezTo>
                    <a:pt x="199" y="431"/>
                    <a:pt x="199" y="431"/>
                    <a:pt x="199" y="431"/>
                  </a:cubicBezTo>
                  <a:cubicBezTo>
                    <a:pt x="219" y="431"/>
                    <a:pt x="234" y="416"/>
                    <a:pt x="234" y="396"/>
                  </a:cubicBezTo>
                  <a:cubicBezTo>
                    <a:pt x="234" y="35"/>
                    <a:pt x="234" y="35"/>
                    <a:pt x="234" y="35"/>
                  </a:cubicBezTo>
                  <a:cubicBezTo>
                    <a:pt x="234" y="16"/>
                    <a:pt x="219" y="0"/>
                    <a:pt x="199" y="0"/>
                  </a:cubicBezTo>
                  <a:close/>
                  <a:moveTo>
                    <a:pt x="214" y="396"/>
                  </a:moveTo>
                  <a:cubicBezTo>
                    <a:pt x="214" y="405"/>
                    <a:pt x="208" y="411"/>
                    <a:pt x="199" y="411"/>
                  </a:cubicBezTo>
                  <a:cubicBezTo>
                    <a:pt x="34" y="411"/>
                    <a:pt x="34" y="411"/>
                    <a:pt x="34" y="411"/>
                  </a:cubicBezTo>
                  <a:cubicBezTo>
                    <a:pt x="26" y="411"/>
                    <a:pt x="19" y="405"/>
                    <a:pt x="19" y="396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27"/>
                    <a:pt x="26" y="20"/>
                    <a:pt x="34" y="20"/>
                  </a:cubicBezTo>
                  <a:cubicBezTo>
                    <a:pt x="199" y="20"/>
                    <a:pt x="199" y="20"/>
                    <a:pt x="199" y="20"/>
                  </a:cubicBezTo>
                  <a:cubicBezTo>
                    <a:pt x="208" y="20"/>
                    <a:pt x="214" y="27"/>
                    <a:pt x="214" y="35"/>
                  </a:cubicBezTo>
                  <a:lnTo>
                    <a:pt x="214" y="396"/>
                  </a:lnTo>
                  <a:close/>
                  <a:moveTo>
                    <a:pt x="140" y="319"/>
                  </a:moveTo>
                  <a:cubicBezTo>
                    <a:pt x="140" y="329"/>
                    <a:pt x="138" y="337"/>
                    <a:pt x="130" y="337"/>
                  </a:cubicBezTo>
                  <a:cubicBezTo>
                    <a:pt x="103" y="337"/>
                    <a:pt x="103" y="337"/>
                    <a:pt x="103" y="337"/>
                  </a:cubicBezTo>
                  <a:cubicBezTo>
                    <a:pt x="96" y="337"/>
                    <a:pt x="94" y="329"/>
                    <a:pt x="94" y="319"/>
                  </a:cubicBezTo>
                  <a:cubicBezTo>
                    <a:pt x="94" y="308"/>
                    <a:pt x="96" y="300"/>
                    <a:pt x="103" y="300"/>
                  </a:cubicBezTo>
                  <a:cubicBezTo>
                    <a:pt x="130" y="300"/>
                    <a:pt x="130" y="300"/>
                    <a:pt x="130" y="300"/>
                  </a:cubicBezTo>
                  <a:cubicBezTo>
                    <a:pt x="138" y="300"/>
                    <a:pt x="140" y="308"/>
                    <a:pt x="140" y="319"/>
                  </a:cubicBezTo>
                  <a:close/>
                  <a:moveTo>
                    <a:pt x="84" y="261"/>
                  </a:moveTo>
                  <a:cubicBezTo>
                    <a:pt x="84" y="271"/>
                    <a:pt x="83" y="279"/>
                    <a:pt x="75" y="279"/>
                  </a:cubicBezTo>
                  <a:cubicBezTo>
                    <a:pt x="48" y="279"/>
                    <a:pt x="48" y="279"/>
                    <a:pt x="48" y="279"/>
                  </a:cubicBezTo>
                  <a:cubicBezTo>
                    <a:pt x="40" y="279"/>
                    <a:pt x="39" y="271"/>
                    <a:pt x="39" y="261"/>
                  </a:cubicBezTo>
                  <a:cubicBezTo>
                    <a:pt x="39" y="251"/>
                    <a:pt x="40" y="243"/>
                    <a:pt x="48" y="243"/>
                  </a:cubicBezTo>
                  <a:cubicBezTo>
                    <a:pt x="75" y="243"/>
                    <a:pt x="75" y="243"/>
                    <a:pt x="75" y="243"/>
                  </a:cubicBezTo>
                  <a:cubicBezTo>
                    <a:pt x="83" y="243"/>
                    <a:pt x="84" y="251"/>
                    <a:pt x="84" y="261"/>
                  </a:cubicBezTo>
                  <a:close/>
                  <a:moveTo>
                    <a:pt x="140" y="376"/>
                  </a:moveTo>
                  <a:cubicBezTo>
                    <a:pt x="140" y="386"/>
                    <a:pt x="138" y="394"/>
                    <a:pt x="130" y="394"/>
                  </a:cubicBezTo>
                  <a:cubicBezTo>
                    <a:pt x="103" y="394"/>
                    <a:pt x="103" y="394"/>
                    <a:pt x="103" y="394"/>
                  </a:cubicBezTo>
                  <a:cubicBezTo>
                    <a:pt x="96" y="394"/>
                    <a:pt x="94" y="386"/>
                    <a:pt x="94" y="376"/>
                  </a:cubicBezTo>
                  <a:cubicBezTo>
                    <a:pt x="94" y="366"/>
                    <a:pt x="96" y="358"/>
                    <a:pt x="103" y="358"/>
                  </a:cubicBezTo>
                  <a:cubicBezTo>
                    <a:pt x="130" y="358"/>
                    <a:pt x="130" y="358"/>
                    <a:pt x="130" y="358"/>
                  </a:cubicBezTo>
                  <a:cubicBezTo>
                    <a:pt x="138" y="358"/>
                    <a:pt x="140" y="366"/>
                    <a:pt x="140" y="376"/>
                  </a:cubicBezTo>
                  <a:close/>
                  <a:moveTo>
                    <a:pt x="84" y="376"/>
                  </a:moveTo>
                  <a:cubicBezTo>
                    <a:pt x="84" y="386"/>
                    <a:pt x="83" y="394"/>
                    <a:pt x="75" y="394"/>
                  </a:cubicBezTo>
                  <a:cubicBezTo>
                    <a:pt x="48" y="394"/>
                    <a:pt x="48" y="394"/>
                    <a:pt x="48" y="394"/>
                  </a:cubicBezTo>
                  <a:cubicBezTo>
                    <a:pt x="40" y="394"/>
                    <a:pt x="39" y="386"/>
                    <a:pt x="39" y="376"/>
                  </a:cubicBezTo>
                  <a:cubicBezTo>
                    <a:pt x="39" y="366"/>
                    <a:pt x="40" y="358"/>
                    <a:pt x="48" y="358"/>
                  </a:cubicBezTo>
                  <a:cubicBezTo>
                    <a:pt x="75" y="358"/>
                    <a:pt x="75" y="358"/>
                    <a:pt x="75" y="358"/>
                  </a:cubicBezTo>
                  <a:cubicBezTo>
                    <a:pt x="83" y="358"/>
                    <a:pt x="84" y="366"/>
                    <a:pt x="84" y="376"/>
                  </a:cubicBezTo>
                  <a:close/>
                  <a:moveTo>
                    <a:pt x="84" y="319"/>
                  </a:moveTo>
                  <a:cubicBezTo>
                    <a:pt x="84" y="329"/>
                    <a:pt x="83" y="337"/>
                    <a:pt x="75" y="337"/>
                  </a:cubicBezTo>
                  <a:cubicBezTo>
                    <a:pt x="48" y="337"/>
                    <a:pt x="48" y="337"/>
                    <a:pt x="48" y="337"/>
                  </a:cubicBezTo>
                  <a:cubicBezTo>
                    <a:pt x="40" y="337"/>
                    <a:pt x="39" y="329"/>
                    <a:pt x="39" y="319"/>
                  </a:cubicBezTo>
                  <a:cubicBezTo>
                    <a:pt x="39" y="308"/>
                    <a:pt x="40" y="300"/>
                    <a:pt x="48" y="300"/>
                  </a:cubicBezTo>
                  <a:cubicBezTo>
                    <a:pt x="75" y="300"/>
                    <a:pt x="75" y="300"/>
                    <a:pt x="75" y="300"/>
                  </a:cubicBezTo>
                  <a:cubicBezTo>
                    <a:pt x="83" y="300"/>
                    <a:pt x="84" y="308"/>
                    <a:pt x="84" y="319"/>
                  </a:cubicBezTo>
                  <a:close/>
                  <a:moveTo>
                    <a:pt x="195" y="261"/>
                  </a:moveTo>
                  <a:cubicBezTo>
                    <a:pt x="195" y="271"/>
                    <a:pt x="194" y="279"/>
                    <a:pt x="186" y="279"/>
                  </a:cubicBezTo>
                  <a:cubicBezTo>
                    <a:pt x="159" y="279"/>
                    <a:pt x="159" y="279"/>
                    <a:pt x="159" y="279"/>
                  </a:cubicBezTo>
                  <a:cubicBezTo>
                    <a:pt x="151" y="279"/>
                    <a:pt x="150" y="271"/>
                    <a:pt x="150" y="261"/>
                  </a:cubicBezTo>
                  <a:cubicBezTo>
                    <a:pt x="150" y="251"/>
                    <a:pt x="151" y="243"/>
                    <a:pt x="159" y="243"/>
                  </a:cubicBezTo>
                  <a:cubicBezTo>
                    <a:pt x="186" y="243"/>
                    <a:pt x="186" y="243"/>
                    <a:pt x="186" y="243"/>
                  </a:cubicBezTo>
                  <a:cubicBezTo>
                    <a:pt x="194" y="243"/>
                    <a:pt x="195" y="251"/>
                    <a:pt x="195" y="261"/>
                  </a:cubicBezTo>
                  <a:close/>
                  <a:moveTo>
                    <a:pt x="39" y="37"/>
                  </a:moveTo>
                  <a:cubicBezTo>
                    <a:pt x="195" y="37"/>
                    <a:pt x="195" y="37"/>
                    <a:pt x="195" y="37"/>
                  </a:cubicBezTo>
                  <a:cubicBezTo>
                    <a:pt x="195" y="225"/>
                    <a:pt x="195" y="225"/>
                    <a:pt x="195" y="225"/>
                  </a:cubicBezTo>
                  <a:cubicBezTo>
                    <a:pt x="39" y="225"/>
                    <a:pt x="39" y="225"/>
                    <a:pt x="39" y="225"/>
                  </a:cubicBezTo>
                  <a:lnTo>
                    <a:pt x="39" y="37"/>
                  </a:lnTo>
                  <a:close/>
                  <a:moveTo>
                    <a:pt x="140" y="261"/>
                  </a:moveTo>
                  <a:cubicBezTo>
                    <a:pt x="140" y="271"/>
                    <a:pt x="138" y="279"/>
                    <a:pt x="130" y="279"/>
                  </a:cubicBezTo>
                  <a:cubicBezTo>
                    <a:pt x="103" y="279"/>
                    <a:pt x="103" y="279"/>
                    <a:pt x="103" y="279"/>
                  </a:cubicBezTo>
                  <a:cubicBezTo>
                    <a:pt x="96" y="279"/>
                    <a:pt x="94" y="271"/>
                    <a:pt x="94" y="261"/>
                  </a:cubicBezTo>
                  <a:cubicBezTo>
                    <a:pt x="94" y="251"/>
                    <a:pt x="96" y="243"/>
                    <a:pt x="103" y="243"/>
                  </a:cubicBezTo>
                  <a:cubicBezTo>
                    <a:pt x="130" y="243"/>
                    <a:pt x="130" y="243"/>
                    <a:pt x="130" y="243"/>
                  </a:cubicBezTo>
                  <a:cubicBezTo>
                    <a:pt x="138" y="243"/>
                    <a:pt x="140" y="251"/>
                    <a:pt x="140" y="261"/>
                  </a:cubicBezTo>
                  <a:close/>
                  <a:moveTo>
                    <a:pt x="195" y="376"/>
                  </a:moveTo>
                  <a:cubicBezTo>
                    <a:pt x="195" y="386"/>
                    <a:pt x="194" y="394"/>
                    <a:pt x="186" y="394"/>
                  </a:cubicBezTo>
                  <a:cubicBezTo>
                    <a:pt x="159" y="394"/>
                    <a:pt x="159" y="394"/>
                    <a:pt x="159" y="394"/>
                  </a:cubicBezTo>
                  <a:cubicBezTo>
                    <a:pt x="151" y="394"/>
                    <a:pt x="150" y="386"/>
                    <a:pt x="150" y="376"/>
                  </a:cubicBezTo>
                  <a:cubicBezTo>
                    <a:pt x="150" y="366"/>
                    <a:pt x="151" y="358"/>
                    <a:pt x="159" y="358"/>
                  </a:cubicBezTo>
                  <a:cubicBezTo>
                    <a:pt x="186" y="358"/>
                    <a:pt x="186" y="358"/>
                    <a:pt x="186" y="358"/>
                  </a:cubicBezTo>
                  <a:cubicBezTo>
                    <a:pt x="194" y="358"/>
                    <a:pt x="195" y="366"/>
                    <a:pt x="195" y="376"/>
                  </a:cubicBezTo>
                  <a:close/>
                  <a:moveTo>
                    <a:pt x="195" y="319"/>
                  </a:moveTo>
                  <a:cubicBezTo>
                    <a:pt x="195" y="329"/>
                    <a:pt x="194" y="337"/>
                    <a:pt x="186" y="337"/>
                  </a:cubicBezTo>
                  <a:cubicBezTo>
                    <a:pt x="159" y="337"/>
                    <a:pt x="159" y="337"/>
                    <a:pt x="159" y="337"/>
                  </a:cubicBezTo>
                  <a:cubicBezTo>
                    <a:pt x="151" y="337"/>
                    <a:pt x="150" y="329"/>
                    <a:pt x="150" y="319"/>
                  </a:cubicBezTo>
                  <a:cubicBezTo>
                    <a:pt x="150" y="308"/>
                    <a:pt x="151" y="300"/>
                    <a:pt x="159" y="300"/>
                  </a:cubicBezTo>
                  <a:cubicBezTo>
                    <a:pt x="186" y="300"/>
                    <a:pt x="186" y="300"/>
                    <a:pt x="186" y="300"/>
                  </a:cubicBezTo>
                  <a:cubicBezTo>
                    <a:pt x="194" y="300"/>
                    <a:pt x="195" y="308"/>
                    <a:pt x="195" y="3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  <p:grpSp>
        <p:nvGrpSpPr>
          <p:cNvPr id="16" name="Gruppieren 18"/>
          <p:cNvGrpSpPr>
            <a:grpSpLocks noChangeAspect="1"/>
          </p:cNvGrpSpPr>
          <p:nvPr/>
        </p:nvGrpSpPr>
        <p:grpSpPr bwMode="auto">
          <a:xfrm>
            <a:off x="136045" y="119462"/>
            <a:ext cx="1119968" cy="1116917"/>
            <a:chOff x="2185056" y="2335593"/>
            <a:chExt cx="1090800" cy="1090800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sp>
          <p:nvSpPr>
            <p:cNvPr id="17" name="Rechteck 19"/>
            <p:cNvSpPr>
              <a:spLocks noChangeAspect="1"/>
            </p:cNvSpPr>
            <p:nvPr/>
          </p:nvSpPr>
          <p:spPr bwMode="gray">
            <a:xfrm>
              <a:off x="2185056" y="2335593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8" name="Freeform 49"/>
            <p:cNvSpPr>
              <a:spLocks noChangeAspect="1" noEditPoints="1"/>
            </p:cNvSpPr>
            <p:nvPr/>
          </p:nvSpPr>
          <p:spPr bwMode="auto">
            <a:xfrm>
              <a:off x="2336136" y="2766226"/>
              <a:ext cx="810000" cy="227224"/>
            </a:xfrm>
            <a:custGeom>
              <a:avLst/>
              <a:gdLst>
                <a:gd name="T0" fmla="*/ 236598 w 291"/>
                <a:gd name="T1" fmla="*/ 113612 h 82"/>
                <a:gd name="T2" fmla="*/ 211546 w 291"/>
                <a:gd name="T3" fmla="*/ 224453 h 82"/>
                <a:gd name="T4" fmla="*/ 158660 w 291"/>
                <a:gd name="T5" fmla="*/ 213369 h 82"/>
                <a:gd name="T6" fmla="*/ 125258 w 291"/>
                <a:gd name="T7" fmla="*/ 99757 h 82"/>
                <a:gd name="T8" fmla="*/ 91856 w 291"/>
                <a:gd name="T9" fmla="*/ 188430 h 82"/>
                <a:gd name="T10" fmla="*/ 41753 w 291"/>
                <a:gd name="T11" fmla="*/ 227224 h 82"/>
                <a:gd name="T12" fmla="*/ 13918 w 291"/>
                <a:gd name="T13" fmla="*/ 171804 h 82"/>
                <a:gd name="T14" fmla="*/ 0 w 291"/>
                <a:gd name="T15" fmla="*/ 11084 h 82"/>
                <a:gd name="T16" fmla="*/ 41753 w 291"/>
                <a:gd name="T17" fmla="*/ 11084 h 82"/>
                <a:gd name="T18" fmla="*/ 47320 w 291"/>
                <a:gd name="T19" fmla="*/ 99757 h 82"/>
                <a:gd name="T20" fmla="*/ 52887 w 291"/>
                <a:gd name="T21" fmla="*/ 188430 h 82"/>
                <a:gd name="T22" fmla="*/ 66804 w 291"/>
                <a:gd name="T23" fmla="*/ 166261 h 82"/>
                <a:gd name="T24" fmla="*/ 102990 w 291"/>
                <a:gd name="T25" fmla="*/ 69276 h 82"/>
                <a:gd name="T26" fmla="*/ 161443 w 291"/>
                <a:gd name="T27" fmla="*/ 108070 h 82"/>
                <a:gd name="T28" fmla="*/ 186495 w 291"/>
                <a:gd name="T29" fmla="*/ 191201 h 82"/>
                <a:gd name="T30" fmla="*/ 194845 w 291"/>
                <a:gd name="T31" fmla="*/ 144093 h 82"/>
                <a:gd name="T32" fmla="*/ 205979 w 291"/>
                <a:gd name="T33" fmla="*/ 41565 h 82"/>
                <a:gd name="T34" fmla="*/ 228247 w 291"/>
                <a:gd name="T35" fmla="*/ 0 h 82"/>
                <a:gd name="T36" fmla="*/ 489897 w 291"/>
                <a:gd name="T37" fmla="*/ 11084 h 82"/>
                <a:gd name="T38" fmla="*/ 481546 w 291"/>
                <a:gd name="T39" fmla="*/ 99757 h 82"/>
                <a:gd name="T40" fmla="*/ 473196 w 291"/>
                <a:gd name="T41" fmla="*/ 188430 h 82"/>
                <a:gd name="T42" fmla="*/ 459278 w 291"/>
                <a:gd name="T43" fmla="*/ 166261 h 82"/>
                <a:gd name="T44" fmla="*/ 425876 w 291"/>
                <a:gd name="T45" fmla="*/ 69276 h 82"/>
                <a:gd name="T46" fmla="*/ 367423 w 291"/>
                <a:gd name="T47" fmla="*/ 108070 h 82"/>
                <a:gd name="T48" fmla="*/ 336804 w 291"/>
                <a:gd name="T49" fmla="*/ 191201 h 82"/>
                <a:gd name="T50" fmla="*/ 331237 w 291"/>
                <a:gd name="T51" fmla="*/ 144093 h 82"/>
                <a:gd name="T52" fmla="*/ 322887 w 291"/>
                <a:gd name="T53" fmla="*/ 41565 h 82"/>
                <a:gd name="T54" fmla="*/ 300619 w 291"/>
                <a:gd name="T55" fmla="*/ 0 h 82"/>
                <a:gd name="T56" fmla="*/ 283918 w 291"/>
                <a:gd name="T57" fmla="*/ 41565 h 82"/>
                <a:gd name="T58" fmla="*/ 303402 w 291"/>
                <a:gd name="T59" fmla="*/ 213369 h 82"/>
                <a:gd name="T60" fmla="*/ 353505 w 291"/>
                <a:gd name="T61" fmla="*/ 224453 h 82"/>
                <a:gd name="T62" fmla="*/ 395258 w 291"/>
                <a:gd name="T63" fmla="*/ 127467 h 82"/>
                <a:gd name="T64" fmla="*/ 420309 w 291"/>
                <a:gd name="T65" fmla="*/ 160719 h 82"/>
                <a:gd name="T66" fmla="*/ 462062 w 291"/>
                <a:gd name="T67" fmla="*/ 227224 h 82"/>
                <a:gd name="T68" fmla="*/ 506598 w 291"/>
                <a:gd name="T69" fmla="*/ 193972 h 82"/>
                <a:gd name="T70" fmla="*/ 528866 w 291"/>
                <a:gd name="T71" fmla="*/ 22168 h 82"/>
                <a:gd name="T72" fmla="*/ 776598 w 291"/>
                <a:gd name="T73" fmla="*/ 2771 h 82"/>
                <a:gd name="T74" fmla="*/ 765464 w 291"/>
                <a:gd name="T75" fmla="*/ 74818 h 82"/>
                <a:gd name="T76" fmla="*/ 757113 w 291"/>
                <a:gd name="T77" fmla="*/ 169032 h 82"/>
                <a:gd name="T78" fmla="*/ 748763 w 291"/>
                <a:gd name="T79" fmla="*/ 188430 h 82"/>
                <a:gd name="T80" fmla="*/ 718144 w 291"/>
                <a:gd name="T81" fmla="*/ 83131 h 82"/>
                <a:gd name="T82" fmla="*/ 654124 w 291"/>
                <a:gd name="T83" fmla="*/ 83131 h 82"/>
                <a:gd name="T84" fmla="*/ 620722 w 291"/>
                <a:gd name="T85" fmla="*/ 188430 h 82"/>
                <a:gd name="T86" fmla="*/ 615155 w 291"/>
                <a:gd name="T87" fmla="*/ 169032 h 82"/>
                <a:gd name="T88" fmla="*/ 606804 w 291"/>
                <a:gd name="T89" fmla="*/ 74818 h 82"/>
                <a:gd name="T90" fmla="*/ 595670 w 291"/>
                <a:gd name="T91" fmla="*/ 2771 h 82"/>
                <a:gd name="T92" fmla="*/ 565052 w 291"/>
                <a:gd name="T93" fmla="*/ 24939 h 82"/>
                <a:gd name="T94" fmla="*/ 581753 w 291"/>
                <a:gd name="T95" fmla="*/ 193972 h 82"/>
                <a:gd name="T96" fmla="*/ 620722 w 291"/>
                <a:gd name="T97" fmla="*/ 227224 h 82"/>
                <a:gd name="T98" fmla="*/ 668041 w 291"/>
                <a:gd name="T99" fmla="*/ 157948 h 82"/>
                <a:gd name="T100" fmla="*/ 693093 w 291"/>
                <a:gd name="T101" fmla="*/ 127467 h 82"/>
                <a:gd name="T102" fmla="*/ 729278 w 291"/>
                <a:gd name="T103" fmla="*/ 224453 h 82"/>
                <a:gd name="T104" fmla="*/ 782165 w 291"/>
                <a:gd name="T105" fmla="*/ 213369 h 82"/>
                <a:gd name="T106" fmla="*/ 810000 w 291"/>
                <a:gd name="T107" fmla="*/ 41565 h 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91" h="82">
                  <a:moveTo>
                    <a:pt x="89" y="4"/>
                  </a:moveTo>
                  <a:cubicBezTo>
                    <a:pt x="89" y="5"/>
                    <a:pt x="89" y="6"/>
                    <a:pt x="89" y="8"/>
                  </a:cubicBezTo>
                  <a:cubicBezTo>
                    <a:pt x="89" y="10"/>
                    <a:pt x="89" y="12"/>
                    <a:pt x="88" y="15"/>
                  </a:cubicBezTo>
                  <a:cubicBezTo>
                    <a:pt x="87" y="25"/>
                    <a:pt x="86" y="34"/>
                    <a:pt x="85" y="41"/>
                  </a:cubicBezTo>
                  <a:cubicBezTo>
                    <a:pt x="84" y="49"/>
                    <a:pt x="83" y="55"/>
                    <a:pt x="82" y="61"/>
                  </a:cubicBezTo>
                  <a:cubicBezTo>
                    <a:pt x="82" y="65"/>
                    <a:pt x="81" y="68"/>
                    <a:pt x="80" y="70"/>
                  </a:cubicBezTo>
                  <a:cubicBezTo>
                    <a:pt x="80" y="73"/>
                    <a:pt x="79" y="75"/>
                    <a:pt x="79" y="77"/>
                  </a:cubicBezTo>
                  <a:cubicBezTo>
                    <a:pt x="78" y="79"/>
                    <a:pt x="77" y="80"/>
                    <a:pt x="76" y="81"/>
                  </a:cubicBezTo>
                  <a:cubicBezTo>
                    <a:pt x="75" y="82"/>
                    <a:pt x="73" y="82"/>
                    <a:pt x="71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3" y="82"/>
                    <a:pt x="61" y="82"/>
                    <a:pt x="60" y="81"/>
                  </a:cubicBezTo>
                  <a:cubicBezTo>
                    <a:pt x="58" y="80"/>
                    <a:pt x="57" y="79"/>
                    <a:pt x="57" y="77"/>
                  </a:cubicBezTo>
                  <a:cubicBezTo>
                    <a:pt x="56" y="75"/>
                    <a:pt x="55" y="72"/>
                    <a:pt x="54" y="69"/>
                  </a:cubicBezTo>
                  <a:cubicBezTo>
                    <a:pt x="53" y="65"/>
                    <a:pt x="51" y="61"/>
                    <a:pt x="50" y="58"/>
                  </a:cubicBezTo>
                  <a:cubicBezTo>
                    <a:pt x="49" y="54"/>
                    <a:pt x="48" y="50"/>
                    <a:pt x="47" y="46"/>
                  </a:cubicBezTo>
                  <a:cubicBezTo>
                    <a:pt x="46" y="42"/>
                    <a:pt x="45" y="39"/>
                    <a:pt x="45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9"/>
                    <a:pt x="42" y="42"/>
                    <a:pt x="41" y="46"/>
                  </a:cubicBezTo>
                  <a:cubicBezTo>
                    <a:pt x="40" y="49"/>
                    <a:pt x="39" y="53"/>
                    <a:pt x="37" y="57"/>
                  </a:cubicBezTo>
                  <a:cubicBezTo>
                    <a:pt x="36" y="61"/>
                    <a:pt x="35" y="64"/>
                    <a:pt x="33" y="68"/>
                  </a:cubicBezTo>
                  <a:cubicBezTo>
                    <a:pt x="32" y="72"/>
                    <a:pt x="31" y="75"/>
                    <a:pt x="30" y="77"/>
                  </a:cubicBezTo>
                  <a:cubicBezTo>
                    <a:pt x="29" y="79"/>
                    <a:pt x="28" y="80"/>
                    <a:pt x="26" y="81"/>
                  </a:cubicBezTo>
                  <a:cubicBezTo>
                    <a:pt x="25" y="82"/>
                    <a:pt x="23" y="82"/>
                    <a:pt x="21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3" y="82"/>
                    <a:pt x="12" y="82"/>
                    <a:pt x="10" y="81"/>
                  </a:cubicBezTo>
                  <a:cubicBezTo>
                    <a:pt x="9" y="80"/>
                    <a:pt x="8" y="79"/>
                    <a:pt x="8" y="77"/>
                  </a:cubicBezTo>
                  <a:cubicBezTo>
                    <a:pt x="7" y="75"/>
                    <a:pt x="7" y="73"/>
                    <a:pt x="6" y="70"/>
                  </a:cubicBezTo>
                  <a:cubicBezTo>
                    <a:pt x="6" y="68"/>
                    <a:pt x="6" y="65"/>
                    <a:pt x="5" y="62"/>
                  </a:cubicBezTo>
                  <a:cubicBezTo>
                    <a:pt x="4" y="56"/>
                    <a:pt x="4" y="49"/>
                    <a:pt x="3" y="42"/>
                  </a:cubicBezTo>
                  <a:cubicBezTo>
                    <a:pt x="2" y="34"/>
                    <a:pt x="1" y="26"/>
                    <a:pt x="1" y="15"/>
                  </a:cubicBezTo>
                  <a:cubicBezTo>
                    <a:pt x="1" y="14"/>
                    <a:pt x="1" y="12"/>
                    <a:pt x="0" y="9"/>
                  </a:cubicBezTo>
                  <a:cubicBezTo>
                    <a:pt x="0" y="7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4" y="1"/>
                    <a:pt x="14" y="2"/>
                    <a:pt x="15" y="4"/>
                  </a:cubicBezTo>
                  <a:cubicBezTo>
                    <a:pt x="15" y="6"/>
                    <a:pt x="15" y="8"/>
                    <a:pt x="15" y="9"/>
                  </a:cubicBezTo>
                  <a:cubicBezTo>
                    <a:pt x="15" y="11"/>
                    <a:pt x="15" y="13"/>
                    <a:pt x="15" y="15"/>
                  </a:cubicBezTo>
                  <a:cubicBezTo>
                    <a:pt x="16" y="20"/>
                    <a:pt x="16" y="24"/>
                    <a:pt x="16" y="27"/>
                  </a:cubicBezTo>
                  <a:cubicBezTo>
                    <a:pt x="16" y="31"/>
                    <a:pt x="17" y="34"/>
                    <a:pt x="17" y="36"/>
                  </a:cubicBezTo>
                  <a:cubicBezTo>
                    <a:pt x="17" y="39"/>
                    <a:pt x="17" y="42"/>
                    <a:pt x="17" y="44"/>
                  </a:cubicBezTo>
                  <a:cubicBezTo>
                    <a:pt x="17" y="47"/>
                    <a:pt x="18" y="49"/>
                    <a:pt x="18" y="52"/>
                  </a:cubicBezTo>
                  <a:cubicBezTo>
                    <a:pt x="18" y="55"/>
                    <a:pt x="18" y="58"/>
                    <a:pt x="19" y="61"/>
                  </a:cubicBezTo>
                  <a:cubicBezTo>
                    <a:pt x="19" y="64"/>
                    <a:pt x="19" y="66"/>
                    <a:pt x="19" y="68"/>
                  </a:cubicBezTo>
                  <a:cubicBezTo>
                    <a:pt x="19" y="69"/>
                    <a:pt x="19" y="69"/>
                    <a:pt x="20" y="69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1" y="69"/>
                    <a:pt x="21" y="69"/>
                    <a:pt x="21" y="68"/>
                  </a:cubicBezTo>
                  <a:cubicBezTo>
                    <a:pt x="22" y="66"/>
                    <a:pt x="23" y="63"/>
                    <a:pt x="24" y="60"/>
                  </a:cubicBezTo>
                  <a:cubicBezTo>
                    <a:pt x="25" y="57"/>
                    <a:pt x="26" y="53"/>
                    <a:pt x="27" y="50"/>
                  </a:cubicBezTo>
                  <a:cubicBezTo>
                    <a:pt x="28" y="46"/>
                    <a:pt x="29" y="43"/>
                    <a:pt x="30" y="39"/>
                  </a:cubicBezTo>
                  <a:cubicBezTo>
                    <a:pt x="31" y="36"/>
                    <a:pt x="32" y="33"/>
                    <a:pt x="33" y="30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8" y="24"/>
                    <a:pt x="41" y="24"/>
                    <a:pt x="44" y="24"/>
                  </a:cubicBezTo>
                  <a:cubicBezTo>
                    <a:pt x="48" y="24"/>
                    <a:pt x="51" y="24"/>
                    <a:pt x="52" y="25"/>
                  </a:cubicBezTo>
                  <a:cubicBezTo>
                    <a:pt x="54" y="26"/>
                    <a:pt x="55" y="28"/>
                    <a:pt x="56" y="30"/>
                  </a:cubicBezTo>
                  <a:cubicBezTo>
                    <a:pt x="56" y="33"/>
                    <a:pt x="57" y="36"/>
                    <a:pt x="58" y="39"/>
                  </a:cubicBezTo>
                  <a:cubicBezTo>
                    <a:pt x="59" y="43"/>
                    <a:pt x="60" y="46"/>
                    <a:pt x="61" y="50"/>
                  </a:cubicBezTo>
                  <a:cubicBezTo>
                    <a:pt x="62" y="53"/>
                    <a:pt x="63" y="57"/>
                    <a:pt x="64" y="60"/>
                  </a:cubicBezTo>
                  <a:cubicBezTo>
                    <a:pt x="65" y="63"/>
                    <a:pt x="66" y="66"/>
                    <a:pt x="67" y="68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68" y="69"/>
                    <a:pt x="68" y="69"/>
                    <a:pt x="68" y="68"/>
                  </a:cubicBezTo>
                  <a:cubicBezTo>
                    <a:pt x="69" y="66"/>
                    <a:pt x="69" y="64"/>
                    <a:pt x="69" y="61"/>
                  </a:cubicBezTo>
                  <a:cubicBezTo>
                    <a:pt x="69" y="59"/>
                    <a:pt x="70" y="56"/>
                    <a:pt x="70" y="52"/>
                  </a:cubicBezTo>
                  <a:cubicBezTo>
                    <a:pt x="71" y="49"/>
                    <a:pt x="71" y="47"/>
                    <a:pt x="71" y="44"/>
                  </a:cubicBezTo>
                  <a:cubicBezTo>
                    <a:pt x="71" y="42"/>
                    <a:pt x="72" y="39"/>
                    <a:pt x="72" y="36"/>
                  </a:cubicBezTo>
                  <a:cubicBezTo>
                    <a:pt x="72" y="34"/>
                    <a:pt x="72" y="30"/>
                    <a:pt x="73" y="27"/>
                  </a:cubicBezTo>
                  <a:cubicBezTo>
                    <a:pt x="73" y="24"/>
                    <a:pt x="73" y="20"/>
                    <a:pt x="74" y="15"/>
                  </a:cubicBezTo>
                  <a:cubicBezTo>
                    <a:pt x="74" y="14"/>
                    <a:pt x="74" y="12"/>
                    <a:pt x="74" y="10"/>
                  </a:cubicBezTo>
                  <a:cubicBezTo>
                    <a:pt x="74" y="8"/>
                    <a:pt x="75" y="6"/>
                    <a:pt x="75" y="4"/>
                  </a:cubicBezTo>
                  <a:cubicBezTo>
                    <a:pt x="75" y="3"/>
                    <a:pt x="76" y="2"/>
                    <a:pt x="77" y="1"/>
                  </a:cubicBezTo>
                  <a:cubicBezTo>
                    <a:pt x="78" y="0"/>
                    <a:pt x="80" y="0"/>
                    <a:pt x="82" y="0"/>
                  </a:cubicBezTo>
                  <a:cubicBezTo>
                    <a:pt x="87" y="0"/>
                    <a:pt x="89" y="2"/>
                    <a:pt x="89" y="4"/>
                  </a:cubicBezTo>
                  <a:close/>
                  <a:moveTo>
                    <a:pt x="183" y="0"/>
                  </a:moveTo>
                  <a:cubicBezTo>
                    <a:pt x="181" y="0"/>
                    <a:pt x="179" y="0"/>
                    <a:pt x="178" y="1"/>
                  </a:cubicBezTo>
                  <a:cubicBezTo>
                    <a:pt x="177" y="2"/>
                    <a:pt x="176" y="3"/>
                    <a:pt x="176" y="4"/>
                  </a:cubicBezTo>
                  <a:cubicBezTo>
                    <a:pt x="176" y="6"/>
                    <a:pt x="176" y="8"/>
                    <a:pt x="175" y="10"/>
                  </a:cubicBezTo>
                  <a:cubicBezTo>
                    <a:pt x="175" y="12"/>
                    <a:pt x="175" y="14"/>
                    <a:pt x="175" y="15"/>
                  </a:cubicBezTo>
                  <a:cubicBezTo>
                    <a:pt x="175" y="20"/>
                    <a:pt x="174" y="24"/>
                    <a:pt x="174" y="27"/>
                  </a:cubicBezTo>
                  <a:cubicBezTo>
                    <a:pt x="174" y="30"/>
                    <a:pt x="173" y="34"/>
                    <a:pt x="173" y="36"/>
                  </a:cubicBezTo>
                  <a:cubicBezTo>
                    <a:pt x="173" y="39"/>
                    <a:pt x="172" y="42"/>
                    <a:pt x="172" y="44"/>
                  </a:cubicBezTo>
                  <a:cubicBezTo>
                    <a:pt x="172" y="47"/>
                    <a:pt x="172" y="49"/>
                    <a:pt x="171" y="52"/>
                  </a:cubicBezTo>
                  <a:cubicBezTo>
                    <a:pt x="171" y="56"/>
                    <a:pt x="171" y="59"/>
                    <a:pt x="170" y="61"/>
                  </a:cubicBezTo>
                  <a:cubicBezTo>
                    <a:pt x="170" y="64"/>
                    <a:pt x="170" y="66"/>
                    <a:pt x="170" y="68"/>
                  </a:cubicBezTo>
                  <a:cubicBezTo>
                    <a:pt x="169" y="69"/>
                    <a:pt x="169" y="69"/>
                    <a:pt x="169" y="69"/>
                  </a:cubicBezTo>
                  <a:cubicBezTo>
                    <a:pt x="168" y="69"/>
                    <a:pt x="168" y="69"/>
                    <a:pt x="168" y="69"/>
                  </a:cubicBezTo>
                  <a:cubicBezTo>
                    <a:pt x="168" y="69"/>
                    <a:pt x="168" y="69"/>
                    <a:pt x="168" y="68"/>
                  </a:cubicBezTo>
                  <a:cubicBezTo>
                    <a:pt x="167" y="66"/>
                    <a:pt x="166" y="63"/>
                    <a:pt x="165" y="60"/>
                  </a:cubicBezTo>
                  <a:cubicBezTo>
                    <a:pt x="164" y="57"/>
                    <a:pt x="163" y="53"/>
                    <a:pt x="162" y="50"/>
                  </a:cubicBezTo>
                  <a:cubicBezTo>
                    <a:pt x="161" y="46"/>
                    <a:pt x="160" y="43"/>
                    <a:pt x="159" y="39"/>
                  </a:cubicBezTo>
                  <a:cubicBezTo>
                    <a:pt x="158" y="36"/>
                    <a:pt x="158" y="33"/>
                    <a:pt x="157" y="30"/>
                  </a:cubicBezTo>
                  <a:cubicBezTo>
                    <a:pt x="156" y="28"/>
                    <a:pt x="155" y="26"/>
                    <a:pt x="153" y="25"/>
                  </a:cubicBezTo>
                  <a:cubicBezTo>
                    <a:pt x="152" y="24"/>
                    <a:pt x="149" y="24"/>
                    <a:pt x="146" y="24"/>
                  </a:cubicBezTo>
                  <a:cubicBezTo>
                    <a:pt x="142" y="24"/>
                    <a:pt x="139" y="24"/>
                    <a:pt x="138" y="25"/>
                  </a:cubicBezTo>
                  <a:cubicBezTo>
                    <a:pt x="136" y="26"/>
                    <a:pt x="135" y="28"/>
                    <a:pt x="134" y="30"/>
                  </a:cubicBezTo>
                  <a:cubicBezTo>
                    <a:pt x="134" y="33"/>
                    <a:pt x="133" y="36"/>
                    <a:pt x="132" y="39"/>
                  </a:cubicBezTo>
                  <a:cubicBezTo>
                    <a:pt x="130" y="43"/>
                    <a:pt x="129" y="46"/>
                    <a:pt x="128" y="50"/>
                  </a:cubicBezTo>
                  <a:cubicBezTo>
                    <a:pt x="127" y="53"/>
                    <a:pt x="126" y="57"/>
                    <a:pt x="125" y="60"/>
                  </a:cubicBezTo>
                  <a:cubicBezTo>
                    <a:pt x="124" y="63"/>
                    <a:pt x="123" y="66"/>
                    <a:pt x="122" y="68"/>
                  </a:cubicBezTo>
                  <a:cubicBezTo>
                    <a:pt x="122" y="69"/>
                    <a:pt x="122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69"/>
                    <a:pt x="120" y="69"/>
                    <a:pt x="120" y="68"/>
                  </a:cubicBezTo>
                  <a:cubicBezTo>
                    <a:pt x="120" y="66"/>
                    <a:pt x="120" y="64"/>
                    <a:pt x="120" y="61"/>
                  </a:cubicBezTo>
                  <a:cubicBezTo>
                    <a:pt x="119" y="58"/>
                    <a:pt x="119" y="55"/>
                    <a:pt x="119" y="52"/>
                  </a:cubicBezTo>
                  <a:cubicBezTo>
                    <a:pt x="119" y="49"/>
                    <a:pt x="119" y="47"/>
                    <a:pt x="118" y="44"/>
                  </a:cubicBezTo>
                  <a:cubicBezTo>
                    <a:pt x="118" y="42"/>
                    <a:pt x="118" y="39"/>
                    <a:pt x="118" y="36"/>
                  </a:cubicBezTo>
                  <a:cubicBezTo>
                    <a:pt x="118" y="34"/>
                    <a:pt x="117" y="31"/>
                    <a:pt x="117" y="27"/>
                  </a:cubicBezTo>
                  <a:cubicBezTo>
                    <a:pt x="117" y="24"/>
                    <a:pt x="117" y="20"/>
                    <a:pt x="116" y="15"/>
                  </a:cubicBezTo>
                  <a:cubicBezTo>
                    <a:pt x="116" y="13"/>
                    <a:pt x="116" y="11"/>
                    <a:pt x="116" y="9"/>
                  </a:cubicBezTo>
                  <a:cubicBezTo>
                    <a:pt x="116" y="8"/>
                    <a:pt x="116" y="6"/>
                    <a:pt x="116" y="4"/>
                  </a:cubicBezTo>
                  <a:cubicBezTo>
                    <a:pt x="116" y="2"/>
                    <a:pt x="115" y="1"/>
                    <a:pt x="113" y="1"/>
                  </a:cubicBezTo>
                  <a:cubicBezTo>
                    <a:pt x="112" y="0"/>
                    <a:pt x="110" y="0"/>
                    <a:pt x="108" y="0"/>
                  </a:cubicBezTo>
                  <a:cubicBezTo>
                    <a:pt x="106" y="0"/>
                    <a:pt x="104" y="1"/>
                    <a:pt x="103" y="1"/>
                  </a:cubicBezTo>
                  <a:cubicBezTo>
                    <a:pt x="102" y="2"/>
                    <a:pt x="101" y="3"/>
                    <a:pt x="101" y="4"/>
                  </a:cubicBezTo>
                  <a:cubicBezTo>
                    <a:pt x="101" y="5"/>
                    <a:pt x="101" y="7"/>
                    <a:pt x="102" y="9"/>
                  </a:cubicBezTo>
                  <a:cubicBezTo>
                    <a:pt x="102" y="12"/>
                    <a:pt x="102" y="14"/>
                    <a:pt x="102" y="15"/>
                  </a:cubicBezTo>
                  <a:cubicBezTo>
                    <a:pt x="103" y="26"/>
                    <a:pt x="103" y="34"/>
                    <a:pt x="104" y="42"/>
                  </a:cubicBezTo>
                  <a:cubicBezTo>
                    <a:pt x="105" y="49"/>
                    <a:pt x="106" y="56"/>
                    <a:pt x="106" y="62"/>
                  </a:cubicBezTo>
                  <a:cubicBezTo>
                    <a:pt x="107" y="65"/>
                    <a:pt x="107" y="68"/>
                    <a:pt x="108" y="70"/>
                  </a:cubicBezTo>
                  <a:cubicBezTo>
                    <a:pt x="108" y="73"/>
                    <a:pt x="109" y="75"/>
                    <a:pt x="109" y="77"/>
                  </a:cubicBezTo>
                  <a:cubicBezTo>
                    <a:pt x="110" y="79"/>
                    <a:pt x="110" y="80"/>
                    <a:pt x="112" y="81"/>
                  </a:cubicBezTo>
                  <a:cubicBezTo>
                    <a:pt x="113" y="82"/>
                    <a:pt x="114" y="82"/>
                    <a:pt x="117" y="82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24" y="82"/>
                    <a:pt x="126" y="82"/>
                    <a:pt x="127" y="81"/>
                  </a:cubicBezTo>
                  <a:cubicBezTo>
                    <a:pt x="129" y="80"/>
                    <a:pt x="130" y="79"/>
                    <a:pt x="131" y="77"/>
                  </a:cubicBezTo>
                  <a:cubicBezTo>
                    <a:pt x="132" y="75"/>
                    <a:pt x="133" y="72"/>
                    <a:pt x="135" y="68"/>
                  </a:cubicBezTo>
                  <a:cubicBezTo>
                    <a:pt x="136" y="64"/>
                    <a:pt x="137" y="61"/>
                    <a:pt x="139" y="57"/>
                  </a:cubicBezTo>
                  <a:cubicBezTo>
                    <a:pt x="140" y="53"/>
                    <a:pt x="141" y="49"/>
                    <a:pt x="142" y="46"/>
                  </a:cubicBezTo>
                  <a:cubicBezTo>
                    <a:pt x="143" y="42"/>
                    <a:pt x="144" y="39"/>
                    <a:pt x="145" y="36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6" y="39"/>
                    <a:pt x="147" y="42"/>
                    <a:pt x="148" y="46"/>
                  </a:cubicBezTo>
                  <a:cubicBezTo>
                    <a:pt x="149" y="50"/>
                    <a:pt x="150" y="54"/>
                    <a:pt x="151" y="58"/>
                  </a:cubicBezTo>
                  <a:cubicBezTo>
                    <a:pt x="153" y="61"/>
                    <a:pt x="154" y="65"/>
                    <a:pt x="155" y="69"/>
                  </a:cubicBezTo>
                  <a:cubicBezTo>
                    <a:pt x="156" y="72"/>
                    <a:pt x="157" y="75"/>
                    <a:pt x="158" y="77"/>
                  </a:cubicBezTo>
                  <a:cubicBezTo>
                    <a:pt x="159" y="79"/>
                    <a:pt x="160" y="80"/>
                    <a:pt x="161" y="81"/>
                  </a:cubicBezTo>
                  <a:cubicBezTo>
                    <a:pt x="162" y="82"/>
                    <a:pt x="164" y="82"/>
                    <a:pt x="166" y="82"/>
                  </a:cubicBezTo>
                  <a:cubicBezTo>
                    <a:pt x="172" y="82"/>
                    <a:pt x="172" y="82"/>
                    <a:pt x="172" y="82"/>
                  </a:cubicBezTo>
                  <a:cubicBezTo>
                    <a:pt x="175" y="82"/>
                    <a:pt x="176" y="82"/>
                    <a:pt x="177" y="81"/>
                  </a:cubicBezTo>
                  <a:cubicBezTo>
                    <a:pt x="178" y="80"/>
                    <a:pt x="179" y="79"/>
                    <a:pt x="180" y="77"/>
                  </a:cubicBezTo>
                  <a:cubicBezTo>
                    <a:pt x="181" y="75"/>
                    <a:pt x="181" y="73"/>
                    <a:pt x="182" y="70"/>
                  </a:cubicBezTo>
                  <a:cubicBezTo>
                    <a:pt x="182" y="68"/>
                    <a:pt x="183" y="65"/>
                    <a:pt x="183" y="61"/>
                  </a:cubicBezTo>
                  <a:cubicBezTo>
                    <a:pt x="184" y="55"/>
                    <a:pt x="185" y="49"/>
                    <a:pt x="186" y="41"/>
                  </a:cubicBezTo>
                  <a:cubicBezTo>
                    <a:pt x="188" y="34"/>
                    <a:pt x="189" y="25"/>
                    <a:pt x="189" y="15"/>
                  </a:cubicBezTo>
                  <a:cubicBezTo>
                    <a:pt x="190" y="12"/>
                    <a:pt x="190" y="10"/>
                    <a:pt x="190" y="8"/>
                  </a:cubicBezTo>
                  <a:cubicBezTo>
                    <a:pt x="190" y="6"/>
                    <a:pt x="190" y="5"/>
                    <a:pt x="190" y="4"/>
                  </a:cubicBezTo>
                  <a:cubicBezTo>
                    <a:pt x="190" y="2"/>
                    <a:pt x="188" y="0"/>
                    <a:pt x="183" y="0"/>
                  </a:cubicBezTo>
                  <a:close/>
                  <a:moveTo>
                    <a:pt x="284" y="0"/>
                  </a:moveTo>
                  <a:cubicBezTo>
                    <a:pt x="282" y="0"/>
                    <a:pt x="280" y="0"/>
                    <a:pt x="279" y="1"/>
                  </a:cubicBezTo>
                  <a:cubicBezTo>
                    <a:pt x="278" y="2"/>
                    <a:pt x="277" y="3"/>
                    <a:pt x="277" y="4"/>
                  </a:cubicBezTo>
                  <a:cubicBezTo>
                    <a:pt x="277" y="6"/>
                    <a:pt x="277" y="8"/>
                    <a:pt x="277" y="10"/>
                  </a:cubicBezTo>
                  <a:cubicBezTo>
                    <a:pt x="276" y="12"/>
                    <a:pt x="276" y="14"/>
                    <a:pt x="276" y="15"/>
                  </a:cubicBezTo>
                  <a:cubicBezTo>
                    <a:pt x="276" y="20"/>
                    <a:pt x="275" y="24"/>
                    <a:pt x="275" y="27"/>
                  </a:cubicBezTo>
                  <a:cubicBezTo>
                    <a:pt x="275" y="30"/>
                    <a:pt x="274" y="34"/>
                    <a:pt x="274" y="36"/>
                  </a:cubicBezTo>
                  <a:cubicBezTo>
                    <a:pt x="274" y="39"/>
                    <a:pt x="274" y="42"/>
                    <a:pt x="273" y="44"/>
                  </a:cubicBezTo>
                  <a:cubicBezTo>
                    <a:pt x="273" y="47"/>
                    <a:pt x="273" y="49"/>
                    <a:pt x="273" y="52"/>
                  </a:cubicBezTo>
                  <a:cubicBezTo>
                    <a:pt x="272" y="56"/>
                    <a:pt x="272" y="59"/>
                    <a:pt x="272" y="61"/>
                  </a:cubicBezTo>
                  <a:cubicBezTo>
                    <a:pt x="271" y="64"/>
                    <a:pt x="271" y="66"/>
                    <a:pt x="271" y="68"/>
                  </a:cubicBezTo>
                  <a:cubicBezTo>
                    <a:pt x="271" y="69"/>
                    <a:pt x="270" y="69"/>
                    <a:pt x="270" y="69"/>
                  </a:cubicBezTo>
                  <a:cubicBezTo>
                    <a:pt x="270" y="69"/>
                    <a:pt x="270" y="69"/>
                    <a:pt x="270" y="69"/>
                  </a:cubicBezTo>
                  <a:cubicBezTo>
                    <a:pt x="269" y="69"/>
                    <a:pt x="269" y="69"/>
                    <a:pt x="269" y="68"/>
                  </a:cubicBezTo>
                  <a:cubicBezTo>
                    <a:pt x="268" y="66"/>
                    <a:pt x="267" y="63"/>
                    <a:pt x="266" y="60"/>
                  </a:cubicBezTo>
                  <a:cubicBezTo>
                    <a:pt x="266" y="57"/>
                    <a:pt x="265" y="53"/>
                    <a:pt x="264" y="50"/>
                  </a:cubicBezTo>
                  <a:cubicBezTo>
                    <a:pt x="263" y="46"/>
                    <a:pt x="262" y="43"/>
                    <a:pt x="261" y="39"/>
                  </a:cubicBezTo>
                  <a:cubicBezTo>
                    <a:pt x="260" y="36"/>
                    <a:pt x="259" y="33"/>
                    <a:pt x="258" y="30"/>
                  </a:cubicBezTo>
                  <a:cubicBezTo>
                    <a:pt x="257" y="28"/>
                    <a:pt x="256" y="26"/>
                    <a:pt x="255" y="25"/>
                  </a:cubicBezTo>
                  <a:cubicBezTo>
                    <a:pt x="253" y="24"/>
                    <a:pt x="250" y="24"/>
                    <a:pt x="247" y="24"/>
                  </a:cubicBezTo>
                  <a:cubicBezTo>
                    <a:pt x="243" y="24"/>
                    <a:pt x="241" y="24"/>
                    <a:pt x="239" y="25"/>
                  </a:cubicBezTo>
                  <a:cubicBezTo>
                    <a:pt x="237" y="26"/>
                    <a:pt x="236" y="28"/>
                    <a:pt x="235" y="30"/>
                  </a:cubicBezTo>
                  <a:cubicBezTo>
                    <a:pt x="235" y="33"/>
                    <a:pt x="234" y="36"/>
                    <a:pt x="233" y="39"/>
                  </a:cubicBezTo>
                  <a:cubicBezTo>
                    <a:pt x="232" y="43"/>
                    <a:pt x="230" y="46"/>
                    <a:pt x="229" y="50"/>
                  </a:cubicBezTo>
                  <a:cubicBezTo>
                    <a:pt x="228" y="53"/>
                    <a:pt x="227" y="57"/>
                    <a:pt x="226" y="60"/>
                  </a:cubicBezTo>
                  <a:cubicBezTo>
                    <a:pt x="225" y="63"/>
                    <a:pt x="224" y="66"/>
                    <a:pt x="223" y="68"/>
                  </a:cubicBezTo>
                  <a:cubicBezTo>
                    <a:pt x="223" y="69"/>
                    <a:pt x="223" y="69"/>
                    <a:pt x="223" y="69"/>
                  </a:cubicBezTo>
                  <a:cubicBezTo>
                    <a:pt x="222" y="69"/>
                    <a:pt x="222" y="69"/>
                    <a:pt x="222" y="69"/>
                  </a:cubicBezTo>
                  <a:cubicBezTo>
                    <a:pt x="222" y="69"/>
                    <a:pt x="221" y="69"/>
                    <a:pt x="221" y="68"/>
                  </a:cubicBezTo>
                  <a:cubicBezTo>
                    <a:pt x="221" y="66"/>
                    <a:pt x="221" y="64"/>
                    <a:pt x="221" y="61"/>
                  </a:cubicBezTo>
                  <a:cubicBezTo>
                    <a:pt x="221" y="58"/>
                    <a:pt x="220" y="55"/>
                    <a:pt x="220" y="52"/>
                  </a:cubicBezTo>
                  <a:cubicBezTo>
                    <a:pt x="220" y="49"/>
                    <a:pt x="220" y="47"/>
                    <a:pt x="220" y="44"/>
                  </a:cubicBezTo>
                  <a:cubicBezTo>
                    <a:pt x="219" y="42"/>
                    <a:pt x="219" y="39"/>
                    <a:pt x="219" y="36"/>
                  </a:cubicBezTo>
                  <a:cubicBezTo>
                    <a:pt x="219" y="34"/>
                    <a:pt x="219" y="31"/>
                    <a:pt x="218" y="27"/>
                  </a:cubicBezTo>
                  <a:cubicBezTo>
                    <a:pt x="218" y="24"/>
                    <a:pt x="218" y="20"/>
                    <a:pt x="218" y="15"/>
                  </a:cubicBezTo>
                  <a:cubicBezTo>
                    <a:pt x="217" y="13"/>
                    <a:pt x="217" y="11"/>
                    <a:pt x="217" y="9"/>
                  </a:cubicBezTo>
                  <a:cubicBezTo>
                    <a:pt x="217" y="8"/>
                    <a:pt x="217" y="6"/>
                    <a:pt x="217" y="4"/>
                  </a:cubicBezTo>
                  <a:cubicBezTo>
                    <a:pt x="217" y="2"/>
                    <a:pt x="216" y="1"/>
                    <a:pt x="214" y="1"/>
                  </a:cubicBezTo>
                  <a:cubicBezTo>
                    <a:pt x="213" y="0"/>
                    <a:pt x="211" y="0"/>
                    <a:pt x="210" y="0"/>
                  </a:cubicBezTo>
                  <a:cubicBezTo>
                    <a:pt x="207" y="0"/>
                    <a:pt x="205" y="1"/>
                    <a:pt x="204" y="1"/>
                  </a:cubicBezTo>
                  <a:cubicBezTo>
                    <a:pt x="203" y="2"/>
                    <a:pt x="203" y="3"/>
                    <a:pt x="203" y="4"/>
                  </a:cubicBezTo>
                  <a:cubicBezTo>
                    <a:pt x="203" y="5"/>
                    <a:pt x="203" y="7"/>
                    <a:pt x="203" y="9"/>
                  </a:cubicBezTo>
                  <a:cubicBezTo>
                    <a:pt x="203" y="12"/>
                    <a:pt x="203" y="14"/>
                    <a:pt x="203" y="15"/>
                  </a:cubicBezTo>
                  <a:cubicBezTo>
                    <a:pt x="204" y="26"/>
                    <a:pt x="204" y="34"/>
                    <a:pt x="205" y="42"/>
                  </a:cubicBezTo>
                  <a:cubicBezTo>
                    <a:pt x="206" y="49"/>
                    <a:pt x="207" y="56"/>
                    <a:pt x="207" y="62"/>
                  </a:cubicBezTo>
                  <a:cubicBezTo>
                    <a:pt x="208" y="65"/>
                    <a:pt x="208" y="68"/>
                    <a:pt x="209" y="70"/>
                  </a:cubicBezTo>
                  <a:cubicBezTo>
                    <a:pt x="209" y="73"/>
                    <a:pt x="210" y="75"/>
                    <a:pt x="210" y="77"/>
                  </a:cubicBezTo>
                  <a:cubicBezTo>
                    <a:pt x="211" y="79"/>
                    <a:pt x="212" y="80"/>
                    <a:pt x="213" y="81"/>
                  </a:cubicBezTo>
                  <a:cubicBezTo>
                    <a:pt x="214" y="82"/>
                    <a:pt x="216" y="82"/>
                    <a:pt x="218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25" y="82"/>
                    <a:pt x="227" y="82"/>
                    <a:pt x="229" y="81"/>
                  </a:cubicBezTo>
                  <a:cubicBezTo>
                    <a:pt x="230" y="80"/>
                    <a:pt x="231" y="79"/>
                    <a:pt x="232" y="77"/>
                  </a:cubicBezTo>
                  <a:cubicBezTo>
                    <a:pt x="233" y="75"/>
                    <a:pt x="234" y="72"/>
                    <a:pt x="236" y="68"/>
                  </a:cubicBezTo>
                  <a:cubicBezTo>
                    <a:pt x="237" y="64"/>
                    <a:pt x="238" y="61"/>
                    <a:pt x="240" y="57"/>
                  </a:cubicBezTo>
                  <a:cubicBezTo>
                    <a:pt x="241" y="53"/>
                    <a:pt x="242" y="49"/>
                    <a:pt x="243" y="46"/>
                  </a:cubicBezTo>
                  <a:cubicBezTo>
                    <a:pt x="245" y="42"/>
                    <a:pt x="246" y="39"/>
                    <a:pt x="246" y="36"/>
                  </a:cubicBezTo>
                  <a:cubicBezTo>
                    <a:pt x="247" y="36"/>
                    <a:pt x="247" y="36"/>
                    <a:pt x="247" y="36"/>
                  </a:cubicBezTo>
                  <a:cubicBezTo>
                    <a:pt x="247" y="39"/>
                    <a:pt x="248" y="42"/>
                    <a:pt x="249" y="46"/>
                  </a:cubicBezTo>
                  <a:cubicBezTo>
                    <a:pt x="250" y="50"/>
                    <a:pt x="251" y="54"/>
                    <a:pt x="253" y="58"/>
                  </a:cubicBezTo>
                  <a:cubicBezTo>
                    <a:pt x="254" y="61"/>
                    <a:pt x="255" y="65"/>
                    <a:pt x="256" y="69"/>
                  </a:cubicBezTo>
                  <a:cubicBezTo>
                    <a:pt x="257" y="72"/>
                    <a:pt x="258" y="75"/>
                    <a:pt x="259" y="77"/>
                  </a:cubicBezTo>
                  <a:cubicBezTo>
                    <a:pt x="260" y="79"/>
                    <a:pt x="261" y="80"/>
                    <a:pt x="262" y="81"/>
                  </a:cubicBezTo>
                  <a:cubicBezTo>
                    <a:pt x="263" y="82"/>
                    <a:pt x="265" y="82"/>
                    <a:pt x="268" y="82"/>
                  </a:cubicBezTo>
                  <a:cubicBezTo>
                    <a:pt x="274" y="82"/>
                    <a:pt x="274" y="82"/>
                    <a:pt x="274" y="82"/>
                  </a:cubicBezTo>
                  <a:cubicBezTo>
                    <a:pt x="276" y="82"/>
                    <a:pt x="277" y="82"/>
                    <a:pt x="278" y="81"/>
                  </a:cubicBezTo>
                  <a:cubicBezTo>
                    <a:pt x="280" y="80"/>
                    <a:pt x="280" y="79"/>
                    <a:pt x="281" y="77"/>
                  </a:cubicBezTo>
                  <a:cubicBezTo>
                    <a:pt x="282" y="75"/>
                    <a:pt x="282" y="73"/>
                    <a:pt x="283" y="70"/>
                  </a:cubicBezTo>
                  <a:cubicBezTo>
                    <a:pt x="283" y="68"/>
                    <a:pt x="284" y="65"/>
                    <a:pt x="285" y="61"/>
                  </a:cubicBezTo>
                  <a:cubicBezTo>
                    <a:pt x="286" y="55"/>
                    <a:pt x="287" y="49"/>
                    <a:pt x="288" y="41"/>
                  </a:cubicBezTo>
                  <a:cubicBezTo>
                    <a:pt x="289" y="34"/>
                    <a:pt x="290" y="25"/>
                    <a:pt x="291" y="15"/>
                  </a:cubicBezTo>
                  <a:cubicBezTo>
                    <a:pt x="291" y="12"/>
                    <a:pt x="291" y="10"/>
                    <a:pt x="291" y="8"/>
                  </a:cubicBezTo>
                  <a:cubicBezTo>
                    <a:pt x="291" y="6"/>
                    <a:pt x="291" y="5"/>
                    <a:pt x="291" y="4"/>
                  </a:cubicBezTo>
                  <a:cubicBezTo>
                    <a:pt x="291" y="2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  <p:grpSp>
        <p:nvGrpSpPr>
          <p:cNvPr id="19" name="Gruppieren 75"/>
          <p:cNvGrpSpPr>
            <a:grpSpLocks noChangeAspect="1"/>
          </p:cNvGrpSpPr>
          <p:nvPr/>
        </p:nvGrpSpPr>
        <p:grpSpPr bwMode="auto">
          <a:xfrm>
            <a:off x="2590800" y="152400"/>
            <a:ext cx="1116917" cy="1116917"/>
            <a:chOff x="7585656" y="1407429"/>
            <a:chExt cx="1090800" cy="1090800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sp>
          <p:nvSpPr>
            <p:cNvPr id="20" name="Rechteck 76"/>
            <p:cNvSpPr>
              <a:spLocks noChangeAspect="1"/>
            </p:cNvSpPr>
            <p:nvPr/>
          </p:nvSpPr>
          <p:spPr bwMode="gray">
            <a:xfrm>
              <a:off x="7585656" y="1407429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21" name="Freeform 15"/>
            <p:cNvSpPr>
              <a:spLocks noChangeAspect="1" noEditPoints="1"/>
            </p:cNvSpPr>
            <p:nvPr/>
          </p:nvSpPr>
          <p:spPr bwMode="auto">
            <a:xfrm>
              <a:off x="7726056" y="1619153"/>
              <a:ext cx="810000" cy="678047"/>
            </a:xfrm>
            <a:custGeom>
              <a:avLst/>
              <a:gdLst>
                <a:gd name="T0" fmla="*/ 0 w 431"/>
                <a:gd name="T1" fmla="*/ 193459 h 361"/>
                <a:gd name="T2" fmla="*/ 0 w 431"/>
                <a:gd name="T3" fmla="*/ 484588 h 361"/>
                <a:gd name="T4" fmla="*/ 199211 w 431"/>
                <a:gd name="T5" fmla="*/ 484588 h 361"/>
                <a:gd name="T6" fmla="*/ 447285 w 431"/>
                <a:gd name="T7" fmla="*/ 678047 h 361"/>
                <a:gd name="T8" fmla="*/ 447285 w 431"/>
                <a:gd name="T9" fmla="*/ 0 h 361"/>
                <a:gd name="T10" fmla="*/ 199211 w 431"/>
                <a:gd name="T11" fmla="*/ 193459 h 361"/>
                <a:gd name="T12" fmla="*/ 0 w 431"/>
                <a:gd name="T13" fmla="*/ 193459 h 361"/>
                <a:gd name="T14" fmla="*/ 409698 w 431"/>
                <a:gd name="T15" fmla="*/ 77008 h 361"/>
                <a:gd name="T16" fmla="*/ 409698 w 431"/>
                <a:gd name="T17" fmla="*/ 601039 h 361"/>
                <a:gd name="T18" fmla="*/ 223643 w 431"/>
                <a:gd name="T19" fmla="*/ 454536 h 361"/>
                <a:gd name="T20" fmla="*/ 199211 w 431"/>
                <a:gd name="T21" fmla="*/ 447023 h 361"/>
                <a:gd name="T22" fmla="*/ 37587 w 431"/>
                <a:gd name="T23" fmla="*/ 447023 h 361"/>
                <a:gd name="T24" fmla="*/ 37587 w 431"/>
                <a:gd name="T25" fmla="*/ 231024 h 361"/>
                <a:gd name="T26" fmla="*/ 199211 w 431"/>
                <a:gd name="T27" fmla="*/ 231024 h 361"/>
                <a:gd name="T28" fmla="*/ 223643 w 431"/>
                <a:gd name="T29" fmla="*/ 223511 h 361"/>
                <a:gd name="T30" fmla="*/ 409698 w 431"/>
                <a:gd name="T31" fmla="*/ 77008 h 361"/>
                <a:gd name="T32" fmla="*/ 584478 w 431"/>
                <a:gd name="T33" fmla="*/ 488344 h 361"/>
                <a:gd name="T34" fmla="*/ 561926 w 431"/>
                <a:gd name="T35" fmla="*/ 478953 h 361"/>
                <a:gd name="T36" fmla="*/ 560046 w 431"/>
                <a:gd name="T37" fmla="*/ 473318 h 361"/>
                <a:gd name="T38" fmla="*/ 569443 w 431"/>
                <a:gd name="T39" fmla="*/ 456414 h 361"/>
                <a:gd name="T40" fmla="*/ 644617 w 431"/>
                <a:gd name="T41" fmla="*/ 341841 h 361"/>
                <a:gd name="T42" fmla="*/ 642738 w 431"/>
                <a:gd name="T43" fmla="*/ 339963 h 361"/>
                <a:gd name="T44" fmla="*/ 642738 w 431"/>
                <a:gd name="T45" fmla="*/ 339963 h 361"/>
                <a:gd name="T46" fmla="*/ 644617 w 431"/>
                <a:gd name="T47" fmla="*/ 336206 h 361"/>
                <a:gd name="T48" fmla="*/ 569443 w 431"/>
                <a:gd name="T49" fmla="*/ 221633 h 361"/>
                <a:gd name="T50" fmla="*/ 560046 w 431"/>
                <a:gd name="T51" fmla="*/ 206607 h 361"/>
                <a:gd name="T52" fmla="*/ 561926 w 431"/>
                <a:gd name="T53" fmla="*/ 199094 h 361"/>
                <a:gd name="T54" fmla="*/ 584478 w 431"/>
                <a:gd name="T55" fmla="*/ 191581 h 361"/>
                <a:gd name="T56" fmla="*/ 678445 w 431"/>
                <a:gd name="T57" fmla="*/ 336206 h 361"/>
                <a:gd name="T58" fmla="*/ 676566 w 431"/>
                <a:gd name="T59" fmla="*/ 339963 h 361"/>
                <a:gd name="T60" fmla="*/ 678445 w 431"/>
                <a:gd name="T61" fmla="*/ 341841 h 361"/>
                <a:gd name="T62" fmla="*/ 584478 w 431"/>
                <a:gd name="T63" fmla="*/ 488344 h 361"/>
                <a:gd name="T64" fmla="*/ 610789 w 431"/>
                <a:gd name="T65" fmla="*/ 548448 h 361"/>
                <a:gd name="T66" fmla="*/ 588237 w 431"/>
                <a:gd name="T67" fmla="*/ 540935 h 361"/>
                <a:gd name="T68" fmla="*/ 597633 w 431"/>
                <a:gd name="T69" fmla="*/ 518396 h 361"/>
                <a:gd name="T70" fmla="*/ 710394 w 431"/>
                <a:gd name="T71" fmla="*/ 341841 h 361"/>
                <a:gd name="T72" fmla="*/ 710394 w 431"/>
                <a:gd name="T73" fmla="*/ 338084 h 361"/>
                <a:gd name="T74" fmla="*/ 710394 w 431"/>
                <a:gd name="T75" fmla="*/ 338084 h 361"/>
                <a:gd name="T76" fmla="*/ 710394 w 431"/>
                <a:gd name="T77" fmla="*/ 336206 h 361"/>
                <a:gd name="T78" fmla="*/ 595754 w 431"/>
                <a:gd name="T79" fmla="*/ 159651 h 361"/>
                <a:gd name="T80" fmla="*/ 588237 w 431"/>
                <a:gd name="T81" fmla="*/ 137112 h 361"/>
                <a:gd name="T82" fmla="*/ 610789 w 431"/>
                <a:gd name="T83" fmla="*/ 129599 h 361"/>
                <a:gd name="T84" fmla="*/ 744223 w 431"/>
                <a:gd name="T85" fmla="*/ 336206 h 361"/>
                <a:gd name="T86" fmla="*/ 744223 w 431"/>
                <a:gd name="T87" fmla="*/ 338084 h 361"/>
                <a:gd name="T88" fmla="*/ 744223 w 431"/>
                <a:gd name="T89" fmla="*/ 341841 h 361"/>
                <a:gd name="T90" fmla="*/ 610789 w 431"/>
                <a:gd name="T91" fmla="*/ 548448 h 361"/>
                <a:gd name="T92" fmla="*/ 810000 w 431"/>
                <a:gd name="T93" fmla="*/ 341841 h 361"/>
                <a:gd name="T94" fmla="*/ 650255 w 431"/>
                <a:gd name="T95" fmla="*/ 602917 h 361"/>
                <a:gd name="T96" fmla="*/ 627703 w 431"/>
                <a:gd name="T97" fmla="*/ 597282 h 361"/>
                <a:gd name="T98" fmla="*/ 635220 w 431"/>
                <a:gd name="T99" fmla="*/ 572865 h 361"/>
                <a:gd name="T100" fmla="*/ 776172 w 431"/>
                <a:gd name="T101" fmla="*/ 341841 h 361"/>
                <a:gd name="T102" fmla="*/ 776172 w 431"/>
                <a:gd name="T103" fmla="*/ 338084 h 361"/>
                <a:gd name="T104" fmla="*/ 776172 w 431"/>
                <a:gd name="T105" fmla="*/ 338084 h 361"/>
                <a:gd name="T106" fmla="*/ 776172 w 431"/>
                <a:gd name="T107" fmla="*/ 336206 h 361"/>
                <a:gd name="T108" fmla="*/ 633341 w 431"/>
                <a:gd name="T109" fmla="*/ 105182 h 361"/>
                <a:gd name="T110" fmla="*/ 625824 w 431"/>
                <a:gd name="T111" fmla="*/ 82643 h 361"/>
                <a:gd name="T112" fmla="*/ 648376 w 431"/>
                <a:gd name="T113" fmla="*/ 75130 h 361"/>
                <a:gd name="T114" fmla="*/ 810000 w 431"/>
                <a:gd name="T115" fmla="*/ 336206 h 361"/>
                <a:gd name="T116" fmla="*/ 810000 w 431"/>
                <a:gd name="T117" fmla="*/ 338084 h 361"/>
                <a:gd name="T118" fmla="*/ 810000 w 431"/>
                <a:gd name="T119" fmla="*/ 341841 h 36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31" h="361">
                  <a:moveTo>
                    <a:pt x="0" y="103"/>
                  </a:moveTo>
                  <a:cubicBezTo>
                    <a:pt x="0" y="258"/>
                    <a:pt x="0" y="258"/>
                    <a:pt x="0" y="258"/>
                  </a:cubicBezTo>
                  <a:cubicBezTo>
                    <a:pt x="106" y="258"/>
                    <a:pt x="106" y="258"/>
                    <a:pt x="106" y="258"/>
                  </a:cubicBezTo>
                  <a:cubicBezTo>
                    <a:pt x="238" y="361"/>
                    <a:pt x="238" y="361"/>
                    <a:pt x="238" y="361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106" y="103"/>
                    <a:pt x="106" y="103"/>
                    <a:pt x="106" y="103"/>
                  </a:cubicBezTo>
                  <a:lnTo>
                    <a:pt x="0" y="103"/>
                  </a:lnTo>
                  <a:close/>
                  <a:moveTo>
                    <a:pt x="218" y="41"/>
                  </a:moveTo>
                  <a:cubicBezTo>
                    <a:pt x="218" y="320"/>
                    <a:pt x="218" y="320"/>
                    <a:pt x="218" y="320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5" y="239"/>
                    <a:pt x="111" y="238"/>
                    <a:pt x="106" y="238"/>
                  </a:cubicBezTo>
                  <a:cubicBezTo>
                    <a:pt x="20" y="238"/>
                    <a:pt x="20" y="238"/>
                    <a:pt x="20" y="238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106" y="123"/>
                    <a:pt x="106" y="123"/>
                    <a:pt x="106" y="123"/>
                  </a:cubicBezTo>
                  <a:cubicBezTo>
                    <a:pt x="111" y="123"/>
                    <a:pt x="115" y="122"/>
                    <a:pt x="119" y="119"/>
                  </a:cubicBezTo>
                  <a:lnTo>
                    <a:pt x="218" y="41"/>
                  </a:lnTo>
                  <a:close/>
                  <a:moveTo>
                    <a:pt x="311" y="260"/>
                  </a:moveTo>
                  <a:cubicBezTo>
                    <a:pt x="307" y="262"/>
                    <a:pt x="301" y="260"/>
                    <a:pt x="299" y="255"/>
                  </a:cubicBezTo>
                  <a:cubicBezTo>
                    <a:pt x="299" y="254"/>
                    <a:pt x="298" y="253"/>
                    <a:pt x="298" y="252"/>
                  </a:cubicBezTo>
                  <a:cubicBezTo>
                    <a:pt x="298" y="248"/>
                    <a:pt x="300" y="245"/>
                    <a:pt x="303" y="243"/>
                  </a:cubicBezTo>
                  <a:cubicBezTo>
                    <a:pt x="327" y="232"/>
                    <a:pt x="343" y="208"/>
                    <a:pt x="343" y="182"/>
                  </a:cubicBezTo>
                  <a:cubicBezTo>
                    <a:pt x="343" y="182"/>
                    <a:pt x="342" y="181"/>
                    <a:pt x="342" y="181"/>
                  </a:cubicBezTo>
                  <a:cubicBezTo>
                    <a:pt x="342" y="181"/>
                    <a:pt x="342" y="181"/>
                    <a:pt x="342" y="181"/>
                  </a:cubicBezTo>
                  <a:cubicBezTo>
                    <a:pt x="342" y="180"/>
                    <a:pt x="343" y="180"/>
                    <a:pt x="343" y="179"/>
                  </a:cubicBezTo>
                  <a:cubicBezTo>
                    <a:pt x="342" y="153"/>
                    <a:pt x="327" y="129"/>
                    <a:pt x="303" y="118"/>
                  </a:cubicBezTo>
                  <a:cubicBezTo>
                    <a:pt x="300" y="116"/>
                    <a:pt x="298" y="113"/>
                    <a:pt x="298" y="110"/>
                  </a:cubicBezTo>
                  <a:cubicBezTo>
                    <a:pt x="298" y="108"/>
                    <a:pt x="298" y="107"/>
                    <a:pt x="299" y="106"/>
                  </a:cubicBezTo>
                  <a:cubicBezTo>
                    <a:pt x="301" y="101"/>
                    <a:pt x="306" y="99"/>
                    <a:pt x="311" y="102"/>
                  </a:cubicBezTo>
                  <a:cubicBezTo>
                    <a:pt x="341" y="115"/>
                    <a:pt x="360" y="146"/>
                    <a:pt x="361" y="179"/>
                  </a:cubicBezTo>
                  <a:cubicBezTo>
                    <a:pt x="361" y="180"/>
                    <a:pt x="360" y="180"/>
                    <a:pt x="360" y="181"/>
                  </a:cubicBezTo>
                  <a:cubicBezTo>
                    <a:pt x="360" y="181"/>
                    <a:pt x="361" y="181"/>
                    <a:pt x="361" y="182"/>
                  </a:cubicBezTo>
                  <a:cubicBezTo>
                    <a:pt x="361" y="215"/>
                    <a:pt x="341" y="246"/>
                    <a:pt x="311" y="260"/>
                  </a:cubicBezTo>
                  <a:close/>
                  <a:moveTo>
                    <a:pt x="325" y="292"/>
                  </a:moveTo>
                  <a:cubicBezTo>
                    <a:pt x="321" y="295"/>
                    <a:pt x="315" y="293"/>
                    <a:pt x="313" y="288"/>
                  </a:cubicBezTo>
                  <a:cubicBezTo>
                    <a:pt x="311" y="283"/>
                    <a:pt x="313" y="278"/>
                    <a:pt x="318" y="276"/>
                  </a:cubicBezTo>
                  <a:cubicBezTo>
                    <a:pt x="355" y="259"/>
                    <a:pt x="378" y="222"/>
                    <a:pt x="378" y="182"/>
                  </a:cubicBezTo>
                  <a:cubicBezTo>
                    <a:pt x="378" y="181"/>
                    <a:pt x="378" y="181"/>
                    <a:pt x="378" y="180"/>
                  </a:cubicBezTo>
                  <a:cubicBezTo>
                    <a:pt x="378" y="180"/>
                    <a:pt x="378" y="180"/>
                    <a:pt x="378" y="180"/>
                  </a:cubicBezTo>
                  <a:cubicBezTo>
                    <a:pt x="378" y="180"/>
                    <a:pt x="378" y="180"/>
                    <a:pt x="378" y="179"/>
                  </a:cubicBezTo>
                  <a:cubicBezTo>
                    <a:pt x="378" y="139"/>
                    <a:pt x="354" y="102"/>
                    <a:pt x="317" y="85"/>
                  </a:cubicBezTo>
                  <a:cubicBezTo>
                    <a:pt x="313" y="83"/>
                    <a:pt x="311" y="78"/>
                    <a:pt x="313" y="73"/>
                  </a:cubicBezTo>
                  <a:cubicBezTo>
                    <a:pt x="315" y="69"/>
                    <a:pt x="320" y="67"/>
                    <a:pt x="325" y="69"/>
                  </a:cubicBezTo>
                  <a:cubicBezTo>
                    <a:pt x="368" y="88"/>
                    <a:pt x="396" y="132"/>
                    <a:pt x="396" y="179"/>
                  </a:cubicBezTo>
                  <a:cubicBezTo>
                    <a:pt x="396" y="180"/>
                    <a:pt x="396" y="180"/>
                    <a:pt x="396" y="180"/>
                  </a:cubicBezTo>
                  <a:cubicBezTo>
                    <a:pt x="396" y="181"/>
                    <a:pt x="396" y="181"/>
                    <a:pt x="396" y="182"/>
                  </a:cubicBezTo>
                  <a:cubicBezTo>
                    <a:pt x="396" y="229"/>
                    <a:pt x="368" y="273"/>
                    <a:pt x="325" y="292"/>
                  </a:cubicBezTo>
                  <a:close/>
                  <a:moveTo>
                    <a:pt x="431" y="182"/>
                  </a:moveTo>
                  <a:cubicBezTo>
                    <a:pt x="431" y="241"/>
                    <a:pt x="399" y="295"/>
                    <a:pt x="346" y="321"/>
                  </a:cubicBezTo>
                  <a:cubicBezTo>
                    <a:pt x="341" y="324"/>
                    <a:pt x="336" y="322"/>
                    <a:pt x="334" y="318"/>
                  </a:cubicBezTo>
                  <a:cubicBezTo>
                    <a:pt x="331" y="313"/>
                    <a:pt x="333" y="308"/>
                    <a:pt x="338" y="305"/>
                  </a:cubicBezTo>
                  <a:cubicBezTo>
                    <a:pt x="384" y="282"/>
                    <a:pt x="413" y="234"/>
                    <a:pt x="413" y="182"/>
                  </a:cubicBezTo>
                  <a:cubicBezTo>
                    <a:pt x="413" y="181"/>
                    <a:pt x="413" y="181"/>
                    <a:pt x="413" y="180"/>
                  </a:cubicBezTo>
                  <a:cubicBezTo>
                    <a:pt x="413" y="180"/>
                    <a:pt x="413" y="180"/>
                    <a:pt x="413" y="180"/>
                  </a:cubicBezTo>
                  <a:cubicBezTo>
                    <a:pt x="413" y="180"/>
                    <a:pt x="413" y="179"/>
                    <a:pt x="413" y="179"/>
                  </a:cubicBezTo>
                  <a:cubicBezTo>
                    <a:pt x="413" y="127"/>
                    <a:pt x="384" y="79"/>
                    <a:pt x="337" y="56"/>
                  </a:cubicBezTo>
                  <a:cubicBezTo>
                    <a:pt x="333" y="53"/>
                    <a:pt x="331" y="48"/>
                    <a:pt x="333" y="44"/>
                  </a:cubicBezTo>
                  <a:cubicBezTo>
                    <a:pt x="335" y="39"/>
                    <a:pt x="341" y="37"/>
                    <a:pt x="345" y="40"/>
                  </a:cubicBezTo>
                  <a:cubicBezTo>
                    <a:pt x="398" y="66"/>
                    <a:pt x="431" y="120"/>
                    <a:pt x="431" y="179"/>
                  </a:cubicBezTo>
                  <a:cubicBezTo>
                    <a:pt x="431" y="179"/>
                    <a:pt x="431" y="180"/>
                    <a:pt x="431" y="180"/>
                  </a:cubicBezTo>
                  <a:cubicBezTo>
                    <a:pt x="431" y="181"/>
                    <a:pt x="431" y="181"/>
                    <a:pt x="431" y="1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1671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algn="l">
              <a:defRPr/>
            </a:pPr>
            <a:r>
              <a:rPr lang="hu-HU" sz="2400" dirty="0" smtClean="0">
                <a:solidFill>
                  <a:schemeClr val="tx1"/>
                </a:solidFill>
              </a:rPr>
              <a:t>Miért van szükség a kétféle panelre?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67587" name="Tartalom helye 2"/>
          <p:cNvSpPr txBox="1">
            <a:spLocks/>
          </p:cNvSpPr>
          <p:nvPr/>
        </p:nvSpPr>
        <p:spPr bwMode="auto">
          <a:xfrm>
            <a:off x="352425" y="1143000"/>
            <a:ext cx="3973513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marL="342900" indent="-342900" eaLnBrk="0" hangingPunct="0">
              <a:spcBef>
                <a:spcPts val="1200"/>
              </a:spcBef>
              <a:spcAft>
                <a:spcPts val="1200"/>
              </a:spcAft>
              <a:buClr>
                <a:srgbClr val="FCB033"/>
              </a:buClr>
              <a:buFont typeface="Wingdings" pitchFamily="2" charset="2"/>
              <a:buChar char="§"/>
            </a:pPr>
            <a:r>
              <a:rPr lang="hu-HU" altLang="hu-HU" sz="2400">
                <a:latin typeface="Arial Narrow" pitchFamily="34" charset="0"/>
              </a:rPr>
              <a:t>Cookie-panellel csak mérőkóddal ellátott oldalak mérhetőek</a:t>
            </a:r>
          </a:p>
          <a:p>
            <a:pPr marL="342900" indent="-342900" eaLnBrk="0" hangingPunct="0">
              <a:spcBef>
                <a:spcPts val="1200"/>
              </a:spcBef>
              <a:spcAft>
                <a:spcPts val="1200"/>
              </a:spcAft>
              <a:buClr>
                <a:srgbClr val="FCB033"/>
              </a:buClr>
              <a:buFont typeface="Wingdings" pitchFamily="2" charset="2"/>
              <a:buChar char="§"/>
            </a:pPr>
            <a:r>
              <a:rPr lang="hu-HU" altLang="hu-HU" sz="2400">
                <a:latin typeface="Arial Narrow" pitchFamily="34" charset="0"/>
              </a:rPr>
              <a:t>Vannak oldalak, amelyek nem hazai ügyfelek tulajdonában állnak, ezért nem tudnak mérőkódot elhelyezni benne</a:t>
            </a:r>
          </a:p>
          <a:p>
            <a:pPr marL="342900" indent="-342900" eaLnBrk="0" hangingPunct="0">
              <a:spcBef>
                <a:spcPts val="1200"/>
              </a:spcBef>
              <a:spcAft>
                <a:spcPts val="1200"/>
              </a:spcAft>
              <a:buClr>
                <a:srgbClr val="FCB033"/>
              </a:buClr>
              <a:buFont typeface="Wingdings" pitchFamily="2" charset="2"/>
              <a:buChar char="§"/>
            </a:pPr>
            <a:r>
              <a:rPr lang="hu-HU" altLang="hu-HU" sz="2400">
                <a:latin typeface="Arial Narrow" pitchFamily="34" charset="0"/>
              </a:rPr>
              <a:t>Facebook, YouTube, LinkedIn, Google, Gmail, stb.</a:t>
            </a:r>
          </a:p>
          <a:p>
            <a:pPr marL="342900" indent="-342900" eaLnBrk="0" hangingPunct="0">
              <a:spcBef>
                <a:spcPts val="1200"/>
              </a:spcBef>
              <a:spcAft>
                <a:spcPts val="1200"/>
              </a:spcAft>
              <a:buClr>
                <a:srgbClr val="FCB033"/>
              </a:buClr>
              <a:buFont typeface="Wingdings" pitchFamily="2" charset="2"/>
              <a:buChar char="§"/>
            </a:pPr>
            <a:r>
              <a:rPr lang="hu-HU" altLang="hu-HU" sz="2400">
                <a:latin typeface="Arial Narrow" pitchFamily="34" charset="0"/>
              </a:rPr>
              <a:t>A szoftverpanel korlátozott mérete</a:t>
            </a:r>
          </a:p>
        </p:txBody>
      </p:sp>
      <p:grpSp>
        <p:nvGrpSpPr>
          <p:cNvPr id="67588" name="Group 8"/>
          <p:cNvGrpSpPr>
            <a:grpSpLocks/>
          </p:cNvGrpSpPr>
          <p:nvPr/>
        </p:nvGrpSpPr>
        <p:grpSpPr bwMode="auto">
          <a:xfrm>
            <a:off x="5599113" y="2030413"/>
            <a:ext cx="2271712" cy="2998787"/>
            <a:chOff x="3243" y="1548"/>
            <a:chExt cx="1431" cy="1889"/>
          </a:xfrm>
        </p:grpSpPr>
        <p:grpSp>
          <p:nvGrpSpPr>
            <p:cNvPr id="67611" name="Group 9"/>
            <p:cNvGrpSpPr>
              <a:grpSpLocks/>
            </p:cNvGrpSpPr>
            <p:nvPr/>
          </p:nvGrpSpPr>
          <p:grpSpPr bwMode="auto">
            <a:xfrm rot="220837">
              <a:off x="3478" y="1548"/>
              <a:ext cx="1196" cy="1712"/>
              <a:chOff x="728" y="1935"/>
              <a:chExt cx="1196" cy="1712"/>
            </a:xfrm>
          </p:grpSpPr>
          <p:sp>
            <p:nvSpPr>
              <p:cNvPr id="67613" name="Freeform 4"/>
              <p:cNvSpPr>
                <a:spLocks/>
              </p:cNvSpPr>
              <p:nvPr/>
            </p:nvSpPr>
            <p:spPr bwMode="gray">
              <a:xfrm rot="1227305">
                <a:off x="761" y="2498"/>
                <a:ext cx="311" cy="153"/>
              </a:xfrm>
              <a:custGeom>
                <a:avLst/>
                <a:gdLst>
                  <a:gd name="T0" fmla="*/ 0 w 389"/>
                  <a:gd name="T1" fmla="*/ 637191416 h 182"/>
                  <a:gd name="T2" fmla="*/ 448337576 w 389"/>
                  <a:gd name="T3" fmla="*/ 637191416 h 182"/>
                  <a:gd name="T4" fmla="*/ 448337576 w 389"/>
                  <a:gd name="T5" fmla="*/ 637191416 h 182"/>
                  <a:gd name="T6" fmla="*/ 448337576 w 389"/>
                  <a:gd name="T7" fmla="*/ 0 h 182"/>
                  <a:gd name="T8" fmla="*/ 0 w 389"/>
                  <a:gd name="T9" fmla="*/ 637191416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9"/>
                  <a:gd name="T16" fmla="*/ 0 h 182"/>
                  <a:gd name="T17" fmla="*/ 389 w 389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9" h="182">
                    <a:moveTo>
                      <a:pt x="0" y="133"/>
                    </a:moveTo>
                    <a:lnTo>
                      <a:pt x="49" y="182"/>
                    </a:lnTo>
                    <a:lnTo>
                      <a:pt x="389" y="45"/>
                    </a:lnTo>
                    <a:lnTo>
                      <a:pt x="330" y="0"/>
                    </a:lnTo>
                    <a:lnTo>
                      <a:pt x="0" y="13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14" name="Freeform 5"/>
              <p:cNvSpPr>
                <a:spLocks/>
              </p:cNvSpPr>
              <p:nvPr/>
            </p:nvSpPr>
            <p:spPr bwMode="gray">
              <a:xfrm rot="1227305">
                <a:off x="1120" y="3091"/>
                <a:ext cx="290" cy="123"/>
              </a:xfrm>
              <a:custGeom>
                <a:avLst/>
                <a:gdLst>
                  <a:gd name="T0" fmla="*/ 0 w 366"/>
                  <a:gd name="T1" fmla="*/ 445266810 h 154"/>
                  <a:gd name="T2" fmla="*/ 421063896 w 366"/>
                  <a:gd name="T3" fmla="*/ 445266810 h 154"/>
                  <a:gd name="T4" fmla="*/ 421063896 w 366"/>
                  <a:gd name="T5" fmla="*/ 445266810 h 154"/>
                  <a:gd name="T6" fmla="*/ 421063896 w 366"/>
                  <a:gd name="T7" fmla="*/ 0 h 154"/>
                  <a:gd name="T8" fmla="*/ 0 w 366"/>
                  <a:gd name="T9" fmla="*/ 445266810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6"/>
                  <a:gd name="T16" fmla="*/ 0 h 154"/>
                  <a:gd name="T17" fmla="*/ 366 w 366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6" h="154">
                    <a:moveTo>
                      <a:pt x="0" y="113"/>
                    </a:moveTo>
                    <a:lnTo>
                      <a:pt x="40" y="154"/>
                    </a:lnTo>
                    <a:lnTo>
                      <a:pt x="366" y="42"/>
                    </a:lnTo>
                    <a:lnTo>
                      <a:pt x="309" y="0"/>
                    </a:lnTo>
                    <a:lnTo>
                      <a:pt x="0" y="11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15" name="Freeform 6"/>
              <p:cNvSpPr>
                <a:spLocks/>
              </p:cNvSpPr>
              <p:nvPr/>
            </p:nvSpPr>
            <p:spPr bwMode="gray">
              <a:xfrm rot="1227305">
                <a:off x="1042" y="2283"/>
                <a:ext cx="381" cy="355"/>
              </a:xfrm>
              <a:custGeom>
                <a:avLst/>
                <a:gdLst>
                  <a:gd name="T0" fmla="*/ 2147483647 w 195"/>
                  <a:gd name="T1" fmla="*/ 2147483647 h 185"/>
                  <a:gd name="T2" fmla="*/ 2147483647 w 195"/>
                  <a:gd name="T3" fmla="*/ 2147483647 h 185"/>
                  <a:gd name="T4" fmla="*/ 2147483647 w 195"/>
                  <a:gd name="T5" fmla="*/ 2147483647 h 185"/>
                  <a:gd name="T6" fmla="*/ 2147483647 w 195"/>
                  <a:gd name="T7" fmla="*/ 2147483647 h 185"/>
                  <a:gd name="T8" fmla="*/ 2147483647 w 195"/>
                  <a:gd name="T9" fmla="*/ 2147483647 h 185"/>
                  <a:gd name="T10" fmla="*/ 2147483647 w 195"/>
                  <a:gd name="T11" fmla="*/ 2147483647 h 1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5"/>
                  <a:gd name="T19" fmla="*/ 0 h 185"/>
                  <a:gd name="T20" fmla="*/ 195 w 195"/>
                  <a:gd name="T21" fmla="*/ 185 h 1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5" h="185">
                    <a:moveTo>
                      <a:pt x="44" y="185"/>
                    </a:moveTo>
                    <a:cubicBezTo>
                      <a:pt x="44" y="185"/>
                      <a:pt x="12" y="111"/>
                      <a:pt x="60" y="62"/>
                    </a:cubicBezTo>
                    <a:cubicBezTo>
                      <a:pt x="109" y="13"/>
                      <a:pt x="167" y="22"/>
                      <a:pt x="195" y="37"/>
                    </a:cubicBezTo>
                    <a:cubicBezTo>
                      <a:pt x="195" y="37"/>
                      <a:pt x="167" y="0"/>
                      <a:pt x="88" y="17"/>
                    </a:cubicBezTo>
                    <a:cubicBezTo>
                      <a:pt x="8" y="34"/>
                      <a:pt x="0" y="107"/>
                      <a:pt x="19" y="166"/>
                    </a:cubicBezTo>
                    <a:lnTo>
                      <a:pt x="44" y="18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16" name="Freeform 7"/>
              <p:cNvSpPr>
                <a:spLocks/>
              </p:cNvSpPr>
              <p:nvPr/>
            </p:nvSpPr>
            <p:spPr bwMode="gray">
              <a:xfrm rot="1227305">
                <a:off x="1448" y="2301"/>
                <a:ext cx="476" cy="948"/>
              </a:xfrm>
              <a:custGeom>
                <a:avLst/>
                <a:gdLst>
                  <a:gd name="T0" fmla="*/ 2147483647 w 236"/>
                  <a:gd name="T1" fmla="*/ 2147483647 h 498"/>
                  <a:gd name="T2" fmla="*/ 2147483647 w 236"/>
                  <a:gd name="T3" fmla="*/ 2147483647 h 498"/>
                  <a:gd name="T4" fmla="*/ 2147483647 w 236"/>
                  <a:gd name="T5" fmla="*/ 0 h 498"/>
                  <a:gd name="T6" fmla="*/ 2147483647 w 236"/>
                  <a:gd name="T7" fmla="*/ 2147483647 h 498"/>
                  <a:gd name="T8" fmla="*/ 2147483647 w 236"/>
                  <a:gd name="T9" fmla="*/ 2147483647 h 498"/>
                  <a:gd name="T10" fmla="*/ 2147483647 w 236"/>
                  <a:gd name="T11" fmla="*/ 2147483647 h 498"/>
                  <a:gd name="T12" fmla="*/ 2147483647 w 236"/>
                  <a:gd name="T13" fmla="*/ 2147483647 h 4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6"/>
                  <a:gd name="T22" fmla="*/ 0 h 498"/>
                  <a:gd name="T23" fmla="*/ 236 w 236"/>
                  <a:gd name="T24" fmla="*/ 498 h 4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6" h="498">
                    <a:moveTo>
                      <a:pt x="60" y="498"/>
                    </a:moveTo>
                    <a:cubicBezTo>
                      <a:pt x="60" y="498"/>
                      <a:pt x="26" y="410"/>
                      <a:pt x="71" y="366"/>
                    </a:cubicBezTo>
                    <a:cubicBezTo>
                      <a:pt x="115" y="321"/>
                      <a:pt x="236" y="127"/>
                      <a:pt x="25" y="0"/>
                    </a:cubicBezTo>
                    <a:cubicBezTo>
                      <a:pt x="25" y="0"/>
                      <a:pt x="128" y="61"/>
                      <a:pt x="123" y="178"/>
                    </a:cubicBezTo>
                    <a:cubicBezTo>
                      <a:pt x="123" y="178"/>
                      <a:pt x="117" y="259"/>
                      <a:pt x="84" y="300"/>
                    </a:cubicBezTo>
                    <a:cubicBezTo>
                      <a:pt x="51" y="342"/>
                      <a:pt x="0" y="403"/>
                      <a:pt x="36" y="480"/>
                    </a:cubicBezTo>
                    <a:lnTo>
                      <a:pt x="60" y="49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17" name="Freeform 9"/>
              <p:cNvSpPr>
                <a:spLocks/>
              </p:cNvSpPr>
              <p:nvPr/>
            </p:nvSpPr>
            <p:spPr bwMode="gray">
              <a:xfrm rot="1227305">
                <a:off x="1110" y="3504"/>
                <a:ext cx="322" cy="143"/>
              </a:xfrm>
              <a:custGeom>
                <a:avLst/>
                <a:gdLst>
                  <a:gd name="T0" fmla="*/ 0 w 404"/>
                  <a:gd name="T1" fmla="*/ 936484788 h 161"/>
                  <a:gd name="T2" fmla="*/ 438784399 w 404"/>
                  <a:gd name="T3" fmla="*/ 936484788 h 161"/>
                  <a:gd name="T4" fmla="*/ 438784399 w 404"/>
                  <a:gd name="T5" fmla="*/ 936484788 h 161"/>
                  <a:gd name="T6" fmla="*/ 438784399 w 404"/>
                  <a:gd name="T7" fmla="*/ 0 h 161"/>
                  <a:gd name="T8" fmla="*/ 0 w 404"/>
                  <a:gd name="T9" fmla="*/ 936484788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4"/>
                  <a:gd name="T16" fmla="*/ 0 h 161"/>
                  <a:gd name="T17" fmla="*/ 404 w 40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4" h="161">
                    <a:moveTo>
                      <a:pt x="0" y="113"/>
                    </a:moveTo>
                    <a:lnTo>
                      <a:pt x="47" y="161"/>
                    </a:lnTo>
                    <a:lnTo>
                      <a:pt x="404" y="50"/>
                    </a:lnTo>
                    <a:lnTo>
                      <a:pt x="342" y="0"/>
                    </a:lnTo>
                    <a:lnTo>
                      <a:pt x="0" y="11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18" name="Freeform 10"/>
              <p:cNvSpPr>
                <a:spLocks/>
              </p:cNvSpPr>
              <p:nvPr/>
            </p:nvSpPr>
            <p:spPr bwMode="gray">
              <a:xfrm rot="1227305">
                <a:off x="1340" y="3285"/>
                <a:ext cx="149" cy="312"/>
              </a:xfrm>
              <a:custGeom>
                <a:avLst/>
                <a:gdLst>
                  <a:gd name="T0" fmla="*/ 0 w 185"/>
                  <a:gd name="T1" fmla="*/ 0 h 388"/>
                  <a:gd name="T2" fmla="*/ 472097172 w 185"/>
                  <a:gd name="T3" fmla="*/ 466863267 h 388"/>
                  <a:gd name="T4" fmla="*/ 472097172 w 185"/>
                  <a:gd name="T5" fmla="*/ 466863267 h 388"/>
                  <a:gd name="T6" fmla="*/ 472097172 w 185"/>
                  <a:gd name="T7" fmla="*/ 466863267 h 388"/>
                  <a:gd name="T8" fmla="*/ 0 w 185"/>
                  <a:gd name="T9" fmla="*/ 0 h 3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5"/>
                  <a:gd name="T16" fmla="*/ 0 h 388"/>
                  <a:gd name="T17" fmla="*/ 185 w 185"/>
                  <a:gd name="T18" fmla="*/ 388 h 3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5" h="388">
                    <a:moveTo>
                      <a:pt x="0" y="0"/>
                    </a:moveTo>
                    <a:lnTo>
                      <a:pt x="66" y="33"/>
                    </a:lnTo>
                    <a:lnTo>
                      <a:pt x="185" y="388"/>
                    </a:lnTo>
                    <a:lnTo>
                      <a:pt x="123" y="33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19" name="Freeform 8"/>
              <p:cNvSpPr>
                <a:spLocks/>
              </p:cNvSpPr>
              <p:nvPr/>
            </p:nvSpPr>
            <p:spPr bwMode="gray">
              <a:xfrm rot="1227305">
                <a:off x="1072" y="3229"/>
                <a:ext cx="373" cy="364"/>
              </a:xfrm>
              <a:custGeom>
                <a:avLst/>
                <a:gdLst>
                  <a:gd name="T0" fmla="*/ 0 w 463"/>
                  <a:gd name="T1" fmla="*/ 479075032 h 451"/>
                  <a:gd name="T2" fmla="*/ 472960131 w 463"/>
                  <a:gd name="T3" fmla="*/ 479075032 h 451"/>
                  <a:gd name="T4" fmla="*/ 472960131 w 463"/>
                  <a:gd name="T5" fmla="*/ 479075032 h 451"/>
                  <a:gd name="T6" fmla="*/ 472960131 w 463"/>
                  <a:gd name="T7" fmla="*/ 0 h 451"/>
                  <a:gd name="T8" fmla="*/ 0 w 463"/>
                  <a:gd name="T9" fmla="*/ 479075032 h 4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451"/>
                  <a:gd name="T17" fmla="*/ 463 w 463"/>
                  <a:gd name="T18" fmla="*/ 451 h 4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451">
                    <a:moveTo>
                      <a:pt x="0" y="123"/>
                    </a:moveTo>
                    <a:lnTo>
                      <a:pt x="121" y="451"/>
                    </a:lnTo>
                    <a:lnTo>
                      <a:pt x="463" y="338"/>
                    </a:lnTo>
                    <a:lnTo>
                      <a:pt x="340" y="0"/>
                    </a:lnTo>
                    <a:lnTo>
                      <a:pt x="0" y="12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6B9B1A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20" name="Freeform 3"/>
              <p:cNvSpPr>
                <a:spLocks/>
              </p:cNvSpPr>
              <p:nvPr/>
            </p:nvSpPr>
            <p:spPr bwMode="gray">
              <a:xfrm rot="1227305">
                <a:off x="728" y="1935"/>
                <a:ext cx="1105" cy="1216"/>
              </a:xfrm>
              <a:custGeom>
                <a:avLst/>
                <a:gdLst>
                  <a:gd name="T0" fmla="*/ 2147483647 w 580"/>
                  <a:gd name="T1" fmla="*/ 2147483647 h 638"/>
                  <a:gd name="T2" fmla="*/ 2147483647 w 580"/>
                  <a:gd name="T3" fmla="*/ 2147483647 h 638"/>
                  <a:gd name="T4" fmla="*/ 2147483647 w 580"/>
                  <a:gd name="T5" fmla="*/ 2147483647 h 638"/>
                  <a:gd name="T6" fmla="*/ 2147483647 w 580"/>
                  <a:gd name="T7" fmla="*/ 2147483647 h 638"/>
                  <a:gd name="T8" fmla="*/ 2147483647 w 580"/>
                  <a:gd name="T9" fmla="*/ 2147483647 h 638"/>
                  <a:gd name="T10" fmla="*/ 2147483647 w 580"/>
                  <a:gd name="T11" fmla="*/ 2147483647 h 638"/>
                  <a:gd name="T12" fmla="*/ 2147483647 w 580"/>
                  <a:gd name="T13" fmla="*/ 2147483647 h 638"/>
                  <a:gd name="T14" fmla="*/ 2147483647 w 580"/>
                  <a:gd name="T15" fmla="*/ 2147483647 h 638"/>
                  <a:gd name="T16" fmla="*/ 2147483647 w 580"/>
                  <a:gd name="T17" fmla="*/ 2147483647 h 638"/>
                  <a:gd name="T18" fmla="*/ 2147483647 w 580"/>
                  <a:gd name="T19" fmla="*/ 2147483647 h 638"/>
                  <a:gd name="T20" fmla="*/ 2147483647 w 580"/>
                  <a:gd name="T21" fmla="*/ 2147483647 h 6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0"/>
                  <a:gd name="T34" fmla="*/ 0 h 638"/>
                  <a:gd name="T35" fmla="*/ 580 w 580"/>
                  <a:gd name="T36" fmla="*/ 638 h 6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0" h="638">
                    <a:moveTo>
                      <a:pt x="35" y="421"/>
                    </a:moveTo>
                    <a:cubicBezTo>
                      <a:pt x="175" y="365"/>
                      <a:pt x="175" y="365"/>
                      <a:pt x="175" y="365"/>
                    </a:cubicBezTo>
                    <a:cubicBezTo>
                      <a:pt x="175" y="365"/>
                      <a:pt x="128" y="237"/>
                      <a:pt x="252" y="214"/>
                    </a:cubicBezTo>
                    <a:cubicBezTo>
                      <a:pt x="376" y="192"/>
                      <a:pt x="386" y="297"/>
                      <a:pt x="378" y="344"/>
                    </a:cubicBezTo>
                    <a:cubicBezTo>
                      <a:pt x="370" y="390"/>
                      <a:pt x="242" y="488"/>
                      <a:pt x="320" y="638"/>
                    </a:cubicBezTo>
                    <a:cubicBezTo>
                      <a:pt x="451" y="590"/>
                      <a:pt x="451" y="590"/>
                      <a:pt x="451" y="590"/>
                    </a:cubicBezTo>
                    <a:cubicBezTo>
                      <a:pt x="451" y="590"/>
                      <a:pt x="411" y="521"/>
                      <a:pt x="476" y="442"/>
                    </a:cubicBezTo>
                    <a:cubicBezTo>
                      <a:pt x="542" y="364"/>
                      <a:pt x="580" y="224"/>
                      <a:pt x="463" y="126"/>
                    </a:cubicBezTo>
                    <a:cubicBezTo>
                      <a:pt x="463" y="126"/>
                      <a:pt x="320" y="0"/>
                      <a:pt x="107" y="144"/>
                    </a:cubicBezTo>
                    <a:cubicBezTo>
                      <a:pt x="107" y="144"/>
                      <a:pt x="72" y="161"/>
                      <a:pt x="43" y="212"/>
                    </a:cubicBezTo>
                    <a:cubicBezTo>
                      <a:pt x="14" y="262"/>
                      <a:pt x="0" y="341"/>
                      <a:pt x="35" y="42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50000">
                    <a:srgbClr val="6B9B1A"/>
                  </a:gs>
                  <a:gs pos="100000">
                    <a:srgbClr val="4C7013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pic>
          <p:nvPicPr>
            <p:cNvPr id="67612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243" y="3236"/>
              <a:ext cx="1431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7589" name="Group 19"/>
          <p:cNvGrpSpPr>
            <a:grpSpLocks/>
          </p:cNvGrpSpPr>
          <p:nvPr/>
        </p:nvGrpSpPr>
        <p:grpSpPr bwMode="auto">
          <a:xfrm>
            <a:off x="7513638" y="2170113"/>
            <a:ext cx="1497012" cy="1865312"/>
            <a:chOff x="4449" y="1636"/>
            <a:chExt cx="943" cy="1175"/>
          </a:xfrm>
        </p:grpSpPr>
        <p:grpSp>
          <p:nvGrpSpPr>
            <p:cNvPr id="67601" name="Group 20"/>
            <p:cNvGrpSpPr>
              <a:grpSpLocks/>
            </p:cNvGrpSpPr>
            <p:nvPr/>
          </p:nvGrpSpPr>
          <p:grpSpPr bwMode="auto">
            <a:xfrm rot="733683">
              <a:off x="4674" y="1636"/>
              <a:ext cx="718" cy="1028"/>
              <a:chOff x="728" y="1935"/>
              <a:chExt cx="1196" cy="1712"/>
            </a:xfrm>
          </p:grpSpPr>
          <p:sp>
            <p:nvSpPr>
              <p:cNvPr id="67603" name="Freeform 4"/>
              <p:cNvSpPr>
                <a:spLocks/>
              </p:cNvSpPr>
              <p:nvPr/>
            </p:nvSpPr>
            <p:spPr bwMode="gray">
              <a:xfrm rot="1227305">
                <a:off x="761" y="2498"/>
                <a:ext cx="311" cy="153"/>
              </a:xfrm>
              <a:custGeom>
                <a:avLst/>
                <a:gdLst>
                  <a:gd name="T0" fmla="*/ 0 w 389"/>
                  <a:gd name="T1" fmla="*/ 637191416 h 182"/>
                  <a:gd name="T2" fmla="*/ 448337576 w 389"/>
                  <a:gd name="T3" fmla="*/ 637191416 h 182"/>
                  <a:gd name="T4" fmla="*/ 448337576 w 389"/>
                  <a:gd name="T5" fmla="*/ 637191416 h 182"/>
                  <a:gd name="T6" fmla="*/ 448337576 w 389"/>
                  <a:gd name="T7" fmla="*/ 0 h 182"/>
                  <a:gd name="T8" fmla="*/ 0 w 389"/>
                  <a:gd name="T9" fmla="*/ 637191416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9"/>
                  <a:gd name="T16" fmla="*/ 0 h 182"/>
                  <a:gd name="T17" fmla="*/ 389 w 389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9" h="182">
                    <a:moveTo>
                      <a:pt x="0" y="133"/>
                    </a:moveTo>
                    <a:lnTo>
                      <a:pt x="49" y="182"/>
                    </a:lnTo>
                    <a:lnTo>
                      <a:pt x="389" y="45"/>
                    </a:lnTo>
                    <a:lnTo>
                      <a:pt x="330" y="0"/>
                    </a:lnTo>
                    <a:lnTo>
                      <a:pt x="0" y="13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04" name="Freeform 5"/>
              <p:cNvSpPr>
                <a:spLocks/>
              </p:cNvSpPr>
              <p:nvPr/>
            </p:nvSpPr>
            <p:spPr bwMode="gray">
              <a:xfrm rot="1227305">
                <a:off x="1120" y="3091"/>
                <a:ext cx="290" cy="123"/>
              </a:xfrm>
              <a:custGeom>
                <a:avLst/>
                <a:gdLst>
                  <a:gd name="T0" fmla="*/ 0 w 366"/>
                  <a:gd name="T1" fmla="*/ 445266810 h 154"/>
                  <a:gd name="T2" fmla="*/ 421063896 w 366"/>
                  <a:gd name="T3" fmla="*/ 445266810 h 154"/>
                  <a:gd name="T4" fmla="*/ 421063896 w 366"/>
                  <a:gd name="T5" fmla="*/ 445266810 h 154"/>
                  <a:gd name="T6" fmla="*/ 421063896 w 366"/>
                  <a:gd name="T7" fmla="*/ 0 h 154"/>
                  <a:gd name="T8" fmla="*/ 0 w 366"/>
                  <a:gd name="T9" fmla="*/ 445266810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6"/>
                  <a:gd name="T16" fmla="*/ 0 h 154"/>
                  <a:gd name="T17" fmla="*/ 366 w 366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6" h="154">
                    <a:moveTo>
                      <a:pt x="0" y="113"/>
                    </a:moveTo>
                    <a:lnTo>
                      <a:pt x="40" y="154"/>
                    </a:lnTo>
                    <a:lnTo>
                      <a:pt x="366" y="42"/>
                    </a:lnTo>
                    <a:lnTo>
                      <a:pt x="309" y="0"/>
                    </a:lnTo>
                    <a:lnTo>
                      <a:pt x="0" y="11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05" name="Freeform 6"/>
              <p:cNvSpPr>
                <a:spLocks/>
              </p:cNvSpPr>
              <p:nvPr/>
            </p:nvSpPr>
            <p:spPr bwMode="gray">
              <a:xfrm rot="1227305">
                <a:off x="1042" y="2283"/>
                <a:ext cx="381" cy="355"/>
              </a:xfrm>
              <a:custGeom>
                <a:avLst/>
                <a:gdLst>
                  <a:gd name="T0" fmla="*/ 2147483647 w 195"/>
                  <a:gd name="T1" fmla="*/ 2147483647 h 185"/>
                  <a:gd name="T2" fmla="*/ 2147483647 w 195"/>
                  <a:gd name="T3" fmla="*/ 2147483647 h 185"/>
                  <a:gd name="T4" fmla="*/ 2147483647 w 195"/>
                  <a:gd name="T5" fmla="*/ 2147483647 h 185"/>
                  <a:gd name="T6" fmla="*/ 2147483647 w 195"/>
                  <a:gd name="T7" fmla="*/ 2147483647 h 185"/>
                  <a:gd name="T8" fmla="*/ 2147483647 w 195"/>
                  <a:gd name="T9" fmla="*/ 2147483647 h 185"/>
                  <a:gd name="T10" fmla="*/ 2147483647 w 195"/>
                  <a:gd name="T11" fmla="*/ 2147483647 h 1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5"/>
                  <a:gd name="T19" fmla="*/ 0 h 185"/>
                  <a:gd name="T20" fmla="*/ 195 w 195"/>
                  <a:gd name="T21" fmla="*/ 185 h 1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5" h="185">
                    <a:moveTo>
                      <a:pt x="44" y="185"/>
                    </a:moveTo>
                    <a:cubicBezTo>
                      <a:pt x="44" y="185"/>
                      <a:pt x="12" y="111"/>
                      <a:pt x="60" y="62"/>
                    </a:cubicBezTo>
                    <a:cubicBezTo>
                      <a:pt x="109" y="13"/>
                      <a:pt x="167" y="22"/>
                      <a:pt x="195" y="37"/>
                    </a:cubicBezTo>
                    <a:cubicBezTo>
                      <a:pt x="195" y="37"/>
                      <a:pt x="167" y="0"/>
                      <a:pt x="88" y="17"/>
                    </a:cubicBezTo>
                    <a:cubicBezTo>
                      <a:pt x="8" y="34"/>
                      <a:pt x="0" y="107"/>
                      <a:pt x="19" y="166"/>
                    </a:cubicBezTo>
                    <a:lnTo>
                      <a:pt x="44" y="18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06" name="Freeform 7"/>
              <p:cNvSpPr>
                <a:spLocks/>
              </p:cNvSpPr>
              <p:nvPr/>
            </p:nvSpPr>
            <p:spPr bwMode="gray">
              <a:xfrm rot="1227305">
                <a:off x="1448" y="2301"/>
                <a:ext cx="476" cy="948"/>
              </a:xfrm>
              <a:custGeom>
                <a:avLst/>
                <a:gdLst>
                  <a:gd name="T0" fmla="*/ 2147483647 w 236"/>
                  <a:gd name="T1" fmla="*/ 2147483647 h 498"/>
                  <a:gd name="T2" fmla="*/ 2147483647 w 236"/>
                  <a:gd name="T3" fmla="*/ 2147483647 h 498"/>
                  <a:gd name="T4" fmla="*/ 2147483647 w 236"/>
                  <a:gd name="T5" fmla="*/ 0 h 498"/>
                  <a:gd name="T6" fmla="*/ 2147483647 w 236"/>
                  <a:gd name="T7" fmla="*/ 2147483647 h 498"/>
                  <a:gd name="T8" fmla="*/ 2147483647 w 236"/>
                  <a:gd name="T9" fmla="*/ 2147483647 h 498"/>
                  <a:gd name="T10" fmla="*/ 2147483647 w 236"/>
                  <a:gd name="T11" fmla="*/ 2147483647 h 498"/>
                  <a:gd name="T12" fmla="*/ 2147483647 w 236"/>
                  <a:gd name="T13" fmla="*/ 2147483647 h 4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6"/>
                  <a:gd name="T22" fmla="*/ 0 h 498"/>
                  <a:gd name="T23" fmla="*/ 236 w 236"/>
                  <a:gd name="T24" fmla="*/ 498 h 4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6" h="498">
                    <a:moveTo>
                      <a:pt x="60" y="498"/>
                    </a:moveTo>
                    <a:cubicBezTo>
                      <a:pt x="60" y="498"/>
                      <a:pt x="26" y="410"/>
                      <a:pt x="71" y="366"/>
                    </a:cubicBezTo>
                    <a:cubicBezTo>
                      <a:pt x="115" y="321"/>
                      <a:pt x="236" y="127"/>
                      <a:pt x="25" y="0"/>
                    </a:cubicBezTo>
                    <a:cubicBezTo>
                      <a:pt x="25" y="0"/>
                      <a:pt x="128" y="61"/>
                      <a:pt x="123" y="178"/>
                    </a:cubicBezTo>
                    <a:cubicBezTo>
                      <a:pt x="123" y="178"/>
                      <a:pt x="117" y="259"/>
                      <a:pt x="84" y="300"/>
                    </a:cubicBezTo>
                    <a:cubicBezTo>
                      <a:pt x="51" y="342"/>
                      <a:pt x="0" y="403"/>
                      <a:pt x="36" y="480"/>
                    </a:cubicBezTo>
                    <a:lnTo>
                      <a:pt x="60" y="49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07" name="Freeform 9"/>
              <p:cNvSpPr>
                <a:spLocks/>
              </p:cNvSpPr>
              <p:nvPr/>
            </p:nvSpPr>
            <p:spPr bwMode="gray">
              <a:xfrm rot="1227305">
                <a:off x="1110" y="3504"/>
                <a:ext cx="322" cy="143"/>
              </a:xfrm>
              <a:custGeom>
                <a:avLst/>
                <a:gdLst>
                  <a:gd name="T0" fmla="*/ 0 w 404"/>
                  <a:gd name="T1" fmla="*/ 936484788 h 161"/>
                  <a:gd name="T2" fmla="*/ 438784399 w 404"/>
                  <a:gd name="T3" fmla="*/ 936484788 h 161"/>
                  <a:gd name="T4" fmla="*/ 438784399 w 404"/>
                  <a:gd name="T5" fmla="*/ 936484788 h 161"/>
                  <a:gd name="T6" fmla="*/ 438784399 w 404"/>
                  <a:gd name="T7" fmla="*/ 0 h 161"/>
                  <a:gd name="T8" fmla="*/ 0 w 404"/>
                  <a:gd name="T9" fmla="*/ 936484788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4"/>
                  <a:gd name="T16" fmla="*/ 0 h 161"/>
                  <a:gd name="T17" fmla="*/ 404 w 40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4" h="161">
                    <a:moveTo>
                      <a:pt x="0" y="113"/>
                    </a:moveTo>
                    <a:lnTo>
                      <a:pt x="47" y="161"/>
                    </a:lnTo>
                    <a:lnTo>
                      <a:pt x="404" y="50"/>
                    </a:lnTo>
                    <a:lnTo>
                      <a:pt x="342" y="0"/>
                    </a:lnTo>
                    <a:lnTo>
                      <a:pt x="0" y="11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08" name="Freeform 10"/>
              <p:cNvSpPr>
                <a:spLocks/>
              </p:cNvSpPr>
              <p:nvPr/>
            </p:nvSpPr>
            <p:spPr bwMode="gray">
              <a:xfrm rot="1227305">
                <a:off x="1340" y="3285"/>
                <a:ext cx="149" cy="312"/>
              </a:xfrm>
              <a:custGeom>
                <a:avLst/>
                <a:gdLst>
                  <a:gd name="T0" fmla="*/ 0 w 185"/>
                  <a:gd name="T1" fmla="*/ 0 h 388"/>
                  <a:gd name="T2" fmla="*/ 472097172 w 185"/>
                  <a:gd name="T3" fmla="*/ 466863267 h 388"/>
                  <a:gd name="T4" fmla="*/ 472097172 w 185"/>
                  <a:gd name="T5" fmla="*/ 466863267 h 388"/>
                  <a:gd name="T6" fmla="*/ 472097172 w 185"/>
                  <a:gd name="T7" fmla="*/ 466863267 h 388"/>
                  <a:gd name="T8" fmla="*/ 0 w 185"/>
                  <a:gd name="T9" fmla="*/ 0 h 3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5"/>
                  <a:gd name="T16" fmla="*/ 0 h 388"/>
                  <a:gd name="T17" fmla="*/ 185 w 185"/>
                  <a:gd name="T18" fmla="*/ 388 h 3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5" h="388">
                    <a:moveTo>
                      <a:pt x="0" y="0"/>
                    </a:moveTo>
                    <a:lnTo>
                      <a:pt x="66" y="33"/>
                    </a:lnTo>
                    <a:lnTo>
                      <a:pt x="185" y="388"/>
                    </a:lnTo>
                    <a:lnTo>
                      <a:pt x="123" y="33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09" name="Freeform 8"/>
              <p:cNvSpPr>
                <a:spLocks/>
              </p:cNvSpPr>
              <p:nvPr/>
            </p:nvSpPr>
            <p:spPr bwMode="gray">
              <a:xfrm rot="1227305">
                <a:off x="1072" y="3229"/>
                <a:ext cx="373" cy="364"/>
              </a:xfrm>
              <a:custGeom>
                <a:avLst/>
                <a:gdLst>
                  <a:gd name="T0" fmla="*/ 0 w 463"/>
                  <a:gd name="T1" fmla="*/ 479075032 h 451"/>
                  <a:gd name="T2" fmla="*/ 472960131 w 463"/>
                  <a:gd name="T3" fmla="*/ 479075032 h 451"/>
                  <a:gd name="T4" fmla="*/ 472960131 w 463"/>
                  <a:gd name="T5" fmla="*/ 479075032 h 451"/>
                  <a:gd name="T6" fmla="*/ 472960131 w 463"/>
                  <a:gd name="T7" fmla="*/ 0 h 451"/>
                  <a:gd name="T8" fmla="*/ 0 w 463"/>
                  <a:gd name="T9" fmla="*/ 479075032 h 4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451"/>
                  <a:gd name="T17" fmla="*/ 463 w 463"/>
                  <a:gd name="T18" fmla="*/ 451 h 4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451">
                    <a:moveTo>
                      <a:pt x="0" y="123"/>
                    </a:moveTo>
                    <a:lnTo>
                      <a:pt x="121" y="451"/>
                    </a:lnTo>
                    <a:lnTo>
                      <a:pt x="463" y="338"/>
                    </a:lnTo>
                    <a:lnTo>
                      <a:pt x="340" y="0"/>
                    </a:lnTo>
                    <a:lnTo>
                      <a:pt x="0" y="12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6B9B1A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10" name="Freeform 3"/>
              <p:cNvSpPr>
                <a:spLocks/>
              </p:cNvSpPr>
              <p:nvPr/>
            </p:nvSpPr>
            <p:spPr bwMode="gray">
              <a:xfrm rot="1227305">
                <a:off x="728" y="1935"/>
                <a:ext cx="1105" cy="1216"/>
              </a:xfrm>
              <a:custGeom>
                <a:avLst/>
                <a:gdLst>
                  <a:gd name="T0" fmla="*/ 2147483647 w 580"/>
                  <a:gd name="T1" fmla="*/ 2147483647 h 638"/>
                  <a:gd name="T2" fmla="*/ 2147483647 w 580"/>
                  <a:gd name="T3" fmla="*/ 2147483647 h 638"/>
                  <a:gd name="T4" fmla="*/ 2147483647 w 580"/>
                  <a:gd name="T5" fmla="*/ 2147483647 h 638"/>
                  <a:gd name="T6" fmla="*/ 2147483647 w 580"/>
                  <a:gd name="T7" fmla="*/ 2147483647 h 638"/>
                  <a:gd name="T8" fmla="*/ 2147483647 w 580"/>
                  <a:gd name="T9" fmla="*/ 2147483647 h 638"/>
                  <a:gd name="T10" fmla="*/ 2147483647 w 580"/>
                  <a:gd name="T11" fmla="*/ 2147483647 h 638"/>
                  <a:gd name="T12" fmla="*/ 2147483647 w 580"/>
                  <a:gd name="T13" fmla="*/ 2147483647 h 638"/>
                  <a:gd name="T14" fmla="*/ 2147483647 w 580"/>
                  <a:gd name="T15" fmla="*/ 2147483647 h 638"/>
                  <a:gd name="T16" fmla="*/ 2147483647 w 580"/>
                  <a:gd name="T17" fmla="*/ 2147483647 h 638"/>
                  <a:gd name="T18" fmla="*/ 2147483647 w 580"/>
                  <a:gd name="T19" fmla="*/ 2147483647 h 638"/>
                  <a:gd name="T20" fmla="*/ 2147483647 w 580"/>
                  <a:gd name="T21" fmla="*/ 2147483647 h 6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0"/>
                  <a:gd name="T34" fmla="*/ 0 h 638"/>
                  <a:gd name="T35" fmla="*/ 580 w 580"/>
                  <a:gd name="T36" fmla="*/ 638 h 6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0" h="638">
                    <a:moveTo>
                      <a:pt x="35" y="421"/>
                    </a:moveTo>
                    <a:cubicBezTo>
                      <a:pt x="175" y="365"/>
                      <a:pt x="175" y="365"/>
                      <a:pt x="175" y="365"/>
                    </a:cubicBezTo>
                    <a:cubicBezTo>
                      <a:pt x="175" y="365"/>
                      <a:pt x="128" y="237"/>
                      <a:pt x="252" y="214"/>
                    </a:cubicBezTo>
                    <a:cubicBezTo>
                      <a:pt x="376" y="192"/>
                      <a:pt x="386" y="297"/>
                      <a:pt x="378" y="344"/>
                    </a:cubicBezTo>
                    <a:cubicBezTo>
                      <a:pt x="370" y="390"/>
                      <a:pt x="242" y="488"/>
                      <a:pt x="320" y="638"/>
                    </a:cubicBezTo>
                    <a:cubicBezTo>
                      <a:pt x="451" y="590"/>
                      <a:pt x="451" y="590"/>
                      <a:pt x="451" y="590"/>
                    </a:cubicBezTo>
                    <a:cubicBezTo>
                      <a:pt x="451" y="590"/>
                      <a:pt x="411" y="521"/>
                      <a:pt x="476" y="442"/>
                    </a:cubicBezTo>
                    <a:cubicBezTo>
                      <a:pt x="542" y="364"/>
                      <a:pt x="580" y="224"/>
                      <a:pt x="463" y="126"/>
                    </a:cubicBezTo>
                    <a:cubicBezTo>
                      <a:pt x="463" y="126"/>
                      <a:pt x="320" y="0"/>
                      <a:pt x="107" y="144"/>
                    </a:cubicBezTo>
                    <a:cubicBezTo>
                      <a:pt x="107" y="144"/>
                      <a:pt x="72" y="161"/>
                      <a:pt x="43" y="212"/>
                    </a:cubicBezTo>
                    <a:cubicBezTo>
                      <a:pt x="14" y="262"/>
                      <a:pt x="0" y="341"/>
                      <a:pt x="35" y="42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50000">
                    <a:srgbClr val="6B9B1A"/>
                  </a:gs>
                  <a:gs pos="100000">
                    <a:srgbClr val="4C7013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pic>
          <p:nvPicPr>
            <p:cNvPr id="67602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449" y="2679"/>
              <a:ext cx="93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7590" name="Group 30"/>
          <p:cNvGrpSpPr>
            <a:grpSpLocks/>
          </p:cNvGrpSpPr>
          <p:nvPr/>
        </p:nvGrpSpPr>
        <p:grpSpPr bwMode="auto">
          <a:xfrm>
            <a:off x="4619625" y="2225675"/>
            <a:ext cx="1487488" cy="1809750"/>
            <a:chOff x="2626" y="1671"/>
            <a:chExt cx="937" cy="1140"/>
          </a:xfrm>
        </p:grpSpPr>
        <p:grpSp>
          <p:nvGrpSpPr>
            <p:cNvPr id="67591" name="Group 31"/>
            <p:cNvGrpSpPr>
              <a:grpSpLocks/>
            </p:cNvGrpSpPr>
            <p:nvPr/>
          </p:nvGrpSpPr>
          <p:grpSpPr bwMode="auto">
            <a:xfrm rot="-899113">
              <a:off x="2673" y="1671"/>
              <a:ext cx="718" cy="1028"/>
              <a:chOff x="728" y="1935"/>
              <a:chExt cx="1196" cy="1712"/>
            </a:xfrm>
          </p:grpSpPr>
          <p:sp>
            <p:nvSpPr>
              <p:cNvPr id="67593" name="Freeform 4"/>
              <p:cNvSpPr>
                <a:spLocks/>
              </p:cNvSpPr>
              <p:nvPr/>
            </p:nvSpPr>
            <p:spPr bwMode="gray">
              <a:xfrm rot="1227305">
                <a:off x="761" y="2498"/>
                <a:ext cx="311" cy="153"/>
              </a:xfrm>
              <a:custGeom>
                <a:avLst/>
                <a:gdLst>
                  <a:gd name="T0" fmla="*/ 0 w 389"/>
                  <a:gd name="T1" fmla="*/ 637191416 h 182"/>
                  <a:gd name="T2" fmla="*/ 448337576 w 389"/>
                  <a:gd name="T3" fmla="*/ 637191416 h 182"/>
                  <a:gd name="T4" fmla="*/ 448337576 w 389"/>
                  <a:gd name="T5" fmla="*/ 637191416 h 182"/>
                  <a:gd name="T6" fmla="*/ 448337576 w 389"/>
                  <a:gd name="T7" fmla="*/ 0 h 182"/>
                  <a:gd name="T8" fmla="*/ 0 w 389"/>
                  <a:gd name="T9" fmla="*/ 637191416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9"/>
                  <a:gd name="T16" fmla="*/ 0 h 182"/>
                  <a:gd name="T17" fmla="*/ 389 w 389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9" h="182">
                    <a:moveTo>
                      <a:pt x="0" y="133"/>
                    </a:moveTo>
                    <a:lnTo>
                      <a:pt x="49" y="182"/>
                    </a:lnTo>
                    <a:lnTo>
                      <a:pt x="389" y="45"/>
                    </a:lnTo>
                    <a:lnTo>
                      <a:pt x="330" y="0"/>
                    </a:lnTo>
                    <a:lnTo>
                      <a:pt x="0" y="13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594" name="Freeform 5"/>
              <p:cNvSpPr>
                <a:spLocks/>
              </p:cNvSpPr>
              <p:nvPr/>
            </p:nvSpPr>
            <p:spPr bwMode="gray">
              <a:xfrm rot="1227305">
                <a:off x="1120" y="3091"/>
                <a:ext cx="290" cy="123"/>
              </a:xfrm>
              <a:custGeom>
                <a:avLst/>
                <a:gdLst>
                  <a:gd name="T0" fmla="*/ 0 w 366"/>
                  <a:gd name="T1" fmla="*/ 445266810 h 154"/>
                  <a:gd name="T2" fmla="*/ 421063896 w 366"/>
                  <a:gd name="T3" fmla="*/ 445266810 h 154"/>
                  <a:gd name="T4" fmla="*/ 421063896 w 366"/>
                  <a:gd name="T5" fmla="*/ 445266810 h 154"/>
                  <a:gd name="T6" fmla="*/ 421063896 w 366"/>
                  <a:gd name="T7" fmla="*/ 0 h 154"/>
                  <a:gd name="T8" fmla="*/ 0 w 366"/>
                  <a:gd name="T9" fmla="*/ 445266810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6"/>
                  <a:gd name="T16" fmla="*/ 0 h 154"/>
                  <a:gd name="T17" fmla="*/ 366 w 366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6" h="154">
                    <a:moveTo>
                      <a:pt x="0" y="113"/>
                    </a:moveTo>
                    <a:lnTo>
                      <a:pt x="40" y="154"/>
                    </a:lnTo>
                    <a:lnTo>
                      <a:pt x="366" y="42"/>
                    </a:lnTo>
                    <a:lnTo>
                      <a:pt x="309" y="0"/>
                    </a:lnTo>
                    <a:lnTo>
                      <a:pt x="0" y="11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595" name="Freeform 6"/>
              <p:cNvSpPr>
                <a:spLocks/>
              </p:cNvSpPr>
              <p:nvPr/>
            </p:nvSpPr>
            <p:spPr bwMode="gray">
              <a:xfrm rot="1227305">
                <a:off x="1042" y="2283"/>
                <a:ext cx="381" cy="355"/>
              </a:xfrm>
              <a:custGeom>
                <a:avLst/>
                <a:gdLst>
                  <a:gd name="T0" fmla="*/ 2147483647 w 195"/>
                  <a:gd name="T1" fmla="*/ 2147483647 h 185"/>
                  <a:gd name="T2" fmla="*/ 2147483647 w 195"/>
                  <a:gd name="T3" fmla="*/ 2147483647 h 185"/>
                  <a:gd name="T4" fmla="*/ 2147483647 w 195"/>
                  <a:gd name="T5" fmla="*/ 2147483647 h 185"/>
                  <a:gd name="T6" fmla="*/ 2147483647 w 195"/>
                  <a:gd name="T7" fmla="*/ 2147483647 h 185"/>
                  <a:gd name="T8" fmla="*/ 2147483647 w 195"/>
                  <a:gd name="T9" fmla="*/ 2147483647 h 185"/>
                  <a:gd name="T10" fmla="*/ 2147483647 w 195"/>
                  <a:gd name="T11" fmla="*/ 2147483647 h 1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5"/>
                  <a:gd name="T19" fmla="*/ 0 h 185"/>
                  <a:gd name="T20" fmla="*/ 195 w 195"/>
                  <a:gd name="T21" fmla="*/ 185 h 1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5" h="185">
                    <a:moveTo>
                      <a:pt x="44" y="185"/>
                    </a:moveTo>
                    <a:cubicBezTo>
                      <a:pt x="44" y="185"/>
                      <a:pt x="12" y="111"/>
                      <a:pt x="60" y="62"/>
                    </a:cubicBezTo>
                    <a:cubicBezTo>
                      <a:pt x="109" y="13"/>
                      <a:pt x="167" y="22"/>
                      <a:pt x="195" y="37"/>
                    </a:cubicBezTo>
                    <a:cubicBezTo>
                      <a:pt x="195" y="37"/>
                      <a:pt x="167" y="0"/>
                      <a:pt x="88" y="17"/>
                    </a:cubicBezTo>
                    <a:cubicBezTo>
                      <a:pt x="8" y="34"/>
                      <a:pt x="0" y="107"/>
                      <a:pt x="19" y="166"/>
                    </a:cubicBezTo>
                    <a:lnTo>
                      <a:pt x="44" y="18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596" name="Freeform 7"/>
              <p:cNvSpPr>
                <a:spLocks/>
              </p:cNvSpPr>
              <p:nvPr/>
            </p:nvSpPr>
            <p:spPr bwMode="gray">
              <a:xfrm rot="1227305">
                <a:off x="1448" y="2301"/>
                <a:ext cx="476" cy="948"/>
              </a:xfrm>
              <a:custGeom>
                <a:avLst/>
                <a:gdLst>
                  <a:gd name="T0" fmla="*/ 2147483647 w 236"/>
                  <a:gd name="T1" fmla="*/ 2147483647 h 498"/>
                  <a:gd name="T2" fmla="*/ 2147483647 w 236"/>
                  <a:gd name="T3" fmla="*/ 2147483647 h 498"/>
                  <a:gd name="T4" fmla="*/ 2147483647 w 236"/>
                  <a:gd name="T5" fmla="*/ 0 h 498"/>
                  <a:gd name="T6" fmla="*/ 2147483647 w 236"/>
                  <a:gd name="T7" fmla="*/ 2147483647 h 498"/>
                  <a:gd name="T8" fmla="*/ 2147483647 w 236"/>
                  <a:gd name="T9" fmla="*/ 2147483647 h 498"/>
                  <a:gd name="T10" fmla="*/ 2147483647 w 236"/>
                  <a:gd name="T11" fmla="*/ 2147483647 h 498"/>
                  <a:gd name="T12" fmla="*/ 2147483647 w 236"/>
                  <a:gd name="T13" fmla="*/ 2147483647 h 4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6"/>
                  <a:gd name="T22" fmla="*/ 0 h 498"/>
                  <a:gd name="T23" fmla="*/ 236 w 236"/>
                  <a:gd name="T24" fmla="*/ 498 h 4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6" h="498">
                    <a:moveTo>
                      <a:pt x="60" y="498"/>
                    </a:moveTo>
                    <a:cubicBezTo>
                      <a:pt x="60" y="498"/>
                      <a:pt x="26" y="410"/>
                      <a:pt x="71" y="366"/>
                    </a:cubicBezTo>
                    <a:cubicBezTo>
                      <a:pt x="115" y="321"/>
                      <a:pt x="236" y="127"/>
                      <a:pt x="25" y="0"/>
                    </a:cubicBezTo>
                    <a:cubicBezTo>
                      <a:pt x="25" y="0"/>
                      <a:pt x="128" y="61"/>
                      <a:pt x="123" y="178"/>
                    </a:cubicBezTo>
                    <a:cubicBezTo>
                      <a:pt x="123" y="178"/>
                      <a:pt x="117" y="259"/>
                      <a:pt x="84" y="300"/>
                    </a:cubicBezTo>
                    <a:cubicBezTo>
                      <a:pt x="51" y="342"/>
                      <a:pt x="0" y="403"/>
                      <a:pt x="36" y="480"/>
                    </a:cubicBezTo>
                    <a:lnTo>
                      <a:pt x="60" y="49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597" name="Freeform 9"/>
              <p:cNvSpPr>
                <a:spLocks/>
              </p:cNvSpPr>
              <p:nvPr/>
            </p:nvSpPr>
            <p:spPr bwMode="gray">
              <a:xfrm rot="1227305">
                <a:off x="1110" y="3504"/>
                <a:ext cx="322" cy="143"/>
              </a:xfrm>
              <a:custGeom>
                <a:avLst/>
                <a:gdLst>
                  <a:gd name="T0" fmla="*/ 0 w 404"/>
                  <a:gd name="T1" fmla="*/ 936484788 h 161"/>
                  <a:gd name="T2" fmla="*/ 438784399 w 404"/>
                  <a:gd name="T3" fmla="*/ 936484788 h 161"/>
                  <a:gd name="T4" fmla="*/ 438784399 w 404"/>
                  <a:gd name="T5" fmla="*/ 936484788 h 161"/>
                  <a:gd name="T6" fmla="*/ 438784399 w 404"/>
                  <a:gd name="T7" fmla="*/ 0 h 161"/>
                  <a:gd name="T8" fmla="*/ 0 w 404"/>
                  <a:gd name="T9" fmla="*/ 936484788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4"/>
                  <a:gd name="T16" fmla="*/ 0 h 161"/>
                  <a:gd name="T17" fmla="*/ 404 w 40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4" h="161">
                    <a:moveTo>
                      <a:pt x="0" y="113"/>
                    </a:moveTo>
                    <a:lnTo>
                      <a:pt x="47" y="161"/>
                    </a:lnTo>
                    <a:lnTo>
                      <a:pt x="404" y="50"/>
                    </a:lnTo>
                    <a:lnTo>
                      <a:pt x="342" y="0"/>
                    </a:lnTo>
                    <a:lnTo>
                      <a:pt x="0" y="11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598" name="Freeform 10"/>
              <p:cNvSpPr>
                <a:spLocks/>
              </p:cNvSpPr>
              <p:nvPr/>
            </p:nvSpPr>
            <p:spPr bwMode="gray">
              <a:xfrm rot="1227305">
                <a:off x="1340" y="3285"/>
                <a:ext cx="149" cy="312"/>
              </a:xfrm>
              <a:custGeom>
                <a:avLst/>
                <a:gdLst>
                  <a:gd name="T0" fmla="*/ 0 w 185"/>
                  <a:gd name="T1" fmla="*/ 0 h 388"/>
                  <a:gd name="T2" fmla="*/ 472097172 w 185"/>
                  <a:gd name="T3" fmla="*/ 466863267 h 388"/>
                  <a:gd name="T4" fmla="*/ 472097172 w 185"/>
                  <a:gd name="T5" fmla="*/ 466863267 h 388"/>
                  <a:gd name="T6" fmla="*/ 472097172 w 185"/>
                  <a:gd name="T7" fmla="*/ 466863267 h 388"/>
                  <a:gd name="T8" fmla="*/ 0 w 185"/>
                  <a:gd name="T9" fmla="*/ 0 h 3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5"/>
                  <a:gd name="T16" fmla="*/ 0 h 388"/>
                  <a:gd name="T17" fmla="*/ 185 w 185"/>
                  <a:gd name="T18" fmla="*/ 388 h 3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5" h="388">
                    <a:moveTo>
                      <a:pt x="0" y="0"/>
                    </a:moveTo>
                    <a:lnTo>
                      <a:pt x="66" y="33"/>
                    </a:lnTo>
                    <a:lnTo>
                      <a:pt x="185" y="388"/>
                    </a:lnTo>
                    <a:lnTo>
                      <a:pt x="123" y="33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599" name="Freeform 8"/>
              <p:cNvSpPr>
                <a:spLocks/>
              </p:cNvSpPr>
              <p:nvPr/>
            </p:nvSpPr>
            <p:spPr bwMode="gray">
              <a:xfrm rot="1227305">
                <a:off x="1072" y="3229"/>
                <a:ext cx="373" cy="364"/>
              </a:xfrm>
              <a:custGeom>
                <a:avLst/>
                <a:gdLst>
                  <a:gd name="T0" fmla="*/ 0 w 463"/>
                  <a:gd name="T1" fmla="*/ 479075032 h 451"/>
                  <a:gd name="T2" fmla="*/ 472960131 w 463"/>
                  <a:gd name="T3" fmla="*/ 479075032 h 451"/>
                  <a:gd name="T4" fmla="*/ 472960131 w 463"/>
                  <a:gd name="T5" fmla="*/ 479075032 h 451"/>
                  <a:gd name="T6" fmla="*/ 472960131 w 463"/>
                  <a:gd name="T7" fmla="*/ 0 h 451"/>
                  <a:gd name="T8" fmla="*/ 0 w 463"/>
                  <a:gd name="T9" fmla="*/ 479075032 h 4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451"/>
                  <a:gd name="T17" fmla="*/ 463 w 463"/>
                  <a:gd name="T18" fmla="*/ 451 h 4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451">
                    <a:moveTo>
                      <a:pt x="0" y="123"/>
                    </a:moveTo>
                    <a:lnTo>
                      <a:pt x="121" y="451"/>
                    </a:lnTo>
                    <a:lnTo>
                      <a:pt x="463" y="338"/>
                    </a:lnTo>
                    <a:lnTo>
                      <a:pt x="340" y="0"/>
                    </a:lnTo>
                    <a:lnTo>
                      <a:pt x="0" y="12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6B9B1A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00" name="Freeform 3"/>
              <p:cNvSpPr>
                <a:spLocks/>
              </p:cNvSpPr>
              <p:nvPr/>
            </p:nvSpPr>
            <p:spPr bwMode="gray">
              <a:xfrm rot="1227305">
                <a:off x="728" y="1935"/>
                <a:ext cx="1105" cy="1216"/>
              </a:xfrm>
              <a:custGeom>
                <a:avLst/>
                <a:gdLst>
                  <a:gd name="T0" fmla="*/ 2147483647 w 580"/>
                  <a:gd name="T1" fmla="*/ 2147483647 h 638"/>
                  <a:gd name="T2" fmla="*/ 2147483647 w 580"/>
                  <a:gd name="T3" fmla="*/ 2147483647 h 638"/>
                  <a:gd name="T4" fmla="*/ 2147483647 w 580"/>
                  <a:gd name="T5" fmla="*/ 2147483647 h 638"/>
                  <a:gd name="T6" fmla="*/ 2147483647 w 580"/>
                  <a:gd name="T7" fmla="*/ 2147483647 h 638"/>
                  <a:gd name="T8" fmla="*/ 2147483647 w 580"/>
                  <a:gd name="T9" fmla="*/ 2147483647 h 638"/>
                  <a:gd name="T10" fmla="*/ 2147483647 w 580"/>
                  <a:gd name="T11" fmla="*/ 2147483647 h 638"/>
                  <a:gd name="T12" fmla="*/ 2147483647 w 580"/>
                  <a:gd name="T13" fmla="*/ 2147483647 h 638"/>
                  <a:gd name="T14" fmla="*/ 2147483647 w 580"/>
                  <a:gd name="T15" fmla="*/ 2147483647 h 638"/>
                  <a:gd name="T16" fmla="*/ 2147483647 w 580"/>
                  <a:gd name="T17" fmla="*/ 2147483647 h 638"/>
                  <a:gd name="T18" fmla="*/ 2147483647 w 580"/>
                  <a:gd name="T19" fmla="*/ 2147483647 h 638"/>
                  <a:gd name="T20" fmla="*/ 2147483647 w 580"/>
                  <a:gd name="T21" fmla="*/ 2147483647 h 6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0"/>
                  <a:gd name="T34" fmla="*/ 0 h 638"/>
                  <a:gd name="T35" fmla="*/ 580 w 580"/>
                  <a:gd name="T36" fmla="*/ 638 h 6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0" h="638">
                    <a:moveTo>
                      <a:pt x="35" y="421"/>
                    </a:moveTo>
                    <a:cubicBezTo>
                      <a:pt x="175" y="365"/>
                      <a:pt x="175" y="365"/>
                      <a:pt x="175" y="365"/>
                    </a:cubicBezTo>
                    <a:cubicBezTo>
                      <a:pt x="175" y="365"/>
                      <a:pt x="128" y="237"/>
                      <a:pt x="252" y="214"/>
                    </a:cubicBezTo>
                    <a:cubicBezTo>
                      <a:pt x="376" y="192"/>
                      <a:pt x="386" y="297"/>
                      <a:pt x="378" y="344"/>
                    </a:cubicBezTo>
                    <a:cubicBezTo>
                      <a:pt x="370" y="390"/>
                      <a:pt x="242" y="488"/>
                      <a:pt x="320" y="638"/>
                    </a:cubicBezTo>
                    <a:cubicBezTo>
                      <a:pt x="451" y="590"/>
                      <a:pt x="451" y="590"/>
                      <a:pt x="451" y="590"/>
                    </a:cubicBezTo>
                    <a:cubicBezTo>
                      <a:pt x="451" y="590"/>
                      <a:pt x="411" y="521"/>
                      <a:pt x="476" y="442"/>
                    </a:cubicBezTo>
                    <a:cubicBezTo>
                      <a:pt x="542" y="364"/>
                      <a:pt x="580" y="224"/>
                      <a:pt x="463" y="126"/>
                    </a:cubicBezTo>
                    <a:cubicBezTo>
                      <a:pt x="463" y="126"/>
                      <a:pt x="320" y="0"/>
                      <a:pt x="107" y="144"/>
                    </a:cubicBezTo>
                    <a:cubicBezTo>
                      <a:pt x="107" y="144"/>
                      <a:pt x="72" y="161"/>
                      <a:pt x="43" y="212"/>
                    </a:cubicBezTo>
                    <a:cubicBezTo>
                      <a:pt x="14" y="262"/>
                      <a:pt x="0" y="341"/>
                      <a:pt x="35" y="42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50000">
                    <a:srgbClr val="6B9B1A"/>
                  </a:gs>
                  <a:gs pos="100000">
                    <a:srgbClr val="4C7013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pic>
          <p:nvPicPr>
            <p:cNvPr id="67592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626" y="2679"/>
              <a:ext cx="93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48715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59" name="Group 2"/>
          <p:cNvGrpSpPr>
            <a:grpSpLocks/>
          </p:cNvGrpSpPr>
          <p:nvPr/>
        </p:nvGrpSpPr>
        <p:grpSpPr bwMode="auto">
          <a:xfrm>
            <a:off x="5784850" y="1098550"/>
            <a:ext cx="2706688" cy="1590675"/>
            <a:chOff x="0" y="0"/>
            <a:chExt cx="3184" cy="1872"/>
          </a:xfrm>
        </p:grpSpPr>
        <p:sp>
          <p:nvSpPr>
            <p:cNvPr id="70687" name="AutoShape 3"/>
            <p:cNvSpPr>
              <a:spLocks/>
            </p:cNvSpPr>
            <p:nvPr/>
          </p:nvSpPr>
          <p:spPr bwMode="auto">
            <a:xfrm rot="10800000" flipH="1">
              <a:off x="0" y="0"/>
              <a:ext cx="3184" cy="1872"/>
            </a:xfrm>
            <a:prstGeom prst="roundRect">
              <a:avLst>
                <a:gd name="adj" fmla="val 10903"/>
              </a:avLst>
            </a:prstGeom>
            <a:gradFill rotWithShape="0">
              <a:gsLst>
                <a:gs pos="0">
                  <a:srgbClr val="FFFFFF">
                    <a:alpha val="34998"/>
                  </a:srgbClr>
                </a:gs>
                <a:gs pos="100000">
                  <a:srgbClr val="F8F8F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  <p:sp>
          <p:nvSpPr>
            <p:cNvPr id="70688" name="AutoShape 4"/>
            <p:cNvSpPr>
              <a:spLocks/>
            </p:cNvSpPr>
            <p:nvPr/>
          </p:nvSpPr>
          <p:spPr bwMode="auto">
            <a:xfrm>
              <a:off x="0" y="25"/>
              <a:ext cx="3184" cy="1799"/>
            </a:xfrm>
            <a:prstGeom prst="roundRect">
              <a:avLst>
                <a:gd name="adj" fmla="val 11347"/>
              </a:avLst>
            </a:prstGeom>
            <a:gradFill rotWithShape="0">
              <a:gsLst>
                <a:gs pos="0">
                  <a:srgbClr val="F8F8F8"/>
                </a:gs>
                <a:gs pos="100000">
                  <a:srgbClr val="D0D0D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</p:grpSp>
      <p:grpSp>
        <p:nvGrpSpPr>
          <p:cNvPr id="70660" name="Group 5"/>
          <p:cNvGrpSpPr>
            <a:grpSpLocks/>
          </p:cNvGrpSpPr>
          <p:nvPr/>
        </p:nvGrpSpPr>
        <p:grpSpPr bwMode="auto">
          <a:xfrm>
            <a:off x="187325" y="5148263"/>
            <a:ext cx="3708400" cy="1481137"/>
            <a:chOff x="0" y="0"/>
            <a:chExt cx="4360" cy="1744"/>
          </a:xfrm>
        </p:grpSpPr>
        <p:sp>
          <p:nvSpPr>
            <p:cNvPr id="70685" name="AutoShape 6"/>
            <p:cNvSpPr>
              <a:spLocks/>
            </p:cNvSpPr>
            <p:nvPr/>
          </p:nvSpPr>
          <p:spPr bwMode="auto">
            <a:xfrm rot="10800000" flipH="1">
              <a:off x="0" y="0"/>
              <a:ext cx="4360" cy="1744"/>
            </a:xfrm>
            <a:prstGeom prst="roundRect">
              <a:avLst>
                <a:gd name="adj" fmla="val 11704"/>
              </a:avLst>
            </a:prstGeom>
            <a:gradFill rotWithShape="0">
              <a:gsLst>
                <a:gs pos="0">
                  <a:srgbClr val="FFFFFF">
                    <a:alpha val="34998"/>
                  </a:srgbClr>
                </a:gs>
                <a:gs pos="100000">
                  <a:srgbClr val="F8F8F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  <p:sp>
          <p:nvSpPr>
            <p:cNvPr id="70686" name="AutoShape 7"/>
            <p:cNvSpPr>
              <a:spLocks/>
            </p:cNvSpPr>
            <p:nvPr/>
          </p:nvSpPr>
          <p:spPr bwMode="auto">
            <a:xfrm>
              <a:off x="0" y="23"/>
              <a:ext cx="4360" cy="1676"/>
            </a:xfrm>
            <a:prstGeom prst="roundRect">
              <a:avLst>
                <a:gd name="adj" fmla="val 12181"/>
              </a:avLst>
            </a:prstGeom>
            <a:gradFill rotWithShape="0">
              <a:gsLst>
                <a:gs pos="0">
                  <a:srgbClr val="F8F8F8"/>
                </a:gs>
                <a:gs pos="100000">
                  <a:srgbClr val="D0D0D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</p:grpSp>
      <p:grpSp>
        <p:nvGrpSpPr>
          <p:cNvPr id="70661" name="Group 8"/>
          <p:cNvGrpSpPr>
            <a:grpSpLocks/>
          </p:cNvGrpSpPr>
          <p:nvPr/>
        </p:nvGrpSpPr>
        <p:grpSpPr bwMode="auto">
          <a:xfrm>
            <a:off x="5911850" y="4202113"/>
            <a:ext cx="1647825" cy="1000125"/>
            <a:chOff x="0" y="0"/>
            <a:chExt cx="1936" cy="1176"/>
          </a:xfrm>
        </p:grpSpPr>
        <p:sp>
          <p:nvSpPr>
            <p:cNvPr id="70683" name="AutoShape 9"/>
            <p:cNvSpPr>
              <a:spLocks/>
            </p:cNvSpPr>
            <p:nvPr/>
          </p:nvSpPr>
          <p:spPr bwMode="auto">
            <a:xfrm rot="10800000" flipH="1">
              <a:off x="0" y="0"/>
              <a:ext cx="1936" cy="1176"/>
            </a:xfrm>
            <a:prstGeom prst="roundRect">
              <a:avLst>
                <a:gd name="adj" fmla="val 17356"/>
              </a:avLst>
            </a:prstGeom>
            <a:gradFill rotWithShape="0">
              <a:gsLst>
                <a:gs pos="0">
                  <a:srgbClr val="FFFFFF">
                    <a:alpha val="34998"/>
                  </a:srgbClr>
                </a:gs>
                <a:gs pos="100000">
                  <a:srgbClr val="F8F8F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  <p:sp>
          <p:nvSpPr>
            <p:cNvPr id="70684" name="AutoShape 10"/>
            <p:cNvSpPr>
              <a:spLocks/>
            </p:cNvSpPr>
            <p:nvPr/>
          </p:nvSpPr>
          <p:spPr bwMode="auto">
            <a:xfrm>
              <a:off x="0" y="16"/>
              <a:ext cx="1936" cy="1130"/>
            </a:xfrm>
            <a:prstGeom prst="roundRect">
              <a:avLst>
                <a:gd name="adj" fmla="val 18065"/>
              </a:avLst>
            </a:prstGeom>
            <a:gradFill rotWithShape="0">
              <a:gsLst>
                <a:gs pos="0">
                  <a:srgbClr val="F8F8F8"/>
                </a:gs>
                <a:gs pos="100000">
                  <a:srgbClr val="D0D0D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</p:grpSp>
      <p:grpSp>
        <p:nvGrpSpPr>
          <p:cNvPr id="70662" name="Group 11"/>
          <p:cNvGrpSpPr>
            <a:grpSpLocks/>
          </p:cNvGrpSpPr>
          <p:nvPr/>
        </p:nvGrpSpPr>
        <p:grpSpPr bwMode="auto">
          <a:xfrm>
            <a:off x="850900" y="1501775"/>
            <a:ext cx="1906588" cy="2700338"/>
            <a:chOff x="0" y="0"/>
            <a:chExt cx="2136" cy="3111"/>
          </a:xfrm>
        </p:grpSpPr>
        <p:sp>
          <p:nvSpPr>
            <p:cNvPr id="70681" name="AutoShape 12"/>
            <p:cNvSpPr>
              <a:spLocks/>
            </p:cNvSpPr>
            <p:nvPr/>
          </p:nvSpPr>
          <p:spPr bwMode="auto">
            <a:xfrm rot="10800000" flipH="1">
              <a:off x="0" y="0"/>
              <a:ext cx="2136" cy="3111"/>
            </a:xfrm>
            <a:prstGeom prst="roundRect">
              <a:avLst>
                <a:gd name="adj" fmla="val 9556"/>
              </a:avLst>
            </a:prstGeom>
            <a:gradFill rotWithShape="0">
              <a:gsLst>
                <a:gs pos="0">
                  <a:srgbClr val="FFFFFF">
                    <a:alpha val="34998"/>
                  </a:srgbClr>
                </a:gs>
                <a:gs pos="100000">
                  <a:srgbClr val="F8F8F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  <p:sp>
          <p:nvSpPr>
            <p:cNvPr id="70682" name="AutoShape 13"/>
            <p:cNvSpPr>
              <a:spLocks/>
            </p:cNvSpPr>
            <p:nvPr/>
          </p:nvSpPr>
          <p:spPr bwMode="auto">
            <a:xfrm>
              <a:off x="0" y="42"/>
              <a:ext cx="2136" cy="2991"/>
            </a:xfrm>
            <a:prstGeom prst="roundRect">
              <a:avLst>
                <a:gd name="adj" fmla="val 9556"/>
              </a:avLst>
            </a:prstGeom>
            <a:gradFill rotWithShape="0">
              <a:gsLst>
                <a:gs pos="0">
                  <a:srgbClr val="F8F8F8"/>
                </a:gs>
                <a:gs pos="100000">
                  <a:srgbClr val="D0D0D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</p:grpSp>
      <p:sp>
        <p:nvSpPr>
          <p:cNvPr id="70663" name="Rectangle 14"/>
          <p:cNvSpPr>
            <a:spLocks/>
          </p:cNvSpPr>
          <p:nvPr/>
        </p:nvSpPr>
        <p:spPr bwMode="auto">
          <a:xfrm rot="-5400000">
            <a:off x="8371681" y="5942807"/>
            <a:ext cx="12493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altLang="hu-HU" sz="1000">
                <a:solidFill>
                  <a:srgbClr val="FFFFFF"/>
                </a:solidFill>
                <a:latin typeface="Lucida Grande"/>
                <a:ea typeface="Open Sans"/>
                <a:sym typeface="Lucida Grande"/>
              </a:rPr>
              <a:t>© 2009 Ipsos</a:t>
            </a:r>
          </a:p>
        </p:txBody>
      </p:sp>
      <p:sp>
        <p:nvSpPr>
          <p:cNvPr id="70664" name="Rectangle 15"/>
          <p:cNvSpPr>
            <a:spLocks/>
          </p:cNvSpPr>
          <p:nvPr/>
        </p:nvSpPr>
        <p:spPr bwMode="auto">
          <a:xfrm>
            <a:off x="1627188" y="177800"/>
            <a:ext cx="708977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3" bIns="0"/>
          <a:lstStyle/>
          <a:p>
            <a:pPr algn="r">
              <a:spcBef>
                <a:spcPts val="563"/>
              </a:spcBef>
            </a:pPr>
            <a:r>
              <a:rPr lang="en-US" altLang="hu-HU" sz="2500" b="1">
                <a:solidFill>
                  <a:srgbClr val="676767"/>
                </a:solidFill>
                <a:latin typeface="Arial" pitchFamily="34" charset="0"/>
                <a:ea typeface="Open Sans"/>
                <a:sym typeface="Arial" pitchFamily="34" charset="0"/>
              </a:rPr>
              <a:t>g</a:t>
            </a:r>
            <a:r>
              <a:rPr lang="hu-HU" altLang="hu-HU" sz="2500" b="1">
                <a:solidFill>
                  <a:srgbClr val="676767"/>
                </a:solidFill>
                <a:latin typeface="Arial" pitchFamily="34" charset="0"/>
                <a:ea typeface="Open Sans"/>
                <a:sym typeface="Arial" pitchFamily="34" charset="0"/>
              </a:rPr>
              <a:t>emiusExplorer</a:t>
            </a:r>
            <a:r>
              <a:rPr lang="en-US" altLang="hu-HU" sz="2500" b="1">
                <a:solidFill>
                  <a:srgbClr val="676767"/>
                </a:solidFill>
                <a:latin typeface="Arial" pitchFamily="34" charset="0"/>
                <a:ea typeface="Open Sans"/>
                <a:sym typeface="Arial" pitchFamily="34" charset="0"/>
              </a:rPr>
              <a:t> demográfia</a:t>
            </a:r>
          </a:p>
        </p:txBody>
      </p:sp>
      <p:pic>
        <p:nvPicPr>
          <p:cNvPr id="70665" name="Picture 1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720850"/>
            <a:ext cx="1543050" cy="2278063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chemeClr val="bg2">
                <a:alpha val="5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1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1265238"/>
            <a:ext cx="2430462" cy="1254125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chemeClr val="bg2">
                <a:alpha val="5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1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300663"/>
            <a:ext cx="3495675" cy="1195387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chemeClr val="bg2">
                <a:alpha val="5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8" name="Picture 19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4340225"/>
            <a:ext cx="1403350" cy="715963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chemeClr val="bg2">
                <a:alpha val="5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69" name="Group 5"/>
          <p:cNvGrpSpPr>
            <a:grpSpLocks/>
          </p:cNvGrpSpPr>
          <p:nvPr/>
        </p:nvGrpSpPr>
        <p:grpSpPr bwMode="auto">
          <a:xfrm>
            <a:off x="3668713" y="1836738"/>
            <a:ext cx="2178050" cy="3409950"/>
            <a:chOff x="2193" y="1120"/>
            <a:chExt cx="1372" cy="2147"/>
          </a:xfrm>
        </p:grpSpPr>
        <p:sp>
          <p:nvSpPr>
            <p:cNvPr id="70679" name="Freeform 6"/>
            <p:cNvSpPr>
              <a:spLocks noEditPoints="1"/>
            </p:cNvSpPr>
            <p:nvPr/>
          </p:nvSpPr>
          <p:spPr bwMode="gray">
            <a:xfrm>
              <a:off x="2877" y="1195"/>
              <a:ext cx="688" cy="2072"/>
            </a:xfrm>
            <a:custGeom>
              <a:avLst/>
              <a:gdLst>
                <a:gd name="T0" fmla="*/ 50 w 882"/>
                <a:gd name="T1" fmla="*/ 40 h 2657"/>
                <a:gd name="T2" fmla="*/ 44 w 882"/>
                <a:gd name="T3" fmla="*/ 33 h 2657"/>
                <a:gd name="T4" fmla="*/ 40 w 882"/>
                <a:gd name="T5" fmla="*/ 27 h 2657"/>
                <a:gd name="T6" fmla="*/ 37 w 882"/>
                <a:gd name="T7" fmla="*/ 23 h 2657"/>
                <a:gd name="T8" fmla="*/ 34 w 882"/>
                <a:gd name="T9" fmla="*/ 16 h 2657"/>
                <a:gd name="T10" fmla="*/ 34 w 882"/>
                <a:gd name="T11" fmla="*/ 9 h 2657"/>
                <a:gd name="T12" fmla="*/ 28 w 882"/>
                <a:gd name="T13" fmla="*/ 2 h 2657"/>
                <a:gd name="T14" fmla="*/ 26 w 882"/>
                <a:gd name="T15" fmla="*/ 2 h 2657"/>
                <a:gd name="T16" fmla="*/ 21 w 882"/>
                <a:gd name="T17" fmla="*/ 2 h 2657"/>
                <a:gd name="T18" fmla="*/ 14 w 882"/>
                <a:gd name="T19" fmla="*/ 9 h 2657"/>
                <a:gd name="T20" fmla="*/ 14 w 882"/>
                <a:gd name="T21" fmla="*/ 21 h 2657"/>
                <a:gd name="T22" fmla="*/ 15 w 882"/>
                <a:gd name="T23" fmla="*/ 27 h 2657"/>
                <a:gd name="T24" fmla="*/ 14 w 882"/>
                <a:gd name="T25" fmla="*/ 31 h 2657"/>
                <a:gd name="T26" fmla="*/ 14 w 882"/>
                <a:gd name="T27" fmla="*/ 27 h 2657"/>
                <a:gd name="T28" fmla="*/ 15 w 882"/>
                <a:gd name="T29" fmla="*/ 30 h 2657"/>
                <a:gd name="T30" fmla="*/ 15 w 882"/>
                <a:gd name="T31" fmla="*/ 33 h 2657"/>
                <a:gd name="T32" fmla="*/ 16 w 882"/>
                <a:gd name="T33" fmla="*/ 34 h 2657"/>
                <a:gd name="T34" fmla="*/ 7 w 882"/>
                <a:gd name="T35" fmla="*/ 53 h 2657"/>
                <a:gd name="T36" fmla="*/ 4 w 882"/>
                <a:gd name="T37" fmla="*/ 53 h 2657"/>
                <a:gd name="T38" fmla="*/ 2 w 882"/>
                <a:gd name="T39" fmla="*/ 55 h 2657"/>
                <a:gd name="T40" fmla="*/ 0 w 882"/>
                <a:gd name="T41" fmla="*/ 58 h 2657"/>
                <a:gd name="T42" fmla="*/ 4 w 882"/>
                <a:gd name="T43" fmla="*/ 62 h 2657"/>
                <a:gd name="T44" fmla="*/ 5 w 882"/>
                <a:gd name="T45" fmla="*/ 65 h 2657"/>
                <a:gd name="T46" fmla="*/ 3 w 882"/>
                <a:gd name="T47" fmla="*/ 81 h 2657"/>
                <a:gd name="T48" fmla="*/ 7 w 882"/>
                <a:gd name="T49" fmla="*/ 83 h 2657"/>
                <a:gd name="T50" fmla="*/ 4 w 882"/>
                <a:gd name="T51" fmla="*/ 111 h 2657"/>
                <a:gd name="T52" fmla="*/ 14 w 882"/>
                <a:gd name="T53" fmla="*/ 115 h 2657"/>
                <a:gd name="T54" fmla="*/ 15 w 882"/>
                <a:gd name="T55" fmla="*/ 121 h 2657"/>
                <a:gd name="T56" fmla="*/ 16 w 882"/>
                <a:gd name="T57" fmla="*/ 154 h 2657"/>
                <a:gd name="T58" fmla="*/ 14 w 882"/>
                <a:gd name="T59" fmla="*/ 158 h 2657"/>
                <a:gd name="T60" fmla="*/ 9 w 882"/>
                <a:gd name="T61" fmla="*/ 165 h 2657"/>
                <a:gd name="T62" fmla="*/ 24 w 882"/>
                <a:gd name="T63" fmla="*/ 158 h 2657"/>
                <a:gd name="T64" fmla="*/ 25 w 882"/>
                <a:gd name="T65" fmla="*/ 161 h 2657"/>
                <a:gd name="T66" fmla="*/ 22 w 882"/>
                <a:gd name="T67" fmla="*/ 166 h 2657"/>
                <a:gd name="T68" fmla="*/ 22 w 882"/>
                <a:gd name="T69" fmla="*/ 172 h 2657"/>
                <a:gd name="T70" fmla="*/ 34 w 882"/>
                <a:gd name="T71" fmla="*/ 165 h 2657"/>
                <a:gd name="T72" fmla="*/ 35 w 882"/>
                <a:gd name="T73" fmla="*/ 167 h 2657"/>
                <a:gd name="T74" fmla="*/ 34 w 882"/>
                <a:gd name="T75" fmla="*/ 156 h 2657"/>
                <a:gd name="T76" fmla="*/ 31 w 882"/>
                <a:gd name="T77" fmla="*/ 133 h 2657"/>
                <a:gd name="T78" fmla="*/ 27 w 882"/>
                <a:gd name="T79" fmla="*/ 115 h 2657"/>
                <a:gd name="T80" fmla="*/ 31 w 882"/>
                <a:gd name="T81" fmla="*/ 108 h 2657"/>
                <a:gd name="T82" fmla="*/ 36 w 882"/>
                <a:gd name="T83" fmla="*/ 79 h 2657"/>
                <a:gd name="T84" fmla="*/ 41 w 882"/>
                <a:gd name="T85" fmla="*/ 78 h 2657"/>
                <a:gd name="T86" fmla="*/ 51 w 882"/>
                <a:gd name="T87" fmla="*/ 62 h 2657"/>
                <a:gd name="T88" fmla="*/ 57 w 882"/>
                <a:gd name="T89" fmla="*/ 53 h 2657"/>
                <a:gd name="T90" fmla="*/ 37 w 882"/>
                <a:gd name="T91" fmla="*/ 21 h 2657"/>
                <a:gd name="T92" fmla="*/ 34 w 882"/>
                <a:gd name="T93" fmla="*/ 19 h 2657"/>
                <a:gd name="T94" fmla="*/ 34 w 882"/>
                <a:gd name="T95" fmla="*/ 19 h 2657"/>
                <a:gd name="T96" fmla="*/ 34 w 882"/>
                <a:gd name="T97" fmla="*/ 19 h 2657"/>
                <a:gd name="T98" fmla="*/ 37 w 882"/>
                <a:gd name="T99" fmla="*/ 23 h 2657"/>
                <a:gd name="T100" fmla="*/ 37 w 882"/>
                <a:gd name="T101" fmla="*/ 25 h 2657"/>
                <a:gd name="T102" fmla="*/ 40 w 882"/>
                <a:gd name="T103" fmla="*/ 27 h 2657"/>
                <a:gd name="T104" fmla="*/ 44 w 882"/>
                <a:gd name="T105" fmla="*/ 56 h 2657"/>
                <a:gd name="T106" fmla="*/ 41 w 882"/>
                <a:gd name="T107" fmla="*/ 59 h 2657"/>
                <a:gd name="T108" fmla="*/ 40 w 882"/>
                <a:gd name="T109" fmla="*/ 56 h 2657"/>
                <a:gd name="T110" fmla="*/ 44 w 882"/>
                <a:gd name="T111" fmla="*/ 51 h 265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82"/>
                <a:gd name="T169" fmla="*/ 0 h 2657"/>
                <a:gd name="T170" fmla="*/ 882 w 882"/>
                <a:gd name="T171" fmla="*/ 2657 h 265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82" h="2657">
                  <a:moveTo>
                    <a:pt x="880" y="811"/>
                  </a:moveTo>
                  <a:cubicBezTo>
                    <a:pt x="878" y="804"/>
                    <a:pt x="875" y="763"/>
                    <a:pt x="862" y="738"/>
                  </a:cubicBezTo>
                  <a:cubicBezTo>
                    <a:pt x="848" y="713"/>
                    <a:pt x="780" y="621"/>
                    <a:pt x="765" y="603"/>
                  </a:cubicBezTo>
                  <a:cubicBezTo>
                    <a:pt x="750" y="585"/>
                    <a:pt x="725" y="571"/>
                    <a:pt x="716" y="563"/>
                  </a:cubicBezTo>
                  <a:cubicBezTo>
                    <a:pt x="708" y="555"/>
                    <a:pt x="702" y="539"/>
                    <a:pt x="701" y="531"/>
                  </a:cubicBezTo>
                  <a:cubicBezTo>
                    <a:pt x="700" y="523"/>
                    <a:pt x="689" y="511"/>
                    <a:pt x="686" y="507"/>
                  </a:cubicBezTo>
                  <a:cubicBezTo>
                    <a:pt x="683" y="503"/>
                    <a:pt x="677" y="469"/>
                    <a:pt x="673" y="449"/>
                  </a:cubicBezTo>
                  <a:cubicBezTo>
                    <a:pt x="668" y="428"/>
                    <a:pt x="651" y="409"/>
                    <a:pt x="646" y="407"/>
                  </a:cubicBezTo>
                  <a:cubicBezTo>
                    <a:pt x="644" y="406"/>
                    <a:pt x="629" y="403"/>
                    <a:pt x="612" y="400"/>
                  </a:cubicBezTo>
                  <a:cubicBezTo>
                    <a:pt x="611" y="393"/>
                    <a:pt x="609" y="378"/>
                    <a:pt x="595" y="368"/>
                  </a:cubicBezTo>
                  <a:cubicBezTo>
                    <a:pt x="584" y="360"/>
                    <a:pt x="579" y="361"/>
                    <a:pt x="573" y="359"/>
                  </a:cubicBezTo>
                  <a:cubicBezTo>
                    <a:pt x="574" y="357"/>
                    <a:pt x="575" y="354"/>
                    <a:pt x="575" y="352"/>
                  </a:cubicBezTo>
                  <a:cubicBezTo>
                    <a:pt x="580" y="350"/>
                    <a:pt x="597" y="342"/>
                    <a:pt x="595" y="329"/>
                  </a:cubicBezTo>
                  <a:cubicBezTo>
                    <a:pt x="592" y="313"/>
                    <a:pt x="565" y="298"/>
                    <a:pt x="539" y="295"/>
                  </a:cubicBezTo>
                  <a:cubicBezTo>
                    <a:pt x="534" y="283"/>
                    <a:pt x="530" y="265"/>
                    <a:pt x="528" y="252"/>
                  </a:cubicBezTo>
                  <a:cubicBezTo>
                    <a:pt x="528" y="245"/>
                    <a:pt x="529" y="239"/>
                    <a:pt x="530" y="234"/>
                  </a:cubicBezTo>
                  <a:cubicBezTo>
                    <a:pt x="533" y="222"/>
                    <a:pt x="521" y="199"/>
                    <a:pt x="521" y="199"/>
                  </a:cubicBezTo>
                  <a:cubicBezTo>
                    <a:pt x="521" y="199"/>
                    <a:pt x="537" y="182"/>
                    <a:pt x="528" y="158"/>
                  </a:cubicBezTo>
                  <a:cubicBezTo>
                    <a:pt x="519" y="133"/>
                    <a:pt x="507" y="114"/>
                    <a:pt x="502" y="106"/>
                  </a:cubicBezTo>
                  <a:cubicBezTo>
                    <a:pt x="497" y="98"/>
                    <a:pt x="484" y="77"/>
                    <a:pt x="483" y="61"/>
                  </a:cubicBezTo>
                  <a:cubicBezTo>
                    <a:pt x="482" y="45"/>
                    <a:pt x="459" y="20"/>
                    <a:pt x="432" y="10"/>
                  </a:cubicBezTo>
                  <a:cubicBezTo>
                    <a:pt x="405" y="0"/>
                    <a:pt x="407" y="12"/>
                    <a:pt x="407" y="12"/>
                  </a:cubicBezTo>
                  <a:cubicBezTo>
                    <a:pt x="407" y="12"/>
                    <a:pt x="402" y="10"/>
                    <a:pt x="399" y="12"/>
                  </a:cubicBezTo>
                  <a:cubicBezTo>
                    <a:pt x="396" y="14"/>
                    <a:pt x="392" y="16"/>
                    <a:pt x="392" y="16"/>
                  </a:cubicBezTo>
                  <a:cubicBezTo>
                    <a:pt x="392" y="16"/>
                    <a:pt x="391" y="16"/>
                    <a:pt x="390" y="15"/>
                  </a:cubicBezTo>
                  <a:cubicBezTo>
                    <a:pt x="387" y="11"/>
                    <a:pt x="376" y="2"/>
                    <a:pt x="357" y="6"/>
                  </a:cubicBezTo>
                  <a:cubicBezTo>
                    <a:pt x="333" y="11"/>
                    <a:pt x="331" y="14"/>
                    <a:pt x="331" y="14"/>
                  </a:cubicBezTo>
                  <a:cubicBezTo>
                    <a:pt x="331" y="14"/>
                    <a:pt x="304" y="14"/>
                    <a:pt x="275" y="52"/>
                  </a:cubicBezTo>
                  <a:cubicBezTo>
                    <a:pt x="245" y="89"/>
                    <a:pt x="245" y="97"/>
                    <a:pt x="245" y="97"/>
                  </a:cubicBezTo>
                  <a:cubicBezTo>
                    <a:pt x="245" y="97"/>
                    <a:pt x="222" y="123"/>
                    <a:pt x="212" y="148"/>
                  </a:cubicBezTo>
                  <a:cubicBezTo>
                    <a:pt x="202" y="174"/>
                    <a:pt x="206" y="209"/>
                    <a:pt x="206" y="219"/>
                  </a:cubicBezTo>
                  <a:cubicBezTo>
                    <a:pt x="206" y="229"/>
                    <a:pt x="208" y="255"/>
                    <a:pt x="207" y="274"/>
                  </a:cubicBezTo>
                  <a:cubicBezTo>
                    <a:pt x="206" y="292"/>
                    <a:pt x="219" y="309"/>
                    <a:pt x="219" y="323"/>
                  </a:cubicBezTo>
                  <a:cubicBezTo>
                    <a:pt x="219" y="337"/>
                    <a:pt x="233" y="351"/>
                    <a:pt x="228" y="377"/>
                  </a:cubicBezTo>
                  <a:cubicBezTo>
                    <a:pt x="226" y="389"/>
                    <a:pt x="228" y="398"/>
                    <a:pt x="229" y="406"/>
                  </a:cubicBezTo>
                  <a:cubicBezTo>
                    <a:pt x="228" y="407"/>
                    <a:pt x="228" y="407"/>
                    <a:pt x="227" y="407"/>
                  </a:cubicBezTo>
                  <a:cubicBezTo>
                    <a:pt x="213" y="416"/>
                    <a:pt x="196" y="430"/>
                    <a:pt x="196" y="441"/>
                  </a:cubicBezTo>
                  <a:cubicBezTo>
                    <a:pt x="196" y="452"/>
                    <a:pt x="200" y="464"/>
                    <a:pt x="204" y="470"/>
                  </a:cubicBezTo>
                  <a:cubicBezTo>
                    <a:pt x="209" y="475"/>
                    <a:pt x="216" y="479"/>
                    <a:pt x="216" y="479"/>
                  </a:cubicBezTo>
                  <a:cubicBezTo>
                    <a:pt x="219" y="478"/>
                    <a:pt x="219" y="478"/>
                    <a:pt x="219" y="478"/>
                  </a:cubicBezTo>
                  <a:cubicBezTo>
                    <a:pt x="219" y="478"/>
                    <a:pt x="208" y="473"/>
                    <a:pt x="202" y="458"/>
                  </a:cubicBezTo>
                  <a:cubicBezTo>
                    <a:pt x="197" y="443"/>
                    <a:pt x="201" y="433"/>
                    <a:pt x="212" y="426"/>
                  </a:cubicBezTo>
                  <a:cubicBezTo>
                    <a:pt x="218" y="423"/>
                    <a:pt x="224" y="420"/>
                    <a:pt x="230" y="417"/>
                  </a:cubicBezTo>
                  <a:cubicBezTo>
                    <a:pt x="231" y="422"/>
                    <a:pt x="230" y="428"/>
                    <a:pt x="227" y="434"/>
                  </a:cubicBezTo>
                  <a:cubicBezTo>
                    <a:pt x="218" y="454"/>
                    <a:pt x="229" y="467"/>
                    <a:pt x="229" y="467"/>
                  </a:cubicBezTo>
                  <a:cubicBezTo>
                    <a:pt x="251" y="463"/>
                    <a:pt x="251" y="463"/>
                    <a:pt x="251" y="463"/>
                  </a:cubicBezTo>
                  <a:cubicBezTo>
                    <a:pt x="246" y="467"/>
                    <a:pt x="242" y="471"/>
                    <a:pt x="240" y="472"/>
                  </a:cubicBezTo>
                  <a:cubicBezTo>
                    <a:pt x="228" y="481"/>
                    <a:pt x="223" y="504"/>
                    <a:pt x="228" y="507"/>
                  </a:cubicBezTo>
                  <a:cubicBezTo>
                    <a:pt x="233" y="510"/>
                    <a:pt x="236" y="496"/>
                    <a:pt x="251" y="502"/>
                  </a:cubicBezTo>
                  <a:cubicBezTo>
                    <a:pt x="252" y="502"/>
                    <a:pt x="252" y="502"/>
                    <a:pt x="252" y="502"/>
                  </a:cubicBezTo>
                  <a:cubicBezTo>
                    <a:pt x="252" y="506"/>
                    <a:pt x="252" y="508"/>
                    <a:pt x="252" y="508"/>
                  </a:cubicBezTo>
                  <a:cubicBezTo>
                    <a:pt x="252" y="508"/>
                    <a:pt x="156" y="646"/>
                    <a:pt x="147" y="689"/>
                  </a:cubicBezTo>
                  <a:cubicBezTo>
                    <a:pt x="137" y="731"/>
                    <a:pt x="134" y="807"/>
                    <a:pt x="134" y="807"/>
                  </a:cubicBezTo>
                  <a:cubicBezTo>
                    <a:pt x="134" y="807"/>
                    <a:pt x="126" y="811"/>
                    <a:pt x="119" y="812"/>
                  </a:cubicBezTo>
                  <a:cubicBezTo>
                    <a:pt x="112" y="814"/>
                    <a:pt x="104" y="821"/>
                    <a:pt x="104" y="821"/>
                  </a:cubicBezTo>
                  <a:cubicBezTo>
                    <a:pt x="83" y="823"/>
                    <a:pt x="83" y="823"/>
                    <a:pt x="83" y="823"/>
                  </a:cubicBezTo>
                  <a:cubicBezTo>
                    <a:pt x="83" y="823"/>
                    <a:pt x="68" y="812"/>
                    <a:pt x="59" y="809"/>
                  </a:cubicBezTo>
                  <a:cubicBezTo>
                    <a:pt x="50" y="807"/>
                    <a:pt x="42" y="816"/>
                    <a:pt x="38" y="821"/>
                  </a:cubicBezTo>
                  <a:cubicBezTo>
                    <a:pt x="33" y="825"/>
                    <a:pt x="29" y="824"/>
                    <a:pt x="25" y="827"/>
                  </a:cubicBezTo>
                  <a:cubicBezTo>
                    <a:pt x="20" y="829"/>
                    <a:pt x="18" y="839"/>
                    <a:pt x="16" y="843"/>
                  </a:cubicBezTo>
                  <a:cubicBezTo>
                    <a:pt x="14" y="846"/>
                    <a:pt x="10" y="846"/>
                    <a:pt x="6" y="850"/>
                  </a:cubicBezTo>
                  <a:cubicBezTo>
                    <a:pt x="3" y="853"/>
                    <a:pt x="6" y="870"/>
                    <a:pt x="6" y="870"/>
                  </a:cubicBezTo>
                  <a:cubicBezTo>
                    <a:pt x="6" y="870"/>
                    <a:pt x="0" y="881"/>
                    <a:pt x="0" y="885"/>
                  </a:cubicBezTo>
                  <a:cubicBezTo>
                    <a:pt x="0" y="888"/>
                    <a:pt x="2" y="902"/>
                    <a:pt x="3" y="910"/>
                  </a:cubicBezTo>
                  <a:cubicBezTo>
                    <a:pt x="5" y="919"/>
                    <a:pt x="18" y="928"/>
                    <a:pt x="18" y="928"/>
                  </a:cubicBezTo>
                  <a:cubicBezTo>
                    <a:pt x="18" y="928"/>
                    <a:pt x="33" y="953"/>
                    <a:pt x="62" y="954"/>
                  </a:cubicBezTo>
                  <a:cubicBezTo>
                    <a:pt x="71" y="954"/>
                    <a:pt x="90" y="955"/>
                    <a:pt x="96" y="958"/>
                  </a:cubicBezTo>
                  <a:cubicBezTo>
                    <a:pt x="103" y="961"/>
                    <a:pt x="122" y="961"/>
                    <a:pt x="122" y="961"/>
                  </a:cubicBezTo>
                  <a:cubicBezTo>
                    <a:pt x="122" y="961"/>
                    <a:pt x="103" y="988"/>
                    <a:pt x="95" y="1005"/>
                  </a:cubicBezTo>
                  <a:cubicBezTo>
                    <a:pt x="88" y="1023"/>
                    <a:pt x="78" y="1082"/>
                    <a:pt x="74" y="1118"/>
                  </a:cubicBezTo>
                  <a:cubicBezTo>
                    <a:pt x="71" y="1155"/>
                    <a:pt x="47" y="1236"/>
                    <a:pt x="45" y="1241"/>
                  </a:cubicBezTo>
                  <a:cubicBezTo>
                    <a:pt x="43" y="1246"/>
                    <a:pt x="42" y="1252"/>
                    <a:pt x="55" y="1251"/>
                  </a:cubicBezTo>
                  <a:cubicBezTo>
                    <a:pt x="68" y="1250"/>
                    <a:pt x="81" y="1240"/>
                    <a:pt x="86" y="1233"/>
                  </a:cubicBezTo>
                  <a:cubicBezTo>
                    <a:pt x="91" y="1225"/>
                    <a:pt x="121" y="1221"/>
                    <a:pt x="121" y="1221"/>
                  </a:cubicBezTo>
                  <a:cubicBezTo>
                    <a:pt x="116" y="1272"/>
                    <a:pt x="116" y="1272"/>
                    <a:pt x="116" y="1272"/>
                  </a:cubicBezTo>
                  <a:cubicBezTo>
                    <a:pt x="112" y="1300"/>
                    <a:pt x="89" y="1455"/>
                    <a:pt x="79" y="1535"/>
                  </a:cubicBezTo>
                  <a:cubicBezTo>
                    <a:pt x="68" y="1615"/>
                    <a:pt x="69" y="1679"/>
                    <a:pt x="69" y="1679"/>
                  </a:cubicBezTo>
                  <a:cubicBezTo>
                    <a:pt x="69" y="1679"/>
                    <a:pt x="66" y="1701"/>
                    <a:pt x="74" y="1711"/>
                  </a:cubicBezTo>
                  <a:cubicBezTo>
                    <a:pt x="81" y="1720"/>
                    <a:pt x="124" y="1731"/>
                    <a:pt x="156" y="1734"/>
                  </a:cubicBezTo>
                  <a:cubicBezTo>
                    <a:pt x="187" y="1738"/>
                    <a:pt x="209" y="1756"/>
                    <a:pt x="209" y="1756"/>
                  </a:cubicBezTo>
                  <a:cubicBezTo>
                    <a:pt x="209" y="1756"/>
                    <a:pt x="209" y="1769"/>
                    <a:pt x="210" y="1775"/>
                  </a:cubicBezTo>
                  <a:cubicBezTo>
                    <a:pt x="211" y="1781"/>
                    <a:pt x="219" y="1794"/>
                    <a:pt x="219" y="1794"/>
                  </a:cubicBezTo>
                  <a:cubicBezTo>
                    <a:pt x="219" y="1794"/>
                    <a:pt x="218" y="1817"/>
                    <a:pt x="218" y="1831"/>
                  </a:cubicBezTo>
                  <a:cubicBezTo>
                    <a:pt x="217" y="1844"/>
                    <a:pt x="230" y="1865"/>
                    <a:pt x="230" y="1865"/>
                  </a:cubicBezTo>
                  <a:cubicBezTo>
                    <a:pt x="230" y="1865"/>
                    <a:pt x="231" y="1923"/>
                    <a:pt x="243" y="2003"/>
                  </a:cubicBezTo>
                  <a:cubicBezTo>
                    <a:pt x="254" y="2084"/>
                    <a:pt x="283" y="2205"/>
                    <a:pt x="282" y="2269"/>
                  </a:cubicBezTo>
                  <a:cubicBezTo>
                    <a:pt x="281" y="2333"/>
                    <a:pt x="269" y="2342"/>
                    <a:pt x="256" y="2361"/>
                  </a:cubicBezTo>
                  <a:cubicBezTo>
                    <a:pt x="244" y="2380"/>
                    <a:pt x="233" y="2402"/>
                    <a:pt x="233" y="2402"/>
                  </a:cubicBezTo>
                  <a:cubicBezTo>
                    <a:pt x="233" y="2402"/>
                    <a:pt x="224" y="2405"/>
                    <a:pt x="219" y="2408"/>
                  </a:cubicBezTo>
                  <a:cubicBezTo>
                    <a:pt x="214" y="2411"/>
                    <a:pt x="215" y="2420"/>
                    <a:pt x="210" y="2428"/>
                  </a:cubicBezTo>
                  <a:cubicBezTo>
                    <a:pt x="205" y="2436"/>
                    <a:pt x="166" y="2459"/>
                    <a:pt x="156" y="2464"/>
                  </a:cubicBezTo>
                  <a:cubicBezTo>
                    <a:pt x="147" y="2468"/>
                    <a:pt x="124" y="2490"/>
                    <a:pt x="119" y="2504"/>
                  </a:cubicBezTo>
                  <a:cubicBezTo>
                    <a:pt x="113" y="2517"/>
                    <a:pt x="142" y="2531"/>
                    <a:pt x="154" y="2534"/>
                  </a:cubicBezTo>
                  <a:cubicBezTo>
                    <a:pt x="166" y="2537"/>
                    <a:pt x="225" y="2540"/>
                    <a:pt x="258" y="2525"/>
                  </a:cubicBezTo>
                  <a:cubicBezTo>
                    <a:pt x="290" y="2510"/>
                    <a:pt x="310" y="2471"/>
                    <a:pt x="326" y="2455"/>
                  </a:cubicBezTo>
                  <a:cubicBezTo>
                    <a:pt x="343" y="2440"/>
                    <a:pt x="376" y="2423"/>
                    <a:pt x="380" y="2425"/>
                  </a:cubicBezTo>
                  <a:cubicBezTo>
                    <a:pt x="384" y="2427"/>
                    <a:pt x="381" y="2447"/>
                    <a:pt x="380" y="2452"/>
                  </a:cubicBezTo>
                  <a:cubicBezTo>
                    <a:pt x="379" y="2457"/>
                    <a:pt x="376" y="2462"/>
                    <a:pt x="378" y="2466"/>
                  </a:cubicBezTo>
                  <a:cubicBezTo>
                    <a:pt x="379" y="2470"/>
                    <a:pt x="388" y="2475"/>
                    <a:pt x="388" y="2475"/>
                  </a:cubicBezTo>
                  <a:cubicBezTo>
                    <a:pt x="376" y="2509"/>
                    <a:pt x="376" y="2509"/>
                    <a:pt x="376" y="2509"/>
                  </a:cubicBezTo>
                  <a:cubicBezTo>
                    <a:pt x="376" y="2509"/>
                    <a:pt x="368" y="2514"/>
                    <a:pt x="368" y="2524"/>
                  </a:cubicBezTo>
                  <a:cubicBezTo>
                    <a:pt x="367" y="2535"/>
                    <a:pt x="354" y="2547"/>
                    <a:pt x="341" y="2563"/>
                  </a:cubicBezTo>
                  <a:cubicBezTo>
                    <a:pt x="329" y="2579"/>
                    <a:pt x="313" y="2590"/>
                    <a:pt x="304" y="2599"/>
                  </a:cubicBezTo>
                  <a:cubicBezTo>
                    <a:pt x="294" y="2607"/>
                    <a:pt x="284" y="2625"/>
                    <a:pt x="285" y="2636"/>
                  </a:cubicBezTo>
                  <a:cubicBezTo>
                    <a:pt x="286" y="2647"/>
                    <a:pt x="313" y="2652"/>
                    <a:pt x="338" y="2655"/>
                  </a:cubicBezTo>
                  <a:cubicBezTo>
                    <a:pt x="363" y="2657"/>
                    <a:pt x="419" y="2648"/>
                    <a:pt x="455" y="2629"/>
                  </a:cubicBezTo>
                  <a:cubicBezTo>
                    <a:pt x="490" y="2609"/>
                    <a:pt x="500" y="2553"/>
                    <a:pt x="506" y="2547"/>
                  </a:cubicBezTo>
                  <a:cubicBezTo>
                    <a:pt x="512" y="2540"/>
                    <a:pt x="518" y="2536"/>
                    <a:pt x="521" y="2548"/>
                  </a:cubicBezTo>
                  <a:cubicBezTo>
                    <a:pt x="525" y="2560"/>
                    <a:pt x="521" y="2570"/>
                    <a:pt x="521" y="2570"/>
                  </a:cubicBezTo>
                  <a:cubicBezTo>
                    <a:pt x="521" y="2570"/>
                    <a:pt x="521" y="2577"/>
                    <a:pt x="530" y="2578"/>
                  </a:cubicBezTo>
                  <a:cubicBezTo>
                    <a:pt x="540" y="2579"/>
                    <a:pt x="544" y="2572"/>
                    <a:pt x="544" y="2572"/>
                  </a:cubicBezTo>
                  <a:cubicBezTo>
                    <a:pt x="544" y="2572"/>
                    <a:pt x="543" y="2548"/>
                    <a:pt x="543" y="2530"/>
                  </a:cubicBezTo>
                  <a:cubicBezTo>
                    <a:pt x="544" y="2513"/>
                    <a:pt x="558" y="2489"/>
                    <a:pt x="561" y="2465"/>
                  </a:cubicBezTo>
                  <a:cubicBezTo>
                    <a:pt x="563" y="2440"/>
                    <a:pt x="537" y="2404"/>
                    <a:pt x="533" y="2399"/>
                  </a:cubicBezTo>
                  <a:cubicBezTo>
                    <a:pt x="528" y="2394"/>
                    <a:pt x="524" y="2393"/>
                    <a:pt x="524" y="2393"/>
                  </a:cubicBezTo>
                  <a:cubicBezTo>
                    <a:pt x="524" y="2393"/>
                    <a:pt x="510" y="2367"/>
                    <a:pt x="508" y="2330"/>
                  </a:cubicBezTo>
                  <a:cubicBezTo>
                    <a:pt x="506" y="2308"/>
                    <a:pt x="506" y="2182"/>
                    <a:pt x="486" y="2056"/>
                  </a:cubicBezTo>
                  <a:cubicBezTo>
                    <a:pt x="470" y="1952"/>
                    <a:pt x="425" y="1892"/>
                    <a:pt x="425" y="1892"/>
                  </a:cubicBezTo>
                  <a:cubicBezTo>
                    <a:pt x="408" y="1867"/>
                    <a:pt x="401" y="1848"/>
                    <a:pt x="398" y="1826"/>
                  </a:cubicBezTo>
                  <a:cubicBezTo>
                    <a:pt x="395" y="1806"/>
                    <a:pt x="401" y="1776"/>
                    <a:pt x="401" y="1776"/>
                  </a:cubicBezTo>
                  <a:cubicBezTo>
                    <a:pt x="401" y="1776"/>
                    <a:pt x="409" y="1776"/>
                    <a:pt x="426" y="1775"/>
                  </a:cubicBezTo>
                  <a:cubicBezTo>
                    <a:pt x="444" y="1774"/>
                    <a:pt x="458" y="1768"/>
                    <a:pt x="458" y="1761"/>
                  </a:cubicBezTo>
                  <a:cubicBezTo>
                    <a:pt x="459" y="1753"/>
                    <a:pt x="468" y="1702"/>
                    <a:pt x="471" y="1671"/>
                  </a:cubicBezTo>
                  <a:cubicBezTo>
                    <a:pt x="474" y="1640"/>
                    <a:pt x="495" y="1468"/>
                    <a:pt x="498" y="1454"/>
                  </a:cubicBezTo>
                  <a:cubicBezTo>
                    <a:pt x="502" y="1441"/>
                    <a:pt x="523" y="1362"/>
                    <a:pt x="532" y="1325"/>
                  </a:cubicBezTo>
                  <a:cubicBezTo>
                    <a:pt x="541" y="1287"/>
                    <a:pt x="545" y="1209"/>
                    <a:pt x="545" y="1209"/>
                  </a:cubicBezTo>
                  <a:cubicBezTo>
                    <a:pt x="567" y="1202"/>
                    <a:pt x="567" y="1202"/>
                    <a:pt x="567" y="1202"/>
                  </a:cubicBezTo>
                  <a:cubicBezTo>
                    <a:pt x="567" y="1202"/>
                    <a:pt x="610" y="1210"/>
                    <a:pt x="623" y="1210"/>
                  </a:cubicBezTo>
                  <a:cubicBezTo>
                    <a:pt x="636" y="1210"/>
                    <a:pt x="637" y="1204"/>
                    <a:pt x="638" y="1199"/>
                  </a:cubicBezTo>
                  <a:cubicBezTo>
                    <a:pt x="638" y="1194"/>
                    <a:pt x="644" y="1081"/>
                    <a:pt x="644" y="1081"/>
                  </a:cubicBezTo>
                  <a:cubicBezTo>
                    <a:pt x="644" y="1081"/>
                    <a:pt x="661" y="1067"/>
                    <a:pt x="676" y="1058"/>
                  </a:cubicBezTo>
                  <a:cubicBezTo>
                    <a:pt x="691" y="1050"/>
                    <a:pt x="763" y="983"/>
                    <a:pt x="785" y="957"/>
                  </a:cubicBezTo>
                  <a:cubicBezTo>
                    <a:pt x="808" y="932"/>
                    <a:pt x="842" y="864"/>
                    <a:pt x="842" y="864"/>
                  </a:cubicBezTo>
                  <a:cubicBezTo>
                    <a:pt x="842" y="864"/>
                    <a:pt x="850" y="860"/>
                    <a:pt x="859" y="853"/>
                  </a:cubicBezTo>
                  <a:cubicBezTo>
                    <a:pt x="868" y="847"/>
                    <a:pt x="882" y="819"/>
                    <a:pt x="880" y="811"/>
                  </a:cubicBezTo>
                  <a:close/>
                  <a:moveTo>
                    <a:pt x="589" y="328"/>
                  </a:moveTo>
                  <a:cubicBezTo>
                    <a:pt x="594" y="342"/>
                    <a:pt x="581" y="345"/>
                    <a:pt x="576" y="346"/>
                  </a:cubicBezTo>
                  <a:cubicBezTo>
                    <a:pt x="576" y="342"/>
                    <a:pt x="576" y="338"/>
                    <a:pt x="574" y="334"/>
                  </a:cubicBezTo>
                  <a:cubicBezTo>
                    <a:pt x="569" y="317"/>
                    <a:pt x="554" y="318"/>
                    <a:pt x="543" y="303"/>
                  </a:cubicBezTo>
                  <a:cubicBezTo>
                    <a:pt x="563" y="304"/>
                    <a:pt x="582" y="310"/>
                    <a:pt x="589" y="328"/>
                  </a:cubicBezTo>
                  <a:close/>
                  <a:moveTo>
                    <a:pt x="526" y="291"/>
                  </a:moveTo>
                  <a:cubicBezTo>
                    <a:pt x="526" y="290"/>
                    <a:pt x="526" y="290"/>
                    <a:pt x="526" y="290"/>
                  </a:cubicBezTo>
                  <a:cubicBezTo>
                    <a:pt x="526" y="290"/>
                    <a:pt x="526" y="291"/>
                    <a:pt x="526" y="291"/>
                  </a:cubicBezTo>
                  <a:cubicBezTo>
                    <a:pt x="526" y="291"/>
                    <a:pt x="526" y="291"/>
                    <a:pt x="526" y="291"/>
                  </a:cubicBezTo>
                  <a:close/>
                  <a:moveTo>
                    <a:pt x="557" y="350"/>
                  </a:moveTo>
                  <a:cubicBezTo>
                    <a:pt x="541" y="338"/>
                    <a:pt x="529" y="318"/>
                    <a:pt x="526" y="300"/>
                  </a:cubicBezTo>
                  <a:cubicBezTo>
                    <a:pt x="528" y="301"/>
                    <a:pt x="531" y="301"/>
                    <a:pt x="533" y="301"/>
                  </a:cubicBezTo>
                  <a:cubicBezTo>
                    <a:pt x="536" y="306"/>
                    <a:pt x="540" y="311"/>
                    <a:pt x="544" y="314"/>
                  </a:cubicBezTo>
                  <a:cubicBezTo>
                    <a:pt x="563" y="328"/>
                    <a:pt x="572" y="334"/>
                    <a:pt x="573" y="343"/>
                  </a:cubicBezTo>
                  <a:cubicBezTo>
                    <a:pt x="573" y="348"/>
                    <a:pt x="571" y="353"/>
                    <a:pt x="568" y="357"/>
                  </a:cubicBezTo>
                  <a:cubicBezTo>
                    <a:pt x="565" y="356"/>
                    <a:pt x="562" y="354"/>
                    <a:pt x="557" y="350"/>
                  </a:cubicBezTo>
                  <a:close/>
                  <a:moveTo>
                    <a:pt x="571" y="392"/>
                  </a:moveTo>
                  <a:cubicBezTo>
                    <a:pt x="570" y="390"/>
                    <a:pt x="570" y="388"/>
                    <a:pt x="571" y="386"/>
                  </a:cubicBezTo>
                  <a:cubicBezTo>
                    <a:pt x="576" y="376"/>
                    <a:pt x="584" y="365"/>
                    <a:pt x="596" y="375"/>
                  </a:cubicBezTo>
                  <a:cubicBezTo>
                    <a:pt x="609" y="384"/>
                    <a:pt x="608" y="399"/>
                    <a:pt x="608" y="399"/>
                  </a:cubicBezTo>
                  <a:cubicBezTo>
                    <a:pt x="608" y="399"/>
                    <a:pt x="608" y="399"/>
                    <a:pt x="608" y="399"/>
                  </a:cubicBezTo>
                  <a:cubicBezTo>
                    <a:pt x="596" y="397"/>
                    <a:pt x="582" y="394"/>
                    <a:pt x="571" y="392"/>
                  </a:cubicBezTo>
                  <a:close/>
                  <a:moveTo>
                    <a:pt x="692" y="834"/>
                  </a:moveTo>
                  <a:cubicBezTo>
                    <a:pt x="688" y="844"/>
                    <a:pt x="687" y="856"/>
                    <a:pt x="687" y="856"/>
                  </a:cubicBezTo>
                  <a:cubicBezTo>
                    <a:pt x="687" y="856"/>
                    <a:pt x="661" y="858"/>
                    <a:pt x="658" y="865"/>
                  </a:cubicBezTo>
                  <a:cubicBezTo>
                    <a:pt x="654" y="872"/>
                    <a:pt x="654" y="891"/>
                    <a:pt x="652" y="894"/>
                  </a:cubicBezTo>
                  <a:cubicBezTo>
                    <a:pt x="649" y="897"/>
                    <a:pt x="637" y="912"/>
                    <a:pt x="634" y="916"/>
                  </a:cubicBezTo>
                  <a:cubicBezTo>
                    <a:pt x="632" y="919"/>
                    <a:pt x="626" y="929"/>
                    <a:pt x="626" y="929"/>
                  </a:cubicBezTo>
                  <a:cubicBezTo>
                    <a:pt x="626" y="929"/>
                    <a:pt x="627" y="894"/>
                    <a:pt x="624" y="877"/>
                  </a:cubicBezTo>
                  <a:cubicBezTo>
                    <a:pt x="620" y="861"/>
                    <a:pt x="619" y="857"/>
                    <a:pt x="619" y="857"/>
                  </a:cubicBezTo>
                  <a:cubicBezTo>
                    <a:pt x="619" y="857"/>
                    <a:pt x="638" y="816"/>
                    <a:pt x="643" y="804"/>
                  </a:cubicBezTo>
                  <a:cubicBezTo>
                    <a:pt x="647" y="791"/>
                    <a:pt x="656" y="765"/>
                    <a:pt x="656" y="765"/>
                  </a:cubicBezTo>
                  <a:cubicBezTo>
                    <a:pt x="656" y="765"/>
                    <a:pt x="669" y="779"/>
                    <a:pt x="674" y="793"/>
                  </a:cubicBezTo>
                  <a:cubicBezTo>
                    <a:pt x="678" y="806"/>
                    <a:pt x="704" y="816"/>
                    <a:pt x="704" y="816"/>
                  </a:cubicBezTo>
                  <a:cubicBezTo>
                    <a:pt x="704" y="816"/>
                    <a:pt x="697" y="825"/>
                    <a:pt x="692" y="834"/>
                  </a:cubicBezTo>
                  <a:close/>
                </a:path>
              </a:pathLst>
            </a:custGeom>
            <a:gradFill rotWithShape="1">
              <a:gsLst>
                <a:gs pos="0">
                  <a:srgbClr val="222222"/>
                </a:gs>
                <a:gs pos="100000">
                  <a:srgbClr val="808080"/>
                </a:gs>
              </a:gsLst>
              <a:lin ang="5400000" scaled="1"/>
            </a:gra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0680" name="Freeform 7"/>
            <p:cNvSpPr>
              <a:spLocks noEditPoints="1"/>
            </p:cNvSpPr>
            <p:nvPr/>
          </p:nvSpPr>
          <p:spPr bwMode="gray">
            <a:xfrm>
              <a:off x="2193" y="1120"/>
              <a:ext cx="699" cy="2136"/>
            </a:xfrm>
            <a:custGeom>
              <a:avLst/>
              <a:gdLst>
                <a:gd name="T0" fmla="*/ 55 w 895"/>
                <a:gd name="T1" fmla="*/ 78 h 2740"/>
                <a:gd name="T2" fmla="*/ 56 w 895"/>
                <a:gd name="T3" fmla="*/ 68 h 2740"/>
                <a:gd name="T4" fmla="*/ 55 w 895"/>
                <a:gd name="T5" fmla="*/ 58 h 2740"/>
                <a:gd name="T6" fmla="*/ 54 w 895"/>
                <a:gd name="T7" fmla="*/ 43 h 2740"/>
                <a:gd name="T8" fmla="*/ 46 w 895"/>
                <a:gd name="T9" fmla="*/ 29 h 2740"/>
                <a:gd name="T10" fmla="*/ 37 w 895"/>
                <a:gd name="T11" fmla="*/ 26 h 2740"/>
                <a:gd name="T12" fmla="*/ 41 w 895"/>
                <a:gd name="T13" fmla="*/ 18 h 2740"/>
                <a:gd name="T14" fmla="*/ 43 w 895"/>
                <a:gd name="T15" fmla="*/ 12 h 2740"/>
                <a:gd name="T16" fmla="*/ 44 w 895"/>
                <a:gd name="T17" fmla="*/ 7 h 2740"/>
                <a:gd name="T18" fmla="*/ 42 w 895"/>
                <a:gd name="T19" fmla="*/ 3 h 2740"/>
                <a:gd name="T20" fmla="*/ 39 w 895"/>
                <a:gd name="T21" fmla="*/ 2 h 2740"/>
                <a:gd name="T22" fmla="*/ 37 w 895"/>
                <a:gd name="T23" fmla="*/ 2 h 2740"/>
                <a:gd name="T24" fmla="*/ 32 w 895"/>
                <a:gd name="T25" fmla="*/ 2 h 2740"/>
                <a:gd name="T26" fmla="*/ 29 w 895"/>
                <a:gd name="T27" fmla="*/ 2 h 2740"/>
                <a:gd name="T28" fmla="*/ 27 w 895"/>
                <a:gd name="T29" fmla="*/ 3 h 2740"/>
                <a:gd name="T30" fmla="*/ 25 w 895"/>
                <a:gd name="T31" fmla="*/ 5 h 2740"/>
                <a:gd name="T32" fmla="*/ 25 w 895"/>
                <a:gd name="T33" fmla="*/ 9 h 2740"/>
                <a:gd name="T34" fmla="*/ 25 w 895"/>
                <a:gd name="T35" fmla="*/ 12 h 2740"/>
                <a:gd name="T36" fmla="*/ 27 w 895"/>
                <a:gd name="T37" fmla="*/ 18 h 2740"/>
                <a:gd name="T38" fmla="*/ 25 w 895"/>
                <a:gd name="T39" fmla="*/ 25 h 2740"/>
                <a:gd name="T40" fmla="*/ 16 w 895"/>
                <a:gd name="T41" fmla="*/ 29 h 2740"/>
                <a:gd name="T42" fmla="*/ 5 w 895"/>
                <a:gd name="T43" fmla="*/ 36 h 2740"/>
                <a:gd name="T44" fmla="*/ 2 w 895"/>
                <a:gd name="T45" fmla="*/ 54 h 2740"/>
                <a:gd name="T46" fmla="*/ 2 w 895"/>
                <a:gd name="T47" fmla="*/ 62 h 2740"/>
                <a:gd name="T48" fmla="*/ 9 w 895"/>
                <a:gd name="T49" fmla="*/ 70 h 2740"/>
                <a:gd name="T50" fmla="*/ 12 w 895"/>
                <a:gd name="T51" fmla="*/ 79 h 2740"/>
                <a:gd name="T52" fmla="*/ 12 w 895"/>
                <a:gd name="T53" fmla="*/ 91 h 2740"/>
                <a:gd name="T54" fmla="*/ 16 w 895"/>
                <a:gd name="T55" fmla="*/ 111 h 2740"/>
                <a:gd name="T56" fmla="*/ 16 w 895"/>
                <a:gd name="T57" fmla="*/ 147 h 2740"/>
                <a:gd name="T58" fmla="*/ 12 w 895"/>
                <a:gd name="T59" fmla="*/ 147 h 2740"/>
                <a:gd name="T60" fmla="*/ 12 w 895"/>
                <a:gd name="T61" fmla="*/ 157 h 2740"/>
                <a:gd name="T62" fmla="*/ 17 w 895"/>
                <a:gd name="T63" fmla="*/ 173 h 2740"/>
                <a:gd name="T64" fmla="*/ 22 w 895"/>
                <a:gd name="T65" fmla="*/ 172 h 2740"/>
                <a:gd name="T66" fmla="*/ 21 w 895"/>
                <a:gd name="T67" fmla="*/ 164 h 2740"/>
                <a:gd name="T68" fmla="*/ 22 w 895"/>
                <a:gd name="T69" fmla="*/ 167 h 2740"/>
                <a:gd name="T70" fmla="*/ 23 w 895"/>
                <a:gd name="T71" fmla="*/ 162 h 2740"/>
                <a:gd name="T72" fmla="*/ 27 w 895"/>
                <a:gd name="T73" fmla="*/ 164 h 2740"/>
                <a:gd name="T74" fmla="*/ 28 w 895"/>
                <a:gd name="T75" fmla="*/ 168 h 2740"/>
                <a:gd name="T76" fmla="*/ 39 w 895"/>
                <a:gd name="T77" fmla="*/ 175 h 2740"/>
                <a:gd name="T78" fmla="*/ 37 w 895"/>
                <a:gd name="T79" fmla="*/ 167 h 2740"/>
                <a:gd name="T80" fmla="*/ 37 w 895"/>
                <a:gd name="T81" fmla="*/ 158 h 2740"/>
                <a:gd name="T82" fmla="*/ 37 w 895"/>
                <a:gd name="T83" fmla="*/ 150 h 2740"/>
                <a:gd name="T84" fmla="*/ 57 w 895"/>
                <a:gd name="T85" fmla="*/ 125 h 2740"/>
                <a:gd name="T86" fmla="*/ 56 w 895"/>
                <a:gd name="T87" fmla="*/ 104 h 2740"/>
                <a:gd name="T88" fmla="*/ 55 w 895"/>
                <a:gd name="T89" fmla="*/ 97 h 2740"/>
                <a:gd name="T90" fmla="*/ 37 w 895"/>
                <a:gd name="T91" fmla="*/ 122 h 2740"/>
                <a:gd name="T92" fmla="*/ 35 w 895"/>
                <a:gd name="T93" fmla="*/ 125 h 2740"/>
                <a:gd name="T94" fmla="*/ 36 w 895"/>
                <a:gd name="T95" fmla="*/ 109 h 2740"/>
                <a:gd name="T96" fmla="*/ 39 w 895"/>
                <a:gd name="T97" fmla="*/ 118 h 27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95"/>
                <a:gd name="T148" fmla="*/ 0 h 2740"/>
                <a:gd name="T149" fmla="*/ 895 w 895"/>
                <a:gd name="T150" fmla="*/ 2740 h 27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95" h="2740">
                  <a:moveTo>
                    <a:pt x="841" y="1413"/>
                  </a:moveTo>
                  <a:cubicBezTo>
                    <a:pt x="841" y="1413"/>
                    <a:pt x="895" y="1407"/>
                    <a:pt x="891" y="1381"/>
                  </a:cubicBezTo>
                  <a:cubicBezTo>
                    <a:pt x="886" y="1356"/>
                    <a:pt x="877" y="1290"/>
                    <a:pt x="875" y="1280"/>
                  </a:cubicBezTo>
                  <a:cubicBezTo>
                    <a:pt x="874" y="1269"/>
                    <a:pt x="849" y="1214"/>
                    <a:pt x="845" y="1204"/>
                  </a:cubicBezTo>
                  <a:cubicBezTo>
                    <a:pt x="841" y="1193"/>
                    <a:pt x="835" y="1174"/>
                    <a:pt x="835" y="1174"/>
                  </a:cubicBezTo>
                  <a:cubicBezTo>
                    <a:pt x="835" y="1174"/>
                    <a:pt x="853" y="1161"/>
                    <a:pt x="853" y="1140"/>
                  </a:cubicBezTo>
                  <a:cubicBezTo>
                    <a:pt x="853" y="1120"/>
                    <a:pt x="844" y="1108"/>
                    <a:pt x="845" y="1094"/>
                  </a:cubicBezTo>
                  <a:cubicBezTo>
                    <a:pt x="845" y="1081"/>
                    <a:pt x="842" y="1062"/>
                    <a:pt x="852" y="1050"/>
                  </a:cubicBezTo>
                  <a:cubicBezTo>
                    <a:pt x="862" y="1038"/>
                    <a:pt x="869" y="1003"/>
                    <a:pt x="867" y="989"/>
                  </a:cubicBezTo>
                  <a:cubicBezTo>
                    <a:pt x="866" y="975"/>
                    <a:pt x="859" y="970"/>
                    <a:pt x="863" y="960"/>
                  </a:cubicBezTo>
                  <a:cubicBezTo>
                    <a:pt x="867" y="950"/>
                    <a:pt x="865" y="935"/>
                    <a:pt x="858" y="928"/>
                  </a:cubicBezTo>
                  <a:cubicBezTo>
                    <a:pt x="851" y="921"/>
                    <a:pt x="842" y="913"/>
                    <a:pt x="842" y="908"/>
                  </a:cubicBezTo>
                  <a:cubicBezTo>
                    <a:pt x="842" y="904"/>
                    <a:pt x="850" y="886"/>
                    <a:pt x="843" y="872"/>
                  </a:cubicBezTo>
                  <a:cubicBezTo>
                    <a:pt x="835" y="858"/>
                    <a:pt x="829" y="846"/>
                    <a:pt x="831" y="839"/>
                  </a:cubicBezTo>
                  <a:cubicBezTo>
                    <a:pt x="833" y="832"/>
                    <a:pt x="836" y="787"/>
                    <a:pt x="832" y="744"/>
                  </a:cubicBezTo>
                  <a:cubicBezTo>
                    <a:pt x="829" y="700"/>
                    <a:pt x="820" y="662"/>
                    <a:pt x="820" y="652"/>
                  </a:cubicBezTo>
                  <a:cubicBezTo>
                    <a:pt x="821" y="641"/>
                    <a:pt x="814" y="614"/>
                    <a:pt x="813" y="604"/>
                  </a:cubicBezTo>
                  <a:cubicBezTo>
                    <a:pt x="811" y="594"/>
                    <a:pt x="809" y="516"/>
                    <a:pt x="799" y="498"/>
                  </a:cubicBezTo>
                  <a:cubicBezTo>
                    <a:pt x="789" y="479"/>
                    <a:pt x="778" y="468"/>
                    <a:pt x="761" y="466"/>
                  </a:cubicBezTo>
                  <a:cubicBezTo>
                    <a:pt x="745" y="463"/>
                    <a:pt x="715" y="451"/>
                    <a:pt x="692" y="444"/>
                  </a:cubicBezTo>
                  <a:cubicBezTo>
                    <a:pt x="668" y="437"/>
                    <a:pt x="635" y="419"/>
                    <a:pt x="620" y="415"/>
                  </a:cubicBezTo>
                  <a:cubicBezTo>
                    <a:pt x="605" y="411"/>
                    <a:pt x="584" y="406"/>
                    <a:pt x="584" y="406"/>
                  </a:cubicBezTo>
                  <a:cubicBezTo>
                    <a:pt x="584" y="391"/>
                    <a:pt x="584" y="391"/>
                    <a:pt x="584" y="391"/>
                  </a:cubicBezTo>
                  <a:cubicBezTo>
                    <a:pt x="583" y="391"/>
                    <a:pt x="583" y="391"/>
                    <a:pt x="583" y="391"/>
                  </a:cubicBezTo>
                  <a:cubicBezTo>
                    <a:pt x="584" y="388"/>
                    <a:pt x="585" y="380"/>
                    <a:pt x="586" y="376"/>
                  </a:cubicBezTo>
                  <a:cubicBezTo>
                    <a:pt x="588" y="370"/>
                    <a:pt x="591" y="364"/>
                    <a:pt x="591" y="364"/>
                  </a:cubicBezTo>
                  <a:cubicBezTo>
                    <a:pt x="591" y="364"/>
                    <a:pt x="609" y="338"/>
                    <a:pt x="618" y="317"/>
                  </a:cubicBezTo>
                  <a:cubicBezTo>
                    <a:pt x="627" y="295"/>
                    <a:pt x="627" y="283"/>
                    <a:pt x="627" y="283"/>
                  </a:cubicBezTo>
                  <a:cubicBezTo>
                    <a:pt x="627" y="283"/>
                    <a:pt x="643" y="269"/>
                    <a:pt x="644" y="257"/>
                  </a:cubicBezTo>
                  <a:cubicBezTo>
                    <a:pt x="645" y="245"/>
                    <a:pt x="645" y="233"/>
                    <a:pt x="646" y="225"/>
                  </a:cubicBezTo>
                  <a:cubicBezTo>
                    <a:pt x="647" y="218"/>
                    <a:pt x="647" y="209"/>
                    <a:pt x="647" y="207"/>
                  </a:cubicBezTo>
                  <a:cubicBezTo>
                    <a:pt x="647" y="204"/>
                    <a:pt x="646" y="200"/>
                    <a:pt x="646" y="200"/>
                  </a:cubicBezTo>
                  <a:cubicBezTo>
                    <a:pt x="646" y="200"/>
                    <a:pt x="662" y="175"/>
                    <a:pt x="661" y="169"/>
                  </a:cubicBezTo>
                  <a:cubicBezTo>
                    <a:pt x="660" y="164"/>
                    <a:pt x="663" y="156"/>
                    <a:pt x="665" y="151"/>
                  </a:cubicBezTo>
                  <a:cubicBezTo>
                    <a:pt x="667" y="147"/>
                    <a:pt x="664" y="133"/>
                    <a:pt x="664" y="125"/>
                  </a:cubicBezTo>
                  <a:cubicBezTo>
                    <a:pt x="665" y="117"/>
                    <a:pt x="667" y="111"/>
                    <a:pt x="665" y="108"/>
                  </a:cubicBezTo>
                  <a:cubicBezTo>
                    <a:pt x="664" y="105"/>
                    <a:pt x="656" y="96"/>
                    <a:pt x="655" y="90"/>
                  </a:cubicBezTo>
                  <a:cubicBezTo>
                    <a:pt x="653" y="85"/>
                    <a:pt x="655" y="79"/>
                    <a:pt x="653" y="77"/>
                  </a:cubicBezTo>
                  <a:cubicBezTo>
                    <a:pt x="651" y="76"/>
                    <a:pt x="645" y="71"/>
                    <a:pt x="644" y="68"/>
                  </a:cubicBezTo>
                  <a:cubicBezTo>
                    <a:pt x="643" y="66"/>
                    <a:pt x="639" y="56"/>
                    <a:pt x="639" y="54"/>
                  </a:cubicBezTo>
                  <a:cubicBezTo>
                    <a:pt x="638" y="52"/>
                    <a:pt x="629" y="46"/>
                    <a:pt x="629" y="46"/>
                  </a:cubicBezTo>
                  <a:cubicBezTo>
                    <a:pt x="629" y="46"/>
                    <a:pt x="619" y="41"/>
                    <a:pt x="615" y="35"/>
                  </a:cubicBezTo>
                  <a:cubicBezTo>
                    <a:pt x="612" y="28"/>
                    <a:pt x="610" y="26"/>
                    <a:pt x="607" y="26"/>
                  </a:cubicBezTo>
                  <a:cubicBezTo>
                    <a:pt x="604" y="26"/>
                    <a:pt x="596" y="21"/>
                    <a:pt x="593" y="19"/>
                  </a:cubicBezTo>
                  <a:cubicBezTo>
                    <a:pt x="590" y="16"/>
                    <a:pt x="590" y="13"/>
                    <a:pt x="587" y="13"/>
                  </a:cubicBezTo>
                  <a:cubicBezTo>
                    <a:pt x="584" y="14"/>
                    <a:pt x="579" y="9"/>
                    <a:pt x="574" y="9"/>
                  </a:cubicBezTo>
                  <a:cubicBezTo>
                    <a:pt x="570" y="10"/>
                    <a:pt x="565" y="13"/>
                    <a:pt x="562" y="9"/>
                  </a:cubicBezTo>
                  <a:cubicBezTo>
                    <a:pt x="559" y="6"/>
                    <a:pt x="555" y="8"/>
                    <a:pt x="551" y="9"/>
                  </a:cubicBezTo>
                  <a:cubicBezTo>
                    <a:pt x="548" y="10"/>
                    <a:pt x="543" y="3"/>
                    <a:pt x="540" y="3"/>
                  </a:cubicBezTo>
                  <a:cubicBezTo>
                    <a:pt x="536" y="3"/>
                    <a:pt x="523" y="0"/>
                    <a:pt x="514" y="3"/>
                  </a:cubicBezTo>
                  <a:cubicBezTo>
                    <a:pt x="505" y="5"/>
                    <a:pt x="481" y="2"/>
                    <a:pt x="479" y="3"/>
                  </a:cubicBezTo>
                  <a:cubicBezTo>
                    <a:pt x="477" y="3"/>
                    <a:pt x="476" y="7"/>
                    <a:pt x="470" y="6"/>
                  </a:cubicBezTo>
                  <a:cubicBezTo>
                    <a:pt x="465" y="5"/>
                    <a:pt x="460" y="7"/>
                    <a:pt x="460" y="9"/>
                  </a:cubicBezTo>
                  <a:cubicBezTo>
                    <a:pt x="459" y="12"/>
                    <a:pt x="458" y="13"/>
                    <a:pt x="454" y="14"/>
                  </a:cubicBezTo>
                  <a:cubicBezTo>
                    <a:pt x="450" y="15"/>
                    <a:pt x="444" y="17"/>
                    <a:pt x="444" y="19"/>
                  </a:cubicBezTo>
                  <a:cubicBezTo>
                    <a:pt x="443" y="21"/>
                    <a:pt x="438" y="26"/>
                    <a:pt x="436" y="26"/>
                  </a:cubicBezTo>
                  <a:cubicBezTo>
                    <a:pt x="435" y="26"/>
                    <a:pt x="429" y="26"/>
                    <a:pt x="426" y="29"/>
                  </a:cubicBezTo>
                  <a:cubicBezTo>
                    <a:pt x="424" y="33"/>
                    <a:pt x="421" y="36"/>
                    <a:pt x="419" y="38"/>
                  </a:cubicBezTo>
                  <a:cubicBezTo>
                    <a:pt x="417" y="40"/>
                    <a:pt x="409" y="45"/>
                    <a:pt x="406" y="46"/>
                  </a:cubicBezTo>
                  <a:cubicBezTo>
                    <a:pt x="404" y="47"/>
                    <a:pt x="404" y="51"/>
                    <a:pt x="405" y="54"/>
                  </a:cubicBezTo>
                  <a:cubicBezTo>
                    <a:pt x="405" y="57"/>
                    <a:pt x="402" y="62"/>
                    <a:pt x="402" y="62"/>
                  </a:cubicBezTo>
                  <a:cubicBezTo>
                    <a:pt x="402" y="62"/>
                    <a:pt x="396" y="68"/>
                    <a:pt x="394" y="72"/>
                  </a:cubicBezTo>
                  <a:cubicBezTo>
                    <a:pt x="392" y="76"/>
                    <a:pt x="388" y="85"/>
                    <a:pt x="387" y="87"/>
                  </a:cubicBezTo>
                  <a:cubicBezTo>
                    <a:pt x="387" y="88"/>
                    <a:pt x="386" y="91"/>
                    <a:pt x="384" y="94"/>
                  </a:cubicBezTo>
                  <a:cubicBezTo>
                    <a:pt x="382" y="98"/>
                    <a:pt x="380" y="108"/>
                    <a:pt x="380" y="108"/>
                  </a:cubicBezTo>
                  <a:cubicBezTo>
                    <a:pt x="380" y="108"/>
                    <a:pt x="383" y="109"/>
                    <a:pt x="384" y="112"/>
                  </a:cubicBezTo>
                  <a:cubicBezTo>
                    <a:pt x="384" y="115"/>
                    <a:pt x="383" y="121"/>
                    <a:pt x="382" y="123"/>
                  </a:cubicBezTo>
                  <a:cubicBezTo>
                    <a:pt x="382" y="126"/>
                    <a:pt x="379" y="135"/>
                    <a:pt x="379" y="137"/>
                  </a:cubicBezTo>
                  <a:cubicBezTo>
                    <a:pt x="379" y="140"/>
                    <a:pt x="380" y="143"/>
                    <a:pt x="381" y="145"/>
                  </a:cubicBezTo>
                  <a:cubicBezTo>
                    <a:pt x="381" y="148"/>
                    <a:pt x="382" y="155"/>
                    <a:pt x="381" y="159"/>
                  </a:cubicBezTo>
                  <a:cubicBezTo>
                    <a:pt x="379" y="162"/>
                    <a:pt x="379" y="167"/>
                    <a:pt x="378" y="170"/>
                  </a:cubicBezTo>
                  <a:cubicBezTo>
                    <a:pt x="377" y="172"/>
                    <a:pt x="378" y="175"/>
                    <a:pt x="378" y="175"/>
                  </a:cubicBezTo>
                  <a:cubicBezTo>
                    <a:pt x="378" y="175"/>
                    <a:pt x="368" y="175"/>
                    <a:pt x="366" y="194"/>
                  </a:cubicBezTo>
                  <a:cubicBezTo>
                    <a:pt x="364" y="212"/>
                    <a:pt x="366" y="242"/>
                    <a:pt x="373" y="251"/>
                  </a:cubicBezTo>
                  <a:cubicBezTo>
                    <a:pt x="380" y="261"/>
                    <a:pt x="388" y="271"/>
                    <a:pt x="392" y="273"/>
                  </a:cubicBezTo>
                  <a:cubicBezTo>
                    <a:pt x="395" y="276"/>
                    <a:pt x="402" y="279"/>
                    <a:pt x="402" y="279"/>
                  </a:cubicBezTo>
                  <a:cubicBezTo>
                    <a:pt x="402" y="279"/>
                    <a:pt x="401" y="306"/>
                    <a:pt x="401" y="315"/>
                  </a:cubicBezTo>
                  <a:cubicBezTo>
                    <a:pt x="400" y="324"/>
                    <a:pt x="399" y="340"/>
                    <a:pt x="399" y="340"/>
                  </a:cubicBezTo>
                  <a:cubicBezTo>
                    <a:pt x="399" y="340"/>
                    <a:pt x="394" y="339"/>
                    <a:pt x="389" y="346"/>
                  </a:cubicBezTo>
                  <a:cubicBezTo>
                    <a:pt x="384" y="353"/>
                    <a:pt x="377" y="371"/>
                    <a:pt x="369" y="381"/>
                  </a:cubicBezTo>
                  <a:cubicBezTo>
                    <a:pt x="362" y="390"/>
                    <a:pt x="356" y="395"/>
                    <a:pt x="356" y="395"/>
                  </a:cubicBezTo>
                  <a:cubicBezTo>
                    <a:pt x="347" y="401"/>
                    <a:pt x="347" y="401"/>
                    <a:pt x="347" y="401"/>
                  </a:cubicBezTo>
                  <a:cubicBezTo>
                    <a:pt x="347" y="401"/>
                    <a:pt x="319" y="418"/>
                    <a:pt x="309" y="420"/>
                  </a:cubicBezTo>
                  <a:cubicBezTo>
                    <a:pt x="298" y="421"/>
                    <a:pt x="249" y="437"/>
                    <a:pt x="233" y="447"/>
                  </a:cubicBezTo>
                  <a:cubicBezTo>
                    <a:pt x="216" y="457"/>
                    <a:pt x="175" y="474"/>
                    <a:pt x="163" y="481"/>
                  </a:cubicBezTo>
                  <a:cubicBezTo>
                    <a:pt x="152" y="488"/>
                    <a:pt x="125" y="497"/>
                    <a:pt x="121" y="500"/>
                  </a:cubicBezTo>
                  <a:cubicBezTo>
                    <a:pt x="117" y="504"/>
                    <a:pt x="110" y="511"/>
                    <a:pt x="110" y="511"/>
                  </a:cubicBezTo>
                  <a:cubicBezTo>
                    <a:pt x="110" y="511"/>
                    <a:pt x="89" y="530"/>
                    <a:pt x="82" y="553"/>
                  </a:cubicBezTo>
                  <a:cubicBezTo>
                    <a:pt x="75" y="576"/>
                    <a:pt x="69" y="610"/>
                    <a:pt x="68" y="623"/>
                  </a:cubicBezTo>
                  <a:cubicBezTo>
                    <a:pt x="68" y="637"/>
                    <a:pt x="69" y="643"/>
                    <a:pt x="67" y="645"/>
                  </a:cubicBezTo>
                  <a:cubicBezTo>
                    <a:pt x="65" y="648"/>
                    <a:pt x="56" y="684"/>
                    <a:pt x="53" y="719"/>
                  </a:cubicBezTo>
                  <a:cubicBezTo>
                    <a:pt x="50" y="754"/>
                    <a:pt x="41" y="824"/>
                    <a:pt x="38" y="833"/>
                  </a:cubicBezTo>
                  <a:cubicBezTo>
                    <a:pt x="38" y="833"/>
                    <a:pt x="27" y="867"/>
                    <a:pt x="21" y="875"/>
                  </a:cubicBezTo>
                  <a:cubicBezTo>
                    <a:pt x="15" y="883"/>
                    <a:pt x="5" y="895"/>
                    <a:pt x="5" y="904"/>
                  </a:cubicBezTo>
                  <a:cubicBezTo>
                    <a:pt x="5" y="912"/>
                    <a:pt x="7" y="918"/>
                    <a:pt x="5" y="929"/>
                  </a:cubicBezTo>
                  <a:cubicBezTo>
                    <a:pt x="3" y="941"/>
                    <a:pt x="0" y="956"/>
                    <a:pt x="6" y="964"/>
                  </a:cubicBezTo>
                  <a:cubicBezTo>
                    <a:pt x="12" y="971"/>
                    <a:pt x="18" y="976"/>
                    <a:pt x="18" y="976"/>
                  </a:cubicBezTo>
                  <a:cubicBezTo>
                    <a:pt x="18" y="976"/>
                    <a:pt x="30" y="1011"/>
                    <a:pt x="46" y="1025"/>
                  </a:cubicBezTo>
                  <a:cubicBezTo>
                    <a:pt x="62" y="1039"/>
                    <a:pt x="78" y="1041"/>
                    <a:pt x="91" y="1053"/>
                  </a:cubicBezTo>
                  <a:cubicBezTo>
                    <a:pt x="103" y="1064"/>
                    <a:pt x="145" y="1081"/>
                    <a:pt x="152" y="1084"/>
                  </a:cubicBezTo>
                  <a:cubicBezTo>
                    <a:pt x="158" y="1086"/>
                    <a:pt x="170" y="1088"/>
                    <a:pt x="175" y="1091"/>
                  </a:cubicBezTo>
                  <a:cubicBezTo>
                    <a:pt x="180" y="1094"/>
                    <a:pt x="188" y="1102"/>
                    <a:pt x="188" y="1102"/>
                  </a:cubicBezTo>
                  <a:cubicBezTo>
                    <a:pt x="188" y="1102"/>
                    <a:pt x="182" y="1133"/>
                    <a:pt x="183" y="1155"/>
                  </a:cubicBezTo>
                  <a:cubicBezTo>
                    <a:pt x="184" y="1178"/>
                    <a:pt x="187" y="1219"/>
                    <a:pt x="187" y="1219"/>
                  </a:cubicBezTo>
                  <a:cubicBezTo>
                    <a:pt x="187" y="1219"/>
                    <a:pt x="175" y="1254"/>
                    <a:pt x="177" y="1263"/>
                  </a:cubicBezTo>
                  <a:cubicBezTo>
                    <a:pt x="179" y="1272"/>
                    <a:pt x="185" y="1274"/>
                    <a:pt x="185" y="1274"/>
                  </a:cubicBezTo>
                  <a:cubicBezTo>
                    <a:pt x="185" y="1274"/>
                    <a:pt x="190" y="1328"/>
                    <a:pt x="194" y="1345"/>
                  </a:cubicBezTo>
                  <a:cubicBezTo>
                    <a:pt x="198" y="1362"/>
                    <a:pt x="201" y="1389"/>
                    <a:pt x="199" y="1404"/>
                  </a:cubicBezTo>
                  <a:cubicBezTo>
                    <a:pt x="197" y="1420"/>
                    <a:pt x="207" y="1455"/>
                    <a:pt x="206" y="1467"/>
                  </a:cubicBezTo>
                  <a:cubicBezTo>
                    <a:pt x="204" y="1479"/>
                    <a:pt x="205" y="1526"/>
                    <a:pt x="206" y="1538"/>
                  </a:cubicBezTo>
                  <a:cubicBezTo>
                    <a:pt x="207" y="1577"/>
                    <a:pt x="238" y="1588"/>
                    <a:pt x="238" y="1588"/>
                  </a:cubicBezTo>
                  <a:cubicBezTo>
                    <a:pt x="238" y="1588"/>
                    <a:pt x="243" y="1674"/>
                    <a:pt x="246" y="1728"/>
                  </a:cubicBezTo>
                  <a:cubicBezTo>
                    <a:pt x="249" y="1782"/>
                    <a:pt x="255" y="1902"/>
                    <a:pt x="254" y="1929"/>
                  </a:cubicBezTo>
                  <a:cubicBezTo>
                    <a:pt x="254" y="1956"/>
                    <a:pt x="247" y="2040"/>
                    <a:pt x="250" y="2095"/>
                  </a:cubicBezTo>
                  <a:cubicBezTo>
                    <a:pt x="252" y="2150"/>
                    <a:pt x="261" y="2274"/>
                    <a:pt x="261" y="2274"/>
                  </a:cubicBezTo>
                  <a:cubicBezTo>
                    <a:pt x="252" y="2280"/>
                    <a:pt x="252" y="2280"/>
                    <a:pt x="252" y="2280"/>
                  </a:cubicBezTo>
                  <a:cubicBezTo>
                    <a:pt x="250" y="2285"/>
                    <a:pt x="250" y="2285"/>
                    <a:pt x="250" y="2285"/>
                  </a:cubicBezTo>
                  <a:cubicBezTo>
                    <a:pt x="250" y="2285"/>
                    <a:pt x="242" y="2282"/>
                    <a:pt x="230" y="2283"/>
                  </a:cubicBezTo>
                  <a:cubicBezTo>
                    <a:pt x="217" y="2284"/>
                    <a:pt x="207" y="2287"/>
                    <a:pt x="207" y="2287"/>
                  </a:cubicBezTo>
                  <a:cubicBezTo>
                    <a:pt x="207" y="2287"/>
                    <a:pt x="199" y="2283"/>
                    <a:pt x="189" y="2286"/>
                  </a:cubicBezTo>
                  <a:cubicBezTo>
                    <a:pt x="179" y="2289"/>
                    <a:pt x="163" y="2292"/>
                    <a:pt x="163" y="2292"/>
                  </a:cubicBezTo>
                  <a:cubicBezTo>
                    <a:pt x="163" y="2292"/>
                    <a:pt x="151" y="2301"/>
                    <a:pt x="151" y="2331"/>
                  </a:cubicBezTo>
                  <a:cubicBezTo>
                    <a:pt x="152" y="2361"/>
                    <a:pt x="162" y="2388"/>
                    <a:pt x="167" y="2405"/>
                  </a:cubicBezTo>
                  <a:cubicBezTo>
                    <a:pt x="173" y="2423"/>
                    <a:pt x="181" y="2436"/>
                    <a:pt x="181" y="2436"/>
                  </a:cubicBezTo>
                  <a:cubicBezTo>
                    <a:pt x="208" y="2432"/>
                    <a:pt x="208" y="2432"/>
                    <a:pt x="208" y="2432"/>
                  </a:cubicBezTo>
                  <a:cubicBezTo>
                    <a:pt x="208" y="2432"/>
                    <a:pt x="218" y="2456"/>
                    <a:pt x="214" y="2478"/>
                  </a:cubicBezTo>
                  <a:cubicBezTo>
                    <a:pt x="210" y="2501"/>
                    <a:pt x="206" y="2546"/>
                    <a:pt x="213" y="2581"/>
                  </a:cubicBezTo>
                  <a:cubicBezTo>
                    <a:pt x="220" y="2617"/>
                    <a:pt x="240" y="2666"/>
                    <a:pt x="259" y="2689"/>
                  </a:cubicBezTo>
                  <a:cubicBezTo>
                    <a:pt x="279" y="2712"/>
                    <a:pt x="291" y="2740"/>
                    <a:pt x="298" y="2739"/>
                  </a:cubicBezTo>
                  <a:cubicBezTo>
                    <a:pt x="305" y="2738"/>
                    <a:pt x="315" y="2731"/>
                    <a:pt x="315" y="2728"/>
                  </a:cubicBezTo>
                  <a:cubicBezTo>
                    <a:pt x="314" y="2725"/>
                    <a:pt x="317" y="2717"/>
                    <a:pt x="317" y="2717"/>
                  </a:cubicBezTo>
                  <a:cubicBezTo>
                    <a:pt x="317" y="2717"/>
                    <a:pt x="339" y="2687"/>
                    <a:pt x="334" y="2666"/>
                  </a:cubicBezTo>
                  <a:cubicBezTo>
                    <a:pt x="328" y="2644"/>
                    <a:pt x="316" y="2609"/>
                    <a:pt x="316" y="2601"/>
                  </a:cubicBezTo>
                  <a:cubicBezTo>
                    <a:pt x="316" y="2593"/>
                    <a:pt x="315" y="2584"/>
                    <a:pt x="315" y="2584"/>
                  </a:cubicBezTo>
                  <a:cubicBezTo>
                    <a:pt x="313" y="2570"/>
                    <a:pt x="313" y="2570"/>
                    <a:pt x="313" y="2570"/>
                  </a:cubicBezTo>
                  <a:cubicBezTo>
                    <a:pt x="313" y="2570"/>
                    <a:pt x="319" y="2555"/>
                    <a:pt x="326" y="2546"/>
                  </a:cubicBezTo>
                  <a:cubicBezTo>
                    <a:pt x="333" y="2537"/>
                    <a:pt x="339" y="2532"/>
                    <a:pt x="339" y="2532"/>
                  </a:cubicBezTo>
                  <a:cubicBezTo>
                    <a:pt x="341" y="2531"/>
                    <a:pt x="341" y="2531"/>
                    <a:pt x="341" y="2531"/>
                  </a:cubicBezTo>
                  <a:cubicBezTo>
                    <a:pt x="341" y="2531"/>
                    <a:pt x="343" y="2543"/>
                    <a:pt x="339" y="2560"/>
                  </a:cubicBezTo>
                  <a:cubicBezTo>
                    <a:pt x="335" y="2577"/>
                    <a:pt x="330" y="2585"/>
                    <a:pt x="330" y="2585"/>
                  </a:cubicBezTo>
                  <a:cubicBezTo>
                    <a:pt x="334" y="2591"/>
                    <a:pt x="334" y="2591"/>
                    <a:pt x="334" y="2591"/>
                  </a:cubicBezTo>
                  <a:cubicBezTo>
                    <a:pt x="334" y="2591"/>
                    <a:pt x="345" y="2569"/>
                    <a:pt x="346" y="2555"/>
                  </a:cubicBezTo>
                  <a:cubicBezTo>
                    <a:pt x="347" y="2541"/>
                    <a:pt x="344" y="2530"/>
                    <a:pt x="345" y="2527"/>
                  </a:cubicBezTo>
                  <a:cubicBezTo>
                    <a:pt x="346" y="2523"/>
                    <a:pt x="346" y="2515"/>
                    <a:pt x="346" y="2515"/>
                  </a:cubicBezTo>
                  <a:cubicBezTo>
                    <a:pt x="351" y="2509"/>
                    <a:pt x="351" y="2509"/>
                    <a:pt x="351" y="2509"/>
                  </a:cubicBezTo>
                  <a:cubicBezTo>
                    <a:pt x="351" y="2509"/>
                    <a:pt x="355" y="2513"/>
                    <a:pt x="363" y="2518"/>
                  </a:cubicBezTo>
                  <a:cubicBezTo>
                    <a:pt x="372" y="2523"/>
                    <a:pt x="394" y="2495"/>
                    <a:pt x="398" y="2502"/>
                  </a:cubicBezTo>
                  <a:cubicBezTo>
                    <a:pt x="402" y="2509"/>
                    <a:pt x="396" y="2517"/>
                    <a:pt x="403" y="2526"/>
                  </a:cubicBezTo>
                  <a:cubicBezTo>
                    <a:pt x="411" y="2535"/>
                    <a:pt x="417" y="2550"/>
                    <a:pt x="417" y="2550"/>
                  </a:cubicBezTo>
                  <a:cubicBezTo>
                    <a:pt x="425" y="2550"/>
                    <a:pt x="425" y="2550"/>
                    <a:pt x="425" y="2550"/>
                  </a:cubicBezTo>
                  <a:cubicBezTo>
                    <a:pt x="425" y="2550"/>
                    <a:pt x="422" y="2574"/>
                    <a:pt x="422" y="2584"/>
                  </a:cubicBezTo>
                  <a:cubicBezTo>
                    <a:pt x="422" y="2595"/>
                    <a:pt x="423" y="2605"/>
                    <a:pt x="423" y="2605"/>
                  </a:cubicBezTo>
                  <a:cubicBezTo>
                    <a:pt x="423" y="2605"/>
                    <a:pt x="414" y="2620"/>
                    <a:pt x="413" y="2632"/>
                  </a:cubicBezTo>
                  <a:cubicBezTo>
                    <a:pt x="413" y="2643"/>
                    <a:pt x="433" y="2667"/>
                    <a:pt x="452" y="2679"/>
                  </a:cubicBezTo>
                  <a:cubicBezTo>
                    <a:pt x="471" y="2690"/>
                    <a:pt x="504" y="2709"/>
                    <a:pt x="515" y="2710"/>
                  </a:cubicBezTo>
                  <a:cubicBezTo>
                    <a:pt x="525" y="2710"/>
                    <a:pt x="585" y="2708"/>
                    <a:pt x="592" y="2704"/>
                  </a:cubicBezTo>
                  <a:cubicBezTo>
                    <a:pt x="598" y="2700"/>
                    <a:pt x="600" y="2672"/>
                    <a:pt x="600" y="2664"/>
                  </a:cubicBezTo>
                  <a:cubicBezTo>
                    <a:pt x="601" y="2656"/>
                    <a:pt x="593" y="2646"/>
                    <a:pt x="593" y="2646"/>
                  </a:cubicBezTo>
                  <a:cubicBezTo>
                    <a:pt x="593" y="2646"/>
                    <a:pt x="592" y="2610"/>
                    <a:pt x="585" y="2597"/>
                  </a:cubicBezTo>
                  <a:cubicBezTo>
                    <a:pt x="577" y="2584"/>
                    <a:pt x="570" y="2568"/>
                    <a:pt x="570" y="2568"/>
                  </a:cubicBezTo>
                  <a:cubicBezTo>
                    <a:pt x="570" y="2568"/>
                    <a:pt x="569" y="2554"/>
                    <a:pt x="567" y="2547"/>
                  </a:cubicBezTo>
                  <a:cubicBezTo>
                    <a:pt x="564" y="2540"/>
                    <a:pt x="561" y="2526"/>
                    <a:pt x="561" y="2526"/>
                  </a:cubicBezTo>
                  <a:cubicBezTo>
                    <a:pt x="561" y="2526"/>
                    <a:pt x="579" y="2504"/>
                    <a:pt x="579" y="2488"/>
                  </a:cubicBezTo>
                  <a:cubicBezTo>
                    <a:pt x="580" y="2473"/>
                    <a:pt x="579" y="2458"/>
                    <a:pt x="579" y="2458"/>
                  </a:cubicBezTo>
                  <a:cubicBezTo>
                    <a:pt x="579" y="2458"/>
                    <a:pt x="592" y="2426"/>
                    <a:pt x="579" y="2413"/>
                  </a:cubicBezTo>
                  <a:cubicBezTo>
                    <a:pt x="566" y="2400"/>
                    <a:pt x="547" y="2380"/>
                    <a:pt x="547" y="2380"/>
                  </a:cubicBezTo>
                  <a:cubicBezTo>
                    <a:pt x="547" y="2380"/>
                    <a:pt x="567" y="2363"/>
                    <a:pt x="565" y="2340"/>
                  </a:cubicBezTo>
                  <a:cubicBezTo>
                    <a:pt x="563" y="2317"/>
                    <a:pt x="561" y="2312"/>
                    <a:pt x="561" y="2312"/>
                  </a:cubicBezTo>
                  <a:cubicBezTo>
                    <a:pt x="561" y="2312"/>
                    <a:pt x="639" y="2227"/>
                    <a:pt x="662" y="2200"/>
                  </a:cubicBezTo>
                  <a:cubicBezTo>
                    <a:pt x="685" y="2173"/>
                    <a:pt x="748" y="2093"/>
                    <a:pt x="748" y="2093"/>
                  </a:cubicBezTo>
                  <a:cubicBezTo>
                    <a:pt x="748" y="2093"/>
                    <a:pt x="802" y="2047"/>
                    <a:pt x="821" y="2013"/>
                  </a:cubicBezTo>
                  <a:cubicBezTo>
                    <a:pt x="839" y="1978"/>
                    <a:pt x="854" y="1952"/>
                    <a:pt x="853" y="1932"/>
                  </a:cubicBezTo>
                  <a:cubicBezTo>
                    <a:pt x="852" y="1913"/>
                    <a:pt x="850" y="1894"/>
                    <a:pt x="850" y="1894"/>
                  </a:cubicBezTo>
                  <a:cubicBezTo>
                    <a:pt x="850" y="1894"/>
                    <a:pt x="858" y="1843"/>
                    <a:pt x="857" y="1825"/>
                  </a:cubicBezTo>
                  <a:cubicBezTo>
                    <a:pt x="856" y="1807"/>
                    <a:pt x="850" y="1757"/>
                    <a:pt x="849" y="1736"/>
                  </a:cubicBezTo>
                  <a:cubicBezTo>
                    <a:pt x="848" y="1714"/>
                    <a:pt x="848" y="1633"/>
                    <a:pt x="848" y="1617"/>
                  </a:cubicBezTo>
                  <a:cubicBezTo>
                    <a:pt x="847" y="1602"/>
                    <a:pt x="839" y="1581"/>
                    <a:pt x="842" y="1572"/>
                  </a:cubicBezTo>
                  <a:cubicBezTo>
                    <a:pt x="845" y="1564"/>
                    <a:pt x="844" y="1546"/>
                    <a:pt x="841" y="1540"/>
                  </a:cubicBezTo>
                  <a:cubicBezTo>
                    <a:pt x="838" y="1533"/>
                    <a:pt x="830" y="1527"/>
                    <a:pt x="830" y="1527"/>
                  </a:cubicBezTo>
                  <a:cubicBezTo>
                    <a:pt x="830" y="1507"/>
                    <a:pt x="830" y="1507"/>
                    <a:pt x="830" y="1507"/>
                  </a:cubicBezTo>
                  <a:cubicBezTo>
                    <a:pt x="831" y="1504"/>
                    <a:pt x="831" y="1504"/>
                    <a:pt x="831" y="1504"/>
                  </a:cubicBezTo>
                  <a:lnTo>
                    <a:pt x="841" y="1413"/>
                  </a:lnTo>
                  <a:close/>
                  <a:moveTo>
                    <a:pt x="579" y="1863"/>
                  </a:moveTo>
                  <a:cubicBezTo>
                    <a:pt x="571" y="1869"/>
                    <a:pt x="563" y="1873"/>
                    <a:pt x="570" y="1889"/>
                  </a:cubicBezTo>
                  <a:cubicBezTo>
                    <a:pt x="576" y="1905"/>
                    <a:pt x="573" y="1920"/>
                    <a:pt x="573" y="1920"/>
                  </a:cubicBezTo>
                  <a:cubicBezTo>
                    <a:pt x="573" y="1920"/>
                    <a:pt x="555" y="1921"/>
                    <a:pt x="547" y="1929"/>
                  </a:cubicBezTo>
                  <a:cubicBezTo>
                    <a:pt x="538" y="1938"/>
                    <a:pt x="525" y="1958"/>
                    <a:pt x="525" y="1958"/>
                  </a:cubicBezTo>
                  <a:cubicBezTo>
                    <a:pt x="525" y="1958"/>
                    <a:pt x="522" y="1942"/>
                    <a:pt x="527" y="1935"/>
                  </a:cubicBezTo>
                  <a:cubicBezTo>
                    <a:pt x="531" y="1928"/>
                    <a:pt x="526" y="1880"/>
                    <a:pt x="527" y="1873"/>
                  </a:cubicBezTo>
                  <a:cubicBezTo>
                    <a:pt x="528" y="1867"/>
                    <a:pt x="529" y="1793"/>
                    <a:pt x="532" y="1778"/>
                  </a:cubicBezTo>
                  <a:cubicBezTo>
                    <a:pt x="534" y="1762"/>
                    <a:pt x="535" y="1669"/>
                    <a:pt x="535" y="1669"/>
                  </a:cubicBezTo>
                  <a:cubicBezTo>
                    <a:pt x="535" y="1669"/>
                    <a:pt x="545" y="1671"/>
                    <a:pt x="548" y="1678"/>
                  </a:cubicBezTo>
                  <a:cubicBezTo>
                    <a:pt x="551" y="1685"/>
                    <a:pt x="558" y="1706"/>
                    <a:pt x="564" y="1725"/>
                  </a:cubicBezTo>
                  <a:cubicBezTo>
                    <a:pt x="569" y="1744"/>
                    <a:pt x="586" y="1776"/>
                    <a:pt x="586" y="1776"/>
                  </a:cubicBezTo>
                  <a:cubicBezTo>
                    <a:pt x="586" y="1776"/>
                    <a:pt x="588" y="1795"/>
                    <a:pt x="592" y="1805"/>
                  </a:cubicBezTo>
                  <a:cubicBezTo>
                    <a:pt x="595" y="1815"/>
                    <a:pt x="595" y="1836"/>
                    <a:pt x="595" y="1836"/>
                  </a:cubicBezTo>
                  <a:cubicBezTo>
                    <a:pt x="600" y="1855"/>
                    <a:pt x="600" y="1855"/>
                    <a:pt x="600" y="1855"/>
                  </a:cubicBezTo>
                  <a:cubicBezTo>
                    <a:pt x="600" y="1855"/>
                    <a:pt x="587" y="1856"/>
                    <a:pt x="579" y="1863"/>
                  </a:cubicBezTo>
                  <a:close/>
                </a:path>
              </a:pathLst>
            </a:custGeom>
            <a:gradFill rotWithShape="1">
              <a:gsLst>
                <a:gs pos="0">
                  <a:srgbClr val="222222"/>
                </a:gs>
                <a:gs pos="100000">
                  <a:srgbClr val="808080"/>
                </a:gs>
              </a:gsLst>
              <a:lin ang="5400000" scaled="1"/>
            </a:gra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0670" name="Group 545" descr="© INSCALE GmbH, 21.06.2010"/>
          <p:cNvGrpSpPr>
            <a:grpSpLocks/>
          </p:cNvGrpSpPr>
          <p:nvPr/>
        </p:nvGrpSpPr>
        <p:grpSpPr bwMode="auto">
          <a:xfrm>
            <a:off x="3527425" y="185738"/>
            <a:ext cx="450850" cy="469900"/>
            <a:chOff x="2173" y="1682"/>
            <a:chExt cx="567" cy="567"/>
          </a:xfrm>
        </p:grpSpPr>
        <p:grpSp>
          <p:nvGrpSpPr>
            <p:cNvPr id="70671" name="Group 544"/>
            <p:cNvGrpSpPr>
              <a:grpSpLocks/>
            </p:cNvGrpSpPr>
            <p:nvPr/>
          </p:nvGrpSpPr>
          <p:grpSpPr bwMode="auto">
            <a:xfrm>
              <a:off x="2173" y="1682"/>
              <a:ext cx="567" cy="567"/>
              <a:chOff x="2173" y="1682"/>
              <a:chExt cx="567" cy="567"/>
            </a:xfrm>
          </p:grpSpPr>
          <p:sp>
            <p:nvSpPr>
              <p:cNvPr id="70675" name="AutoShape 432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173" y="1682"/>
                <a:ext cx="567" cy="5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latin typeface="Tahoma" pitchFamily="34" charset="0"/>
                  <a:ea typeface="Open Sans"/>
                </a:endParaRPr>
              </a:p>
            </p:txBody>
          </p:sp>
          <p:sp>
            <p:nvSpPr>
              <p:cNvPr id="70676" name="AutoShape 433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202" y="1711"/>
                <a:ext cx="508" cy="50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latin typeface="Tahoma" pitchFamily="34" charset="0"/>
                  <a:ea typeface="Open Sans"/>
                </a:endParaRPr>
              </a:p>
            </p:txBody>
          </p:sp>
          <p:sp>
            <p:nvSpPr>
              <p:cNvPr id="70677" name="AutoShape 434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222" y="1731"/>
                <a:ext cx="467" cy="4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latin typeface="Tahoma" pitchFamily="34" charset="0"/>
                  <a:ea typeface="Open Sans"/>
                </a:endParaRPr>
              </a:p>
            </p:txBody>
          </p:sp>
          <p:sp>
            <p:nvSpPr>
              <p:cNvPr id="70678" name="AutoShape 435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222" y="1731"/>
                <a:ext cx="467" cy="243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latin typeface="Tahoma" pitchFamily="34" charset="0"/>
                  <a:ea typeface="Open Sans"/>
                </a:endParaRPr>
              </a:p>
            </p:txBody>
          </p:sp>
        </p:grpSp>
        <p:grpSp>
          <p:nvGrpSpPr>
            <p:cNvPr id="70672" name="Group 543"/>
            <p:cNvGrpSpPr>
              <a:grpSpLocks/>
            </p:cNvGrpSpPr>
            <p:nvPr/>
          </p:nvGrpSpPr>
          <p:grpSpPr bwMode="auto">
            <a:xfrm>
              <a:off x="2282" y="1832"/>
              <a:ext cx="349" cy="267"/>
              <a:chOff x="2282" y="1832"/>
              <a:chExt cx="349" cy="267"/>
            </a:xfrm>
          </p:grpSpPr>
          <p:sp>
            <p:nvSpPr>
              <p:cNvPr id="70673" name="Freeform 437" descr="© INSCALE GmbH, 21.06.2010"/>
              <p:cNvSpPr>
                <a:spLocks noChangeAspect="1"/>
              </p:cNvSpPr>
              <p:nvPr/>
            </p:nvSpPr>
            <p:spPr bwMode="gray">
              <a:xfrm>
                <a:off x="2284" y="1898"/>
                <a:ext cx="346" cy="198"/>
              </a:xfrm>
              <a:custGeom>
                <a:avLst/>
                <a:gdLst>
                  <a:gd name="T0" fmla="*/ 1 w 872"/>
                  <a:gd name="T1" fmla="*/ 0 h 498"/>
                  <a:gd name="T2" fmla="*/ 1 w 872"/>
                  <a:gd name="T3" fmla="*/ 0 h 498"/>
                  <a:gd name="T4" fmla="*/ 0 w 872"/>
                  <a:gd name="T5" fmla="*/ 0 h 498"/>
                  <a:gd name="T6" fmla="*/ 0 w 872"/>
                  <a:gd name="T7" fmla="*/ 0 h 498"/>
                  <a:gd name="T8" fmla="*/ 0 w 872"/>
                  <a:gd name="T9" fmla="*/ 0 h 498"/>
                  <a:gd name="T10" fmla="*/ 0 w 872"/>
                  <a:gd name="T11" fmla="*/ 0 h 498"/>
                  <a:gd name="T12" fmla="*/ 0 w 872"/>
                  <a:gd name="T13" fmla="*/ 1 h 498"/>
                  <a:gd name="T14" fmla="*/ 0 w 872"/>
                  <a:gd name="T15" fmla="*/ 1 h 498"/>
                  <a:gd name="T16" fmla="*/ 1 w 872"/>
                  <a:gd name="T17" fmla="*/ 1 h 498"/>
                  <a:gd name="T18" fmla="*/ 1 w 872"/>
                  <a:gd name="T19" fmla="*/ 1 h 498"/>
                  <a:gd name="T20" fmla="*/ 1 w 872"/>
                  <a:gd name="T21" fmla="*/ 1 h 498"/>
                  <a:gd name="T22" fmla="*/ 1 w 872"/>
                  <a:gd name="T23" fmla="*/ 0 h 498"/>
                  <a:gd name="T24" fmla="*/ 1 w 872"/>
                  <a:gd name="T25" fmla="*/ 0 h 498"/>
                  <a:gd name="T26" fmla="*/ 1 w 872"/>
                  <a:gd name="T27" fmla="*/ 0 h 498"/>
                  <a:gd name="T28" fmla="*/ 1 w 872"/>
                  <a:gd name="T29" fmla="*/ 0 h 49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72"/>
                  <a:gd name="T46" fmla="*/ 0 h 498"/>
                  <a:gd name="T47" fmla="*/ 872 w 872"/>
                  <a:gd name="T48" fmla="*/ 498 h 49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72" h="498">
                    <a:moveTo>
                      <a:pt x="652" y="0"/>
                    </a:moveTo>
                    <a:lnTo>
                      <a:pt x="435" y="0"/>
                    </a:lnTo>
                    <a:lnTo>
                      <a:pt x="217" y="0"/>
                    </a:lnTo>
                    <a:lnTo>
                      <a:pt x="0" y="0"/>
                    </a:lnTo>
                    <a:lnTo>
                      <a:pt x="0" y="168"/>
                    </a:lnTo>
                    <a:lnTo>
                      <a:pt x="0" y="333"/>
                    </a:lnTo>
                    <a:lnTo>
                      <a:pt x="0" y="498"/>
                    </a:lnTo>
                    <a:lnTo>
                      <a:pt x="217" y="498"/>
                    </a:lnTo>
                    <a:lnTo>
                      <a:pt x="435" y="498"/>
                    </a:lnTo>
                    <a:lnTo>
                      <a:pt x="652" y="498"/>
                    </a:lnTo>
                    <a:lnTo>
                      <a:pt x="872" y="498"/>
                    </a:lnTo>
                    <a:lnTo>
                      <a:pt x="872" y="333"/>
                    </a:lnTo>
                    <a:lnTo>
                      <a:pt x="872" y="168"/>
                    </a:lnTo>
                    <a:lnTo>
                      <a:pt x="872" y="0"/>
                    </a:lnTo>
                    <a:lnTo>
                      <a:pt x="65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0674" name="Freeform 438" descr="© INSCALE GmbH, 21.06.2010"/>
              <p:cNvSpPr>
                <a:spLocks noChangeAspect="1" noEditPoints="1"/>
              </p:cNvSpPr>
              <p:nvPr/>
            </p:nvSpPr>
            <p:spPr bwMode="gray">
              <a:xfrm>
                <a:off x="2282" y="1832"/>
                <a:ext cx="349" cy="267"/>
              </a:xfrm>
              <a:custGeom>
                <a:avLst/>
                <a:gdLst>
                  <a:gd name="T0" fmla="*/ 0 w 373"/>
                  <a:gd name="T1" fmla="*/ 45 h 283"/>
                  <a:gd name="T2" fmla="*/ 0 w 373"/>
                  <a:gd name="T3" fmla="*/ 92 h 283"/>
                  <a:gd name="T4" fmla="*/ 0 w 373"/>
                  <a:gd name="T5" fmla="*/ 139 h 283"/>
                  <a:gd name="T6" fmla="*/ 0 w 373"/>
                  <a:gd name="T7" fmla="*/ 189 h 283"/>
                  <a:gd name="T8" fmla="*/ 61 w 373"/>
                  <a:gd name="T9" fmla="*/ 189 h 283"/>
                  <a:gd name="T10" fmla="*/ 118 w 373"/>
                  <a:gd name="T11" fmla="*/ 189 h 283"/>
                  <a:gd name="T12" fmla="*/ 176 w 373"/>
                  <a:gd name="T13" fmla="*/ 189 h 283"/>
                  <a:gd name="T14" fmla="*/ 235 w 373"/>
                  <a:gd name="T15" fmla="*/ 142 h 283"/>
                  <a:gd name="T16" fmla="*/ 235 w 373"/>
                  <a:gd name="T17" fmla="*/ 95 h 283"/>
                  <a:gd name="T18" fmla="*/ 235 w 373"/>
                  <a:gd name="T19" fmla="*/ 46 h 283"/>
                  <a:gd name="T20" fmla="*/ 235 w 373"/>
                  <a:gd name="T21" fmla="*/ 0 h 283"/>
                  <a:gd name="T22" fmla="*/ 57 w 373"/>
                  <a:gd name="T23" fmla="*/ 186 h 283"/>
                  <a:gd name="T24" fmla="*/ 4 w 373"/>
                  <a:gd name="T25" fmla="*/ 142 h 283"/>
                  <a:gd name="T26" fmla="*/ 57 w 373"/>
                  <a:gd name="T27" fmla="*/ 186 h 283"/>
                  <a:gd name="T28" fmla="*/ 4 w 373"/>
                  <a:gd name="T29" fmla="*/ 139 h 283"/>
                  <a:gd name="T30" fmla="*/ 57 w 373"/>
                  <a:gd name="T31" fmla="*/ 95 h 283"/>
                  <a:gd name="T32" fmla="*/ 57 w 373"/>
                  <a:gd name="T33" fmla="*/ 92 h 283"/>
                  <a:gd name="T34" fmla="*/ 4 w 373"/>
                  <a:gd name="T35" fmla="*/ 49 h 283"/>
                  <a:gd name="T36" fmla="*/ 57 w 373"/>
                  <a:gd name="T37" fmla="*/ 92 h 283"/>
                  <a:gd name="T38" fmla="*/ 61 w 373"/>
                  <a:gd name="T39" fmla="*/ 186 h 283"/>
                  <a:gd name="T40" fmla="*/ 116 w 373"/>
                  <a:gd name="T41" fmla="*/ 142 h 283"/>
                  <a:gd name="T42" fmla="*/ 116 w 373"/>
                  <a:gd name="T43" fmla="*/ 139 h 283"/>
                  <a:gd name="T44" fmla="*/ 61 w 373"/>
                  <a:gd name="T45" fmla="*/ 95 h 283"/>
                  <a:gd name="T46" fmla="*/ 116 w 373"/>
                  <a:gd name="T47" fmla="*/ 139 h 283"/>
                  <a:gd name="T48" fmla="*/ 61 w 373"/>
                  <a:gd name="T49" fmla="*/ 92 h 283"/>
                  <a:gd name="T50" fmla="*/ 116 w 373"/>
                  <a:gd name="T51" fmla="*/ 49 h 283"/>
                  <a:gd name="T52" fmla="*/ 172 w 373"/>
                  <a:gd name="T53" fmla="*/ 186 h 283"/>
                  <a:gd name="T54" fmla="*/ 118 w 373"/>
                  <a:gd name="T55" fmla="*/ 142 h 283"/>
                  <a:gd name="T56" fmla="*/ 172 w 373"/>
                  <a:gd name="T57" fmla="*/ 186 h 283"/>
                  <a:gd name="T58" fmla="*/ 118 w 373"/>
                  <a:gd name="T59" fmla="*/ 139 h 283"/>
                  <a:gd name="T60" fmla="*/ 172 w 373"/>
                  <a:gd name="T61" fmla="*/ 95 h 283"/>
                  <a:gd name="T62" fmla="*/ 172 w 373"/>
                  <a:gd name="T63" fmla="*/ 92 h 283"/>
                  <a:gd name="T64" fmla="*/ 118 w 373"/>
                  <a:gd name="T65" fmla="*/ 49 h 283"/>
                  <a:gd name="T66" fmla="*/ 172 w 373"/>
                  <a:gd name="T67" fmla="*/ 92 h 283"/>
                  <a:gd name="T68" fmla="*/ 176 w 373"/>
                  <a:gd name="T69" fmla="*/ 186 h 283"/>
                  <a:gd name="T70" fmla="*/ 231 w 373"/>
                  <a:gd name="T71" fmla="*/ 142 h 283"/>
                  <a:gd name="T72" fmla="*/ 231 w 373"/>
                  <a:gd name="T73" fmla="*/ 139 h 283"/>
                  <a:gd name="T74" fmla="*/ 176 w 373"/>
                  <a:gd name="T75" fmla="*/ 95 h 283"/>
                  <a:gd name="T76" fmla="*/ 231 w 373"/>
                  <a:gd name="T77" fmla="*/ 139 h 283"/>
                  <a:gd name="T78" fmla="*/ 176 w 373"/>
                  <a:gd name="T79" fmla="*/ 92 h 283"/>
                  <a:gd name="T80" fmla="*/ 231 w 373"/>
                  <a:gd name="T81" fmla="*/ 49 h 2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73"/>
                  <a:gd name="T124" fmla="*/ 0 h 283"/>
                  <a:gd name="T125" fmla="*/ 373 w 373"/>
                  <a:gd name="T126" fmla="*/ 283 h 2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73" h="283">
                    <a:moveTo>
                      <a:pt x="0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0" y="209"/>
                      <a:pt x="0" y="209"/>
                      <a:pt x="0" y="209"/>
                    </a:cubicBezTo>
                    <a:cubicBezTo>
                      <a:pt x="0" y="213"/>
                      <a:pt x="0" y="213"/>
                      <a:pt x="0" y="213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92" y="283"/>
                      <a:pt x="92" y="283"/>
                      <a:pt x="92" y="283"/>
                    </a:cubicBezTo>
                    <a:cubicBezTo>
                      <a:pt x="96" y="283"/>
                      <a:pt x="96" y="283"/>
                      <a:pt x="96" y="283"/>
                    </a:cubicBezTo>
                    <a:cubicBezTo>
                      <a:pt x="184" y="283"/>
                      <a:pt x="184" y="283"/>
                      <a:pt x="184" y="283"/>
                    </a:cubicBezTo>
                    <a:cubicBezTo>
                      <a:pt x="188" y="283"/>
                      <a:pt x="188" y="283"/>
                      <a:pt x="188" y="283"/>
                    </a:cubicBezTo>
                    <a:cubicBezTo>
                      <a:pt x="276" y="283"/>
                      <a:pt x="276" y="283"/>
                      <a:pt x="276" y="283"/>
                    </a:cubicBezTo>
                    <a:cubicBezTo>
                      <a:pt x="281" y="283"/>
                      <a:pt x="281" y="283"/>
                      <a:pt x="281" y="283"/>
                    </a:cubicBezTo>
                    <a:cubicBezTo>
                      <a:pt x="373" y="283"/>
                      <a:pt x="373" y="283"/>
                      <a:pt x="373" y="283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373" y="209"/>
                      <a:pt x="373" y="209"/>
                      <a:pt x="373" y="209"/>
                    </a:cubicBezTo>
                    <a:cubicBezTo>
                      <a:pt x="373" y="143"/>
                      <a:pt x="373" y="143"/>
                      <a:pt x="373" y="143"/>
                    </a:cubicBezTo>
                    <a:cubicBezTo>
                      <a:pt x="373" y="138"/>
                      <a:pt x="373" y="138"/>
                      <a:pt x="373" y="138"/>
                    </a:cubicBezTo>
                    <a:cubicBezTo>
                      <a:pt x="373" y="70"/>
                      <a:pt x="373" y="70"/>
                      <a:pt x="373" y="70"/>
                    </a:cubicBezTo>
                    <a:cubicBezTo>
                      <a:pt x="373" y="68"/>
                      <a:pt x="373" y="68"/>
                      <a:pt x="373" y="68"/>
                    </a:cubicBezTo>
                    <a:cubicBezTo>
                      <a:pt x="373" y="0"/>
                      <a:pt x="373" y="0"/>
                      <a:pt x="373" y="0"/>
                    </a:cubicBezTo>
                    <a:lnTo>
                      <a:pt x="0" y="0"/>
                    </a:lnTo>
                    <a:close/>
                    <a:moveTo>
                      <a:pt x="92" y="279"/>
                    </a:moveTo>
                    <a:cubicBezTo>
                      <a:pt x="88" y="279"/>
                      <a:pt x="8" y="279"/>
                      <a:pt x="4" y="279"/>
                    </a:cubicBezTo>
                    <a:cubicBezTo>
                      <a:pt x="4" y="275"/>
                      <a:pt x="4" y="217"/>
                      <a:pt x="4" y="213"/>
                    </a:cubicBezTo>
                    <a:cubicBezTo>
                      <a:pt x="8" y="213"/>
                      <a:pt x="88" y="213"/>
                      <a:pt x="92" y="213"/>
                    </a:cubicBezTo>
                    <a:cubicBezTo>
                      <a:pt x="92" y="217"/>
                      <a:pt x="92" y="275"/>
                      <a:pt x="92" y="279"/>
                    </a:cubicBezTo>
                    <a:close/>
                    <a:moveTo>
                      <a:pt x="92" y="209"/>
                    </a:moveTo>
                    <a:cubicBezTo>
                      <a:pt x="4" y="209"/>
                      <a:pt x="4" y="209"/>
                      <a:pt x="4" y="209"/>
                    </a:cubicBezTo>
                    <a:cubicBezTo>
                      <a:pt x="4" y="204"/>
                      <a:pt x="4" y="147"/>
                      <a:pt x="4" y="143"/>
                    </a:cubicBezTo>
                    <a:cubicBezTo>
                      <a:pt x="92" y="143"/>
                      <a:pt x="92" y="143"/>
                      <a:pt x="92" y="143"/>
                    </a:cubicBezTo>
                    <a:cubicBezTo>
                      <a:pt x="92" y="147"/>
                      <a:pt x="92" y="204"/>
                      <a:pt x="92" y="209"/>
                    </a:cubicBezTo>
                    <a:close/>
                    <a:moveTo>
                      <a:pt x="92" y="138"/>
                    </a:moveTo>
                    <a:cubicBezTo>
                      <a:pt x="88" y="138"/>
                      <a:pt x="8" y="138"/>
                      <a:pt x="4" y="138"/>
                    </a:cubicBezTo>
                    <a:cubicBezTo>
                      <a:pt x="4" y="134"/>
                      <a:pt x="4" y="77"/>
                      <a:pt x="4" y="73"/>
                    </a:cubicBezTo>
                    <a:cubicBezTo>
                      <a:pt x="8" y="73"/>
                      <a:pt x="88" y="73"/>
                      <a:pt x="92" y="73"/>
                    </a:cubicBezTo>
                    <a:cubicBezTo>
                      <a:pt x="92" y="77"/>
                      <a:pt x="92" y="134"/>
                      <a:pt x="92" y="138"/>
                    </a:cubicBezTo>
                    <a:close/>
                    <a:moveTo>
                      <a:pt x="184" y="279"/>
                    </a:moveTo>
                    <a:cubicBezTo>
                      <a:pt x="180" y="279"/>
                      <a:pt x="100" y="279"/>
                      <a:pt x="96" y="279"/>
                    </a:cubicBezTo>
                    <a:cubicBezTo>
                      <a:pt x="96" y="213"/>
                      <a:pt x="96" y="213"/>
                      <a:pt x="96" y="213"/>
                    </a:cubicBezTo>
                    <a:cubicBezTo>
                      <a:pt x="100" y="213"/>
                      <a:pt x="180" y="213"/>
                      <a:pt x="184" y="213"/>
                    </a:cubicBezTo>
                    <a:cubicBezTo>
                      <a:pt x="184" y="217"/>
                      <a:pt x="184" y="275"/>
                      <a:pt x="184" y="279"/>
                    </a:cubicBezTo>
                    <a:close/>
                    <a:moveTo>
                      <a:pt x="184" y="209"/>
                    </a:moveTo>
                    <a:cubicBezTo>
                      <a:pt x="96" y="209"/>
                      <a:pt x="96" y="209"/>
                      <a:pt x="96" y="209"/>
                    </a:cubicBezTo>
                    <a:cubicBezTo>
                      <a:pt x="96" y="143"/>
                      <a:pt x="96" y="143"/>
                      <a:pt x="96" y="143"/>
                    </a:cubicBezTo>
                    <a:cubicBezTo>
                      <a:pt x="184" y="143"/>
                      <a:pt x="184" y="143"/>
                      <a:pt x="184" y="143"/>
                    </a:cubicBezTo>
                    <a:cubicBezTo>
                      <a:pt x="184" y="147"/>
                      <a:pt x="184" y="204"/>
                      <a:pt x="184" y="209"/>
                    </a:cubicBezTo>
                    <a:close/>
                    <a:moveTo>
                      <a:pt x="184" y="138"/>
                    </a:moveTo>
                    <a:cubicBezTo>
                      <a:pt x="180" y="138"/>
                      <a:pt x="100" y="138"/>
                      <a:pt x="96" y="138"/>
                    </a:cubicBezTo>
                    <a:cubicBezTo>
                      <a:pt x="96" y="73"/>
                      <a:pt x="96" y="73"/>
                      <a:pt x="96" y="73"/>
                    </a:cubicBezTo>
                    <a:cubicBezTo>
                      <a:pt x="100" y="73"/>
                      <a:pt x="180" y="73"/>
                      <a:pt x="184" y="73"/>
                    </a:cubicBezTo>
                    <a:cubicBezTo>
                      <a:pt x="184" y="77"/>
                      <a:pt x="184" y="134"/>
                      <a:pt x="184" y="138"/>
                    </a:cubicBezTo>
                    <a:close/>
                    <a:moveTo>
                      <a:pt x="276" y="279"/>
                    </a:moveTo>
                    <a:cubicBezTo>
                      <a:pt x="272" y="279"/>
                      <a:pt x="193" y="279"/>
                      <a:pt x="188" y="279"/>
                    </a:cubicBezTo>
                    <a:cubicBezTo>
                      <a:pt x="188" y="213"/>
                      <a:pt x="188" y="213"/>
                      <a:pt x="188" y="213"/>
                    </a:cubicBezTo>
                    <a:cubicBezTo>
                      <a:pt x="193" y="213"/>
                      <a:pt x="272" y="213"/>
                      <a:pt x="276" y="213"/>
                    </a:cubicBezTo>
                    <a:lnTo>
                      <a:pt x="276" y="279"/>
                    </a:lnTo>
                    <a:close/>
                    <a:moveTo>
                      <a:pt x="276" y="209"/>
                    </a:moveTo>
                    <a:cubicBezTo>
                      <a:pt x="188" y="209"/>
                      <a:pt x="188" y="209"/>
                      <a:pt x="188" y="209"/>
                    </a:cubicBezTo>
                    <a:cubicBezTo>
                      <a:pt x="188" y="143"/>
                      <a:pt x="188" y="143"/>
                      <a:pt x="188" y="143"/>
                    </a:cubicBezTo>
                    <a:cubicBezTo>
                      <a:pt x="276" y="143"/>
                      <a:pt x="276" y="143"/>
                      <a:pt x="276" y="143"/>
                    </a:cubicBezTo>
                    <a:lnTo>
                      <a:pt x="276" y="209"/>
                    </a:lnTo>
                    <a:close/>
                    <a:moveTo>
                      <a:pt x="276" y="138"/>
                    </a:moveTo>
                    <a:cubicBezTo>
                      <a:pt x="272" y="138"/>
                      <a:pt x="193" y="138"/>
                      <a:pt x="188" y="138"/>
                    </a:cubicBezTo>
                    <a:cubicBezTo>
                      <a:pt x="188" y="73"/>
                      <a:pt x="188" y="73"/>
                      <a:pt x="188" y="73"/>
                    </a:cubicBezTo>
                    <a:cubicBezTo>
                      <a:pt x="193" y="73"/>
                      <a:pt x="272" y="73"/>
                      <a:pt x="276" y="73"/>
                    </a:cubicBezTo>
                    <a:lnTo>
                      <a:pt x="276" y="138"/>
                    </a:lnTo>
                    <a:close/>
                    <a:moveTo>
                      <a:pt x="368" y="279"/>
                    </a:moveTo>
                    <a:cubicBezTo>
                      <a:pt x="364" y="279"/>
                      <a:pt x="285" y="279"/>
                      <a:pt x="281" y="279"/>
                    </a:cubicBezTo>
                    <a:cubicBezTo>
                      <a:pt x="281" y="275"/>
                      <a:pt x="281" y="217"/>
                      <a:pt x="281" y="213"/>
                    </a:cubicBezTo>
                    <a:cubicBezTo>
                      <a:pt x="368" y="213"/>
                      <a:pt x="368" y="213"/>
                      <a:pt x="368" y="213"/>
                    </a:cubicBezTo>
                    <a:cubicBezTo>
                      <a:pt x="368" y="217"/>
                      <a:pt x="368" y="275"/>
                      <a:pt x="368" y="279"/>
                    </a:cubicBezTo>
                    <a:close/>
                    <a:moveTo>
                      <a:pt x="368" y="209"/>
                    </a:moveTo>
                    <a:cubicBezTo>
                      <a:pt x="364" y="209"/>
                      <a:pt x="285" y="209"/>
                      <a:pt x="281" y="209"/>
                    </a:cubicBezTo>
                    <a:cubicBezTo>
                      <a:pt x="281" y="204"/>
                      <a:pt x="281" y="147"/>
                      <a:pt x="281" y="143"/>
                    </a:cubicBezTo>
                    <a:cubicBezTo>
                      <a:pt x="285" y="143"/>
                      <a:pt x="364" y="143"/>
                      <a:pt x="368" y="143"/>
                    </a:cubicBezTo>
                    <a:cubicBezTo>
                      <a:pt x="368" y="147"/>
                      <a:pt x="368" y="204"/>
                      <a:pt x="368" y="209"/>
                    </a:cubicBezTo>
                    <a:close/>
                    <a:moveTo>
                      <a:pt x="368" y="138"/>
                    </a:moveTo>
                    <a:cubicBezTo>
                      <a:pt x="281" y="138"/>
                      <a:pt x="281" y="138"/>
                      <a:pt x="281" y="138"/>
                    </a:cubicBezTo>
                    <a:cubicBezTo>
                      <a:pt x="281" y="134"/>
                      <a:pt x="281" y="77"/>
                      <a:pt x="281" y="73"/>
                    </a:cubicBezTo>
                    <a:cubicBezTo>
                      <a:pt x="285" y="73"/>
                      <a:pt x="364" y="73"/>
                      <a:pt x="368" y="73"/>
                    </a:cubicBezTo>
                    <a:cubicBezTo>
                      <a:pt x="368" y="77"/>
                      <a:pt x="368" y="134"/>
                      <a:pt x="368" y="1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62519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6833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hu-HU" sz="2400" dirty="0" smtClean="0">
                <a:solidFill>
                  <a:schemeClr val="tx1"/>
                </a:solidFill>
              </a:rPr>
              <a:t>Közönségmérési mutatók a rendszerben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3" name="Freeform 408"/>
          <p:cNvSpPr>
            <a:spLocks/>
          </p:cNvSpPr>
          <p:nvPr/>
        </p:nvSpPr>
        <p:spPr bwMode="gray">
          <a:xfrm>
            <a:off x="323850" y="762000"/>
            <a:ext cx="8496300" cy="936625"/>
          </a:xfrm>
          <a:custGeom>
            <a:avLst/>
            <a:gdLst>
              <a:gd name="T0" fmla="*/ 2116 w 4233"/>
              <a:gd name="T1" fmla="*/ 0 h 1047"/>
              <a:gd name="T2" fmla="*/ 0 w 4233"/>
              <a:gd name="T3" fmla="*/ 1047 h 1047"/>
              <a:gd name="T4" fmla="*/ 4233 w 4233"/>
              <a:gd name="T5" fmla="*/ 1047 h 1047"/>
              <a:gd name="T6" fmla="*/ 2116 w 4233"/>
              <a:gd name="T7" fmla="*/ 0 h 1047"/>
              <a:gd name="T8" fmla="*/ 0 60000 65536"/>
              <a:gd name="T9" fmla="*/ 0 60000 65536"/>
              <a:gd name="T10" fmla="*/ 0 60000 65536"/>
              <a:gd name="T11" fmla="*/ 0 60000 65536"/>
              <a:gd name="T12" fmla="*/ 0 w 4233"/>
              <a:gd name="T13" fmla="*/ 0 h 1047"/>
              <a:gd name="T14" fmla="*/ 4233 w 4233"/>
              <a:gd name="T15" fmla="*/ 1047 h 10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33" h="1047">
                <a:moveTo>
                  <a:pt x="2116" y="0"/>
                </a:moveTo>
                <a:lnTo>
                  <a:pt x="0" y="1047"/>
                </a:lnTo>
                <a:lnTo>
                  <a:pt x="4233" y="1047"/>
                </a:lnTo>
                <a:lnTo>
                  <a:pt x="2116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Rectangle 409"/>
          <p:cNvSpPr>
            <a:spLocks noChangeArrowheads="1"/>
          </p:cNvSpPr>
          <p:nvPr/>
        </p:nvSpPr>
        <p:spPr bwMode="gray">
          <a:xfrm>
            <a:off x="323850" y="1771650"/>
            <a:ext cx="8496300" cy="7143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Rectangle 410"/>
          <p:cNvSpPr>
            <a:spLocks noChangeArrowheads="1"/>
          </p:cNvSpPr>
          <p:nvPr/>
        </p:nvSpPr>
        <p:spPr bwMode="gray">
          <a:xfrm>
            <a:off x="539750" y="5880100"/>
            <a:ext cx="8064500" cy="7143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ectangle 411"/>
          <p:cNvSpPr>
            <a:spLocks noChangeArrowheads="1"/>
          </p:cNvSpPr>
          <p:nvPr/>
        </p:nvSpPr>
        <p:spPr bwMode="gray">
          <a:xfrm>
            <a:off x="466725" y="6024563"/>
            <a:ext cx="8210550" cy="71437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Rectangle 429"/>
          <p:cNvSpPr>
            <a:spLocks noChangeArrowheads="1"/>
          </p:cNvSpPr>
          <p:nvPr/>
        </p:nvSpPr>
        <p:spPr bwMode="gray">
          <a:xfrm>
            <a:off x="611188" y="1914525"/>
            <a:ext cx="2160587" cy="7302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ectangle 430"/>
          <p:cNvSpPr>
            <a:spLocks noChangeArrowheads="1"/>
          </p:cNvSpPr>
          <p:nvPr/>
        </p:nvSpPr>
        <p:spPr bwMode="gray">
          <a:xfrm>
            <a:off x="755650" y="2058988"/>
            <a:ext cx="1871663" cy="3579812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r>
              <a:rPr lang="hu-HU" sz="1400" b="1" dirty="0">
                <a:solidFill>
                  <a:schemeClr val="bg1"/>
                </a:solidFill>
              </a:rPr>
              <a:t>Alapmutatók:</a:t>
            </a:r>
          </a:p>
          <a:p>
            <a:pPr algn="ctr">
              <a:defRPr/>
            </a:pP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Real </a:t>
            </a:r>
            <a:r>
              <a:rPr lang="hu-HU" sz="1400" dirty="0" err="1">
                <a:solidFill>
                  <a:schemeClr val="bg1"/>
                </a:solidFill>
              </a:rPr>
              <a:t>User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(Valós látogató)</a:t>
            </a:r>
          </a:p>
          <a:p>
            <a:pPr algn="ctr">
              <a:defRPr/>
            </a:pP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 err="1">
                <a:solidFill>
                  <a:schemeClr val="bg1"/>
                </a:solidFill>
              </a:rPr>
              <a:t>Page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  <a:r>
              <a:rPr lang="hu-HU" sz="1400" dirty="0" err="1">
                <a:solidFill>
                  <a:schemeClr val="bg1"/>
                </a:solidFill>
              </a:rPr>
              <a:t>View</a:t>
            </a: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(letöltés)</a:t>
            </a:r>
          </a:p>
          <a:p>
            <a:pPr algn="ctr">
              <a:defRPr/>
            </a:pP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Visit</a:t>
            </a: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(Látogatás)</a:t>
            </a:r>
          </a:p>
          <a:p>
            <a:pPr algn="ctr">
              <a:defRPr/>
            </a:pP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 err="1">
                <a:solidFill>
                  <a:schemeClr val="bg1"/>
                </a:solidFill>
              </a:rPr>
              <a:t>Reach</a:t>
            </a: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(Elérés)</a:t>
            </a:r>
          </a:p>
        </p:txBody>
      </p:sp>
      <p:sp>
        <p:nvSpPr>
          <p:cNvPr id="10" name="Rectangle 429"/>
          <p:cNvSpPr>
            <a:spLocks noChangeArrowheads="1"/>
          </p:cNvSpPr>
          <p:nvPr/>
        </p:nvSpPr>
        <p:spPr bwMode="gray">
          <a:xfrm>
            <a:off x="611188" y="5735638"/>
            <a:ext cx="2160587" cy="7302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Rectangle 429"/>
          <p:cNvSpPr>
            <a:spLocks noChangeArrowheads="1"/>
          </p:cNvSpPr>
          <p:nvPr/>
        </p:nvSpPr>
        <p:spPr bwMode="gray">
          <a:xfrm>
            <a:off x="3492500" y="1914525"/>
            <a:ext cx="2159000" cy="7302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Rectangle 430"/>
          <p:cNvSpPr>
            <a:spLocks noChangeArrowheads="1"/>
          </p:cNvSpPr>
          <p:nvPr/>
        </p:nvSpPr>
        <p:spPr bwMode="gray">
          <a:xfrm>
            <a:off x="3635375" y="2058988"/>
            <a:ext cx="1871663" cy="3579812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b="1" dirty="0">
                <a:solidFill>
                  <a:schemeClr val="bg1"/>
                </a:solidFill>
              </a:rPr>
              <a:t>Átlagok: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egy oldalletöltésre eső időtartam, 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egy látogatóra eső oldalletöltés, 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egy látogatás átlagideje, 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átlagos látogatásszám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látogatók – napi átlag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látogatások – napi átlag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oldalletöltés – napi átlag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eltöltött idő – napi átlag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Rectangle 429"/>
          <p:cNvSpPr>
            <a:spLocks noChangeArrowheads="1"/>
          </p:cNvSpPr>
          <p:nvPr/>
        </p:nvSpPr>
        <p:spPr bwMode="gray">
          <a:xfrm>
            <a:off x="3492500" y="5735638"/>
            <a:ext cx="2159000" cy="7302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Rectangle 429"/>
          <p:cNvSpPr>
            <a:spLocks noChangeArrowheads="1"/>
          </p:cNvSpPr>
          <p:nvPr/>
        </p:nvSpPr>
        <p:spPr bwMode="gray">
          <a:xfrm>
            <a:off x="6372225" y="1914525"/>
            <a:ext cx="2160588" cy="7302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Rectangle 430"/>
          <p:cNvSpPr>
            <a:spLocks noChangeArrowheads="1"/>
          </p:cNvSpPr>
          <p:nvPr/>
        </p:nvSpPr>
        <p:spPr bwMode="gray">
          <a:xfrm>
            <a:off x="6516688" y="2058988"/>
            <a:ext cx="1871662" cy="3579812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r>
              <a:rPr lang="hu-HU" sz="1400" b="1" dirty="0">
                <a:solidFill>
                  <a:schemeClr val="bg1"/>
                </a:solidFill>
              </a:rPr>
              <a:t>Affinitás-indexek</a:t>
            </a:r>
          </a:p>
          <a:p>
            <a:pPr algn="ctr">
              <a:defRPr/>
            </a:pP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Teljes populációra</a:t>
            </a:r>
          </a:p>
          <a:p>
            <a:pPr algn="ctr">
              <a:defRPr/>
            </a:pP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Internetező populációra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Rectangle 429"/>
          <p:cNvSpPr>
            <a:spLocks noChangeArrowheads="1"/>
          </p:cNvSpPr>
          <p:nvPr/>
        </p:nvSpPr>
        <p:spPr bwMode="gray">
          <a:xfrm>
            <a:off x="6372225" y="5735638"/>
            <a:ext cx="2160588" cy="7302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73744" name="Gruppieren 18"/>
          <p:cNvGrpSpPr>
            <a:grpSpLocks noChangeAspect="1"/>
          </p:cNvGrpSpPr>
          <p:nvPr/>
        </p:nvGrpSpPr>
        <p:grpSpPr bwMode="auto">
          <a:xfrm>
            <a:off x="4114800" y="762000"/>
            <a:ext cx="914400" cy="911909"/>
            <a:chOff x="2185056" y="2335593"/>
            <a:chExt cx="1090800" cy="1090800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sp>
          <p:nvSpPr>
            <p:cNvPr id="18" name="Rechteck 19"/>
            <p:cNvSpPr>
              <a:spLocks noChangeAspect="1"/>
            </p:cNvSpPr>
            <p:nvPr/>
          </p:nvSpPr>
          <p:spPr bwMode="gray">
            <a:xfrm>
              <a:off x="2185056" y="2335593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73746" name="Freeform 49"/>
            <p:cNvSpPr>
              <a:spLocks noChangeAspect="1" noEditPoints="1"/>
            </p:cNvSpPr>
            <p:nvPr/>
          </p:nvSpPr>
          <p:spPr bwMode="auto">
            <a:xfrm>
              <a:off x="2336136" y="2766226"/>
              <a:ext cx="810000" cy="227224"/>
            </a:xfrm>
            <a:custGeom>
              <a:avLst/>
              <a:gdLst>
                <a:gd name="T0" fmla="*/ 236598 w 291"/>
                <a:gd name="T1" fmla="*/ 113612 h 82"/>
                <a:gd name="T2" fmla="*/ 211546 w 291"/>
                <a:gd name="T3" fmla="*/ 224453 h 82"/>
                <a:gd name="T4" fmla="*/ 158660 w 291"/>
                <a:gd name="T5" fmla="*/ 213369 h 82"/>
                <a:gd name="T6" fmla="*/ 125258 w 291"/>
                <a:gd name="T7" fmla="*/ 99757 h 82"/>
                <a:gd name="T8" fmla="*/ 91856 w 291"/>
                <a:gd name="T9" fmla="*/ 188430 h 82"/>
                <a:gd name="T10" fmla="*/ 41753 w 291"/>
                <a:gd name="T11" fmla="*/ 227224 h 82"/>
                <a:gd name="T12" fmla="*/ 13918 w 291"/>
                <a:gd name="T13" fmla="*/ 171804 h 82"/>
                <a:gd name="T14" fmla="*/ 0 w 291"/>
                <a:gd name="T15" fmla="*/ 11084 h 82"/>
                <a:gd name="T16" fmla="*/ 41753 w 291"/>
                <a:gd name="T17" fmla="*/ 11084 h 82"/>
                <a:gd name="T18" fmla="*/ 47320 w 291"/>
                <a:gd name="T19" fmla="*/ 99757 h 82"/>
                <a:gd name="T20" fmla="*/ 52887 w 291"/>
                <a:gd name="T21" fmla="*/ 188430 h 82"/>
                <a:gd name="T22" fmla="*/ 66804 w 291"/>
                <a:gd name="T23" fmla="*/ 166261 h 82"/>
                <a:gd name="T24" fmla="*/ 102990 w 291"/>
                <a:gd name="T25" fmla="*/ 69276 h 82"/>
                <a:gd name="T26" fmla="*/ 161443 w 291"/>
                <a:gd name="T27" fmla="*/ 108070 h 82"/>
                <a:gd name="T28" fmla="*/ 186495 w 291"/>
                <a:gd name="T29" fmla="*/ 191201 h 82"/>
                <a:gd name="T30" fmla="*/ 194845 w 291"/>
                <a:gd name="T31" fmla="*/ 144093 h 82"/>
                <a:gd name="T32" fmla="*/ 205979 w 291"/>
                <a:gd name="T33" fmla="*/ 41565 h 82"/>
                <a:gd name="T34" fmla="*/ 228247 w 291"/>
                <a:gd name="T35" fmla="*/ 0 h 82"/>
                <a:gd name="T36" fmla="*/ 489897 w 291"/>
                <a:gd name="T37" fmla="*/ 11084 h 82"/>
                <a:gd name="T38" fmla="*/ 481546 w 291"/>
                <a:gd name="T39" fmla="*/ 99757 h 82"/>
                <a:gd name="T40" fmla="*/ 473196 w 291"/>
                <a:gd name="T41" fmla="*/ 188430 h 82"/>
                <a:gd name="T42" fmla="*/ 459278 w 291"/>
                <a:gd name="T43" fmla="*/ 166261 h 82"/>
                <a:gd name="T44" fmla="*/ 425876 w 291"/>
                <a:gd name="T45" fmla="*/ 69276 h 82"/>
                <a:gd name="T46" fmla="*/ 367423 w 291"/>
                <a:gd name="T47" fmla="*/ 108070 h 82"/>
                <a:gd name="T48" fmla="*/ 336804 w 291"/>
                <a:gd name="T49" fmla="*/ 191201 h 82"/>
                <a:gd name="T50" fmla="*/ 331237 w 291"/>
                <a:gd name="T51" fmla="*/ 144093 h 82"/>
                <a:gd name="T52" fmla="*/ 322887 w 291"/>
                <a:gd name="T53" fmla="*/ 41565 h 82"/>
                <a:gd name="T54" fmla="*/ 300619 w 291"/>
                <a:gd name="T55" fmla="*/ 0 h 82"/>
                <a:gd name="T56" fmla="*/ 283918 w 291"/>
                <a:gd name="T57" fmla="*/ 41565 h 82"/>
                <a:gd name="T58" fmla="*/ 303402 w 291"/>
                <a:gd name="T59" fmla="*/ 213369 h 82"/>
                <a:gd name="T60" fmla="*/ 353505 w 291"/>
                <a:gd name="T61" fmla="*/ 224453 h 82"/>
                <a:gd name="T62" fmla="*/ 395258 w 291"/>
                <a:gd name="T63" fmla="*/ 127467 h 82"/>
                <a:gd name="T64" fmla="*/ 420309 w 291"/>
                <a:gd name="T65" fmla="*/ 160719 h 82"/>
                <a:gd name="T66" fmla="*/ 462062 w 291"/>
                <a:gd name="T67" fmla="*/ 227224 h 82"/>
                <a:gd name="T68" fmla="*/ 506598 w 291"/>
                <a:gd name="T69" fmla="*/ 193972 h 82"/>
                <a:gd name="T70" fmla="*/ 528866 w 291"/>
                <a:gd name="T71" fmla="*/ 22168 h 82"/>
                <a:gd name="T72" fmla="*/ 776598 w 291"/>
                <a:gd name="T73" fmla="*/ 2771 h 82"/>
                <a:gd name="T74" fmla="*/ 765464 w 291"/>
                <a:gd name="T75" fmla="*/ 74818 h 82"/>
                <a:gd name="T76" fmla="*/ 757113 w 291"/>
                <a:gd name="T77" fmla="*/ 169032 h 82"/>
                <a:gd name="T78" fmla="*/ 748763 w 291"/>
                <a:gd name="T79" fmla="*/ 188430 h 82"/>
                <a:gd name="T80" fmla="*/ 718144 w 291"/>
                <a:gd name="T81" fmla="*/ 83131 h 82"/>
                <a:gd name="T82" fmla="*/ 654124 w 291"/>
                <a:gd name="T83" fmla="*/ 83131 h 82"/>
                <a:gd name="T84" fmla="*/ 620722 w 291"/>
                <a:gd name="T85" fmla="*/ 188430 h 82"/>
                <a:gd name="T86" fmla="*/ 615155 w 291"/>
                <a:gd name="T87" fmla="*/ 169032 h 82"/>
                <a:gd name="T88" fmla="*/ 606804 w 291"/>
                <a:gd name="T89" fmla="*/ 74818 h 82"/>
                <a:gd name="T90" fmla="*/ 595670 w 291"/>
                <a:gd name="T91" fmla="*/ 2771 h 82"/>
                <a:gd name="T92" fmla="*/ 565052 w 291"/>
                <a:gd name="T93" fmla="*/ 24939 h 82"/>
                <a:gd name="T94" fmla="*/ 581753 w 291"/>
                <a:gd name="T95" fmla="*/ 193972 h 82"/>
                <a:gd name="T96" fmla="*/ 620722 w 291"/>
                <a:gd name="T97" fmla="*/ 227224 h 82"/>
                <a:gd name="T98" fmla="*/ 668041 w 291"/>
                <a:gd name="T99" fmla="*/ 157948 h 82"/>
                <a:gd name="T100" fmla="*/ 693093 w 291"/>
                <a:gd name="T101" fmla="*/ 127467 h 82"/>
                <a:gd name="T102" fmla="*/ 729278 w 291"/>
                <a:gd name="T103" fmla="*/ 224453 h 82"/>
                <a:gd name="T104" fmla="*/ 782165 w 291"/>
                <a:gd name="T105" fmla="*/ 213369 h 82"/>
                <a:gd name="T106" fmla="*/ 810000 w 291"/>
                <a:gd name="T107" fmla="*/ 41565 h 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91" h="82">
                  <a:moveTo>
                    <a:pt x="89" y="4"/>
                  </a:moveTo>
                  <a:cubicBezTo>
                    <a:pt x="89" y="5"/>
                    <a:pt x="89" y="6"/>
                    <a:pt x="89" y="8"/>
                  </a:cubicBezTo>
                  <a:cubicBezTo>
                    <a:pt x="89" y="10"/>
                    <a:pt x="89" y="12"/>
                    <a:pt x="88" y="15"/>
                  </a:cubicBezTo>
                  <a:cubicBezTo>
                    <a:pt x="87" y="25"/>
                    <a:pt x="86" y="34"/>
                    <a:pt x="85" y="41"/>
                  </a:cubicBezTo>
                  <a:cubicBezTo>
                    <a:pt x="84" y="49"/>
                    <a:pt x="83" y="55"/>
                    <a:pt x="82" y="61"/>
                  </a:cubicBezTo>
                  <a:cubicBezTo>
                    <a:pt x="82" y="65"/>
                    <a:pt x="81" y="68"/>
                    <a:pt x="80" y="70"/>
                  </a:cubicBezTo>
                  <a:cubicBezTo>
                    <a:pt x="80" y="73"/>
                    <a:pt x="79" y="75"/>
                    <a:pt x="79" y="77"/>
                  </a:cubicBezTo>
                  <a:cubicBezTo>
                    <a:pt x="78" y="79"/>
                    <a:pt x="77" y="80"/>
                    <a:pt x="76" y="81"/>
                  </a:cubicBezTo>
                  <a:cubicBezTo>
                    <a:pt x="75" y="82"/>
                    <a:pt x="73" y="82"/>
                    <a:pt x="71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3" y="82"/>
                    <a:pt x="61" y="82"/>
                    <a:pt x="60" y="81"/>
                  </a:cubicBezTo>
                  <a:cubicBezTo>
                    <a:pt x="58" y="80"/>
                    <a:pt x="57" y="79"/>
                    <a:pt x="57" y="77"/>
                  </a:cubicBezTo>
                  <a:cubicBezTo>
                    <a:pt x="56" y="75"/>
                    <a:pt x="55" y="72"/>
                    <a:pt x="54" y="69"/>
                  </a:cubicBezTo>
                  <a:cubicBezTo>
                    <a:pt x="53" y="65"/>
                    <a:pt x="51" y="61"/>
                    <a:pt x="50" y="58"/>
                  </a:cubicBezTo>
                  <a:cubicBezTo>
                    <a:pt x="49" y="54"/>
                    <a:pt x="48" y="50"/>
                    <a:pt x="47" y="46"/>
                  </a:cubicBezTo>
                  <a:cubicBezTo>
                    <a:pt x="46" y="42"/>
                    <a:pt x="45" y="39"/>
                    <a:pt x="45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9"/>
                    <a:pt x="42" y="42"/>
                    <a:pt x="41" y="46"/>
                  </a:cubicBezTo>
                  <a:cubicBezTo>
                    <a:pt x="40" y="49"/>
                    <a:pt x="39" y="53"/>
                    <a:pt x="37" y="57"/>
                  </a:cubicBezTo>
                  <a:cubicBezTo>
                    <a:pt x="36" y="61"/>
                    <a:pt x="35" y="64"/>
                    <a:pt x="33" y="68"/>
                  </a:cubicBezTo>
                  <a:cubicBezTo>
                    <a:pt x="32" y="72"/>
                    <a:pt x="31" y="75"/>
                    <a:pt x="30" y="77"/>
                  </a:cubicBezTo>
                  <a:cubicBezTo>
                    <a:pt x="29" y="79"/>
                    <a:pt x="28" y="80"/>
                    <a:pt x="26" y="81"/>
                  </a:cubicBezTo>
                  <a:cubicBezTo>
                    <a:pt x="25" y="82"/>
                    <a:pt x="23" y="82"/>
                    <a:pt x="21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3" y="82"/>
                    <a:pt x="12" y="82"/>
                    <a:pt x="10" y="81"/>
                  </a:cubicBezTo>
                  <a:cubicBezTo>
                    <a:pt x="9" y="80"/>
                    <a:pt x="8" y="79"/>
                    <a:pt x="8" y="77"/>
                  </a:cubicBezTo>
                  <a:cubicBezTo>
                    <a:pt x="7" y="75"/>
                    <a:pt x="7" y="73"/>
                    <a:pt x="6" y="70"/>
                  </a:cubicBezTo>
                  <a:cubicBezTo>
                    <a:pt x="6" y="68"/>
                    <a:pt x="6" y="65"/>
                    <a:pt x="5" y="62"/>
                  </a:cubicBezTo>
                  <a:cubicBezTo>
                    <a:pt x="4" y="56"/>
                    <a:pt x="4" y="49"/>
                    <a:pt x="3" y="42"/>
                  </a:cubicBezTo>
                  <a:cubicBezTo>
                    <a:pt x="2" y="34"/>
                    <a:pt x="1" y="26"/>
                    <a:pt x="1" y="15"/>
                  </a:cubicBezTo>
                  <a:cubicBezTo>
                    <a:pt x="1" y="14"/>
                    <a:pt x="1" y="12"/>
                    <a:pt x="0" y="9"/>
                  </a:cubicBezTo>
                  <a:cubicBezTo>
                    <a:pt x="0" y="7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4" y="1"/>
                    <a:pt x="14" y="2"/>
                    <a:pt x="15" y="4"/>
                  </a:cubicBezTo>
                  <a:cubicBezTo>
                    <a:pt x="15" y="6"/>
                    <a:pt x="15" y="8"/>
                    <a:pt x="15" y="9"/>
                  </a:cubicBezTo>
                  <a:cubicBezTo>
                    <a:pt x="15" y="11"/>
                    <a:pt x="15" y="13"/>
                    <a:pt x="15" y="15"/>
                  </a:cubicBezTo>
                  <a:cubicBezTo>
                    <a:pt x="16" y="20"/>
                    <a:pt x="16" y="24"/>
                    <a:pt x="16" y="27"/>
                  </a:cubicBezTo>
                  <a:cubicBezTo>
                    <a:pt x="16" y="31"/>
                    <a:pt x="17" y="34"/>
                    <a:pt x="17" y="36"/>
                  </a:cubicBezTo>
                  <a:cubicBezTo>
                    <a:pt x="17" y="39"/>
                    <a:pt x="17" y="42"/>
                    <a:pt x="17" y="44"/>
                  </a:cubicBezTo>
                  <a:cubicBezTo>
                    <a:pt x="17" y="47"/>
                    <a:pt x="18" y="49"/>
                    <a:pt x="18" y="52"/>
                  </a:cubicBezTo>
                  <a:cubicBezTo>
                    <a:pt x="18" y="55"/>
                    <a:pt x="18" y="58"/>
                    <a:pt x="19" y="61"/>
                  </a:cubicBezTo>
                  <a:cubicBezTo>
                    <a:pt x="19" y="64"/>
                    <a:pt x="19" y="66"/>
                    <a:pt x="19" y="68"/>
                  </a:cubicBezTo>
                  <a:cubicBezTo>
                    <a:pt x="19" y="69"/>
                    <a:pt x="19" y="69"/>
                    <a:pt x="20" y="69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1" y="69"/>
                    <a:pt x="21" y="69"/>
                    <a:pt x="21" y="68"/>
                  </a:cubicBezTo>
                  <a:cubicBezTo>
                    <a:pt x="22" y="66"/>
                    <a:pt x="23" y="63"/>
                    <a:pt x="24" y="60"/>
                  </a:cubicBezTo>
                  <a:cubicBezTo>
                    <a:pt x="25" y="57"/>
                    <a:pt x="26" y="53"/>
                    <a:pt x="27" y="50"/>
                  </a:cubicBezTo>
                  <a:cubicBezTo>
                    <a:pt x="28" y="46"/>
                    <a:pt x="29" y="43"/>
                    <a:pt x="30" y="39"/>
                  </a:cubicBezTo>
                  <a:cubicBezTo>
                    <a:pt x="31" y="36"/>
                    <a:pt x="32" y="33"/>
                    <a:pt x="33" y="30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8" y="24"/>
                    <a:pt x="41" y="24"/>
                    <a:pt x="44" y="24"/>
                  </a:cubicBezTo>
                  <a:cubicBezTo>
                    <a:pt x="48" y="24"/>
                    <a:pt x="51" y="24"/>
                    <a:pt x="52" y="25"/>
                  </a:cubicBezTo>
                  <a:cubicBezTo>
                    <a:pt x="54" y="26"/>
                    <a:pt x="55" y="28"/>
                    <a:pt x="56" y="30"/>
                  </a:cubicBezTo>
                  <a:cubicBezTo>
                    <a:pt x="56" y="33"/>
                    <a:pt x="57" y="36"/>
                    <a:pt x="58" y="39"/>
                  </a:cubicBezTo>
                  <a:cubicBezTo>
                    <a:pt x="59" y="43"/>
                    <a:pt x="60" y="46"/>
                    <a:pt x="61" y="50"/>
                  </a:cubicBezTo>
                  <a:cubicBezTo>
                    <a:pt x="62" y="53"/>
                    <a:pt x="63" y="57"/>
                    <a:pt x="64" y="60"/>
                  </a:cubicBezTo>
                  <a:cubicBezTo>
                    <a:pt x="65" y="63"/>
                    <a:pt x="66" y="66"/>
                    <a:pt x="67" y="68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68" y="69"/>
                    <a:pt x="68" y="69"/>
                    <a:pt x="68" y="68"/>
                  </a:cubicBezTo>
                  <a:cubicBezTo>
                    <a:pt x="69" y="66"/>
                    <a:pt x="69" y="64"/>
                    <a:pt x="69" y="61"/>
                  </a:cubicBezTo>
                  <a:cubicBezTo>
                    <a:pt x="69" y="59"/>
                    <a:pt x="70" y="56"/>
                    <a:pt x="70" y="52"/>
                  </a:cubicBezTo>
                  <a:cubicBezTo>
                    <a:pt x="71" y="49"/>
                    <a:pt x="71" y="47"/>
                    <a:pt x="71" y="44"/>
                  </a:cubicBezTo>
                  <a:cubicBezTo>
                    <a:pt x="71" y="42"/>
                    <a:pt x="72" y="39"/>
                    <a:pt x="72" y="36"/>
                  </a:cubicBezTo>
                  <a:cubicBezTo>
                    <a:pt x="72" y="34"/>
                    <a:pt x="72" y="30"/>
                    <a:pt x="73" y="27"/>
                  </a:cubicBezTo>
                  <a:cubicBezTo>
                    <a:pt x="73" y="24"/>
                    <a:pt x="73" y="20"/>
                    <a:pt x="74" y="15"/>
                  </a:cubicBezTo>
                  <a:cubicBezTo>
                    <a:pt x="74" y="14"/>
                    <a:pt x="74" y="12"/>
                    <a:pt x="74" y="10"/>
                  </a:cubicBezTo>
                  <a:cubicBezTo>
                    <a:pt x="74" y="8"/>
                    <a:pt x="75" y="6"/>
                    <a:pt x="75" y="4"/>
                  </a:cubicBezTo>
                  <a:cubicBezTo>
                    <a:pt x="75" y="3"/>
                    <a:pt x="76" y="2"/>
                    <a:pt x="77" y="1"/>
                  </a:cubicBezTo>
                  <a:cubicBezTo>
                    <a:pt x="78" y="0"/>
                    <a:pt x="80" y="0"/>
                    <a:pt x="82" y="0"/>
                  </a:cubicBezTo>
                  <a:cubicBezTo>
                    <a:pt x="87" y="0"/>
                    <a:pt x="89" y="2"/>
                    <a:pt x="89" y="4"/>
                  </a:cubicBezTo>
                  <a:close/>
                  <a:moveTo>
                    <a:pt x="183" y="0"/>
                  </a:moveTo>
                  <a:cubicBezTo>
                    <a:pt x="181" y="0"/>
                    <a:pt x="179" y="0"/>
                    <a:pt x="178" y="1"/>
                  </a:cubicBezTo>
                  <a:cubicBezTo>
                    <a:pt x="177" y="2"/>
                    <a:pt x="176" y="3"/>
                    <a:pt x="176" y="4"/>
                  </a:cubicBezTo>
                  <a:cubicBezTo>
                    <a:pt x="176" y="6"/>
                    <a:pt x="176" y="8"/>
                    <a:pt x="175" y="10"/>
                  </a:cubicBezTo>
                  <a:cubicBezTo>
                    <a:pt x="175" y="12"/>
                    <a:pt x="175" y="14"/>
                    <a:pt x="175" y="15"/>
                  </a:cubicBezTo>
                  <a:cubicBezTo>
                    <a:pt x="175" y="20"/>
                    <a:pt x="174" y="24"/>
                    <a:pt x="174" y="27"/>
                  </a:cubicBezTo>
                  <a:cubicBezTo>
                    <a:pt x="174" y="30"/>
                    <a:pt x="173" y="34"/>
                    <a:pt x="173" y="36"/>
                  </a:cubicBezTo>
                  <a:cubicBezTo>
                    <a:pt x="173" y="39"/>
                    <a:pt x="172" y="42"/>
                    <a:pt x="172" y="44"/>
                  </a:cubicBezTo>
                  <a:cubicBezTo>
                    <a:pt x="172" y="47"/>
                    <a:pt x="172" y="49"/>
                    <a:pt x="171" y="52"/>
                  </a:cubicBezTo>
                  <a:cubicBezTo>
                    <a:pt x="171" y="56"/>
                    <a:pt x="171" y="59"/>
                    <a:pt x="170" y="61"/>
                  </a:cubicBezTo>
                  <a:cubicBezTo>
                    <a:pt x="170" y="64"/>
                    <a:pt x="170" y="66"/>
                    <a:pt x="170" y="68"/>
                  </a:cubicBezTo>
                  <a:cubicBezTo>
                    <a:pt x="169" y="69"/>
                    <a:pt x="169" y="69"/>
                    <a:pt x="169" y="69"/>
                  </a:cubicBezTo>
                  <a:cubicBezTo>
                    <a:pt x="168" y="69"/>
                    <a:pt x="168" y="69"/>
                    <a:pt x="168" y="69"/>
                  </a:cubicBezTo>
                  <a:cubicBezTo>
                    <a:pt x="168" y="69"/>
                    <a:pt x="168" y="69"/>
                    <a:pt x="168" y="68"/>
                  </a:cubicBezTo>
                  <a:cubicBezTo>
                    <a:pt x="167" y="66"/>
                    <a:pt x="166" y="63"/>
                    <a:pt x="165" y="60"/>
                  </a:cubicBezTo>
                  <a:cubicBezTo>
                    <a:pt x="164" y="57"/>
                    <a:pt x="163" y="53"/>
                    <a:pt x="162" y="50"/>
                  </a:cubicBezTo>
                  <a:cubicBezTo>
                    <a:pt x="161" y="46"/>
                    <a:pt x="160" y="43"/>
                    <a:pt x="159" y="39"/>
                  </a:cubicBezTo>
                  <a:cubicBezTo>
                    <a:pt x="158" y="36"/>
                    <a:pt x="158" y="33"/>
                    <a:pt x="157" y="30"/>
                  </a:cubicBezTo>
                  <a:cubicBezTo>
                    <a:pt x="156" y="28"/>
                    <a:pt x="155" y="26"/>
                    <a:pt x="153" y="25"/>
                  </a:cubicBezTo>
                  <a:cubicBezTo>
                    <a:pt x="152" y="24"/>
                    <a:pt x="149" y="24"/>
                    <a:pt x="146" y="24"/>
                  </a:cubicBezTo>
                  <a:cubicBezTo>
                    <a:pt x="142" y="24"/>
                    <a:pt x="139" y="24"/>
                    <a:pt x="138" y="25"/>
                  </a:cubicBezTo>
                  <a:cubicBezTo>
                    <a:pt x="136" y="26"/>
                    <a:pt x="135" y="28"/>
                    <a:pt x="134" y="30"/>
                  </a:cubicBezTo>
                  <a:cubicBezTo>
                    <a:pt x="134" y="33"/>
                    <a:pt x="133" y="36"/>
                    <a:pt x="132" y="39"/>
                  </a:cubicBezTo>
                  <a:cubicBezTo>
                    <a:pt x="130" y="43"/>
                    <a:pt x="129" y="46"/>
                    <a:pt x="128" y="50"/>
                  </a:cubicBezTo>
                  <a:cubicBezTo>
                    <a:pt x="127" y="53"/>
                    <a:pt x="126" y="57"/>
                    <a:pt x="125" y="60"/>
                  </a:cubicBezTo>
                  <a:cubicBezTo>
                    <a:pt x="124" y="63"/>
                    <a:pt x="123" y="66"/>
                    <a:pt x="122" y="68"/>
                  </a:cubicBezTo>
                  <a:cubicBezTo>
                    <a:pt x="122" y="69"/>
                    <a:pt x="122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69"/>
                    <a:pt x="120" y="69"/>
                    <a:pt x="120" y="68"/>
                  </a:cubicBezTo>
                  <a:cubicBezTo>
                    <a:pt x="120" y="66"/>
                    <a:pt x="120" y="64"/>
                    <a:pt x="120" y="61"/>
                  </a:cubicBezTo>
                  <a:cubicBezTo>
                    <a:pt x="119" y="58"/>
                    <a:pt x="119" y="55"/>
                    <a:pt x="119" y="52"/>
                  </a:cubicBezTo>
                  <a:cubicBezTo>
                    <a:pt x="119" y="49"/>
                    <a:pt x="119" y="47"/>
                    <a:pt x="118" y="44"/>
                  </a:cubicBezTo>
                  <a:cubicBezTo>
                    <a:pt x="118" y="42"/>
                    <a:pt x="118" y="39"/>
                    <a:pt x="118" y="36"/>
                  </a:cubicBezTo>
                  <a:cubicBezTo>
                    <a:pt x="118" y="34"/>
                    <a:pt x="117" y="31"/>
                    <a:pt x="117" y="27"/>
                  </a:cubicBezTo>
                  <a:cubicBezTo>
                    <a:pt x="117" y="24"/>
                    <a:pt x="117" y="20"/>
                    <a:pt x="116" y="15"/>
                  </a:cubicBezTo>
                  <a:cubicBezTo>
                    <a:pt x="116" y="13"/>
                    <a:pt x="116" y="11"/>
                    <a:pt x="116" y="9"/>
                  </a:cubicBezTo>
                  <a:cubicBezTo>
                    <a:pt x="116" y="8"/>
                    <a:pt x="116" y="6"/>
                    <a:pt x="116" y="4"/>
                  </a:cubicBezTo>
                  <a:cubicBezTo>
                    <a:pt x="116" y="2"/>
                    <a:pt x="115" y="1"/>
                    <a:pt x="113" y="1"/>
                  </a:cubicBezTo>
                  <a:cubicBezTo>
                    <a:pt x="112" y="0"/>
                    <a:pt x="110" y="0"/>
                    <a:pt x="108" y="0"/>
                  </a:cubicBezTo>
                  <a:cubicBezTo>
                    <a:pt x="106" y="0"/>
                    <a:pt x="104" y="1"/>
                    <a:pt x="103" y="1"/>
                  </a:cubicBezTo>
                  <a:cubicBezTo>
                    <a:pt x="102" y="2"/>
                    <a:pt x="101" y="3"/>
                    <a:pt x="101" y="4"/>
                  </a:cubicBezTo>
                  <a:cubicBezTo>
                    <a:pt x="101" y="5"/>
                    <a:pt x="101" y="7"/>
                    <a:pt x="102" y="9"/>
                  </a:cubicBezTo>
                  <a:cubicBezTo>
                    <a:pt x="102" y="12"/>
                    <a:pt x="102" y="14"/>
                    <a:pt x="102" y="15"/>
                  </a:cubicBezTo>
                  <a:cubicBezTo>
                    <a:pt x="103" y="26"/>
                    <a:pt x="103" y="34"/>
                    <a:pt x="104" y="42"/>
                  </a:cubicBezTo>
                  <a:cubicBezTo>
                    <a:pt x="105" y="49"/>
                    <a:pt x="106" y="56"/>
                    <a:pt x="106" y="62"/>
                  </a:cubicBezTo>
                  <a:cubicBezTo>
                    <a:pt x="107" y="65"/>
                    <a:pt x="107" y="68"/>
                    <a:pt x="108" y="70"/>
                  </a:cubicBezTo>
                  <a:cubicBezTo>
                    <a:pt x="108" y="73"/>
                    <a:pt x="109" y="75"/>
                    <a:pt x="109" y="77"/>
                  </a:cubicBezTo>
                  <a:cubicBezTo>
                    <a:pt x="110" y="79"/>
                    <a:pt x="110" y="80"/>
                    <a:pt x="112" y="81"/>
                  </a:cubicBezTo>
                  <a:cubicBezTo>
                    <a:pt x="113" y="82"/>
                    <a:pt x="114" y="82"/>
                    <a:pt x="117" y="82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24" y="82"/>
                    <a:pt x="126" y="82"/>
                    <a:pt x="127" y="81"/>
                  </a:cubicBezTo>
                  <a:cubicBezTo>
                    <a:pt x="129" y="80"/>
                    <a:pt x="130" y="79"/>
                    <a:pt x="131" y="77"/>
                  </a:cubicBezTo>
                  <a:cubicBezTo>
                    <a:pt x="132" y="75"/>
                    <a:pt x="133" y="72"/>
                    <a:pt x="135" y="68"/>
                  </a:cubicBezTo>
                  <a:cubicBezTo>
                    <a:pt x="136" y="64"/>
                    <a:pt x="137" y="61"/>
                    <a:pt x="139" y="57"/>
                  </a:cubicBezTo>
                  <a:cubicBezTo>
                    <a:pt x="140" y="53"/>
                    <a:pt x="141" y="49"/>
                    <a:pt x="142" y="46"/>
                  </a:cubicBezTo>
                  <a:cubicBezTo>
                    <a:pt x="143" y="42"/>
                    <a:pt x="144" y="39"/>
                    <a:pt x="145" y="36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6" y="39"/>
                    <a:pt x="147" y="42"/>
                    <a:pt x="148" y="46"/>
                  </a:cubicBezTo>
                  <a:cubicBezTo>
                    <a:pt x="149" y="50"/>
                    <a:pt x="150" y="54"/>
                    <a:pt x="151" y="58"/>
                  </a:cubicBezTo>
                  <a:cubicBezTo>
                    <a:pt x="153" y="61"/>
                    <a:pt x="154" y="65"/>
                    <a:pt x="155" y="69"/>
                  </a:cubicBezTo>
                  <a:cubicBezTo>
                    <a:pt x="156" y="72"/>
                    <a:pt x="157" y="75"/>
                    <a:pt x="158" y="77"/>
                  </a:cubicBezTo>
                  <a:cubicBezTo>
                    <a:pt x="159" y="79"/>
                    <a:pt x="160" y="80"/>
                    <a:pt x="161" y="81"/>
                  </a:cubicBezTo>
                  <a:cubicBezTo>
                    <a:pt x="162" y="82"/>
                    <a:pt x="164" y="82"/>
                    <a:pt x="166" y="82"/>
                  </a:cubicBezTo>
                  <a:cubicBezTo>
                    <a:pt x="172" y="82"/>
                    <a:pt x="172" y="82"/>
                    <a:pt x="172" y="82"/>
                  </a:cubicBezTo>
                  <a:cubicBezTo>
                    <a:pt x="175" y="82"/>
                    <a:pt x="176" y="82"/>
                    <a:pt x="177" y="81"/>
                  </a:cubicBezTo>
                  <a:cubicBezTo>
                    <a:pt x="178" y="80"/>
                    <a:pt x="179" y="79"/>
                    <a:pt x="180" y="77"/>
                  </a:cubicBezTo>
                  <a:cubicBezTo>
                    <a:pt x="181" y="75"/>
                    <a:pt x="181" y="73"/>
                    <a:pt x="182" y="70"/>
                  </a:cubicBezTo>
                  <a:cubicBezTo>
                    <a:pt x="182" y="68"/>
                    <a:pt x="183" y="65"/>
                    <a:pt x="183" y="61"/>
                  </a:cubicBezTo>
                  <a:cubicBezTo>
                    <a:pt x="184" y="55"/>
                    <a:pt x="185" y="49"/>
                    <a:pt x="186" y="41"/>
                  </a:cubicBezTo>
                  <a:cubicBezTo>
                    <a:pt x="188" y="34"/>
                    <a:pt x="189" y="25"/>
                    <a:pt x="189" y="15"/>
                  </a:cubicBezTo>
                  <a:cubicBezTo>
                    <a:pt x="190" y="12"/>
                    <a:pt x="190" y="10"/>
                    <a:pt x="190" y="8"/>
                  </a:cubicBezTo>
                  <a:cubicBezTo>
                    <a:pt x="190" y="6"/>
                    <a:pt x="190" y="5"/>
                    <a:pt x="190" y="4"/>
                  </a:cubicBezTo>
                  <a:cubicBezTo>
                    <a:pt x="190" y="2"/>
                    <a:pt x="188" y="0"/>
                    <a:pt x="183" y="0"/>
                  </a:cubicBezTo>
                  <a:close/>
                  <a:moveTo>
                    <a:pt x="284" y="0"/>
                  </a:moveTo>
                  <a:cubicBezTo>
                    <a:pt x="282" y="0"/>
                    <a:pt x="280" y="0"/>
                    <a:pt x="279" y="1"/>
                  </a:cubicBezTo>
                  <a:cubicBezTo>
                    <a:pt x="278" y="2"/>
                    <a:pt x="277" y="3"/>
                    <a:pt x="277" y="4"/>
                  </a:cubicBezTo>
                  <a:cubicBezTo>
                    <a:pt x="277" y="6"/>
                    <a:pt x="277" y="8"/>
                    <a:pt x="277" y="10"/>
                  </a:cubicBezTo>
                  <a:cubicBezTo>
                    <a:pt x="276" y="12"/>
                    <a:pt x="276" y="14"/>
                    <a:pt x="276" y="15"/>
                  </a:cubicBezTo>
                  <a:cubicBezTo>
                    <a:pt x="276" y="20"/>
                    <a:pt x="275" y="24"/>
                    <a:pt x="275" y="27"/>
                  </a:cubicBezTo>
                  <a:cubicBezTo>
                    <a:pt x="275" y="30"/>
                    <a:pt x="274" y="34"/>
                    <a:pt x="274" y="36"/>
                  </a:cubicBezTo>
                  <a:cubicBezTo>
                    <a:pt x="274" y="39"/>
                    <a:pt x="274" y="42"/>
                    <a:pt x="273" y="44"/>
                  </a:cubicBezTo>
                  <a:cubicBezTo>
                    <a:pt x="273" y="47"/>
                    <a:pt x="273" y="49"/>
                    <a:pt x="273" y="52"/>
                  </a:cubicBezTo>
                  <a:cubicBezTo>
                    <a:pt x="272" y="56"/>
                    <a:pt x="272" y="59"/>
                    <a:pt x="272" y="61"/>
                  </a:cubicBezTo>
                  <a:cubicBezTo>
                    <a:pt x="271" y="64"/>
                    <a:pt x="271" y="66"/>
                    <a:pt x="271" y="68"/>
                  </a:cubicBezTo>
                  <a:cubicBezTo>
                    <a:pt x="271" y="69"/>
                    <a:pt x="270" y="69"/>
                    <a:pt x="270" y="69"/>
                  </a:cubicBezTo>
                  <a:cubicBezTo>
                    <a:pt x="270" y="69"/>
                    <a:pt x="270" y="69"/>
                    <a:pt x="270" y="69"/>
                  </a:cubicBezTo>
                  <a:cubicBezTo>
                    <a:pt x="269" y="69"/>
                    <a:pt x="269" y="69"/>
                    <a:pt x="269" y="68"/>
                  </a:cubicBezTo>
                  <a:cubicBezTo>
                    <a:pt x="268" y="66"/>
                    <a:pt x="267" y="63"/>
                    <a:pt x="266" y="60"/>
                  </a:cubicBezTo>
                  <a:cubicBezTo>
                    <a:pt x="266" y="57"/>
                    <a:pt x="265" y="53"/>
                    <a:pt x="264" y="50"/>
                  </a:cubicBezTo>
                  <a:cubicBezTo>
                    <a:pt x="263" y="46"/>
                    <a:pt x="262" y="43"/>
                    <a:pt x="261" y="39"/>
                  </a:cubicBezTo>
                  <a:cubicBezTo>
                    <a:pt x="260" y="36"/>
                    <a:pt x="259" y="33"/>
                    <a:pt x="258" y="30"/>
                  </a:cubicBezTo>
                  <a:cubicBezTo>
                    <a:pt x="257" y="28"/>
                    <a:pt x="256" y="26"/>
                    <a:pt x="255" y="25"/>
                  </a:cubicBezTo>
                  <a:cubicBezTo>
                    <a:pt x="253" y="24"/>
                    <a:pt x="250" y="24"/>
                    <a:pt x="247" y="24"/>
                  </a:cubicBezTo>
                  <a:cubicBezTo>
                    <a:pt x="243" y="24"/>
                    <a:pt x="241" y="24"/>
                    <a:pt x="239" y="25"/>
                  </a:cubicBezTo>
                  <a:cubicBezTo>
                    <a:pt x="237" y="26"/>
                    <a:pt x="236" y="28"/>
                    <a:pt x="235" y="30"/>
                  </a:cubicBezTo>
                  <a:cubicBezTo>
                    <a:pt x="235" y="33"/>
                    <a:pt x="234" y="36"/>
                    <a:pt x="233" y="39"/>
                  </a:cubicBezTo>
                  <a:cubicBezTo>
                    <a:pt x="232" y="43"/>
                    <a:pt x="230" y="46"/>
                    <a:pt x="229" y="50"/>
                  </a:cubicBezTo>
                  <a:cubicBezTo>
                    <a:pt x="228" y="53"/>
                    <a:pt x="227" y="57"/>
                    <a:pt x="226" y="60"/>
                  </a:cubicBezTo>
                  <a:cubicBezTo>
                    <a:pt x="225" y="63"/>
                    <a:pt x="224" y="66"/>
                    <a:pt x="223" y="68"/>
                  </a:cubicBezTo>
                  <a:cubicBezTo>
                    <a:pt x="223" y="69"/>
                    <a:pt x="223" y="69"/>
                    <a:pt x="223" y="69"/>
                  </a:cubicBezTo>
                  <a:cubicBezTo>
                    <a:pt x="222" y="69"/>
                    <a:pt x="222" y="69"/>
                    <a:pt x="222" y="69"/>
                  </a:cubicBezTo>
                  <a:cubicBezTo>
                    <a:pt x="222" y="69"/>
                    <a:pt x="221" y="69"/>
                    <a:pt x="221" y="68"/>
                  </a:cubicBezTo>
                  <a:cubicBezTo>
                    <a:pt x="221" y="66"/>
                    <a:pt x="221" y="64"/>
                    <a:pt x="221" y="61"/>
                  </a:cubicBezTo>
                  <a:cubicBezTo>
                    <a:pt x="221" y="58"/>
                    <a:pt x="220" y="55"/>
                    <a:pt x="220" y="52"/>
                  </a:cubicBezTo>
                  <a:cubicBezTo>
                    <a:pt x="220" y="49"/>
                    <a:pt x="220" y="47"/>
                    <a:pt x="220" y="44"/>
                  </a:cubicBezTo>
                  <a:cubicBezTo>
                    <a:pt x="219" y="42"/>
                    <a:pt x="219" y="39"/>
                    <a:pt x="219" y="36"/>
                  </a:cubicBezTo>
                  <a:cubicBezTo>
                    <a:pt x="219" y="34"/>
                    <a:pt x="219" y="31"/>
                    <a:pt x="218" y="27"/>
                  </a:cubicBezTo>
                  <a:cubicBezTo>
                    <a:pt x="218" y="24"/>
                    <a:pt x="218" y="20"/>
                    <a:pt x="218" y="15"/>
                  </a:cubicBezTo>
                  <a:cubicBezTo>
                    <a:pt x="217" y="13"/>
                    <a:pt x="217" y="11"/>
                    <a:pt x="217" y="9"/>
                  </a:cubicBezTo>
                  <a:cubicBezTo>
                    <a:pt x="217" y="8"/>
                    <a:pt x="217" y="6"/>
                    <a:pt x="217" y="4"/>
                  </a:cubicBezTo>
                  <a:cubicBezTo>
                    <a:pt x="217" y="2"/>
                    <a:pt x="216" y="1"/>
                    <a:pt x="214" y="1"/>
                  </a:cubicBezTo>
                  <a:cubicBezTo>
                    <a:pt x="213" y="0"/>
                    <a:pt x="211" y="0"/>
                    <a:pt x="210" y="0"/>
                  </a:cubicBezTo>
                  <a:cubicBezTo>
                    <a:pt x="207" y="0"/>
                    <a:pt x="205" y="1"/>
                    <a:pt x="204" y="1"/>
                  </a:cubicBezTo>
                  <a:cubicBezTo>
                    <a:pt x="203" y="2"/>
                    <a:pt x="203" y="3"/>
                    <a:pt x="203" y="4"/>
                  </a:cubicBezTo>
                  <a:cubicBezTo>
                    <a:pt x="203" y="5"/>
                    <a:pt x="203" y="7"/>
                    <a:pt x="203" y="9"/>
                  </a:cubicBezTo>
                  <a:cubicBezTo>
                    <a:pt x="203" y="12"/>
                    <a:pt x="203" y="14"/>
                    <a:pt x="203" y="15"/>
                  </a:cubicBezTo>
                  <a:cubicBezTo>
                    <a:pt x="204" y="26"/>
                    <a:pt x="204" y="34"/>
                    <a:pt x="205" y="42"/>
                  </a:cubicBezTo>
                  <a:cubicBezTo>
                    <a:pt x="206" y="49"/>
                    <a:pt x="207" y="56"/>
                    <a:pt x="207" y="62"/>
                  </a:cubicBezTo>
                  <a:cubicBezTo>
                    <a:pt x="208" y="65"/>
                    <a:pt x="208" y="68"/>
                    <a:pt x="209" y="70"/>
                  </a:cubicBezTo>
                  <a:cubicBezTo>
                    <a:pt x="209" y="73"/>
                    <a:pt x="210" y="75"/>
                    <a:pt x="210" y="77"/>
                  </a:cubicBezTo>
                  <a:cubicBezTo>
                    <a:pt x="211" y="79"/>
                    <a:pt x="212" y="80"/>
                    <a:pt x="213" y="81"/>
                  </a:cubicBezTo>
                  <a:cubicBezTo>
                    <a:pt x="214" y="82"/>
                    <a:pt x="216" y="82"/>
                    <a:pt x="218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25" y="82"/>
                    <a:pt x="227" y="82"/>
                    <a:pt x="229" y="81"/>
                  </a:cubicBezTo>
                  <a:cubicBezTo>
                    <a:pt x="230" y="80"/>
                    <a:pt x="231" y="79"/>
                    <a:pt x="232" y="77"/>
                  </a:cubicBezTo>
                  <a:cubicBezTo>
                    <a:pt x="233" y="75"/>
                    <a:pt x="234" y="72"/>
                    <a:pt x="236" y="68"/>
                  </a:cubicBezTo>
                  <a:cubicBezTo>
                    <a:pt x="237" y="64"/>
                    <a:pt x="238" y="61"/>
                    <a:pt x="240" y="57"/>
                  </a:cubicBezTo>
                  <a:cubicBezTo>
                    <a:pt x="241" y="53"/>
                    <a:pt x="242" y="49"/>
                    <a:pt x="243" y="46"/>
                  </a:cubicBezTo>
                  <a:cubicBezTo>
                    <a:pt x="245" y="42"/>
                    <a:pt x="246" y="39"/>
                    <a:pt x="246" y="36"/>
                  </a:cubicBezTo>
                  <a:cubicBezTo>
                    <a:pt x="247" y="36"/>
                    <a:pt x="247" y="36"/>
                    <a:pt x="247" y="36"/>
                  </a:cubicBezTo>
                  <a:cubicBezTo>
                    <a:pt x="247" y="39"/>
                    <a:pt x="248" y="42"/>
                    <a:pt x="249" y="46"/>
                  </a:cubicBezTo>
                  <a:cubicBezTo>
                    <a:pt x="250" y="50"/>
                    <a:pt x="251" y="54"/>
                    <a:pt x="253" y="58"/>
                  </a:cubicBezTo>
                  <a:cubicBezTo>
                    <a:pt x="254" y="61"/>
                    <a:pt x="255" y="65"/>
                    <a:pt x="256" y="69"/>
                  </a:cubicBezTo>
                  <a:cubicBezTo>
                    <a:pt x="257" y="72"/>
                    <a:pt x="258" y="75"/>
                    <a:pt x="259" y="77"/>
                  </a:cubicBezTo>
                  <a:cubicBezTo>
                    <a:pt x="260" y="79"/>
                    <a:pt x="261" y="80"/>
                    <a:pt x="262" y="81"/>
                  </a:cubicBezTo>
                  <a:cubicBezTo>
                    <a:pt x="263" y="82"/>
                    <a:pt x="265" y="82"/>
                    <a:pt x="268" y="82"/>
                  </a:cubicBezTo>
                  <a:cubicBezTo>
                    <a:pt x="274" y="82"/>
                    <a:pt x="274" y="82"/>
                    <a:pt x="274" y="82"/>
                  </a:cubicBezTo>
                  <a:cubicBezTo>
                    <a:pt x="276" y="82"/>
                    <a:pt x="277" y="82"/>
                    <a:pt x="278" y="81"/>
                  </a:cubicBezTo>
                  <a:cubicBezTo>
                    <a:pt x="280" y="80"/>
                    <a:pt x="280" y="79"/>
                    <a:pt x="281" y="77"/>
                  </a:cubicBezTo>
                  <a:cubicBezTo>
                    <a:pt x="282" y="75"/>
                    <a:pt x="282" y="73"/>
                    <a:pt x="283" y="70"/>
                  </a:cubicBezTo>
                  <a:cubicBezTo>
                    <a:pt x="283" y="68"/>
                    <a:pt x="284" y="65"/>
                    <a:pt x="285" y="61"/>
                  </a:cubicBezTo>
                  <a:cubicBezTo>
                    <a:pt x="286" y="55"/>
                    <a:pt x="287" y="49"/>
                    <a:pt x="288" y="41"/>
                  </a:cubicBezTo>
                  <a:cubicBezTo>
                    <a:pt x="289" y="34"/>
                    <a:pt x="290" y="25"/>
                    <a:pt x="291" y="15"/>
                  </a:cubicBezTo>
                  <a:cubicBezTo>
                    <a:pt x="291" y="12"/>
                    <a:pt x="291" y="10"/>
                    <a:pt x="291" y="8"/>
                  </a:cubicBezTo>
                  <a:cubicBezTo>
                    <a:pt x="291" y="6"/>
                    <a:pt x="291" y="5"/>
                    <a:pt x="291" y="4"/>
                  </a:cubicBezTo>
                  <a:cubicBezTo>
                    <a:pt x="291" y="2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46603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56356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hu-HU" sz="2400" dirty="0" smtClean="0">
                <a:solidFill>
                  <a:schemeClr val="tx1"/>
                </a:solidFill>
              </a:rPr>
              <a:t>Hogyan lesz a </a:t>
            </a:r>
            <a:r>
              <a:rPr lang="hu-HU" sz="2400" dirty="0" err="1" smtClean="0">
                <a:solidFill>
                  <a:schemeClr val="tx1"/>
                </a:solidFill>
              </a:rPr>
              <a:t>cookie-ból</a:t>
            </a:r>
            <a:r>
              <a:rPr lang="hu-HU" sz="2400" dirty="0" smtClean="0">
                <a:solidFill>
                  <a:schemeClr val="tx1"/>
                </a:solidFill>
              </a:rPr>
              <a:t> látogatószám?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3" name="Eingekerbter Richtungspfeil 31"/>
          <p:cNvSpPr/>
          <p:nvPr>
            <p:custDataLst>
              <p:tags r:id="rId1"/>
            </p:custDataLst>
          </p:nvPr>
        </p:nvSpPr>
        <p:spPr bwMode="gray">
          <a:xfrm>
            <a:off x="323850" y="990600"/>
            <a:ext cx="2159000" cy="720725"/>
          </a:xfrm>
          <a:custGeom>
            <a:avLst/>
            <a:gdLst>
              <a:gd name="connsiteX0" fmla="*/ 0 w 2160000"/>
              <a:gd name="connsiteY0" fmla="*/ 0 h 720000"/>
              <a:gd name="connsiteX1" fmla="*/ 2016014 w 2160000"/>
              <a:gd name="connsiteY1" fmla="*/ 0 h 720000"/>
              <a:gd name="connsiteX2" fmla="*/ 2160000 w 2160000"/>
              <a:gd name="connsiteY2" fmla="*/ 360000 h 720000"/>
              <a:gd name="connsiteX3" fmla="*/ 2016014 w 2160000"/>
              <a:gd name="connsiteY3" fmla="*/ 720000 h 720000"/>
              <a:gd name="connsiteX4" fmla="*/ 0 w 2160000"/>
              <a:gd name="connsiteY4" fmla="*/ 720000 h 720000"/>
              <a:gd name="connsiteX5" fmla="*/ 143986 w 2160000"/>
              <a:gd name="connsiteY5" fmla="*/ 360000 h 720000"/>
              <a:gd name="connsiteX6" fmla="*/ 0 w 2160000"/>
              <a:gd name="connsiteY6" fmla="*/ 0 h 720000"/>
              <a:gd name="connsiteX0" fmla="*/ 0 w 2160000"/>
              <a:gd name="connsiteY0" fmla="*/ 0 h 720000"/>
              <a:gd name="connsiteX1" fmla="*/ 2016014 w 2160000"/>
              <a:gd name="connsiteY1" fmla="*/ 0 h 720000"/>
              <a:gd name="connsiteX2" fmla="*/ 2160000 w 2160000"/>
              <a:gd name="connsiteY2" fmla="*/ 360000 h 720000"/>
              <a:gd name="connsiteX3" fmla="*/ 2016014 w 2160000"/>
              <a:gd name="connsiteY3" fmla="*/ 720000 h 720000"/>
              <a:gd name="connsiteX4" fmla="*/ 0 w 2160000"/>
              <a:gd name="connsiteY4" fmla="*/ 720000 h 720000"/>
              <a:gd name="connsiteX5" fmla="*/ 0 w 2160000"/>
              <a:gd name="connsiteY5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00" h="720000">
                <a:moveTo>
                  <a:pt x="0" y="0"/>
                </a:moveTo>
                <a:lnTo>
                  <a:pt x="2016014" y="0"/>
                </a:lnTo>
                <a:lnTo>
                  <a:pt x="2160000" y="360000"/>
                </a:lnTo>
                <a:lnTo>
                  <a:pt x="2016014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hu-HU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Unique</a:t>
            </a:r>
            <a:r>
              <a:rPr lang="hu-H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hu-HU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Cookie</a:t>
            </a:r>
            <a:endParaRPr lang="hu-HU" sz="1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hu-H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UC</a:t>
            </a:r>
            <a:endParaRPr lang="en-US" sz="1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Eingekerbter Richtungspfeil 30"/>
          <p:cNvSpPr/>
          <p:nvPr>
            <p:custDataLst>
              <p:tags r:id="rId2"/>
            </p:custDataLst>
          </p:nvPr>
        </p:nvSpPr>
        <p:spPr bwMode="gray">
          <a:xfrm>
            <a:off x="4643438" y="990600"/>
            <a:ext cx="4321175" cy="720725"/>
          </a:xfrm>
          <a:prstGeom prst="chevron">
            <a:avLst>
              <a:gd name="adj" fmla="val 19998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hu-H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Real </a:t>
            </a:r>
            <a:r>
              <a:rPr lang="hu-HU" sz="16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User</a:t>
            </a:r>
            <a:r>
              <a:rPr lang="hu-H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 – Valós Felhasználó </a:t>
            </a:r>
          </a:p>
          <a:p>
            <a:pPr>
              <a:defRPr/>
            </a:pPr>
            <a:r>
              <a:rPr lang="hu-H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RU</a:t>
            </a:r>
            <a:endParaRPr lang="en-U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Eingekerbter Richtungspfeil 26"/>
          <p:cNvSpPr/>
          <p:nvPr>
            <p:custDataLst>
              <p:tags r:id="rId3"/>
            </p:custDataLst>
          </p:nvPr>
        </p:nvSpPr>
        <p:spPr bwMode="gray">
          <a:xfrm>
            <a:off x="2484438" y="990600"/>
            <a:ext cx="2159000" cy="720725"/>
          </a:xfrm>
          <a:prstGeom prst="chevron">
            <a:avLst>
              <a:gd name="adj" fmla="val 19998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hu-H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Real </a:t>
            </a:r>
            <a:r>
              <a:rPr lang="hu-HU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User</a:t>
            </a:r>
            <a:r>
              <a:rPr lang="hu-H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hu-HU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Estimated</a:t>
            </a:r>
            <a:endParaRPr lang="hu-HU" sz="1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hu-H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RU(est)</a:t>
            </a:r>
            <a:endParaRPr lang="en-US" sz="1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platzhalter 2"/>
          <p:cNvSpPr txBox="1">
            <a:spLocks/>
          </p:cNvSpPr>
          <p:nvPr>
            <p:custDataLst>
              <p:tags r:id="rId4"/>
            </p:custDataLst>
          </p:nvPr>
        </p:nvSpPr>
        <p:spPr bwMode="gray">
          <a:xfrm>
            <a:off x="323850" y="1806575"/>
            <a:ext cx="2016125" cy="436562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46800" rIns="90000" bIns="46800"/>
          <a:lstStyle>
            <a:defPPr>
              <a:defRPr lang="en-US"/>
            </a:defPPr>
            <a:lvl1pPr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2"/>
                </a:solidFill>
              </a:defRPr>
            </a:lvl1pPr>
            <a:lvl2pPr marL="0" lvl="1"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sz="1600"/>
            </a:lvl2pPr>
            <a:lvl3pPr marL="180975" lvl="2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3pPr>
            <a:lvl4pPr marL="361950" lvl="3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4pPr>
            <a:lvl5pPr marL="542925" lvl="4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b="0"/>
            </a:lvl5pPr>
            <a:lvl6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6pPr>
            <a:lvl7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7pPr>
            <a:lvl8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8pPr>
            <a:lvl9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9pPr>
          </a:lstStyle>
          <a:p>
            <a:pPr>
              <a:spcAft>
                <a:spcPts val="600"/>
              </a:spcAft>
              <a:defRPr/>
            </a:pP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Megmutatja, hogy az adott weboldalon, mobiloldalon, </a:t>
            </a:r>
            <a:r>
              <a:rPr lang="hu-HU" sz="1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stream-lejátszóban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hány </a:t>
            </a:r>
            <a:r>
              <a:rPr lang="hu-HU" sz="1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cookie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„járt”.</a:t>
            </a:r>
          </a:p>
          <a:p>
            <a:pPr lvl="1">
              <a:spcAft>
                <a:spcPts val="6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A felület </a:t>
            </a:r>
            <a:r>
              <a:rPr lang="hu-HU" sz="1400" dirty="0" smtClean="0">
                <a:latin typeface="Arial Narrow" panose="020B0606020202030204" pitchFamily="34" charset="0"/>
              </a:rPr>
              <a:t>nem </a:t>
            </a:r>
            <a:r>
              <a:rPr lang="hu-HU" sz="1400" dirty="0">
                <a:latin typeface="Arial Narrow" panose="020B0606020202030204" pitchFamily="34" charset="0"/>
              </a:rPr>
              <a:t>kezeli a </a:t>
            </a:r>
            <a:r>
              <a:rPr lang="hu-HU" sz="1400" dirty="0" err="1">
                <a:latin typeface="Arial Narrow" panose="020B0606020202030204" pitchFamily="34" charset="0"/>
              </a:rPr>
              <a:t>cookie-törlést</a:t>
            </a:r>
            <a:r>
              <a:rPr lang="hu-HU" sz="1400" dirty="0">
                <a:latin typeface="Arial Narrow" panose="020B0606020202030204" pitchFamily="34" charset="0"/>
              </a:rPr>
              <a:t>, így a heti és havi UC számok nem tisztítottak, félrevezetőek, ezért rejtve vannak</a:t>
            </a:r>
            <a:r>
              <a:rPr lang="hu-HU" sz="1400" dirty="0" smtClean="0">
                <a:latin typeface="Arial Narrow" panose="020B0606020202030204" pitchFamily="34" charset="0"/>
              </a:rPr>
              <a:t>.</a:t>
            </a:r>
          </a:p>
          <a:p>
            <a:pPr lvl="1">
              <a:spcAft>
                <a:spcPts val="600"/>
              </a:spcAft>
              <a:defRPr/>
            </a:pPr>
            <a:r>
              <a:rPr lang="hu-HU" sz="1400" dirty="0">
                <a:latin typeface="Open Sans" pitchFamily="34" charset="0"/>
              </a:rPr>
              <a:t>A napi UC szám a „szokásos óvatossággal” (létezik napon belüli </a:t>
            </a:r>
            <a:r>
              <a:rPr lang="hu-HU" sz="1400" dirty="0" err="1">
                <a:latin typeface="Open Sans" pitchFamily="34" charset="0"/>
              </a:rPr>
              <a:t>cookie-törlés</a:t>
            </a:r>
            <a:r>
              <a:rPr lang="hu-HU" sz="1400" dirty="0">
                <a:latin typeface="Open Sans" pitchFamily="34" charset="0"/>
              </a:rPr>
              <a:t> is) használható</a:t>
            </a:r>
            <a:endParaRPr lang="hu-HU" sz="14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  <a:defRPr/>
            </a:pPr>
            <a:endParaRPr lang="en-US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platzhalter 2"/>
          <p:cNvSpPr txBox="1">
            <a:spLocks/>
          </p:cNvSpPr>
          <p:nvPr>
            <p:custDataLst>
              <p:tags r:id="rId5"/>
            </p:custDataLst>
          </p:nvPr>
        </p:nvSpPr>
        <p:spPr bwMode="gray">
          <a:xfrm>
            <a:off x="2484438" y="1806575"/>
            <a:ext cx="2016125" cy="436562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46800" rIns="90000" bIns="46800"/>
          <a:lstStyle>
            <a:defPPr>
              <a:defRPr lang="en-US"/>
            </a:defPPr>
            <a:lvl1pPr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2"/>
                </a:solidFill>
              </a:defRPr>
            </a:lvl1pPr>
            <a:lvl2pPr marL="0" lvl="1"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sz="1600"/>
            </a:lvl2pPr>
            <a:lvl3pPr marL="180975" lvl="2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3pPr>
            <a:lvl4pPr marL="361950" lvl="3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4pPr>
            <a:lvl5pPr marL="542925" lvl="4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b="0"/>
            </a:lvl5pPr>
            <a:lvl6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6pPr>
            <a:lvl7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7pPr>
            <a:lvl8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8pPr>
            <a:lvl9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9pPr>
          </a:lstStyle>
          <a:p>
            <a:pPr>
              <a:spcAft>
                <a:spcPts val="600"/>
              </a:spcAft>
              <a:defRPr/>
            </a:pP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A napi, heti és havi </a:t>
            </a:r>
            <a:r>
              <a:rPr lang="hu-HU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cookie-törlés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gyors kezelése céljából kialakított 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mutató.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Az 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adott időperiódusban bemért UC számból historikus adatok alapján 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becsül 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tisztított 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elérést.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 múlt alapján megbecsüli, hogy az egyes oldalakon és az egyes demográfiai szegmensekben mekkora volt a </a:t>
            </a:r>
            <a:r>
              <a:rPr lang="hu-HU" sz="1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cookie-törlés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pPr algn="just">
              <a:defRPr/>
            </a:pP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Az így kalkulált elérés csak </a:t>
            </a:r>
            <a:r>
              <a:rPr lang="hu-HU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becslés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. Pontossága függ 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az oldal forgalmától és a </a:t>
            </a:r>
            <a:r>
              <a:rPr lang="hu-HU" sz="1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cookie-törlési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szokások állandóságától, változásától.</a:t>
            </a:r>
            <a:endParaRPr lang="en-US" sz="14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  <a:defRPr/>
            </a:pPr>
            <a:endParaRPr lang="en-US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platzhalter 2"/>
          <p:cNvSpPr txBox="1">
            <a:spLocks/>
          </p:cNvSpPr>
          <p:nvPr>
            <p:custDataLst>
              <p:tags r:id="rId6"/>
            </p:custDataLst>
          </p:nvPr>
        </p:nvSpPr>
        <p:spPr bwMode="gray">
          <a:xfrm>
            <a:off x="4643438" y="1808163"/>
            <a:ext cx="4176712" cy="436562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46800" rIns="90000" bIns="46800"/>
          <a:lstStyle>
            <a:defPPr>
              <a:defRPr lang="en-US"/>
            </a:defPPr>
            <a:lvl1pPr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2"/>
                </a:solidFill>
              </a:defRPr>
            </a:lvl1pPr>
            <a:lvl2pPr marL="0" lvl="1"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sz="1600"/>
            </a:lvl2pPr>
            <a:lvl3pPr marL="180975" lvl="2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3pPr>
            <a:lvl4pPr marL="361950" lvl="3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4pPr>
            <a:lvl5pPr marL="542925" lvl="4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b="0"/>
            </a:lvl5pPr>
            <a:lvl6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6pPr>
            <a:lvl7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7pPr>
            <a:lvl8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8pPr>
            <a:lvl9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9pPr>
          </a:lstStyle>
          <a:p>
            <a:pPr>
              <a:spcAft>
                <a:spcPts val="600"/>
              </a:spcAft>
              <a:defRPr/>
            </a:pP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A napi, heti és havi </a:t>
            </a:r>
            <a:r>
              <a:rPr lang="hu-HU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cookie-törlés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kezelése és a végleges, hivatalos elérés számítása céljából kialakított </a:t>
            </a:r>
            <a:r>
              <a:rPr lang="hu-HU" sz="1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reach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mutató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Ez a mutató már tisztított, súlyozott, amely már nem becsüli a </a:t>
            </a:r>
            <a:r>
              <a:rPr lang="hu-HU" sz="1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cookie-törlést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hanem azt pontosan kalkulálja.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Havi adatfrissítés, legkésőbb a tárgyhót követő hónap 25. napjáig a </a:t>
            </a:r>
            <a:r>
              <a:rPr lang="hu-HU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gemiusExplorer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esetén, majd 5 munkanappal később a tárgyhóra (és annak heteire, napjaira) vonatkozóan az </a:t>
            </a:r>
            <a:r>
              <a:rPr lang="hu-HU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OPA-n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  <a:endParaRPr lang="hu-HU" sz="1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Az 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RU</a:t>
            </a:r>
            <a:r>
              <a:rPr lang="hu-HU" sz="1400" baseline="-25000" dirty="0">
                <a:solidFill>
                  <a:schemeClr val="tx1"/>
                </a:solidFill>
                <a:latin typeface="Arial Narrow" panose="020B0606020202030204" pitchFamily="34" charset="0"/>
              </a:rPr>
              <a:t>OPA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= </a:t>
            </a:r>
            <a:r>
              <a:rPr lang="hu-HU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RU</a:t>
            </a:r>
            <a:r>
              <a:rPr lang="hu-HU" sz="1400" baseline="-25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gE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egyenlőség igaz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pPr lvl="1">
              <a:spcAft>
                <a:spcPts val="6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Az RU = </a:t>
            </a:r>
            <a:r>
              <a:rPr lang="hu-HU" sz="1400" dirty="0" err="1">
                <a:latin typeface="Arial Narrow" panose="020B0606020202030204" pitchFamily="34" charset="0"/>
              </a:rPr>
              <a:t>RUest</a:t>
            </a:r>
            <a:r>
              <a:rPr lang="hu-HU" sz="1400" dirty="0">
                <a:latin typeface="Arial Narrow" panose="020B0606020202030204" pitchFamily="34" charset="0"/>
              </a:rPr>
              <a:t> egyenlőség csak akkor teljesül, ha a becslés tökéletes volt.</a:t>
            </a:r>
          </a:p>
          <a:p>
            <a:pPr>
              <a:spcAft>
                <a:spcPts val="600"/>
              </a:spcAft>
              <a:defRPr/>
            </a:pPr>
            <a:endParaRPr lang="en-US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3951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56356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hu-HU" sz="2400" dirty="0" smtClean="0">
                <a:solidFill>
                  <a:schemeClr val="tx1"/>
                </a:solidFill>
              </a:rPr>
              <a:t>MI a különbség a látogató, A látogatás és az oldalletöltés között? 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3" name="Rectangle 18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643438" y="1371600"/>
            <a:ext cx="1296987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763713" y="1371600"/>
            <a:ext cx="12954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203575" y="1371600"/>
            <a:ext cx="1296988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sp>
        <p:nvSpPr>
          <p:cNvPr id="6" name="Rectangle 6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6084888" y="1371600"/>
            <a:ext cx="12954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sp>
        <p:nvSpPr>
          <p:cNvPr id="7" name="Rectangle 63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7524750" y="1371600"/>
            <a:ext cx="12954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grpSp>
        <p:nvGrpSpPr>
          <p:cNvPr id="8" name="Group 214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2122488" y="1549400"/>
            <a:ext cx="579437" cy="579438"/>
            <a:chOff x="5601" y="1389"/>
            <a:chExt cx="317" cy="317"/>
          </a:xfrm>
        </p:grpSpPr>
        <p:sp>
          <p:nvSpPr>
            <p:cNvPr id="73821" name="Oval 215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5601" y="1389"/>
              <a:ext cx="317" cy="317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sp>
          <p:nvSpPr>
            <p:cNvPr id="73822" name="Oval 216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5601" y="1389"/>
              <a:ext cx="317" cy="31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</p:grpSp>
      <p:grpSp>
        <p:nvGrpSpPr>
          <p:cNvPr id="11" name="Group 217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562350" y="1549400"/>
            <a:ext cx="579438" cy="579438"/>
            <a:chOff x="1292" y="2023"/>
            <a:chExt cx="318" cy="318"/>
          </a:xfrm>
        </p:grpSpPr>
        <p:sp>
          <p:nvSpPr>
            <p:cNvPr id="73817" name="Oval 218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1292" y="2023"/>
              <a:ext cx="318" cy="318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grpSp>
          <p:nvGrpSpPr>
            <p:cNvPr id="73818" name="Group 219"/>
            <p:cNvGrpSpPr>
              <a:grpSpLocks/>
            </p:cNvGrpSpPr>
            <p:nvPr>
              <p:custDataLst>
                <p:tags r:id="rId32"/>
              </p:custDataLst>
            </p:nvPr>
          </p:nvGrpSpPr>
          <p:grpSpPr bwMode="auto">
            <a:xfrm>
              <a:off x="1292" y="2026"/>
              <a:ext cx="318" cy="312"/>
              <a:chOff x="807" y="1979"/>
              <a:chExt cx="311" cy="312"/>
            </a:xfrm>
          </p:grpSpPr>
          <p:sp>
            <p:nvSpPr>
              <p:cNvPr id="73819" name="Oval 220"/>
              <p:cNvSpPr>
                <a:spLocks noChangeAspect="1" noChangeArrowheads="1"/>
              </p:cNvSpPr>
              <p:nvPr/>
            </p:nvSpPr>
            <p:spPr bwMode="gray">
              <a:xfrm>
                <a:off x="807" y="1979"/>
                <a:ext cx="311" cy="3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US" altLang="hu-HU">
                  <a:latin typeface="Arial" pitchFamily="34" charset="0"/>
                  <a:ea typeface="Open Sans"/>
                </a:endParaRPr>
              </a:p>
            </p:txBody>
          </p:sp>
          <p:sp>
            <p:nvSpPr>
              <p:cNvPr id="73820" name="Arc 221"/>
              <p:cNvSpPr>
                <a:spLocks noChangeAspect="1"/>
              </p:cNvSpPr>
              <p:nvPr/>
            </p:nvSpPr>
            <p:spPr bwMode="gray">
              <a:xfrm>
                <a:off x="963" y="1979"/>
                <a:ext cx="155" cy="15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hu-HU"/>
              </a:p>
            </p:txBody>
          </p:sp>
        </p:grpSp>
      </p:grpSp>
      <p:grpSp>
        <p:nvGrpSpPr>
          <p:cNvPr id="16" name="Group 222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000625" y="1549400"/>
            <a:ext cx="579438" cy="579438"/>
            <a:chOff x="2154" y="2023"/>
            <a:chExt cx="318" cy="318"/>
          </a:xfrm>
        </p:grpSpPr>
        <p:sp>
          <p:nvSpPr>
            <p:cNvPr id="73813" name="Oval 223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2154" y="2023"/>
              <a:ext cx="318" cy="318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grpSp>
          <p:nvGrpSpPr>
            <p:cNvPr id="73814" name="Group 224"/>
            <p:cNvGrpSpPr>
              <a:grpSpLocks/>
            </p:cNvGrpSpPr>
            <p:nvPr>
              <p:custDataLst>
                <p:tags r:id="rId30"/>
              </p:custDataLst>
            </p:nvPr>
          </p:nvGrpSpPr>
          <p:grpSpPr bwMode="auto">
            <a:xfrm>
              <a:off x="2154" y="2024"/>
              <a:ext cx="318" cy="314"/>
              <a:chOff x="2156" y="2976"/>
              <a:chExt cx="312" cy="312"/>
            </a:xfrm>
          </p:grpSpPr>
          <p:sp>
            <p:nvSpPr>
              <p:cNvPr id="73815" name="Oval 225"/>
              <p:cNvSpPr>
                <a:spLocks noChangeAspect="1" noChangeArrowheads="1"/>
              </p:cNvSpPr>
              <p:nvPr/>
            </p:nvSpPr>
            <p:spPr bwMode="gray">
              <a:xfrm>
                <a:off x="2156" y="2976"/>
                <a:ext cx="312" cy="3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US" altLang="hu-HU">
                  <a:latin typeface="Arial" pitchFamily="34" charset="0"/>
                  <a:ea typeface="Open Sans"/>
                </a:endParaRPr>
              </a:p>
            </p:txBody>
          </p:sp>
          <p:sp>
            <p:nvSpPr>
              <p:cNvPr id="73816" name="Arc 226"/>
              <p:cNvSpPr>
                <a:spLocks noChangeAspect="1"/>
              </p:cNvSpPr>
              <p:nvPr/>
            </p:nvSpPr>
            <p:spPr bwMode="gray">
              <a:xfrm>
                <a:off x="2312" y="2976"/>
                <a:ext cx="156" cy="312"/>
              </a:xfrm>
              <a:custGeom>
                <a:avLst/>
                <a:gdLst>
                  <a:gd name="T0" fmla="*/ 0 w 22501"/>
                  <a:gd name="T1" fmla="*/ 0 h 43200"/>
                  <a:gd name="T2" fmla="*/ 0 w 22501"/>
                  <a:gd name="T3" fmla="*/ 0 h 43200"/>
                  <a:gd name="T4" fmla="*/ 0 w 22501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501" h="43200" fill="none" extrusionOk="0">
                    <a:moveTo>
                      <a:pt x="900" y="0"/>
                    </a:moveTo>
                    <a:cubicBezTo>
                      <a:pt x="12830" y="0"/>
                      <a:pt x="22501" y="9670"/>
                      <a:pt x="22501" y="21600"/>
                    </a:cubicBezTo>
                    <a:cubicBezTo>
                      <a:pt x="22501" y="33529"/>
                      <a:pt x="12830" y="43200"/>
                      <a:pt x="901" y="43200"/>
                    </a:cubicBezTo>
                    <a:cubicBezTo>
                      <a:pt x="600" y="43200"/>
                      <a:pt x="300" y="43193"/>
                      <a:pt x="-1" y="43181"/>
                    </a:cubicBezTo>
                  </a:path>
                  <a:path w="22501" h="43200" stroke="0" extrusionOk="0">
                    <a:moveTo>
                      <a:pt x="900" y="0"/>
                    </a:moveTo>
                    <a:cubicBezTo>
                      <a:pt x="12830" y="0"/>
                      <a:pt x="22501" y="9670"/>
                      <a:pt x="22501" y="21600"/>
                    </a:cubicBezTo>
                    <a:cubicBezTo>
                      <a:pt x="22501" y="33529"/>
                      <a:pt x="12830" y="43200"/>
                      <a:pt x="901" y="43200"/>
                    </a:cubicBezTo>
                    <a:cubicBezTo>
                      <a:pt x="600" y="43200"/>
                      <a:pt x="300" y="43193"/>
                      <a:pt x="-1" y="43181"/>
                    </a:cubicBezTo>
                    <a:lnTo>
                      <a:pt x="901" y="21600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hu-HU"/>
              </a:p>
            </p:txBody>
          </p:sp>
        </p:grpSp>
      </p:grpSp>
      <p:grpSp>
        <p:nvGrpSpPr>
          <p:cNvPr id="21" name="Group 22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442075" y="1549400"/>
            <a:ext cx="579438" cy="579438"/>
            <a:chOff x="3015" y="2023"/>
            <a:chExt cx="318" cy="318"/>
          </a:xfrm>
        </p:grpSpPr>
        <p:sp>
          <p:nvSpPr>
            <p:cNvPr id="73810" name="Oval 228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3015" y="2023"/>
              <a:ext cx="318" cy="318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sp>
          <p:nvSpPr>
            <p:cNvPr id="73811" name="Oval 229"/>
            <p:cNvSpPr>
              <a:spLocks noChangeAspect="1" noChangeArrowheads="1"/>
            </p:cNvSpPr>
            <p:nvPr/>
          </p:nvSpPr>
          <p:spPr bwMode="gray">
            <a:xfrm>
              <a:off x="3015" y="2024"/>
              <a:ext cx="318" cy="31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US" altLang="hu-HU">
                <a:latin typeface="Arial" pitchFamily="34" charset="0"/>
                <a:ea typeface="Open Sans"/>
              </a:endParaRPr>
            </a:p>
          </p:txBody>
        </p:sp>
        <p:sp>
          <p:nvSpPr>
            <p:cNvPr id="73812" name="Arc 230"/>
            <p:cNvSpPr>
              <a:spLocks noChangeAspect="1"/>
            </p:cNvSpPr>
            <p:nvPr/>
          </p:nvSpPr>
          <p:spPr bwMode="gray">
            <a:xfrm>
              <a:off x="3015" y="2024"/>
              <a:ext cx="318" cy="314"/>
            </a:xfrm>
            <a:custGeom>
              <a:avLst/>
              <a:gdLst>
                <a:gd name="T0" fmla="*/ 0 w 43193"/>
                <a:gd name="T1" fmla="*/ 0 h 43200"/>
                <a:gd name="T2" fmla="*/ 0 w 43193"/>
                <a:gd name="T3" fmla="*/ 0 h 43200"/>
                <a:gd name="T4" fmla="*/ 0 w 43193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193" h="43200" fill="none" extrusionOk="0">
                  <a:moveTo>
                    <a:pt x="21592" y="0"/>
                  </a:moveTo>
                  <a:cubicBezTo>
                    <a:pt x="33522" y="0"/>
                    <a:pt x="43193" y="9670"/>
                    <a:pt x="43193" y="21600"/>
                  </a:cubicBezTo>
                  <a:cubicBezTo>
                    <a:pt x="43193" y="33529"/>
                    <a:pt x="33522" y="43200"/>
                    <a:pt x="21593" y="43200"/>
                  </a:cubicBezTo>
                  <a:cubicBezTo>
                    <a:pt x="9871" y="43200"/>
                    <a:pt x="288" y="33851"/>
                    <a:pt x="-1" y="22133"/>
                  </a:cubicBezTo>
                </a:path>
                <a:path w="43193" h="43200" stroke="0" extrusionOk="0">
                  <a:moveTo>
                    <a:pt x="21592" y="0"/>
                  </a:moveTo>
                  <a:cubicBezTo>
                    <a:pt x="33522" y="0"/>
                    <a:pt x="43193" y="9670"/>
                    <a:pt x="43193" y="21600"/>
                  </a:cubicBezTo>
                  <a:cubicBezTo>
                    <a:pt x="43193" y="33529"/>
                    <a:pt x="33522" y="43200"/>
                    <a:pt x="21593" y="43200"/>
                  </a:cubicBezTo>
                  <a:cubicBezTo>
                    <a:pt x="9871" y="43200"/>
                    <a:pt x="288" y="33851"/>
                    <a:pt x="-1" y="22133"/>
                  </a:cubicBezTo>
                  <a:lnTo>
                    <a:pt x="21593" y="21600"/>
                  </a:lnTo>
                  <a:lnTo>
                    <a:pt x="21592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hu-HU"/>
            </a:p>
          </p:txBody>
        </p:sp>
      </p:grpSp>
      <p:grpSp>
        <p:nvGrpSpPr>
          <p:cNvPr id="25" name="Group 23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7883525" y="1552575"/>
            <a:ext cx="579438" cy="574675"/>
            <a:chOff x="3878" y="2023"/>
            <a:chExt cx="317" cy="317"/>
          </a:xfrm>
        </p:grpSpPr>
        <p:sp>
          <p:nvSpPr>
            <p:cNvPr id="73808" name="Oval 232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gray">
            <a:xfrm>
              <a:off x="3878" y="2023"/>
              <a:ext cx="317" cy="317"/>
            </a:xfrm>
            <a:prstGeom prst="ellipse">
              <a:avLst/>
            </a:prstGeom>
            <a:solidFill>
              <a:schemeClr val="hlink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sp>
          <p:nvSpPr>
            <p:cNvPr id="73809" name="Oval 233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gray">
            <a:xfrm>
              <a:off x="3878" y="2024"/>
              <a:ext cx="317" cy="313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chemeClr val="accent1"/>
                </a:buClr>
                <a:buFont typeface="Wingdings" pitchFamily="2" charset="2"/>
                <a:buNone/>
              </a:pPr>
              <a:endParaRPr lang="en-US" altLang="hu-HU" sz="3000" b="1">
                <a:solidFill>
                  <a:schemeClr val="bg1"/>
                </a:solidFill>
                <a:latin typeface="Arial" pitchFamily="34" charset="0"/>
                <a:ea typeface="Open Sans"/>
              </a:endParaRPr>
            </a:p>
          </p:txBody>
        </p:sp>
      </p:grpSp>
      <p:sp>
        <p:nvSpPr>
          <p:cNvPr id="28" name="Szövegdoboz 27"/>
          <p:cNvSpPr txBox="1">
            <a:spLocks noChangeArrowheads="1"/>
          </p:cNvSpPr>
          <p:nvPr/>
        </p:nvSpPr>
        <p:spPr bwMode="auto">
          <a:xfrm>
            <a:off x="2084388" y="2057400"/>
            <a:ext cx="990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12:00</a:t>
            </a:r>
          </a:p>
        </p:txBody>
      </p:sp>
      <p:sp>
        <p:nvSpPr>
          <p:cNvPr id="29" name="Szövegdoboz 28"/>
          <p:cNvSpPr txBox="1">
            <a:spLocks noChangeArrowheads="1"/>
          </p:cNvSpPr>
          <p:nvPr/>
        </p:nvSpPr>
        <p:spPr bwMode="auto">
          <a:xfrm>
            <a:off x="3519488" y="2057400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12:15</a:t>
            </a:r>
          </a:p>
        </p:txBody>
      </p:sp>
      <p:sp>
        <p:nvSpPr>
          <p:cNvPr id="30" name="Szövegdoboz 29"/>
          <p:cNvSpPr txBox="1">
            <a:spLocks noChangeArrowheads="1"/>
          </p:cNvSpPr>
          <p:nvPr/>
        </p:nvSpPr>
        <p:spPr bwMode="auto">
          <a:xfrm>
            <a:off x="4953000" y="2057400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12:30</a:t>
            </a:r>
          </a:p>
        </p:txBody>
      </p:sp>
      <p:sp>
        <p:nvSpPr>
          <p:cNvPr id="31" name="Szövegdoboz 30"/>
          <p:cNvSpPr txBox="1">
            <a:spLocks noChangeArrowheads="1"/>
          </p:cNvSpPr>
          <p:nvPr/>
        </p:nvSpPr>
        <p:spPr bwMode="auto">
          <a:xfrm>
            <a:off x="6400800" y="2057400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12:45</a:t>
            </a:r>
          </a:p>
        </p:txBody>
      </p:sp>
      <p:sp>
        <p:nvSpPr>
          <p:cNvPr id="32" name="Szövegdoboz 31"/>
          <p:cNvSpPr txBox="1">
            <a:spLocks noChangeArrowheads="1"/>
          </p:cNvSpPr>
          <p:nvPr/>
        </p:nvSpPr>
        <p:spPr bwMode="auto">
          <a:xfrm>
            <a:off x="7848600" y="2057400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13:00</a:t>
            </a:r>
          </a:p>
        </p:txBody>
      </p:sp>
      <p:graphicFrame>
        <p:nvGraphicFramePr>
          <p:cNvPr id="33" name="Táblázat 32"/>
          <p:cNvGraphicFramePr>
            <a:graphicFrameLocks noGrp="1"/>
          </p:cNvGraphicFramePr>
          <p:nvPr/>
        </p:nvGraphicFramePr>
        <p:xfrm>
          <a:off x="76200" y="2535238"/>
          <a:ext cx="8763000" cy="949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0750"/>
                <a:gridCol w="2190750"/>
                <a:gridCol w="2190750"/>
                <a:gridCol w="2190750"/>
              </a:tblGrid>
              <a:tr h="578984">
                <a:tc rowSpan="2"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Megoldás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Látogató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(Real </a:t>
                      </a:r>
                      <a:r>
                        <a:rPr lang="hu-HU" sz="1600" dirty="0" err="1" smtClean="0">
                          <a:latin typeface="Arial Narrow" panose="020B0606020202030204" pitchFamily="34" charset="0"/>
                        </a:rPr>
                        <a:t>User</a:t>
                      </a:r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Látogatások száma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(Visit)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Oldalletöltések száma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hu-HU" sz="1600" dirty="0" err="1" smtClean="0">
                          <a:latin typeface="Arial Narrow" panose="020B0606020202030204" pitchFamily="34" charset="0"/>
                        </a:rPr>
                        <a:t>Page</a:t>
                      </a:r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hu-HU" sz="1600" dirty="0" err="1" smtClean="0">
                          <a:latin typeface="Arial Narrow" panose="020B0606020202030204" pitchFamily="34" charset="0"/>
                        </a:rPr>
                        <a:t>View</a:t>
                      </a:r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</a:tr>
              <a:tr h="370341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1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1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5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</a:tr>
            </a:tbl>
          </a:graphicData>
        </a:graphic>
      </p:graphicFrame>
      <p:sp>
        <p:nvSpPr>
          <p:cNvPr id="35" name="Rectangle 7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1763713" y="3810000"/>
            <a:ext cx="12954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sp>
        <p:nvSpPr>
          <p:cNvPr id="36" name="Rectangle 8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3203575" y="3810000"/>
            <a:ext cx="1296988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sp>
        <p:nvSpPr>
          <p:cNvPr id="37" name="Rectangle 6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6084888" y="3810000"/>
            <a:ext cx="12954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sp>
        <p:nvSpPr>
          <p:cNvPr id="38" name="Rectangle 63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7524750" y="3810000"/>
            <a:ext cx="12954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grpSp>
        <p:nvGrpSpPr>
          <p:cNvPr id="39" name="Group 214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2122488" y="3987800"/>
            <a:ext cx="579437" cy="579438"/>
            <a:chOff x="5601" y="1389"/>
            <a:chExt cx="317" cy="317"/>
          </a:xfrm>
        </p:grpSpPr>
        <p:sp>
          <p:nvSpPr>
            <p:cNvPr id="73806" name="Oval 215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gray">
            <a:xfrm>
              <a:off x="5601" y="1389"/>
              <a:ext cx="317" cy="317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sp>
          <p:nvSpPr>
            <p:cNvPr id="73807" name="Oval 216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gray">
            <a:xfrm>
              <a:off x="5601" y="1389"/>
              <a:ext cx="317" cy="31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</p:grpSp>
      <p:grpSp>
        <p:nvGrpSpPr>
          <p:cNvPr id="42" name="Group 217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3562350" y="3987800"/>
            <a:ext cx="579438" cy="579438"/>
            <a:chOff x="1292" y="2023"/>
            <a:chExt cx="318" cy="318"/>
          </a:xfrm>
        </p:grpSpPr>
        <p:sp>
          <p:nvSpPr>
            <p:cNvPr id="73802" name="Oval 218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gray">
            <a:xfrm>
              <a:off x="1292" y="2023"/>
              <a:ext cx="318" cy="318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grpSp>
          <p:nvGrpSpPr>
            <p:cNvPr id="73803" name="Group 219"/>
            <p:cNvGrpSpPr>
              <a:grpSpLocks/>
            </p:cNvGrpSpPr>
            <p:nvPr>
              <p:custDataLst>
                <p:tags r:id="rId23"/>
              </p:custDataLst>
            </p:nvPr>
          </p:nvGrpSpPr>
          <p:grpSpPr bwMode="auto">
            <a:xfrm>
              <a:off x="1292" y="2026"/>
              <a:ext cx="318" cy="312"/>
              <a:chOff x="807" y="1979"/>
              <a:chExt cx="311" cy="312"/>
            </a:xfrm>
          </p:grpSpPr>
          <p:sp>
            <p:nvSpPr>
              <p:cNvPr id="73804" name="Oval 220"/>
              <p:cNvSpPr>
                <a:spLocks noChangeAspect="1" noChangeArrowheads="1"/>
              </p:cNvSpPr>
              <p:nvPr/>
            </p:nvSpPr>
            <p:spPr bwMode="gray">
              <a:xfrm>
                <a:off x="807" y="1979"/>
                <a:ext cx="311" cy="3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US" altLang="hu-HU">
                  <a:latin typeface="Arial" pitchFamily="34" charset="0"/>
                  <a:ea typeface="Open Sans"/>
                </a:endParaRPr>
              </a:p>
            </p:txBody>
          </p:sp>
          <p:sp>
            <p:nvSpPr>
              <p:cNvPr id="73805" name="Arc 221"/>
              <p:cNvSpPr>
                <a:spLocks noChangeAspect="1"/>
              </p:cNvSpPr>
              <p:nvPr/>
            </p:nvSpPr>
            <p:spPr bwMode="gray">
              <a:xfrm>
                <a:off x="963" y="1979"/>
                <a:ext cx="155" cy="15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hu-HU"/>
              </a:p>
            </p:txBody>
          </p:sp>
        </p:grpSp>
      </p:grpSp>
      <p:grpSp>
        <p:nvGrpSpPr>
          <p:cNvPr id="52" name="Group 227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6442075" y="3987800"/>
            <a:ext cx="579438" cy="579438"/>
            <a:chOff x="3015" y="2023"/>
            <a:chExt cx="318" cy="318"/>
          </a:xfrm>
        </p:grpSpPr>
        <p:sp>
          <p:nvSpPr>
            <p:cNvPr id="73799" name="Oval 228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gray">
            <a:xfrm>
              <a:off x="3015" y="2023"/>
              <a:ext cx="318" cy="318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sp>
          <p:nvSpPr>
            <p:cNvPr id="73800" name="Oval 229"/>
            <p:cNvSpPr>
              <a:spLocks noChangeAspect="1" noChangeArrowheads="1"/>
            </p:cNvSpPr>
            <p:nvPr/>
          </p:nvSpPr>
          <p:spPr bwMode="gray">
            <a:xfrm>
              <a:off x="3015" y="2024"/>
              <a:ext cx="318" cy="31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US" altLang="hu-HU">
                <a:latin typeface="Arial" pitchFamily="34" charset="0"/>
                <a:ea typeface="Open Sans"/>
              </a:endParaRPr>
            </a:p>
          </p:txBody>
        </p:sp>
        <p:sp>
          <p:nvSpPr>
            <p:cNvPr id="73801" name="Arc 230"/>
            <p:cNvSpPr>
              <a:spLocks noChangeAspect="1"/>
            </p:cNvSpPr>
            <p:nvPr/>
          </p:nvSpPr>
          <p:spPr bwMode="gray">
            <a:xfrm>
              <a:off x="3015" y="2024"/>
              <a:ext cx="318" cy="314"/>
            </a:xfrm>
            <a:custGeom>
              <a:avLst/>
              <a:gdLst>
                <a:gd name="T0" fmla="*/ 0 w 43193"/>
                <a:gd name="T1" fmla="*/ 0 h 43200"/>
                <a:gd name="T2" fmla="*/ 0 w 43193"/>
                <a:gd name="T3" fmla="*/ 0 h 43200"/>
                <a:gd name="T4" fmla="*/ 0 w 43193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193" h="43200" fill="none" extrusionOk="0">
                  <a:moveTo>
                    <a:pt x="21592" y="0"/>
                  </a:moveTo>
                  <a:cubicBezTo>
                    <a:pt x="33522" y="0"/>
                    <a:pt x="43193" y="9670"/>
                    <a:pt x="43193" y="21600"/>
                  </a:cubicBezTo>
                  <a:cubicBezTo>
                    <a:pt x="43193" y="33529"/>
                    <a:pt x="33522" y="43200"/>
                    <a:pt x="21593" y="43200"/>
                  </a:cubicBezTo>
                  <a:cubicBezTo>
                    <a:pt x="9871" y="43200"/>
                    <a:pt x="288" y="33851"/>
                    <a:pt x="-1" y="22133"/>
                  </a:cubicBezTo>
                </a:path>
                <a:path w="43193" h="43200" stroke="0" extrusionOk="0">
                  <a:moveTo>
                    <a:pt x="21592" y="0"/>
                  </a:moveTo>
                  <a:cubicBezTo>
                    <a:pt x="33522" y="0"/>
                    <a:pt x="43193" y="9670"/>
                    <a:pt x="43193" y="21600"/>
                  </a:cubicBezTo>
                  <a:cubicBezTo>
                    <a:pt x="43193" y="33529"/>
                    <a:pt x="33522" y="43200"/>
                    <a:pt x="21593" y="43200"/>
                  </a:cubicBezTo>
                  <a:cubicBezTo>
                    <a:pt x="9871" y="43200"/>
                    <a:pt x="288" y="33851"/>
                    <a:pt x="-1" y="22133"/>
                  </a:cubicBezTo>
                  <a:lnTo>
                    <a:pt x="21593" y="21600"/>
                  </a:lnTo>
                  <a:lnTo>
                    <a:pt x="21592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hu-HU"/>
            </a:p>
          </p:txBody>
        </p:sp>
      </p:grpSp>
      <p:grpSp>
        <p:nvGrpSpPr>
          <p:cNvPr id="56" name="Group 231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7883525" y="3990975"/>
            <a:ext cx="579438" cy="574675"/>
            <a:chOff x="3878" y="2023"/>
            <a:chExt cx="317" cy="317"/>
          </a:xfrm>
        </p:grpSpPr>
        <p:sp>
          <p:nvSpPr>
            <p:cNvPr id="73797" name="Oval 232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gray">
            <a:xfrm>
              <a:off x="3878" y="2023"/>
              <a:ext cx="317" cy="317"/>
            </a:xfrm>
            <a:prstGeom prst="ellipse">
              <a:avLst/>
            </a:prstGeom>
            <a:solidFill>
              <a:schemeClr val="hlink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sp>
          <p:nvSpPr>
            <p:cNvPr id="73798" name="Oval 233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gray">
            <a:xfrm>
              <a:off x="3878" y="2024"/>
              <a:ext cx="317" cy="313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chemeClr val="accent1"/>
                </a:buClr>
                <a:buFont typeface="Wingdings" pitchFamily="2" charset="2"/>
                <a:buNone/>
              </a:pPr>
              <a:endParaRPr lang="en-US" altLang="hu-HU" sz="3000" b="1">
                <a:solidFill>
                  <a:schemeClr val="bg1"/>
                </a:solidFill>
                <a:latin typeface="Arial" pitchFamily="34" charset="0"/>
                <a:ea typeface="Open Sans"/>
              </a:endParaRPr>
            </a:p>
          </p:txBody>
        </p:sp>
      </p:grpSp>
      <p:sp>
        <p:nvSpPr>
          <p:cNvPr id="59" name="Szövegdoboz 58"/>
          <p:cNvSpPr txBox="1">
            <a:spLocks noChangeArrowheads="1"/>
          </p:cNvSpPr>
          <p:nvPr/>
        </p:nvSpPr>
        <p:spPr bwMode="auto">
          <a:xfrm>
            <a:off x="2084388" y="4495800"/>
            <a:ext cx="990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12:00</a:t>
            </a:r>
          </a:p>
        </p:txBody>
      </p:sp>
      <p:sp>
        <p:nvSpPr>
          <p:cNvPr id="60" name="Szövegdoboz 59"/>
          <p:cNvSpPr txBox="1">
            <a:spLocks noChangeArrowheads="1"/>
          </p:cNvSpPr>
          <p:nvPr/>
        </p:nvSpPr>
        <p:spPr bwMode="auto">
          <a:xfrm>
            <a:off x="3519488" y="4495800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12:14</a:t>
            </a:r>
          </a:p>
        </p:txBody>
      </p:sp>
      <p:sp>
        <p:nvSpPr>
          <p:cNvPr id="62" name="Szövegdoboz 61"/>
          <p:cNvSpPr txBox="1">
            <a:spLocks noChangeArrowheads="1"/>
          </p:cNvSpPr>
          <p:nvPr/>
        </p:nvSpPr>
        <p:spPr bwMode="auto">
          <a:xfrm>
            <a:off x="6400800" y="4495800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12:46</a:t>
            </a:r>
          </a:p>
        </p:txBody>
      </p:sp>
      <p:sp>
        <p:nvSpPr>
          <p:cNvPr id="63" name="Szövegdoboz 62"/>
          <p:cNvSpPr txBox="1">
            <a:spLocks noChangeArrowheads="1"/>
          </p:cNvSpPr>
          <p:nvPr/>
        </p:nvSpPr>
        <p:spPr bwMode="auto">
          <a:xfrm>
            <a:off x="7848600" y="4495800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13:00</a:t>
            </a:r>
          </a:p>
        </p:txBody>
      </p:sp>
      <p:graphicFrame>
        <p:nvGraphicFramePr>
          <p:cNvPr id="64" name="Táblázat 63"/>
          <p:cNvGraphicFramePr>
            <a:graphicFrameLocks noGrp="1"/>
          </p:cNvGraphicFramePr>
          <p:nvPr/>
        </p:nvGraphicFramePr>
        <p:xfrm>
          <a:off x="76200" y="4973638"/>
          <a:ext cx="8763000" cy="949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0750"/>
                <a:gridCol w="2190750"/>
                <a:gridCol w="2190750"/>
                <a:gridCol w="2190750"/>
              </a:tblGrid>
              <a:tr h="578984">
                <a:tc rowSpan="2"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Megoldás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Látogató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(Real </a:t>
                      </a:r>
                      <a:r>
                        <a:rPr lang="hu-HU" sz="1600" dirty="0" err="1" smtClean="0">
                          <a:latin typeface="Arial Narrow" panose="020B0606020202030204" pitchFamily="34" charset="0"/>
                        </a:rPr>
                        <a:t>User</a:t>
                      </a:r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Látogatások száma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(Visit)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Oldalletöltések száma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hu-HU" sz="1600" dirty="0" err="1" smtClean="0">
                          <a:latin typeface="Arial Narrow" panose="020B0606020202030204" pitchFamily="34" charset="0"/>
                        </a:rPr>
                        <a:t>Page</a:t>
                      </a:r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hu-HU" sz="1600" dirty="0" err="1" smtClean="0">
                          <a:latin typeface="Arial Narrow" panose="020B0606020202030204" pitchFamily="34" charset="0"/>
                        </a:rPr>
                        <a:t>View</a:t>
                      </a:r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</a:tr>
              <a:tr h="370341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1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2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4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</a:tr>
            </a:tbl>
          </a:graphicData>
        </a:graphic>
      </p:graphicFrame>
      <p:grpSp>
        <p:nvGrpSpPr>
          <p:cNvPr id="65" name="Gruppieren 108"/>
          <p:cNvGrpSpPr>
            <a:grpSpLocks noChangeAspect="1"/>
          </p:cNvGrpSpPr>
          <p:nvPr/>
        </p:nvGrpSpPr>
        <p:grpSpPr bwMode="auto">
          <a:xfrm>
            <a:off x="4926013" y="3892550"/>
            <a:ext cx="788987" cy="788988"/>
            <a:chOff x="5805661" y="1403251"/>
            <a:chExt cx="1090800" cy="1090800"/>
          </a:xfrm>
        </p:grpSpPr>
        <p:sp>
          <p:nvSpPr>
            <p:cNvPr id="66" name="Rechteck 109"/>
            <p:cNvSpPr>
              <a:spLocks noChangeAspect="1"/>
            </p:cNvSpPr>
            <p:nvPr/>
          </p:nvSpPr>
          <p:spPr bwMode="gray">
            <a:xfrm>
              <a:off x="5805661" y="1403251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73796" name="Freeform 8"/>
            <p:cNvSpPr>
              <a:spLocks noChangeAspect="1" noEditPoints="1"/>
            </p:cNvSpPr>
            <p:nvPr/>
          </p:nvSpPr>
          <p:spPr bwMode="auto">
            <a:xfrm>
              <a:off x="5936536" y="1546112"/>
              <a:ext cx="810000" cy="802768"/>
            </a:xfrm>
            <a:custGeom>
              <a:avLst/>
              <a:gdLst>
                <a:gd name="T0" fmla="*/ 2147483647 w 379"/>
                <a:gd name="T1" fmla="*/ 2147483647 h 376"/>
                <a:gd name="T2" fmla="*/ 2147483647 w 379"/>
                <a:gd name="T3" fmla="*/ 2147483647 h 376"/>
                <a:gd name="T4" fmla="*/ 2147483647 w 379"/>
                <a:gd name="T5" fmla="*/ 2147483647 h 376"/>
                <a:gd name="T6" fmla="*/ 2147483647 w 379"/>
                <a:gd name="T7" fmla="*/ 2147483647 h 376"/>
                <a:gd name="T8" fmla="*/ 2147483647 w 379"/>
                <a:gd name="T9" fmla="*/ 2147483647 h 376"/>
                <a:gd name="T10" fmla="*/ 2147483647 w 379"/>
                <a:gd name="T11" fmla="*/ 2147483647 h 376"/>
                <a:gd name="T12" fmla="*/ 2147483647 w 379"/>
                <a:gd name="T13" fmla="*/ 2147483647 h 376"/>
                <a:gd name="T14" fmla="*/ 2147483647 w 379"/>
                <a:gd name="T15" fmla="*/ 2147483647 h 376"/>
                <a:gd name="T16" fmla="*/ 2147483647 w 379"/>
                <a:gd name="T17" fmla="*/ 2147483647 h 376"/>
                <a:gd name="T18" fmla="*/ 2147483647 w 379"/>
                <a:gd name="T19" fmla="*/ 0 h 376"/>
                <a:gd name="T20" fmla="*/ 2147483647 w 379"/>
                <a:gd name="T21" fmla="*/ 0 h 376"/>
                <a:gd name="T22" fmla="*/ 0 w 379"/>
                <a:gd name="T23" fmla="*/ 2147483647 h 376"/>
                <a:gd name="T24" fmla="*/ 2147483647 w 379"/>
                <a:gd name="T25" fmla="*/ 2147483647 h 376"/>
                <a:gd name="T26" fmla="*/ 2147483647 w 379"/>
                <a:gd name="T27" fmla="*/ 2147483647 h 376"/>
                <a:gd name="T28" fmla="*/ 2147483647 w 379"/>
                <a:gd name="T29" fmla="*/ 2147483647 h 376"/>
                <a:gd name="T30" fmla="*/ 2147483647 w 379"/>
                <a:gd name="T31" fmla="*/ 2147483647 h 376"/>
                <a:gd name="T32" fmla="*/ 2147483647 w 379"/>
                <a:gd name="T33" fmla="*/ 2147483647 h 376"/>
                <a:gd name="T34" fmla="*/ 2147483647 w 379"/>
                <a:gd name="T35" fmla="*/ 2147483647 h 376"/>
                <a:gd name="T36" fmla="*/ 2147483647 w 379"/>
                <a:gd name="T37" fmla="*/ 2147483647 h 376"/>
                <a:gd name="T38" fmla="*/ 2147483647 w 379"/>
                <a:gd name="T39" fmla="*/ 2147483647 h 376"/>
                <a:gd name="T40" fmla="*/ 2147483647 w 379"/>
                <a:gd name="T41" fmla="*/ 2147483647 h 376"/>
                <a:gd name="T42" fmla="*/ 2147483647 w 379"/>
                <a:gd name="T43" fmla="*/ 2147483647 h 376"/>
                <a:gd name="T44" fmla="*/ 2147483647 w 379"/>
                <a:gd name="T45" fmla="*/ 2147483647 h 376"/>
                <a:gd name="T46" fmla="*/ 2147483647 w 379"/>
                <a:gd name="T47" fmla="*/ 2147483647 h 376"/>
                <a:gd name="T48" fmla="*/ 2147483647 w 379"/>
                <a:gd name="T49" fmla="*/ 2147483647 h 376"/>
                <a:gd name="T50" fmla="*/ 2147483647 w 379"/>
                <a:gd name="T51" fmla="*/ 2147483647 h 376"/>
                <a:gd name="T52" fmla="*/ 2147483647 w 379"/>
                <a:gd name="T53" fmla="*/ 2147483647 h 376"/>
                <a:gd name="T54" fmla="*/ 2147483647 w 379"/>
                <a:gd name="T55" fmla="*/ 2147483647 h 376"/>
                <a:gd name="T56" fmla="*/ 2147483647 w 379"/>
                <a:gd name="T57" fmla="*/ 2147483647 h 376"/>
                <a:gd name="T58" fmla="*/ 2147483647 w 379"/>
                <a:gd name="T59" fmla="*/ 2147483647 h 376"/>
                <a:gd name="T60" fmla="*/ 2147483647 w 379"/>
                <a:gd name="T61" fmla="*/ 2147483647 h 376"/>
                <a:gd name="T62" fmla="*/ 2147483647 w 379"/>
                <a:gd name="T63" fmla="*/ 2147483647 h 376"/>
                <a:gd name="T64" fmla="*/ 2147483647 w 379"/>
                <a:gd name="T65" fmla="*/ 2147483647 h 376"/>
                <a:gd name="T66" fmla="*/ 2147483647 w 379"/>
                <a:gd name="T67" fmla="*/ 2147483647 h 376"/>
                <a:gd name="T68" fmla="*/ 2147483647 w 379"/>
                <a:gd name="T69" fmla="*/ 2147483647 h 376"/>
                <a:gd name="T70" fmla="*/ 2147483647 w 379"/>
                <a:gd name="T71" fmla="*/ 2147483647 h 376"/>
                <a:gd name="T72" fmla="*/ 2147483647 w 379"/>
                <a:gd name="T73" fmla="*/ 2147483647 h 376"/>
                <a:gd name="T74" fmla="*/ 2147483647 w 379"/>
                <a:gd name="T75" fmla="*/ 2147483647 h 376"/>
                <a:gd name="T76" fmla="*/ 2147483647 w 379"/>
                <a:gd name="T77" fmla="*/ 2147483647 h 376"/>
                <a:gd name="T78" fmla="*/ 2147483647 w 379"/>
                <a:gd name="T79" fmla="*/ 2147483647 h 376"/>
                <a:gd name="T80" fmla="*/ 2147483647 w 379"/>
                <a:gd name="T81" fmla="*/ 2147483647 h 376"/>
                <a:gd name="T82" fmla="*/ 2147483647 w 379"/>
                <a:gd name="T83" fmla="*/ 2147483647 h 376"/>
                <a:gd name="T84" fmla="*/ 2147483647 w 379"/>
                <a:gd name="T85" fmla="*/ 2147483647 h 376"/>
                <a:gd name="T86" fmla="*/ 2147483647 w 379"/>
                <a:gd name="T87" fmla="*/ 2147483647 h 376"/>
                <a:gd name="T88" fmla="*/ 2147483647 w 379"/>
                <a:gd name="T89" fmla="*/ 2147483647 h 376"/>
                <a:gd name="T90" fmla="*/ 2147483647 w 379"/>
                <a:gd name="T91" fmla="*/ 2147483647 h 376"/>
                <a:gd name="T92" fmla="*/ 2147483647 w 379"/>
                <a:gd name="T93" fmla="*/ 2147483647 h 376"/>
                <a:gd name="T94" fmla="*/ 2147483647 w 379"/>
                <a:gd name="T95" fmla="*/ 2147483647 h 376"/>
                <a:gd name="T96" fmla="*/ 2147483647 w 379"/>
                <a:gd name="T97" fmla="*/ 2147483647 h 37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79" h="376">
                  <a:moveTo>
                    <a:pt x="369" y="253"/>
                  </a:moveTo>
                  <a:cubicBezTo>
                    <a:pt x="87" y="253"/>
                    <a:pt x="87" y="253"/>
                    <a:pt x="87" y="253"/>
                  </a:cubicBezTo>
                  <a:cubicBezTo>
                    <a:pt x="87" y="229"/>
                    <a:pt x="87" y="229"/>
                    <a:pt x="87" y="229"/>
                  </a:cubicBezTo>
                  <a:cubicBezTo>
                    <a:pt x="371" y="188"/>
                    <a:pt x="371" y="188"/>
                    <a:pt x="371" y="188"/>
                  </a:cubicBezTo>
                  <a:cubicBezTo>
                    <a:pt x="375" y="187"/>
                    <a:pt x="379" y="183"/>
                    <a:pt x="379" y="178"/>
                  </a:cubicBezTo>
                  <a:cubicBezTo>
                    <a:pt x="379" y="57"/>
                    <a:pt x="379" y="57"/>
                    <a:pt x="379" y="57"/>
                  </a:cubicBezTo>
                  <a:cubicBezTo>
                    <a:pt x="379" y="51"/>
                    <a:pt x="375" y="47"/>
                    <a:pt x="369" y="47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5"/>
                    <a:pt x="83" y="0"/>
                    <a:pt x="7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5" y="20"/>
                    <a:pt x="10" y="20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7" y="263"/>
                    <a:pt x="67" y="263"/>
                    <a:pt x="67" y="263"/>
                  </a:cubicBezTo>
                  <a:cubicBezTo>
                    <a:pt x="67" y="269"/>
                    <a:pt x="72" y="273"/>
                    <a:pt x="77" y="273"/>
                  </a:cubicBezTo>
                  <a:cubicBezTo>
                    <a:pt x="369" y="273"/>
                    <a:pt x="369" y="273"/>
                    <a:pt x="369" y="273"/>
                  </a:cubicBezTo>
                  <a:cubicBezTo>
                    <a:pt x="375" y="273"/>
                    <a:pt x="379" y="269"/>
                    <a:pt x="379" y="263"/>
                  </a:cubicBezTo>
                  <a:cubicBezTo>
                    <a:pt x="379" y="258"/>
                    <a:pt x="375" y="253"/>
                    <a:pt x="369" y="253"/>
                  </a:cubicBezTo>
                  <a:close/>
                  <a:moveTo>
                    <a:pt x="307" y="67"/>
                  </a:moveTo>
                  <a:cubicBezTo>
                    <a:pt x="359" y="67"/>
                    <a:pt x="359" y="67"/>
                    <a:pt x="359" y="67"/>
                  </a:cubicBezTo>
                  <a:cubicBezTo>
                    <a:pt x="359" y="169"/>
                    <a:pt x="359" y="169"/>
                    <a:pt x="359" y="169"/>
                  </a:cubicBezTo>
                  <a:cubicBezTo>
                    <a:pt x="307" y="177"/>
                    <a:pt x="307" y="177"/>
                    <a:pt x="307" y="177"/>
                  </a:cubicBezTo>
                  <a:lnTo>
                    <a:pt x="307" y="67"/>
                  </a:lnTo>
                  <a:close/>
                  <a:moveTo>
                    <a:pt x="230" y="67"/>
                  </a:moveTo>
                  <a:cubicBezTo>
                    <a:pt x="287" y="67"/>
                    <a:pt x="287" y="67"/>
                    <a:pt x="287" y="67"/>
                  </a:cubicBezTo>
                  <a:cubicBezTo>
                    <a:pt x="287" y="180"/>
                    <a:pt x="287" y="180"/>
                    <a:pt x="287" y="180"/>
                  </a:cubicBezTo>
                  <a:cubicBezTo>
                    <a:pt x="230" y="188"/>
                    <a:pt x="230" y="188"/>
                    <a:pt x="230" y="188"/>
                  </a:cubicBezTo>
                  <a:lnTo>
                    <a:pt x="230" y="67"/>
                  </a:lnTo>
                  <a:close/>
                  <a:moveTo>
                    <a:pt x="152" y="67"/>
                  </a:moveTo>
                  <a:cubicBezTo>
                    <a:pt x="210" y="67"/>
                    <a:pt x="210" y="67"/>
                    <a:pt x="210" y="67"/>
                  </a:cubicBezTo>
                  <a:cubicBezTo>
                    <a:pt x="210" y="191"/>
                    <a:pt x="210" y="191"/>
                    <a:pt x="210" y="191"/>
                  </a:cubicBezTo>
                  <a:cubicBezTo>
                    <a:pt x="152" y="199"/>
                    <a:pt x="152" y="199"/>
                    <a:pt x="152" y="199"/>
                  </a:cubicBezTo>
                  <a:lnTo>
                    <a:pt x="152" y="67"/>
                  </a:lnTo>
                  <a:close/>
                  <a:moveTo>
                    <a:pt x="87" y="67"/>
                  </a:moveTo>
                  <a:cubicBezTo>
                    <a:pt x="132" y="67"/>
                    <a:pt x="132" y="67"/>
                    <a:pt x="132" y="67"/>
                  </a:cubicBezTo>
                  <a:cubicBezTo>
                    <a:pt x="132" y="202"/>
                    <a:pt x="132" y="202"/>
                    <a:pt x="132" y="202"/>
                  </a:cubicBezTo>
                  <a:cubicBezTo>
                    <a:pt x="87" y="208"/>
                    <a:pt x="87" y="208"/>
                    <a:pt x="87" y="208"/>
                  </a:cubicBezTo>
                  <a:lnTo>
                    <a:pt x="87" y="67"/>
                  </a:lnTo>
                  <a:close/>
                  <a:moveTo>
                    <a:pt x="162" y="334"/>
                  </a:moveTo>
                  <a:cubicBezTo>
                    <a:pt x="162" y="357"/>
                    <a:pt x="143" y="376"/>
                    <a:pt x="120" y="376"/>
                  </a:cubicBezTo>
                  <a:cubicBezTo>
                    <a:pt x="97" y="376"/>
                    <a:pt x="78" y="357"/>
                    <a:pt x="78" y="334"/>
                  </a:cubicBezTo>
                  <a:cubicBezTo>
                    <a:pt x="78" y="310"/>
                    <a:pt x="97" y="292"/>
                    <a:pt x="120" y="292"/>
                  </a:cubicBezTo>
                  <a:cubicBezTo>
                    <a:pt x="143" y="292"/>
                    <a:pt x="162" y="310"/>
                    <a:pt x="162" y="334"/>
                  </a:cubicBezTo>
                  <a:close/>
                  <a:moveTo>
                    <a:pt x="366" y="334"/>
                  </a:moveTo>
                  <a:cubicBezTo>
                    <a:pt x="366" y="357"/>
                    <a:pt x="347" y="376"/>
                    <a:pt x="324" y="376"/>
                  </a:cubicBezTo>
                  <a:cubicBezTo>
                    <a:pt x="300" y="376"/>
                    <a:pt x="281" y="357"/>
                    <a:pt x="281" y="334"/>
                  </a:cubicBezTo>
                  <a:cubicBezTo>
                    <a:pt x="281" y="310"/>
                    <a:pt x="300" y="292"/>
                    <a:pt x="324" y="292"/>
                  </a:cubicBezTo>
                  <a:cubicBezTo>
                    <a:pt x="347" y="292"/>
                    <a:pt x="366" y="310"/>
                    <a:pt x="366" y="3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3462954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8" grpId="0"/>
      <p:bldP spid="29" grpId="0"/>
      <p:bldP spid="30" grpId="0"/>
      <p:bldP spid="31" grpId="0"/>
      <p:bldP spid="32" grpId="0"/>
      <p:bldP spid="35" grpId="0" animBg="1"/>
      <p:bldP spid="36" grpId="0" animBg="1"/>
      <p:bldP spid="37" grpId="0" animBg="1"/>
      <p:bldP spid="38" grpId="0" animBg="1"/>
      <p:bldP spid="59" grpId="0"/>
      <p:bldP spid="60" grpId="0"/>
      <p:bldP spid="62" grpId="0"/>
      <p:bldP spid="6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229600" cy="56356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hu-HU" sz="2400" dirty="0" smtClean="0">
                <a:solidFill>
                  <a:schemeClr val="tx1"/>
                </a:solidFill>
              </a:rPr>
              <a:t>REACH – SHARE – AFFINITÁS</a:t>
            </a:r>
            <a:br>
              <a:rPr lang="hu-HU" sz="2400" dirty="0" smtClean="0">
                <a:solidFill>
                  <a:schemeClr val="tx1"/>
                </a:solidFill>
              </a:rPr>
            </a:br>
            <a:r>
              <a:rPr lang="hu-HU" sz="2400" dirty="0" smtClean="0">
                <a:solidFill>
                  <a:schemeClr val="tx1"/>
                </a:solidFill>
              </a:rPr>
              <a:t>KULCSFONTOSSÁGÚ INDEXEK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74755" name="Rectangle 2"/>
          <p:cNvSpPr>
            <a:spLocks noChangeArrowheads="1"/>
          </p:cNvSpPr>
          <p:nvPr/>
        </p:nvSpPr>
        <p:spPr bwMode="gray">
          <a:xfrm>
            <a:off x="2482850" y="1163638"/>
            <a:ext cx="2014538" cy="360362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5C5C5D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hu-HU" altLang="hu-HU" sz="1600" b="1" noProof="1">
                <a:solidFill>
                  <a:srgbClr val="FFFFFF"/>
                </a:solidFill>
                <a:latin typeface="Arial Narrow" pitchFamily="34" charset="0"/>
                <a:ea typeface="Open Sans"/>
              </a:rPr>
              <a:t>SHARE</a:t>
            </a:r>
            <a:endParaRPr lang="hu-HU" altLang="hu-HU" sz="2400" noProof="1">
              <a:latin typeface="Arial Narrow" pitchFamily="34" charset="0"/>
              <a:ea typeface="Open Sans"/>
            </a:endParaRPr>
          </a:p>
        </p:txBody>
      </p:sp>
      <p:sp>
        <p:nvSpPr>
          <p:cNvPr id="74756" name="Rectangle 8"/>
          <p:cNvSpPr>
            <a:spLocks noChangeArrowheads="1"/>
          </p:cNvSpPr>
          <p:nvPr/>
        </p:nvSpPr>
        <p:spPr bwMode="gray">
          <a:xfrm>
            <a:off x="6804025" y="1163638"/>
            <a:ext cx="2014538" cy="360362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5C5C5D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hu-HU" altLang="hu-HU" sz="1600" b="1" noProof="1">
                <a:solidFill>
                  <a:srgbClr val="FFFFFF"/>
                </a:solidFill>
                <a:latin typeface="Arial Narrow" pitchFamily="34" charset="0"/>
                <a:ea typeface="Open Sans"/>
              </a:rPr>
              <a:t>DUPLIKÁCIÓ</a:t>
            </a:r>
          </a:p>
        </p:txBody>
      </p:sp>
      <p:sp>
        <p:nvSpPr>
          <p:cNvPr id="74757" name="Rectangle 11"/>
          <p:cNvSpPr>
            <a:spLocks noChangeArrowheads="1"/>
          </p:cNvSpPr>
          <p:nvPr/>
        </p:nvSpPr>
        <p:spPr bwMode="gray">
          <a:xfrm>
            <a:off x="323850" y="1163638"/>
            <a:ext cx="2014538" cy="360362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5C5C5D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hu-HU" altLang="hu-HU" sz="1600" b="1" noProof="1">
                <a:solidFill>
                  <a:srgbClr val="FFFFFF"/>
                </a:solidFill>
                <a:latin typeface="Arial Narrow" pitchFamily="34" charset="0"/>
                <a:ea typeface="Open Sans"/>
              </a:rPr>
              <a:t>REACH</a:t>
            </a:r>
            <a:endParaRPr lang="hu-HU" altLang="hu-HU" sz="2400" noProof="1">
              <a:latin typeface="Arial Narrow" pitchFamily="34" charset="0"/>
              <a:ea typeface="Open Sans"/>
            </a:endParaRPr>
          </a:p>
        </p:txBody>
      </p:sp>
      <p:sp>
        <p:nvSpPr>
          <p:cNvPr id="74758" name="Rectangle 3" descr="© INSCALE GmbH, 21.06.2010"/>
          <p:cNvSpPr>
            <a:spLocks noChangeArrowheads="1"/>
          </p:cNvSpPr>
          <p:nvPr/>
        </p:nvSpPr>
        <p:spPr bwMode="gray">
          <a:xfrm>
            <a:off x="2482850" y="1524000"/>
            <a:ext cx="2014538" cy="1295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endParaRPr lang="en-US" altLang="hu-HU">
              <a:latin typeface="Tahoma" pitchFamily="34" charset="0"/>
              <a:ea typeface="Open Sans"/>
            </a:endParaRPr>
          </a:p>
        </p:txBody>
      </p:sp>
      <p:sp>
        <p:nvSpPr>
          <p:cNvPr id="74759" name="Rectangle 9" descr="© INSCALE GmbH, 21.06.2010"/>
          <p:cNvSpPr>
            <a:spLocks noChangeArrowheads="1"/>
          </p:cNvSpPr>
          <p:nvPr/>
        </p:nvSpPr>
        <p:spPr bwMode="gray">
          <a:xfrm>
            <a:off x="6804025" y="1524000"/>
            <a:ext cx="2014538" cy="1295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endParaRPr lang="en-US" altLang="hu-HU">
              <a:latin typeface="Tahoma" pitchFamily="34" charset="0"/>
              <a:ea typeface="Open Sans"/>
            </a:endParaRPr>
          </a:p>
        </p:txBody>
      </p:sp>
      <p:sp>
        <p:nvSpPr>
          <p:cNvPr id="74760" name="Rectangle 12" descr="© INSCALE GmbH, 21.06.2010"/>
          <p:cNvSpPr>
            <a:spLocks noChangeArrowheads="1"/>
          </p:cNvSpPr>
          <p:nvPr/>
        </p:nvSpPr>
        <p:spPr bwMode="gray">
          <a:xfrm>
            <a:off x="323850" y="1524000"/>
            <a:ext cx="2014538" cy="1295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endParaRPr lang="en-US" altLang="hu-HU">
              <a:latin typeface="Tahoma" pitchFamily="34" charset="0"/>
              <a:ea typeface="Open Sans"/>
            </a:endParaRPr>
          </a:p>
        </p:txBody>
      </p:sp>
      <p:sp>
        <p:nvSpPr>
          <p:cNvPr id="74761" name="Rectangle 7"/>
          <p:cNvSpPr>
            <a:spLocks noChangeArrowheads="1"/>
          </p:cNvSpPr>
          <p:nvPr/>
        </p:nvSpPr>
        <p:spPr bwMode="gray">
          <a:xfrm>
            <a:off x="2482850" y="2859088"/>
            <a:ext cx="2014538" cy="32543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>
              <a:spcAft>
                <a:spcPct val="40000"/>
              </a:spcAft>
            </a:pPr>
            <a:r>
              <a:rPr lang="hu-HU" altLang="hu-HU" sz="1400" noProof="1">
                <a:solidFill>
                  <a:srgbClr val="080808"/>
                </a:solidFill>
                <a:latin typeface="Arial Narrow" pitchFamily="34" charset="0"/>
                <a:ea typeface="Open Sans"/>
              </a:rPr>
              <a:t>A piacrészesedés bármelyik mutatóra kifejezhető (valós látogatóra, eltöltött időre, egyedi cookie-ra, oldal-letöltésre, látogatóra, stb.):</a:t>
            </a:r>
          </a:p>
          <a:p>
            <a:pPr>
              <a:spcAft>
                <a:spcPct val="40000"/>
              </a:spcAft>
            </a:pPr>
            <a:endParaRPr lang="hu-HU" altLang="hu-HU" sz="1400" noProof="1">
              <a:solidFill>
                <a:srgbClr val="080808"/>
              </a:solidFill>
              <a:latin typeface="Arial Narrow" pitchFamily="34" charset="0"/>
              <a:ea typeface="Open Sans"/>
            </a:endParaRPr>
          </a:p>
          <a:p>
            <a:pPr>
              <a:spcAft>
                <a:spcPct val="40000"/>
              </a:spcAft>
            </a:pPr>
            <a:endParaRPr lang="hu-HU" altLang="hu-HU" sz="1400" noProof="1">
              <a:solidFill>
                <a:srgbClr val="080808"/>
              </a:solidFill>
              <a:latin typeface="Arial Narrow" pitchFamily="34" charset="0"/>
              <a:ea typeface="Open Sans"/>
            </a:endParaRPr>
          </a:p>
          <a:p>
            <a:pPr>
              <a:spcAft>
                <a:spcPct val="40000"/>
              </a:spcAft>
            </a:pPr>
            <a:r>
              <a:rPr lang="hu-HU" altLang="hu-HU" sz="1400" noProof="1">
                <a:solidFill>
                  <a:srgbClr val="080808"/>
                </a:solidFill>
                <a:latin typeface="Arial Narrow" pitchFamily="34" charset="0"/>
                <a:ea typeface="Open Sans"/>
              </a:rPr>
              <a:t>Nevezőben mindig a teljes internetező alapsokaságot adjuk meg, akik az adott hónapban legalább 1 db oldalletöltést generáltak.</a:t>
            </a:r>
          </a:p>
          <a:p>
            <a:pPr>
              <a:spcAft>
                <a:spcPct val="40000"/>
              </a:spcAft>
            </a:pPr>
            <a:endParaRPr lang="hu-HU" altLang="hu-HU" sz="1400" noProof="1">
              <a:solidFill>
                <a:srgbClr val="080808"/>
              </a:solidFill>
              <a:latin typeface="Arial Narrow" pitchFamily="34" charset="0"/>
              <a:ea typeface="Open Sans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gray">
          <a:xfrm>
            <a:off x="6804025" y="2859088"/>
            <a:ext cx="2014538" cy="32543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>
              <a:spcAft>
                <a:spcPct val="40000"/>
              </a:spcAft>
              <a:defRPr/>
            </a:pPr>
            <a:r>
              <a:rPr lang="hu-HU" sz="1400" noProof="1">
                <a:solidFill>
                  <a:srgbClr val="080808"/>
                </a:solidFill>
                <a:latin typeface="Arial Narrow" panose="020B0606020202030204" pitchFamily="34" charset="0"/>
                <a:cs typeface="Arial" charset="0"/>
              </a:rPr>
              <a:t>= keresztlátogatottság</a:t>
            </a:r>
          </a:p>
          <a:p>
            <a:pPr>
              <a:spcAft>
                <a:spcPct val="40000"/>
              </a:spcAft>
              <a:defRPr/>
            </a:pPr>
            <a:r>
              <a:rPr lang="hu-HU" sz="1400" noProof="1">
                <a:solidFill>
                  <a:srgbClr val="080808"/>
                </a:solidFill>
                <a:latin typeface="Arial Narrow" panose="020B0606020202030204" pitchFamily="34" charset="0"/>
                <a:cs typeface="Arial" charset="0"/>
              </a:rPr>
              <a:t>Kétféle duplikáció létezik:</a:t>
            </a:r>
          </a:p>
          <a:p>
            <a:pPr marL="342900" indent="-342900">
              <a:spcAft>
                <a:spcPct val="40000"/>
              </a:spcAft>
              <a:buFontTx/>
              <a:buAutoNum type="alphaLcParenR"/>
              <a:defRPr/>
            </a:pPr>
            <a:r>
              <a:rPr lang="hu-HU" sz="1400" noProof="1">
                <a:solidFill>
                  <a:srgbClr val="080808"/>
                </a:solidFill>
                <a:latin typeface="Arial Narrow" panose="020B0606020202030204" pitchFamily="34" charset="0"/>
                <a:cs typeface="Arial" charset="0"/>
              </a:rPr>
              <a:t>minimális</a:t>
            </a:r>
          </a:p>
          <a:p>
            <a:pPr marL="342900" indent="-342900">
              <a:spcAft>
                <a:spcPct val="40000"/>
              </a:spcAft>
              <a:buFontTx/>
              <a:buAutoNum type="alphaLcParenR"/>
              <a:defRPr/>
            </a:pPr>
            <a:r>
              <a:rPr lang="hu-HU" sz="1400" noProof="1">
                <a:solidFill>
                  <a:srgbClr val="080808"/>
                </a:solidFill>
                <a:latin typeface="Arial Narrow" panose="020B0606020202030204" pitchFamily="34" charset="0"/>
                <a:cs typeface="Arial" charset="0"/>
              </a:rPr>
              <a:t>maximális </a:t>
            </a:r>
          </a:p>
          <a:p>
            <a:pPr marL="342900" indent="-342900">
              <a:spcAft>
                <a:spcPct val="40000"/>
              </a:spcAft>
              <a:buFontTx/>
              <a:buAutoNum type="alphaLcParenR"/>
              <a:defRPr/>
            </a:pPr>
            <a:endParaRPr lang="hu-HU" sz="1400" noProof="1">
              <a:solidFill>
                <a:srgbClr val="080808"/>
              </a:solidFill>
              <a:latin typeface="Arial Narrow" panose="020B0606020202030204" pitchFamily="34" charset="0"/>
              <a:cs typeface="Arial" charset="0"/>
            </a:endParaRPr>
          </a:p>
          <a:p>
            <a:pPr>
              <a:spcAft>
                <a:spcPct val="40000"/>
              </a:spcAft>
              <a:defRPr/>
            </a:pPr>
            <a:r>
              <a:rPr lang="hu-HU" sz="1400" noProof="1">
                <a:solidFill>
                  <a:srgbClr val="080808"/>
                </a:solidFill>
                <a:latin typeface="Arial Narrow" panose="020B0606020202030204" pitchFamily="34" charset="0"/>
                <a:cs typeface="Arial" charset="0"/>
              </a:rPr>
              <a:t>Két módon fejezhető ki:</a:t>
            </a:r>
          </a:p>
          <a:p>
            <a:pPr marL="342900" indent="-342900">
              <a:spcAft>
                <a:spcPct val="40000"/>
              </a:spcAft>
              <a:buFontTx/>
              <a:buAutoNum type="alphaLcParenR"/>
              <a:defRPr/>
            </a:pPr>
            <a:r>
              <a:rPr lang="hu-HU" sz="1400" noProof="1">
                <a:solidFill>
                  <a:srgbClr val="080808"/>
                </a:solidFill>
                <a:latin typeface="Arial Narrow" panose="020B0606020202030204" pitchFamily="34" charset="0"/>
                <a:cs typeface="Arial" charset="0"/>
              </a:rPr>
              <a:t>Az egyik érintett oldal látogatóinak %-ában</a:t>
            </a:r>
          </a:p>
          <a:p>
            <a:pPr marL="342900" indent="-342900">
              <a:spcAft>
                <a:spcPct val="40000"/>
              </a:spcAft>
              <a:buFontTx/>
              <a:buAutoNum type="alphaLcParenR"/>
              <a:defRPr/>
            </a:pPr>
            <a:r>
              <a:rPr lang="hu-HU" sz="1400" noProof="1">
                <a:solidFill>
                  <a:srgbClr val="080808"/>
                </a:solidFill>
                <a:latin typeface="Arial Narrow" panose="020B0606020202030204" pitchFamily="34" charset="0"/>
                <a:cs typeface="Arial" charset="0"/>
              </a:rPr>
              <a:t>Vagy abszolút értékben (hány látogató)</a:t>
            </a:r>
            <a:endParaRPr lang="en-US" sz="1400" noProof="1">
              <a:latin typeface="Arial Narrow" panose="020B0606020202030204" pitchFamily="34" charset="0"/>
            </a:endParaRPr>
          </a:p>
          <a:p>
            <a:pPr>
              <a:defRPr/>
            </a:pPr>
            <a:endParaRPr lang="en-US" noProof="1">
              <a:latin typeface="Arial Narrow" panose="020B0606020202030204" pitchFamily="34" charset="0"/>
            </a:endParaRPr>
          </a:p>
        </p:txBody>
      </p:sp>
      <p:sp>
        <p:nvSpPr>
          <p:cNvPr id="74763" name="Rectangle 13"/>
          <p:cNvSpPr>
            <a:spLocks noChangeArrowheads="1"/>
          </p:cNvSpPr>
          <p:nvPr/>
        </p:nvSpPr>
        <p:spPr bwMode="gray">
          <a:xfrm>
            <a:off x="323850" y="2859088"/>
            <a:ext cx="2014538" cy="32543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>
              <a:spcAft>
                <a:spcPct val="40000"/>
              </a:spcAft>
            </a:pPr>
            <a:r>
              <a:rPr lang="hu-HU" altLang="hu-HU" sz="1400" noProof="1">
                <a:solidFill>
                  <a:srgbClr val="080808"/>
                </a:solidFill>
                <a:latin typeface="Arial Narrow" pitchFamily="34" charset="0"/>
                <a:ea typeface="Open Sans"/>
              </a:rPr>
              <a:t>A Relatív Reach egy adott oldalt meglátogató cookie-k, felhasználók és az összes cookie, felhasználó hányadosa:</a:t>
            </a:r>
          </a:p>
          <a:p>
            <a:pPr>
              <a:spcAft>
                <a:spcPct val="40000"/>
              </a:spcAft>
            </a:pPr>
            <a:endParaRPr lang="hu-HU" altLang="hu-HU" sz="1400" noProof="1">
              <a:solidFill>
                <a:srgbClr val="080808"/>
              </a:solidFill>
              <a:latin typeface="Arial Narrow" pitchFamily="34" charset="0"/>
              <a:ea typeface="Open Sans"/>
            </a:endParaRPr>
          </a:p>
          <a:p>
            <a:pPr>
              <a:spcAft>
                <a:spcPct val="40000"/>
              </a:spcAft>
            </a:pPr>
            <a:endParaRPr lang="hu-HU" altLang="hu-HU" sz="1400" noProof="1">
              <a:solidFill>
                <a:srgbClr val="080808"/>
              </a:solidFill>
              <a:latin typeface="Arial Narrow" pitchFamily="34" charset="0"/>
              <a:ea typeface="Open Sans"/>
            </a:endParaRPr>
          </a:p>
          <a:p>
            <a:pPr>
              <a:spcAft>
                <a:spcPct val="40000"/>
              </a:spcAft>
            </a:pPr>
            <a:r>
              <a:rPr lang="hu-HU" altLang="hu-HU" sz="1400" noProof="1">
                <a:solidFill>
                  <a:srgbClr val="080808"/>
                </a:solidFill>
                <a:latin typeface="Arial Narrow" pitchFamily="34" charset="0"/>
                <a:ea typeface="Open Sans"/>
              </a:rPr>
              <a:t>Ez szorozva az alapsokasággal kiadja a valós látogatók számát:</a:t>
            </a:r>
            <a:endParaRPr lang="hu-HU" altLang="hu-HU" sz="1400" noProof="1">
              <a:latin typeface="Arial Narrow" pitchFamily="34" charset="0"/>
              <a:ea typeface="Open Sans"/>
            </a:endParaRPr>
          </a:p>
        </p:txBody>
      </p:sp>
      <p:sp>
        <p:nvSpPr>
          <p:cNvPr id="74764" name="Rectangle 8"/>
          <p:cNvSpPr>
            <a:spLocks noChangeArrowheads="1"/>
          </p:cNvSpPr>
          <p:nvPr/>
        </p:nvSpPr>
        <p:spPr bwMode="gray">
          <a:xfrm>
            <a:off x="4640263" y="1146175"/>
            <a:ext cx="2014537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5C5C5D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hu-HU" altLang="hu-HU" sz="1600" b="1" noProof="1">
                <a:solidFill>
                  <a:srgbClr val="FFFFFF"/>
                </a:solidFill>
                <a:latin typeface="Arial Narrow" pitchFamily="34" charset="0"/>
                <a:ea typeface="Open Sans"/>
              </a:rPr>
              <a:t>AFFINITÁS</a:t>
            </a:r>
          </a:p>
        </p:txBody>
      </p:sp>
      <p:sp>
        <p:nvSpPr>
          <p:cNvPr id="74765" name="Rectangle 9" descr="© INSCALE GmbH, 21.06.2010"/>
          <p:cNvSpPr>
            <a:spLocks noChangeArrowheads="1"/>
          </p:cNvSpPr>
          <p:nvPr/>
        </p:nvSpPr>
        <p:spPr bwMode="gray">
          <a:xfrm>
            <a:off x="4640263" y="1519238"/>
            <a:ext cx="2014537" cy="1295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endParaRPr lang="en-US" altLang="hu-HU">
              <a:latin typeface="Tahoma" pitchFamily="34" charset="0"/>
              <a:ea typeface="Open Sans"/>
            </a:endParaRPr>
          </a:p>
        </p:txBody>
      </p:sp>
      <p:sp>
        <p:nvSpPr>
          <p:cNvPr id="74766" name="Rectangle 10"/>
          <p:cNvSpPr>
            <a:spLocks noChangeArrowheads="1"/>
          </p:cNvSpPr>
          <p:nvPr/>
        </p:nvSpPr>
        <p:spPr bwMode="gray">
          <a:xfrm>
            <a:off x="4640263" y="2841625"/>
            <a:ext cx="2014537" cy="32543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>
              <a:spcAft>
                <a:spcPct val="40000"/>
              </a:spcAft>
            </a:pPr>
            <a:r>
              <a:rPr lang="hu-HU" altLang="hu-HU" sz="1400" noProof="1">
                <a:solidFill>
                  <a:srgbClr val="080808"/>
                </a:solidFill>
                <a:latin typeface="Arial Narrow" pitchFamily="34" charset="0"/>
                <a:ea typeface="Open Sans"/>
              </a:rPr>
              <a:t>Egy adott webhely népszerűségét vizsgálja egy adott célcsoportban a teljes internetező populáció összetétéhez viszonyítva.</a:t>
            </a:r>
          </a:p>
          <a:p>
            <a:pPr>
              <a:spcAft>
                <a:spcPct val="40000"/>
              </a:spcAft>
            </a:pPr>
            <a:endParaRPr lang="hu-HU" altLang="hu-HU" sz="1400" noProof="1">
              <a:solidFill>
                <a:srgbClr val="080808"/>
              </a:solidFill>
              <a:latin typeface="Arial Narrow" pitchFamily="34" charset="0"/>
              <a:ea typeface="Open Sans"/>
            </a:endParaRPr>
          </a:p>
          <a:p>
            <a:pPr>
              <a:spcAft>
                <a:spcPct val="40000"/>
              </a:spcAft>
            </a:pPr>
            <a:endParaRPr lang="hu-HU" altLang="hu-HU" sz="1400" noProof="1">
              <a:latin typeface="Arial Narrow" pitchFamily="34" charset="0"/>
              <a:ea typeface="Open Sans"/>
            </a:endParaRPr>
          </a:p>
          <a:p>
            <a:endParaRPr lang="hu-HU" altLang="hu-HU" noProof="1">
              <a:latin typeface="Arial Narrow" pitchFamily="34" charset="0"/>
              <a:ea typeface="Open Sans"/>
            </a:endParaRPr>
          </a:p>
        </p:txBody>
      </p:sp>
      <p:grpSp>
        <p:nvGrpSpPr>
          <p:cNvPr id="81" name="Group 294" descr="© INSCALE GmbH, 21.06.2010"/>
          <p:cNvGrpSpPr>
            <a:grpSpLocks/>
          </p:cNvGrpSpPr>
          <p:nvPr/>
        </p:nvGrpSpPr>
        <p:grpSpPr bwMode="auto">
          <a:xfrm>
            <a:off x="886038" y="1723914"/>
            <a:ext cx="890162" cy="886073"/>
            <a:chOff x="379" y="1072"/>
            <a:chExt cx="745" cy="744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82" name="Group 293"/>
            <p:cNvGrpSpPr>
              <a:grpSpLocks/>
            </p:cNvGrpSpPr>
            <p:nvPr/>
          </p:nvGrpSpPr>
          <p:grpSpPr bwMode="auto">
            <a:xfrm>
              <a:off x="379" y="1072"/>
              <a:ext cx="745" cy="744"/>
              <a:chOff x="379" y="1072"/>
              <a:chExt cx="745" cy="744"/>
            </a:xfrm>
          </p:grpSpPr>
          <p:sp>
            <p:nvSpPr>
              <p:cNvPr id="86" name="AutoShape 25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79" y="1072"/>
                <a:ext cx="745" cy="744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87" name="AutoShape 26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417" y="1110"/>
                <a:ext cx="667" cy="666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88" name="AutoShape 27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444" y="1137"/>
                <a:ext cx="613" cy="612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89" name="AutoShape 28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444" y="1137"/>
                <a:ext cx="613" cy="31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</p:grpSp>
        <p:sp>
          <p:nvSpPr>
            <p:cNvPr id="83" name="Freeform 30" descr="© INSCALE GmbH, 21.06.2010"/>
            <p:cNvSpPr>
              <a:spLocks noChangeAspect="1" noEditPoints="1"/>
            </p:cNvSpPr>
            <p:nvPr/>
          </p:nvSpPr>
          <p:spPr bwMode="auto">
            <a:xfrm>
              <a:off x="582" y="1202"/>
              <a:ext cx="174" cy="396"/>
            </a:xfrm>
            <a:custGeom>
              <a:avLst/>
              <a:gdLst>
                <a:gd name="T0" fmla="*/ 89 w 49"/>
                <a:gd name="T1" fmla="*/ 64 h 112"/>
                <a:gd name="T2" fmla="*/ 121 w 49"/>
                <a:gd name="T3" fmla="*/ 32 h 112"/>
                <a:gd name="T4" fmla="*/ 89 w 49"/>
                <a:gd name="T5" fmla="*/ 0 h 112"/>
                <a:gd name="T6" fmla="*/ 57 w 49"/>
                <a:gd name="T7" fmla="*/ 32 h 112"/>
                <a:gd name="T8" fmla="*/ 89 w 49"/>
                <a:gd name="T9" fmla="*/ 64 h 112"/>
                <a:gd name="T10" fmla="*/ 170 w 49"/>
                <a:gd name="T11" fmla="*/ 209 h 112"/>
                <a:gd name="T12" fmla="*/ 146 w 49"/>
                <a:gd name="T13" fmla="*/ 88 h 112"/>
                <a:gd name="T14" fmla="*/ 128 w 49"/>
                <a:gd name="T15" fmla="*/ 74 h 112"/>
                <a:gd name="T16" fmla="*/ 128 w 49"/>
                <a:gd name="T17" fmla="*/ 74 h 112"/>
                <a:gd name="T18" fmla="*/ 43 w 49"/>
                <a:gd name="T19" fmla="*/ 74 h 112"/>
                <a:gd name="T20" fmla="*/ 36 w 49"/>
                <a:gd name="T21" fmla="*/ 78 h 112"/>
                <a:gd name="T22" fmla="*/ 28 w 49"/>
                <a:gd name="T23" fmla="*/ 88 h 112"/>
                <a:gd name="T24" fmla="*/ 0 w 49"/>
                <a:gd name="T25" fmla="*/ 209 h 112"/>
                <a:gd name="T26" fmla="*/ 11 w 49"/>
                <a:gd name="T27" fmla="*/ 230 h 112"/>
                <a:gd name="T28" fmla="*/ 25 w 49"/>
                <a:gd name="T29" fmla="*/ 212 h 112"/>
                <a:gd name="T30" fmla="*/ 46 w 49"/>
                <a:gd name="T31" fmla="*/ 117 h 112"/>
                <a:gd name="T32" fmla="*/ 46 w 49"/>
                <a:gd name="T33" fmla="*/ 117 h 112"/>
                <a:gd name="T34" fmla="*/ 53 w 49"/>
                <a:gd name="T35" fmla="*/ 244 h 112"/>
                <a:gd name="T36" fmla="*/ 53 w 49"/>
                <a:gd name="T37" fmla="*/ 244 h 112"/>
                <a:gd name="T38" fmla="*/ 53 w 49"/>
                <a:gd name="T39" fmla="*/ 375 h 112"/>
                <a:gd name="T40" fmla="*/ 67 w 49"/>
                <a:gd name="T41" fmla="*/ 396 h 112"/>
                <a:gd name="T42" fmla="*/ 78 w 49"/>
                <a:gd name="T43" fmla="*/ 375 h 112"/>
                <a:gd name="T44" fmla="*/ 78 w 49"/>
                <a:gd name="T45" fmla="*/ 244 h 112"/>
                <a:gd name="T46" fmla="*/ 78 w 49"/>
                <a:gd name="T47" fmla="*/ 244 h 112"/>
                <a:gd name="T48" fmla="*/ 92 w 49"/>
                <a:gd name="T49" fmla="*/ 244 h 112"/>
                <a:gd name="T50" fmla="*/ 92 w 49"/>
                <a:gd name="T51" fmla="*/ 244 h 112"/>
                <a:gd name="T52" fmla="*/ 92 w 49"/>
                <a:gd name="T53" fmla="*/ 375 h 112"/>
                <a:gd name="T54" fmla="*/ 107 w 49"/>
                <a:gd name="T55" fmla="*/ 396 h 112"/>
                <a:gd name="T56" fmla="*/ 121 w 49"/>
                <a:gd name="T57" fmla="*/ 375 h 112"/>
                <a:gd name="T58" fmla="*/ 121 w 49"/>
                <a:gd name="T59" fmla="*/ 244 h 112"/>
                <a:gd name="T60" fmla="*/ 121 w 49"/>
                <a:gd name="T61" fmla="*/ 244 h 112"/>
                <a:gd name="T62" fmla="*/ 121 w 49"/>
                <a:gd name="T63" fmla="*/ 244 h 112"/>
                <a:gd name="T64" fmla="*/ 128 w 49"/>
                <a:gd name="T65" fmla="*/ 120 h 112"/>
                <a:gd name="T66" fmla="*/ 146 w 49"/>
                <a:gd name="T67" fmla="*/ 212 h 112"/>
                <a:gd name="T68" fmla="*/ 163 w 49"/>
                <a:gd name="T69" fmla="*/ 226 h 112"/>
                <a:gd name="T70" fmla="*/ 170 w 49"/>
                <a:gd name="T71" fmla="*/ 209 h 11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"/>
                <a:gd name="T109" fmla="*/ 0 h 112"/>
                <a:gd name="T110" fmla="*/ 49 w 49"/>
                <a:gd name="T111" fmla="*/ 112 h 11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" h="112">
                  <a:moveTo>
                    <a:pt x="25" y="18"/>
                  </a:moveTo>
                  <a:cubicBezTo>
                    <a:pt x="30" y="18"/>
                    <a:pt x="34" y="14"/>
                    <a:pt x="34" y="9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20" y="0"/>
                    <a:pt x="16" y="4"/>
                    <a:pt x="16" y="9"/>
                  </a:cubicBezTo>
                  <a:cubicBezTo>
                    <a:pt x="16" y="14"/>
                    <a:pt x="20" y="18"/>
                    <a:pt x="25" y="18"/>
                  </a:cubicBezTo>
                  <a:close/>
                  <a:moveTo>
                    <a:pt x="48" y="59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0" y="22"/>
                    <a:pt x="38" y="21"/>
                    <a:pt x="36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1" y="21"/>
                    <a:pt x="10" y="21"/>
                    <a:pt x="10" y="22"/>
                  </a:cubicBezTo>
                  <a:cubicBezTo>
                    <a:pt x="9" y="23"/>
                    <a:pt x="8" y="24"/>
                    <a:pt x="8" y="25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1" y="64"/>
                    <a:pt x="3" y="65"/>
                  </a:cubicBezTo>
                  <a:cubicBezTo>
                    <a:pt x="5" y="65"/>
                    <a:pt x="7" y="63"/>
                    <a:pt x="7" y="60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9"/>
                    <a:pt x="17" y="112"/>
                    <a:pt x="19" y="112"/>
                  </a:cubicBezTo>
                  <a:cubicBezTo>
                    <a:pt x="21" y="112"/>
                    <a:pt x="22" y="109"/>
                    <a:pt x="22" y="106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6" y="106"/>
                    <a:pt x="26" y="106"/>
                    <a:pt x="26" y="106"/>
                  </a:cubicBezTo>
                  <a:cubicBezTo>
                    <a:pt x="26" y="109"/>
                    <a:pt x="28" y="112"/>
                    <a:pt x="30" y="112"/>
                  </a:cubicBezTo>
                  <a:cubicBezTo>
                    <a:pt x="32" y="112"/>
                    <a:pt x="34" y="109"/>
                    <a:pt x="34" y="106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42" y="63"/>
                    <a:pt x="44" y="65"/>
                    <a:pt x="46" y="64"/>
                  </a:cubicBezTo>
                  <a:cubicBezTo>
                    <a:pt x="47" y="64"/>
                    <a:pt x="49" y="61"/>
                    <a:pt x="48" y="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  <p:sp>
          <p:nvSpPr>
            <p:cNvPr id="84" name="Freeform 31" descr="© INSCALE GmbH, 21.06.2010"/>
            <p:cNvSpPr>
              <a:spLocks noChangeAspect="1" noEditPoints="1"/>
            </p:cNvSpPr>
            <p:nvPr/>
          </p:nvSpPr>
          <p:spPr bwMode="auto">
            <a:xfrm>
              <a:off x="745" y="1212"/>
              <a:ext cx="174" cy="396"/>
            </a:xfrm>
            <a:custGeom>
              <a:avLst/>
              <a:gdLst>
                <a:gd name="T0" fmla="*/ 89 w 49"/>
                <a:gd name="T1" fmla="*/ 60 h 112"/>
                <a:gd name="T2" fmla="*/ 121 w 49"/>
                <a:gd name="T3" fmla="*/ 32 h 112"/>
                <a:gd name="T4" fmla="*/ 89 w 49"/>
                <a:gd name="T5" fmla="*/ 0 h 112"/>
                <a:gd name="T6" fmla="*/ 60 w 49"/>
                <a:gd name="T7" fmla="*/ 32 h 112"/>
                <a:gd name="T8" fmla="*/ 89 w 49"/>
                <a:gd name="T9" fmla="*/ 60 h 112"/>
                <a:gd name="T10" fmla="*/ 170 w 49"/>
                <a:gd name="T11" fmla="*/ 209 h 112"/>
                <a:gd name="T12" fmla="*/ 146 w 49"/>
                <a:gd name="T13" fmla="*/ 88 h 112"/>
                <a:gd name="T14" fmla="*/ 131 w 49"/>
                <a:gd name="T15" fmla="*/ 74 h 112"/>
                <a:gd name="T16" fmla="*/ 128 w 49"/>
                <a:gd name="T17" fmla="*/ 74 h 112"/>
                <a:gd name="T18" fmla="*/ 43 w 49"/>
                <a:gd name="T19" fmla="*/ 74 h 112"/>
                <a:gd name="T20" fmla="*/ 36 w 49"/>
                <a:gd name="T21" fmla="*/ 78 h 112"/>
                <a:gd name="T22" fmla="*/ 28 w 49"/>
                <a:gd name="T23" fmla="*/ 88 h 112"/>
                <a:gd name="T24" fmla="*/ 4 w 49"/>
                <a:gd name="T25" fmla="*/ 209 h 112"/>
                <a:gd name="T26" fmla="*/ 11 w 49"/>
                <a:gd name="T27" fmla="*/ 226 h 112"/>
                <a:gd name="T28" fmla="*/ 28 w 49"/>
                <a:gd name="T29" fmla="*/ 212 h 112"/>
                <a:gd name="T30" fmla="*/ 50 w 49"/>
                <a:gd name="T31" fmla="*/ 117 h 112"/>
                <a:gd name="T32" fmla="*/ 50 w 49"/>
                <a:gd name="T33" fmla="*/ 117 h 112"/>
                <a:gd name="T34" fmla="*/ 53 w 49"/>
                <a:gd name="T35" fmla="*/ 244 h 112"/>
                <a:gd name="T36" fmla="*/ 53 w 49"/>
                <a:gd name="T37" fmla="*/ 244 h 112"/>
                <a:gd name="T38" fmla="*/ 53 w 49"/>
                <a:gd name="T39" fmla="*/ 375 h 112"/>
                <a:gd name="T40" fmla="*/ 67 w 49"/>
                <a:gd name="T41" fmla="*/ 396 h 112"/>
                <a:gd name="T42" fmla="*/ 82 w 49"/>
                <a:gd name="T43" fmla="*/ 375 h 112"/>
                <a:gd name="T44" fmla="*/ 82 w 49"/>
                <a:gd name="T45" fmla="*/ 244 h 112"/>
                <a:gd name="T46" fmla="*/ 82 w 49"/>
                <a:gd name="T47" fmla="*/ 244 h 112"/>
                <a:gd name="T48" fmla="*/ 96 w 49"/>
                <a:gd name="T49" fmla="*/ 244 h 112"/>
                <a:gd name="T50" fmla="*/ 96 w 49"/>
                <a:gd name="T51" fmla="*/ 244 h 112"/>
                <a:gd name="T52" fmla="*/ 96 w 49"/>
                <a:gd name="T53" fmla="*/ 375 h 112"/>
                <a:gd name="T54" fmla="*/ 107 w 49"/>
                <a:gd name="T55" fmla="*/ 396 h 112"/>
                <a:gd name="T56" fmla="*/ 121 w 49"/>
                <a:gd name="T57" fmla="*/ 375 h 112"/>
                <a:gd name="T58" fmla="*/ 121 w 49"/>
                <a:gd name="T59" fmla="*/ 244 h 112"/>
                <a:gd name="T60" fmla="*/ 121 w 49"/>
                <a:gd name="T61" fmla="*/ 244 h 112"/>
                <a:gd name="T62" fmla="*/ 121 w 49"/>
                <a:gd name="T63" fmla="*/ 244 h 112"/>
                <a:gd name="T64" fmla="*/ 128 w 49"/>
                <a:gd name="T65" fmla="*/ 120 h 112"/>
                <a:gd name="T66" fmla="*/ 149 w 49"/>
                <a:gd name="T67" fmla="*/ 212 h 112"/>
                <a:gd name="T68" fmla="*/ 163 w 49"/>
                <a:gd name="T69" fmla="*/ 226 h 112"/>
                <a:gd name="T70" fmla="*/ 170 w 49"/>
                <a:gd name="T71" fmla="*/ 209 h 11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"/>
                <a:gd name="T109" fmla="*/ 0 h 112"/>
                <a:gd name="T110" fmla="*/ 49 w 49"/>
                <a:gd name="T111" fmla="*/ 112 h 11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" h="112">
                  <a:moveTo>
                    <a:pt x="25" y="17"/>
                  </a:moveTo>
                  <a:cubicBezTo>
                    <a:pt x="30" y="17"/>
                    <a:pt x="34" y="13"/>
                    <a:pt x="34" y="9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21" y="0"/>
                    <a:pt x="17" y="4"/>
                    <a:pt x="17" y="9"/>
                  </a:cubicBezTo>
                  <a:cubicBezTo>
                    <a:pt x="17" y="13"/>
                    <a:pt x="21" y="17"/>
                    <a:pt x="25" y="17"/>
                  </a:cubicBezTo>
                  <a:close/>
                  <a:moveTo>
                    <a:pt x="48" y="59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0" y="22"/>
                    <a:pt x="38" y="20"/>
                    <a:pt x="37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1" y="21"/>
                    <a:pt x="11" y="21"/>
                    <a:pt x="10" y="22"/>
                  </a:cubicBezTo>
                  <a:cubicBezTo>
                    <a:pt x="9" y="23"/>
                    <a:pt x="8" y="24"/>
                    <a:pt x="8" y="25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0" y="62"/>
                    <a:pt x="1" y="64"/>
                    <a:pt x="3" y="64"/>
                  </a:cubicBezTo>
                  <a:cubicBezTo>
                    <a:pt x="5" y="65"/>
                    <a:pt x="7" y="63"/>
                    <a:pt x="8" y="60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9"/>
                    <a:pt x="17" y="112"/>
                    <a:pt x="19" y="112"/>
                  </a:cubicBezTo>
                  <a:cubicBezTo>
                    <a:pt x="21" y="112"/>
                    <a:pt x="23" y="109"/>
                    <a:pt x="23" y="106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106"/>
                    <a:pt x="27" y="106"/>
                    <a:pt x="27" y="106"/>
                  </a:cubicBezTo>
                  <a:cubicBezTo>
                    <a:pt x="27" y="109"/>
                    <a:pt x="28" y="112"/>
                    <a:pt x="30" y="112"/>
                  </a:cubicBezTo>
                  <a:cubicBezTo>
                    <a:pt x="32" y="112"/>
                    <a:pt x="34" y="109"/>
                    <a:pt x="34" y="106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2" y="63"/>
                    <a:pt x="44" y="64"/>
                    <a:pt x="46" y="64"/>
                  </a:cubicBezTo>
                  <a:cubicBezTo>
                    <a:pt x="48" y="64"/>
                    <a:pt x="49" y="61"/>
                    <a:pt x="48" y="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  <p:sp>
          <p:nvSpPr>
            <p:cNvPr id="85" name="Freeform 284" descr="© INSCALE GmbH, 21.06.2010"/>
            <p:cNvSpPr>
              <a:spLocks noChangeAspect="1" noEditPoints="1"/>
            </p:cNvSpPr>
            <p:nvPr/>
          </p:nvSpPr>
          <p:spPr bwMode="auto">
            <a:xfrm>
              <a:off x="668" y="1247"/>
              <a:ext cx="161" cy="406"/>
            </a:xfrm>
            <a:custGeom>
              <a:avLst/>
              <a:gdLst>
                <a:gd name="T0" fmla="*/ 81 w 50"/>
                <a:gd name="T1" fmla="*/ 61 h 126"/>
                <a:gd name="T2" fmla="*/ 113 w 50"/>
                <a:gd name="T3" fmla="*/ 32 h 126"/>
                <a:gd name="T4" fmla="*/ 81 w 50"/>
                <a:gd name="T5" fmla="*/ 0 h 126"/>
                <a:gd name="T6" fmla="*/ 48 w 50"/>
                <a:gd name="T7" fmla="*/ 32 h 126"/>
                <a:gd name="T8" fmla="*/ 81 w 50"/>
                <a:gd name="T9" fmla="*/ 61 h 126"/>
                <a:gd name="T10" fmla="*/ 158 w 50"/>
                <a:gd name="T11" fmla="*/ 216 h 126"/>
                <a:gd name="T12" fmla="*/ 132 w 50"/>
                <a:gd name="T13" fmla="*/ 93 h 126"/>
                <a:gd name="T14" fmla="*/ 126 w 50"/>
                <a:gd name="T15" fmla="*/ 81 h 126"/>
                <a:gd name="T16" fmla="*/ 126 w 50"/>
                <a:gd name="T17" fmla="*/ 77 h 126"/>
                <a:gd name="T18" fmla="*/ 122 w 50"/>
                <a:gd name="T19" fmla="*/ 77 h 126"/>
                <a:gd name="T20" fmla="*/ 116 w 50"/>
                <a:gd name="T21" fmla="*/ 74 h 126"/>
                <a:gd name="T22" fmla="*/ 42 w 50"/>
                <a:gd name="T23" fmla="*/ 74 h 126"/>
                <a:gd name="T24" fmla="*/ 32 w 50"/>
                <a:gd name="T25" fmla="*/ 84 h 126"/>
                <a:gd name="T26" fmla="*/ 29 w 50"/>
                <a:gd name="T27" fmla="*/ 93 h 126"/>
                <a:gd name="T28" fmla="*/ 3 w 50"/>
                <a:gd name="T29" fmla="*/ 216 h 126"/>
                <a:gd name="T30" fmla="*/ 13 w 50"/>
                <a:gd name="T31" fmla="*/ 235 h 126"/>
                <a:gd name="T32" fmla="*/ 29 w 50"/>
                <a:gd name="T33" fmla="*/ 219 h 126"/>
                <a:gd name="T34" fmla="*/ 48 w 50"/>
                <a:gd name="T35" fmla="*/ 132 h 126"/>
                <a:gd name="T36" fmla="*/ 52 w 50"/>
                <a:gd name="T37" fmla="*/ 155 h 126"/>
                <a:gd name="T38" fmla="*/ 26 w 50"/>
                <a:gd name="T39" fmla="*/ 290 h 126"/>
                <a:gd name="T40" fmla="*/ 52 w 50"/>
                <a:gd name="T41" fmla="*/ 290 h 126"/>
                <a:gd name="T42" fmla="*/ 52 w 50"/>
                <a:gd name="T43" fmla="*/ 387 h 126"/>
                <a:gd name="T44" fmla="*/ 64 w 50"/>
                <a:gd name="T45" fmla="*/ 406 h 126"/>
                <a:gd name="T46" fmla="*/ 77 w 50"/>
                <a:gd name="T47" fmla="*/ 387 h 126"/>
                <a:gd name="T48" fmla="*/ 77 w 50"/>
                <a:gd name="T49" fmla="*/ 290 h 126"/>
                <a:gd name="T50" fmla="*/ 87 w 50"/>
                <a:gd name="T51" fmla="*/ 290 h 126"/>
                <a:gd name="T52" fmla="*/ 87 w 50"/>
                <a:gd name="T53" fmla="*/ 387 h 126"/>
                <a:gd name="T54" fmla="*/ 100 w 50"/>
                <a:gd name="T55" fmla="*/ 406 h 126"/>
                <a:gd name="T56" fmla="*/ 113 w 50"/>
                <a:gd name="T57" fmla="*/ 387 h 126"/>
                <a:gd name="T58" fmla="*/ 113 w 50"/>
                <a:gd name="T59" fmla="*/ 290 h 126"/>
                <a:gd name="T60" fmla="*/ 135 w 50"/>
                <a:gd name="T61" fmla="*/ 290 h 126"/>
                <a:gd name="T62" fmla="*/ 113 w 50"/>
                <a:gd name="T63" fmla="*/ 155 h 126"/>
                <a:gd name="T64" fmla="*/ 116 w 50"/>
                <a:gd name="T65" fmla="*/ 132 h 126"/>
                <a:gd name="T66" fmla="*/ 135 w 50"/>
                <a:gd name="T67" fmla="*/ 219 h 126"/>
                <a:gd name="T68" fmla="*/ 151 w 50"/>
                <a:gd name="T69" fmla="*/ 235 h 126"/>
                <a:gd name="T70" fmla="*/ 158 w 50"/>
                <a:gd name="T71" fmla="*/ 216 h 1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"/>
                <a:gd name="T109" fmla="*/ 0 h 126"/>
                <a:gd name="T110" fmla="*/ 50 w 50"/>
                <a:gd name="T111" fmla="*/ 126 h 12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" h="126">
                  <a:moveTo>
                    <a:pt x="25" y="19"/>
                  </a:moveTo>
                  <a:cubicBezTo>
                    <a:pt x="30" y="19"/>
                    <a:pt x="35" y="15"/>
                    <a:pt x="35" y="10"/>
                  </a:cubicBezTo>
                  <a:cubicBezTo>
                    <a:pt x="35" y="4"/>
                    <a:pt x="30" y="0"/>
                    <a:pt x="25" y="0"/>
                  </a:cubicBezTo>
                  <a:cubicBezTo>
                    <a:pt x="19" y="0"/>
                    <a:pt x="15" y="4"/>
                    <a:pt x="15" y="10"/>
                  </a:cubicBezTo>
                  <a:cubicBezTo>
                    <a:pt x="15" y="15"/>
                    <a:pt x="19" y="19"/>
                    <a:pt x="25" y="19"/>
                  </a:cubicBezTo>
                  <a:close/>
                  <a:moveTo>
                    <a:pt x="49" y="67"/>
                  </a:moveTo>
                  <a:cubicBezTo>
                    <a:pt x="41" y="29"/>
                    <a:pt x="41" y="29"/>
                    <a:pt x="41" y="29"/>
                  </a:cubicBezTo>
                  <a:cubicBezTo>
                    <a:pt x="41" y="27"/>
                    <a:pt x="40" y="25"/>
                    <a:pt x="39" y="25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4"/>
                    <a:pt x="37" y="23"/>
                    <a:pt x="36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10" y="27"/>
                    <a:pt x="10" y="28"/>
                    <a:pt x="9" y="29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0" y="70"/>
                    <a:pt x="2" y="72"/>
                    <a:pt x="4" y="73"/>
                  </a:cubicBezTo>
                  <a:cubicBezTo>
                    <a:pt x="6" y="73"/>
                    <a:pt x="8" y="71"/>
                    <a:pt x="9" y="68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6" y="123"/>
                    <a:pt x="18" y="126"/>
                    <a:pt x="20" y="126"/>
                  </a:cubicBezTo>
                  <a:cubicBezTo>
                    <a:pt x="22" y="126"/>
                    <a:pt x="24" y="123"/>
                    <a:pt x="24" y="120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27" y="90"/>
                    <a:pt x="27" y="90"/>
                    <a:pt x="27" y="90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7" y="123"/>
                    <a:pt x="29" y="126"/>
                    <a:pt x="31" y="126"/>
                  </a:cubicBezTo>
                  <a:cubicBezTo>
                    <a:pt x="34" y="126"/>
                    <a:pt x="35" y="123"/>
                    <a:pt x="35" y="12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2" y="71"/>
                    <a:pt x="45" y="73"/>
                    <a:pt x="47" y="73"/>
                  </a:cubicBezTo>
                  <a:cubicBezTo>
                    <a:pt x="49" y="72"/>
                    <a:pt x="50" y="70"/>
                    <a:pt x="49" y="67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  <p:grpSp>
        <p:nvGrpSpPr>
          <p:cNvPr id="90" name="Group 561" descr="© INSCALE GmbH, 21.06.2010"/>
          <p:cNvGrpSpPr>
            <a:grpSpLocks/>
          </p:cNvGrpSpPr>
          <p:nvPr/>
        </p:nvGrpSpPr>
        <p:grpSpPr bwMode="auto">
          <a:xfrm>
            <a:off x="3040062" y="1676400"/>
            <a:ext cx="900113" cy="900113"/>
            <a:chOff x="480" y="1682"/>
            <a:chExt cx="567" cy="567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91" name="Group 560"/>
            <p:cNvGrpSpPr>
              <a:grpSpLocks/>
            </p:cNvGrpSpPr>
            <p:nvPr/>
          </p:nvGrpSpPr>
          <p:grpSpPr bwMode="auto">
            <a:xfrm>
              <a:off x="480" y="1682"/>
              <a:ext cx="567" cy="567"/>
              <a:chOff x="480" y="1682"/>
              <a:chExt cx="567" cy="567"/>
            </a:xfrm>
          </p:grpSpPr>
          <p:sp>
            <p:nvSpPr>
              <p:cNvPr id="99" name="AutoShape 375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480" y="1682"/>
                <a:ext cx="567" cy="5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00" name="AutoShape 376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509" y="1711"/>
                <a:ext cx="508" cy="50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01" name="AutoShape 377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529" y="1731"/>
                <a:ext cx="467" cy="4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02" name="AutoShape 378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529" y="1731"/>
                <a:ext cx="467" cy="243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</p:grpSp>
        <p:grpSp>
          <p:nvGrpSpPr>
            <p:cNvPr id="92" name="Group 559"/>
            <p:cNvGrpSpPr>
              <a:grpSpLocks/>
            </p:cNvGrpSpPr>
            <p:nvPr/>
          </p:nvGrpSpPr>
          <p:grpSpPr bwMode="auto">
            <a:xfrm>
              <a:off x="572" y="1824"/>
              <a:ext cx="377" cy="283"/>
              <a:chOff x="572" y="1824"/>
              <a:chExt cx="377" cy="283"/>
            </a:xfrm>
          </p:grpSpPr>
          <p:sp>
            <p:nvSpPr>
              <p:cNvPr id="93" name="Freeform 380" descr="© INSCALE GmbH, 21.06.2010"/>
              <p:cNvSpPr>
                <a:spLocks noChangeAspect="1"/>
              </p:cNvSpPr>
              <p:nvPr/>
            </p:nvSpPr>
            <p:spPr bwMode="auto">
              <a:xfrm>
                <a:off x="572" y="1831"/>
                <a:ext cx="358" cy="242"/>
              </a:xfrm>
              <a:custGeom>
                <a:avLst/>
                <a:gdLst>
                  <a:gd name="T0" fmla="*/ 186 w 148"/>
                  <a:gd name="T1" fmla="*/ 0 h 100"/>
                  <a:gd name="T2" fmla="*/ 0 w 148"/>
                  <a:gd name="T3" fmla="*/ 102 h 100"/>
                  <a:gd name="T4" fmla="*/ 0 w 148"/>
                  <a:gd name="T5" fmla="*/ 102 h 100"/>
                  <a:gd name="T6" fmla="*/ 0 w 148"/>
                  <a:gd name="T7" fmla="*/ 148 h 100"/>
                  <a:gd name="T8" fmla="*/ 0 w 148"/>
                  <a:gd name="T9" fmla="*/ 148 h 100"/>
                  <a:gd name="T10" fmla="*/ 90 w 148"/>
                  <a:gd name="T11" fmla="*/ 242 h 100"/>
                  <a:gd name="T12" fmla="*/ 90 w 148"/>
                  <a:gd name="T13" fmla="*/ 240 h 100"/>
                  <a:gd name="T14" fmla="*/ 179 w 148"/>
                  <a:gd name="T15" fmla="*/ 148 h 100"/>
                  <a:gd name="T16" fmla="*/ 179 w 148"/>
                  <a:gd name="T17" fmla="*/ 148 h 100"/>
                  <a:gd name="T18" fmla="*/ 358 w 148"/>
                  <a:gd name="T19" fmla="*/ 148 h 100"/>
                  <a:gd name="T20" fmla="*/ 358 w 148"/>
                  <a:gd name="T21" fmla="*/ 102 h 100"/>
                  <a:gd name="T22" fmla="*/ 186 w 148"/>
                  <a:gd name="T23" fmla="*/ 0 h 1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8"/>
                  <a:gd name="T37" fmla="*/ 0 h 100"/>
                  <a:gd name="T38" fmla="*/ 148 w 148"/>
                  <a:gd name="T39" fmla="*/ 100 h 1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8" h="100">
                    <a:moveTo>
                      <a:pt x="77" y="0"/>
                    </a:moveTo>
                    <a:cubicBezTo>
                      <a:pt x="36" y="0"/>
                      <a:pt x="8" y="17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77"/>
                      <a:pt x="15" y="92"/>
                      <a:pt x="37" y="100"/>
                    </a:cubicBezTo>
                    <a:cubicBezTo>
                      <a:pt x="37" y="99"/>
                      <a:pt x="37" y="99"/>
                      <a:pt x="37" y="99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148" y="61"/>
                      <a:pt x="148" y="61"/>
                      <a:pt x="148" y="61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38" y="19"/>
                      <a:pt x="118" y="0"/>
                      <a:pt x="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94" name="Freeform 381" descr="© INSCALE GmbH, 21.06.2010"/>
              <p:cNvSpPr>
                <a:spLocks noChangeAspect="1"/>
              </p:cNvSpPr>
              <p:nvPr/>
            </p:nvSpPr>
            <p:spPr bwMode="auto">
              <a:xfrm>
                <a:off x="572" y="1824"/>
                <a:ext cx="358" cy="201"/>
              </a:xfrm>
              <a:custGeom>
                <a:avLst/>
                <a:gdLst>
                  <a:gd name="T0" fmla="*/ 179 w 148"/>
                  <a:gd name="T1" fmla="*/ 0 h 83"/>
                  <a:gd name="T2" fmla="*/ 0 w 148"/>
                  <a:gd name="T3" fmla="*/ 109 h 83"/>
                  <a:gd name="T4" fmla="*/ 90 w 148"/>
                  <a:gd name="T5" fmla="*/ 201 h 83"/>
                  <a:gd name="T6" fmla="*/ 179 w 148"/>
                  <a:gd name="T7" fmla="*/ 109 h 83"/>
                  <a:gd name="T8" fmla="*/ 358 w 148"/>
                  <a:gd name="T9" fmla="*/ 109 h 83"/>
                  <a:gd name="T10" fmla="*/ 179 w 148"/>
                  <a:gd name="T11" fmla="*/ 0 h 8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8"/>
                  <a:gd name="T19" fmla="*/ 0 h 83"/>
                  <a:gd name="T20" fmla="*/ 148 w 148"/>
                  <a:gd name="T21" fmla="*/ 83 h 8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8" h="83">
                    <a:moveTo>
                      <a:pt x="74" y="0"/>
                    </a:moveTo>
                    <a:cubicBezTo>
                      <a:pt x="33" y="0"/>
                      <a:pt x="0" y="20"/>
                      <a:pt x="0" y="45"/>
                    </a:cubicBezTo>
                    <a:cubicBezTo>
                      <a:pt x="0" y="61"/>
                      <a:pt x="15" y="76"/>
                      <a:pt x="37" y="83"/>
                    </a:cubicBezTo>
                    <a:cubicBezTo>
                      <a:pt x="74" y="45"/>
                      <a:pt x="74" y="45"/>
                      <a:pt x="74" y="45"/>
                    </a:cubicBezTo>
                    <a:cubicBezTo>
                      <a:pt x="148" y="45"/>
                      <a:pt x="148" y="45"/>
                      <a:pt x="148" y="45"/>
                    </a:cubicBezTo>
                    <a:cubicBezTo>
                      <a:pt x="148" y="20"/>
                      <a:pt x="115" y="0"/>
                      <a:pt x="74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95" name="Freeform 382" descr="© INSCALE GmbH, 21.06.2010"/>
              <p:cNvSpPr>
                <a:spLocks noChangeAspect="1"/>
              </p:cNvSpPr>
              <p:nvPr/>
            </p:nvSpPr>
            <p:spPr bwMode="auto">
              <a:xfrm>
                <a:off x="770" y="1947"/>
                <a:ext cx="179" cy="141"/>
              </a:xfrm>
              <a:custGeom>
                <a:avLst/>
                <a:gdLst>
                  <a:gd name="T0" fmla="*/ 0 w 74"/>
                  <a:gd name="T1" fmla="*/ 0 h 58"/>
                  <a:gd name="T2" fmla="*/ 0 w 74"/>
                  <a:gd name="T3" fmla="*/ 46 h 58"/>
                  <a:gd name="T4" fmla="*/ 90 w 74"/>
                  <a:gd name="T5" fmla="*/ 141 h 58"/>
                  <a:gd name="T6" fmla="*/ 90 w 74"/>
                  <a:gd name="T7" fmla="*/ 141 h 58"/>
                  <a:gd name="T8" fmla="*/ 90 w 74"/>
                  <a:gd name="T9" fmla="*/ 141 h 58"/>
                  <a:gd name="T10" fmla="*/ 179 w 74"/>
                  <a:gd name="T11" fmla="*/ 46 h 58"/>
                  <a:gd name="T12" fmla="*/ 179 w 74"/>
                  <a:gd name="T13" fmla="*/ 0 h 58"/>
                  <a:gd name="T14" fmla="*/ 0 w 74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4"/>
                  <a:gd name="T25" fmla="*/ 0 h 58"/>
                  <a:gd name="T26" fmla="*/ 74 w 74"/>
                  <a:gd name="T27" fmla="*/ 58 h 5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4" h="58">
                    <a:moveTo>
                      <a:pt x="0" y="0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59" y="50"/>
                      <a:pt x="74" y="36"/>
                      <a:pt x="74" y="19"/>
                    </a:cubicBezTo>
                    <a:cubicBezTo>
                      <a:pt x="74" y="0"/>
                      <a:pt x="74" y="0"/>
                      <a:pt x="7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96" name="Freeform 383" descr="© INSCALE GmbH, 21.06.2010"/>
              <p:cNvSpPr>
                <a:spLocks noChangeAspect="1"/>
              </p:cNvSpPr>
              <p:nvPr/>
            </p:nvSpPr>
            <p:spPr bwMode="auto">
              <a:xfrm>
                <a:off x="770" y="1947"/>
                <a:ext cx="179" cy="94"/>
              </a:xfrm>
              <a:custGeom>
                <a:avLst/>
                <a:gdLst>
                  <a:gd name="T0" fmla="*/ 0 w 74"/>
                  <a:gd name="T1" fmla="*/ 0 h 39"/>
                  <a:gd name="T2" fmla="*/ 44 w 74"/>
                  <a:gd name="T3" fmla="*/ 46 h 39"/>
                  <a:gd name="T4" fmla="*/ 90 w 74"/>
                  <a:gd name="T5" fmla="*/ 94 h 39"/>
                  <a:gd name="T6" fmla="*/ 162 w 74"/>
                  <a:gd name="T7" fmla="*/ 46 h 39"/>
                  <a:gd name="T8" fmla="*/ 174 w 74"/>
                  <a:gd name="T9" fmla="*/ 22 h 39"/>
                  <a:gd name="T10" fmla="*/ 179 w 74"/>
                  <a:gd name="T11" fmla="*/ 0 h 39"/>
                  <a:gd name="T12" fmla="*/ 0 w 74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39"/>
                  <a:gd name="T23" fmla="*/ 74 w 74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39">
                    <a:moveTo>
                      <a:pt x="0" y="0"/>
                    </a:moveTo>
                    <a:cubicBezTo>
                      <a:pt x="18" y="19"/>
                      <a:pt x="18" y="19"/>
                      <a:pt x="18" y="1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50" y="34"/>
                      <a:pt x="60" y="27"/>
                      <a:pt x="67" y="19"/>
                    </a:cubicBezTo>
                    <a:cubicBezTo>
                      <a:pt x="69" y="16"/>
                      <a:pt x="71" y="13"/>
                      <a:pt x="72" y="9"/>
                    </a:cubicBezTo>
                    <a:cubicBezTo>
                      <a:pt x="73" y="6"/>
                      <a:pt x="74" y="3"/>
                      <a:pt x="7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97" name="Freeform 384" descr="© INSCALE GmbH, 21.06.2010"/>
              <p:cNvSpPr>
                <a:spLocks noChangeAspect="1"/>
              </p:cNvSpPr>
              <p:nvPr/>
            </p:nvSpPr>
            <p:spPr bwMode="auto">
              <a:xfrm>
                <a:off x="668" y="1952"/>
                <a:ext cx="179" cy="155"/>
              </a:xfrm>
              <a:custGeom>
                <a:avLst/>
                <a:gdLst>
                  <a:gd name="T0" fmla="*/ 90 w 74"/>
                  <a:gd name="T1" fmla="*/ 0 h 64"/>
                  <a:gd name="T2" fmla="*/ 0 w 74"/>
                  <a:gd name="T3" fmla="*/ 92 h 64"/>
                  <a:gd name="T4" fmla="*/ 0 w 74"/>
                  <a:gd name="T5" fmla="*/ 138 h 64"/>
                  <a:gd name="T6" fmla="*/ 90 w 74"/>
                  <a:gd name="T7" fmla="*/ 155 h 64"/>
                  <a:gd name="T8" fmla="*/ 179 w 74"/>
                  <a:gd name="T9" fmla="*/ 138 h 64"/>
                  <a:gd name="T10" fmla="*/ 179 w 74"/>
                  <a:gd name="T11" fmla="*/ 92 h 64"/>
                  <a:gd name="T12" fmla="*/ 90 w 74"/>
                  <a:gd name="T13" fmla="*/ 0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64"/>
                  <a:gd name="T23" fmla="*/ 74 w 74"/>
                  <a:gd name="T24" fmla="*/ 64 h 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64">
                    <a:moveTo>
                      <a:pt x="37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11" y="61"/>
                      <a:pt x="24" y="64"/>
                      <a:pt x="37" y="64"/>
                    </a:cubicBezTo>
                    <a:cubicBezTo>
                      <a:pt x="51" y="64"/>
                      <a:pt x="63" y="61"/>
                      <a:pt x="74" y="57"/>
                    </a:cubicBezTo>
                    <a:cubicBezTo>
                      <a:pt x="74" y="38"/>
                      <a:pt x="74" y="38"/>
                      <a:pt x="74" y="38"/>
                    </a:cubicBez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98" name="Freeform 385" descr="© INSCALE GmbH, 21.06.2010"/>
              <p:cNvSpPr>
                <a:spLocks noChangeAspect="1"/>
              </p:cNvSpPr>
              <p:nvPr/>
            </p:nvSpPr>
            <p:spPr bwMode="auto">
              <a:xfrm>
                <a:off x="668" y="1952"/>
                <a:ext cx="179" cy="107"/>
              </a:xfrm>
              <a:custGeom>
                <a:avLst/>
                <a:gdLst>
                  <a:gd name="T0" fmla="*/ 90 w 74"/>
                  <a:gd name="T1" fmla="*/ 107 h 44"/>
                  <a:gd name="T2" fmla="*/ 145 w 74"/>
                  <a:gd name="T3" fmla="*/ 102 h 44"/>
                  <a:gd name="T4" fmla="*/ 179 w 74"/>
                  <a:gd name="T5" fmla="*/ 92 h 44"/>
                  <a:gd name="T6" fmla="*/ 90 w 74"/>
                  <a:gd name="T7" fmla="*/ 0 h 44"/>
                  <a:gd name="T8" fmla="*/ 0 w 74"/>
                  <a:gd name="T9" fmla="*/ 92 h 44"/>
                  <a:gd name="T10" fmla="*/ 36 w 74"/>
                  <a:gd name="T11" fmla="*/ 102 h 44"/>
                  <a:gd name="T12" fmla="*/ 90 w 74"/>
                  <a:gd name="T13" fmla="*/ 107 h 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44"/>
                  <a:gd name="T23" fmla="*/ 74 w 74"/>
                  <a:gd name="T24" fmla="*/ 44 h 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44">
                    <a:moveTo>
                      <a:pt x="37" y="44"/>
                    </a:moveTo>
                    <a:cubicBezTo>
                      <a:pt x="45" y="44"/>
                      <a:pt x="53" y="44"/>
                      <a:pt x="60" y="42"/>
                    </a:cubicBezTo>
                    <a:cubicBezTo>
                      <a:pt x="65" y="41"/>
                      <a:pt x="70" y="40"/>
                      <a:pt x="74" y="38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5" y="40"/>
                      <a:pt x="10" y="41"/>
                      <a:pt x="15" y="42"/>
                    </a:cubicBezTo>
                    <a:cubicBezTo>
                      <a:pt x="22" y="44"/>
                      <a:pt x="29" y="44"/>
                      <a:pt x="37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</p:grpSp>
      <p:grpSp>
        <p:nvGrpSpPr>
          <p:cNvPr id="103" name="Group 564" descr="© INSCALE GmbH, 21.06.2010"/>
          <p:cNvGrpSpPr>
            <a:grpSpLocks/>
          </p:cNvGrpSpPr>
          <p:nvPr/>
        </p:nvGrpSpPr>
        <p:grpSpPr bwMode="auto">
          <a:xfrm>
            <a:off x="7361237" y="1712604"/>
            <a:ext cx="900113" cy="900112"/>
            <a:chOff x="3866" y="2385"/>
            <a:chExt cx="567" cy="567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104" name="Group 563"/>
            <p:cNvGrpSpPr>
              <a:grpSpLocks/>
            </p:cNvGrpSpPr>
            <p:nvPr/>
          </p:nvGrpSpPr>
          <p:grpSpPr bwMode="auto">
            <a:xfrm>
              <a:off x="3866" y="2385"/>
              <a:ext cx="567" cy="567"/>
              <a:chOff x="3866" y="2385"/>
              <a:chExt cx="567" cy="567"/>
            </a:xfrm>
          </p:grpSpPr>
          <p:sp>
            <p:nvSpPr>
              <p:cNvPr id="108" name="AutoShape 366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866" y="2385"/>
                <a:ext cx="567" cy="5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09" name="AutoShape 367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895" y="2414"/>
                <a:ext cx="508" cy="50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10" name="AutoShape 368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915" y="2434"/>
                <a:ext cx="467" cy="4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11" name="AutoShape 369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915" y="2434"/>
                <a:ext cx="467" cy="243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</p:grpSp>
        <p:grpSp>
          <p:nvGrpSpPr>
            <p:cNvPr id="105" name="Group 562"/>
            <p:cNvGrpSpPr>
              <a:grpSpLocks/>
            </p:cNvGrpSpPr>
            <p:nvPr/>
          </p:nvGrpSpPr>
          <p:grpSpPr bwMode="auto">
            <a:xfrm>
              <a:off x="3958" y="2476"/>
              <a:ext cx="383" cy="382"/>
              <a:chOff x="3958" y="2476"/>
              <a:chExt cx="383" cy="382"/>
            </a:xfrm>
          </p:grpSpPr>
          <p:sp>
            <p:nvSpPr>
              <p:cNvPr id="106" name="Freeform 371" descr="© INSCALE GmbH, 21.06.2010"/>
              <p:cNvSpPr>
                <a:spLocks noChangeAspect="1"/>
              </p:cNvSpPr>
              <p:nvPr/>
            </p:nvSpPr>
            <p:spPr bwMode="gray">
              <a:xfrm>
                <a:off x="3958" y="2581"/>
                <a:ext cx="285" cy="277"/>
              </a:xfrm>
              <a:custGeom>
                <a:avLst/>
                <a:gdLst>
                  <a:gd name="T0" fmla="*/ 279 w 258"/>
                  <a:gd name="T1" fmla="*/ 66 h 252"/>
                  <a:gd name="T2" fmla="*/ 256 w 258"/>
                  <a:gd name="T3" fmla="*/ 23 h 252"/>
                  <a:gd name="T4" fmla="*/ 213 w 258"/>
                  <a:gd name="T5" fmla="*/ 0 h 252"/>
                  <a:gd name="T6" fmla="*/ 161 w 258"/>
                  <a:gd name="T7" fmla="*/ 51 h 252"/>
                  <a:gd name="T8" fmla="*/ 229 w 258"/>
                  <a:gd name="T9" fmla="*/ 51 h 252"/>
                  <a:gd name="T10" fmla="*/ 229 w 258"/>
                  <a:gd name="T11" fmla="*/ 118 h 252"/>
                  <a:gd name="T12" fmla="*/ 129 w 258"/>
                  <a:gd name="T13" fmla="*/ 217 h 252"/>
                  <a:gd name="T14" fmla="*/ 62 w 258"/>
                  <a:gd name="T15" fmla="*/ 217 h 252"/>
                  <a:gd name="T16" fmla="*/ 62 w 258"/>
                  <a:gd name="T17" fmla="*/ 149 h 252"/>
                  <a:gd name="T18" fmla="*/ 105 w 258"/>
                  <a:gd name="T19" fmla="*/ 108 h 252"/>
                  <a:gd name="T20" fmla="*/ 128 w 258"/>
                  <a:gd name="T21" fmla="*/ 29 h 252"/>
                  <a:gd name="T22" fmla="*/ 34 w 258"/>
                  <a:gd name="T23" fmla="*/ 122 h 252"/>
                  <a:gd name="T24" fmla="*/ 34 w 258"/>
                  <a:gd name="T25" fmla="*/ 244 h 252"/>
                  <a:gd name="T26" fmla="*/ 157 w 258"/>
                  <a:gd name="T27" fmla="*/ 244 h 252"/>
                  <a:gd name="T28" fmla="*/ 256 w 258"/>
                  <a:gd name="T29" fmla="*/ 145 h 252"/>
                  <a:gd name="T30" fmla="*/ 279 w 258"/>
                  <a:gd name="T31" fmla="*/ 66 h 25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58"/>
                  <a:gd name="T49" fmla="*/ 0 h 252"/>
                  <a:gd name="T50" fmla="*/ 258 w 258"/>
                  <a:gd name="T51" fmla="*/ 252 h 25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58" h="252">
                    <a:moveTo>
                      <a:pt x="253" y="60"/>
                    </a:moveTo>
                    <a:cubicBezTo>
                      <a:pt x="250" y="46"/>
                      <a:pt x="243" y="32"/>
                      <a:pt x="232" y="21"/>
                    </a:cubicBezTo>
                    <a:cubicBezTo>
                      <a:pt x="221" y="10"/>
                      <a:pt x="207" y="3"/>
                      <a:pt x="193" y="0"/>
                    </a:cubicBezTo>
                    <a:cubicBezTo>
                      <a:pt x="146" y="46"/>
                      <a:pt x="146" y="46"/>
                      <a:pt x="146" y="46"/>
                    </a:cubicBezTo>
                    <a:cubicBezTo>
                      <a:pt x="163" y="30"/>
                      <a:pt x="190" y="30"/>
                      <a:pt x="207" y="46"/>
                    </a:cubicBezTo>
                    <a:cubicBezTo>
                      <a:pt x="223" y="63"/>
                      <a:pt x="223" y="90"/>
                      <a:pt x="207" y="107"/>
                    </a:cubicBezTo>
                    <a:cubicBezTo>
                      <a:pt x="117" y="197"/>
                      <a:pt x="117" y="197"/>
                      <a:pt x="117" y="197"/>
                    </a:cubicBezTo>
                    <a:cubicBezTo>
                      <a:pt x="100" y="213"/>
                      <a:pt x="73" y="213"/>
                      <a:pt x="56" y="197"/>
                    </a:cubicBezTo>
                    <a:cubicBezTo>
                      <a:pt x="40" y="180"/>
                      <a:pt x="40" y="153"/>
                      <a:pt x="56" y="136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90" y="73"/>
                      <a:pt x="97" y="45"/>
                      <a:pt x="116" y="26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0" y="142"/>
                      <a:pt x="0" y="191"/>
                      <a:pt x="31" y="222"/>
                    </a:cubicBezTo>
                    <a:cubicBezTo>
                      <a:pt x="62" y="252"/>
                      <a:pt x="111" y="252"/>
                      <a:pt x="142" y="222"/>
                    </a:cubicBezTo>
                    <a:cubicBezTo>
                      <a:pt x="232" y="132"/>
                      <a:pt x="232" y="132"/>
                      <a:pt x="232" y="132"/>
                    </a:cubicBezTo>
                    <a:cubicBezTo>
                      <a:pt x="251" y="113"/>
                      <a:pt x="258" y="85"/>
                      <a:pt x="253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107" name="Freeform 372" descr="© INSCALE GmbH, 21.06.2010"/>
              <p:cNvSpPr>
                <a:spLocks noChangeAspect="1"/>
              </p:cNvSpPr>
              <p:nvPr/>
            </p:nvSpPr>
            <p:spPr bwMode="gray">
              <a:xfrm>
                <a:off x="4057" y="2476"/>
                <a:ext cx="284" cy="278"/>
              </a:xfrm>
              <a:custGeom>
                <a:avLst/>
                <a:gdLst>
                  <a:gd name="T0" fmla="*/ 251 w 257"/>
                  <a:gd name="T1" fmla="*/ 33 h 252"/>
                  <a:gd name="T2" fmla="*/ 128 w 257"/>
                  <a:gd name="T3" fmla="*/ 33 h 252"/>
                  <a:gd name="T4" fmla="*/ 29 w 257"/>
                  <a:gd name="T5" fmla="*/ 132 h 252"/>
                  <a:gd name="T6" fmla="*/ 6 w 257"/>
                  <a:gd name="T7" fmla="*/ 212 h 252"/>
                  <a:gd name="T8" fmla="*/ 29 w 257"/>
                  <a:gd name="T9" fmla="*/ 255 h 252"/>
                  <a:gd name="T10" fmla="*/ 72 w 257"/>
                  <a:gd name="T11" fmla="*/ 278 h 252"/>
                  <a:gd name="T12" fmla="*/ 124 w 257"/>
                  <a:gd name="T13" fmla="*/ 227 h 252"/>
                  <a:gd name="T14" fmla="*/ 56 w 257"/>
                  <a:gd name="T15" fmla="*/ 227 h 252"/>
                  <a:gd name="T16" fmla="*/ 56 w 257"/>
                  <a:gd name="T17" fmla="*/ 160 h 252"/>
                  <a:gd name="T18" fmla="*/ 156 w 257"/>
                  <a:gd name="T19" fmla="*/ 61 h 252"/>
                  <a:gd name="T20" fmla="*/ 222 w 257"/>
                  <a:gd name="T21" fmla="*/ 61 h 252"/>
                  <a:gd name="T22" fmla="*/ 222 w 257"/>
                  <a:gd name="T23" fmla="*/ 128 h 252"/>
                  <a:gd name="T24" fmla="*/ 180 w 257"/>
                  <a:gd name="T25" fmla="*/ 170 h 252"/>
                  <a:gd name="T26" fmla="*/ 157 w 257"/>
                  <a:gd name="T27" fmla="*/ 249 h 252"/>
                  <a:gd name="T28" fmla="*/ 251 w 257"/>
                  <a:gd name="T29" fmla="*/ 156 h 252"/>
                  <a:gd name="T30" fmla="*/ 251 w 257"/>
                  <a:gd name="T31" fmla="*/ 33 h 25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57"/>
                  <a:gd name="T49" fmla="*/ 0 h 252"/>
                  <a:gd name="T50" fmla="*/ 257 w 257"/>
                  <a:gd name="T51" fmla="*/ 252 h 25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57" h="252">
                    <a:moveTo>
                      <a:pt x="227" y="30"/>
                    </a:moveTo>
                    <a:cubicBezTo>
                      <a:pt x="196" y="0"/>
                      <a:pt x="146" y="0"/>
                      <a:pt x="116" y="3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7" y="139"/>
                      <a:pt x="0" y="167"/>
                      <a:pt x="5" y="192"/>
                    </a:cubicBezTo>
                    <a:cubicBezTo>
                      <a:pt x="8" y="206"/>
                      <a:pt x="15" y="220"/>
                      <a:pt x="26" y="231"/>
                    </a:cubicBezTo>
                    <a:cubicBezTo>
                      <a:pt x="37" y="242"/>
                      <a:pt x="51" y="249"/>
                      <a:pt x="65" y="252"/>
                    </a:cubicBezTo>
                    <a:cubicBezTo>
                      <a:pt x="112" y="206"/>
                      <a:pt x="112" y="206"/>
                      <a:pt x="112" y="206"/>
                    </a:cubicBezTo>
                    <a:cubicBezTo>
                      <a:pt x="95" y="222"/>
                      <a:pt x="68" y="222"/>
                      <a:pt x="51" y="206"/>
                    </a:cubicBezTo>
                    <a:cubicBezTo>
                      <a:pt x="35" y="189"/>
                      <a:pt x="35" y="162"/>
                      <a:pt x="51" y="145"/>
                    </a:cubicBezTo>
                    <a:cubicBezTo>
                      <a:pt x="141" y="55"/>
                      <a:pt x="141" y="55"/>
                      <a:pt x="141" y="55"/>
                    </a:cubicBezTo>
                    <a:cubicBezTo>
                      <a:pt x="158" y="39"/>
                      <a:pt x="185" y="39"/>
                      <a:pt x="201" y="55"/>
                    </a:cubicBezTo>
                    <a:cubicBezTo>
                      <a:pt x="218" y="72"/>
                      <a:pt x="218" y="99"/>
                      <a:pt x="201" y="116"/>
                    </a:cubicBezTo>
                    <a:cubicBezTo>
                      <a:pt x="163" y="154"/>
                      <a:pt x="163" y="154"/>
                      <a:pt x="163" y="154"/>
                    </a:cubicBezTo>
                    <a:cubicBezTo>
                      <a:pt x="168" y="179"/>
                      <a:pt x="161" y="207"/>
                      <a:pt x="142" y="226"/>
                    </a:cubicBezTo>
                    <a:cubicBezTo>
                      <a:pt x="227" y="141"/>
                      <a:pt x="227" y="141"/>
                      <a:pt x="227" y="141"/>
                    </a:cubicBezTo>
                    <a:cubicBezTo>
                      <a:pt x="257" y="110"/>
                      <a:pt x="257" y="61"/>
                      <a:pt x="227" y="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</p:grpSp>
      <p:grpSp>
        <p:nvGrpSpPr>
          <p:cNvPr id="112" name="Group 550" descr="© INSCALE GmbH, 21.06.2010"/>
          <p:cNvGrpSpPr>
            <a:grpSpLocks/>
          </p:cNvGrpSpPr>
          <p:nvPr/>
        </p:nvGrpSpPr>
        <p:grpSpPr bwMode="auto">
          <a:xfrm>
            <a:off x="5203848" y="1676569"/>
            <a:ext cx="900112" cy="900112"/>
            <a:chOff x="2173" y="2385"/>
            <a:chExt cx="567" cy="567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113" name="Group 549"/>
            <p:cNvGrpSpPr>
              <a:grpSpLocks/>
            </p:cNvGrpSpPr>
            <p:nvPr/>
          </p:nvGrpSpPr>
          <p:grpSpPr bwMode="auto">
            <a:xfrm>
              <a:off x="2173" y="2385"/>
              <a:ext cx="567" cy="567"/>
              <a:chOff x="2173" y="2385"/>
              <a:chExt cx="567" cy="567"/>
            </a:xfrm>
          </p:grpSpPr>
          <p:sp>
            <p:nvSpPr>
              <p:cNvPr id="115" name="AutoShape 416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173" y="2385"/>
                <a:ext cx="567" cy="5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16" name="AutoShape 417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202" y="2414"/>
                <a:ext cx="508" cy="50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17" name="AutoShape 418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222" y="2434"/>
                <a:ext cx="467" cy="4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18" name="AutoShape 419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222" y="2434"/>
                <a:ext cx="467" cy="243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</p:grpSp>
        <p:sp>
          <p:nvSpPr>
            <p:cNvPr id="114" name="Freeform 420" descr="© INSCALE GmbH, 21.06.2010"/>
            <p:cNvSpPr>
              <a:spLocks noChangeAspect="1" noEditPoints="1"/>
            </p:cNvSpPr>
            <p:nvPr/>
          </p:nvSpPr>
          <p:spPr bwMode="auto">
            <a:xfrm>
              <a:off x="2337" y="2477"/>
              <a:ext cx="205" cy="410"/>
            </a:xfrm>
            <a:custGeom>
              <a:avLst/>
              <a:gdLst>
                <a:gd name="T0" fmla="*/ 198 w 87"/>
                <a:gd name="T1" fmla="*/ 33 h 174"/>
                <a:gd name="T2" fmla="*/ 193 w 87"/>
                <a:gd name="T3" fmla="*/ 31 h 174"/>
                <a:gd name="T4" fmla="*/ 193 w 87"/>
                <a:gd name="T5" fmla="*/ 31 h 174"/>
                <a:gd name="T6" fmla="*/ 191 w 87"/>
                <a:gd name="T7" fmla="*/ 28 h 174"/>
                <a:gd name="T8" fmla="*/ 172 w 87"/>
                <a:gd name="T9" fmla="*/ 45 h 174"/>
                <a:gd name="T10" fmla="*/ 165 w 87"/>
                <a:gd name="T11" fmla="*/ 64 h 174"/>
                <a:gd name="T12" fmla="*/ 118 w 87"/>
                <a:gd name="T13" fmla="*/ 40 h 174"/>
                <a:gd name="T14" fmla="*/ 125 w 87"/>
                <a:gd name="T15" fmla="*/ 24 h 174"/>
                <a:gd name="T16" fmla="*/ 125 w 87"/>
                <a:gd name="T17" fmla="*/ 2 h 174"/>
                <a:gd name="T18" fmla="*/ 120 w 87"/>
                <a:gd name="T19" fmla="*/ 2 h 174"/>
                <a:gd name="T20" fmla="*/ 120 w 87"/>
                <a:gd name="T21" fmla="*/ 2 h 174"/>
                <a:gd name="T22" fmla="*/ 118 w 87"/>
                <a:gd name="T23" fmla="*/ 2 h 174"/>
                <a:gd name="T24" fmla="*/ 106 w 87"/>
                <a:gd name="T25" fmla="*/ 14 h 174"/>
                <a:gd name="T26" fmla="*/ 5 w 87"/>
                <a:gd name="T27" fmla="*/ 278 h 174"/>
                <a:gd name="T28" fmla="*/ 2 w 87"/>
                <a:gd name="T29" fmla="*/ 304 h 174"/>
                <a:gd name="T30" fmla="*/ 5 w 87"/>
                <a:gd name="T31" fmla="*/ 306 h 174"/>
                <a:gd name="T32" fmla="*/ 5 w 87"/>
                <a:gd name="T33" fmla="*/ 306 h 174"/>
                <a:gd name="T34" fmla="*/ 7 w 87"/>
                <a:gd name="T35" fmla="*/ 311 h 174"/>
                <a:gd name="T36" fmla="*/ 19 w 87"/>
                <a:gd name="T37" fmla="*/ 302 h 174"/>
                <a:gd name="T38" fmla="*/ 28 w 87"/>
                <a:gd name="T39" fmla="*/ 276 h 174"/>
                <a:gd name="T40" fmla="*/ 64 w 87"/>
                <a:gd name="T41" fmla="*/ 330 h 174"/>
                <a:gd name="T42" fmla="*/ 52 w 87"/>
                <a:gd name="T43" fmla="*/ 361 h 174"/>
                <a:gd name="T44" fmla="*/ 52 w 87"/>
                <a:gd name="T45" fmla="*/ 391 h 174"/>
                <a:gd name="T46" fmla="*/ 54 w 87"/>
                <a:gd name="T47" fmla="*/ 396 h 174"/>
                <a:gd name="T48" fmla="*/ 54 w 87"/>
                <a:gd name="T49" fmla="*/ 396 h 174"/>
                <a:gd name="T50" fmla="*/ 57 w 87"/>
                <a:gd name="T51" fmla="*/ 403 h 174"/>
                <a:gd name="T52" fmla="*/ 73 w 87"/>
                <a:gd name="T53" fmla="*/ 394 h 174"/>
                <a:gd name="T54" fmla="*/ 200 w 87"/>
                <a:gd name="T55" fmla="*/ 57 h 174"/>
                <a:gd name="T56" fmla="*/ 198 w 87"/>
                <a:gd name="T57" fmla="*/ 33 h 174"/>
                <a:gd name="T58" fmla="*/ 158 w 87"/>
                <a:gd name="T59" fmla="*/ 82 h 174"/>
                <a:gd name="T60" fmla="*/ 146 w 87"/>
                <a:gd name="T61" fmla="*/ 113 h 174"/>
                <a:gd name="T62" fmla="*/ 101 w 87"/>
                <a:gd name="T63" fmla="*/ 85 h 174"/>
                <a:gd name="T64" fmla="*/ 111 w 87"/>
                <a:gd name="T65" fmla="*/ 57 h 174"/>
                <a:gd name="T66" fmla="*/ 158 w 87"/>
                <a:gd name="T67" fmla="*/ 82 h 174"/>
                <a:gd name="T68" fmla="*/ 127 w 87"/>
                <a:gd name="T69" fmla="*/ 163 h 174"/>
                <a:gd name="T70" fmla="*/ 85 w 87"/>
                <a:gd name="T71" fmla="*/ 127 h 174"/>
                <a:gd name="T72" fmla="*/ 94 w 87"/>
                <a:gd name="T73" fmla="*/ 101 h 174"/>
                <a:gd name="T74" fmla="*/ 139 w 87"/>
                <a:gd name="T75" fmla="*/ 132 h 174"/>
                <a:gd name="T76" fmla="*/ 127 w 87"/>
                <a:gd name="T77" fmla="*/ 163 h 174"/>
                <a:gd name="T78" fmla="*/ 108 w 87"/>
                <a:gd name="T79" fmla="*/ 212 h 174"/>
                <a:gd name="T80" fmla="*/ 68 w 87"/>
                <a:gd name="T81" fmla="*/ 172 h 174"/>
                <a:gd name="T82" fmla="*/ 78 w 87"/>
                <a:gd name="T83" fmla="*/ 146 h 174"/>
                <a:gd name="T84" fmla="*/ 120 w 87"/>
                <a:gd name="T85" fmla="*/ 181 h 174"/>
                <a:gd name="T86" fmla="*/ 108 w 87"/>
                <a:gd name="T87" fmla="*/ 212 h 174"/>
                <a:gd name="T88" fmla="*/ 90 w 87"/>
                <a:gd name="T89" fmla="*/ 262 h 174"/>
                <a:gd name="T90" fmla="*/ 52 w 87"/>
                <a:gd name="T91" fmla="*/ 214 h 174"/>
                <a:gd name="T92" fmla="*/ 61 w 87"/>
                <a:gd name="T93" fmla="*/ 189 h 174"/>
                <a:gd name="T94" fmla="*/ 101 w 87"/>
                <a:gd name="T95" fmla="*/ 231 h 174"/>
                <a:gd name="T96" fmla="*/ 90 w 87"/>
                <a:gd name="T97" fmla="*/ 262 h 174"/>
                <a:gd name="T98" fmla="*/ 35 w 87"/>
                <a:gd name="T99" fmla="*/ 259 h 174"/>
                <a:gd name="T100" fmla="*/ 45 w 87"/>
                <a:gd name="T101" fmla="*/ 233 h 174"/>
                <a:gd name="T102" fmla="*/ 82 w 87"/>
                <a:gd name="T103" fmla="*/ 280 h 174"/>
                <a:gd name="T104" fmla="*/ 71 w 87"/>
                <a:gd name="T105" fmla="*/ 311 h 174"/>
                <a:gd name="T106" fmla="*/ 35 w 87"/>
                <a:gd name="T107" fmla="*/ 259 h 17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"/>
                <a:gd name="T163" fmla="*/ 0 h 174"/>
                <a:gd name="T164" fmla="*/ 87 w 87"/>
                <a:gd name="T165" fmla="*/ 174 h 17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" h="174">
                  <a:moveTo>
                    <a:pt x="84" y="14"/>
                  </a:moveTo>
                  <a:cubicBezTo>
                    <a:pt x="82" y="13"/>
                    <a:pt x="82" y="13"/>
                    <a:pt x="82" y="13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78" y="11"/>
                    <a:pt x="75" y="14"/>
                    <a:pt x="73" y="19"/>
                  </a:cubicBezTo>
                  <a:cubicBezTo>
                    <a:pt x="70" y="27"/>
                    <a:pt x="70" y="27"/>
                    <a:pt x="70" y="2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6"/>
                    <a:pt x="54" y="2"/>
                    <a:pt x="53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6" y="3"/>
                    <a:pt x="45" y="6"/>
                  </a:cubicBezTo>
                  <a:cubicBezTo>
                    <a:pt x="2" y="118"/>
                    <a:pt x="2" y="118"/>
                    <a:pt x="2" y="118"/>
                  </a:cubicBezTo>
                  <a:cubicBezTo>
                    <a:pt x="0" y="122"/>
                    <a:pt x="0" y="127"/>
                    <a:pt x="1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3" y="132"/>
                    <a:pt x="3" y="132"/>
                    <a:pt x="3" y="132"/>
                  </a:cubicBezTo>
                  <a:cubicBezTo>
                    <a:pt x="4" y="134"/>
                    <a:pt x="6" y="132"/>
                    <a:pt x="8" y="128"/>
                  </a:cubicBezTo>
                  <a:cubicBezTo>
                    <a:pt x="12" y="117"/>
                    <a:pt x="12" y="117"/>
                    <a:pt x="12" y="117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2" y="153"/>
                    <a:pt x="22" y="153"/>
                    <a:pt x="22" y="153"/>
                  </a:cubicBezTo>
                  <a:cubicBezTo>
                    <a:pt x="20" y="158"/>
                    <a:pt x="20" y="164"/>
                    <a:pt x="22" y="166"/>
                  </a:cubicBezTo>
                  <a:cubicBezTo>
                    <a:pt x="23" y="168"/>
                    <a:pt x="23" y="168"/>
                    <a:pt x="23" y="168"/>
                  </a:cubicBezTo>
                  <a:cubicBezTo>
                    <a:pt x="23" y="168"/>
                    <a:pt x="23" y="168"/>
                    <a:pt x="23" y="168"/>
                  </a:cubicBezTo>
                  <a:cubicBezTo>
                    <a:pt x="24" y="171"/>
                    <a:pt x="24" y="171"/>
                    <a:pt x="24" y="171"/>
                  </a:cubicBezTo>
                  <a:cubicBezTo>
                    <a:pt x="26" y="174"/>
                    <a:pt x="29" y="172"/>
                    <a:pt x="31" y="16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7" y="19"/>
                    <a:pt x="87" y="14"/>
                    <a:pt x="84" y="14"/>
                  </a:cubicBezTo>
                  <a:close/>
                  <a:moveTo>
                    <a:pt x="67" y="35"/>
                  </a:moveTo>
                  <a:cubicBezTo>
                    <a:pt x="62" y="48"/>
                    <a:pt x="62" y="48"/>
                    <a:pt x="62" y="48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7" y="24"/>
                    <a:pt x="47" y="24"/>
                    <a:pt x="47" y="24"/>
                  </a:cubicBezTo>
                  <a:lnTo>
                    <a:pt x="67" y="35"/>
                  </a:lnTo>
                  <a:close/>
                  <a:moveTo>
                    <a:pt x="54" y="69"/>
                  </a:moveTo>
                  <a:cubicBezTo>
                    <a:pt x="36" y="54"/>
                    <a:pt x="36" y="54"/>
                    <a:pt x="36" y="54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59" y="56"/>
                    <a:pt x="59" y="56"/>
                    <a:pt x="59" y="56"/>
                  </a:cubicBezTo>
                  <a:lnTo>
                    <a:pt x="54" y="69"/>
                  </a:lnTo>
                  <a:close/>
                  <a:moveTo>
                    <a:pt x="46" y="90"/>
                  </a:moveTo>
                  <a:cubicBezTo>
                    <a:pt x="29" y="73"/>
                    <a:pt x="29" y="73"/>
                    <a:pt x="29" y="73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51" y="77"/>
                    <a:pt x="51" y="77"/>
                    <a:pt x="51" y="77"/>
                  </a:cubicBezTo>
                  <a:lnTo>
                    <a:pt x="46" y="90"/>
                  </a:lnTo>
                  <a:close/>
                  <a:moveTo>
                    <a:pt x="38" y="111"/>
                  </a:moveTo>
                  <a:cubicBezTo>
                    <a:pt x="22" y="91"/>
                    <a:pt x="22" y="91"/>
                    <a:pt x="22" y="91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43" y="98"/>
                    <a:pt x="43" y="98"/>
                    <a:pt x="43" y="98"/>
                  </a:cubicBezTo>
                  <a:lnTo>
                    <a:pt x="38" y="111"/>
                  </a:lnTo>
                  <a:close/>
                  <a:moveTo>
                    <a:pt x="15" y="110"/>
                  </a:moveTo>
                  <a:cubicBezTo>
                    <a:pt x="19" y="99"/>
                    <a:pt x="19" y="99"/>
                    <a:pt x="19" y="9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0" y="132"/>
                    <a:pt x="30" y="132"/>
                    <a:pt x="30" y="132"/>
                  </a:cubicBezTo>
                  <a:lnTo>
                    <a:pt x="15" y="1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  <p:sp>
        <p:nvSpPr>
          <p:cNvPr id="119" name="Téglalap 11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3850" y="4114800"/>
            <a:ext cx="2014538" cy="47032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hu-HU">
                <a:noFill/>
                <a:latin typeface="Open Sans" pitchFamily="34" charset="0"/>
              </a:rPr>
              <a:t> </a:t>
            </a:r>
          </a:p>
        </p:txBody>
      </p:sp>
      <p:sp>
        <p:nvSpPr>
          <p:cNvPr id="120" name="Téglalap 11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96467" y="5486400"/>
            <a:ext cx="2141933" cy="276999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hu-HU">
                <a:noFill/>
                <a:latin typeface="Open Sans" pitchFamily="34" charset="0"/>
              </a:rPr>
              <a:t> </a:t>
            </a:r>
          </a:p>
        </p:txBody>
      </p:sp>
      <p:sp>
        <p:nvSpPr>
          <p:cNvPr id="121" name="Téglalap 12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38388" y="4419600"/>
            <a:ext cx="2289281" cy="407419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hu-HU">
                <a:noFill/>
                <a:latin typeface="Open Sans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827076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8575"/>
            <a:ext cx="8258175" cy="11430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hu-HU" altLang="hu-HU" sz="2500" cap="none" dirty="0" smtClean="0">
                <a:solidFill>
                  <a:srgbClr val="5A544B"/>
                </a:solidFill>
                <a:cs typeface="Arial" panose="020B0604020202020204" pitchFamily="34" charset="0"/>
              </a:rPr>
              <a:t>KÜLÖNBÖZŐ SÖRMÁRKÁK FOGYASZTÓINAK NETEZÉSI SZOKÁSAI</a:t>
            </a:r>
          </a:p>
        </p:txBody>
      </p:sp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323850" y="6326188"/>
            <a:ext cx="3944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u-HU" altLang="hu-HU" sz="1200">
                <a:solidFill>
                  <a:srgbClr val="5A544B"/>
                </a:solidFill>
                <a:latin typeface="Open Sans" pitchFamily="34" charset="0"/>
              </a:rPr>
              <a:t>Forrás: TGI Magyarország, Időszak: 2013/Q3-2014/Q2</a:t>
            </a:r>
            <a:br>
              <a:rPr lang="hu-HU" altLang="hu-HU" sz="1200">
                <a:solidFill>
                  <a:srgbClr val="5A544B"/>
                </a:solidFill>
                <a:latin typeface="Open Sans" pitchFamily="34" charset="0"/>
              </a:rPr>
            </a:br>
            <a:endParaRPr lang="hu-HU" altLang="hu-HU" sz="1200">
              <a:solidFill>
                <a:srgbClr val="5A544B"/>
              </a:solidFill>
              <a:latin typeface="Open Sans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3850" y="5202238"/>
            <a:ext cx="1066800" cy="811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8547100" y="485775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1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213100"/>
            <a:ext cx="8820150" cy="1728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4" descr="http://m.blog.hu/se/serteperte/image/kobanyai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3" y="1273175"/>
            <a:ext cx="5683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6" descr="http://i.fotexnet.hu/fes/pictures/9/29/product/8/big-product_picture_7148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1327150"/>
            <a:ext cx="525463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8" descr="http://res.cloudinary.com/ratebeer/image/upload/w_250,c_limit,q_85,d_beer_def.gif/beer_37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39850"/>
            <a:ext cx="504825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http://www.successful-blog.com/wp-content/Laptop_and_beer_courtesy_Jason_Cartwright_at_Flickr_Creative_Commons,_resize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154352"/>
            <a:ext cx="2190750" cy="191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Cím 1"/>
          <p:cNvSpPr>
            <a:spLocks noGrp="1"/>
          </p:cNvSpPr>
          <p:nvPr>
            <p:ph type="title"/>
          </p:nvPr>
        </p:nvSpPr>
        <p:spPr bwMode="auto">
          <a:xfrm>
            <a:off x="318557" y="274638"/>
            <a:ext cx="8749243" cy="56515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hu-HU" altLang="hu-HU" sz="1800" cap="none" dirty="0" smtClean="0">
                <a:solidFill>
                  <a:schemeClr val="tx1"/>
                </a:solidFill>
                <a:ea typeface="Open Sans"/>
                <a:cs typeface="Open Sans"/>
              </a:rPr>
              <a:t>A STREAM-KÖZÖNSÉGMÉRÉS INTERVALLUMSZERŰ ESEMÉNYEKET IS MÉR</a:t>
            </a:r>
          </a:p>
        </p:txBody>
      </p:sp>
      <p:grpSp>
        <p:nvGrpSpPr>
          <p:cNvPr id="78851" name="Csoportba foglalás 62"/>
          <p:cNvGrpSpPr>
            <a:grpSpLocks/>
          </p:cNvGrpSpPr>
          <p:nvPr/>
        </p:nvGrpSpPr>
        <p:grpSpPr bwMode="auto">
          <a:xfrm>
            <a:off x="2579688" y="833438"/>
            <a:ext cx="903287" cy="844550"/>
            <a:chOff x="4168775" y="2457450"/>
            <a:chExt cx="4391025" cy="2998788"/>
          </a:xfrm>
        </p:grpSpPr>
        <p:grpSp>
          <p:nvGrpSpPr>
            <p:cNvPr id="78909" name="Group 8"/>
            <p:cNvGrpSpPr>
              <a:grpSpLocks/>
            </p:cNvGrpSpPr>
            <p:nvPr/>
          </p:nvGrpSpPr>
          <p:grpSpPr bwMode="auto">
            <a:xfrm>
              <a:off x="5148263" y="2457450"/>
              <a:ext cx="2271712" cy="2998788"/>
              <a:chOff x="3243" y="1548"/>
              <a:chExt cx="1431" cy="1889"/>
            </a:xfrm>
          </p:grpSpPr>
          <p:grpSp>
            <p:nvGrpSpPr>
              <p:cNvPr id="78932" name="Group 9"/>
              <p:cNvGrpSpPr>
                <a:grpSpLocks/>
              </p:cNvGrpSpPr>
              <p:nvPr/>
            </p:nvGrpSpPr>
            <p:grpSpPr bwMode="auto">
              <a:xfrm rot="220837">
                <a:off x="3478" y="1548"/>
                <a:ext cx="1196" cy="1712"/>
                <a:chOff x="728" y="1935"/>
                <a:chExt cx="1196" cy="1712"/>
              </a:xfrm>
            </p:grpSpPr>
            <p:sp>
              <p:nvSpPr>
                <p:cNvPr id="78934" name="Freeform 4"/>
                <p:cNvSpPr>
                  <a:spLocks/>
                </p:cNvSpPr>
                <p:nvPr/>
              </p:nvSpPr>
              <p:spPr bwMode="gray">
                <a:xfrm rot="1227305">
                  <a:off x="761" y="2498"/>
                  <a:ext cx="311" cy="153"/>
                </a:xfrm>
                <a:custGeom>
                  <a:avLst/>
                  <a:gdLst>
                    <a:gd name="T0" fmla="*/ 0 w 389"/>
                    <a:gd name="T1" fmla="*/ 637191416 h 182"/>
                    <a:gd name="T2" fmla="*/ 448337576 w 389"/>
                    <a:gd name="T3" fmla="*/ 637191416 h 182"/>
                    <a:gd name="T4" fmla="*/ 448337576 w 389"/>
                    <a:gd name="T5" fmla="*/ 637191416 h 182"/>
                    <a:gd name="T6" fmla="*/ 448337576 w 389"/>
                    <a:gd name="T7" fmla="*/ 0 h 182"/>
                    <a:gd name="T8" fmla="*/ 0 w 389"/>
                    <a:gd name="T9" fmla="*/ 637191416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9"/>
                    <a:gd name="T16" fmla="*/ 0 h 182"/>
                    <a:gd name="T17" fmla="*/ 389 w 389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9" h="182">
                      <a:moveTo>
                        <a:pt x="0" y="133"/>
                      </a:moveTo>
                      <a:lnTo>
                        <a:pt x="49" y="182"/>
                      </a:lnTo>
                      <a:lnTo>
                        <a:pt x="389" y="45"/>
                      </a:lnTo>
                      <a:lnTo>
                        <a:pt x="33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35" name="Freeform 5"/>
                <p:cNvSpPr>
                  <a:spLocks/>
                </p:cNvSpPr>
                <p:nvPr/>
              </p:nvSpPr>
              <p:spPr bwMode="gray">
                <a:xfrm rot="1227305">
                  <a:off x="1120" y="3091"/>
                  <a:ext cx="290" cy="123"/>
                </a:xfrm>
                <a:custGeom>
                  <a:avLst/>
                  <a:gdLst>
                    <a:gd name="T0" fmla="*/ 0 w 366"/>
                    <a:gd name="T1" fmla="*/ 445266810 h 154"/>
                    <a:gd name="T2" fmla="*/ 421063896 w 366"/>
                    <a:gd name="T3" fmla="*/ 445266810 h 154"/>
                    <a:gd name="T4" fmla="*/ 421063896 w 366"/>
                    <a:gd name="T5" fmla="*/ 445266810 h 154"/>
                    <a:gd name="T6" fmla="*/ 421063896 w 366"/>
                    <a:gd name="T7" fmla="*/ 0 h 154"/>
                    <a:gd name="T8" fmla="*/ 0 w 366"/>
                    <a:gd name="T9" fmla="*/ 44526681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54"/>
                    <a:gd name="T17" fmla="*/ 366 w 366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54">
                      <a:moveTo>
                        <a:pt x="0" y="113"/>
                      </a:moveTo>
                      <a:lnTo>
                        <a:pt x="40" y="154"/>
                      </a:lnTo>
                      <a:lnTo>
                        <a:pt x="366" y="42"/>
                      </a:lnTo>
                      <a:lnTo>
                        <a:pt x="309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36" name="Freeform 6"/>
                <p:cNvSpPr>
                  <a:spLocks/>
                </p:cNvSpPr>
                <p:nvPr/>
              </p:nvSpPr>
              <p:spPr bwMode="gray">
                <a:xfrm rot="1227305">
                  <a:off x="1042" y="2283"/>
                  <a:ext cx="381" cy="355"/>
                </a:xfrm>
                <a:custGeom>
                  <a:avLst/>
                  <a:gdLst>
                    <a:gd name="T0" fmla="*/ 2147483647 w 195"/>
                    <a:gd name="T1" fmla="*/ 2147483647 h 185"/>
                    <a:gd name="T2" fmla="*/ 2147483647 w 195"/>
                    <a:gd name="T3" fmla="*/ 2147483647 h 185"/>
                    <a:gd name="T4" fmla="*/ 2147483647 w 195"/>
                    <a:gd name="T5" fmla="*/ 2147483647 h 185"/>
                    <a:gd name="T6" fmla="*/ 2147483647 w 195"/>
                    <a:gd name="T7" fmla="*/ 2147483647 h 185"/>
                    <a:gd name="T8" fmla="*/ 2147483647 w 195"/>
                    <a:gd name="T9" fmla="*/ 2147483647 h 185"/>
                    <a:gd name="T10" fmla="*/ 2147483647 w 195"/>
                    <a:gd name="T11" fmla="*/ 2147483647 h 1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"/>
                    <a:gd name="T19" fmla="*/ 0 h 185"/>
                    <a:gd name="T20" fmla="*/ 195 w 195"/>
                    <a:gd name="T21" fmla="*/ 185 h 18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" h="185">
                      <a:moveTo>
                        <a:pt x="44" y="185"/>
                      </a:moveTo>
                      <a:cubicBezTo>
                        <a:pt x="44" y="185"/>
                        <a:pt x="12" y="111"/>
                        <a:pt x="60" y="62"/>
                      </a:cubicBezTo>
                      <a:cubicBezTo>
                        <a:pt x="109" y="13"/>
                        <a:pt x="167" y="22"/>
                        <a:pt x="195" y="37"/>
                      </a:cubicBezTo>
                      <a:cubicBezTo>
                        <a:pt x="195" y="37"/>
                        <a:pt x="167" y="0"/>
                        <a:pt x="88" y="17"/>
                      </a:cubicBezTo>
                      <a:cubicBezTo>
                        <a:pt x="8" y="34"/>
                        <a:pt x="0" y="107"/>
                        <a:pt x="19" y="166"/>
                      </a:cubicBezTo>
                      <a:lnTo>
                        <a:pt x="44" y="18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37" name="Freeform 7"/>
                <p:cNvSpPr>
                  <a:spLocks/>
                </p:cNvSpPr>
                <p:nvPr/>
              </p:nvSpPr>
              <p:spPr bwMode="gray">
                <a:xfrm rot="1227305">
                  <a:off x="1448" y="2301"/>
                  <a:ext cx="476" cy="948"/>
                </a:xfrm>
                <a:custGeom>
                  <a:avLst/>
                  <a:gdLst>
                    <a:gd name="T0" fmla="*/ 2147483647 w 236"/>
                    <a:gd name="T1" fmla="*/ 2147483647 h 498"/>
                    <a:gd name="T2" fmla="*/ 2147483647 w 236"/>
                    <a:gd name="T3" fmla="*/ 2147483647 h 498"/>
                    <a:gd name="T4" fmla="*/ 2147483647 w 236"/>
                    <a:gd name="T5" fmla="*/ 0 h 498"/>
                    <a:gd name="T6" fmla="*/ 2147483647 w 236"/>
                    <a:gd name="T7" fmla="*/ 2147483647 h 498"/>
                    <a:gd name="T8" fmla="*/ 2147483647 w 236"/>
                    <a:gd name="T9" fmla="*/ 2147483647 h 498"/>
                    <a:gd name="T10" fmla="*/ 2147483647 w 236"/>
                    <a:gd name="T11" fmla="*/ 2147483647 h 498"/>
                    <a:gd name="T12" fmla="*/ 2147483647 w 236"/>
                    <a:gd name="T13" fmla="*/ 2147483647 h 4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6"/>
                    <a:gd name="T22" fmla="*/ 0 h 498"/>
                    <a:gd name="T23" fmla="*/ 236 w 236"/>
                    <a:gd name="T24" fmla="*/ 498 h 4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6" h="498">
                      <a:moveTo>
                        <a:pt x="60" y="498"/>
                      </a:moveTo>
                      <a:cubicBezTo>
                        <a:pt x="60" y="498"/>
                        <a:pt x="26" y="410"/>
                        <a:pt x="71" y="366"/>
                      </a:cubicBezTo>
                      <a:cubicBezTo>
                        <a:pt x="115" y="321"/>
                        <a:pt x="236" y="127"/>
                        <a:pt x="25" y="0"/>
                      </a:cubicBezTo>
                      <a:cubicBezTo>
                        <a:pt x="25" y="0"/>
                        <a:pt x="128" y="61"/>
                        <a:pt x="123" y="178"/>
                      </a:cubicBezTo>
                      <a:cubicBezTo>
                        <a:pt x="123" y="178"/>
                        <a:pt x="117" y="259"/>
                        <a:pt x="84" y="300"/>
                      </a:cubicBezTo>
                      <a:cubicBezTo>
                        <a:pt x="51" y="342"/>
                        <a:pt x="0" y="403"/>
                        <a:pt x="36" y="480"/>
                      </a:cubicBezTo>
                      <a:lnTo>
                        <a:pt x="60" y="4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38" name="Freeform 9"/>
                <p:cNvSpPr>
                  <a:spLocks/>
                </p:cNvSpPr>
                <p:nvPr/>
              </p:nvSpPr>
              <p:spPr bwMode="gray">
                <a:xfrm rot="1227305">
                  <a:off x="1110" y="3504"/>
                  <a:ext cx="322" cy="143"/>
                </a:xfrm>
                <a:custGeom>
                  <a:avLst/>
                  <a:gdLst>
                    <a:gd name="T0" fmla="*/ 0 w 404"/>
                    <a:gd name="T1" fmla="*/ 936484788 h 161"/>
                    <a:gd name="T2" fmla="*/ 438784399 w 404"/>
                    <a:gd name="T3" fmla="*/ 936484788 h 161"/>
                    <a:gd name="T4" fmla="*/ 438784399 w 404"/>
                    <a:gd name="T5" fmla="*/ 936484788 h 161"/>
                    <a:gd name="T6" fmla="*/ 438784399 w 404"/>
                    <a:gd name="T7" fmla="*/ 0 h 161"/>
                    <a:gd name="T8" fmla="*/ 0 w 404"/>
                    <a:gd name="T9" fmla="*/ 936484788 h 1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4"/>
                    <a:gd name="T16" fmla="*/ 0 h 161"/>
                    <a:gd name="T17" fmla="*/ 404 w 404"/>
                    <a:gd name="T18" fmla="*/ 161 h 1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4" h="161">
                      <a:moveTo>
                        <a:pt x="0" y="113"/>
                      </a:moveTo>
                      <a:lnTo>
                        <a:pt x="47" y="161"/>
                      </a:lnTo>
                      <a:lnTo>
                        <a:pt x="404" y="50"/>
                      </a:lnTo>
                      <a:lnTo>
                        <a:pt x="342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39" name="Freeform 10"/>
                <p:cNvSpPr>
                  <a:spLocks/>
                </p:cNvSpPr>
                <p:nvPr/>
              </p:nvSpPr>
              <p:spPr bwMode="gray">
                <a:xfrm rot="1227305">
                  <a:off x="1340" y="3285"/>
                  <a:ext cx="149" cy="312"/>
                </a:xfrm>
                <a:custGeom>
                  <a:avLst/>
                  <a:gdLst>
                    <a:gd name="T0" fmla="*/ 0 w 185"/>
                    <a:gd name="T1" fmla="*/ 0 h 388"/>
                    <a:gd name="T2" fmla="*/ 472097172 w 185"/>
                    <a:gd name="T3" fmla="*/ 466863267 h 388"/>
                    <a:gd name="T4" fmla="*/ 472097172 w 185"/>
                    <a:gd name="T5" fmla="*/ 466863267 h 388"/>
                    <a:gd name="T6" fmla="*/ 472097172 w 185"/>
                    <a:gd name="T7" fmla="*/ 466863267 h 388"/>
                    <a:gd name="T8" fmla="*/ 0 w 185"/>
                    <a:gd name="T9" fmla="*/ 0 h 3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5"/>
                    <a:gd name="T16" fmla="*/ 0 h 388"/>
                    <a:gd name="T17" fmla="*/ 185 w 185"/>
                    <a:gd name="T18" fmla="*/ 388 h 3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5" h="388">
                      <a:moveTo>
                        <a:pt x="0" y="0"/>
                      </a:moveTo>
                      <a:lnTo>
                        <a:pt x="66" y="33"/>
                      </a:lnTo>
                      <a:lnTo>
                        <a:pt x="185" y="388"/>
                      </a:lnTo>
                      <a:lnTo>
                        <a:pt x="123" y="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40" name="Freeform 8"/>
                <p:cNvSpPr>
                  <a:spLocks/>
                </p:cNvSpPr>
                <p:nvPr/>
              </p:nvSpPr>
              <p:spPr bwMode="gray">
                <a:xfrm rot="1227305">
                  <a:off x="1072" y="3229"/>
                  <a:ext cx="373" cy="364"/>
                </a:xfrm>
                <a:custGeom>
                  <a:avLst/>
                  <a:gdLst>
                    <a:gd name="T0" fmla="*/ 0 w 463"/>
                    <a:gd name="T1" fmla="*/ 479075032 h 451"/>
                    <a:gd name="T2" fmla="*/ 472960131 w 463"/>
                    <a:gd name="T3" fmla="*/ 479075032 h 451"/>
                    <a:gd name="T4" fmla="*/ 472960131 w 463"/>
                    <a:gd name="T5" fmla="*/ 479075032 h 451"/>
                    <a:gd name="T6" fmla="*/ 472960131 w 463"/>
                    <a:gd name="T7" fmla="*/ 0 h 451"/>
                    <a:gd name="T8" fmla="*/ 0 w 463"/>
                    <a:gd name="T9" fmla="*/ 479075032 h 4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451"/>
                    <a:gd name="T17" fmla="*/ 463 w 463"/>
                    <a:gd name="T18" fmla="*/ 451 h 4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451">
                      <a:moveTo>
                        <a:pt x="0" y="123"/>
                      </a:moveTo>
                      <a:lnTo>
                        <a:pt x="121" y="451"/>
                      </a:lnTo>
                      <a:lnTo>
                        <a:pt x="463" y="338"/>
                      </a:lnTo>
                      <a:lnTo>
                        <a:pt x="340" y="0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6B9B1A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41" name="Freeform 3"/>
                <p:cNvSpPr>
                  <a:spLocks/>
                </p:cNvSpPr>
                <p:nvPr/>
              </p:nvSpPr>
              <p:spPr bwMode="gray">
                <a:xfrm rot="1227305">
                  <a:off x="728" y="1935"/>
                  <a:ext cx="1105" cy="1216"/>
                </a:xfrm>
                <a:custGeom>
                  <a:avLst/>
                  <a:gdLst>
                    <a:gd name="T0" fmla="*/ 2147483647 w 580"/>
                    <a:gd name="T1" fmla="*/ 2147483647 h 638"/>
                    <a:gd name="T2" fmla="*/ 2147483647 w 580"/>
                    <a:gd name="T3" fmla="*/ 2147483647 h 638"/>
                    <a:gd name="T4" fmla="*/ 2147483647 w 580"/>
                    <a:gd name="T5" fmla="*/ 2147483647 h 638"/>
                    <a:gd name="T6" fmla="*/ 2147483647 w 580"/>
                    <a:gd name="T7" fmla="*/ 2147483647 h 638"/>
                    <a:gd name="T8" fmla="*/ 2147483647 w 580"/>
                    <a:gd name="T9" fmla="*/ 2147483647 h 638"/>
                    <a:gd name="T10" fmla="*/ 2147483647 w 580"/>
                    <a:gd name="T11" fmla="*/ 2147483647 h 638"/>
                    <a:gd name="T12" fmla="*/ 2147483647 w 580"/>
                    <a:gd name="T13" fmla="*/ 2147483647 h 638"/>
                    <a:gd name="T14" fmla="*/ 2147483647 w 580"/>
                    <a:gd name="T15" fmla="*/ 2147483647 h 638"/>
                    <a:gd name="T16" fmla="*/ 2147483647 w 580"/>
                    <a:gd name="T17" fmla="*/ 2147483647 h 638"/>
                    <a:gd name="T18" fmla="*/ 2147483647 w 580"/>
                    <a:gd name="T19" fmla="*/ 2147483647 h 638"/>
                    <a:gd name="T20" fmla="*/ 2147483647 w 580"/>
                    <a:gd name="T21" fmla="*/ 2147483647 h 6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80"/>
                    <a:gd name="T34" fmla="*/ 0 h 638"/>
                    <a:gd name="T35" fmla="*/ 580 w 580"/>
                    <a:gd name="T36" fmla="*/ 638 h 6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80" h="638">
                      <a:moveTo>
                        <a:pt x="35" y="421"/>
                      </a:moveTo>
                      <a:cubicBezTo>
                        <a:pt x="175" y="365"/>
                        <a:pt x="175" y="365"/>
                        <a:pt x="175" y="365"/>
                      </a:cubicBezTo>
                      <a:cubicBezTo>
                        <a:pt x="175" y="365"/>
                        <a:pt x="128" y="237"/>
                        <a:pt x="252" y="214"/>
                      </a:cubicBezTo>
                      <a:cubicBezTo>
                        <a:pt x="376" y="192"/>
                        <a:pt x="386" y="297"/>
                        <a:pt x="378" y="344"/>
                      </a:cubicBezTo>
                      <a:cubicBezTo>
                        <a:pt x="370" y="390"/>
                        <a:pt x="242" y="488"/>
                        <a:pt x="320" y="638"/>
                      </a:cubicBezTo>
                      <a:cubicBezTo>
                        <a:pt x="451" y="590"/>
                        <a:pt x="451" y="590"/>
                        <a:pt x="451" y="590"/>
                      </a:cubicBezTo>
                      <a:cubicBezTo>
                        <a:pt x="451" y="590"/>
                        <a:pt x="411" y="521"/>
                        <a:pt x="476" y="442"/>
                      </a:cubicBezTo>
                      <a:cubicBezTo>
                        <a:pt x="542" y="364"/>
                        <a:pt x="580" y="224"/>
                        <a:pt x="463" y="126"/>
                      </a:cubicBezTo>
                      <a:cubicBezTo>
                        <a:pt x="463" y="126"/>
                        <a:pt x="320" y="0"/>
                        <a:pt x="107" y="144"/>
                      </a:cubicBezTo>
                      <a:cubicBezTo>
                        <a:pt x="107" y="144"/>
                        <a:pt x="72" y="161"/>
                        <a:pt x="43" y="212"/>
                      </a:cubicBezTo>
                      <a:cubicBezTo>
                        <a:pt x="14" y="262"/>
                        <a:pt x="0" y="341"/>
                        <a:pt x="35" y="42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50000">
                      <a:srgbClr val="6B9B1A"/>
                    </a:gs>
                    <a:gs pos="100000">
                      <a:srgbClr val="4C701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pic>
            <p:nvPicPr>
              <p:cNvPr id="78933" name="Picture 9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243" y="3236"/>
                <a:ext cx="1431" cy="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8910" name="Group 19"/>
            <p:cNvGrpSpPr>
              <a:grpSpLocks/>
            </p:cNvGrpSpPr>
            <p:nvPr/>
          </p:nvGrpSpPr>
          <p:grpSpPr bwMode="auto">
            <a:xfrm>
              <a:off x="7062788" y="2597150"/>
              <a:ext cx="1497012" cy="1865313"/>
              <a:chOff x="4449" y="1636"/>
              <a:chExt cx="943" cy="1175"/>
            </a:xfrm>
          </p:grpSpPr>
          <p:grpSp>
            <p:nvGrpSpPr>
              <p:cNvPr id="78922" name="Group 20"/>
              <p:cNvGrpSpPr>
                <a:grpSpLocks/>
              </p:cNvGrpSpPr>
              <p:nvPr/>
            </p:nvGrpSpPr>
            <p:grpSpPr bwMode="auto">
              <a:xfrm rot="733683">
                <a:off x="4674" y="1636"/>
                <a:ext cx="718" cy="1028"/>
                <a:chOff x="728" y="1935"/>
                <a:chExt cx="1196" cy="1712"/>
              </a:xfrm>
            </p:grpSpPr>
            <p:sp>
              <p:nvSpPr>
                <p:cNvPr id="78924" name="Freeform 4"/>
                <p:cNvSpPr>
                  <a:spLocks/>
                </p:cNvSpPr>
                <p:nvPr/>
              </p:nvSpPr>
              <p:spPr bwMode="gray">
                <a:xfrm rot="1227305">
                  <a:off x="761" y="2498"/>
                  <a:ext cx="311" cy="153"/>
                </a:xfrm>
                <a:custGeom>
                  <a:avLst/>
                  <a:gdLst>
                    <a:gd name="T0" fmla="*/ 0 w 389"/>
                    <a:gd name="T1" fmla="*/ 637191416 h 182"/>
                    <a:gd name="T2" fmla="*/ 448337576 w 389"/>
                    <a:gd name="T3" fmla="*/ 637191416 h 182"/>
                    <a:gd name="T4" fmla="*/ 448337576 w 389"/>
                    <a:gd name="T5" fmla="*/ 637191416 h 182"/>
                    <a:gd name="T6" fmla="*/ 448337576 w 389"/>
                    <a:gd name="T7" fmla="*/ 0 h 182"/>
                    <a:gd name="T8" fmla="*/ 0 w 389"/>
                    <a:gd name="T9" fmla="*/ 637191416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9"/>
                    <a:gd name="T16" fmla="*/ 0 h 182"/>
                    <a:gd name="T17" fmla="*/ 389 w 389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9" h="182">
                      <a:moveTo>
                        <a:pt x="0" y="133"/>
                      </a:moveTo>
                      <a:lnTo>
                        <a:pt x="49" y="182"/>
                      </a:lnTo>
                      <a:lnTo>
                        <a:pt x="389" y="45"/>
                      </a:lnTo>
                      <a:lnTo>
                        <a:pt x="33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25" name="Freeform 5"/>
                <p:cNvSpPr>
                  <a:spLocks/>
                </p:cNvSpPr>
                <p:nvPr/>
              </p:nvSpPr>
              <p:spPr bwMode="gray">
                <a:xfrm rot="1227305">
                  <a:off x="1120" y="3091"/>
                  <a:ext cx="290" cy="123"/>
                </a:xfrm>
                <a:custGeom>
                  <a:avLst/>
                  <a:gdLst>
                    <a:gd name="T0" fmla="*/ 0 w 366"/>
                    <a:gd name="T1" fmla="*/ 445266810 h 154"/>
                    <a:gd name="T2" fmla="*/ 421063896 w 366"/>
                    <a:gd name="T3" fmla="*/ 445266810 h 154"/>
                    <a:gd name="T4" fmla="*/ 421063896 w 366"/>
                    <a:gd name="T5" fmla="*/ 445266810 h 154"/>
                    <a:gd name="T6" fmla="*/ 421063896 w 366"/>
                    <a:gd name="T7" fmla="*/ 0 h 154"/>
                    <a:gd name="T8" fmla="*/ 0 w 366"/>
                    <a:gd name="T9" fmla="*/ 44526681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54"/>
                    <a:gd name="T17" fmla="*/ 366 w 366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54">
                      <a:moveTo>
                        <a:pt x="0" y="113"/>
                      </a:moveTo>
                      <a:lnTo>
                        <a:pt x="40" y="154"/>
                      </a:lnTo>
                      <a:lnTo>
                        <a:pt x="366" y="42"/>
                      </a:lnTo>
                      <a:lnTo>
                        <a:pt x="309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26" name="Freeform 6"/>
                <p:cNvSpPr>
                  <a:spLocks/>
                </p:cNvSpPr>
                <p:nvPr/>
              </p:nvSpPr>
              <p:spPr bwMode="gray">
                <a:xfrm rot="1227305">
                  <a:off x="1042" y="2283"/>
                  <a:ext cx="381" cy="355"/>
                </a:xfrm>
                <a:custGeom>
                  <a:avLst/>
                  <a:gdLst>
                    <a:gd name="T0" fmla="*/ 2147483647 w 195"/>
                    <a:gd name="T1" fmla="*/ 2147483647 h 185"/>
                    <a:gd name="T2" fmla="*/ 2147483647 w 195"/>
                    <a:gd name="T3" fmla="*/ 2147483647 h 185"/>
                    <a:gd name="T4" fmla="*/ 2147483647 w 195"/>
                    <a:gd name="T5" fmla="*/ 2147483647 h 185"/>
                    <a:gd name="T6" fmla="*/ 2147483647 w 195"/>
                    <a:gd name="T7" fmla="*/ 2147483647 h 185"/>
                    <a:gd name="T8" fmla="*/ 2147483647 w 195"/>
                    <a:gd name="T9" fmla="*/ 2147483647 h 185"/>
                    <a:gd name="T10" fmla="*/ 2147483647 w 195"/>
                    <a:gd name="T11" fmla="*/ 2147483647 h 1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"/>
                    <a:gd name="T19" fmla="*/ 0 h 185"/>
                    <a:gd name="T20" fmla="*/ 195 w 195"/>
                    <a:gd name="T21" fmla="*/ 185 h 18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" h="185">
                      <a:moveTo>
                        <a:pt x="44" y="185"/>
                      </a:moveTo>
                      <a:cubicBezTo>
                        <a:pt x="44" y="185"/>
                        <a:pt x="12" y="111"/>
                        <a:pt x="60" y="62"/>
                      </a:cubicBezTo>
                      <a:cubicBezTo>
                        <a:pt x="109" y="13"/>
                        <a:pt x="167" y="22"/>
                        <a:pt x="195" y="37"/>
                      </a:cubicBezTo>
                      <a:cubicBezTo>
                        <a:pt x="195" y="37"/>
                        <a:pt x="167" y="0"/>
                        <a:pt x="88" y="17"/>
                      </a:cubicBezTo>
                      <a:cubicBezTo>
                        <a:pt x="8" y="34"/>
                        <a:pt x="0" y="107"/>
                        <a:pt x="19" y="166"/>
                      </a:cubicBezTo>
                      <a:lnTo>
                        <a:pt x="44" y="18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27" name="Freeform 7"/>
                <p:cNvSpPr>
                  <a:spLocks/>
                </p:cNvSpPr>
                <p:nvPr/>
              </p:nvSpPr>
              <p:spPr bwMode="gray">
                <a:xfrm rot="1227305">
                  <a:off x="1448" y="2301"/>
                  <a:ext cx="476" cy="948"/>
                </a:xfrm>
                <a:custGeom>
                  <a:avLst/>
                  <a:gdLst>
                    <a:gd name="T0" fmla="*/ 2147483647 w 236"/>
                    <a:gd name="T1" fmla="*/ 2147483647 h 498"/>
                    <a:gd name="T2" fmla="*/ 2147483647 w 236"/>
                    <a:gd name="T3" fmla="*/ 2147483647 h 498"/>
                    <a:gd name="T4" fmla="*/ 2147483647 w 236"/>
                    <a:gd name="T5" fmla="*/ 0 h 498"/>
                    <a:gd name="T6" fmla="*/ 2147483647 w 236"/>
                    <a:gd name="T7" fmla="*/ 2147483647 h 498"/>
                    <a:gd name="T8" fmla="*/ 2147483647 w 236"/>
                    <a:gd name="T9" fmla="*/ 2147483647 h 498"/>
                    <a:gd name="T10" fmla="*/ 2147483647 w 236"/>
                    <a:gd name="T11" fmla="*/ 2147483647 h 498"/>
                    <a:gd name="T12" fmla="*/ 2147483647 w 236"/>
                    <a:gd name="T13" fmla="*/ 2147483647 h 4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6"/>
                    <a:gd name="T22" fmla="*/ 0 h 498"/>
                    <a:gd name="T23" fmla="*/ 236 w 236"/>
                    <a:gd name="T24" fmla="*/ 498 h 4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6" h="498">
                      <a:moveTo>
                        <a:pt x="60" y="498"/>
                      </a:moveTo>
                      <a:cubicBezTo>
                        <a:pt x="60" y="498"/>
                        <a:pt x="26" y="410"/>
                        <a:pt x="71" y="366"/>
                      </a:cubicBezTo>
                      <a:cubicBezTo>
                        <a:pt x="115" y="321"/>
                        <a:pt x="236" y="127"/>
                        <a:pt x="25" y="0"/>
                      </a:cubicBezTo>
                      <a:cubicBezTo>
                        <a:pt x="25" y="0"/>
                        <a:pt x="128" y="61"/>
                        <a:pt x="123" y="178"/>
                      </a:cubicBezTo>
                      <a:cubicBezTo>
                        <a:pt x="123" y="178"/>
                        <a:pt x="117" y="259"/>
                        <a:pt x="84" y="300"/>
                      </a:cubicBezTo>
                      <a:cubicBezTo>
                        <a:pt x="51" y="342"/>
                        <a:pt x="0" y="403"/>
                        <a:pt x="36" y="480"/>
                      </a:cubicBezTo>
                      <a:lnTo>
                        <a:pt x="60" y="4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28" name="Freeform 9"/>
                <p:cNvSpPr>
                  <a:spLocks/>
                </p:cNvSpPr>
                <p:nvPr/>
              </p:nvSpPr>
              <p:spPr bwMode="gray">
                <a:xfrm rot="1227305">
                  <a:off x="1110" y="3504"/>
                  <a:ext cx="322" cy="143"/>
                </a:xfrm>
                <a:custGeom>
                  <a:avLst/>
                  <a:gdLst>
                    <a:gd name="T0" fmla="*/ 0 w 404"/>
                    <a:gd name="T1" fmla="*/ 936484788 h 161"/>
                    <a:gd name="T2" fmla="*/ 438784399 w 404"/>
                    <a:gd name="T3" fmla="*/ 936484788 h 161"/>
                    <a:gd name="T4" fmla="*/ 438784399 w 404"/>
                    <a:gd name="T5" fmla="*/ 936484788 h 161"/>
                    <a:gd name="T6" fmla="*/ 438784399 w 404"/>
                    <a:gd name="T7" fmla="*/ 0 h 161"/>
                    <a:gd name="T8" fmla="*/ 0 w 404"/>
                    <a:gd name="T9" fmla="*/ 936484788 h 1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4"/>
                    <a:gd name="T16" fmla="*/ 0 h 161"/>
                    <a:gd name="T17" fmla="*/ 404 w 404"/>
                    <a:gd name="T18" fmla="*/ 161 h 1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4" h="161">
                      <a:moveTo>
                        <a:pt x="0" y="113"/>
                      </a:moveTo>
                      <a:lnTo>
                        <a:pt x="47" y="161"/>
                      </a:lnTo>
                      <a:lnTo>
                        <a:pt x="404" y="50"/>
                      </a:lnTo>
                      <a:lnTo>
                        <a:pt x="342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29" name="Freeform 10"/>
                <p:cNvSpPr>
                  <a:spLocks/>
                </p:cNvSpPr>
                <p:nvPr/>
              </p:nvSpPr>
              <p:spPr bwMode="gray">
                <a:xfrm rot="1227305">
                  <a:off x="1340" y="3285"/>
                  <a:ext cx="149" cy="312"/>
                </a:xfrm>
                <a:custGeom>
                  <a:avLst/>
                  <a:gdLst>
                    <a:gd name="T0" fmla="*/ 0 w 185"/>
                    <a:gd name="T1" fmla="*/ 0 h 388"/>
                    <a:gd name="T2" fmla="*/ 472097172 w 185"/>
                    <a:gd name="T3" fmla="*/ 466863267 h 388"/>
                    <a:gd name="T4" fmla="*/ 472097172 w 185"/>
                    <a:gd name="T5" fmla="*/ 466863267 h 388"/>
                    <a:gd name="T6" fmla="*/ 472097172 w 185"/>
                    <a:gd name="T7" fmla="*/ 466863267 h 388"/>
                    <a:gd name="T8" fmla="*/ 0 w 185"/>
                    <a:gd name="T9" fmla="*/ 0 h 3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5"/>
                    <a:gd name="T16" fmla="*/ 0 h 388"/>
                    <a:gd name="T17" fmla="*/ 185 w 185"/>
                    <a:gd name="T18" fmla="*/ 388 h 3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5" h="388">
                      <a:moveTo>
                        <a:pt x="0" y="0"/>
                      </a:moveTo>
                      <a:lnTo>
                        <a:pt x="66" y="33"/>
                      </a:lnTo>
                      <a:lnTo>
                        <a:pt x="185" y="388"/>
                      </a:lnTo>
                      <a:lnTo>
                        <a:pt x="123" y="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30" name="Freeform 8"/>
                <p:cNvSpPr>
                  <a:spLocks/>
                </p:cNvSpPr>
                <p:nvPr/>
              </p:nvSpPr>
              <p:spPr bwMode="gray">
                <a:xfrm rot="1227305">
                  <a:off x="1072" y="3229"/>
                  <a:ext cx="373" cy="364"/>
                </a:xfrm>
                <a:custGeom>
                  <a:avLst/>
                  <a:gdLst>
                    <a:gd name="T0" fmla="*/ 0 w 463"/>
                    <a:gd name="T1" fmla="*/ 479075032 h 451"/>
                    <a:gd name="T2" fmla="*/ 472960131 w 463"/>
                    <a:gd name="T3" fmla="*/ 479075032 h 451"/>
                    <a:gd name="T4" fmla="*/ 472960131 w 463"/>
                    <a:gd name="T5" fmla="*/ 479075032 h 451"/>
                    <a:gd name="T6" fmla="*/ 472960131 w 463"/>
                    <a:gd name="T7" fmla="*/ 0 h 451"/>
                    <a:gd name="T8" fmla="*/ 0 w 463"/>
                    <a:gd name="T9" fmla="*/ 479075032 h 4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451"/>
                    <a:gd name="T17" fmla="*/ 463 w 463"/>
                    <a:gd name="T18" fmla="*/ 451 h 4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451">
                      <a:moveTo>
                        <a:pt x="0" y="123"/>
                      </a:moveTo>
                      <a:lnTo>
                        <a:pt x="121" y="451"/>
                      </a:lnTo>
                      <a:lnTo>
                        <a:pt x="463" y="338"/>
                      </a:lnTo>
                      <a:lnTo>
                        <a:pt x="340" y="0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6B9B1A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31" name="Freeform 3"/>
                <p:cNvSpPr>
                  <a:spLocks/>
                </p:cNvSpPr>
                <p:nvPr/>
              </p:nvSpPr>
              <p:spPr bwMode="gray">
                <a:xfrm rot="1227305">
                  <a:off x="728" y="1935"/>
                  <a:ext cx="1105" cy="1216"/>
                </a:xfrm>
                <a:custGeom>
                  <a:avLst/>
                  <a:gdLst>
                    <a:gd name="T0" fmla="*/ 2147483647 w 580"/>
                    <a:gd name="T1" fmla="*/ 2147483647 h 638"/>
                    <a:gd name="T2" fmla="*/ 2147483647 w 580"/>
                    <a:gd name="T3" fmla="*/ 2147483647 h 638"/>
                    <a:gd name="T4" fmla="*/ 2147483647 w 580"/>
                    <a:gd name="T5" fmla="*/ 2147483647 h 638"/>
                    <a:gd name="T6" fmla="*/ 2147483647 w 580"/>
                    <a:gd name="T7" fmla="*/ 2147483647 h 638"/>
                    <a:gd name="T8" fmla="*/ 2147483647 w 580"/>
                    <a:gd name="T9" fmla="*/ 2147483647 h 638"/>
                    <a:gd name="T10" fmla="*/ 2147483647 w 580"/>
                    <a:gd name="T11" fmla="*/ 2147483647 h 638"/>
                    <a:gd name="T12" fmla="*/ 2147483647 w 580"/>
                    <a:gd name="T13" fmla="*/ 2147483647 h 638"/>
                    <a:gd name="T14" fmla="*/ 2147483647 w 580"/>
                    <a:gd name="T15" fmla="*/ 2147483647 h 638"/>
                    <a:gd name="T16" fmla="*/ 2147483647 w 580"/>
                    <a:gd name="T17" fmla="*/ 2147483647 h 638"/>
                    <a:gd name="T18" fmla="*/ 2147483647 w 580"/>
                    <a:gd name="T19" fmla="*/ 2147483647 h 638"/>
                    <a:gd name="T20" fmla="*/ 2147483647 w 580"/>
                    <a:gd name="T21" fmla="*/ 2147483647 h 6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80"/>
                    <a:gd name="T34" fmla="*/ 0 h 638"/>
                    <a:gd name="T35" fmla="*/ 580 w 580"/>
                    <a:gd name="T36" fmla="*/ 638 h 6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80" h="638">
                      <a:moveTo>
                        <a:pt x="35" y="421"/>
                      </a:moveTo>
                      <a:cubicBezTo>
                        <a:pt x="175" y="365"/>
                        <a:pt x="175" y="365"/>
                        <a:pt x="175" y="365"/>
                      </a:cubicBezTo>
                      <a:cubicBezTo>
                        <a:pt x="175" y="365"/>
                        <a:pt x="128" y="237"/>
                        <a:pt x="252" y="214"/>
                      </a:cubicBezTo>
                      <a:cubicBezTo>
                        <a:pt x="376" y="192"/>
                        <a:pt x="386" y="297"/>
                        <a:pt x="378" y="344"/>
                      </a:cubicBezTo>
                      <a:cubicBezTo>
                        <a:pt x="370" y="390"/>
                        <a:pt x="242" y="488"/>
                        <a:pt x="320" y="638"/>
                      </a:cubicBezTo>
                      <a:cubicBezTo>
                        <a:pt x="451" y="590"/>
                        <a:pt x="451" y="590"/>
                        <a:pt x="451" y="590"/>
                      </a:cubicBezTo>
                      <a:cubicBezTo>
                        <a:pt x="451" y="590"/>
                        <a:pt x="411" y="521"/>
                        <a:pt x="476" y="442"/>
                      </a:cubicBezTo>
                      <a:cubicBezTo>
                        <a:pt x="542" y="364"/>
                        <a:pt x="580" y="224"/>
                        <a:pt x="463" y="126"/>
                      </a:cubicBezTo>
                      <a:cubicBezTo>
                        <a:pt x="463" y="126"/>
                        <a:pt x="320" y="0"/>
                        <a:pt x="107" y="144"/>
                      </a:cubicBezTo>
                      <a:cubicBezTo>
                        <a:pt x="107" y="144"/>
                        <a:pt x="72" y="161"/>
                        <a:pt x="43" y="212"/>
                      </a:cubicBezTo>
                      <a:cubicBezTo>
                        <a:pt x="14" y="262"/>
                        <a:pt x="0" y="341"/>
                        <a:pt x="35" y="42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50000">
                      <a:srgbClr val="6B9B1A"/>
                    </a:gs>
                    <a:gs pos="100000">
                      <a:srgbClr val="4C701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pic>
            <p:nvPicPr>
              <p:cNvPr id="78923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449" y="2679"/>
                <a:ext cx="937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8911" name="Group 30"/>
            <p:cNvGrpSpPr>
              <a:grpSpLocks/>
            </p:cNvGrpSpPr>
            <p:nvPr/>
          </p:nvGrpSpPr>
          <p:grpSpPr bwMode="auto">
            <a:xfrm>
              <a:off x="4168775" y="2652713"/>
              <a:ext cx="1487488" cy="1809750"/>
              <a:chOff x="2626" y="1671"/>
              <a:chExt cx="937" cy="1140"/>
            </a:xfrm>
          </p:grpSpPr>
          <p:grpSp>
            <p:nvGrpSpPr>
              <p:cNvPr id="78912" name="Group 31"/>
              <p:cNvGrpSpPr>
                <a:grpSpLocks/>
              </p:cNvGrpSpPr>
              <p:nvPr/>
            </p:nvGrpSpPr>
            <p:grpSpPr bwMode="auto">
              <a:xfrm rot="-899113">
                <a:off x="2673" y="1671"/>
                <a:ext cx="718" cy="1028"/>
                <a:chOff x="728" y="1935"/>
                <a:chExt cx="1196" cy="1712"/>
              </a:xfrm>
            </p:grpSpPr>
            <p:sp>
              <p:nvSpPr>
                <p:cNvPr id="78914" name="Freeform 4"/>
                <p:cNvSpPr>
                  <a:spLocks/>
                </p:cNvSpPr>
                <p:nvPr/>
              </p:nvSpPr>
              <p:spPr bwMode="gray">
                <a:xfrm rot="1227305">
                  <a:off x="761" y="2498"/>
                  <a:ext cx="311" cy="153"/>
                </a:xfrm>
                <a:custGeom>
                  <a:avLst/>
                  <a:gdLst>
                    <a:gd name="T0" fmla="*/ 0 w 389"/>
                    <a:gd name="T1" fmla="*/ 637191416 h 182"/>
                    <a:gd name="T2" fmla="*/ 448337576 w 389"/>
                    <a:gd name="T3" fmla="*/ 637191416 h 182"/>
                    <a:gd name="T4" fmla="*/ 448337576 w 389"/>
                    <a:gd name="T5" fmla="*/ 637191416 h 182"/>
                    <a:gd name="T6" fmla="*/ 448337576 w 389"/>
                    <a:gd name="T7" fmla="*/ 0 h 182"/>
                    <a:gd name="T8" fmla="*/ 0 w 389"/>
                    <a:gd name="T9" fmla="*/ 637191416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9"/>
                    <a:gd name="T16" fmla="*/ 0 h 182"/>
                    <a:gd name="T17" fmla="*/ 389 w 389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9" h="182">
                      <a:moveTo>
                        <a:pt x="0" y="133"/>
                      </a:moveTo>
                      <a:lnTo>
                        <a:pt x="49" y="182"/>
                      </a:lnTo>
                      <a:lnTo>
                        <a:pt x="389" y="45"/>
                      </a:lnTo>
                      <a:lnTo>
                        <a:pt x="33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15" name="Freeform 5"/>
                <p:cNvSpPr>
                  <a:spLocks/>
                </p:cNvSpPr>
                <p:nvPr/>
              </p:nvSpPr>
              <p:spPr bwMode="gray">
                <a:xfrm rot="1227305">
                  <a:off x="1120" y="3091"/>
                  <a:ext cx="290" cy="123"/>
                </a:xfrm>
                <a:custGeom>
                  <a:avLst/>
                  <a:gdLst>
                    <a:gd name="T0" fmla="*/ 0 w 366"/>
                    <a:gd name="T1" fmla="*/ 445266810 h 154"/>
                    <a:gd name="T2" fmla="*/ 421063896 w 366"/>
                    <a:gd name="T3" fmla="*/ 445266810 h 154"/>
                    <a:gd name="T4" fmla="*/ 421063896 w 366"/>
                    <a:gd name="T5" fmla="*/ 445266810 h 154"/>
                    <a:gd name="T6" fmla="*/ 421063896 w 366"/>
                    <a:gd name="T7" fmla="*/ 0 h 154"/>
                    <a:gd name="T8" fmla="*/ 0 w 366"/>
                    <a:gd name="T9" fmla="*/ 44526681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54"/>
                    <a:gd name="T17" fmla="*/ 366 w 366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54">
                      <a:moveTo>
                        <a:pt x="0" y="113"/>
                      </a:moveTo>
                      <a:lnTo>
                        <a:pt x="40" y="154"/>
                      </a:lnTo>
                      <a:lnTo>
                        <a:pt x="366" y="42"/>
                      </a:lnTo>
                      <a:lnTo>
                        <a:pt x="309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16" name="Freeform 6"/>
                <p:cNvSpPr>
                  <a:spLocks/>
                </p:cNvSpPr>
                <p:nvPr/>
              </p:nvSpPr>
              <p:spPr bwMode="gray">
                <a:xfrm rot="1227305">
                  <a:off x="1042" y="2283"/>
                  <a:ext cx="381" cy="355"/>
                </a:xfrm>
                <a:custGeom>
                  <a:avLst/>
                  <a:gdLst>
                    <a:gd name="T0" fmla="*/ 2147483647 w 195"/>
                    <a:gd name="T1" fmla="*/ 2147483647 h 185"/>
                    <a:gd name="T2" fmla="*/ 2147483647 w 195"/>
                    <a:gd name="T3" fmla="*/ 2147483647 h 185"/>
                    <a:gd name="T4" fmla="*/ 2147483647 w 195"/>
                    <a:gd name="T5" fmla="*/ 2147483647 h 185"/>
                    <a:gd name="T6" fmla="*/ 2147483647 w 195"/>
                    <a:gd name="T7" fmla="*/ 2147483647 h 185"/>
                    <a:gd name="T8" fmla="*/ 2147483647 w 195"/>
                    <a:gd name="T9" fmla="*/ 2147483647 h 185"/>
                    <a:gd name="T10" fmla="*/ 2147483647 w 195"/>
                    <a:gd name="T11" fmla="*/ 2147483647 h 1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"/>
                    <a:gd name="T19" fmla="*/ 0 h 185"/>
                    <a:gd name="T20" fmla="*/ 195 w 195"/>
                    <a:gd name="T21" fmla="*/ 185 h 18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" h="185">
                      <a:moveTo>
                        <a:pt x="44" y="185"/>
                      </a:moveTo>
                      <a:cubicBezTo>
                        <a:pt x="44" y="185"/>
                        <a:pt x="12" y="111"/>
                        <a:pt x="60" y="62"/>
                      </a:cubicBezTo>
                      <a:cubicBezTo>
                        <a:pt x="109" y="13"/>
                        <a:pt x="167" y="22"/>
                        <a:pt x="195" y="37"/>
                      </a:cubicBezTo>
                      <a:cubicBezTo>
                        <a:pt x="195" y="37"/>
                        <a:pt x="167" y="0"/>
                        <a:pt x="88" y="17"/>
                      </a:cubicBezTo>
                      <a:cubicBezTo>
                        <a:pt x="8" y="34"/>
                        <a:pt x="0" y="107"/>
                        <a:pt x="19" y="166"/>
                      </a:cubicBezTo>
                      <a:lnTo>
                        <a:pt x="44" y="18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17" name="Freeform 7"/>
                <p:cNvSpPr>
                  <a:spLocks/>
                </p:cNvSpPr>
                <p:nvPr/>
              </p:nvSpPr>
              <p:spPr bwMode="gray">
                <a:xfrm rot="1227305">
                  <a:off x="1448" y="2301"/>
                  <a:ext cx="476" cy="948"/>
                </a:xfrm>
                <a:custGeom>
                  <a:avLst/>
                  <a:gdLst>
                    <a:gd name="T0" fmla="*/ 2147483647 w 236"/>
                    <a:gd name="T1" fmla="*/ 2147483647 h 498"/>
                    <a:gd name="T2" fmla="*/ 2147483647 w 236"/>
                    <a:gd name="T3" fmla="*/ 2147483647 h 498"/>
                    <a:gd name="T4" fmla="*/ 2147483647 w 236"/>
                    <a:gd name="T5" fmla="*/ 0 h 498"/>
                    <a:gd name="T6" fmla="*/ 2147483647 w 236"/>
                    <a:gd name="T7" fmla="*/ 2147483647 h 498"/>
                    <a:gd name="T8" fmla="*/ 2147483647 w 236"/>
                    <a:gd name="T9" fmla="*/ 2147483647 h 498"/>
                    <a:gd name="T10" fmla="*/ 2147483647 w 236"/>
                    <a:gd name="T11" fmla="*/ 2147483647 h 498"/>
                    <a:gd name="T12" fmla="*/ 2147483647 w 236"/>
                    <a:gd name="T13" fmla="*/ 2147483647 h 4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6"/>
                    <a:gd name="T22" fmla="*/ 0 h 498"/>
                    <a:gd name="T23" fmla="*/ 236 w 236"/>
                    <a:gd name="T24" fmla="*/ 498 h 4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6" h="498">
                      <a:moveTo>
                        <a:pt x="60" y="498"/>
                      </a:moveTo>
                      <a:cubicBezTo>
                        <a:pt x="60" y="498"/>
                        <a:pt x="26" y="410"/>
                        <a:pt x="71" y="366"/>
                      </a:cubicBezTo>
                      <a:cubicBezTo>
                        <a:pt x="115" y="321"/>
                        <a:pt x="236" y="127"/>
                        <a:pt x="25" y="0"/>
                      </a:cubicBezTo>
                      <a:cubicBezTo>
                        <a:pt x="25" y="0"/>
                        <a:pt x="128" y="61"/>
                        <a:pt x="123" y="178"/>
                      </a:cubicBezTo>
                      <a:cubicBezTo>
                        <a:pt x="123" y="178"/>
                        <a:pt x="117" y="259"/>
                        <a:pt x="84" y="300"/>
                      </a:cubicBezTo>
                      <a:cubicBezTo>
                        <a:pt x="51" y="342"/>
                        <a:pt x="0" y="403"/>
                        <a:pt x="36" y="480"/>
                      </a:cubicBezTo>
                      <a:lnTo>
                        <a:pt x="60" y="4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18" name="Freeform 9"/>
                <p:cNvSpPr>
                  <a:spLocks/>
                </p:cNvSpPr>
                <p:nvPr/>
              </p:nvSpPr>
              <p:spPr bwMode="gray">
                <a:xfrm rot="1227305">
                  <a:off x="1110" y="3504"/>
                  <a:ext cx="322" cy="143"/>
                </a:xfrm>
                <a:custGeom>
                  <a:avLst/>
                  <a:gdLst>
                    <a:gd name="T0" fmla="*/ 0 w 404"/>
                    <a:gd name="T1" fmla="*/ 936484788 h 161"/>
                    <a:gd name="T2" fmla="*/ 438784399 w 404"/>
                    <a:gd name="T3" fmla="*/ 936484788 h 161"/>
                    <a:gd name="T4" fmla="*/ 438784399 w 404"/>
                    <a:gd name="T5" fmla="*/ 936484788 h 161"/>
                    <a:gd name="T6" fmla="*/ 438784399 w 404"/>
                    <a:gd name="T7" fmla="*/ 0 h 161"/>
                    <a:gd name="T8" fmla="*/ 0 w 404"/>
                    <a:gd name="T9" fmla="*/ 936484788 h 1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4"/>
                    <a:gd name="T16" fmla="*/ 0 h 161"/>
                    <a:gd name="T17" fmla="*/ 404 w 404"/>
                    <a:gd name="T18" fmla="*/ 161 h 1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4" h="161">
                      <a:moveTo>
                        <a:pt x="0" y="113"/>
                      </a:moveTo>
                      <a:lnTo>
                        <a:pt x="47" y="161"/>
                      </a:lnTo>
                      <a:lnTo>
                        <a:pt x="404" y="50"/>
                      </a:lnTo>
                      <a:lnTo>
                        <a:pt x="342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19" name="Freeform 10"/>
                <p:cNvSpPr>
                  <a:spLocks/>
                </p:cNvSpPr>
                <p:nvPr/>
              </p:nvSpPr>
              <p:spPr bwMode="gray">
                <a:xfrm rot="1227305">
                  <a:off x="1340" y="3285"/>
                  <a:ext cx="149" cy="312"/>
                </a:xfrm>
                <a:custGeom>
                  <a:avLst/>
                  <a:gdLst>
                    <a:gd name="T0" fmla="*/ 0 w 185"/>
                    <a:gd name="T1" fmla="*/ 0 h 388"/>
                    <a:gd name="T2" fmla="*/ 472097172 w 185"/>
                    <a:gd name="T3" fmla="*/ 466863267 h 388"/>
                    <a:gd name="T4" fmla="*/ 472097172 w 185"/>
                    <a:gd name="T5" fmla="*/ 466863267 h 388"/>
                    <a:gd name="T6" fmla="*/ 472097172 w 185"/>
                    <a:gd name="T7" fmla="*/ 466863267 h 388"/>
                    <a:gd name="T8" fmla="*/ 0 w 185"/>
                    <a:gd name="T9" fmla="*/ 0 h 3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5"/>
                    <a:gd name="T16" fmla="*/ 0 h 388"/>
                    <a:gd name="T17" fmla="*/ 185 w 185"/>
                    <a:gd name="T18" fmla="*/ 388 h 3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5" h="388">
                      <a:moveTo>
                        <a:pt x="0" y="0"/>
                      </a:moveTo>
                      <a:lnTo>
                        <a:pt x="66" y="33"/>
                      </a:lnTo>
                      <a:lnTo>
                        <a:pt x="185" y="388"/>
                      </a:lnTo>
                      <a:lnTo>
                        <a:pt x="123" y="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20" name="Freeform 8"/>
                <p:cNvSpPr>
                  <a:spLocks/>
                </p:cNvSpPr>
                <p:nvPr/>
              </p:nvSpPr>
              <p:spPr bwMode="gray">
                <a:xfrm rot="1227305">
                  <a:off x="1072" y="3229"/>
                  <a:ext cx="373" cy="364"/>
                </a:xfrm>
                <a:custGeom>
                  <a:avLst/>
                  <a:gdLst>
                    <a:gd name="T0" fmla="*/ 0 w 463"/>
                    <a:gd name="T1" fmla="*/ 479075032 h 451"/>
                    <a:gd name="T2" fmla="*/ 472960131 w 463"/>
                    <a:gd name="T3" fmla="*/ 479075032 h 451"/>
                    <a:gd name="T4" fmla="*/ 472960131 w 463"/>
                    <a:gd name="T5" fmla="*/ 479075032 h 451"/>
                    <a:gd name="T6" fmla="*/ 472960131 w 463"/>
                    <a:gd name="T7" fmla="*/ 0 h 451"/>
                    <a:gd name="T8" fmla="*/ 0 w 463"/>
                    <a:gd name="T9" fmla="*/ 479075032 h 4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451"/>
                    <a:gd name="T17" fmla="*/ 463 w 463"/>
                    <a:gd name="T18" fmla="*/ 451 h 4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451">
                      <a:moveTo>
                        <a:pt x="0" y="123"/>
                      </a:moveTo>
                      <a:lnTo>
                        <a:pt x="121" y="451"/>
                      </a:lnTo>
                      <a:lnTo>
                        <a:pt x="463" y="338"/>
                      </a:lnTo>
                      <a:lnTo>
                        <a:pt x="340" y="0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6B9B1A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21" name="Freeform 3"/>
                <p:cNvSpPr>
                  <a:spLocks/>
                </p:cNvSpPr>
                <p:nvPr/>
              </p:nvSpPr>
              <p:spPr bwMode="gray">
                <a:xfrm rot="1227305">
                  <a:off x="728" y="1935"/>
                  <a:ext cx="1105" cy="1216"/>
                </a:xfrm>
                <a:custGeom>
                  <a:avLst/>
                  <a:gdLst>
                    <a:gd name="T0" fmla="*/ 2147483647 w 580"/>
                    <a:gd name="T1" fmla="*/ 2147483647 h 638"/>
                    <a:gd name="T2" fmla="*/ 2147483647 w 580"/>
                    <a:gd name="T3" fmla="*/ 2147483647 h 638"/>
                    <a:gd name="T4" fmla="*/ 2147483647 w 580"/>
                    <a:gd name="T5" fmla="*/ 2147483647 h 638"/>
                    <a:gd name="T6" fmla="*/ 2147483647 w 580"/>
                    <a:gd name="T7" fmla="*/ 2147483647 h 638"/>
                    <a:gd name="T8" fmla="*/ 2147483647 w 580"/>
                    <a:gd name="T9" fmla="*/ 2147483647 h 638"/>
                    <a:gd name="T10" fmla="*/ 2147483647 w 580"/>
                    <a:gd name="T11" fmla="*/ 2147483647 h 638"/>
                    <a:gd name="T12" fmla="*/ 2147483647 w 580"/>
                    <a:gd name="T13" fmla="*/ 2147483647 h 638"/>
                    <a:gd name="T14" fmla="*/ 2147483647 w 580"/>
                    <a:gd name="T15" fmla="*/ 2147483647 h 638"/>
                    <a:gd name="T16" fmla="*/ 2147483647 w 580"/>
                    <a:gd name="T17" fmla="*/ 2147483647 h 638"/>
                    <a:gd name="T18" fmla="*/ 2147483647 w 580"/>
                    <a:gd name="T19" fmla="*/ 2147483647 h 638"/>
                    <a:gd name="T20" fmla="*/ 2147483647 w 580"/>
                    <a:gd name="T21" fmla="*/ 2147483647 h 6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80"/>
                    <a:gd name="T34" fmla="*/ 0 h 638"/>
                    <a:gd name="T35" fmla="*/ 580 w 580"/>
                    <a:gd name="T36" fmla="*/ 638 h 6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80" h="638">
                      <a:moveTo>
                        <a:pt x="35" y="421"/>
                      </a:moveTo>
                      <a:cubicBezTo>
                        <a:pt x="175" y="365"/>
                        <a:pt x="175" y="365"/>
                        <a:pt x="175" y="365"/>
                      </a:cubicBezTo>
                      <a:cubicBezTo>
                        <a:pt x="175" y="365"/>
                        <a:pt x="128" y="237"/>
                        <a:pt x="252" y="214"/>
                      </a:cubicBezTo>
                      <a:cubicBezTo>
                        <a:pt x="376" y="192"/>
                        <a:pt x="386" y="297"/>
                        <a:pt x="378" y="344"/>
                      </a:cubicBezTo>
                      <a:cubicBezTo>
                        <a:pt x="370" y="390"/>
                        <a:pt x="242" y="488"/>
                        <a:pt x="320" y="638"/>
                      </a:cubicBezTo>
                      <a:cubicBezTo>
                        <a:pt x="451" y="590"/>
                        <a:pt x="451" y="590"/>
                        <a:pt x="451" y="590"/>
                      </a:cubicBezTo>
                      <a:cubicBezTo>
                        <a:pt x="451" y="590"/>
                        <a:pt x="411" y="521"/>
                        <a:pt x="476" y="442"/>
                      </a:cubicBezTo>
                      <a:cubicBezTo>
                        <a:pt x="542" y="364"/>
                        <a:pt x="580" y="224"/>
                        <a:pt x="463" y="126"/>
                      </a:cubicBezTo>
                      <a:cubicBezTo>
                        <a:pt x="463" y="126"/>
                        <a:pt x="320" y="0"/>
                        <a:pt x="107" y="144"/>
                      </a:cubicBezTo>
                      <a:cubicBezTo>
                        <a:pt x="107" y="144"/>
                        <a:pt x="72" y="161"/>
                        <a:pt x="43" y="212"/>
                      </a:cubicBezTo>
                      <a:cubicBezTo>
                        <a:pt x="14" y="262"/>
                        <a:pt x="0" y="341"/>
                        <a:pt x="35" y="42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50000">
                      <a:srgbClr val="6B9B1A"/>
                    </a:gs>
                    <a:gs pos="100000">
                      <a:srgbClr val="4C701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pic>
            <p:nvPicPr>
              <p:cNvPr id="78913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626" y="2679"/>
                <a:ext cx="937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7" name="Szövegdoboz 36"/>
          <p:cNvSpPr txBox="1"/>
          <p:nvPr/>
        </p:nvSpPr>
        <p:spPr>
          <a:xfrm>
            <a:off x="3630304" y="873454"/>
            <a:ext cx="3848669" cy="80021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hu-HU" dirty="0">
                <a:latin typeface="Open Sans" pitchFamily="34" charset="0"/>
              </a:rPr>
              <a:t>A fő kérdés: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hu-HU" dirty="0">
                <a:latin typeface="Open Sans" pitchFamily="34" charset="0"/>
              </a:rPr>
              <a:t>Milyen eseményeket mérünk?</a:t>
            </a:r>
          </a:p>
        </p:txBody>
      </p:sp>
      <p:sp>
        <p:nvSpPr>
          <p:cNvPr id="78856" name="Rectangle 5"/>
          <p:cNvSpPr>
            <a:spLocks noChangeArrowheads="1"/>
          </p:cNvSpPr>
          <p:nvPr/>
        </p:nvSpPr>
        <p:spPr bwMode="gray">
          <a:xfrm>
            <a:off x="323850" y="2203450"/>
            <a:ext cx="4175125" cy="37877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</p:spPr>
        <p:txBody>
          <a:bodyPr lIns="108000" tIns="108000" rIns="144000" bIns="72000"/>
          <a:lstStyle/>
          <a:p>
            <a:pPr marL="530225" indent="-1270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292929"/>
              </a:buClr>
            </a:pPr>
            <a:r>
              <a:rPr lang="hu-HU" altLang="hu-HU" sz="1600" noProof="1">
                <a:latin typeface="Arial Narrow" pitchFamily="34" charset="0"/>
                <a:ea typeface="Open Sans"/>
              </a:rPr>
              <a:t>Play button – lejátszás</a:t>
            </a:r>
          </a:p>
          <a:p>
            <a:pPr marL="530225" indent="-1270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292929"/>
              </a:buClr>
            </a:pPr>
            <a:r>
              <a:rPr lang="hu-HU" altLang="hu-HU" sz="1600" noProof="1">
                <a:latin typeface="Arial Narrow" pitchFamily="34" charset="0"/>
                <a:ea typeface="Open Sans"/>
              </a:rPr>
              <a:t>Pause / Stop – megállítás </a:t>
            </a:r>
          </a:p>
          <a:p>
            <a:pPr marL="530225" indent="-1270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292929"/>
              </a:buClr>
            </a:pPr>
            <a:r>
              <a:rPr lang="hu-HU" altLang="hu-HU" sz="1600" noProof="1">
                <a:latin typeface="Arial Narrow" pitchFamily="34" charset="0"/>
                <a:ea typeface="Open Sans"/>
              </a:rPr>
              <a:t>FWD – Fast-Wind – előretekerés </a:t>
            </a:r>
          </a:p>
          <a:p>
            <a:pPr marL="530225" indent="-1270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292929"/>
              </a:buClr>
            </a:pPr>
            <a:r>
              <a:rPr lang="hu-HU" altLang="hu-HU" sz="1600" noProof="1">
                <a:latin typeface="Arial Narrow" pitchFamily="34" charset="0"/>
                <a:ea typeface="Open Sans"/>
              </a:rPr>
              <a:t>RWD – Re-Wind – visszatekerés</a:t>
            </a:r>
          </a:p>
          <a:p>
            <a:pPr marL="530225" indent="-1270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292929"/>
              </a:buClr>
            </a:pPr>
            <a:r>
              <a:rPr lang="hu-HU" altLang="hu-HU" sz="1600" noProof="1">
                <a:latin typeface="Arial Narrow" pitchFamily="34" charset="0"/>
                <a:ea typeface="Open Sans"/>
              </a:rPr>
              <a:t>Switch To – átváltás másik stream tartalomra</a:t>
            </a: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gray">
          <a:xfrm>
            <a:off x="4740275" y="2221968"/>
            <a:ext cx="4175125" cy="37877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</p:spPr>
        <p:txBody>
          <a:bodyPr lIns="108000" tIns="108000" rIns="144000" bIns="72000"/>
          <a:lstStyle/>
          <a:p>
            <a:pPr marL="177800" indent="-17780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600" b="1" noProof="1">
                <a:latin typeface="Arial Narrow" pitchFamily="34" charset="0"/>
                <a:ea typeface="Open Sans"/>
              </a:rPr>
              <a:t>View: </a:t>
            </a:r>
            <a:r>
              <a:rPr lang="hu-HU" altLang="hu-HU" sz="1600" noProof="1">
                <a:latin typeface="Arial Narrow" pitchFamily="34" charset="0"/>
                <a:ea typeface="Open Sans"/>
              </a:rPr>
              <a:t>„elszörfölés” nélküli megtekintések száma;</a:t>
            </a:r>
          </a:p>
          <a:p>
            <a:pPr marL="177800" indent="-17780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600" b="1" noProof="1">
                <a:latin typeface="Arial Narrow" pitchFamily="34" charset="0"/>
                <a:ea typeface="Open Sans"/>
              </a:rPr>
              <a:t>Stream Visits: </a:t>
            </a:r>
            <a:r>
              <a:rPr lang="hu-HU" altLang="hu-HU" sz="1600" noProof="1">
                <a:latin typeface="Arial Narrow" pitchFamily="34" charset="0"/>
                <a:ea typeface="Open Sans"/>
              </a:rPr>
              <a:t>mindig új stream visit indul, ha a megállítás és az újraindítás között eltelik 30 perc  – a stream-váltás itt nem számít;</a:t>
            </a:r>
          </a:p>
          <a:p>
            <a:pPr marL="177800" indent="-17780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600" b="1" noProof="1">
                <a:latin typeface="Arial Narrow" pitchFamily="34" charset="0"/>
                <a:ea typeface="Open Sans"/>
              </a:rPr>
              <a:t>Completed View: </a:t>
            </a:r>
            <a:r>
              <a:rPr lang="hu-HU" altLang="hu-HU" sz="1600" noProof="1">
                <a:latin typeface="Arial Narrow" pitchFamily="34" charset="0"/>
                <a:ea typeface="Open Sans"/>
              </a:rPr>
              <a:t>akkor beszélünk Completed View-ról, ha egy stream minden egyes „pillanatát” legalább egyszer megnézte előretekerés és visszatekerés nélkül, PLAY üzemmódban – ez a mutató 0 vagy 1 lehet.</a:t>
            </a:r>
          </a:p>
          <a:p>
            <a:pPr marL="177800" indent="-17780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600" b="1" noProof="1">
                <a:latin typeface="Arial Narrow" pitchFamily="34" charset="0"/>
                <a:ea typeface="Open Sans"/>
              </a:rPr>
              <a:t>Time: </a:t>
            </a:r>
            <a:r>
              <a:rPr lang="hu-HU" altLang="hu-HU" sz="1600" noProof="1">
                <a:latin typeface="Arial Narrow" pitchFamily="34" charset="0"/>
                <a:ea typeface="Open Sans"/>
              </a:rPr>
              <a:t>a megtekintéssel eltöltött idő PLAY üzemmódban – a tekerés nem számít bele.</a:t>
            </a:r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gray">
          <a:xfrm>
            <a:off x="4738688" y="1861606"/>
            <a:ext cx="4175125" cy="3603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1C2C3"/>
              </a:gs>
            </a:gsLst>
            <a:lin ang="5400000" scaled="1"/>
          </a:gradFill>
          <a:ln w="12700" algn="ctr">
            <a:solidFill>
              <a:srgbClr val="C0C0C0"/>
            </a:solidFill>
            <a:miter lim="800000"/>
            <a:headEnd/>
            <a:tailEnd/>
          </a:ln>
        </p:spPr>
        <p:txBody>
          <a:bodyPr lIns="288000" tIns="0" rIns="0" bIns="0" anchor="ctr"/>
          <a:lstStyle/>
          <a:p>
            <a:pPr defTabSz="801688" eaLnBrk="0" hangingPunct="0"/>
            <a:r>
              <a:rPr lang="hu-HU" altLang="hu-HU" sz="1600" b="1" noProof="1">
                <a:ea typeface="Open Sans"/>
              </a:rPr>
              <a:t>Stream fogalmak</a:t>
            </a:r>
          </a:p>
        </p:txBody>
      </p:sp>
      <p:sp>
        <p:nvSpPr>
          <p:cNvPr id="78859" name="Rectangle 19"/>
          <p:cNvSpPr>
            <a:spLocks noChangeArrowheads="1"/>
          </p:cNvSpPr>
          <p:nvPr/>
        </p:nvSpPr>
        <p:spPr bwMode="gray">
          <a:xfrm>
            <a:off x="323850" y="1843088"/>
            <a:ext cx="4175125" cy="3603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1C2C3"/>
              </a:gs>
            </a:gsLst>
            <a:lin ang="5400000" scaled="1"/>
          </a:gradFill>
          <a:ln w="12700" algn="ctr">
            <a:solidFill>
              <a:srgbClr val="C0C0C0"/>
            </a:solidFill>
            <a:miter lim="800000"/>
            <a:headEnd/>
            <a:tailEnd/>
          </a:ln>
        </p:spPr>
        <p:txBody>
          <a:bodyPr lIns="288000" tIns="0" rIns="0" bIns="0" anchor="ctr"/>
          <a:lstStyle/>
          <a:p>
            <a:pPr defTabSz="801688" eaLnBrk="0" hangingPunct="0"/>
            <a:r>
              <a:rPr lang="hu-HU" altLang="hu-HU" sz="1600" b="1" noProof="1">
                <a:ea typeface="Open Sans"/>
              </a:rPr>
              <a:t>Stream események</a:t>
            </a:r>
          </a:p>
        </p:txBody>
      </p:sp>
      <p:grpSp>
        <p:nvGrpSpPr>
          <p:cNvPr id="43" name="Group 19"/>
          <p:cNvGrpSpPr>
            <a:grpSpLocks/>
          </p:cNvGrpSpPr>
          <p:nvPr/>
        </p:nvGrpSpPr>
        <p:grpSpPr bwMode="auto">
          <a:xfrm>
            <a:off x="3273425" y="5070475"/>
            <a:ext cx="906463" cy="920750"/>
            <a:chOff x="610" y="2704"/>
            <a:chExt cx="2702" cy="936"/>
          </a:xfrm>
        </p:grpSpPr>
        <p:sp>
          <p:nvSpPr>
            <p:cNvPr id="44" name="Freeform 20"/>
            <p:cNvSpPr>
              <a:spLocks/>
            </p:cNvSpPr>
            <p:nvPr/>
          </p:nvSpPr>
          <p:spPr bwMode="gray">
            <a:xfrm>
              <a:off x="610" y="3180"/>
              <a:ext cx="1476" cy="234"/>
            </a:xfrm>
            <a:custGeom>
              <a:avLst/>
              <a:gdLst>
                <a:gd name="T0" fmla="*/ 0 w 1476"/>
                <a:gd name="T1" fmla="*/ 0 h 234"/>
                <a:gd name="T2" fmla="*/ 69 w 1476"/>
                <a:gd name="T3" fmla="*/ 234 h 234"/>
                <a:gd name="T4" fmla="*/ 1476 w 1476"/>
                <a:gd name="T5" fmla="*/ 234 h 234"/>
                <a:gd name="T6" fmla="*/ 1476 w 1476"/>
                <a:gd name="T7" fmla="*/ 3 h 234"/>
                <a:gd name="T8" fmla="*/ 0 w 1476"/>
                <a:gd name="T9" fmla="*/ 0 h 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6" h="234">
                  <a:moveTo>
                    <a:pt x="0" y="0"/>
                  </a:moveTo>
                  <a:lnTo>
                    <a:pt x="69" y="234"/>
                  </a:lnTo>
                  <a:lnTo>
                    <a:pt x="1476" y="234"/>
                  </a:lnTo>
                  <a:lnTo>
                    <a:pt x="147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CF7D"/>
            </a:solidFill>
            <a:ln w="9525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45" name="Freeform 21"/>
            <p:cNvSpPr>
              <a:spLocks/>
            </p:cNvSpPr>
            <p:nvPr/>
          </p:nvSpPr>
          <p:spPr bwMode="gray">
            <a:xfrm>
              <a:off x="2020" y="3003"/>
              <a:ext cx="1287" cy="637"/>
            </a:xfrm>
            <a:custGeom>
              <a:avLst/>
              <a:gdLst>
                <a:gd name="T0" fmla="*/ 0 w 1286"/>
                <a:gd name="T1" fmla="*/ 400 h 638"/>
                <a:gd name="T2" fmla="*/ 30 w 1286"/>
                <a:gd name="T3" fmla="*/ 638 h 638"/>
                <a:gd name="T4" fmla="*/ 1274 w 1286"/>
                <a:gd name="T5" fmla="*/ 216 h 638"/>
                <a:gd name="T6" fmla="*/ 1286 w 1286"/>
                <a:gd name="T7" fmla="*/ 0 h 638"/>
                <a:gd name="T8" fmla="*/ 0 w 1286"/>
                <a:gd name="T9" fmla="*/ 400 h 6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6" h="638">
                  <a:moveTo>
                    <a:pt x="0" y="400"/>
                  </a:moveTo>
                  <a:lnTo>
                    <a:pt x="30" y="638"/>
                  </a:lnTo>
                  <a:lnTo>
                    <a:pt x="1274" y="216"/>
                  </a:lnTo>
                  <a:lnTo>
                    <a:pt x="1286" y="0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rgbClr val="B2CF7D"/>
            </a:solidFill>
            <a:ln w="9525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gray">
            <a:xfrm>
              <a:off x="610" y="2704"/>
              <a:ext cx="2702" cy="700"/>
            </a:xfrm>
            <a:custGeom>
              <a:avLst/>
              <a:gdLst>
                <a:gd name="T0" fmla="*/ 0 w 2700"/>
                <a:gd name="T1" fmla="*/ 479 h 701"/>
                <a:gd name="T2" fmla="*/ 1482 w 2700"/>
                <a:gd name="T3" fmla="*/ 478 h 701"/>
                <a:gd name="T4" fmla="*/ 1410 w 2700"/>
                <a:gd name="T5" fmla="*/ 701 h 701"/>
                <a:gd name="T6" fmla="*/ 2700 w 2700"/>
                <a:gd name="T7" fmla="*/ 299 h 701"/>
                <a:gd name="T8" fmla="*/ 1634 w 2700"/>
                <a:gd name="T9" fmla="*/ 0 h 701"/>
                <a:gd name="T10" fmla="*/ 1588 w 2700"/>
                <a:gd name="T11" fmla="*/ 142 h 701"/>
                <a:gd name="T12" fmla="*/ 288 w 2700"/>
                <a:gd name="T13" fmla="*/ 143 h 701"/>
                <a:gd name="T14" fmla="*/ 0 w 2700"/>
                <a:gd name="T15" fmla="*/ 479 h 7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00" h="701">
                  <a:moveTo>
                    <a:pt x="0" y="479"/>
                  </a:moveTo>
                  <a:lnTo>
                    <a:pt x="1482" y="478"/>
                  </a:lnTo>
                  <a:lnTo>
                    <a:pt x="1410" y="701"/>
                  </a:lnTo>
                  <a:lnTo>
                    <a:pt x="2700" y="299"/>
                  </a:lnTo>
                  <a:lnTo>
                    <a:pt x="1634" y="0"/>
                  </a:lnTo>
                  <a:lnTo>
                    <a:pt x="1588" y="142"/>
                  </a:lnTo>
                  <a:lnTo>
                    <a:pt x="288" y="143"/>
                  </a:lnTo>
                  <a:lnTo>
                    <a:pt x="0" y="479"/>
                  </a:lnTo>
                  <a:close/>
                </a:path>
              </a:pathLst>
            </a:custGeom>
            <a:solidFill>
              <a:srgbClr val="90BA45"/>
            </a:solidFill>
            <a:ln w="9525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78861" name="Group 809" descr="© INSCALE GmbH, 21.06.2010"/>
          <p:cNvGrpSpPr>
            <a:grpSpLocks/>
          </p:cNvGrpSpPr>
          <p:nvPr/>
        </p:nvGrpSpPr>
        <p:grpSpPr bwMode="auto">
          <a:xfrm>
            <a:off x="433388" y="2779713"/>
            <a:ext cx="438150" cy="427037"/>
            <a:chOff x="3851" y="3341"/>
            <a:chExt cx="498" cy="498"/>
          </a:xfrm>
        </p:grpSpPr>
        <p:grpSp>
          <p:nvGrpSpPr>
            <p:cNvPr id="78901" name="Group 808"/>
            <p:cNvGrpSpPr>
              <a:grpSpLocks/>
            </p:cNvGrpSpPr>
            <p:nvPr/>
          </p:nvGrpSpPr>
          <p:grpSpPr bwMode="auto">
            <a:xfrm>
              <a:off x="3851" y="3341"/>
              <a:ext cx="498" cy="498"/>
              <a:chOff x="3851" y="3341"/>
              <a:chExt cx="498" cy="498"/>
            </a:xfrm>
          </p:grpSpPr>
          <p:sp>
            <p:nvSpPr>
              <p:cNvPr id="78903" name="Oval 669" descr="© INSCALE GmbH, 21.06.2010"/>
              <p:cNvSpPr>
                <a:spLocks noChangeArrowheads="1"/>
              </p:cNvSpPr>
              <p:nvPr/>
            </p:nvSpPr>
            <p:spPr bwMode="gray">
              <a:xfrm>
                <a:off x="3851" y="3341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904" name="Oval 670" descr="© INSCALE GmbH, 21.06.2010"/>
              <p:cNvSpPr>
                <a:spLocks noChangeArrowheads="1"/>
              </p:cNvSpPr>
              <p:nvPr/>
            </p:nvSpPr>
            <p:spPr bwMode="gray">
              <a:xfrm>
                <a:off x="3867" y="3357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905" name="Freeform 671" descr="© INSCALE GmbH, 21.06.2010"/>
              <p:cNvSpPr>
                <a:spLocks/>
              </p:cNvSpPr>
              <p:nvPr/>
            </p:nvSpPr>
            <p:spPr bwMode="gray">
              <a:xfrm>
                <a:off x="3867" y="3357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78902" name="Freeform 757" descr="© INSCALE GmbH, 21.06.2010"/>
            <p:cNvSpPr>
              <a:spLocks noChangeAspect="1" noEditPoints="1"/>
            </p:cNvSpPr>
            <p:nvPr/>
          </p:nvSpPr>
          <p:spPr bwMode="auto">
            <a:xfrm>
              <a:off x="4038" y="3477"/>
              <a:ext cx="124" cy="226"/>
            </a:xfrm>
            <a:custGeom>
              <a:avLst/>
              <a:gdLst>
                <a:gd name="T0" fmla="*/ 145878 w 32"/>
                <a:gd name="T1" fmla="*/ 42180 h 58"/>
                <a:gd name="T2" fmla="*/ 145878 w 32"/>
                <a:gd name="T3" fmla="*/ 734664 h 58"/>
                <a:gd name="T4" fmla="*/ 91760 w 32"/>
                <a:gd name="T5" fmla="*/ 791405 h 58"/>
                <a:gd name="T6" fmla="*/ 54118 w 32"/>
                <a:gd name="T7" fmla="*/ 791405 h 58"/>
                <a:gd name="T8" fmla="*/ 54118 w 32"/>
                <a:gd name="T9" fmla="*/ 791405 h 58"/>
                <a:gd name="T10" fmla="*/ 54118 w 32"/>
                <a:gd name="T11" fmla="*/ 791405 h 58"/>
                <a:gd name="T12" fmla="*/ 0 w 32"/>
                <a:gd name="T13" fmla="*/ 734664 h 58"/>
                <a:gd name="T14" fmla="*/ 0 w 32"/>
                <a:gd name="T15" fmla="*/ 42180 h 58"/>
                <a:gd name="T16" fmla="*/ 54118 w 32"/>
                <a:gd name="T17" fmla="*/ 0 h 58"/>
                <a:gd name="T18" fmla="*/ 64701 w 32"/>
                <a:gd name="T19" fmla="*/ 0 h 58"/>
                <a:gd name="T20" fmla="*/ 64701 w 32"/>
                <a:gd name="T21" fmla="*/ 0 h 58"/>
                <a:gd name="T22" fmla="*/ 91760 w 32"/>
                <a:gd name="T23" fmla="*/ 0 h 58"/>
                <a:gd name="T24" fmla="*/ 145878 w 32"/>
                <a:gd name="T25" fmla="*/ 42180 h 58"/>
                <a:gd name="T26" fmla="*/ 366157 w 32"/>
                <a:gd name="T27" fmla="*/ 0 h 58"/>
                <a:gd name="T28" fmla="*/ 355570 w 32"/>
                <a:gd name="T29" fmla="*/ 0 h 58"/>
                <a:gd name="T30" fmla="*/ 355570 w 32"/>
                <a:gd name="T31" fmla="*/ 0 h 58"/>
                <a:gd name="T32" fmla="*/ 328511 w 32"/>
                <a:gd name="T33" fmla="*/ 0 h 58"/>
                <a:gd name="T34" fmla="*/ 274412 w 32"/>
                <a:gd name="T35" fmla="*/ 42180 h 58"/>
                <a:gd name="T36" fmla="*/ 274412 w 32"/>
                <a:gd name="T37" fmla="*/ 734664 h 58"/>
                <a:gd name="T38" fmla="*/ 328511 w 32"/>
                <a:gd name="T39" fmla="*/ 791405 h 58"/>
                <a:gd name="T40" fmla="*/ 341605 w 32"/>
                <a:gd name="T41" fmla="*/ 791405 h 58"/>
                <a:gd name="T42" fmla="*/ 341605 w 32"/>
                <a:gd name="T43" fmla="*/ 791405 h 58"/>
                <a:gd name="T44" fmla="*/ 366157 w 32"/>
                <a:gd name="T45" fmla="*/ 791405 h 58"/>
                <a:gd name="T46" fmla="*/ 420271 w 32"/>
                <a:gd name="T47" fmla="*/ 734664 h 58"/>
                <a:gd name="T48" fmla="*/ 420271 w 32"/>
                <a:gd name="T49" fmla="*/ 42180 h 58"/>
                <a:gd name="T50" fmla="*/ 366157 w 32"/>
                <a:gd name="T51" fmla="*/ 0 h 5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"/>
                <a:gd name="T79" fmla="*/ 0 h 58"/>
                <a:gd name="T80" fmla="*/ 32 w 32"/>
                <a:gd name="T81" fmla="*/ 58 h 5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" h="58">
                  <a:moveTo>
                    <a:pt x="11" y="3"/>
                  </a:moveTo>
                  <a:cubicBezTo>
                    <a:pt x="11" y="54"/>
                    <a:pt x="11" y="54"/>
                    <a:pt x="11" y="54"/>
                  </a:cubicBezTo>
                  <a:cubicBezTo>
                    <a:pt x="11" y="56"/>
                    <a:pt x="9" y="58"/>
                    <a:pt x="7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1" y="58"/>
                    <a:pt x="0" y="56"/>
                    <a:pt x="0" y="5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1" y="3"/>
                  </a:cubicBezTo>
                  <a:close/>
                  <a:moveTo>
                    <a:pt x="28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3" y="0"/>
                    <a:pt x="21" y="1"/>
                    <a:pt x="21" y="3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1" y="56"/>
                    <a:pt x="23" y="58"/>
                    <a:pt x="25" y="58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0" y="58"/>
                    <a:pt x="32" y="56"/>
                    <a:pt x="32" y="5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0" y="0"/>
                    <a:pt x="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8862" name="Group 805" descr="© INSCALE GmbH, 21.06.2010"/>
          <p:cNvGrpSpPr>
            <a:grpSpLocks/>
          </p:cNvGrpSpPr>
          <p:nvPr/>
        </p:nvGrpSpPr>
        <p:grpSpPr bwMode="auto">
          <a:xfrm>
            <a:off x="452438" y="3789363"/>
            <a:ext cx="438150" cy="427037"/>
            <a:chOff x="5075" y="3341"/>
            <a:chExt cx="498" cy="498"/>
          </a:xfrm>
        </p:grpSpPr>
        <p:grpSp>
          <p:nvGrpSpPr>
            <p:cNvPr id="78896" name="Group 804"/>
            <p:cNvGrpSpPr>
              <a:grpSpLocks/>
            </p:cNvGrpSpPr>
            <p:nvPr/>
          </p:nvGrpSpPr>
          <p:grpSpPr bwMode="auto">
            <a:xfrm>
              <a:off x="5075" y="3341"/>
              <a:ext cx="498" cy="498"/>
              <a:chOff x="5075" y="3341"/>
              <a:chExt cx="498" cy="498"/>
            </a:xfrm>
          </p:grpSpPr>
          <p:sp>
            <p:nvSpPr>
              <p:cNvPr id="78898" name="Oval 780" descr="© INSCALE GmbH, 21.06.2010"/>
              <p:cNvSpPr>
                <a:spLocks noChangeArrowheads="1"/>
              </p:cNvSpPr>
              <p:nvPr/>
            </p:nvSpPr>
            <p:spPr bwMode="gray">
              <a:xfrm>
                <a:off x="5075" y="3341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99" name="Oval 781" descr="© INSCALE GmbH, 21.06.2010"/>
              <p:cNvSpPr>
                <a:spLocks noChangeArrowheads="1"/>
              </p:cNvSpPr>
              <p:nvPr/>
            </p:nvSpPr>
            <p:spPr bwMode="gray">
              <a:xfrm>
                <a:off x="5091" y="3357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900" name="Freeform 782" descr="© INSCALE GmbH, 21.06.2010"/>
              <p:cNvSpPr>
                <a:spLocks/>
              </p:cNvSpPr>
              <p:nvPr/>
            </p:nvSpPr>
            <p:spPr bwMode="gray">
              <a:xfrm>
                <a:off x="5091" y="3357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78897" name="Freeform 778" descr="© INSCALE GmbH, 21.06.2010"/>
            <p:cNvSpPr>
              <a:spLocks noChangeAspect="1" noEditPoints="1"/>
            </p:cNvSpPr>
            <p:nvPr/>
          </p:nvSpPr>
          <p:spPr bwMode="auto">
            <a:xfrm flipH="1">
              <a:off x="5174" y="3477"/>
              <a:ext cx="254" cy="225"/>
            </a:xfrm>
            <a:custGeom>
              <a:avLst/>
              <a:gdLst>
                <a:gd name="T0" fmla="*/ 890290 w 65"/>
                <a:gd name="T1" fmla="*/ 422608 h 58"/>
                <a:gd name="T2" fmla="*/ 320853 w 65"/>
                <a:gd name="T3" fmla="*/ 767048 h 58"/>
                <a:gd name="T4" fmla="*/ 320853 w 65"/>
                <a:gd name="T5" fmla="*/ 767048 h 58"/>
                <a:gd name="T6" fmla="*/ 263273 w 65"/>
                <a:gd name="T7" fmla="*/ 725606 h 58"/>
                <a:gd name="T8" fmla="*/ 263273 w 65"/>
                <a:gd name="T9" fmla="*/ 41218 h 58"/>
                <a:gd name="T10" fmla="*/ 320853 w 65"/>
                <a:gd name="T11" fmla="*/ 0 h 58"/>
                <a:gd name="T12" fmla="*/ 320853 w 65"/>
                <a:gd name="T13" fmla="*/ 0 h 58"/>
                <a:gd name="T14" fmla="*/ 890290 w 65"/>
                <a:gd name="T15" fmla="*/ 357579 h 58"/>
                <a:gd name="T16" fmla="*/ 890290 w 65"/>
                <a:gd name="T17" fmla="*/ 422608 h 58"/>
                <a:gd name="T18" fmla="*/ 96551 w 65"/>
                <a:gd name="T19" fmla="*/ 0 h 58"/>
                <a:gd name="T20" fmla="*/ 82108 w 65"/>
                <a:gd name="T21" fmla="*/ 0 h 58"/>
                <a:gd name="T22" fmla="*/ 82108 w 65"/>
                <a:gd name="T23" fmla="*/ 0 h 58"/>
                <a:gd name="T24" fmla="*/ 57338 w 65"/>
                <a:gd name="T25" fmla="*/ 0 h 58"/>
                <a:gd name="T26" fmla="*/ 0 w 65"/>
                <a:gd name="T27" fmla="*/ 41218 h 58"/>
                <a:gd name="T28" fmla="*/ 0 w 65"/>
                <a:gd name="T29" fmla="*/ 725606 h 58"/>
                <a:gd name="T30" fmla="*/ 57338 w 65"/>
                <a:gd name="T31" fmla="*/ 767048 h 58"/>
                <a:gd name="T32" fmla="*/ 71128 w 65"/>
                <a:gd name="T33" fmla="*/ 767048 h 58"/>
                <a:gd name="T34" fmla="*/ 71128 w 65"/>
                <a:gd name="T35" fmla="*/ 767048 h 58"/>
                <a:gd name="T36" fmla="*/ 96551 w 65"/>
                <a:gd name="T37" fmla="*/ 767048 h 58"/>
                <a:gd name="T38" fmla="*/ 152931 w 65"/>
                <a:gd name="T39" fmla="*/ 725606 h 58"/>
                <a:gd name="T40" fmla="*/ 152931 w 65"/>
                <a:gd name="T41" fmla="*/ 41218 h 58"/>
                <a:gd name="T42" fmla="*/ 96551 w 65"/>
                <a:gd name="T43" fmla="*/ 0 h 5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5"/>
                <a:gd name="T67" fmla="*/ 0 h 58"/>
                <a:gd name="T68" fmla="*/ 65 w 65"/>
                <a:gd name="T69" fmla="*/ 58 h 5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5" h="58">
                  <a:moveTo>
                    <a:pt x="64" y="32"/>
                  </a:moveTo>
                  <a:cubicBezTo>
                    <a:pt x="23" y="58"/>
                    <a:pt x="23" y="58"/>
                    <a:pt x="23" y="58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0" y="58"/>
                    <a:pt x="19" y="56"/>
                    <a:pt x="19" y="55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1"/>
                    <a:pt x="2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5" y="28"/>
                    <a:pt x="65" y="30"/>
                    <a:pt x="64" y="32"/>
                  </a:cubicBezTo>
                  <a:close/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2" y="58"/>
                    <a:pt x="4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10" y="58"/>
                    <a:pt x="11" y="56"/>
                    <a:pt x="11" y="5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8863" name="Group 803" descr="© INSCALE GmbH, 21.06.2010"/>
          <p:cNvGrpSpPr>
            <a:grpSpLocks/>
          </p:cNvGrpSpPr>
          <p:nvPr/>
        </p:nvGrpSpPr>
        <p:grpSpPr bwMode="auto">
          <a:xfrm>
            <a:off x="436563" y="2273300"/>
            <a:ext cx="438150" cy="428625"/>
            <a:chOff x="3239" y="3341"/>
            <a:chExt cx="498" cy="498"/>
          </a:xfrm>
        </p:grpSpPr>
        <p:grpSp>
          <p:nvGrpSpPr>
            <p:cNvPr id="78891" name="Group 802"/>
            <p:cNvGrpSpPr>
              <a:grpSpLocks/>
            </p:cNvGrpSpPr>
            <p:nvPr/>
          </p:nvGrpSpPr>
          <p:grpSpPr bwMode="auto">
            <a:xfrm>
              <a:off x="3239" y="3341"/>
              <a:ext cx="498" cy="498"/>
              <a:chOff x="3239" y="3341"/>
              <a:chExt cx="498" cy="498"/>
            </a:xfrm>
          </p:grpSpPr>
          <p:sp>
            <p:nvSpPr>
              <p:cNvPr id="78893" name="Oval 784" descr="© INSCALE GmbH, 21.06.2010"/>
              <p:cNvSpPr>
                <a:spLocks noChangeArrowheads="1"/>
              </p:cNvSpPr>
              <p:nvPr/>
            </p:nvSpPr>
            <p:spPr bwMode="gray">
              <a:xfrm>
                <a:off x="3239" y="3341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94" name="Oval 785" descr="© INSCALE GmbH, 21.06.2010"/>
              <p:cNvSpPr>
                <a:spLocks noChangeArrowheads="1"/>
              </p:cNvSpPr>
              <p:nvPr/>
            </p:nvSpPr>
            <p:spPr bwMode="gray">
              <a:xfrm>
                <a:off x="3255" y="3357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95" name="Freeform 786" descr="© INSCALE GmbH, 21.06.2010"/>
              <p:cNvSpPr>
                <a:spLocks/>
              </p:cNvSpPr>
              <p:nvPr/>
            </p:nvSpPr>
            <p:spPr bwMode="gray">
              <a:xfrm>
                <a:off x="3255" y="3357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78892" name="Freeform 750" descr="© INSCALE GmbH, 21.06.2010"/>
            <p:cNvSpPr>
              <a:spLocks noChangeAspect="1"/>
            </p:cNvSpPr>
            <p:nvPr/>
          </p:nvSpPr>
          <p:spPr bwMode="auto">
            <a:xfrm>
              <a:off x="3398" y="3476"/>
              <a:ext cx="181" cy="227"/>
            </a:xfrm>
            <a:custGeom>
              <a:avLst/>
              <a:gdLst>
                <a:gd name="T0" fmla="*/ 656534 w 46"/>
                <a:gd name="T1" fmla="*/ 381047 h 58"/>
                <a:gd name="T2" fmla="*/ 59455 w 46"/>
                <a:gd name="T3" fmla="*/ 0 h 58"/>
                <a:gd name="T4" fmla="*/ 59455 w 46"/>
                <a:gd name="T5" fmla="*/ 0 h 58"/>
                <a:gd name="T6" fmla="*/ 0 w 46"/>
                <a:gd name="T7" fmla="*/ 43165 h 58"/>
                <a:gd name="T8" fmla="*/ 0 w 46"/>
                <a:gd name="T9" fmla="*/ 772399 h 58"/>
                <a:gd name="T10" fmla="*/ 59455 w 46"/>
                <a:gd name="T11" fmla="*/ 815333 h 58"/>
                <a:gd name="T12" fmla="*/ 59455 w 46"/>
                <a:gd name="T13" fmla="*/ 815333 h 58"/>
                <a:gd name="T14" fmla="*/ 656534 w 46"/>
                <a:gd name="T15" fmla="*/ 449088 h 58"/>
                <a:gd name="T16" fmla="*/ 656534 w 46"/>
                <a:gd name="T17" fmla="*/ 381047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58"/>
                <a:gd name="T29" fmla="*/ 46 w 46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58">
                  <a:moveTo>
                    <a:pt x="45" y="27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6" y="30"/>
                    <a:pt x="46" y="28"/>
                    <a:pt x="45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8864" name="Group 801" descr="© INSCALE GmbH, 21.06.2010"/>
          <p:cNvGrpSpPr>
            <a:grpSpLocks/>
          </p:cNvGrpSpPr>
          <p:nvPr/>
        </p:nvGrpSpPr>
        <p:grpSpPr bwMode="auto">
          <a:xfrm>
            <a:off x="450850" y="3270250"/>
            <a:ext cx="436563" cy="428625"/>
            <a:chOff x="4463" y="3341"/>
            <a:chExt cx="498" cy="498"/>
          </a:xfrm>
        </p:grpSpPr>
        <p:grpSp>
          <p:nvGrpSpPr>
            <p:cNvPr id="78886" name="Group 800"/>
            <p:cNvGrpSpPr>
              <a:grpSpLocks/>
            </p:cNvGrpSpPr>
            <p:nvPr/>
          </p:nvGrpSpPr>
          <p:grpSpPr bwMode="auto">
            <a:xfrm>
              <a:off x="4463" y="3341"/>
              <a:ext cx="498" cy="498"/>
              <a:chOff x="4463" y="3341"/>
              <a:chExt cx="498" cy="498"/>
            </a:xfrm>
          </p:grpSpPr>
          <p:sp>
            <p:nvSpPr>
              <p:cNvPr id="78888" name="Oval 788" descr="© INSCALE GmbH, 21.06.2010"/>
              <p:cNvSpPr>
                <a:spLocks noChangeArrowheads="1"/>
              </p:cNvSpPr>
              <p:nvPr/>
            </p:nvSpPr>
            <p:spPr bwMode="gray">
              <a:xfrm>
                <a:off x="4463" y="3341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89" name="Oval 789" descr="© INSCALE GmbH, 21.06.2010"/>
              <p:cNvSpPr>
                <a:spLocks noChangeArrowheads="1"/>
              </p:cNvSpPr>
              <p:nvPr/>
            </p:nvSpPr>
            <p:spPr bwMode="gray">
              <a:xfrm>
                <a:off x="4479" y="3357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90" name="Freeform 790" descr="© INSCALE GmbH, 21.06.2010"/>
              <p:cNvSpPr>
                <a:spLocks/>
              </p:cNvSpPr>
              <p:nvPr/>
            </p:nvSpPr>
            <p:spPr bwMode="gray">
              <a:xfrm>
                <a:off x="4479" y="3357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78887" name="Freeform 764" descr="© INSCALE GmbH, 21.06.2010"/>
            <p:cNvSpPr>
              <a:spLocks noChangeAspect="1" noEditPoints="1"/>
            </p:cNvSpPr>
            <p:nvPr/>
          </p:nvSpPr>
          <p:spPr bwMode="auto">
            <a:xfrm>
              <a:off x="4617" y="3478"/>
              <a:ext cx="254" cy="225"/>
            </a:xfrm>
            <a:custGeom>
              <a:avLst/>
              <a:gdLst>
                <a:gd name="T0" fmla="*/ 890290 w 65"/>
                <a:gd name="T1" fmla="*/ 422608 h 58"/>
                <a:gd name="T2" fmla="*/ 320853 w 65"/>
                <a:gd name="T3" fmla="*/ 767048 h 58"/>
                <a:gd name="T4" fmla="*/ 320853 w 65"/>
                <a:gd name="T5" fmla="*/ 767048 h 58"/>
                <a:gd name="T6" fmla="*/ 263273 w 65"/>
                <a:gd name="T7" fmla="*/ 725606 h 58"/>
                <a:gd name="T8" fmla="*/ 263273 w 65"/>
                <a:gd name="T9" fmla="*/ 41218 h 58"/>
                <a:gd name="T10" fmla="*/ 320853 w 65"/>
                <a:gd name="T11" fmla="*/ 0 h 58"/>
                <a:gd name="T12" fmla="*/ 320853 w 65"/>
                <a:gd name="T13" fmla="*/ 0 h 58"/>
                <a:gd name="T14" fmla="*/ 890290 w 65"/>
                <a:gd name="T15" fmla="*/ 357579 h 58"/>
                <a:gd name="T16" fmla="*/ 890290 w 65"/>
                <a:gd name="T17" fmla="*/ 422608 h 58"/>
                <a:gd name="T18" fmla="*/ 96551 w 65"/>
                <a:gd name="T19" fmla="*/ 0 h 58"/>
                <a:gd name="T20" fmla="*/ 82108 w 65"/>
                <a:gd name="T21" fmla="*/ 0 h 58"/>
                <a:gd name="T22" fmla="*/ 82108 w 65"/>
                <a:gd name="T23" fmla="*/ 0 h 58"/>
                <a:gd name="T24" fmla="*/ 57338 w 65"/>
                <a:gd name="T25" fmla="*/ 0 h 58"/>
                <a:gd name="T26" fmla="*/ 0 w 65"/>
                <a:gd name="T27" fmla="*/ 41218 h 58"/>
                <a:gd name="T28" fmla="*/ 0 w 65"/>
                <a:gd name="T29" fmla="*/ 725606 h 58"/>
                <a:gd name="T30" fmla="*/ 57338 w 65"/>
                <a:gd name="T31" fmla="*/ 767048 h 58"/>
                <a:gd name="T32" fmla="*/ 71128 w 65"/>
                <a:gd name="T33" fmla="*/ 767048 h 58"/>
                <a:gd name="T34" fmla="*/ 71128 w 65"/>
                <a:gd name="T35" fmla="*/ 767048 h 58"/>
                <a:gd name="T36" fmla="*/ 96551 w 65"/>
                <a:gd name="T37" fmla="*/ 767048 h 58"/>
                <a:gd name="T38" fmla="*/ 152931 w 65"/>
                <a:gd name="T39" fmla="*/ 725606 h 58"/>
                <a:gd name="T40" fmla="*/ 152931 w 65"/>
                <a:gd name="T41" fmla="*/ 41218 h 58"/>
                <a:gd name="T42" fmla="*/ 96551 w 65"/>
                <a:gd name="T43" fmla="*/ 0 h 5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5"/>
                <a:gd name="T67" fmla="*/ 0 h 58"/>
                <a:gd name="T68" fmla="*/ 65 w 65"/>
                <a:gd name="T69" fmla="*/ 58 h 5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5" h="58">
                  <a:moveTo>
                    <a:pt x="64" y="32"/>
                  </a:moveTo>
                  <a:cubicBezTo>
                    <a:pt x="23" y="58"/>
                    <a:pt x="23" y="58"/>
                    <a:pt x="23" y="58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0" y="58"/>
                    <a:pt x="19" y="56"/>
                    <a:pt x="19" y="55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1"/>
                    <a:pt x="2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5" y="28"/>
                    <a:pt x="65" y="30"/>
                    <a:pt x="64" y="32"/>
                  </a:cubicBezTo>
                  <a:close/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2" y="58"/>
                    <a:pt x="4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10" y="58"/>
                    <a:pt x="11" y="56"/>
                    <a:pt x="11" y="5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8865" name="Group 1307" descr="© INSCALE GmbH, 21.06.2010"/>
          <p:cNvGrpSpPr>
            <a:grpSpLocks/>
          </p:cNvGrpSpPr>
          <p:nvPr/>
        </p:nvGrpSpPr>
        <p:grpSpPr bwMode="auto">
          <a:xfrm>
            <a:off x="458788" y="4297363"/>
            <a:ext cx="438150" cy="428625"/>
            <a:chOff x="3239" y="2217"/>
            <a:chExt cx="498" cy="498"/>
          </a:xfrm>
        </p:grpSpPr>
        <p:grpSp>
          <p:nvGrpSpPr>
            <p:cNvPr id="78878" name="Group 1306"/>
            <p:cNvGrpSpPr>
              <a:grpSpLocks/>
            </p:cNvGrpSpPr>
            <p:nvPr/>
          </p:nvGrpSpPr>
          <p:grpSpPr bwMode="auto">
            <a:xfrm>
              <a:off x="3239" y="2217"/>
              <a:ext cx="498" cy="498"/>
              <a:chOff x="3239" y="2217"/>
              <a:chExt cx="498" cy="498"/>
            </a:xfrm>
          </p:grpSpPr>
          <p:sp>
            <p:nvSpPr>
              <p:cNvPr id="78883" name="Oval 766" descr="© INSCALE GmbH, 21.06.2010"/>
              <p:cNvSpPr>
                <a:spLocks noChangeArrowheads="1"/>
              </p:cNvSpPr>
              <p:nvPr/>
            </p:nvSpPr>
            <p:spPr bwMode="gray">
              <a:xfrm>
                <a:off x="3239" y="2217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84" name="Oval 767" descr="© INSCALE GmbH, 21.06.2010"/>
              <p:cNvSpPr>
                <a:spLocks noChangeArrowheads="1"/>
              </p:cNvSpPr>
              <p:nvPr/>
            </p:nvSpPr>
            <p:spPr bwMode="gray">
              <a:xfrm>
                <a:off x="3255" y="2233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85" name="Freeform 768" descr="© INSCALE GmbH, 21.06.2010"/>
              <p:cNvSpPr>
                <a:spLocks/>
              </p:cNvSpPr>
              <p:nvPr/>
            </p:nvSpPr>
            <p:spPr bwMode="gray">
              <a:xfrm>
                <a:off x="3255" y="2233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78879" name="Group 1305"/>
            <p:cNvGrpSpPr>
              <a:grpSpLocks/>
            </p:cNvGrpSpPr>
            <p:nvPr/>
          </p:nvGrpSpPr>
          <p:grpSpPr bwMode="auto">
            <a:xfrm>
              <a:off x="3329" y="2347"/>
              <a:ext cx="320" cy="238"/>
              <a:chOff x="3329" y="2347"/>
              <a:chExt cx="320" cy="238"/>
            </a:xfrm>
          </p:grpSpPr>
          <p:sp>
            <p:nvSpPr>
              <p:cNvPr id="78880" name="Freeform 770" descr="© INSCALE GmbH, 21.06.2010"/>
              <p:cNvSpPr>
                <a:spLocks/>
              </p:cNvSpPr>
              <p:nvPr/>
            </p:nvSpPr>
            <p:spPr bwMode="gray">
              <a:xfrm>
                <a:off x="3477" y="2359"/>
                <a:ext cx="160" cy="194"/>
              </a:xfrm>
              <a:custGeom>
                <a:avLst/>
                <a:gdLst>
                  <a:gd name="T0" fmla="*/ 0 w 165"/>
                  <a:gd name="T1" fmla="*/ 131 h 200"/>
                  <a:gd name="T2" fmla="*/ 31 w 165"/>
                  <a:gd name="T3" fmla="*/ 162 h 200"/>
                  <a:gd name="T4" fmla="*/ 103 w 165"/>
                  <a:gd name="T5" fmla="*/ 88 h 200"/>
                  <a:gd name="T6" fmla="*/ 132 w 165"/>
                  <a:gd name="T7" fmla="*/ 117 h 200"/>
                  <a:gd name="T8" fmla="*/ 133 w 165"/>
                  <a:gd name="T9" fmla="*/ 0 h 200"/>
                  <a:gd name="T10" fmla="*/ 16 w 165"/>
                  <a:gd name="T11" fmla="*/ 1 h 200"/>
                  <a:gd name="T12" fmla="*/ 45 w 165"/>
                  <a:gd name="T13" fmla="*/ 30 h 200"/>
                  <a:gd name="T14" fmla="*/ 21 w 165"/>
                  <a:gd name="T15" fmla="*/ 51 h 200"/>
                  <a:gd name="T16" fmla="*/ 48 w 165"/>
                  <a:gd name="T17" fmla="*/ 80 h 200"/>
                  <a:gd name="T18" fmla="*/ 0 w 165"/>
                  <a:gd name="T19" fmla="*/ 131 h 2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5"/>
                  <a:gd name="T31" fmla="*/ 0 h 200"/>
                  <a:gd name="T32" fmla="*/ 165 w 165"/>
                  <a:gd name="T33" fmla="*/ 200 h 2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5" h="200">
                    <a:moveTo>
                      <a:pt x="0" y="162"/>
                    </a:moveTo>
                    <a:cubicBezTo>
                      <a:pt x="17" y="179"/>
                      <a:pt x="34" y="196"/>
                      <a:pt x="38" y="200"/>
                    </a:cubicBezTo>
                    <a:cubicBezTo>
                      <a:pt x="46" y="192"/>
                      <a:pt x="128" y="109"/>
                      <a:pt x="128" y="109"/>
                    </a:cubicBezTo>
                    <a:cubicBezTo>
                      <a:pt x="128" y="109"/>
                      <a:pt x="152" y="133"/>
                      <a:pt x="164" y="145"/>
                    </a:cubicBezTo>
                    <a:cubicBezTo>
                      <a:pt x="164" y="121"/>
                      <a:pt x="165" y="11"/>
                      <a:pt x="165" y="0"/>
                    </a:cubicBezTo>
                    <a:cubicBezTo>
                      <a:pt x="154" y="0"/>
                      <a:pt x="44" y="1"/>
                      <a:pt x="20" y="1"/>
                    </a:cubicBezTo>
                    <a:cubicBezTo>
                      <a:pt x="32" y="13"/>
                      <a:pt x="56" y="37"/>
                      <a:pt x="56" y="37"/>
                    </a:cubicBezTo>
                    <a:cubicBezTo>
                      <a:pt x="56" y="37"/>
                      <a:pt x="43" y="49"/>
                      <a:pt x="28" y="65"/>
                    </a:cubicBezTo>
                    <a:cubicBezTo>
                      <a:pt x="62" y="100"/>
                      <a:pt x="62" y="100"/>
                      <a:pt x="62" y="100"/>
                    </a:cubicBez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8881" name="Freeform 771" descr="© INSCALE GmbH, 21.06.2010"/>
              <p:cNvSpPr>
                <a:spLocks/>
              </p:cNvSpPr>
              <p:nvPr/>
            </p:nvSpPr>
            <p:spPr bwMode="gray">
              <a:xfrm>
                <a:off x="3467" y="2347"/>
                <a:ext cx="182" cy="224"/>
              </a:xfrm>
              <a:custGeom>
                <a:avLst/>
                <a:gdLst>
                  <a:gd name="T0" fmla="*/ 0 w 188"/>
                  <a:gd name="T1" fmla="*/ 2 h 231"/>
                  <a:gd name="T2" fmla="*/ 40 w 188"/>
                  <a:gd name="T3" fmla="*/ 42 h 231"/>
                  <a:gd name="T4" fmla="*/ 22 w 188"/>
                  <a:gd name="T5" fmla="*/ 55 h 231"/>
                  <a:gd name="T6" fmla="*/ 31 w 188"/>
                  <a:gd name="T7" fmla="*/ 64 h 231"/>
                  <a:gd name="T8" fmla="*/ 52 w 188"/>
                  <a:gd name="T9" fmla="*/ 42 h 231"/>
                  <a:gd name="T10" fmla="*/ 23 w 188"/>
                  <a:gd name="T11" fmla="*/ 14 h 231"/>
                  <a:gd name="T12" fmla="*/ 139 w 188"/>
                  <a:gd name="T13" fmla="*/ 13 h 231"/>
                  <a:gd name="T14" fmla="*/ 138 w 188"/>
                  <a:gd name="T15" fmla="*/ 128 h 231"/>
                  <a:gd name="T16" fmla="*/ 110 w 188"/>
                  <a:gd name="T17" fmla="*/ 99 h 231"/>
                  <a:gd name="T18" fmla="*/ 40 w 188"/>
                  <a:gd name="T19" fmla="*/ 172 h 231"/>
                  <a:gd name="T20" fmla="*/ 10 w 188"/>
                  <a:gd name="T21" fmla="*/ 141 h 231"/>
                  <a:gd name="T22" fmla="*/ 1 w 188"/>
                  <a:gd name="T23" fmla="*/ 148 h 231"/>
                  <a:gd name="T24" fmla="*/ 40 w 188"/>
                  <a:gd name="T25" fmla="*/ 186 h 231"/>
                  <a:gd name="T26" fmla="*/ 110 w 188"/>
                  <a:gd name="T27" fmla="*/ 112 h 231"/>
                  <a:gd name="T28" fmla="*/ 148 w 188"/>
                  <a:gd name="T29" fmla="*/ 151 h 231"/>
                  <a:gd name="T30" fmla="*/ 150 w 188"/>
                  <a:gd name="T31" fmla="*/ 0 h 231"/>
                  <a:gd name="T32" fmla="*/ 0 w 188"/>
                  <a:gd name="T33" fmla="*/ 2 h 2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8"/>
                  <a:gd name="T52" fmla="*/ 0 h 231"/>
                  <a:gd name="T53" fmla="*/ 188 w 188"/>
                  <a:gd name="T54" fmla="*/ 231 h 2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8" h="231">
                    <a:moveTo>
                      <a:pt x="0" y="2"/>
                    </a:moveTo>
                    <a:cubicBezTo>
                      <a:pt x="0" y="2"/>
                      <a:pt x="41" y="43"/>
                      <a:pt x="48" y="50"/>
                    </a:cubicBezTo>
                    <a:cubicBezTo>
                      <a:pt x="46" y="52"/>
                      <a:pt x="38" y="59"/>
                      <a:pt x="29" y="69"/>
                    </a:cubicBezTo>
                    <a:cubicBezTo>
                      <a:pt x="38" y="78"/>
                      <a:pt x="38" y="78"/>
                      <a:pt x="38" y="78"/>
                    </a:cubicBezTo>
                    <a:cubicBezTo>
                      <a:pt x="53" y="62"/>
                      <a:pt x="66" y="50"/>
                      <a:pt x="66" y="50"/>
                    </a:cubicBezTo>
                    <a:cubicBezTo>
                      <a:pt x="66" y="50"/>
                      <a:pt x="42" y="26"/>
                      <a:pt x="30" y="14"/>
                    </a:cubicBezTo>
                    <a:cubicBezTo>
                      <a:pt x="54" y="14"/>
                      <a:pt x="164" y="13"/>
                      <a:pt x="175" y="13"/>
                    </a:cubicBezTo>
                    <a:cubicBezTo>
                      <a:pt x="175" y="24"/>
                      <a:pt x="174" y="134"/>
                      <a:pt x="174" y="158"/>
                    </a:cubicBezTo>
                    <a:cubicBezTo>
                      <a:pt x="162" y="146"/>
                      <a:pt x="138" y="122"/>
                      <a:pt x="138" y="122"/>
                    </a:cubicBezTo>
                    <a:cubicBezTo>
                      <a:pt x="138" y="122"/>
                      <a:pt x="56" y="205"/>
                      <a:pt x="48" y="213"/>
                    </a:cubicBezTo>
                    <a:cubicBezTo>
                      <a:pt x="44" y="209"/>
                      <a:pt x="27" y="192"/>
                      <a:pt x="10" y="175"/>
                    </a:cubicBezTo>
                    <a:cubicBezTo>
                      <a:pt x="1" y="184"/>
                      <a:pt x="1" y="184"/>
                      <a:pt x="1" y="184"/>
                    </a:cubicBezTo>
                    <a:cubicBezTo>
                      <a:pt x="48" y="231"/>
                      <a:pt x="48" y="231"/>
                      <a:pt x="48" y="231"/>
                    </a:cubicBezTo>
                    <a:cubicBezTo>
                      <a:pt x="48" y="231"/>
                      <a:pt x="130" y="148"/>
                      <a:pt x="138" y="140"/>
                    </a:cubicBezTo>
                    <a:cubicBezTo>
                      <a:pt x="146" y="147"/>
                      <a:pt x="186" y="188"/>
                      <a:pt x="186" y="188"/>
                    </a:cubicBezTo>
                    <a:cubicBezTo>
                      <a:pt x="188" y="0"/>
                      <a:pt x="188" y="0"/>
                      <a:pt x="188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8882" name="Freeform 772" descr="© INSCALE GmbH, 21.06.2010"/>
              <p:cNvSpPr>
                <a:spLocks/>
              </p:cNvSpPr>
              <p:nvPr/>
            </p:nvSpPr>
            <p:spPr bwMode="gray">
              <a:xfrm>
                <a:off x="3329" y="2377"/>
                <a:ext cx="207" cy="208"/>
              </a:xfrm>
              <a:custGeom>
                <a:avLst/>
                <a:gdLst>
                  <a:gd name="T0" fmla="*/ 1 w 508"/>
                  <a:gd name="T1" fmla="*/ 0 h 508"/>
                  <a:gd name="T2" fmla="*/ 1 w 508"/>
                  <a:gd name="T3" fmla="*/ 0 h 508"/>
                  <a:gd name="T4" fmla="*/ 1 w 508"/>
                  <a:gd name="T5" fmla="*/ 0 h 508"/>
                  <a:gd name="T6" fmla="*/ 1 w 508"/>
                  <a:gd name="T7" fmla="*/ 0 h 508"/>
                  <a:gd name="T8" fmla="*/ 0 w 508"/>
                  <a:gd name="T9" fmla="*/ 0 h 508"/>
                  <a:gd name="T10" fmla="*/ 0 w 508"/>
                  <a:gd name="T11" fmla="*/ 0 h 508"/>
                  <a:gd name="T12" fmla="*/ 0 w 508"/>
                  <a:gd name="T13" fmla="*/ 1 h 508"/>
                  <a:gd name="T14" fmla="*/ 1 w 508"/>
                  <a:gd name="T15" fmla="*/ 1 h 508"/>
                  <a:gd name="T16" fmla="*/ 0 w 508"/>
                  <a:gd name="T17" fmla="*/ 1 h 508"/>
                  <a:gd name="T18" fmla="*/ 1 w 508"/>
                  <a:gd name="T19" fmla="*/ 1 h 508"/>
                  <a:gd name="T20" fmla="*/ 1 w 508"/>
                  <a:gd name="T21" fmla="*/ 1 h 508"/>
                  <a:gd name="T22" fmla="*/ 1 w 508"/>
                  <a:gd name="T23" fmla="*/ 0 h 50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08"/>
                  <a:gd name="T37" fmla="*/ 0 h 508"/>
                  <a:gd name="T38" fmla="*/ 508 w 508"/>
                  <a:gd name="T39" fmla="*/ 508 h 50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08" h="508">
                    <a:moveTo>
                      <a:pt x="508" y="194"/>
                    </a:moveTo>
                    <a:lnTo>
                      <a:pt x="428" y="111"/>
                    </a:lnTo>
                    <a:lnTo>
                      <a:pt x="407" y="90"/>
                    </a:lnTo>
                    <a:lnTo>
                      <a:pt x="317" y="0"/>
                    </a:lnTo>
                    <a:lnTo>
                      <a:pt x="104" y="215"/>
                    </a:lnTo>
                    <a:lnTo>
                      <a:pt x="5" y="116"/>
                    </a:lnTo>
                    <a:lnTo>
                      <a:pt x="0" y="508"/>
                    </a:lnTo>
                    <a:lnTo>
                      <a:pt x="395" y="505"/>
                    </a:lnTo>
                    <a:lnTo>
                      <a:pt x="296" y="406"/>
                    </a:lnTo>
                    <a:lnTo>
                      <a:pt x="341" y="361"/>
                    </a:lnTo>
                    <a:lnTo>
                      <a:pt x="362" y="340"/>
                    </a:lnTo>
                    <a:lnTo>
                      <a:pt x="508" y="1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80" name="Group 763" descr="© INSCALE GmbH, 21.06.2010"/>
          <p:cNvGrpSpPr>
            <a:grpSpLocks/>
          </p:cNvGrpSpPr>
          <p:nvPr/>
        </p:nvGrpSpPr>
        <p:grpSpPr bwMode="auto">
          <a:xfrm>
            <a:off x="2308225" y="4765675"/>
            <a:ext cx="790575" cy="790575"/>
            <a:chOff x="2639" y="2217"/>
            <a:chExt cx="498" cy="498"/>
          </a:xfrm>
        </p:grpSpPr>
        <p:grpSp>
          <p:nvGrpSpPr>
            <p:cNvPr id="78870" name="Group 762"/>
            <p:cNvGrpSpPr>
              <a:grpSpLocks/>
            </p:cNvGrpSpPr>
            <p:nvPr/>
          </p:nvGrpSpPr>
          <p:grpSpPr bwMode="auto">
            <a:xfrm>
              <a:off x="2639" y="2217"/>
              <a:ext cx="498" cy="498"/>
              <a:chOff x="2639" y="2217"/>
              <a:chExt cx="498" cy="498"/>
            </a:xfrm>
          </p:grpSpPr>
          <p:sp>
            <p:nvSpPr>
              <p:cNvPr id="78875" name="Oval 488" descr="© INSCALE GmbH, 21.06.2010"/>
              <p:cNvSpPr>
                <a:spLocks noChangeArrowheads="1"/>
              </p:cNvSpPr>
              <p:nvPr/>
            </p:nvSpPr>
            <p:spPr bwMode="gray">
              <a:xfrm>
                <a:off x="2639" y="2217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76" name="Oval 489" descr="© INSCALE GmbH, 21.06.2010"/>
              <p:cNvSpPr>
                <a:spLocks noChangeArrowheads="1"/>
              </p:cNvSpPr>
              <p:nvPr/>
            </p:nvSpPr>
            <p:spPr bwMode="gray">
              <a:xfrm>
                <a:off x="2655" y="2233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77" name="Freeform 490" descr="© INSCALE GmbH, 21.06.2010"/>
              <p:cNvSpPr>
                <a:spLocks/>
              </p:cNvSpPr>
              <p:nvPr/>
            </p:nvSpPr>
            <p:spPr bwMode="gray">
              <a:xfrm>
                <a:off x="2655" y="2233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78871" name="Group 761"/>
            <p:cNvGrpSpPr>
              <a:grpSpLocks/>
            </p:cNvGrpSpPr>
            <p:nvPr/>
          </p:nvGrpSpPr>
          <p:grpSpPr bwMode="auto">
            <a:xfrm>
              <a:off x="2775" y="2303"/>
              <a:ext cx="228" cy="328"/>
              <a:chOff x="2775" y="2303"/>
              <a:chExt cx="228" cy="328"/>
            </a:xfrm>
          </p:grpSpPr>
          <p:sp>
            <p:nvSpPr>
              <p:cNvPr id="78872" name="Freeform 492" descr="© INSCALE GmbH, 21.06.2010"/>
              <p:cNvSpPr>
                <a:spLocks/>
              </p:cNvSpPr>
              <p:nvPr/>
            </p:nvSpPr>
            <p:spPr bwMode="gray">
              <a:xfrm>
                <a:off x="2775" y="2394"/>
                <a:ext cx="153" cy="237"/>
              </a:xfrm>
              <a:custGeom>
                <a:avLst/>
                <a:gdLst>
                  <a:gd name="T0" fmla="*/ 0 w 1628"/>
                  <a:gd name="T1" fmla="*/ 0 h 2515"/>
                  <a:gd name="T2" fmla="*/ 0 w 1628"/>
                  <a:gd name="T3" fmla="*/ 0 h 2515"/>
                  <a:gd name="T4" fmla="*/ 0 w 1628"/>
                  <a:gd name="T5" fmla="*/ 0 h 2515"/>
                  <a:gd name="T6" fmla="*/ 0 w 1628"/>
                  <a:gd name="T7" fmla="*/ 0 h 2515"/>
                  <a:gd name="T8" fmla="*/ 0 w 1628"/>
                  <a:gd name="T9" fmla="*/ 0 h 2515"/>
                  <a:gd name="T10" fmla="*/ 0 w 1628"/>
                  <a:gd name="T11" fmla="*/ 0 h 2515"/>
                  <a:gd name="T12" fmla="*/ 0 w 1628"/>
                  <a:gd name="T13" fmla="*/ 0 h 2515"/>
                  <a:gd name="T14" fmla="*/ 0 w 1628"/>
                  <a:gd name="T15" fmla="*/ 0 h 2515"/>
                  <a:gd name="T16" fmla="*/ 0 w 1628"/>
                  <a:gd name="T17" fmla="*/ 0 h 2515"/>
                  <a:gd name="T18" fmla="*/ 0 w 1628"/>
                  <a:gd name="T19" fmla="*/ 0 h 2515"/>
                  <a:gd name="T20" fmla="*/ 0 w 1628"/>
                  <a:gd name="T21" fmla="*/ 0 h 25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8"/>
                  <a:gd name="T34" fmla="*/ 0 h 2515"/>
                  <a:gd name="T35" fmla="*/ 1628 w 1628"/>
                  <a:gd name="T36" fmla="*/ 2515 h 25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8" h="2515">
                    <a:moveTo>
                      <a:pt x="1576" y="842"/>
                    </a:moveTo>
                    <a:cubicBezTo>
                      <a:pt x="1557" y="755"/>
                      <a:pt x="1557" y="755"/>
                      <a:pt x="1557" y="755"/>
                    </a:cubicBezTo>
                    <a:cubicBezTo>
                      <a:pt x="1476" y="416"/>
                      <a:pt x="1343" y="98"/>
                      <a:pt x="1246" y="54"/>
                    </a:cubicBezTo>
                    <a:cubicBezTo>
                      <a:pt x="1178" y="23"/>
                      <a:pt x="853" y="3"/>
                      <a:pt x="853" y="3"/>
                    </a:cubicBezTo>
                    <a:cubicBezTo>
                      <a:pt x="853" y="3"/>
                      <a:pt x="561" y="0"/>
                      <a:pt x="382" y="54"/>
                    </a:cubicBezTo>
                    <a:cubicBezTo>
                      <a:pt x="285" y="98"/>
                      <a:pt x="152" y="417"/>
                      <a:pt x="71" y="756"/>
                    </a:cubicBezTo>
                    <a:cubicBezTo>
                      <a:pt x="51" y="843"/>
                      <a:pt x="51" y="843"/>
                      <a:pt x="51" y="843"/>
                    </a:cubicBezTo>
                    <a:cubicBezTo>
                      <a:pt x="20" y="994"/>
                      <a:pt x="0" y="1145"/>
                      <a:pt x="0" y="1274"/>
                    </a:cubicBezTo>
                    <a:cubicBezTo>
                      <a:pt x="0" y="2163"/>
                      <a:pt x="364" y="2515"/>
                      <a:pt x="814" y="2515"/>
                    </a:cubicBezTo>
                    <a:cubicBezTo>
                      <a:pt x="1264" y="2515"/>
                      <a:pt x="1628" y="2163"/>
                      <a:pt x="1628" y="1274"/>
                    </a:cubicBezTo>
                    <a:cubicBezTo>
                      <a:pt x="1628" y="1145"/>
                      <a:pt x="1608" y="994"/>
                      <a:pt x="1576" y="8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8873" name="Freeform 493" descr="© INSCALE GmbH, 21.06.2010"/>
              <p:cNvSpPr>
                <a:spLocks noEditPoints="1"/>
              </p:cNvSpPr>
              <p:nvPr/>
            </p:nvSpPr>
            <p:spPr bwMode="gray">
              <a:xfrm>
                <a:off x="2775" y="2394"/>
                <a:ext cx="153" cy="237"/>
              </a:xfrm>
              <a:custGeom>
                <a:avLst/>
                <a:gdLst>
                  <a:gd name="T0" fmla="*/ 0 w 1628"/>
                  <a:gd name="T1" fmla="*/ 0 h 2512"/>
                  <a:gd name="T2" fmla="*/ 0 w 1628"/>
                  <a:gd name="T3" fmla="*/ 0 h 2512"/>
                  <a:gd name="T4" fmla="*/ 0 w 1628"/>
                  <a:gd name="T5" fmla="*/ 0 h 2512"/>
                  <a:gd name="T6" fmla="*/ 0 w 1628"/>
                  <a:gd name="T7" fmla="*/ 0 h 2512"/>
                  <a:gd name="T8" fmla="*/ 0 w 1628"/>
                  <a:gd name="T9" fmla="*/ 0 h 2512"/>
                  <a:gd name="T10" fmla="*/ 0 w 1628"/>
                  <a:gd name="T11" fmla="*/ 0 h 2512"/>
                  <a:gd name="T12" fmla="*/ 0 w 1628"/>
                  <a:gd name="T13" fmla="*/ 0 h 2512"/>
                  <a:gd name="T14" fmla="*/ 0 w 1628"/>
                  <a:gd name="T15" fmla="*/ 0 h 2512"/>
                  <a:gd name="T16" fmla="*/ 0 w 1628"/>
                  <a:gd name="T17" fmla="*/ 0 h 2512"/>
                  <a:gd name="T18" fmla="*/ 0 w 1628"/>
                  <a:gd name="T19" fmla="*/ 0 h 2512"/>
                  <a:gd name="T20" fmla="*/ 0 w 1628"/>
                  <a:gd name="T21" fmla="*/ 0 h 2512"/>
                  <a:gd name="T22" fmla="*/ 0 w 1628"/>
                  <a:gd name="T23" fmla="*/ 0 h 2512"/>
                  <a:gd name="T24" fmla="*/ 0 w 1628"/>
                  <a:gd name="T25" fmla="*/ 0 h 2512"/>
                  <a:gd name="T26" fmla="*/ 0 w 1628"/>
                  <a:gd name="T27" fmla="*/ 0 h 2512"/>
                  <a:gd name="T28" fmla="*/ 0 w 1628"/>
                  <a:gd name="T29" fmla="*/ 0 h 2512"/>
                  <a:gd name="T30" fmla="*/ 0 w 1628"/>
                  <a:gd name="T31" fmla="*/ 0 h 25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628"/>
                  <a:gd name="T49" fmla="*/ 0 h 2512"/>
                  <a:gd name="T50" fmla="*/ 1628 w 1628"/>
                  <a:gd name="T51" fmla="*/ 2512 h 251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628" h="2512">
                    <a:moveTo>
                      <a:pt x="1246" y="51"/>
                    </a:moveTo>
                    <a:cubicBezTo>
                      <a:pt x="1178" y="20"/>
                      <a:pt x="1018" y="3"/>
                      <a:pt x="853" y="0"/>
                    </a:cubicBezTo>
                    <a:cubicBezTo>
                      <a:pt x="853" y="717"/>
                      <a:pt x="853" y="717"/>
                      <a:pt x="853" y="717"/>
                    </a:cubicBezTo>
                    <a:cubicBezTo>
                      <a:pt x="1071" y="717"/>
                      <a:pt x="1312" y="726"/>
                      <a:pt x="1557" y="752"/>
                    </a:cubicBezTo>
                    <a:cubicBezTo>
                      <a:pt x="1476" y="413"/>
                      <a:pt x="1343" y="95"/>
                      <a:pt x="1246" y="51"/>
                    </a:cubicBezTo>
                    <a:close/>
                    <a:moveTo>
                      <a:pt x="1576" y="839"/>
                    </a:moveTo>
                    <a:cubicBezTo>
                      <a:pt x="908" y="766"/>
                      <a:pt x="266" y="818"/>
                      <a:pt x="51" y="840"/>
                    </a:cubicBezTo>
                    <a:cubicBezTo>
                      <a:pt x="20" y="991"/>
                      <a:pt x="0" y="1142"/>
                      <a:pt x="0" y="1271"/>
                    </a:cubicBezTo>
                    <a:cubicBezTo>
                      <a:pt x="0" y="2160"/>
                      <a:pt x="364" y="2512"/>
                      <a:pt x="814" y="2512"/>
                    </a:cubicBezTo>
                    <a:cubicBezTo>
                      <a:pt x="1264" y="2512"/>
                      <a:pt x="1628" y="2160"/>
                      <a:pt x="1628" y="1271"/>
                    </a:cubicBezTo>
                    <a:cubicBezTo>
                      <a:pt x="1628" y="1142"/>
                      <a:pt x="1608" y="991"/>
                      <a:pt x="1576" y="839"/>
                    </a:cubicBezTo>
                    <a:close/>
                    <a:moveTo>
                      <a:pt x="774" y="0"/>
                    </a:moveTo>
                    <a:cubicBezTo>
                      <a:pt x="609" y="3"/>
                      <a:pt x="450" y="20"/>
                      <a:pt x="382" y="51"/>
                    </a:cubicBezTo>
                    <a:cubicBezTo>
                      <a:pt x="285" y="95"/>
                      <a:pt x="152" y="414"/>
                      <a:pt x="71" y="753"/>
                    </a:cubicBezTo>
                    <a:cubicBezTo>
                      <a:pt x="206" y="740"/>
                      <a:pt x="461" y="720"/>
                      <a:pt x="774" y="717"/>
                    </a:cubicBezTo>
                    <a:lnTo>
                      <a:pt x="77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8874" name="Freeform 494" descr="© INSCALE GmbH, 21.06.2010"/>
              <p:cNvSpPr>
                <a:spLocks/>
              </p:cNvSpPr>
              <p:nvPr/>
            </p:nvSpPr>
            <p:spPr bwMode="gray">
              <a:xfrm>
                <a:off x="2848" y="2303"/>
                <a:ext cx="155" cy="109"/>
              </a:xfrm>
              <a:custGeom>
                <a:avLst/>
                <a:gdLst>
                  <a:gd name="T0" fmla="*/ 0 w 1657"/>
                  <a:gd name="T1" fmla="*/ 0 h 1147"/>
                  <a:gd name="T2" fmla="*/ 0 w 1657"/>
                  <a:gd name="T3" fmla="*/ 0 h 1147"/>
                  <a:gd name="T4" fmla="*/ 0 w 1657"/>
                  <a:gd name="T5" fmla="*/ 0 h 1147"/>
                  <a:gd name="T6" fmla="*/ 0 w 1657"/>
                  <a:gd name="T7" fmla="*/ 0 h 1147"/>
                  <a:gd name="T8" fmla="*/ 0 w 1657"/>
                  <a:gd name="T9" fmla="*/ 0 h 1147"/>
                  <a:gd name="T10" fmla="*/ 0 w 1657"/>
                  <a:gd name="T11" fmla="*/ 0 h 1147"/>
                  <a:gd name="T12" fmla="*/ 0 w 1657"/>
                  <a:gd name="T13" fmla="*/ 0 h 1147"/>
                  <a:gd name="T14" fmla="*/ 0 w 1657"/>
                  <a:gd name="T15" fmla="*/ 0 h 1147"/>
                  <a:gd name="T16" fmla="*/ 0 w 1657"/>
                  <a:gd name="T17" fmla="*/ 0 h 1147"/>
                  <a:gd name="T18" fmla="*/ 0 w 1657"/>
                  <a:gd name="T19" fmla="*/ 0 h 1147"/>
                  <a:gd name="T20" fmla="*/ 0 w 1657"/>
                  <a:gd name="T21" fmla="*/ 0 h 1147"/>
                  <a:gd name="T22" fmla="*/ 0 w 1657"/>
                  <a:gd name="T23" fmla="*/ 0 h 1147"/>
                  <a:gd name="T24" fmla="*/ 0 w 1657"/>
                  <a:gd name="T25" fmla="*/ 0 h 1147"/>
                  <a:gd name="T26" fmla="*/ 0 w 1657"/>
                  <a:gd name="T27" fmla="*/ 0 h 1147"/>
                  <a:gd name="T28" fmla="*/ 0 w 1657"/>
                  <a:gd name="T29" fmla="*/ 0 h 1147"/>
                  <a:gd name="T30" fmla="*/ 0 w 1657"/>
                  <a:gd name="T31" fmla="*/ 0 h 1147"/>
                  <a:gd name="T32" fmla="*/ 0 w 1657"/>
                  <a:gd name="T33" fmla="*/ 0 h 1147"/>
                  <a:gd name="T34" fmla="*/ 0 w 1657"/>
                  <a:gd name="T35" fmla="*/ 0 h 1147"/>
                  <a:gd name="T36" fmla="*/ 0 w 1657"/>
                  <a:gd name="T37" fmla="*/ 0 h 1147"/>
                  <a:gd name="T38" fmla="*/ 0 w 1657"/>
                  <a:gd name="T39" fmla="*/ 0 h 1147"/>
                  <a:gd name="T40" fmla="*/ 0 w 1657"/>
                  <a:gd name="T41" fmla="*/ 0 h 114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57"/>
                  <a:gd name="T64" fmla="*/ 0 h 1147"/>
                  <a:gd name="T65" fmla="*/ 1657 w 1657"/>
                  <a:gd name="T66" fmla="*/ 1147 h 114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57" h="1147">
                    <a:moveTo>
                      <a:pt x="226" y="75"/>
                    </a:moveTo>
                    <a:cubicBezTo>
                      <a:pt x="112" y="143"/>
                      <a:pt x="46" y="299"/>
                      <a:pt x="22" y="422"/>
                    </a:cubicBezTo>
                    <a:cubicBezTo>
                      <a:pt x="0" y="542"/>
                      <a:pt x="1" y="664"/>
                      <a:pt x="3" y="782"/>
                    </a:cubicBezTo>
                    <a:cubicBezTo>
                      <a:pt x="4" y="875"/>
                      <a:pt x="4" y="875"/>
                      <a:pt x="4" y="875"/>
                    </a:cubicBezTo>
                    <a:cubicBezTo>
                      <a:pt x="83" y="875"/>
                      <a:pt x="83" y="875"/>
                      <a:pt x="83" y="875"/>
                    </a:cubicBezTo>
                    <a:cubicBezTo>
                      <a:pt x="82" y="781"/>
                      <a:pt x="82" y="781"/>
                      <a:pt x="82" y="781"/>
                    </a:cubicBezTo>
                    <a:cubicBezTo>
                      <a:pt x="80" y="667"/>
                      <a:pt x="79" y="549"/>
                      <a:pt x="100" y="437"/>
                    </a:cubicBezTo>
                    <a:cubicBezTo>
                      <a:pt x="119" y="335"/>
                      <a:pt x="175" y="197"/>
                      <a:pt x="266" y="143"/>
                    </a:cubicBezTo>
                    <a:cubicBezTo>
                      <a:pt x="360" y="87"/>
                      <a:pt x="502" y="107"/>
                      <a:pt x="576" y="186"/>
                    </a:cubicBezTo>
                    <a:cubicBezTo>
                      <a:pt x="670" y="286"/>
                      <a:pt x="680" y="437"/>
                      <a:pt x="680" y="541"/>
                    </a:cubicBezTo>
                    <a:cubicBezTo>
                      <a:pt x="679" y="681"/>
                      <a:pt x="679" y="833"/>
                      <a:pt x="754" y="957"/>
                    </a:cubicBezTo>
                    <a:cubicBezTo>
                      <a:pt x="832" y="1085"/>
                      <a:pt x="992" y="1147"/>
                      <a:pt x="1184" y="1125"/>
                    </a:cubicBezTo>
                    <a:cubicBezTo>
                      <a:pt x="1364" y="1104"/>
                      <a:pt x="1511" y="1014"/>
                      <a:pt x="1576" y="886"/>
                    </a:cubicBezTo>
                    <a:cubicBezTo>
                      <a:pt x="1649" y="741"/>
                      <a:pt x="1656" y="568"/>
                      <a:pt x="1657" y="403"/>
                    </a:cubicBezTo>
                    <a:cubicBezTo>
                      <a:pt x="1578" y="403"/>
                      <a:pt x="1578" y="403"/>
                      <a:pt x="1578" y="403"/>
                    </a:cubicBezTo>
                    <a:cubicBezTo>
                      <a:pt x="1577" y="558"/>
                      <a:pt x="1571" y="721"/>
                      <a:pt x="1505" y="850"/>
                    </a:cubicBezTo>
                    <a:cubicBezTo>
                      <a:pt x="1452" y="955"/>
                      <a:pt x="1329" y="1028"/>
                      <a:pt x="1175" y="1046"/>
                    </a:cubicBezTo>
                    <a:cubicBezTo>
                      <a:pt x="1115" y="1053"/>
                      <a:pt x="912" y="1065"/>
                      <a:pt x="822" y="916"/>
                    </a:cubicBezTo>
                    <a:cubicBezTo>
                      <a:pt x="758" y="811"/>
                      <a:pt x="759" y="671"/>
                      <a:pt x="759" y="548"/>
                    </a:cubicBezTo>
                    <a:cubicBezTo>
                      <a:pt x="759" y="423"/>
                      <a:pt x="746" y="253"/>
                      <a:pt x="634" y="132"/>
                    </a:cubicBezTo>
                    <a:cubicBezTo>
                      <a:pt x="535" y="26"/>
                      <a:pt x="352" y="0"/>
                      <a:pt x="226" y="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  <p:sp>
        <p:nvSpPr>
          <p:cNvPr id="89" name="Lekerekített téglalap feliratnak 88"/>
          <p:cNvSpPr/>
          <p:nvPr/>
        </p:nvSpPr>
        <p:spPr>
          <a:xfrm>
            <a:off x="318558" y="5223301"/>
            <a:ext cx="1907275" cy="928048"/>
          </a:xfrm>
          <a:prstGeom prst="wedgeRoundRectCallout">
            <a:avLst>
              <a:gd name="adj1" fmla="val 58334"/>
              <a:gd name="adj2" fmla="val -68382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/>
              <a:t>Igazából egyetlen eseménytípus</a:t>
            </a:r>
          </a:p>
        </p:txBody>
      </p:sp>
    </p:spTree>
    <p:extLst>
      <p:ext uri="{BB962C8B-B14F-4D97-AF65-F5344CB8AC3E}">
        <p14:creationId xmlns:p14="http://schemas.microsoft.com/office/powerpoint/2010/main" val="13159089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107950" y="1143000"/>
            <a:ext cx="316865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568325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ts val="600"/>
              </a:spcBef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smtClean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1100+ </a:t>
            </a: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weboldal</a:t>
            </a:r>
          </a:p>
          <a:p>
            <a:pPr lvl="1">
              <a:lnSpc>
                <a:spcPct val="125000"/>
              </a:lnSpc>
              <a:spcBef>
                <a:spcPts val="600"/>
              </a:spcBef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smtClean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17 </a:t>
            </a:r>
            <a:r>
              <a:rPr lang="hu-HU" altLang="hu-HU" sz="2000" dirty="0" err="1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stream</a:t>
            </a:r>
            <a:endParaRPr lang="hu-HU" altLang="hu-HU" sz="2000" dirty="0">
              <a:solidFill>
                <a:srgbClr val="5A544B"/>
              </a:solidFill>
              <a:latin typeface="Open Sans" pitchFamily="34" charset="0"/>
              <a:sym typeface="Arial" panose="020B0604020202020204" pitchFamily="34" charset="0"/>
            </a:endParaRPr>
          </a:p>
          <a:p>
            <a:pPr lvl="1">
              <a:lnSpc>
                <a:spcPct val="125000"/>
              </a:lnSpc>
              <a:spcBef>
                <a:spcPts val="600"/>
              </a:spcBef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24 program</a:t>
            </a:r>
          </a:p>
          <a:p>
            <a:pPr lvl="1">
              <a:lnSpc>
                <a:spcPct val="125000"/>
              </a:lnSpc>
              <a:spcBef>
                <a:spcPts val="600"/>
              </a:spcBef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(70+ mobil oldal)</a:t>
            </a:r>
          </a:p>
          <a:p>
            <a:pPr lvl="1">
              <a:lnSpc>
                <a:spcPct val="125000"/>
              </a:lnSpc>
              <a:spcBef>
                <a:spcPts val="600"/>
              </a:spcBef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27 </a:t>
            </a:r>
            <a:r>
              <a:rPr lang="hu-HU" altLang="hu-HU" sz="2000" dirty="0" err="1" smtClean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célcsoportképző</a:t>
            </a:r>
            <a:r>
              <a:rPr lang="hu-HU" altLang="hu-HU" sz="2000" dirty="0" smtClean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 </a:t>
            </a:r>
            <a:endParaRPr lang="hu-HU" altLang="hu-HU" sz="2000" dirty="0">
              <a:solidFill>
                <a:srgbClr val="5A544B"/>
              </a:solidFill>
              <a:latin typeface="Open Sans" pitchFamily="34" charset="0"/>
              <a:sym typeface="Arial" panose="020B0604020202020204" pitchFamily="34" charset="0"/>
            </a:endParaRPr>
          </a:p>
          <a:p>
            <a:pPr lvl="1">
              <a:lnSpc>
                <a:spcPct val="125000"/>
              </a:lnSpc>
              <a:spcBef>
                <a:spcPts val="600"/>
              </a:spcBef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46 mutató</a:t>
            </a:r>
          </a:p>
          <a:p>
            <a:pPr lvl="1">
              <a:lnSpc>
                <a:spcPct val="125000"/>
              </a:lnSpc>
              <a:spcBef>
                <a:spcPts val="600"/>
              </a:spcBef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Szűrési és </a:t>
            </a:r>
            <a:r>
              <a:rPr lang="hu-HU" altLang="hu-HU" sz="2000" dirty="0" err="1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ranking</a:t>
            </a: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 készítési opciók</a:t>
            </a:r>
          </a:p>
          <a:p>
            <a:pPr lvl="1">
              <a:lnSpc>
                <a:spcPct val="125000"/>
              </a:lnSpc>
              <a:spcBef>
                <a:spcPts val="600"/>
              </a:spcBef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Napi átlag értékek is</a:t>
            </a:r>
            <a:endParaRPr lang="en-US" altLang="hu-HU" sz="2000" dirty="0">
              <a:solidFill>
                <a:srgbClr val="5A544B"/>
              </a:solidFill>
              <a:latin typeface="Open Sans" pitchFamily="34" charset="0"/>
              <a:sym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hu-HU" altLang="hu-HU" sz="1800" dirty="0">
              <a:latin typeface="Open Sans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06400" y="381000"/>
            <a:ext cx="8258175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hu-HU" sz="25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Gemius</a:t>
            </a:r>
            <a: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Explorer</a:t>
            </a:r>
            <a:r>
              <a:rPr lang="hu-HU" sz="2500" dirty="0" smtClean="0"/>
              <a:t/>
            </a:r>
            <a:br>
              <a:rPr lang="hu-HU" sz="2500" dirty="0" smtClean="0"/>
            </a:br>
            <a:r>
              <a:rPr lang="hu-HU" sz="2500" i="1" dirty="0" smtClean="0">
                <a:solidFill>
                  <a:schemeClr val="accent2"/>
                </a:solidFill>
                <a:cs typeface="Arial" pitchFamily="34" charset="0"/>
              </a:rPr>
              <a:t> </a:t>
            </a:r>
            <a:r>
              <a:rPr lang="en-GB" sz="2500" dirty="0"/>
              <a:t/>
            </a:r>
            <a:br>
              <a:rPr lang="en-GB" sz="2500" dirty="0"/>
            </a:br>
            <a:endParaRPr lang="hu-HU" sz="25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4025" y="404813"/>
            <a:ext cx="1652588" cy="59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3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698" b="46578"/>
          <a:stretch/>
        </p:blipFill>
        <p:spPr>
          <a:xfrm>
            <a:off x="3200400" y="1576378"/>
            <a:ext cx="5791200" cy="298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825" y="228600"/>
            <a:ext cx="8785225" cy="1082675"/>
          </a:xfrm>
        </p:spPr>
        <p:txBody>
          <a:bodyPr/>
          <a:lstStyle/>
          <a:p>
            <a:pPr>
              <a:defRPr/>
            </a:pPr>
            <a:r>
              <a:rPr lang="hu-HU" sz="2800" dirty="0" smtClean="0"/>
              <a:t>Tervezés </a:t>
            </a:r>
            <a:r>
              <a:rPr lang="hu-HU" sz="2800" dirty="0" err="1" smtClean="0"/>
              <a:t>menEte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1800" dirty="0"/>
              <a:t>Melyik eszközhöz mikor nyúlunk, egy </a:t>
            </a:r>
            <a:r>
              <a:rPr lang="hu-HU" sz="1800" dirty="0" smtClean="0"/>
              <a:t>digitális </a:t>
            </a:r>
            <a:r>
              <a:rPr lang="hu-HU" sz="1800" dirty="0"/>
              <a:t>kommunikáció tervezés során</a:t>
            </a:r>
            <a:r>
              <a:rPr lang="hu-HU" sz="2800" dirty="0" smtClean="0"/>
              <a:t/>
            </a:r>
            <a:br>
              <a:rPr lang="hu-HU" sz="2800" dirty="0" smtClean="0"/>
            </a:br>
            <a:endParaRPr lang="hu-HU" sz="1800" dirty="0"/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811588" y="2276475"/>
            <a:ext cx="141605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000000"/>
                </a:solidFill>
              </a:rPr>
              <a:t>Media</a:t>
            </a:r>
            <a:endParaRPr lang="hu-HU" altLang="hu-HU" sz="2400" b="1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>
                <a:solidFill>
                  <a:srgbClr val="000000"/>
                </a:solidFill>
              </a:rPr>
              <a:t>tervezés</a:t>
            </a:r>
            <a:endParaRPr lang="en-US" altLang="hu-HU" sz="2400" b="1">
              <a:solidFill>
                <a:srgbClr val="000000"/>
              </a:solidFill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964113" y="4090988"/>
            <a:ext cx="1654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Campaign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2322513" y="4078288"/>
            <a:ext cx="13636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Landing</a:t>
            </a:r>
            <a:r>
              <a:rPr lang="hu-HU" altLang="hu-HU" sz="2400" b="1">
                <a:solidFill>
                  <a:srgbClr val="FFFFFF"/>
                </a:solidFill>
              </a:rPr>
              <a:t/>
            </a:r>
            <a:br>
              <a:rPr lang="hu-HU" altLang="hu-HU" sz="2400" b="1">
                <a:solidFill>
                  <a:srgbClr val="FFFFFF"/>
                </a:solidFill>
              </a:rPr>
            </a:br>
            <a:r>
              <a:rPr lang="en-US" altLang="hu-HU" sz="2400" b="1">
                <a:solidFill>
                  <a:srgbClr val="FFFFFF"/>
                </a:solidFill>
              </a:rPr>
              <a:t>Page</a:t>
            </a:r>
          </a:p>
        </p:txBody>
      </p:sp>
      <p:sp>
        <p:nvSpPr>
          <p:cNvPr id="19462" name="AutoShape 8"/>
          <p:cNvSpPr>
            <a:spLocks noChangeArrowheads="1"/>
          </p:cNvSpPr>
          <p:nvPr/>
        </p:nvSpPr>
        <p:spPr bwMode="auto">
          <a:xfrm rot="8516206">
            <a:off x="3263900" y="4416425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3" name="AutoShape 9"/>
          <p:cNvSpPr>
            <a:spLocks noChangeArrowheads="1"/>
          </p:cNvSpPr>
          <p:nvPr/>
        </p:nvSpPr>
        <p:spPr bwMode="auto">
          <a:xfrm rot="-4983378">
            <a:off x="2151062" y="3170238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4" name="AutoShape 10"/>
          <p:cNvSpPr>
            <a:spLocks noChangeArrowheads="1"/>
          </p:cNvSpPr>
          <p:nvPr/>
        </p:nvSpPr>
        <p:spPr bwMode="auto">
          <a:xfrm rot="931490">
            <a:off x="4081463" y="2568575"/>
            <a:ext cx="2328862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787900" y="1819275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1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292725" y="5227638"/>
            <a:ext cx="528638" cy="504825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34088" y="40052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555875" y="4292600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5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2944813" y="18208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Oval 53"/>
          <p:cNvSpPr>
            <a:spLocks noChangeArrowheads="1"/>
          </p:cNvSpPr>
          <p:nvPr/>
        </p:nvSpPr>
        <p:spPr bwMode="auto">
          <a:xfrm>
            <a:off x="4179888" y="3068638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7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6276975" y="5397500"/>
            <a:ext cx="2616200" cy="1287463"/>
            <a:chOff x="6186487" y="4606627"/>
            <a:chExt cx="2616199" cy="1287463"/>
          </a:xfrm>
        </p:grpSpPr>
        <p:sp>
          <p:nvSpPr>
            <p:cNvPr id="41" name="Lekerekített téglalap feliratnak 47"/>
            <p:cNvSpPr/>
            <p:nvPr/>
          </p:nvSpPr>
          <p:spPr>
            <a:xfrm>
              <a:off x="6186487" y="4606627"/>
              <a:ext cx="2616199" cy="1287463"/>
            </a:xfrm>
            <a:prstGeom prst="wedgeRoundRectCallout">
              <a:avLst>
                <a:gd name="adj1" fmla="val -64602"/>
                <a:gd name="adj2" fmla="val -34039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508" name="Text Box 23"/>
            <p:cNvSpPr txBox="1">
              <a:spLocks noChangeArrowheads="1"/>
            </p:cNvSpPr>
            <p:nvPr/>
          </p:nvSpPr>
          <p:spPr bwMode="auto">
            <a:xfrm>
              <a:off x="6331717" y="4622502"/>
              <a:ext cx="1966913" cy="31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Adszerving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pic>
          <p:nvPicPr>
            <p:cNvPr id="1950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413" y="4882108"/>
              <a:ext cx="22225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510" name="Picture 6" descr="C:\Users\Bori\Pictures\adocea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617" y="5373216"/>
              <a:ext cx="968674" cy="309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1" name="Picture 30" descr="advertik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525" y="5301332"/>
              <a:ext cx="9953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2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337" y="5532214"/>
              <a:ext cx="947738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3362325" y="3716338"/>
            <a:ext cx="2505075" cy="1295400"/>
            <a:chOff x="3362274" y="3658097"/>
            <a:chExt cx="2505870" cy="1097756"/>
          </a:xfrm>
        </p:grpSpPr>
        <p:sp>
          <p:nvSpPr>
            <p:cNvPr id="19505" name="Text Box 25"/>
            <p:cNvSpPr txBox="1">
              <a:spLocks noChangeArrowheads="1"/>
            </p:cNvSpPr>
            <p:nvPr/>
          </p:nvSpPr>
          <p:spPr bwMode="auto">
            <a:xfrm>
              <a:off x="3501182" y="3717032"/>
              <a:ext cx="2366962" cy="862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000000"/>
                  </a:solidFill>
                </a:rPr>
                <a:t>Brandre</a:t>
              </a:r>
              <a:r>
                <a:rPr lang="hu-HU" altLang="hu-HU" sz="1400" b="1" dirty="0">
                  <a:solidFill>
                    <a:srgbClr val="000000"/>
                  </a:solidFill>
                </a:rPr>
                <a:t> gyakorolt hatás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endParaRPr lang="hu-HU" altLang="hu-HU" sz="800" b="1" dirty="0">
                <a:solidFill>
                  <a:srgbClr val="000000"/>
                </a:solidFill>
              </a:endParaRP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>
                  <a:solidFill>
                    <a:srgbClr val="7F7F7F"/>
                  </a:solidFill>
                </a:rPr>
                <a:t>Hatékonyság kutatások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7F7F7F"/>
                  </a:solidFill>
                </a:rPr>
                <a:t>Buzz</a:t>
              </a:r>
              <a:r>
                <a:rPr lang="hu-HU" altLang="hu-HU" sz="1400" b="1" dirty="0">
                  <a:solidFill>
                    <a:srgbClr val="7F7F7F"/>
                  </a:solidFill>
                </a:rPr>
                <a:t> Monitoring</a:t>
              </a:r>
              <a:endParaRPr lang="en-US" altLang="hu-HU" sz="1400" b="1" dirty="0">
                <a:solidFill>
                  <a:srgbClr val="7F7F7F"/>
                </a:solidFill>
              </a:endParaRPr>
            </a:p>
          </p:txBody>
        </p:sp>
        <p:sp>
          <p:nvSpPr>
            <p:cNvPr id="46" name="Lekerekített téglalap feliratnak 50"/>
            <p:cNvSpPr/>
            <p:nvPr/>
          </p:nvSpPr>
          <p:spPr>
            <a:xfrm>
              <a:off x="3362274" y="3658097"/>
              <a:ext cx="2505870" cy="1097756"/>
            </a:xfrm>
            <a:prstGeom prst="wedgeRoundRectCallout">
              <a:avLst>
                <a:gd name="adj1" fmla="val 7248"/>
                <a:gd name="adj2" fmla="val -75490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3" name="Group 19"/>
          <p:cNvGrpSpPr>
            <a:grpSpLocks/>
          </p:cNvGrpSpPr>
          <p:nvPr/>
        </p:nvGrpSpPr>
        <p:grpSpPr bwMode="auto">
          <a:xfrm>
            <a:off x="6818313" y="4078288"/>
            <a:ext cx="2325687" cy="1074737"/>
            <a:chOff x="6891337" y="3468390"/>
            <a:chExt cx="2325242" cy="1075555"/>
          </a:xfrm>
        </p:grpSpPr>
        <p:pic>
          <p:nvPicPr>
            <p:cNvPr id="1950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206" y="4055435"/>
              <a:ext cx="19812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503" name="Text Box 21"/>
            <p:cNvSpPr txBox="1">
              <a:spLocks noChangeArrowheads="1"/>
            </p:cNvSpPr>
            <p:nvPr/>
          </p:nvSpPr>
          <p:spPr bwMode="auto">
            <a:xfrm>
              <a:off x="6998842" y="3503315"/>
              <a:ext cx="2217737" cy="309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Tervezés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23" name="Lekerekített téglalap feliratnak 46"/>
            <p:cNvSpPr/>
            <p:nvPr/>
          </p:nvSpPr>
          <p:spPr>
            <a:xfrm>
              <a:off x="6891337" y="3468390"/>
              <a:ext cx="2058593" cy="1075555"/>
            </a:xfrm>
            <a:prstGeom prst="wedgeRoundRectCallout">
              <a:avLst>
                <a:gd name="adj1" fmla="val -60232"/>
                <a:gd name="adj2" fmla="val -26575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4" name="Group 52"/>
          <p:cNvGrpSpPr>
            <a:grpSpLocks/>
          </p:cNvGrpSpPr>
          <p:nvPr/>
        </p:nvGrpSpPr>
        <p:grpSpPr bwMode="auto">
          <a:xfrm>
            <a:off x="179388" y="4648200"/>
            <a:ext cx="2233612" cy="1463675"/>
            <a:chOff x="323850" y="4046240"/>
            <a:chExt cx="2233612" cy="1464355"/>
          </a:xfrm>
        </p:grpSpPr>
        <p:sp>
          <p:nvSpPr>
            <p:cNvPr id="19498" name="Text Box 24"/>
            <p:cNvSpPr txBox="1">
              <a:spLocks noChangeArrowheads="1"/>
            </p:cNvSpPr>
            <p:nvPr/>
          </p:nvSpPr>
          <p:spPr bwMode="auto">
            <a:xfrm>
              <a:off x="468313" y="4081165"/>
              <a:ext cx="1966912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hu-HU" sz="1400" b="1">
                  <a:solidFill>
                    <a:srgbClr val="000000"/>
                  </a:solidFill>
                </a:rPr>
                <a:t>Website sta</a:t>
              </a:r>
              <a:r>
                <a:rPr lang="hu-HU" altLang="hu-HU" sz="1400" b="1">
                  <a:solidFill>
                    <a:srgbClr val="000000"/>
                  </a:solidFill>
                </a:rPr>
                <a:t>tisztika</a:t>
              </a:r>
              <a:r>
                <a:rPr lang="en-US" altLang="hu-HU" sz="1400" b="1">
                  <a:solidFill>
                    <a:srgbClr val="000000"/>
                  </a:solidFill>
                </a:rPr>
                <a:t>, </a:t>
              </a:r>
              <a:r>
                <a:rPr lang="hu-HU" altLang="hu-HU" sz="1400" b="1">
                  <a:solidFill>
                    <a:srgbClr val="000000"/>
                  </a:solidFill>
                </a:rPr>
                <a:t>optimalizálás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57" name="Lekerekített téglalap feliratnak 48"/>
            <p:cNvSpPr/>
            <p:nvPr/>
          </p:nvSpPr>
          <p:spPr>
            <a:xfrm>
              <a:off x="323850" y="4046240"/>
              <a:ext cx="2233612" cy="1464355"/>
            </a:xfrm>
            <a:prstGeom prst="wedgeRoundRectCallout">
              <a:avLst>
                <a:gd name="adj1" fmla="val 58533"/>
                <a:gd name="adj2" fmla="val -38407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500" name="Picture 26" descr="google_ana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2" y="4628468"/>
              <a:ext cx="2032961" cy="408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01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462" y="5113536"/>
              <a:ext cx="686593" cy="24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5703888" y="1339850"/>
            <a:ext cx="3260725" cy="941388"/>
            <a:chOff x="5703763" y="1340123"/>
            <a:chExt cx="3260725" cy="720725"/>
          </a:xfrm>
        </p:grpSpPr>
        <p:sp>
          <p:nvSpPr>
            <p:cNvPr id="19494" name="Text Box 11"/>
            <p:cNvSpPr txBox="1">
              <a:spLocks noChangeArrowheads="1"/>
            </p:cNvSpPr>
            <p:nvPr/>
          </p:nvSpPr>
          <p:spPr bwMode="auto">
            <a:xfrm>
              <a:off x="5746626" y="1340768"/>
              <a:ext cx="3130674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Tájékozódás, célcsoport, kutatás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Lekerekített téglalap feliratnak 2"/>
            <p:cNvSpPr/>
            <p:nvPr/>
          </p:nvSpPr>
          <p:spPr>
            <a:xfrm>
              <a:off x="5703763" y="1340123"/>
              <a:ext cx="3260725" cy="720725"/>
            </a:xfrm>
            <a:prstGeom prst="wedgeRoundRectCallout">
              <a:avLst>
                <a:gd name="adj1" fmla="val -59595"/>
                <a:gd name="adj2" fmla="val 35786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496" name="Picture 2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172" y="1635871"/>
              <a:ext cx="384175" cy="292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7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413" y="1548642"/>
              <a:ext cx="1374862" cy="22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4950" y="1598613"/>
            <a:ext cx="2608263" cy="2262187"/>
            <a:chOff x="235545" y="1597866"/>
            <a:chExt cx="2608263" cy="2263181"/>
          </a:xfrm>
        </p:grpSpPr>
        <p:pic>
          <p:nvPicPr>
            <p:cNvPr id="19487" name="Picture 5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35" y="2276872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88" name="Picture 5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284984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89" name="Text Box 25"/>
            <p:cNvSpPr txBox="1">
              <a:spLocks noChangeArrowheads="1"/>
            </p:cNvSpPr>
            <p:nvPr/>
          </p:nvSpPr>
          <p:spPr bwMode="auto">
            <a:xfrm>
              <a:off x="380008" y="1742331"/>
              <a:ext cx="246380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Kampány eredmények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statis</a:t>
              </a:r>
              <a:r>
                <a:rPr lang="hu-HU" altLang="hu-HU" sz="1400" b="1" dirty="0" err="1">
                  <a:solidFill>
                    <a:srgbClr val="000000"/>
                  </a:solidFill>
                </a:rPr>
                <a:t>ztika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postbuy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9490" name="Text Box 11"/>
            <p:cNvSpPr txBox="1">
              <a:spLocks noChangeArrowheads="1"/>
            </p:cNvSpPr>
            <p:nvPr/>
          </p:nvSpPr>
          <p:spPr bwMode="auto">
            <a:xfrm>
              <a:off x="380008" y="2338784"/>
              <a:ext cx="2300287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gemiusProfileEffect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(kampány demográfia)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sp>
          <p:nvSpPr>
            <p:cNvPr id="51" name="Lekerekített téglalap feliratnak 49"/>
            <p:cNvSpPr/>
            <p:nvPr/>
          </p:nvSpPr>
          <p:spPr>
            <a:xfrm>
              <a:off x="235545" y="1597866"/>
              <a:ext cx="2308225" cy="2263181"/>
            </a:xfrm>
            <a:prstGeom prst="wedgeRoundRectCallout">
              <a:avLst>
                <a:gd name="adj1" fmla="val 63149"/>
                <a:gd name="adj2" fmla="val -28993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492" name="Text Box 11"/>
            <p:cNvSpPr txBox="1">
              <a:spLocks noChangeArrowheads="1"/>
            </p:cNvSpPr>
            <p:nvPr/>
          </p:nvSpPr>
          <p:spPr bwMode="auto">
            <a:xfrm>
              <a:off x="370108" y="3332361"/>
              <a:ext cx="2300287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advanced reportok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pic>
          <p:nvPicPr>
            <p:cNvPr id="19493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26" y="2913623"/>
              <a:ext cx="1527262" cy="325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070600" y="2370138"/>
            <a:ext cx="527050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818313" y="2555875"/>
            <a:ext cx="2506662" cy="1154113"/>
            <a:chOff x="6818755" y="2276872"/>
            <a:chExt cx="2505773" cy="1584176"/>
          </a:xfrm>
        </p:grpSpPr>
        <p:grpSp>
          <p:nvGrpSpPr>
            <p:cNvPr id="19482" name="Group 30"/>
            <p:cNvGrpSpPr>
              <a:grpSpLocks/>
            </p:cNvGrpSpPr>
            <p:nvPr/>
          </p:nvGrpSpPr>
          <p:grpSpPr bwMode="auto">
            <a:xfrm>
              <a:off x="6818755" y="2276872"/>
              <a:ext cx="2505773" cy="1584176"/>
              <a:chOff x="6948264" y="2132856"/>
              <a:chExt cx="2360932" cy="1117252"/>
            </a:xfrm>
          </p:grpSpPr>
          <p:sp>
            <p:nvSpPr>
              <p:cNvPr id="19485" name="Text Box 21"/>
              <p:cNvSpPr txBox="1">
                <a:spLocks noChangeArrowheads="1"/>
              </p:cNvSpPr>
              <p:nvPr/>
            </p:nvSpPr>
            <p:spPr bwMode="auto">
              <a:xfrm>
                <a:off x="7342284" y="2149606"/>
                <a:ext cx="1966912" cy="30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hu-HU" sz="1400" b="1">
                    <a:solidFill>
                      <a:srgbClr val="000000"/>
                    </a:solidFill>
                  </a:rPr>
                  <a:t>Ad benchmarking</a:t>
                </a:r>
              </a:p>
            </p:txBody>
          </p:sp>
          <p:sp>
            <p:nvSpPr>
              <p:cNvPr id="34" name="Lekerekített téglalap feliratnak 45"/>
              <p:cNvSpPr/>
              <p:nvPr/>
            </p:nvSpPr>
            <p:spPr>
              <a:xfrm>
                <a:off x="6948264" y="2132856"/>
                <a:ext cx="1984140" cy="1117252"/>
              </a:xfrm>
              <a:prstGeom prst="wedgeRoundRectCallout">
                <a:avLst>
                  <a:gd name="adj1" fmla="val -58992"/>
                  <a:gd name="adj2" fmla="val -34355"/>
                  <a:gd name="adj3" fmla="val 16667"/>
                </a:avLst>
              </a:prstGeom>
              <a:noFill/>
              <a:ln w="38100">
                <a:solidFill>
                  <a:srgbClr val="8E0A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9483" name="Picture 2" descr="http://www.kantarmedia.hu/inc/img/logo_kantar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087" y="2808547"/>
              <a:ext cx="1226411" cy="3617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4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4757" y="2755742"/>
              <a:ext cx="612576" cy="552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79" name="TextBox 1"/>
          <p:cNvSpPr txBox="1">
            <a:spLocks noChangeArrowheads="1"/>
          </p:cNvSpPr>
          <p:nvPr/>
        </p:nvSpPr>
        <p:spPr bwMode="auto">
          <a:xfrm>
            <a:off x="6858000" y="1905000"/>
            <a:ext cx="21875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hoc </a:t>
            </a:r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kutatások</a:t>
            </a:r>
            <a:endParaRPr lang="en-GB" altLang="hu-HU" sz="16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0" name="TextBox 63"/>
          <p:cNvSpPr txBox="1">
            <a:spLocks noChangeArrowheads="1"/>
          </p:cNvSpPr>
          <p:nvPr/>
        </p:nvSpPr>
        <p:spPr bwMode="auto">
          <a:xfrm>
            <a:off x="6897688" y="3272135"/>
            <a:ext cx="2092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benchmark adatbázis (saját)</a:t>
            </a:r>
            <a:endParaRPr lang="en-GB" altLang="hu-HU" sz="12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1" name="TextBox 66"/>
          <p:cNvSpPr txBox="1">
            <a:spLocks noChangeArrowheads="1"/>
          </p:cNvSpPr>
          <p:nvPr/>
        </p:nvSpPr>
        <p:spPr bwMode="auto">
          <a:xfrm>
            <a:off x="6853238" y="4383832"/>
            <a:ext cx="22907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OLA </a:t>
            </a:r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(korábbi </a:t>
            </a:r>
            <a:r>
              <a:rPr lang="hu-HU" altLang="hu-HU" sz="12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OPA)</a:t>
            </a:r>
            <a:endParaRPr lang="hu-HU" altLang="hu-HU" sz="1200" dirty="0"/>
          </a:p>
          <a:p>
            <a:endParaRPr lang="en-GB" altLang="hu-HU" dirty="0"/>
          </a:p>
        </p:txBody>
      </p:sp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67" y="5747300"/>
            <a:ext cx="962633" cy="19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87145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9" grpId="0" animBg="1"/>
      <p:bldP spid="18" grpId="0" animBg="1"/>
      <p:bldP spid="19479" grpId="0"/>
      <p:bldP spid="19480" grpId="0"/>
      <p:bldP spid="1948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defRPr/>
            </a:pPr>
            <a:r>
              <a:rPr lang="hu-HU" sz="25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Gemius</a:t>
            </a:r>
            <a: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</a:t>
            </a:r>
            <a:r>
              <a:rPr lang="hu-HU" sz="25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Direct</a:t>
            </a:r>
            <a: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</a:t>
            </a:r>
            <a:r>
              <a:rPr lang="hu-HU" sz="25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Effect</a:t>
            </a:r>
            <a: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(</a:t>
            </a:r>
            <a:r>
              <a:rPr lang="hu-HU" sz="25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gDE</a:t>
            </a:r>
            <a: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)</a:t>
            </a:r>
            <a:r>
              <a:rPr lang="hu-HU" dirty="0"/>
              <a:t/>
            </a:r>
            <a:br>
              <a:rPr lang="hu-HU" dirty="0"/>
            </a:br>
            <a:r>
              <a:rPr lang="hu-HU" sz="1800" i="1" dirty="0" smtClean="0">
                <a:solidFill>
                  <a:schemeClr val="accent2"/>
                </a:solidFill>
                <a:cs typeface="Arial" pitchFamily="34" charset="0"/>
              </a:rPr>
              <a:t>Kampány adatok</a:t>
            </a:r>
            <a:endParaRPr lang="hu-HU" dirty="0">
              <a:cs typeface="Arial" pitchFamily="34" charset="0"/>
            </a:endParaRPr>
          </a:p>
        </p:txBody>
      </p:sp>
      <p:sp>
        <p:nvSpPr>
          <p:cNvPr id="48131" name="TextBox 2"/>
          <p:cNvSpPr txBox="1">
            <a:spLocks noChangeArrowheads="1"/>
          </p:cNvSpPr>
          <p:nvPr/>
        </p:nvSpPr>
        <p:spPr bwMode="auto">
          <a:xfrm>
            <a:off x="152400" y="1489075"/>
            <a:ext cx="3024188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568325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A kampányról valósidejű, teljes körű információ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Teljes kontroll a kampány felett (megjelenések, kreatívok, </a:t>
            </a:r>
            <a:r>
              <a:rPr lang="hu-HU" altLang="hu-HU" sz="1800" dirty="0" err="1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landing</a:t>
            </a:r>
            <a:r>
              <a:rPr lang="hu-HU" altLang="hu-HU" sz="18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…)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Összetett és egyedi riportok, mutatók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hu-HU" altLang="hu-HU" sz="1800" dirty="0">
              <a:latin typeface="Open Sans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4025" y="404813"/>
            <a:ext cx="1652588" cy="59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4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8675" y="1125538"/>
            <a:ext cx="4976813" cy="5611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defRPr/>
            </a:pPr>
            <a:r>
              <a:rPr lang="hu-HU" sz="25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Gemius</a:t>
            </a:r>
            <a: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</a:t>
            </a:r>
            <a:r>
              <a:rPr lang="hu-HU" sz="25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Direct</a:t>
            </a:r>
            <a: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</a:t>
            </a:r>
            <a:r>
              <a:rPr lang="hu-HU" sz="25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Effect</a:t>
            </a:r>
            <a: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(</a:t>
            </a:r>
            <a:r>
              <a:rPr lang="hu-HU" sz="25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gDE</a:t>
            </a:r>
            <a: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)</a:t>
            </a:r>
            <a:r>
              <a:rPr lang="hu-HU" dirty="0"/>
              <a:t/>
            </a:r>
            <a:br>
              <a:rPr lang="hu-HU" dirty="0"/>
            </a:br>
            <a:r>
              <a:rPr lang="hu-HU" sz="1800" i="1" dirty="0" smtClean="0">
                <a:solidFill>
                  <a:schemeClr val="accent2"/>
                </a:solidFill>
                <a:cs typeface="Arial" pitchFamily="34" charset="0"/>
              </a:rPr>
              <a:t>Kampány adatok</a:t>
            </a:r>
            <a:endParaRPr lang="hu-HU" dirty="0"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4025" y="404813"/>
            <a:ext cx="1652588" cy="59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4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57488" y="1482725"/>
            <a:ext cx="3429000" cy="1028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08300" y="2849563"/>
            <a:ext cx="3125788" cy="2595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2849563"/>
            <a:ext cx="2663825" cy="1873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6325" y="2849563"/>
            <a:ext cx="2906713" cy="1584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825" y="228600"/>
            <a:ext cx="8785225" cy="1082675"/>
          </a:xfrm>
        </p:spPr>
        <p:txBody>
          <a:bodyPr/>
          <a:lstStyle/>
          <a:p>
            <a:pPr>
              <a:defRPr/>
            </a:pPr>
            <a:r>
              <a:rPr lang="hu-HU" sz="2800" dirty="0" smtClean="0"/>
              <a:t>Tervezés </a:t>
            </a:r>
            <a:r>
              <a:rPr lang="hu-HU" sz="2800" dirty="0" err="1" smtClean="0"/>
              <a:t>menEte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1800" dirty="0"/>
              <a:t>Melyik eszközhöz mikor nyúlunk, egy </a:t>
            </a:r>
            <a:r>
              <a:rPr lang="hu-HU" sz="1800" dirty="0" smtClean="0"/>
              <a:t>digitális </a:t>
            </a:r>
            <a:r>
              <a:rPr lang="hu-HU" sz="1800" dirty="0"/>
              <a:t>kommunikáció tervezés során</a:t>
            </a:r>
            <a:r>
              <a:rPr lang="hu-HU" sz="2800" dirty="0" smtClean="0"/>
              <a:t/>
            </a:r>
            <a:br>
              <a:rPr lang="hu-HU" sz="2800" dirty="0" smtClean="0"/>
            </a:br>
            <a:endParaRPr lang="hu-HU" sz="1800" dirty="0"/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811588" y="2276475"/>
            <a:ext cx="141605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000000"/>
                </a:solidFill>
              </a:rPr>
              <a:t>Media</a:t>
            </a:r>
            <a:endParaRPr lang="hu-HU" altLang="hu-HU" sz="2400" b="1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>
                <a:solidFill>
                  <a:srgbClr val="000000"/>
                </a:solidFill>
              </a:rPr>
              <a:t>tervezés</a:t>
            </a:r>
            <a:endParaRPr lang="en-US" altLang="hu-HU" sz="2400" b="1">
              <a:solidFill>
                <a:srgbClr val="000000"/>
              </a:solidFill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964113" y="4090988"/>
            <a:ext cx="1654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Campaign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2322513" y="4078288"/>
            <a:ext cx="13636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Landing</a:t>
            </a:r>
            <a:r>
              <a:rPr lang="hu-HU" altLang="hu-HU" sz="2400" b="1">
                <a:solidFill>
                  <a:srgbClr val="FFFFFF"/>
                </a:solidFill>
              </a:rPr>
              <a:t/>
            </a:r>
            <a:br>
              <a:rPr lang="hu-HU" altLang="hu-HU" sz="2400" b="1">
                <a:solidFill>
                  <a:srgbClr val="FFFFFF"/>
                </a:solidFill>
              </a:rPr>
            </a:br>
            <a:r>
              <a:rPr lang="en-US" altLang="hu-HU" sz="2400" b="1">
                <a:solidFill>
                  <a:srgbClr val="FFFFFF"/>
                </a:solidFill>
              </a:rPr>
              <a:t>Page</a:t>
            </a:r>
          </a:p>
        </p:txBody>
      </p:sp>
      <p:sp>
        <p:nvSpPr>
          <p:cNvPr id="19462" name="AutoShape 8"/>
          <p:cNvSpPr>
            <a:spLocks noChangeArrowheads="1"/>
          </p:cNvSpPr>
          <p:nvPr/>
        </p:nvSpPr>
        <p:spPr bwMode="auto">
          <a:xfrm rot="8516206">
            <a:off x="3263900" y="4416425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3" name="AutoShape 9"/>
          <p:cNvSpPr>
            <a:spLocks noChangeArrowheads="1"/>
          </p:cNvSpPr>
          <p:nvPr/>
        </p:nvSpPr>
        <p:spPr bwMode="auto">
          <a:xfrm rot="-4983378">
            <a:off x="2151062" y="3170238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4" name="AutoShape 10"/>
          <p:cNvSpPr>
            <a:spLocks noChangeArrowheads="1"/>
          </p:cNvSpPr>
          <p:nvPr/>
        </p:nvSpPr>
        <p:spPr bwMode="auto">
          <a:xfrm rot="931490">
            <a:off x="4081463" y="2568575"/>
            <a:ext cx="2328862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787900" y="1819275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1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292725" y="5227638"/>
            <a:ext cx="528638" cy="504825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34088" y="40052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555875" y="4292600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5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2944813" y="18208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Oval 53"/>
          <p:cNvSpPr>
            <a:spLocks noChangeArrowheads="1"/>
          </p:cNvSpPr>
          <p:nvPr/>
        </p:nvSpPr>
        <p:spPr bwMode="auto">
          <a:xfrm>
            <a:off x="4179888" y="3068638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7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6276975" y="5397500"/>
            <a:ext cx="2616200" cy="1287463"/>
            <a:chOff x="6186487" y="4606627"/>
            <a:chExt cx="2616199" cy="1287463"/>
          </a:xfrm>
        </p:grpSpPr>
        <p:sp>
          <p:nvSpPr>
            <p:cNvPr id="41" name="Lekerekített téglalap feliratnak 47"/>
            <p:cNvSpPr/>
            <p:nvPr/>
          </p:nvSpPr>
          <p:spPr>
            <a:xfrm>
              <a:off x="6186487" y="4606627"/>
              <a:ext cx="2616199" cy="1287463"/>
            </a:xfrm>
            <a:prstGeom prst="wedgeRoundRectCallout">
              <a:avLst>
                <a:gd name="adj1" fmla="val -64602"/>
                <a:gd name="adj2" fmla="val -34039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508" name="Text Box 23"/>
            <p:cNvSpPr txBox="1">
              <a:spLocks noChangeArrowheads="1"/>
            </p:cNvSpPr>
            <p:nvPr/>
          </p:nvSpPr>
          <p:spPr bwMode="auto">
            <a:xfrm>
              <a:off x="6331717" y="4622502"/>
              <a:ext cx="1966913" cy="31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Adszerving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pic>
          <p:nvPicPr>
            <p:cNvPr id="1950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413" y="4882108"/>
              <a:ext cx="22225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510" name="Picture 6" descr="C:\Users\Bori\Pictures\adocea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617" y="5373216"/>
              <a:ext cx="968674" cy="309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1" name="Picture 30" descr="advertik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525" y="5301332"/>
              <a:ext cx="9953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2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337" y="5532214"/>
              <a:ext cx="947738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3362325" y="3716338"/>
            <a:ext cx="2505075" cy="1295400"/>
            <a:chOff x="3362274" y="3658097"/>
            <a:chExt cx="2505870" cy="1097756"/>
          </a:xfrm>
        </p:grpSpPr>
        <p:sp>
          <p:nvSpPr>
            <p:cNvPr id="19505" name="Text Box 25"/>
            <p:cNvSpPr txBox="1">
              <a:spLocks noChangeArrowheads="1"/>
            </p:cNvSpPr>
            <p:nvPr/>
          </p:nvSpPr>
          <p:spPr bwMode="auto">
            <a:xfrm>
              <a:off x="3501182" y="3717032"/>
              <a:ext cx="2366962" cy="862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000000"/>
                  </a:solidFill>
                </a:rPr>
                <a:t>Brandre</a:t>
              </a:r>
              <a:r>
                <a:rPr lang="hu-HU" altLang="hu-HU" sz="1400" b="1" dirty="0">
                  <a:solidFill>
                    <a:srgbClr val="000000"/>
                  </a:solidFill>
                </a:rPr>
                <a:t> gyakorolt hatás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endParaRPr lang="hu-HU" altLang="hu-HU" sz="800" b="1" dirty="0">
                <a:solidFill>
                  <a:srgbClr val="000000"/>
                </a:solidFill>
              </a:endParaRP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>
                  <a:solidFill>
                    <a:srgbClr val="7F7F7F"/>
                  </a:solidFill>
                </a:rPr>
                <a:t>Hatékonyság kutatások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7F7F7F"/>
                  </a:solidFill>
                </a:rPr>
                <a:t>Buzz</a:t>
              </a:r>
              <a:r>
                <a:rPr lang="hu-HU" altLang="hu-HU" sz="1400" b="1" dirty="0">
                  <a:solidFill>
                    <a:srgbClr val="7F7F7F"/>
                  </a:solidFill>
                </a:rPr>
                <a:t> Monitoring</a:t>
              </a:r>
              <a:endParaRPr lang="en-US" altLang="hu-HU" sz="1400" b="1" dirty="0">
                <a:solidFill>
                  <a:srgbClr val="7F7F7F"/>
                </a:solidFill>
              </a:endParaRPr>
            </a:p>
          </p:txBody>
        </p:sp>
        <p:sp>
          <p:nvSpPr>
            <p:cNvPr id="46" name="Lekerekített téglalap feliratnak 50"/>
            <p:cNvSpPr/>
            <p:nvPr/>
          </p:nvSpPr>
          <p:spPr>
            <a:xfrm>
              <a:off x="3362274" y="3658097"/>
              <a:ext cx="2505870" cy="1097756"/>
            </a:xfrm>
            <a:prstGeom prst="wedgeRoundRectCallout">
              <a:avLst>
                <a:gd name="adj1" fmla="val 7248"/>
                <a:gd name="adj2" fmla="val -75490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3" name="Group 19"/>
          <p:cNvGrpSpPr>
            <a:grpSpLocks/>
          </p:cNvGrpSpPr>
          <p:nvPr/>
        </p:nvGrpSpPr>
        <p:grpSpPr bwMode="auto">
          <a:xfrm>
            <a:off x="6818313" y="4078288"/>
            <a:ext cx="2325687" cy="1074737"/>
            <a:chOff x="6891337" y="3468390"/>
            <a:chExt cx="2325242" cy="1075555"/>
          </a:xfrm>
        </p:grpSpPr>
        <p:pic>
          <p:nvPicPr>
            <p:cNvPr id="1950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206" y="4055435"/>
              <a:ext cx="19812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503" name="Text Box 21"/>
            <p:cNvSpPr txBox="1">
              <a:spLocks noChangeArrowheads="1"/>
            </p:cNvSpPr>
            <p:nvPr/>
          </p:nvSpPr>
          <p:spPr bwMode="auto">
            <a:xfrm>
              <a:off x="6998842" y="3503315"/>
              <a:ext cx="2217737" cy="309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Tervezés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23" name="Lekerekített téglalap feliratnak 46"/>
            <p:cNvSpPr/>
            <p:nvPr/>
          </p:nvSpPr>
          <p:spPr>
            <a:xfrm>
              <a:off x="6891337" y="3468390"/>
              <a:ext cx="2058593" cy="1075555"/>
            </a:xfrm>
            <a:prstGeom prst="wedgeRoundRectCallout">
              <a:avLst>
                <a:gd name="adj1" fmla="val -60232"/>
                <a:gd name="adj2" fmla="val -26575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4" name="Group 52"/>
          <p:cNvGrpSpPr>
            <a:grpSpLocks/>
          </p:cNvGrpSpPr>
          <p:nvPr/>
        </p:nvGrpSpPr>
        <p:grpSpPr bwMode="auto">
          <a:xfrm>
            <a:off x="179388" y="4648200"/>
            <a:ext cx="2233612" cy="1463675"/>
            <a:chOff x="323850" y="4046240"/>
            <a:chExt cx="2233612" cy="1464355"/>
          </a:xfrm>
        </p:grpSpPr>
        <p:sp>
          <p:nvSpPr>
            <p:cNvPr id="19498" name="Text Box 24"/>
            <p:cNvSpPr txBox="1">
              <a:spLocks noChangeArrowheads="1"/>
            </p:cNvSpPr>
            <p:nvPr/>
          </p:nvSpPr>
          <p:spPr bwMode="auto">
            <a:xfrm>
              <a:off x="468313" y="4081165"/>
              <a:ext cx="1966912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hu-HU" sz="1400" b="1">
                  <a:solidFill>
                    <a:srgbClr val="000000"/>
                  </a:solidFill>
                </a:rPr>
                <a:t>Website sta</a:t>
              </a:r>
              <a:r>
                <a:rPr lang="hu-HU" altLang="hu-HU" sz="1400" b="1">
                  <a:solidFill>
                    <a:srgbClr val="000000"/>
                  </a:solidFill>
                </a:rPr>
                <a:t>tisztika</a:t>
              </a:r>
              <a:r>
                <a:rPr lang="en-US" altLang="hu-HU" sz="1400" b="1">
                  <a:solidFill>
                    <a:srgbClr val="000000"/>
                  </a:solidFill>
                </a:rPr>
                <a:t>, </a:t>
              </a:r>
              <a:r>
                <a:rPr lang="hu-HU" altLang="hu-HU" sz="1400" b="1">
                  <a:solidFill>
                    <a:srgbClr val="000000"/>
                  </a:solidFill>
                </a:rPr>
                <a:t>optimalizálás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57" name="Lekerekített téglalap feliratnak 48"/>
            <p:cNvSpPr/>
            <p:nvPr/>
          </p:nvSpPr>
          <p:spPr>
            <a:xfrm>
              <a:off x="323850" y="4046240"/>
              <a:ext cx="2233612" cy="1464355"/>
            </a:xfrm>
            <a:prstGeom prst="wedgeRoundRectCallout">
              <a:avLst>
                <a:gd name="adj1" fmla="val 58533"/>
                <a:gd name="adj2" fmla="val -38407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500" name="Picture 26" descr="google_ana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2" y="4628468"/>
              <a:ext cx="2032961" cy="408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01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462" y="5113536"/>
              <a:ext cx="686593" cy="24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5703888" y="1339850"/>
            <a:ext cx="3260725" cy="941388"/>
            <a:chOff x="5703763" y="1340123"/>
            <a:chExt cx="3260725" cy="720725"/>
          </a:xfrm>
        </p:grpSpPr>
        <p:sp>
          <p:nvSpPr>
            <p:cNvPr id="19494" name="Text Box 11"/>
            <p:cNvSpPr txBox="1">
              <a:spLocks noChangeArrowheads="1"/>
            </p:cNvSpPr>
            <p:nvPr/>
          </p:nvSpPr>
          <p:spPr bwMode="auto">
            <a:xfrm>
              <a:off x="5746626" y="1340768"/>
              <a:ext cx="3130674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Tájékozódás, célcsoport, kutatás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Lekerekített téglalap feliratnak 2"/>
            <p:cNvSpPr/>
            <p:nvPr/>
          </p:nvSpPr>
          <p:spPr>
            <a:xfrm>
              <a:off x="5703763" y="1340123"/>
              <a:ext cx="3260725" cy="720725"/>
            </a:xfrm>
            <a:prstGeom prst="wedgeRoundRectCallout">
              <a:avLst>
                <a:gd name="adj1" fmla="val -59595"/>
                <a:gd name="adj2" fmla="val 35786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496" name="Picture 2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172" y="1635871"/>
              <a:ext cx="384175" cy="292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7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413" y="1548642"/>
              <a:ext cx="1374862" cy="22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4950" y="1598613"/>
            <a:ext cx="2608263" cy="2262187"/>
            <a:chOff x="235545" y="1597866"/>
            <a:chExt cx="2608263" cy="2263181"/>
          </a:xfrm>
        </p:grpSpPr>
        <p:pic>
          <p:nvPicPr>
            <p:cNvPr id="19487" name="Picture 5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35" y="2276872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88" name="Picture 5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284984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89" name="Text Box 25"/>
            <p:cNvSpPr txBox="1">
              <a:spLocks noChangeArrowheads="1"/>
            </p:cNvSpPr>
            <p:nvPr/>
          </p:nvSpPr>
          <p:spPr bwMode="auto">
            <a:xfrm>
              <a:off x="380008" y="1742331"/>
              <a:ext cx="246380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Kampány eredmények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statis</a:t>
              </a:r>
              <a:r>
                <a:rPr lang="hu-HU" altLang="hu-HU" sz="1400" b="1" dirty="0" err="1">
                  <a:solidFill>
                    <a:srgbClr val="000000"/>
                  </a:solidFill>
                </a:rPr>
                <a:t>ztika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postbuy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9490" name="Text Box 11"/>
            <p:cNvSpPr txBox="1">
              <a:spLocks noChangeArrowheads="1"/>
            </p:cNvSpPr>
            <p:nvPr/>
          </p:nvSpPr>
          <p:spPr bwMode="auto">
            <a:xfrm>
              <a:off x="380008" y="2338784"/>
              <a:ext cx="2300287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gemiusProfileEffect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(kampány demográfia)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sp>
          <p:nvSpPr>
            <p:cNvPr id="51" name="Lekerekített téglalap feliratnak 49"/>
            <p:cNvSpPr/>
            <p:nvPr/>
          </p:nvSpPr>
          <p:spPr>
            <a:xfrm>
              <a:off x="235545" y="1597866"/>
              <a:ext cx="2308225" cy="2263181"/>
            </a:xfrm>
            <a:prstGeom prst="wedgeRoundRectCallout">
              <a:avLst>
                <a:gd name="adj1" fmla="val 63149"/>
                <a:gd name="adj2" fmla="val -28993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492" name="Text Box 11"/>
            <p:cNvSpPr txBox="1">
              <a:spLocks noChangeArrowheads="1"/>
            </p:cNvSpPr>
            <p:nvPr/>
          </p:nvSpPr>
          <p:spPr bwMode="auto">
            <a:xfrm>
              <a:off x="370108" y="3332361"/>
              <a:ext cx="2300287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advanced reportok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pic>
          <p:nvPicPr>
            <p:cNvPr id="19493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26" y="2913623"/>
              <a:ext cx="1527262" cy="325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070600" y="2370138"/>
            <a:ext cx="527050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818313" y="2555875"/>
            <a:ext cx="2506662" cy="1154113"/>
            <a:chOff x="6818755" y="2276872"/>
            <a:chExt cx="2505773" cy="1584176"/>
          </a:xfrm>
        </p:grpSpPr>
        <p:grpSp>
          <p:nvGrpSpPr>
            <p:cNvPr id="19482" name="Group 30"/>
            <p:cNvGrpSpPr>
              <a:grpSpLocks/>
            </p:cNvGrpSpPr>
            <p:nvPr/>
          </p:nvGrpSpPr>
          <p:grpSpPr bwMode="auto">
            <a:xfrm>
              <a:off x="6818755" y="2276872"/>
              <a:ext cx="2505773" cy="1584176"/>
              <a:chOff x="6948264" y="2132856"/>
              <a:chExt cx="2360932" cy="1117252"/>
            </a:xfrm>
          </p:grpSpPr>
          <p:sp>
            <p:nvSpPr>
              <p:cNvPr id="19485" name="Text Box 21"/>
              <p:cNvSpPr txBox="1">
                <a:spLocks noChangeArrowheads="1"/>
              </p:cNvSpPr>
              <p:nvPr/>
            </p:nvSpPr>
            <p:spPr bwMode="auto">
              <a:xfrm>
                <a:off x="7342284" y="2149606"/>
                <a:ext cx="1966912" cy="30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hu-HU" sz="1400" b="1">
                    <a:solidFill>
                      <a:srgbClr val="000000"/>
                    </a:solidFill>
                  </a:rPr>
                  <a:t>Ad benchmarking</a:t>
                </a:r>
              </a:p>
            </p:txBody>
          </p:sp>
          <p:sp>
            <p:nvSpPr>
              <p:cNvPr id="34" name="Lekerekített téglalap feliratnak 45"/>
              <p:cNvSpPr/>
              <p:nvPr/>
            </p:nvSpPr>
            <p:spPr>
              <a:xfrm>
                <a:off x="6948264" y="2132856"/>
                <a:ext cx="1984140" cy="1117252"/>
              </a:xfrm>
              <a:prstGeom prst="wedgeRoundRectCallout">
                <a:avLst>
                  <a:gd name="adj1" fmla="val -58992"/>
                  <a:gd name="adj2" fmla="val -34355"/>
                  <a:gd name="adj3" fmla="val 16667"/>
                </a:avLst>
              </a:prstGeom>
              <a:noFill/>
              <a:ln w="38100">
                <a:solidFill>
                  <a:srgbClr val="8E0A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9483" name="Picture 2" descr="http://www.kantarmedia.hu/inc/img/logo_kantar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087" y="2808547"/>
              <a:ext cx="1226411" cy="3617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4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4757" y="2755742"/>
              <a:ext cx="612576" cy="552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79" name="TextBox 1"/>
          <p:cNvSpPr txBox="1">
            <a:spLocks noChangeArrowheads="1"/>
          </p:cNvSpPr>
          <p:nvPr/>
        </p:nvSpPr>
        <p:spPr bwMode="auto">
          <a:xfrm>
            <a:off x="6858000" y="1905000"/>
            <a:ext cx="21875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hoc </a:t>
            </a:r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kutatások</a:t>
            </a:r>
            <a:endParaRPr lang="en-GB" altLang="hu-HU" sz="16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0" name="TextBox 63"/>
          <p:cNvSpPr txBox="1">
            <a:spLocks noChangeArrowheads="1"/>
          </p:cNvSpPr>
          <p:nvPr/>
        </p:nvSpPr>
        <p:spPr bwMode="auto">
          <a:xfrm>
            <a:off x="6897688" y="3272135"/>
            <a:ext cx="2092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benchmark adatbázis (saját)</a:t>
            </a:r>
            <a:endParaRPr lang="en-GB" altLang="hu-HU" sz="12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1" name="TextBox 66"/>
          <p:cNvSpPr txBox="1">
            <a:spLocks noChangeArrowheads="1"/>
          </p:cNvSpPr>
          <p:nvPr/>
        </p:nvSpPr>
        <p:spPr bwMode="auto">
          <a:xfrm>
            <a:off x="6853238" y="4383832"/>
            <a:ext cx="22907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OLA </a:t>
            </a:r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(korábbi </a:t>
            </a:r>
            <a:r>
              <a:rPr lang="hu-HU" altLang="hu-HU" sz="12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OPA)</a:t>
            </a:r>
            <a:endParaRPr lang="hu-HU" altLang="hu-HU" sz="1200" dirty="0"/>
          </a:p>
          <a:p>
            <a:endParaRPr lang="en-GB" altLang="hu-HU" dirty="0"/>
          </a:p>
        </p:txBody>
      </p:sp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67" y="5747300"/>
            <a:ext cx="962633" cy="19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28044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19" grpId="0" animBg="1"/>
      <p:bldP spid="18" grpId="0" animBg="1"/>
      <p:bldP spid="19479" grpId="0"/>
      <p:bldP spid="19480" grpId="0"/>
      <p:bldP spid="1948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defRPr/>
            </a:pPr>
            <a:r>
              <a:rPr lang="hu-HU" sz="2500" dirty="0" smtClean="0">
                <a:solidFill>
                  <a:srgbClr val="5A544B"/>
                </a:solidFill>
                <a:cs typeface="Arial" pitchFamily="34" charset="0"/>
              </a:rPr>
              <a:t>Kampány hatás analitikák</a:t>
            </a:r>
            <a:r>
              <a:rPr lang="hu-HU" sz="2500" dirty="0"/>
              <a:t/>
            </a:r>
            <a:br>
              <a:rPr lang="hu-HU" sz="2500" dirty="0"/>
            </a:br>
            <a:r>
              <a:rPr lang="hu-HU" sz="2500" i="1" dirty="0" smtClean="0">
                <a:solidFill>
                  <a:schemeClr val="accent2"/>
                </a:solidFill>
                <a:cs typeface="Arial" pitchFamily="34" charset="0"/>
              </a:rPr>
              <a:t> </a:t>
            </a:r>
            <a:endParaRPr lang="hu-HU" sz="2500" dirty="0">
              <a:cs typeface="Arial" pitchFamily="34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5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28" name="Picture 4" descr="http://www.masmedialne.info/wp-content/uploads/2013/02/gemius_prism_mini-banner_na_titulk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63192">
            <a:off x="4467221" y="4811373"/>
            <a:ext cx="4032250" cy="760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76132">
            <a:off x="932052" y="1238840"/>
            <a:ext cx="4101259" cy="2001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338" y="3374824"/>
            <a:ext cx="2793160" cy="682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http://www.hudsonhorizons.com/pub/images/googleanalyticsyoutub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887057">
            <a:off x="5744829" y="3375459"/>
            <a:ext cx="2099190" cy="68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www.datameer.com/images/product/app_market/ico-linkedin-analytics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96465">
            <a:off x="1552192" y="4405204"/>
            <a:ext cx="1591840" cy="1591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l"/>
            <a:r>
              <a:rPr lang="hu-HU" dirty="0" err="1" smtClean="0">
                <a:solidFill>
                  <a:schemeClr val="tx1"/>
                </a:solidFill>
              </a:rPr>
              <a:t>Google</a:t>
            </a:r>
            <a:r>
              <a:rPr lang="hu-HU" dirty="0" smtClean="0">
                <a:solidFill>
                  <a:schemeClr val="tx1"/>
                </a:solidFill>
              </a:rPr>
              <a:t> </a:t>
            </a:r>
            <a:r>
              <a:rPr lang="hu-HU" dirty="0" err="1" smtClean="0">
                <a:solidFill>
                  <a:schemeClr val="tx1"/>
                </a:solidFill>
              </a:rPr>
              <a:t>Analytics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937"/>
            <a:ext cx="9144000" cy="48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4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l"/>
            <a:r>
              <a:rPr lang="hu-HU" dirty="0" err="1" smtClean="0">
                <a:solidFill>
                  <a:schemeClr val="tx1"/>
                </a:solidFill>
              </a:rPr>
              <a:t>Google</a:t>
            </a:r>
            <a:r>
              <a:rPr lang="hu-HU" dirty="0" smtClean="0">
                <a:solidFill>
                  <a:schemeClr val="tx1"/>
                </a:solidFill>
              </a:rPr>
              <a:t> </a:t>
            </a:r>
            <a:r>
              <a:rPr lang="hu-HU" dirty="0" err="1" smtClean="0">
                <a:solidFill>
                  <a:schemeClr val="tx1"/>
                </a:solidFill>
              </a:rPr>
              <a:t>Analytics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887"/>
            <a:ext cx="9144000" cy="47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l"/>
            <a:r>
              <a:rPr lang="hu-HU" dirty="0" err="1" smtClean="0">
                <a:solidFill>
                  <a:schemeClr val="tx1"/>
                </a:solidFill>
              </a:rPr>
              <a:t>Google</a:t>
            </a:r>
            <a:r>
              <a:rPr lang="hu-HU" dirty="0" smtClean="0">
                <a:solidFill>
                  <a:schemeClr val="tx1"/>
                </a:solidFill>
              </a:rPr>
              <a:t> </a:t>
            </a:r>
            <a:r>
              <a:rPr lang="hu-HU" dirty="0" err="1" smtClean="0">
                <a:solidFill>
                  <a:schemeClr val="tx1"/>
                </a:solidFill>
              </a:rPr>
              <a:t>Analytics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7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1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hu-HU" altLang="en-US" sz="2500" cap="none" dirty="0" smtClean="0">
                <a:solidFill>
                  <a:srgbClr val="5A544B"/>
                </a:solidFill>
                <a:cs typeface="Arial" panose="020B0604020202020204" pitchFamily="34" charset="0"/>
              </a:rPr>
              <a:t>FŐBB NETEZÉSRE VONATKOZÓ KÉRDÉSEK</a:t>
            </a:r>
            <a:endParaRPr lang="hu-HU" altLang="hu-HU" sz="2500" cap="none" dirty="0" smtClean="0">
              <a:solidFill>
                <a:srgbClr val="5A544B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313" y="1557338"/>
            <a:ext cx="7991475" cy="4216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Internet használat és hozzáférés</a:t>
            </a:r>
          </a:p>
          <a:p>
            <a:pPr marL="285750" indent="-28575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Használat intenzitása, helye és eszköze</a:t>
            </a:r>
          </a:p>
          <a:p>
            <a:pPr marL="285750" indent="-28575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Internet kapcsolat módja, szolgáltatója</a:t>
            </a:r>
          </a:p>
          <a:p>
            <a:pPr marL="285750" indent="-28575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Mobil internet hozzáférés módja </a:t>
            </a:r>
          </a:p>
          <a:p>
            <a:pPr marL="285750" indent="-28575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 Internetezés gyakorisága (otthon, máshonnan) és a vele töltött idő</a:t>
            </a:r>
          </a:p>
          <a:p>
            <a:pPr marL="285750" indent="-28575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Internet használat célja</a:t>
            </a:r>
          </a:p>
          <a:p>
            <a:pPr marL="285750" indent="-28575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Netezés közben végzett egyéb tevékenység (zenehallgatás, tévézés, stb.)</a:t>
            </a:r>
          </a:p>
          <a:p>
            <a:pPr marL="285750" indent="-28575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Elmúlt hónapban és héten látogatott honlapok</a:t>
            </a:r>
          </a:p>
          <a:p>
            <a:pPr>
              <a:defRPr/>
            </a:pPr>
            <a:endParaRPr lang="hu-HU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88250" y="1828800"/>
            <a:ext cx="1066800" cy="811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8547100" y="485775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1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825" y="228600"/>
            <a:ext cx="8785225" cy="1082675"/>
          </a:xfrm>
        </p:spPr>
        <p:txBody>
          <a:bodyPr/>
          <a:lstStyle/>
          <a:p>
            <a:pPr>
              <a:defRPr/>
            </a:pPr>
            <a:r>
              <a:rPr lang="hu-HU" sz="2800" dirty="0" smtClean="0"/>
              <a:t>Tervezés </a:t>
            </a:r>
            <a:r>
              <a:rPr lang="hu-HU" sz="2800" dirty="0" err="1" smtClean="0"/>
              <a:t>menEte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1800" dirty="0"/>
              <a:t>Melyik eszközhöz mikor nyúlunk, egy </a:t>
            </a:r>
            <a:r>
              <a:rPr lang="hu-HU" sz="1800" dirty="0" smtClean="0"/>
              <a:t>digitális </a:t>
            </a:r>
            <a:r>
              <a:rPr lang="hu-HU" sz="1800" dirty="0"/>
              <a:t>kommunikáció tervezés során</a:t>
            </a:r>
            <a:r>
              <a:rPr lang="hu-HU" sz="2800" dirty="0" smtClean="0"/>
              <a:t/>
            </a:r>
            <a:br>
              <a:rPr lang="hu-HU" sz="2800" dirty="0" smtClean="0"/>
            </a:br>
            <a:endParaRPr lang="hu-HU" sz="1800" dirty="0"/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811588" y="2276475"/>
            <a:ext cx="141605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000000"/>
                </a:solidFill>
              </a:rPr>
              <a:t>Media</a:t>
            </a:r>
            <a:endParaRPr lang="hu-HU" altLang="hu-HU" sz="2400" b="1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>
                <a:solidFill>
                  <a:srgbClr val="000000"/>
                </a:solidFill>
              </a:rPr>
              <a:t>tervezés</a:t>
            </a:r>
            <a:endParaRPr lang="en-US" altLang="hu-HU" sz="2400" b="1">
              <a:solidFill>
                <a:srgbClr val="000000"/>
              </a:solidFill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964113" y="4090988"/>
            <a:ext cx="1654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Campaign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2322513" y="4078288"/>
            <a:ext cx="13636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Landing</a:t>
            </a:r>
            <a:r>
              <a:rPr lang="hu-HU" altLang="hu-HU" sz="2400" b="1">
                <a:solidFill>
                  <a:srgbClr val="FFFFFF"/>
                </a:solidFill>
              </a:rPr>
              <a:t/>
            </a:r>
            <a:br>
              <a:rPr lang="hu-HU" altLang="hu-HU" sz="2400" b="1">
                <a:solidFill>
                  <a:srgbClr val="FFFFFF"/>
                </a:solidFill>
              </a:rPr>
            </a:br>
            <a:r>
              <a:rPr lang="en-US" altLang="hu-HU" sz="2400" b="1">
                <a:solidFill>
                  <a:srgbClr val="FFFFFF"/>
                </a:solidFill>
              </a:rPr>
              <a:t>Page</a:t>
            </a:r>
          </a:p>
        </p:txBody>
      </p:sp>
      <p:sp>
        <p:nvSpPr>
          <p:cNvPr id="19462" name="AutoShape 8"/>
          <p:cNvSpPr>
            <a:spLocks noChangeArrowheads="1"/>
          </p:cNvSpPr>
          <p:nvPr/>
        </p:nvSpPr>
        <p:spPr bwMode="auto">
          <a:xfrm rot="8516206">
            <a:off x="3263900" y="4416425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3" name="AutoShape 9"/>
          <p:cNvSpPr>
            <a:spLocks noChangeArrowheads="1"/>
          </p:cNvSpPr>
          <p:nvPr/>
        </p:nvSpPr>
        <p:spPr bwMode="auto">
          <a:xfrm rot="-4983378">
            <a:off x="2151062" y="3170238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4" name="AutoShape 10"/>
          <p:cNvSpPr>
            <a:spLocks noChangeArrowheads="1"/>
          </p:cNvSpPr>
          <p:nvPr/>
        </p:nvSpPr>
        <p:spPr bwMode="auto">
          <a:xfrm rot="931490">
            <a:off x="4081463" y="2568575"/>
            <a:ext cx="2328862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787900" y="1819275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1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292725" y="5227638"/>
            <a:ext cx="528638" cy="504825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34088" y="40052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555875" y="4292600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5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2944813" y="18208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Oval 53"/>
          <p:cNvSpPr>
            <a:spLocks noChangeArrowheads="1"/>
          </p:cNvSpPr>
          <p:nvPr/>
        </p:nvSpPr>
        <p:spPr bwMode="auto">
          <a:xfrm>
            <a:off x="4179888" y="3068638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7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6276975" y="5397500"/>
            <a:ext cx="2616200" cy="1287463"/>
            <a:chOff x="6186487" y="4606627"/>
            <a:chExt cx="2616199" cy="1287463"/>
          </a:xfrm>
        </p:grpSpPr>
        <p:sp>
          <p:nvSpPr>
            <p:cNvPr id="41" name="Lekerekített téglalap feliratnak 47"/>
            <p:cNvSpPr/>
            <p:nvPr/>
          </p:nvSpPr>
          <p:spPr>
            <a:xfrm>
              <a:off x="6186487" y="4606627"/>
              <a:ext cx="2616199" cy="1287463"/>
            </a:xfrm>
            <a:prstGeom prst="wedgeRoundRectCallout">
              <a:avLst>
                <a:gd name="adj1" fmla="val -64602"/>
                <a:gd name="adj2" fmla="val -34039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508" name="Text Box 23"/>
            <p:cNvSpPr txBox="1">
              <a:spLocks noChangeArrowheads="1"/>
            </p:cNvSpPr>
            <p:nvPr/>
          </p:nvSpPr>
          <p:spPr bwMode="auto">
            <a:xfrm>
              <a:off x="6331717" y="4622502"/>
              <a:ext cx="1966913" cy="31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Adszerving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pic>
          <p:nvPicPr>
            <p:cNvPr id="1950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413" y="4882108"/>
              <a:ext cx="22225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510" name="Picture 6" descr="C:\Users\Bori\Pictures\adocea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617" y="5373216"/>
              <a:ext cx="968674" cy="309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1" name="Picture 30" descr="advertik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525" y="5301332"/>
              <a:ext cx="9953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2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337" y="5532214"/>
              <a:ext cx="947738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3362325" y="3716338"/>
            <a:ext cx="2505075" cy="1295400"/>
            <a:chOff x="3362274" y="3658097"/>
            <a:chExt cx="2505870" cy="1097756"/>
          </a:xfrm>
        </p:grpSpPr>
        <p:sp>
          <p:nvSpPr>
            <p:cNvPr id="19505" name="Text Box 25"/>
            <p:cNvSpPr txBox="1">
              <a:spLocks noChangeArrowheads="1"/>
            </p:cNvSpPr>
            <p:nvPr/>
          </p:nvSpPr>
          <p:spPr bwMode="auto">
            <a:xfrm>
              <a:off x="3501182" y="3717032"/>
              <a:ext cx="2366962" cy="862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000000"/>
                  </a:solidFill>
                </a:rPr>
                <a:t>Brandre</a:t>
              </a:r>
              <a:r>
                <a:rPr lang="hu-HU" altLang="hu-HU" sz="1400" b="1" dirty="0">
                  <a:solidFill>
                    <a:srgbClr val="000000"/>
                  </a:solidFill>
                </a:rPr>
                <a:t> gyakorolt hatás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endParaRPr lang="hu-HU" altLang="hu-HU" sz="800" b="1" dirty="0">
                <a:solidFill>
                  <a:srgbClr val="000000"/>
                </a:solidFill>
              </a:endParaRP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>
                  <a:solidFill>
                    <a:srgbClr val="7F7F7F"/>
                  </a:solidFill>
                </a:rPr>
                <a:t>Hatékonyság kutatások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7F7F7F"/>
                  </a:solidFill>
                </a:rPr>
                <a:t>Buzz</a:t>
              </a:r>
              <a:r>
                <a:rPr lang="hu-HU" altLang="hu-HU" sz="1400" b="1" dirty="0">
                  <a:solidFill>
                    <a:srgbClr val="7F7F7F"/>
                  </a:solidFill>
                </a:rPr>
                <a:t> Monitoring</a:t>
              </a:r>
              <a:endParaRPr lang="en-US" altLang="hu-HU" sz="1400" b="1" dirty="0">
                <a:solidFill>
                  <a:srgbClr val="7F7F7F"/>
                </a:solidFill>
              </a:endParaRPr>
            </a:p>
          </p:txBody>
        </p:sp>
        <p:sp>
          <p:nvSpPr>
            <p:cNvPr id="46" name="Lekerekített téglalap feliratnak 50"/>
            <p:cNvSpPr/>
            <p:nvPr/>
          </p:nvSpPr>
          <p:spPr>
            <a:xfrm>
              <a:off x="3362274" y="3658097"/>
              <a:ext cx="2505870" cy="1097756"/>
            </a:xfrm>
            <a:prstGeom prst="wedgeRoundRectCallout">
              <a:avLst>
                <a:gd name="adj1" fmla="val 7248"/>
                <a:gd name="adj2" fmla="val -75490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3" name="Group 19"/>
          <p:cNvGrpSpPr>
            <a:grpSpLocks/>
          </p:cNvGrpSpPr>
          <p:nvPr/>
        </p:nvGrpSpPr>
        <p:grpSpPr bwMode="auto">
          <a:xfrm>
            <a:off x="6818313" y="4078288"/>
            <a:ext cx="2325687" cy="1074737"/>
            <a:chOff x="6891337" y="3468390"/>
            <a:chExt cx="2325242" cy="1075555"/>
          </a:xfrm>
        </p:grpSpPr>
        <p:pic>
          <p:nvPicPr>
            <p:cNvPr id="1950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206" y="4055435"/>
              <a:ext cx="19812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503" name="Text Box 21"/>
            <p:cNvSpPr txBox="1">
              <a:spLocks noChangeArrowheads="1"/>
            </p:cNvSpPr>
            <p:nvPr/>
          </p:nvSpPr>
          <p:spPr bwMode="auto">
            <a:xfrm>
              <a:off x="6998842" y="3503315"/>
              <a:ext cx="2217737" cy="309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Tervezés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23" name="Lekerekített téglalap feliratnak 46"/>
            <p:cNvSpPr/>
            <p:nvPr/>
          </p:nvSpPr>
          <p:spPr>
            <a:xfrm>
              <a:off x="6891337" y="3468390"/>
              <a:ext cx="2058593" cy="1075555"/>
            </a:xfrm>
            <a:prstGeom prst="wedgeRoundRectCallout">
              <a:avLst>
                <a:gd name="adj1" fmla="val -60232"/>
                <a:gd name="adj2" fmla="val -26575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4" name="Group 52"/>
          <p:cNvGrpSpPr>
            <a:grpSpLocks/>
          </p:cNvGrpSpPr>
          <p:nvPr/>
        </p:nvGrpSpPr>
        <p:grpSpPr bwMode="auto">
          <a:xfrm>
            <a:off x="179388" y="4648200"/>
            <a:ext cx="2233612" cy="1463675"/>
            <a:chOff x="323850" y="4046240"/>
            <a:chExt cx="2233612" cy="1464355"/>
          </a:xfrm>
        </p:grpSpPr>
        <p:sp>
          <p:nvSpPr>
            <p:cNvPr id="19498" name="Text Box 24"/>
            <p:cNvSpPr txBox="1">
              <a:spLocks noChangeArrowheads="1"/>
            </p:cNvSpPr>
            <p:nvPr/>
          </p:nvSpPr>
          <p:spPr bwMode="auto">
            <a:xfrm>
              <a:off x="468313" y="4081165"/>
              <a:ext cx="1966912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hu-HU" sz="1400" b="1">
                  <a:solidFill>
                    <a:srgbClr val="000000"/>
                  </a:solidFill>
                </a:rPr>
                <a:t>Website sta</a:t>
              </a:r>
              <a:r>
                <a:rPr lang="hu-HU" altLang="hu-HU" sz="1400" b="1">
                  <a:solidFill>
                    <a:srgbClr val="000000"/>
                  </a:solidFill>
                </a:rPr>
                <a:t>tisztika</a:t>
              </a:r>
              <a:r>
                <a:rPr lang="en-US" altLang="hu-HU" sz="1400" b="1">
                  <a:solidFill>
                    <a:srgbClr val="000000"/>
                  </a:solidFill>
                </a:rPr>
                <a:t>, </a:t>
              </a:r>
              <a:r>
                <a:rPr lang="hu-HU" altLang="hu-HU" sz="1400" b="1">
                  <a:solidFill>
                    <a:srgbClr val="000000"/>
                  </a:solidFill>
                </a:rPr>
                <a:t>optimalizálás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57" name="Lekerekített téglalap feliratnak 48"/>
            <p:cNvSpPr/>
            <p:nvPr/>
          </p:nvSpPr>
          <p:spPr>
            <a:xfrm>
              <a:off x="323850" y="4046240"/>
              <a:ext cx="2233612" cy="1464355"/>
            </a:xfrm>
            <a:prstGeom prst="wedgeRoundRectCallout">
              <a:avLst>
                <a:gd name="adj1" fmla="val 58533"/>
                <a:gd name="adj2" fmla="val -38407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500" name="Picture 26" descr="google_ana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2" y="4628468"/>
              <a:ext cx="2032961" cy="408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01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462" y="5113536"/>
              <a:ext cx="686593" cy="24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5703888" y="1339850"/>
            <a:ext cx="3260725" cy="941388"/>
            <a:chOff x="5703763" y="1340123"/>
            <a:chExt cx="3260725" cy="720725"/>
          </a:xfrm>
        </p:grpSpPr>
        <p:sp>
          <p:nvSpPr>
            <p:cNvPr id="19494" name="Text Box 11"/>
            <p:cNvSpPr txBox="1">
              <a:spLocks noChangeArrowheads="1"/>
            </p:cNvSpPr>
            <p:nvPr/>
          </p:nvSpPr>
          <p:spPr bwMode="auto">
            <a:xfrm>
              <a:off x="5746626" y="1340768"/>
              <a:ext cx="3130674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Tájékozódás, célcsoport, kutatás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Lekerekített téglalap feliratnak 2"/>
            <p:cNvSpPr/>
            <p:nvPr/>
          </p:nvSpPr>
          <p:spPr>
            <a:xfrm>
              <a:off x="5703763" y="1340123"/>
              <a:ext cx="3260725" cy="720725"/>
            </a:xfrm>
            <a:prstGeom prst="wedgeRoundRectCallout">
              <a:avLst>
                <a:gd name="adj1" fmla="val -59595"/>
                <a:gd name="adj2" fmla="val 35786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496" name="Picture 2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172" y="1635871"/>
              <a:ext cx="384175" cy="292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7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413" y="1548642"/>
              <a:ext cx="1374862" cy="22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4950" y="1598613"/>
            <a:ext cx="2608263" cy="2262187"/>
            <a:chOff x="235545" y="1597866"/>
            <a:chExt cx="2608263" cy="2263181"/>
          </a:xfrm>
        </p:grpSpPr>
        <p:pic>
          <p:nvPicPr>
            <p:cNvPr id="19487" name="Picture 5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35" y="2276872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88" name="Picture 5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284984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89" name="Text Box 25"/>
            <p:cNvSpPr txBox="1">
              <a:spLocks noChangeArrowheads="1"/>
            </p:cNvSpPr>
            <p:nvPr/>
          </p:nvSpPr>
          <p:spPr bwMode="auto">
            <a:xfrm>
              <a:off x="380008" y="1742331"/>
              <a:ext cx="246380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Kampány eredmények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statis</a:t>
              </a:r>
              <a:r>
                <a:rPr lang="hu-HU" altLang="hu-HU" sz="1400" b="1" dirty="0" err="1">
                  <a:solidFill>
                    <a:srgbClr val="000000"/>
                  </a:solidFill>
                </a:rPr>
                <a:t>ztika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postbuy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9490" name="Text Box 11"/>
            <p:cNvSpPr txBox="1">
              <a:spLocks noChangeArrowheads="1"/>
            </p:cNvSpPr>
            <p:nvPr/>
          </p:nvSpPr>
          <p:spPr bwMode="auto">
            <a:xfrm>
              <a:off x="380008" y="2338784"/>
              <a:ext cx="2300287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gemiusProfileEffect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(kampány demográfia)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sp>
          <p:nvSpPr>
            <p:cNvPr id="51" name="Lekerekített téglalap feliratnak 49"/>
            <p:cNvSpPr/>
            <p:nvPr/>
          </p:nvSpPr>
          <p:spPr>
            <a:xfrm>
              <a:off x="235545" y="1597866"/>
              <a:ext cx="2308225" cy="2263181"/>
            </a:xfrm>
            <a:prstGeom prst="wedgeRoundRectCallout">
              <a:avLst>
                <a:gd name="adj1" fmla="val 63149"/>
                <a:gd name="adj2" fmla="val -28993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492" name="Text Box 11"/>
            <p:cNvSpPr txBox="1">
              <a:spLocks noChangeArrowheads="1"/>
            </p:cNvSpPr>
            <p:nvPr/>
          </p:nvSpPr>
          <p:spPr bwMode="auto">
            <a:xfrm>
              <a:off x="370108" y="3332361"/>
              <a:ext cx="2300287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advanced reportok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pic>
          <p:nvPicPr>
            <p:cNvPr id="19493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26" y="2913623"/>
              <a:ext cx="1527262" cy="325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070600" y="2370138"/>
            <a:ext cx="527050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818313" y="2555875"/>
            <a:ext cx="2506662" cy="1154113"/>
            <a:chOff x="6818755" y="2276872"/>
            <a:chExt cx="2505773" cy="1584176"/>
          </a:xfrm>
        </p:grpSpPr>
        <p:grpSp>
          <p:nvGrpSpPr>
            <p:cNvPr id="19482" name="Group 30"/>
            <p:cNvGrpSpPr>
              <a:grpSpLocks/>
            </p:cNvGrpSpPr>
            <p:nvPr/>
          </p:nvGrpSpPr>
          <p:grpSpPr bwMode="auto">
            <a:xfrm>
              <a:off x="6818755" y="2276872"/>
              <a:ext cx="2505773" cy="1584176"/>
              <a:chOff x="6948264" y="2132856"/>
              <a:chExt cx="2360932" cy="1117252"/>
            </a:xfrm>
          </p:grpSpPr>
          <p:sp>
            <p:nvSpPr>
              <p:cNvPr id="19485" name="Text Box 21"/>
              <p:cNvSpPr txBox="1">
                <a:spLocks noChangeArrowheads="1"/>
              </p:cNvSpPr>
              <p:nvPr/>
            </p:nvSpPr>
            <p:spPr bwMode="auto">
              <a:xfrm>
                <a:off x="7342284" y="2149606"/>
                <a:ext cx="1966912" cy="30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hu-HU" sz="1400" b="1">
                    <a:solidFill>
                      <a:srgbClr val="000000"/>
                    </a:solidFill>
                  </a:rPr>
                  <a:t>Ad benchmarking</a:t>
                </a:r>
              </a:p>
            </p:txBody>
          </p:sp>
          <p:sp>
            <p:nvSpPr>
              <p:cNvPr id="34" name="Lekerekített téglalap feliratnak 45"/>
              <p:cNvSpPr/>
              <p:nvPr/>
            </p:nvSpPr>
            <p:spPr>
              <a:xfrm>
                <a:off x="6948264" y="2132856"/>
                <a:ext cx="1984140" cy="1117252"/>
              </a:xfrm>
              <a:prstGeom prst="wedgeRoundRectCallout">
                <a:avLst>
                  <a:gd name="adj1" fmla="val -58992"/>
                  <a:gd name="adj2" fmla="val -34355"/>
                  <a:gd name="adj3" fmla="val 16667"/>
                </a:avLst>
              </a:prstGeom>
              <a:noFill/>
              <a:ln w="38100">
                <a:solidFill>
                  <a:srgbClr val="8E0A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9483" name="Picture 2" descr="http://www.kantarmedia.hu/inc/img/logo_kantar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087" y="2808547"/>
              <a:ext cx="1226411" cy="3617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4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4757" y="2755742"/>
              <a:ext cx="612576" cy="552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79" name="TextBox 1"/>
          <p:cNvSpPr txBox="1">
            <a:spLocks noChangeArrowheads="1"/>
          </p:cNvSpPr>
          <p:nvPr/>
        </p:nvSpPr>
        <p:spPr bwMode="auto">
          <a:xfrm>
            <a:off x="6858000" y="1905000"/>
            <a:ext cx="21875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hoc </a:t>
            </a:r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kutatások</a:t>
            </a:r>
            <a:endParaRPr lang="en-GB" altLang="hu-HU" sz="16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0" name="TextBox 63"/>
          <p:cNvSpPr txBox="1">
            <a:spLocks noChangeArrowheads="1"/>
          </p:cNvSpPr>
          <p:nvPr/>
        </p:nvSpPr>
        <p:spPr bwMode="auto">
          <a:xfrm>
            <a:off x="6897688" y="3272135"/>
            <a:ext cx="2092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benchmark adatbázis (saját)</a:t>
            </a:r>
            <a:endParaRPr lang="en-GB" altLang="hu-HU" sz="12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1" name="TextBox 66"/>
          <p:cNvSpPr txBox="1">
            <a:spLocks noChangeArrowheads="1"/>
          </p:cNvSpPr>
          <p:nvPr/>
        </p:nvSpPr>
        <p:spPr bwMode="auto">
          <a:xfrm>
            <a:off x="6853238" y="4383832"/>
            <a:ext cx="22907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OLA </a:t>
            </a:r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(korábbi </a:t>
            </a:r>
            <a:r>
              <a:rPr lang="hu-HU" altLang="hu-HU" sz="12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OPA)</a:t>
            </a:r>
            <a:endParaRPr lang="hu-HU" altLang="hu-HU" sz="1200" dirty="0"/>
          </a:p>
          <a:p>
            <a:endParaRPr lang="en-GB" altLang="hu-HU" dirty="0"/>
          </a:p>
        </p:txBody>
      </p:sp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67" y="5747300"/>
            <a:ext cx="962633" cy="19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8057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9" grpId="0" animBg="1"/>
      <p:bldP spid="18" grpId="0" animBg="1"/>
      <p:bldP spid="19479" grpId="0"/>
      <p:bldP spid="19480" grpId="0"/>
      <p:bldP spid="1948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 bwMode="auto">
          <a:xfrm>
            <a:off x="274638" y="44450"/>
            <a:ext cx="8258175" cy="11430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hu-HU" altLang="hu-HU" sz="2500" cap="none" dirty="0" smtClean="0">
                <a:solidFill>
                  <a:srgbClr val="5A544B"/>
                </a:solidFill>
                <a:cs typeface="Arial" panose="020B0604020202020204" pitchFamily="34" charset="0"/>
              </a:rPr>
              <a:t>CANESPRO BEVEZETŐ KAMPÁNY</a:t>
            </a:r>
          </a:p>
        </p:txBody>
      </p:sp>
      <p:sp>
        <p:nvSpPr>
          <p:cNvPr id="57347" name="TextBox 2"/>
          <p:cNvSpPr txBox="1">
            <a:spLocks noChangeArrowheads="1"/>
          </p:cNvSpPr>
          <p:nvPr/>
        </p:nvSpPr>
        <p:spPr bwMode="auto">
          <a:xfrm>
            <a:off x="323850" y="836613"/>
            <a:ext cx="7343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u-HU" altLang="hu-HU" sz="1800" b="1">
                <a:solidFill>
                  <a:schemeClr val="accent2"/>
                </a:solidFill>
                <a:latin typeface="Open Sans" pitchFamily="34" charset="0"/>
              </a:rPr>
              <a:t>Google keresési trendek 2010 január és december között</a:t>
            </a:r>
            <a:endParaRPr lang="en-GB" altLang="hu-HU" sz="1800" b="1">
              <a:solidFill>
                <a:schemeClr val="accent2"/>
              </a:solidFill>
              <a:latin typeface="Open Sans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hu-HU" altLang="hu-HU" sz="1800">
              <a:latin typeface="Open Sans" pitchFamily="34" charset="0"/>
            </a:endParaRPr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7886700" cy="209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3429000"/>
            <a:ext cx="8005762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0" name="TextBox 3"/>
          <p:cNvSpPr txBox="1">
            <a:spLocks noChangeArrowheads="1"/>
          </p:cNvSpPr>
          <p:nvPr/>
        </p:nvSpPr>
        <p:spPr bwMode="auto">
          <a:xfrm>
            <a:off x="250825" y="5922963"/>
            <a:ext cx="6985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Forrás: </a:t>
            </a:r>
            <a:r>
              <a:rPr lang="hu-HU" altLang="hu-HU" sz="1200" dirty="0" err="1">
                <a:solidFill>
                  <a:srgbClr val="5A544B"/>
                </a:solidFill>
                <a:latin typeface="Open Sans" pitchFamily="34" charset="0"/>
              </a:rPr>
              <a:t>Google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 </a:t>
            </a:r>
            <a:r>
              <a:rPr lang="hu-HU" altLang="hu-HU" sz="1200" dirty="0" err="1">
                <a:solidFill>
                  <a:srgbClr val="5A544B"/>
                </a:solidFill>
                <a:latin typeface="Open Sans" pitchFamily="34" charset="0"/>
              </a:rPr>
              <a:t>trends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, Nielsen Hungary, </a:t>
            </a:r>
            <a:r>
              <a:rPr lang="hu-HU" altLang="hu-HU" sz="1200" dirty="0" err="1">
                <a:solidFill>
                  <a:srgbClr val="5A544B"/>
                </a:solidFill>
                <a:latin typeface="Open Sans" pitchFamily="34" charset="0"/>
              </a:rPr>
              <a:t>AdvantEdge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, </a:t>
            </a:r>
            <a:r>
              <a:rPr lang="hu-HU" altLang="hu-HU" sz="1200" dirty="0" err="1">
                <a:solidFill>
                  <a:srgbClr val="5A544B"/>
                </a:solidFill>
                <a:latin typeface="Open Sans" pitchFamily="34" charset="0"/>
              </a:rPr>
              <a:t>Kantar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 Media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hu-HU" altLang="hu-HU" sz="1800" dirty="0">
              <a:latin typeface="Open Sans" pitchFamily="34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6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73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404813"/>
            <a:ext cx="152717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 bwMode="auto">
          <a:xfrm>
            <a:off x="323850" y="76200"/>
            <a:ext cx="8258175" cy="11430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hu-HU" altLang="hu-HU" sz="2500" cap="none" dirty="0" smtClean="0">
                <a:solidFill>
                  <a:srgbClr val="5A544B"/>
                </a:solidFill>
                <a:cs typeface="Arial" panose="020B0604020202020204" pitchFamily="34" charset="0"/>
              </a:rPr>
              <a:t>CANESPRO BEVEZETŐ KAMPÁNY</a:t>
            </a:r>
          </a:p>
        </p:txBody>
      </p:sp>
      <p:sp>
        <p:nvSpPr>
          <p:cNvPr id="58371" name="TextBox 2"/>
          <p:cNvSpPr txBox="1">
            <a:spLocks noChangeArrowheads="1"/>
          </p:cNvSpPr>
          <p:nvPr/>
        </p:nvSpPr>
        <p:spPr bwMode="auto">
          <a:xfrm>
            <a:off x="323850" y="908050"/>
            <a:ext cx="7632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u-HU" altLang="hu-HU" sz="1800" b="1">
                <a:solidFill>
                  <a:schemeClr val="accent2"/>
                </a:solidFill>
                <a:latin typeface="Open Sans" pitchFamily="34" charset="0"/>
              </a:rPr>
              <a:t>Google keresési trendek 2010 január és december között</a:t>
            </a:r>
            <a:endParaRPr lang="en-GB" altLang="hu-HU" sz="1800" b="1">
              <a:solidFill>
                <a:schemeClr val="accent2"/>
              </a:solidFill>
              <a:latin typeface="Open Sans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hu-HU" altLang="hu-HU" sz="1800">
              <a:latin typeface="Open Sans" pitchFamily="34" charset="0"/>
            </a:endParaRPr>
          </a:p>
        </p:txBody>
      </p:sp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7935912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578225"/>
            <a:ext cx="7818437" cy="207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4" name="TextBox 3"/>
          <p:cNvSpPr txBox="1">
            <a:spLocks noChangeArrowheads="1"/>
          </p:cNvSpPr>
          <p:nvPr/>
        </p:nvSpPr>
        <p:spPr bwMode="auto">
          <a:xfrm>
            <a:off x="284162" y="5867400"/>
            <a:ext cx="74882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Forrás: </a:t>
            </a:r>
            <a:r>
              <a:rPr lang="hu-HU" altLang="hu-HU" sz="1200" dirty="0" err="1">
                <a:solidFill>
                  <a:srgbClr val="5A544B"/>
                </a:solidFill>
                <a:latin typeface="Open Sans" pitchFamily="34" charset="0"/>
              </a:rPr>
              <a:t>Google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 </a:t>
            </a:r>
            <a:r>
              <a:rPr lang="hu-HU" altLang="hu-HU" sz="1200" dirty="0" err="1">
                <a:solidFill>
                  <a:srgbClr val="5A544B"/>
                </a:solidFill>
                <a:latin typeface="Open Sans" pitchFamily="34" charset="0"/>
              </a:rPr>
              <a:t>trends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, Nielsen Hungary, </a:t>
            </a:r>
            <a:r>
              <a:rPr lang="hu-HU" altLang="hu-HU" sz="1200" dirty="0" err="1">
                <a:solidFill>
                  <a:srgbClr val="5A544B"/>
                </a:solidFill>
                <a:latin typeface="Open Sans" pitchFamily="34" charset="0"/>
              </a:rPr>
              <a:t>AdvantEdge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, </a:t>
            </a:r>
            <a:r>
              <a:rPr lang="hu-HU" altLang="hu-HU" sz="1200" dirty="0" err="1">
                <a:solidFill>
                  <a:srgbClr val="5A544B"/>
                </a:solidFill>
                <a:latin typeface="Open Sans" pitchFamily="34" charset="0"/>
              </a:rPr>
              <a:t>Kantar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 Media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hu-HU" altLang="hu-HU" sz="1800" dirty="0">
              <a:latin typeface="Open Sans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6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83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419100"/>
            <a:ext cx="1527175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53975"/>
            <a:ext cx="8258175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hu-HU" sz="2200" dirty="0">
                <a:solidFill>
                  <a:srgbClr val="5A544B"/>
                </a:solidFill>
                <a:cs typeface="Arial" pitchFamily="34" charset="0"/>
              </a:rPr>
              <a:t>Sefaller (allergia elleni készítmény)</a:t>
            </a:r>
          </a:p>
        </p:txBody>
      </p:sp>
      <p:sp>
        <p:nvSpPr>
          <p:cNvPr id="60419" name="TextBox 2"/>
          <p:cNvSpPr txBox="1">
            <a:spLocks noChangeArrowheads="1"/>
          </p:cNvSpPr>
          <p:nvPr/>
        </p:nvSpPr>
        <p:spPr bwMode="auto">
          <a:xfrm>
            <a:off x="250825" y="836613"/>
            <a:ext cx="792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u-HU" altLang="hu-HU" sz="1800" b="1" dirty="0" err="1">
                <a:solidFill>
                  <a:schemeClr val="accent2"/>
                </a:solidFill>
                <a:latin typeface="Open Sans" pitchFamily="34" charset="0"/>
              </a:rPr>
              <a:t>Google</a:t>
            </a:r>
            <a:r>
              <a:rPr lang="hu-HU" altLang="hu-HU" sz="1800" b="1" dirty="0">
                <a:solidFill>
                  <a:schemeClr val="accent2"/>
                </a:solidFill>
                <a:latin typeface="Open Sans" pitchFamily="34" charset="0"/>
              </a:rPr>
              <a:t> keresési trendek 2010 január és december között</a:t>
            </a:r>
            <a:endParaRPr lang="en-GB" altLang="hu-HU" sz="1800" b="1" dirty="0">
              <a:solidFill>
                <a:schemeClr val="accent2"/>
              </a:solidFill>
              <a:latin typeface="Open Sans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hu-HU" altLang="hu-HU" sz="1800" dirty="0">
              <a:latin typeface="Open Sans" pitchFamily="34" charset="0"/>
            </a:endParaRPr>
          </a:p>
        </p:txBody>
      </p:sp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12875"/>
            <a:ext cx="7916863" cy="208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3495675"/>
            <a:ext cx="7820025" cy="207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2" name="TextBox 3"/>
          <p:cNvSpPr txBox="1">
            <a:spLocks noChangeArrowheads="1"/>
          </p:cNvSpPr>
          <p:nvPr/>
        </p:nvSpPr>
        <p:spPr bwMode="auto">
          <a:xfrm>
            <a:off x="228600" y="5846762"/>
            <a:ext cx="68405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Forrás: </a:t>
            </a:r>
            <a:r>
              <a:rPr lang="hu-HU" altLang="hu-HU" sz="1200" dirty="0" err="1">
                <a:solidFill>
                  <a:srgbClr val="5A544B"/>
                </a:solidFill>
                <a:latin typeface="Open Sans" pitchFamily="34" charset="0"/>
              </a:rPr>
              <a:t>Google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 </a:t>
            </a:r>
            <a:r>
              <a:rPr lang="hu-HU" altLang="hu-HU" sz="1200" dirty="0" err="1" smtClean="0">
                <a:solidFill>
                  <a:srgbClr val="5A544B"/>
                </a:solidFill>
                <a:latin typeface="Open Sans" pitchFamily="34" charset="0"/>
              </a:rPr>
              <a:t>trends</a:t>
            </a:r>
            <a:r>
              <a:rPr lang="hu-HU" altLang="hu-HU" sz="1200" dirty="0" smtClean="0">
                <a:solidFill>
                  <a:srgbClr val="5A544B"/>
                </a:solidFill>
                <a:latin typeface="Open Sans" pitchFamily="34" charset="0"/>
              </a:rPr>
              <a:t>, Nielsen 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Hungary, </a:t>
            </a:r>
            <a:r>
              <a:rPr lang="hu-HU" altLang="hu-HU" sz="1200" dirty="0" err="1">
                <a:solidFill>
                  <a:srgbClr val="5A544B"/>
                </a:solidFill>
                <a:latin typeface="Open Sans" pitchFamily="34" charset="0"/>
              </a:rPr>
              <a:t>AdvantEdge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, </a:t>
            </a:r>
            <a:r>
              <a:rPr lang="hu-HU" altLang="hu-HU" sz="1200" dirty="0" err="1">
                <a:solidFill>
                  <a:srgbClr val="5A544B"/>
                </a:solidFill>
                <a:latin typeface="Open Sans" pitchFamily="34" charset="0"/>
              </a:rPr>
              <a:t>Kantar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 </a:t>
            </a:r>
            <a:r>
              <a:rPr lang="hu-HU" altLang="hu-HU" sz="1200" dirty="0" smtClean="0">
                <a:solidFill>
                  <a:srgbClr val="5A544B"/>
                </a:solidFill>
                <a:latin typeface="Open Sans" pitchFamily="34" charset="0"/>
              </a:rPr>
              <a:t>Media</a:t>
            </a:r>
            <a:endParaRPr lang="hu-HU" altLang="hu-HU" sz="1200" dirty="0">
              <a:solidFill>
                <a:srgbClr val="5A544B"/>
              </a:solidFill>
              <a:latin typeface="Open Sans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hu-HU" altLang="hu-HU" sz="1800" dirty="0">
              <a:latin typeface="Open Sans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6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604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511175"/>
            <a:ext cx="1527175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8258175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hu-HU" sz="2200" dirty="0" err="1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gDE</a:t>
            </a:r>
            <a:r>
              <a:rPr lang="hu-HU" sz="2200" dirty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</a:t>
            </a:r>
            <a:r>
              <a:rPr lang="hu-HU" sz="2200" dirty="0" err="1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advanced</a:t>
            </a:r>
            <a:r>
              <a:rPr lang="hu-HU" sz="2200" dirty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: </a:t>
            </a:r>
            <a:r>
              <a:rPr lang="hu-HU" sz="22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gemius</a:t>
            </a:r>
            <a:r>
              <a:rPr lang="hu-HU" sz="22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</a:t>
            </a:r>
            <a:r>
              <a:rPr lang="hu-HU" sz="22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Profile</a:t>
            </a:r>
            <a:r>
              <a:rPr lang="hu-HU" sz="22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</a:t>
            </a:r>
            <a:r>
              <a:rPr lang="hu-HU" sz="22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Effect</a:t>
            </a:r>
            <a:r>
              <a:rPr lang="hu-HU" dirty="0"/>
              <a:t/>
            </a:r>
            <a:br>
              <a:rPr lang="hu-HU" dirty="0"/>
            </a:br>
            <a:r>
              <a:rPr lang="hu-HU" sz="1800" i="1" dirty="0" smtClean="0">
                <a:solidFill>
                  <a:schemeClr val="accent2"/>
                </a:solidFill>
                <a:cs typeface="Arial" pitchFamily="34" charset="0"/>
              </a:rPr>
              <a:t>Kampány által elértek</a:t>
            </a:r>
            <a:endParaRPr lang="hu-HU" dirty="0">
              <a:cs typeface="Arial" pitchFamily="34" charset="0"/>
            </a:endParaRPr>
          </a:p>
        </p:txBody>
      </p:sp>
      <p:sp>
        <p:nvSpPr>
          <p:cNvPr id="64515" name="TextBox 2"/>
          <p:cNvSpPr txBox="1">
            <a:spLocks noChangeArrowheads="1"/>
          </p:cNvSpPr>
          <p:nvPr/>
        </p:nvSpPr>
        <p:spPr bwMode="auto">
          <a:xfrm>
            <a:off x="34925" y="1447800"/>
            <a:ext cx="3024188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568325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Kampány által elértek </a:t>
            </a:r>
            <a:r>
              <a:rPr lang="hu-HU" altLang="hu-HU" sz="1800" dirty="0" err="1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szocio-demográfiája</a:t>
            </a:r>
            <a:endParaRPr lang="hu-HU" altLang="hu-HU" sz="1800" dirty="0">
              <a:solidFill>
                <a:srgbClr val="5A544B"/>
              </a:solidFill>
              <a:latin typeface="Open Sans" pitchFamily="34" charset="0"/>
              <a:sym typeface="Arial" panose="020B060402020202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Az eredmény a </a:t>
            </a:r>
            <a:r>
              <a:rPr lang="hu-HU" altLang="hu-HU" sz="1800" dirty="0" err="1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gExplorerben</a:t>
            </a:r>
            <a:r>
              <a:rPr lang="hu-HU" altLang="hu-HU" sz="18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 is megtekinthető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1800" dirty="0" err="1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Impression</a:t>
            </a:r>
            <a:r>
              <a:rPr lang="hu-HU" altLang="hu-HU" sz="18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, elértek, kattintások, konverziók is!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Új célcsoportok felfedezése, akár termékfejlesztéshez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hu-HU" altLang="hu-HU" sz="1800" dirty="0">
              <a:latin typeface="Open Sans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4025" y="404813"/>
            <a:ext cx="1652588" cy="59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6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0850" y="1525588"/>
            <a:ext cx="6061075" cy="3275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/>
          <a:srcRect l="21975" t="3435" r="21660" b="3435"/>
          <a:stretch/>
        </p:blipFill>
        <p:spPr bwMode="auto">
          <a:xfrm>
            <a:off x="3419475" y="3459163"/>
            <a:ext cx="3851275" cy="2713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825" y="228600"/>
            <a:ext cx="8785225" cy="1082675"/>
          </a:xfrm>
        </p:spPr>
        <p:txBody>
          <a:bodyPr/>
          <a:lstStyle/>
          <a:p>
            <a:pPr>
              <a:defRPr/>
            </a:pPr>
            <a:r>
              <a:rPr lang="hu-HU" sz="2800" dirty="0" smtClean="0"/>
              <a:t>Tervezés </a:t>
            </a:r>
            <a:r>
              <a:rPr lang="hu-HU" sz="2800" dirty="0" err="1" smtClean="0"/>
              <a:t>menEte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1800" dirty="0"/>
              <a:t>Melyik eszközhöz mikor nyúlunk, egy </a:t>
            </a:r>
            <a:r>
              <a:rPr lang="hu-HU" sz="1800" dirty="0" smtClean="0"/>
              <a:t>digitális </a:t>
            </a:r>
            <a:r>
              <a:rPr lang="hu-HU" sz="1800" dirty="0"/>
              <a:t>kommunikáció tervezés során</a:t>
            </a:r>
            <a:r>
              <a:rPr lang="hu-HU" sz="2800" dirty="0" smtClean="0"/>
              <a:t/>
            </a:r>
            <a:br>
              <a:rPr lang="hu-HU" sz="2800" dirty="0" smtClean="0"/>
            </a:br>
            <a:endParaRPr lang="hu-HU" sz="1800" dirty="0"/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811588" y="2276475"/>
            <a:ext cx="141605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000000"/>
                </a:solidFill>
              </a:rPr>
              <a:t>Media</a:t>
            </a:r>
            <a:endParaRPr lang="hu-HU" altLang="hu-HU" sz="2400" b="1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>
                <a:solidFill>
                  <a:srgbClr val="000000"/>
                </a:solidFill>
              </a:rPr>
              <a:t>tervezés</a:t>
            </a:r>
            <a:endParaRPr lang="en-US" altLang="hu-HU" sz="2400" b="1">
              <a:solidFill>
                <a:srgbClr val="000000"/>
              </a:solidFill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964113" y="4090988"/>
            <a:ext cx="1654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Campaign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2322513" y="4078288"/>
            <a:ext cx="13636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Landing</a:t>
            </a:r>
            <a:r>
              <a:rPr lang="hu-HU" altLang="hu-HU" sz="2400" b="1">
                <a:solidFill>
                  <a:srgbClr val="FFFFFF"/>
                </a:solidFill>
              </a:rPr>
              <a:t/>
            </a:r>
            <a:br>
              <a:rPr lang="hu-HU" altLang="hu-HU" sz="2400" b="1">
                <a:solidFill>
                  <a:srgbClr val="FFFFFF"/>
                </a:solidFill>
              </a:rPr>
            </a:br>
            <a:r>
              <a:rPr lang="en-US" altLang="hu-HU" sz="2400" b="1">
                <a:solidFill>
                  <a:srgbClr val="FFFFFF"/>
                </a:solidFill>
              </a:rPr>
              <a:t>Page</a:t>
            </a:r>
          </a:p>
        </p:txBody>
      </p:sp>
      <p:sp>
        <p:nvSpPr>
          <p:cNvPr id="19462" name="AutoShape 8"/>
          <p:cNvSpPr>
            <a:spLocks noChangeArrowheads="1"/>
          </p:cNvSpPr>
          <p:nvPr/>
        </p:nvSpPr>
        <p:spPr bwMode="auto">
          <a:xfrm rot="8516206">
            <a:off x="3263900" y="4416425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3" name="AutoShape 9"/>
          <p:cNvSpPr>
            <a:spLocks noChangeArrowheads="1"/>
          </p:cNvSpPr>
          <p:nvPr/>
        </p:nvSpPr>
        <p:spPr bwMode="auto">
          <a:xfrm rot="-4983378">
            <a:off x="2151062" y="3170238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4" name="AutoShape 10"/>
          <p:cNvSpPr>
            <a:spLocks noChangeArrowheads="1"/>
          </p:cNvSpPr>
          <p:nvPr/>
        </p:nvSpPr>
        <p:spPr bwMode="auto">
          <a:xfrm rot="931490">
            <a:off x="4081463" y="2568575"/>
            <a:ext cx="2328862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787900" y="1819275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1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292725" y="5227638"/>
            <a:ext cx="528638" cy="504825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34088" y="40052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555875" y="4292600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5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2944813" y="18208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Oval 53"/>
          <p:cNvSpPr>
            <a:spLocks noChangeArrowheads="1"/>
          </p:cNvSpPr>
          <p:nvPr/>
        </p:nvSpPr>
        <p:spPr bwMode="auto">
          <a:xfrm>
            <a:off x="4179888" y="3068638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7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6276975" y="5397500"/>
            <a:ext cx="2616200" cy="1287463"/>
            <a:chOff x="6186487" y="4606627"/>
            <a:chExt cx="2616199" cy="1287463"/>
          </a:xfrm>
        </p:grpSpPr>
        <p:sp>
          <p:nvSpPr>
            <p:cNvPr id="41" name="Lekerekített téglalap feliratnak 47"/>
            <p:cNvSpPr/>
            <p:nvPr/>
          </p:nvSpPr>
          <p:spPr>
            <a:xfrm>
              <a:off x="6186487" y="4606627"/>
              <a:ext cx="2616199" cy="1287463"/>
            </a:xfrm>
            <a:prstGeom prst="wedgeRoundRectCallout">
              <a:avLst>
                <a:gd name="adj1" fmla="val -64602"/>
                <a:gd name="adj2" fmla="val -34039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508" name="Text Box 23"/>
            <p:cNvSpPr txBox="1">
              <a:spLocks noChangeArrowheads="1"/>
            </p:cNvSpPr>
            <p:nvPr/>
          </p:nvSpPr>
          <p:spPr bwMode="auto">
            <a:xfrm>
              <a:off x="6331717" y="4622502"/>
              <a:ext cx="1966913" cy="31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Adszerving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pic>
          <p:nvPicPr>
            <p:cNvPr id="1950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413" y="4882108"/>
              <a:ext cx="22225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510" name="Picture 6" descr="C:\Users\Bori\Pictures\adocea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617" y="5373216"/>
              <a:ext cx="968674" cy="309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1" name="Picture 30" descr="advertik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525" y="5301332"/>
              <a:ext cx="9953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2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337" y="5532214"/>
              <a:ext cx="947738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3362325" y="3716338"/>
            <a:ext cx="2505075" cy="1295400"/>
            <a:chOff x="3362274" y="3658097"/>
            <a:chExt cx="2505870" cy="1097756"/>
          </a:xfrm>
        </p:grpSpPr>
        <p:sp>
          <p:nvSpPr>
            <p:cNvPr id="19505" name="Text Box 25"/>
            <p:cNvSpPr txBox="1">
              <a:spLocks noChangeArrowheads="1"/>
            </p:cNvSpPr>
            <p:nvPr/>
          </p:nvSpPr>
          <p:spPr bwMode="auto">
            <a:xfrm>
              <a:off x="3501182" y="3717032"/>
              <a:ext cx="2366962" cy="862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000000"/>
                  </a:solidFill>
                </a:rPr>
                <a:t>Brandre</a:t>
              </a:r>
              <a:r>
                <a:rPr lang="hu-HU" altLang="hu-HU" sz="1400" b="1" dirty="0">
                  <a:solidFill>
                    <a:srgbClr val="000000"/>
                  </a:solidFill>
                </a:rPr>
                <a:t> gyakorolt hatás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endParaRPr lang="hu-HU" altLang="hu-HU" sz="800" b="1" dirty="0">
                <a:solidFill>
                  <a:srgbClr val="000000"/>
                </a:solidFill>
              </a:endParaRP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>
                  <a:solidFill>
                    <a:srgbClr val="7F7F7F"/>
                  </a:solidFill>
                </a:rPr>
                <a:t>Hatékonyság kutatások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7F7F7F"/>
                  </a:solidFill>
                </a:rPr>
                <a:t>Buzz</a:t>
              </a:r>
              <a:r>
                <a:rPr lang="hu-HU" altLang="hu-HU" sz="1400" b="1" dirty="0">
                  <a:solidFill>
                    <a:srgbClr val="7F7F7F"/>
                  </a:solidFill>
                </a:rPr>
                <a:t> Monitoring</a:t>
              </a:r>
              <a:endParaRPr lang="en-US" altLang="hu-HU" sz="1400" b="1" dirty="0">
                <a:solidFill>
                  <a:srgbClr val="7F7F7F"/>
                </a:solidFill>
              </a:endParaRPr>
            </a:p>
          </p:txBody>
        </p:sp>
        <p:sp>
          <p:nvSpPr>
            <p:cNvPr id="46" name="Lekerekített téglalap feliratnak 50"/>
            <p:cNvSpPr/>
            <p:nvPr/>
          </p:nvSpPr>
          <p:spPr>
            <a:xfrm>
              <a:off x="3362274" y="3658097"/>
              <a:ext cx="2505870" cy="1097756"/>
            </a:xfrm>
            <a:prstGeom prst="wedgeRoundRectCallout">
              <a:avLst>
                <a:gd name="adj1" fmla="val 7248"/>
                <a:gd name="adj2" fmla="val -75490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3" name="Group 19"/>
          <p:cNvGrpSpPr>
            <a:grpSpLocks/>
          </p:cNvGrpSpPr>
          <p:nvPr/>
        </p:nvGrpSpPr>
        <p:grpSpPr bwMode="auto">
          <a:xfrm>
            <a:off x="6818313" y="4078288"/>
            <a:ext cx="2325687" cy="1074737"/>
            <a:chOff x="6891337" y="3468390"/>
            <a:chExt cx="2325242" cy="1075555"/>
          </a:xfrm>
        </p:grpSpPr>
        <p:pic>
          <p:nvPicPr>
            <p:cNvPr id="1950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206" y="4055435"/>
              <a:ext cx="19812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503" name="Text Box 21"/>
            <p:cNvSpPr txBox="1">
              <a:spLocks noChangeArrowheads="1"/>
            </p:cNvSpPr>
            <p:nvPr/>
          </p:nvSpPr>
          <p:spPr bwMode="auto">
            <a:xfrm>
              <a:off x="6998842" y="3503315"/>
              <a:ext cx="2217737" cy="309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Tervezés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23" name="Lekerekített téglalap feliratnak 46"/>
            <p:cNvSpPr/>
            <p:nvPr/>
          </p:nvSpPr>
          <p:spPr>
            <a:xfrm>
              <a:off x="6891337" y="3468390"/>
              <a:ext cx="2058593" cy="1075555"/>
            </a:xfrm>
            <a:prstGeom prst="wedgeRoundRectCallout">
              <a:avLst>
                <a:gd name="adj1" fmla="val -60232"/>
                <a:gd name="adj2" fmla="val -26575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4" name="Group 52"/>
          <p:cNvGrpSpPr>
            <a:grpSpLocks/>
          </p:cNvGrpSpPr>
          <p:nvPr/>
        </p:nvGrpSpPr>
        <p:grpSpPr bwMode="auto">
          <a:xfrm>
            <a:off x="179388" y="4648200"/>
            <a:ext cx="2233612" cy="1463675"/>
            <a:chOff x="323850" y="4046240"/>
            <a:chExt cx="2233612" cy="1464355"/>
          </a:xfrm>
        </p:grpSpPr>
        <p:sp>
          <p:nvSpPr>
            <p:cNvPr id="19498" name="Text Box 24"/>
            <p:cNvSpPr txBox="1">
              <a:spLocks noChangeArrowheads="1"/>
            </p:cNvSpPr>
            <p:nvPr/>
          </p:nvSpPr>
          <p:spPr bwMode="auto">
            <a:xfrm>
              <a:off x="468313" y="4081165"/>
              <a:ext cx="1966912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hu-HU" sz="1400" b="1">
                  <a:solidFill>
                    <a:srgbClr val="000000"/>
                  </a:solidFill>
                </a:rPr>
                <a:t>Website sta</a:t>
              </a:r>
              <a:r>
                <a:rPr lang="hu-HU" altLang="hu-HU" sz="1400" b="1">
                  <a:solidFill>
                    <a:srgbClr val="000000"/>
                  </a:solidFill>
                </a:rPr>
                <a:t>tisztika</a:t>
              </a:r>
              <a:r>
                <a:rPr lang="en-US" altLang="hu-HU" sz="1400" b="1">
                  <a:solidFill>
                    <a:srgbClr val="000000"/>
                  </a:solidFill>
                </a:rPr>
                <a:t>, </a:t>
              </a:r>
              <a:r>
                <a:rPr lang="hu-HU" altLang="hu-HU" sz="1400" b="1">
                  <a:solidFill>
                    <a:srgbClr val="000000"/>
                  </a:solidFill>
                </a:rPr>
                <a:t>optimalizálás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57" name="Lekerekített téglalap feliratnak 48"/>
            <p:cNvSpPr/>
            <p:nvPr/>
          </p:nvSpPr>
          <p:spPr>
            <a:xfrm>
              <a:off x="323850" y="4046240"/>
              <a:ext cx="2233612" cy="1464355"/>
            </a:xfrm>
            <a:prstGeom prst="wedgeRoundRectCallout">
              <a:avLst>
                <a:gd name="adj1" fmla="val 58533"/>
                <a:gd name="adj2" fmla="val -38407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500" name="Picture 26" descr="google_ana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2" y="4628468"/>
              <a:ext cx="2032961" cy="408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01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462" y="5113536"/>
              <a:ext cx="686593" cy="24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5703888" y="1339850"/>
            <a:ext cx="3260725" cy="941388"/>
            <a:chOff x="5703763" y="1340123"/>
            <a:chExt cx="3260725" cy="720725"/>
          </a:xfrm>
        </p:grpSpPr>
        <p:sp>
          <p:nvSpPr>
            <p:cNvPr id="19494" name="Text Box 11"/>
            <p:cNvSpPr txBox="1">
              <a:spLocks noChangeArrowheads="1"/>
            </p:cNvSpPr>
            <p:nvPr/>
          </p:nvSpPr>
          <p:spPr bwMode="auto">
            <a:xfrm>
              <a:off x="5746626" y="1340768"/>
              <a:ext cx="3130674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Tájékozódás, célcsoport, kutatás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Lekerekített téglalap feliratnak 2"/>
            <p:cNvSpPr/>
            <p:nvPr/>
          </p:nvSpPr>
          <p:spPr>
            <a:xfrm>
              <a:off x="5703763" y="1340123"/>
              <a:ext cx="3260725" cy="720725"/>
            </a:xfrm>
            <a:prstGeom prst="wedgeRoundRectCallout">
              <a:avLst>
                <a:gd name="adj1" fmla="val -59595"/>
                <a:gd name="adj2" fmla="val 35786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496" name="Picture 2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172" y="1635871"/>
              <a:ext cx="384175" cy="292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7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413" y="1548642"/>
              <a:ext cx="1374862" cy="22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4950" y="1598613"/>
            <a:ext cx="2608263" cy="2262187"/>
            <a:chOff x="235545" y="1597866"/>
            <a:chExt cx="2608263" cy="2263181"/>
          </a:xfrm>
        </p:grpSpPr>
        <p:pic>
          <p:nvPicPr>
            <p:cNvPr id="19487" name="Picture 5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35" y="2276872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88" name="Picture 5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284984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89" name="Text Box 25"/>
            <p:cNvSpPr txBox="1">
              <a:spLocks noChangeArrowheads="1"/>
            </p:cNvSpPr>
            <p:nvPr/>
          </p:nvSpPr>
          <p:spPr bwMode="auto">
            <a:xfrm>
              <a:off x="380008" y="1742331"/>
              <a:ext cx="246380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Kampány eredmények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statis</a:t>
              </a:r>
              <a:r>
                <a:rPr lang="hu-HU" altLang="hu-HU" sz="1400" b="1" dirty="0" err="1">
                  <a:solidFill>
                    <a:srgbClr val="000000"/>
                  </a:solidFill>
                </a:rPr>
                <a:t>ztika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postbuy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9490" name="Text Box 11"/>
            <p:cNvSpPr txBox="1">
              <a:spLocks noChangeArrowheads="1"/>
            </p:cNvSpPr>
            <p:nvPr/>
          </p:nvSpPr>
          <p:spPr bwMode="auto">
            <a:xfrm>
              <a:off x="380008" y="2338784"/>
              <a:ext cx="2300287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gemiusProfileEffect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(kampány demográfia)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sp>
          <p:nvSpPr>
            <p:cNvPr id="51" name="Lekerekített téglalap feliratnak 49"/>
            <p:cNvSpPr/>
            <p:nvPr/>
          </p:nvSpPr>
          <p:spPr>
            <a:xfrm>
              <a:off x="235545" y="1597866"/>
              <a:ext cx="2308225" cy="2263181"/>
            </a:xfrm>
            <a:prstGeom prst="wedgeRoundRectCallout">
              <a:avLst>
                <a:gd name="adj1" fmla="val 63149"/>
                <a:gd name="adj2" fmla="val -28993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492" name="Text Box 11"/>
            <p:cNvSpPr txBox="1">
              <a:spLocks noChangeArrowheads="1"/>
            </p:cNvSpPr>
            <p:nvPr/>
          </p:nvSpPr>
          <p:spPr bwMode="auto">
            <a:xfrm>
              <a:off x="370108" y="3332361"/>
              <a:ext cx="2300287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advanced reportok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pic>
          <p:nvPicPr>
            <p:cNvPr id="19493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26" y="2913623"/>
              <a:ext cx="1527262" cy="325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070600" y="2370138"/>
            <a:ext cx="527050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818313" y="2555875"/>
            <a:ext cx="2506662" cy="1154113"/>
            <a:chOff x="6818755" y="2276872"/>
            <a:chExt cx="2505773" cy="1584176"/>
          </a:xfrm>
        </p:grpSpPr>
        <p:grpSp>
          <p:nvGrpSpPr>
            <p:cNvPr id="19482" name="Group 30"/>
            <p:cNvGrpSpPr>
              <a:grpSpLocks/>
            </p:cNvGrpSpPr>
            <p:nvPr/>
          </p:nvGrpSpPr>
          <p:grpSpPr bwMode="auto">
            <a:xfrm>
              <a:off x="6818755" y="2276872"/>
              <a:ext cx="2505773" cy="1584176"/>
              <a:chOff x="6948264" y="2132856"/>
              <a:chExt cx="2360932" cy="1117252"/>
            </a:xfrm>
          </p:grpSpPr>
          <p:sp>
            <p:nvSpPr>
              <p:cNvPr id="19485" name="Text Box 21"/>
              <p:cNvSpPr txBox="1">
                <a:spLocks noChangeArrowheads="1"/>
              </p:cNvSpPr>
              <p:nvPr/>
            </p:nvSpPr>
            <p:spPr bwMode="auto">
              <a:xfrm>
                <a:off x="7342284" y="2149606"/>
                <a:ext cx="1966912" cy="30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hu-HU" sz="1400" b="1">
                    <a:solidFill>
                      <a:srgbClr val="000000"/>
                    </a:solidFill>
                  </a:rPr>
                  <a:t>Ad benchmarking</a:t>
                </a:r>
              </a:p>
            </p:txBody>
          </p:sp>
          <p:sp>
            <p:nvSpPr>
              <p:cNvPr id="34" name="Lekerekített téglalap feliratnak 45"/>
              <p:cNvSpPr/>
              <p:nvPr/>
            </p:nvSpPr>
            <p:spPr>
              <a:xfrm>
                <a:off x="6948264" y="2132856"/>
                <a:ext cx="1984140" cy="1117252"/>
              </a:xfrm>
              <a:prstGeom prst="wedgeRoundRectCallout">
                <a:avLst>
                  <a:gd name="adj1" fmla="val -58992"/>
                  <a:gd name="adj2" fmla="val -34355"/>
                  <a:gd name="adj3" fmla="val 16667"/>
                </a:avLst>
              </a:prstGeom>
              <a:noFill/>
              <a:ln w="38100">
                <a:solidFill>
                  <a:srgbClr val="8E0A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9483" name="Picture 2" descr="http://www.kantarmedia.hu/inc/img/logo_kantar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087" y="2808547"/>
              <a:ext cx="1226411" cy="3617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4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4757" y="2755742"/>
              <a:ext cx="612576" cy="552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79" name="TextBox 1"/>
          <p:cNvSpPr txBox="1">
            <a:spLocks noChangeArrowheads="1"/>
          </p:cNvSpPr>
          <p:nvPr/>
        </p:nvSpPr>
        <p:spPr bwMode="auto">
          <a:xfrm>
            <a:off x="6858000" y="1905000"/>
            <a:ext cx="21875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hoc </a:t>
            </a:r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kutatások</a:t>
            </a:r>
            <a:endParaRPr lang="en-GB" altLang="hu-HU" sz="16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0" name="TextBox 63"/>
          <p:cNvSpPr txBox="1">
            <a:spLocks noChangeArrowheads="1"/>
          </p:cNvSpPr>
          <p:nvPr/>
        </p:nvSpPr>
        <p:spPr bwMode="auto">
          <a:xfrm>
            <a:off x="6897688" y="3272135"/>
            <a:ext cx="2092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benchmark adatbázis (saját)</a:t>
            </a:r>
            <a:endParaRPr lang="en-GB" altLang="hu-HU" sz="12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1" name="TextBox 66"/>
          <p:cNvSpPr txBox="1">
            <a:spLocks noChangeArrowheads="1"/>
          </p:cNvSpPr>
          <p:nvPr/>
        </p:nvSpPr>
        <p:spPr bwMode="auto">
          <a:xfrm>
            <a:off x="6853238" y="4383832"/>
            <a:ext cx="22907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OLA </a:t>
            </a:r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(korábbi </a:t>
            </a:r>
            <a:r>
              <a:rPr lang="hu-HU" altLang="hu-HU" sz="12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OPA)</a:t>
            </a:r>
            <a:endParaRPr lang="hu-HU" altLang="hu-HU" sz="1200" dirty="0"/>
          </a:p>
          <a:p>
            <a:endParaRPr lang="en-GB" altLang="hu-HU" dirty="0"/>
          </a:p>
        </p:txBody>
      </p:sp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67" y="5747300"/>
            <a:ext cx="962633" cy="19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51587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479" grpId="0"/>
      <p:bldP spid="19480" grpId="0"/>
      <p:bldP spid="1948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850" y="1412875"/>
            <a:ext cx="8496300" cy="3570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hu-HU" sz="2400" dirty="0">
                <a:solidFill>
                  <a:srgbClr val="5A544B"/>
                </a:solidFill>
              </a:rPr>
              <a:t>Kutatás céljai:</a:t>
            </a:r>
          </a:p>
          <a:p>
            <a:pPr marL="342900" indent="-342900">
              <a:spcAft>
                <a:spcPts val="1200"/>
              </a:spcAft>
              <a:buClr>
                <a:srgbClr val="5A544B"/>
              </a:buClr>
              <a:buFont typeface="Arial" pitchFamily="34" charset="0"/>
              <a:buChar char="•"/>
              <a:defRPr/>
            </a:pPr>
            <a:r>
              <a:rPr lang="hu-HU" sz="2200" dirty="0">
                <a:solidFill>
                  <a:srgbClr val="5A544B"/>
                </a:solidFill>
                <a:sym typeface="Wingdings" pitchFamily="2" charset="2"/>
              </a:rPr>
              <a:t>direkt hatások vizsgálata: elérés, megjelenések, átkattintások, CTR, videó újranézések, post-click / post-view aktivitás</a:t>
            </a:r>
          </a:p>
          <a:p>
            <a:pPr marL="342900" indent="-342900">
              <a:spcAft>
                <a:spcPts val="1200"/>
              </a:spcAft>
              <a:buClr>
                <a:srgbClr val="5A544B"/>
              </a:buClr>
              <a:buFont typeface="Arial" pitchFamily="34" charset="0"/>
              <a:buChar char="•"/>
              <a:defRPr/>
            </a:pPr>
            <a:r>
              <a:rPr lang="hu-HU" sz="2200" dirty="0">
                <a:solidFill>
                  <a:srgbClr val="5A544B"/>
                </a:solidFill>
                <a:sym typeface="Wingdings" pitchFamily="2" charset="2"/>
              </a:rPr>
              <a:t>a kampány által elért és a hirdetések iránt érdeklődő közönség szociodemográfiai profilja</a:t>
            </a:r>
          </a:p>
          <a:p>
            <a:pPr marL="342900" indent="-342900">
              <a:buClr>
                <a:srgbClr val="5A544B"/>
              </a:buClr>
              <a:buFont typeface="Arial" pitchFamily="34" charset="0"/>
              <a:buChar char="•"/>
              <a:defRPr/>
            </a:pPr>
            <a:r>
              <a:rPr lang="hu-HU" sz="2200" dirty="0">
                <a:solidFill>
                  <a:srgbClr val="5A544B"/>
                </a:solidFill>
                <a:sym typeface="Wingdings" pitchFamily="2" charset="2"/>
              </a:rPr>
              <a:t>a hirdetési kampány hatásai az énekesre (ismertség, recall) és a márkára (ismertség, attitűdök, consideration, vásárlási szándék) </a:t>
            </a:r>
            <a:endParaRPr lang="en-GB" sz="2200" dirty="0">
              <a:solidFill>
                <a:srgbClr val="5A544B"/>
              </a:solidFill>
            </a:endParaRPr>
          </a:p>
          <a:p>
            <a:pPr marL="285750" indent="-285750">
              <a:buClr>
                <a:srgbClr val="5A544B"/>
              </a:buClr>
              <a:buFont typeface="Arial" pitchFamily="34" charset="0"/>
              <a:buChar char="•"/>
              <a:defRPr/>
            </a:pPr>
            <a:endParaRPr lang="hu-HU" dirty="0"/>
          </a:p>
        </p:txBody>
      </p:sp>
      <p:sp>
        <p:nvSpPr>
          <p:cNvPr id="67587" name="TextBox 3">
            <a:hlinkClick r:id="rId2"/>
          </p:cNvPr>
          <p:cNvSpPr txBox="1">
            <a:spLocks noChangeArrowheads="1"/>
          </p:cNvSpPr>
          <p:nvPr/>
        </p:nvSpPr>
        <p:spPr bwMode="auto">
          <a:xfrm>
            <a:off x="457201" y="5121275"/>
            <a:ext cx="81248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u-HU" altLang="hu-HU" sz="1800" dirty="0">
                <a:solidFill>
                  <a:srgbClr val="5A544B"/>
                </a:solidFill>
                <a:latin typeface="Open Sans" pitchFamily="34" charset="0"/>
              </a:rPr>
              <a:t>(http://www.gemius.hu/hu/jelentesek-riportok-prezentaciok/2011-05/01)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7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404813"/>
            <a:ext cx="1652588" cy="59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58175" cy="1143000"/>
          </a:xfrm>
        </p:spPr>
        <p:txBody>
          <a:bodyPr/>
          <a:lstStyle/>
          <a:p>
            <a:pPr algn="l">
              <a:defRPr/>
            </a:pPr>
            <a:r>
              <a:rPr lang="hu-HU" sz="2800" dirty="0">
                <a:solidFill>
                  <a:srgbClr val="5A544B"/>
                </a:solidFill>
                <a:cs typeface="Arial" pitchFamily="34" charset="0"/>
              </a:rPr>
              <a:t>Coca Cola esettanulmány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57480"/>
            <a:ext cx="7772400" cy="578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9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820" t="14123" r="10062" b="11300"/>
          <a:stretch/>
        </p:blipFill>
        <p:spPr>
          <a:xfrm>
            <a:off x="381000" y="203479"/>
            <a:ext cx="8229600" cy="596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496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720" t="15854" r="10366" b="9756"/>
          <a:stretch/>
        </p:blipFill>
        <p:spPr>
          <a:xfrm>
            <a:off x="447207" y="60593"/>
            <a:ext cx="8315793" cy="61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93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58175" cy="1143000"/>
          </a:xfrm>
        </p:spPr>
        <p:txBody>
          <a:bodyPr/>
          <a:lstStyle/>
          <a:p>
            <a:pPr algn="l">
              <a:spcBef>
                <a:spcPts val="1200"/>
              </a:spcBef>
              <a:spcAft>
                <a:spcPts val="600"/>
              </a:spcAft>
              <a:defRPr/>
            </a:pPr>
            <a:r>
              <a:rPr lang="hu-HU" sz="2800" dirty="0" err="1">
                <a:solidFill>
                  <a:srgbClr val="5A544B"/>
                </a:solidFill>
                <a:cs typeface="Arial" pitchFamily="34" charset="0"/>
              </a:rPr>
              <a:t>Google</a:t>
            </a:r>
            <a:r>
              <a:rPr lang="hu-HU" sz="2800" dirty="0">
                <a:solidFill>
                  <a:srgbClr val="5A544B"/>
                </a:solidFill>
                <a:cs typeface="Arial" pitchFamily="34" charset="0"/>
              </a:rPr>
              <a:t> </a:t>
            </a:r>
            <a:r>
              <a:rPr lang="hu-HU" sz="2800" dirty="0" err="1" smtClean="0">
                <a:solidFill>
                  <a:srgbClr val="5A544B"/>
                </a:solidFill>
                <a:cs typeface="Arial" pitchFamily="34" charset="0"/>
              </a:rPr>
              <a:t>trends</a:t>
            </a:r>
            <a:r>
              <a:rPr lang="hu-HU" dirty="0"/>
              <a:t/>
            </a:r>
            <a:br>
              <a:rPr lang="hu-HU" dirty="0"/>
            </a:br>
            <a:r>
              <a:rPr lang="hu-HU" sz="1800" i="1" dirty="0">
                <a:solidFill>
                  <a:schemeClr val="accent2"/>
                </a:solidFill>
                <a:cs typeface="Arial" pitchFamily="34" charset="0"/>
              </a:rPr>
              <a:t>https://www.google.com/trends/</a:t>
            </a:r>
            <a:endParaRPr lang="hu-HU" sz="2800" dirty="0"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825" y="1557338"/>
            <a:ext cx="8569325" cy="42306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hu-HU" b="1" dirty="0">
                <a:solidFill>
                  <a:schemeClr val="accent2"/>
                </a:solidFill>
              </a:rPr>
              <a:t>Mi ez?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Segítségével megismerhetjük, hogy mire keresnek a </a:t>
            </a:r>
            <a:r>
              <a:rPr lang="hu-HU" sz="2000" dirty="0" err="1">
                <a:solidFill>
                  <a:srgbClr val="5A544B"/>
                </a:solidFill>
              </a:rPr>
              <a:t>Google-ben</a:t>
            </a:r>
            <a:endParaRPr lang="hu-HU" sz="2000" dirty="0">
              <a:solidFill>
                <a:srgbClr val="5A544B"/>
              </a:solidFill>
            </a:endParaRP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Idő, terület és kategóriák szerint is kereshetünk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A kapott adatok normalizáltak, nem abszolút értékeket mutatnak. Egy 0-tól 100-ig terjedő skálán a többi kereséshez képesti viszonyt nézhetjük csak meg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endParaRPr lang="hu-HU" sz="2000" dirty="0">
              <a:solidFill>
                <a:srgbClr val="5A544B"/>
              </a:solidFill>
            </a:endParaRPr>
          </a:p>
          <a:p>
            <a:pPr>
              <a:spcBef>
                <a:spcPts val="600"/>
              </a:spcBef>
              <a:defRPr/>
            </a:pPr>
            <a:r>
              <a:rPr lang="hu-HU" b="1" dirty="0">
                <a:solidFill>
                  <a:schemeClr val="accent2"/>
                </a:solidFill>
              </a:rPr>
              <a:t>Mire jó?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Különféle termékek, szolgáltatások szezonalitását tudjuk megvizsgálni.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Reklámkampányaink keresésre gyakorolt hatását, tehát közvetve a kampány fogadtatását, hatékonyságát mérhetjük le.</a:t>
            </a:r>
            <a:endParaRPr lang="en-US" sz="2000" dirty="0">
              <a:solidFill>
                <a:srgbClr val="5A544B"/>
              </a:solidFill>
            </a:endParaRPr>
          </a:p>
          <a:p>
            <a:pPr>
              <a:defRPr/>
            </a:pPr>
            <a:endParaRPr lang="hu-HU" dirty="0"/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1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635750" y="51387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6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76263"/>
            <a:ext cx="152717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281" t="15625" r="10156" b="9376"/>
          <a:stretch/>
        </p:blipFill>
        <p:spPr>
          <a:xfrm>
            <a:off x="609600" y="228600"/>
            <a:ext cx="7772400" cy="57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799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kampányhatékonyság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1325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nrc_reklamteszt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5438775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FCB03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reklámhatékonyság-mérés</a:t>
            </a:r>
            <a:r>
              <a:rPr kumimoji="0" lang="hu-HU" sz="2400" b="1" i="0" u="none" strike="noStrike" kern="1200" cap="all" spc="0" normalizeH="0" noProof="0" dirty="0" smtClean="0">
                <a:ln>
                  <a:noFill/>
                </a:ln>
                <a:solidFill>
                  <a:srgbClr val="FCB03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logikája</a:t>
            </a:r>
            <a:endParaRPr kumimoji="0" lang="hu-HU" sz="2400" b="1" i="0" u="none" strike="noStrike" kern="1200" cap="all" spc="0" normalizeH="0" baseline="0" noProof="0" dirty="0">
              <a:ln>
                <a:noFill/>
              </a:ln>
              <a:solidFill>
                <a:srgbClr val="FCB033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90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9"/>
          <p:cNvGrpSpPr/>
          <p:nvPr/>
        </p:nvGrpSpPr>
        <p:grpSpPr>
          <a:xfrm>
            <a:off x="304800" y="795600"/>
            <a:ext cx="8388000" cy="576000"/>
            <a:chOff x="-204456" y="3071216"/>
            <a:chExt cx="8388000" cy="576000"/>
          </a:xfrm>
          <a:solidFill>
            <a:srgbClr val="95EE1E"/>
          </a:solidFill>
        </p:grpSpPr>
        <p:sp>
          <p:nvSpPr>
            <p:cNvPr id="3" name="Jobbra nyíl 2"/>
            <p:cNvSpPr/>
            <p:nvPr/>
          </p:nvSpPr>
          <p:spPr bwMode="auto">
            <a:xfrm>
              <a:off x="-204456" y="3071216"/>
              <a:ext cx="8388000" cy="576000"/>
            </a:xfrm>
            <a:prstGeom prst="rightArrow">
              <a:avLst/>
            </a:prstGeom>
            <a:grpFill/>
            <a:ln w="60325">
              <a:noFill/>
            </a:ln>
            <a:effectLst>
              <a:outerShdw blurRad="114300" dist="38100" dir="2700000" sx="103000" sy="103000" algn="tl" rotWithShape="0">
                <a:prstClr val="black">
                  <a:alpha val="43000"/>
                </a:prstClr>
              </a:outerShdw>
            </a:effectLst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A9D82A"/>
                </a:buClr>
                <a:buSzTx/>
                <a:buFont typeface="Wingdings" charset="0"/>
                <a:buNone/>
                <a:tabLst/>
              </a:pPr>
              <a:endParaRPr kumimoji="0" lang="hu-HU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4" name="Téglalap 3"/>
            <p:cNvSpPr/>
            <p:nvPr/>
          </p:nvSpPr>
          <p:spPr bwMode="auto">
            <a:xfrm>
              <a:off x="-204456" y="3218459"/>
              <a:ext cx="1219200" cy="279180"/>
            </a:xfrm>
            <a:prstGeom prst="rect">
              <a:avLst/>
            </a:prstGeom>
            <a:grpFill/>
            <a:ln w="19050">
              <a:solidFill>
                <a:schemeClr val="tx2">
                  <a:lumMod val="50000"/>
                </a:schemeClr>
              </a:solidFill>
              <a:prstDash val="sysDot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A9D82A"/>
                </a:buClr>
                <a:buSzTx/>
                <a:buFont typeface="Wingdings" charset="0"/>
                <a:buNone/>
                <a:tabLst/>
              </a:pPr>
              <a:r>
                <a:rPr lang="hu-HU" sz="1200" b="1" dirty="0" smtClean="0">
                  <a:latin typeface="+mj-lt"/>
                  <a:ea typeface="ＭＳ Ｐゴシック" charset="0"/>
                </a:rPr>
                <a:t>k</a:t>
              </a:r>
              <a:r>
                <a:rPr kumimoji="0" lang="hu-H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ＭＳ Ｐゴシック" charset="0"/>
                </a:rPr>
                <a:t>ampány előtt</a:t>
              </a:r>
              <a:endParaRPr kumimoji="0" lang="hu-H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endParaRPr>
            </a:p>
          </p:txBody>
        </p:sp>
      </p:grpSp>
      <p:sp>
        <p:nvSpPr>
          <p:cNvPr id="9" name="Téglalap 8"/>
          <p:cNvSpPr/>
          <p:nvPr/>
        </p:nvSpPr>
        <p:spPr bwMode="auto">
          <a:xfrm>
            <a:off x="3886200" y="940020"/>
            <a:ext cx="1219200" cy="279180"/>
          </a:xfrm>
          <a:prstGeom prst="rect">
            <a:avLst/>
          </a:prstGeom>
          <a:solidFill>
            <a:srgbClr val="95EE1E"/>
          </a:solidFill>
          <a:ln w="19050">
            <a:solidFill>
              <a:schemeClr val="tx2">
                <a:lumMod val="50000"/>
              </a:schemeClr>
            </a:solidFill>
            <a:prstDash val="sysDot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9D82A"/>
              </a:buClr>
              <a:buSzTx/>
              <a:buFont typeface="Wingdings" charset="0"/>
              <a:buNone/>
              <a:tabLst/>
            </a:pPr>
            <a:r>
              <a:rPr lang="hu-HU" sz="1200" b="1" dirty="0" smtClean="0">
                <a:latin typeface="+mj-lt"/>
                <a:ea typeface="ＭＳ Ｐゴシック" charset="0"/>
              </a:rPr>
              <a:t>k</a:t>
            </a:r>
            <a: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rPr>
              <a:t>ampány alatt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0"/>
            </a:endParaRPr>
          </a:p>
        </p:txBody>
      </p:sp>
      <p:sp>
        <p:nvSpPr>
          <p:cNvPr id="10" name="Téglalap 9"/>
          <p:cNvSpPr/>
          <p:nvPr/>
        </p:nvSpPr>
        <p:spPr bwMode="auto">
          <a:xfrm>
            <a:off x="7162800" y="940020"/>
            <a:ext cx="1219200" cy="279180"/>
          </a:xfrm>
          <a:prstGeom prst="rect">
            <a:avLst/>
          </a:prstGeom>
          <a:solidFill>
            <a:srgbClr val="95EE1E"/>
          </a:solidFill>
          <a:ln w="19050">
            <a:solidFill>
              <a:schemeClr val="tx2">
                <a:lumMod val="50000"/>
              </a:schemeClr>
            </a:solidFill>
            <a:prstDash val="sysDot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9D82A"/>
              </a:buClr>
              <a:buSzTx/>
              <a:buFont typeface="Wingdings" charset="0"/>
              <a:buNone/>
              <a:tabLst/>
            </a:pPr>
            <a:r>
              <a:rPr lang="hu-HU" sz="1200" b="1" dirty="0" smtClean="0">
                <a:latin typeface="+mj-lt"/>
                <a:ea typeface="ＭＳ Ｐゴシック" charset="0"/>
              </a:rPr>
              <a:t>k</a:t>
            </a:r>
            <a: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rPr>
              <a:t>ampány után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0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0" y="1295400"/>
            <a:ext cx="1981200" cy="1524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defRPr/>
            </a:pP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Márka: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ismertség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(spontán és támogatott)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használat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imázs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ajánlás</a:t>
            </a:r>
          </a:p>
          <a:p>
            <a:pPr marL="363538" marR="0" lvl="0" indent="-36353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hu-H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6858000" y="1295400"/>
            <a:ext cx="2057400" cy="3505200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tabLst/>
              <a:defRPr/>
            </a:pP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Kampány: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elérés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felidézés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tetszés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relevancia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hatás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tabLst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Márka:</a:t>
            </a:r>
            <a:b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ismertség</a:t>
            </a: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/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(spontán és támogatott)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használat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imázs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ajánlás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solidFill>
                  <a:srgbClr val="FF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VÁLTOZÁSOK!</a:t>
            </a:r>
            <a:endParaRPr kumimoji="0" lang="hu-HU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Csoportba foglalás 19"/>
          <p:cNvGrpSpPr/>
          <p:nvPr/>
        </p:nvGrpSpPr>
        <p:grpSpPr>
          <a:xfrm>
            <a:off x="375000" y="5181600"/>
            <a:ext cx="8388000" cy="576000"/>
            <a:chOff x="-204456" y="3071216"/>
            <a:chExt cx="8388000" cy="576000"/>
          </a:xfrm>
          <a:solidFill>
            <a:srgbClr val="95EE1E"/>
          </a:solidFill>
        </p:grpSpPr>
        <p:sp>
          <p:nvSpPr>
            <p:cNvPr id="14" name="Jobbra nyíl 13"/>
            <p:cNvSpPr/>
            <p:nvPr/>
          </p:nvSpPr>
          <p:spPr bwMode="auto">
            <a:xfrm>
              <a:off x="-204456" y="3071216"/>
              <a:ext cx="8388000" cy="576000"/>
            </a:xfrm>
            <a:prstGeom prst="rightArrow">
              <a:avLst/>
            </a:prstGeom>
            <a:grpFill/>
            <a:ln w="60325">
              <a:noFill/>
            </a:ln>
            <a:effectLst>
              <a:outerShdw blurRad="114300" dist="38100" dir="2700000" sx="103000" sy="103000" algn="tl" rotWithShape="0">
                <a:prstClr val="black">
                  <a:alpha val="43000"/>
                </a:prstClr>
              </a:outerShdw>
            </a:effectLst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A9D82A"/>
                </a:buClr>
                <a:buSzTx/>
                <a:buFont typeface="Wingdings" charset="0"/>
                <a:buNone/>
                <a:tabLst/>
              </a:pPr>
              <a:endParaRPr kumimoji="0" lang="hu-HU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15" name="Téglalap 14"/>
            <p:cNvSpPr/>
            <p:nvPr/>
          </p:nvSpPr>
          <p:spPr bwMode="auto">
            <a:xfrm>
              <a:off x="-204456" y="3218458"/>
              <a:ext cx="844200" cy="279180"/>
            </a:xfrm>
            <a:prstGeom prst="rect">
              <a:avLst/>
            </a:prstGeom>
            <a:grpFill/>
            <a:ln w="19050">
              <a:solidFill>
                <a:schemeClr val="tx2">
                  <a:lumMod val="50000"/>
                </a:schemeClr>
              </a:solidFill>
              <a:prstDash val="sysDot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A9D82A"/>
                </a:buClr>
                <a:buSzTx/>
                <a:buFont typeface="Wingdings" charset="0"/>
                <a:buNone/>
                <a:tabLst/>
              </a:pPr>
              <a:r>
                <a:rPr lang="hu-HU" sz="1200" b="1" dirty="0" smtClean="0">
                  <a:latin typeface="+mj-lt"/>
                  <a:ea typeface="ＭＳ Ｐゴシック" charset="0"/>
                </a:rPr>
                <a:t>1. hullám</a:t>
              </a:r>
              <a:endParaRPr kumimoji="0" lang="hu-H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endParaRPr>
            </a:p>
          </p:txBody>
        </p:sp>
      </p:grpSp>
      <p:sp>
        <p:nvSpPr>
          <p:cNvPr id="16" name="Title 3"/>
          <p:cNvSpPr txBox="1">
            <a:spLocks/>
          </p:cNvSpPr>
          <p:nvPr/>
        </p:nvSpPr>
        <p:spPr>
          <a:xfrm>
            <a:off x="457200" y="228600"/>
            <a:ext cx="8229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rgbClr val="FCB03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Ad-hoc</a:t>
            </a:r>
            <a:r>
              <a:rPr kumimoji="0" lang="hu-HU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FCB03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hu-HU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rgbClr val="FCB03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KAMPÁNYhatékonyság-mérés</a:t>
            </a:r>
            <a:endParaRPr kumimoji="0" lang="hu-HU" sz="2000" b="1" i="0" u="none" strike="noStrike" kern="1200" cap="all" spc="0" normalizeH="0" baseline="0" noProof="0" dirty="0">
              <a:ln>
                <a:noFill/>
              </a:ln>
              <a:solidFill>
                <a:srgbClr val="FCB033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0" y="4191000"/>
            <a:ext cx="91440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rgbClr val="FCB03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KAMPÁNYhatékonyság-mérés</a:t>
            </a:r>
            <a:r>
              <a:rPr kumimoji="0" lang="hu-HU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FCB03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TRACKING VIZSGÁLATTAL</a:t>
            </a:r>
            <a:endParaRPr kumimoji="0" lang="hu-HU" sz="2000" b="1" i="0" u="none" strike="noStrike" kern="1200" cap="all" spc="0" normalizeH="0" baseline="0" noProof="0" dirty="0">
              <a:ln>
                <a:noFill/>
              </a:ln>
              <a:solidFill>
                <a:srgbClr val="FCB033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églalap 24"/>
          <p:cNvSpPr/>
          <p:nvPr/>
        </p:nvSpPr>
        <p:spPr bwMode="auto">
          <a:xfrm>
            <a:off x="838200" y="4953000"/>
            <a:ext cx="1295400" cy="279180"/>
          </a:xfrm>
          <a:prstGeom prst="rect">
            <a:avLst/>
          </a:prstGeom>
          <a:solidFill>
            <a:srgbClr val="FCB033"/>
          </a:solidFill>
          <a:ln w="19050">
            <a:solidFill>
              <a:schemeClr val="tx2">
                <a:lumMod val="50000"/>
              </a:schemeClr>
            </a:solidFill>
            <a:prstDash val="sysDot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9D82A"/>
              </a:buClr>
              <a:buSzTx/>
              <a:buFont typeface="Wingdings" charset="0"/>
              <a:buNone/>
              <a:tabLst/>
            </a:pPr>
            <a:r>
              <a:rPr lang="hu-HU" sz="1200" b="1" dirty="0" smtClean="0">
                <a:latin typeface="+mj-lt"/>
                <a:ea typeface="ＭＳ Ｐゴシック" charset="0"/>
              </a:rPr>
              <a:t>kampány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0"/>
            </a:endParaRPr>
          </a:p>
        </p:txBody>
      </p:sp>
      <p:sp>
        <p:nvSpPr>
          <p:cNvPr id="26" name="Téglalap 25"/>
          <p:cNvSpPr/>
          <p:nvPr/>
        </p:nvSpPr>
        <p:spPr bwMode="auto">
          <a:xfrm>
            <a:off x="4724400" y="4953000"/>
            <a:ext cx="2895600" cy="279180"/>
          </a:xfrm>
          <a:prstGeom prst="rect">
            <a:avLst/>
          </a:prstGeom>
          <a:solidFill>
            <a:srgbClr val="FCB033"/>
          </a:solidFill>
          <a:ln w="19050">
            <a:solidFill>
              <a:schemeClr val="tx2">
                <a:lumMod val="50000"/>
              </a:schemeClr>
            </a:solidFill>
            <a:prstDash val="sysDot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9D82A"/>
              </a:buClr>
              <a:buSzTx/>
              <a:buFont typeface="Wingdings" charset="0"/>
              <a:buNone/>
              <a:tabLst/>
            </a:pPr>
            <a:r>
              <a:rPr lang="hu-HU" sz="1200" b="1" dirty="0" smtClean="0">
                <a:latin typeface="+mj-lt"/>
                <a:ea typeface="ＭＳ Ｐゴシック" charset="0"/>
              </a:rPr>
              <a:t>kampány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0"/>
            </a:endParaRPr>
          </a:p>
        </p:txBody>
      </p:sp>
      <p:sp>
        <p:nvSpPr>
          <p:cNvPr id="27" name="Téglalap 26"/>
          <p:cNvSpPr/>
          <p:nvPr/>
        </p:nvSpPr>
        <p:spPr bwMode="auto">
          <a:xfrm>
            <a:off x="2667000" y="5334000"/>
            <a:ext cx="844200" cy="279180"/>
          </a:xfrm>
          <a:prstGeom prst="rect">
            <a:avLst/>
          </a:prstGeom>
          <a:solidFill>
            <a:srgbClr val="95EE1E"/>
          </a:solidFill>
          <a:ln w="19050">
            <a:solidFill>
              <a:schemeClr val="tx2">
                <a:lumMod val="50000"/>
              </a:schemeClr>
            </a:solidFill>
            <a:prstDash val="sysDot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9D82A"/>
              </a:buClr>
              <a:buSzTx/>
              <a:buFont typeface="Wingdings" charset="0"/>
              <a:buNone/>
              <a:tabLst/>
            </a:pPr>
            <a:r>
              <a:rPr lang="hu-HU" sz="1200" b="1" dirty="0" smtClean="0">
                <a:latin typeface="+mj-lt"/>
                <a:ea typeface="ＭＳ Ｐゴシック" charset="0"/>
              </a:rPr>
              <a:t>2. hullám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0"/>
            </a:endParaRPr>
          </a:p>
        </p:txBody>
      </p:sp>
      <p:sp>
        <p:nvSpPr>
          <p:cNvPr id="28" name="Téglalap 27"/>
          <p:cNvSpPr/>
          <p:nvPr/>
        </p:nvSpPr>
        <p:spPr bwMode="auto">
          <a:xfrm>
            <a:off x="7620000" y="5334000"/>
            <a:ext cx="844200" cy="279180"/>
          </a:xfrm>
          <a:prstGeom prst="rect">
            <a:avLst/>
          </a:prstGeom>
          <a:solidFill>
            <a:srgbClr val="95EE1E"/>
          </a:solidFill>
          <a:ln w="19050">
            <a:solidFill>
              <a:schemeClr val="tx2">
                <a:lumMod val="50000"/>
              </a:schemeClr>
            </a:solidFill>
            <a:prstDash val="sysDot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9D82A"/>
              </a:buClr>
              <a:buSzTx/>
              <a:buFont typeface="Wingdings" charset="0"/>
              <a:buNone/>
              <a:tabLst/>
            </a:pPr>
            <a:r>
              <a:rPr lang="hu-HU" sz="1200" b="1" dirty="0" smtClean="0">
                <a:latin typeface="+mj-lt"/>
                <a:ea typeface="ＭＳ Ｐゴシック" charset="0"/>
              </a:rPr>
              <a:t>4. hullám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0"/>
            </a:endParaRPr>
          </a:p>
        </p:txBody>
      </p:sp>
      <p:sp>
        <p:nvSpPr>
          <p:cNvPr id="29" name="Téglalap 28"/>
          <p:cNvSpPr/>
          <p:nvPr/>
        </p:nvSpPr>
        <p:spPr bwMode="auto">
          <a:xfrm>
            <a:off x="5257800" y="5334000"/>
            <a:ext cx="844200" cy="279180"/>
          </a:xfrm>
          <a:prstGeom prst="rect">
            <a:avLst/>
          </a:prstGeom>
          <a:solidFill>
            <a:srgbClr val="95EE1E"/>
          </a:solidFill>
          <a:ln w="19050">
            <a:solidFill>
              <a:schemeClr val="tx2">
                <a:lumMod val="50000"/>
              </a:schemeClr>
            </a:solidFill>
            <a:prstDash val="sysDot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9D82A"/>
              </a:buClr>
              <a:buSzTx/>
              <a:buFont typeface="Wingdings" charset="0"/>
              <a:buNone/>
              <a:tabLst/>
            </a:pPr>
            <a:r>
              <a:rPr lang="hu-HU" sz="1200" b="1" dirty="0" smtClean="0">
                <a:latin typeface="+mj-lt"/>
                <a:ea typeface="ＭＳ Ｐゴシック" charset="0"/>
              </a:rPr>
              <a:t>3. hullám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0"/>
            </a:endParaRPr>
          </a:p>
        </p:txBody>
      </p:sp>
      <p:sp>
        <p:nvSpPr>
          <p:cNvPr id="30" name="Content Placeholder 5"/>
          <p:cNvSpPr txBox="1">
            <a:spLocks/>
          </p:cNvSpPr>
          <p:nvPr/>
        </p:nvSpPr>
        <p:spPr>
          <a:xfrm>
            <a:off x="3505200" y="1295400"/>
            <a:ext cx="2057400" cy="457200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tabLst/>
              <a:defRPr/>
            </a:pPr>
            <a:r>
              <a:rPr lang="hu-HU" sz="1200" dirty="0" smtClean="0">
                <a:solidFill>
                  <a:srgbClr val="FF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opcionális</a:t>
            </a:r>
            <a:endParaRPr kumimoji="0" lang="hu-HU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7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4"/>
          <p:cNvSpPr>
            <a:spLocks noGrp="1"/>
          </p:cNvSpPr>
          <p:nvPr>
            <p:ph type="title"/>
          </p:nvPr>
        </p:nvSpPr>
        <p:spPr>
          <a:xfrm>
            <a:off x="395288" y="333375"/>
            <a:ext cx="8632825" cy="10826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2500" dirty="0" smtClean="0"/>
              <a:t>Mire való a </a:t>
            </a:r>
            <a:r>
              <a:rPr lang="hu-HU" sz="2500" dirty="0" err="1" smtClean="0"/>
              <a:t>Buzz</a:t>
            </a:r>
            <a:r>
              <a:rPr lang="hu-HU" sz="2500" dirty="0" smtClean="0"/>
              <a:t> Monitoring?</a:t>
            </a:r>
            <a:br>
              <a:rPr lang="hu-HU" sz="2500" dirty="0" smtClean="0"/>
            </a:br>
            <a:r>
              <a:rPr lang="hu-HU" sz="1800" dirty="0" smtClean="0"/>
              <a:t>(Online Fogyasztó Figyelés)</a:t>
            </a:r>
            <a:endParaRPr lang="hu-HU" dirty="0" smtClean="0"/>
          </a:p>
        </p:txBody>
      </p:sp>
      <p:sp>
        <p:nvSpPr>
          <p:cNvPr id="46083" name="Content Placeholder 5"/>
          <p:cNvSpPr>
            <a:spLocks noGrp="1"/>
          </p:cNvSpPr>
          <p:nvPr>
            <p:ph idx="1"/>
          </p:nvPr>
        </p:nvSpPr>
        <p:spPr>
          <a:xfrm>
            <a:off x="395288" y="1524000"/>
            <a:ext cx="6351587" cy="5329237"/>
          </a:xfrm>
        </p:spPr>
        <p:txBody>
          <a:bodyPr/>
          <a:lstStyle/>
          <a:p>
            <a:pPr marL="363538" indent="-363538">
              <a:spcBef>
                <a:spcPct val="0"/>
              </a:spcBef>
              <a:spcAft>
                <a:spcPts val="900"/>
              </a:spcAft>
              <a:buSzTx/>
            </a:pPr>
            <a:r>
              <a:rPr lang="hu-HU" altLang="hu-HU" dirty="0" smtClean="0"/>
              <a:t>A márka webes jelenlétének nyomon követése</a:t>
            </a:r>
          </a:p>
          <a:p>
            <a:pPr marL="363538" indent="-363538">
              <a:spcBef>
                <a:spcPct val="0"/>
              </a:spcBef>
              <a:spcAft>
                <a:spcPts val="900"/>
              </a:spcAft>
              <a:buSzTx/>
            </a:pPr>
            <a:r>
              <a:rPr lang="hu-HU" altLang="hu-HU" dirty="0" smtClean="0"/>
              <a:t>Piaci trendek követése. Piaci rések, lehetőségek feltárása</a:t>
            </a:r>
          </a:p>
          <a:p>
            <a:pPr marL="363538" indent="-363538">
              <a:spcBef>
                <a:spcPct val="0"/>
              </a:spcBef>
              <a:spcAft>
                <a:spcPts val="900"/>
              </a:spcAft>
              <a:buSzTx/>
            </a:pPr>
            <a:r>
              <a:rPr lang="hu-HU" altLang="hu-HU" dirty="0" smtClean="0"/>
              <a:t>Fogyasztói vélemények megismerése, </a:t>
            </a:r>
            <a:r>
              <a:rPr lang="hu-HU" altLang="hu-HU" dirty="0" err="1" smtClean="0"/>
              <a:t>insightok</a:t>
            </a:r>
            <a:r>
              <a:rPr lang="hu-HU" altLang="hu-HU" dirty="0" smtClean="0"/>
              <a:t> azonosítása</a:t>
            </a:r>
          </a:p>
          <a:p>
            <a:pPr marL="363538" indent="-363538">
              <a:spcBef>
                <a:spcPct val="0"/>
              </a:spcBef>
              <a:spcAft>
                <a:spcPts val="900"/>
              </a:spcAft>
              <a:buSzTx/>
            </a:pPr>
            <a:r>
              <a:rPr lang="hu-HU" altLang="hu-HU" dirty="0" smtClean="0"/>
              <a:t>Álhírek, negatív információk terjedésének felismerése. Lehetőség van gyors reagálásra</a:t>
            </a:r>
          </a:p>
          <a:p>
            <a:pPr marL="363538" indent="-363538">
              <a:spcBef>
                <a:spcPct val="30000"/>
              </a:spcBef>
              <a:spcAft>
                <a:spcPts val="900"/>
              </a:spcAft>
              <a:buSzTx/>
            </a:pPr>
            <a:r>
              <a:rPr lang="hu-HU" altLang="hu-HU" dirty="0" smtClean="0"/>
              <a:t>A marketing és PR kommunikációs tevékenység támogatása</a:t>
            </a:r>
          </a:p>
          <a:p>
            <a:pPr marL="363538" indent="-363538">
              <a:spcBef>
                <a:spcPct val="30000"/>
              </a:spcBef>
              <a:spcAft>
                <a:spcPts val="900"/>
              </a:spcAft>
              <a:buSzTx/>
            </a:pPr>
            <a:r>
              <a:rPr lang="hu-HU" altLang="hu-HU" dirty="0" smtClean="0"/>
              <a:t>Ügyfélszolgálati munka színvonalának javítása</a:t>
            </a:r>
          </a:p>
          <a:p>
            <a:pPr marL="363538" indent="-363538">
              <a:spcBef>
                <a:spcPct val="30000"/>
              </a:spcBef>
              <a:spcAft>
                <a:spcPts val="900"/>
              </a:spcAft>
              <a:buSzTx/>
            </a:pPr>
            <a:r>
              <a:rPr lang="hu-HU" altLang="hu-HU" dirty="0" smtClean="0"/>
              <a:t>Véleményvezérek és ‘</a:t>
            </a:r>
            <a:r>
              <a:rPr lang="hu-HU" altLang="hu-HU" dirty="0" err="1" smtClean="0"/>
              <a:t>hotspotok</a:t>
            </a:r>
            <a:r>
              <a:rPr lang="hu-HU" altLang="hu-HU" dirty="0" smtClean="0"/>
              <a:t>’ beazonosítása</a:t>
            </a:r>
          </a:p>
        </p:txBody>
      </p:sp>
      <p:pic>
        <p:nvPicPr>
          <p:cNvPr id="12290" name="Picture 2" descr="http://www.best-wallpapers.com/cartoons/images/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43063"/>
            <a:ext cx="2249488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8313" y="1069975"/>
            <a:ext cx="3240087" cy="2762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hu-HU" b="1" dirty="0">
                <a:solidFill>
                  <a:srgbClr val="FF0000"/>
                </a:solidFill>
                <a:latin typeface="+mj-lt"/>
              </a:rPr>
              <a:t>Negative </a:t>
            </a:r>
            <a:r>
              <a:rPr lang="hu-HU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mentions’ topics: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97000"/>
            <a:ext cx="4468813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Daniel.Csepregi\Downloads\Milyen autót vegyek  - LOGOUT.hu Hozzászóláso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7563" y="2205038"/>
            <a:ext cx="4483100" cy="1179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Daniel.Csepregi\Downloads\Fehérvári Zsolt - Bezárja 512 főt foglalkoztató budapesti...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444875"/>
            <a:ext cx="3743325" cy="265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Daniel.Csepregi\Downloads\Gumikérdés, felnikérdés - Index Fórum.png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4354513" y="3716338"/>
            <a:ext cx="4179887" cy="1325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8313" y="136526"/>
            <a:ext cx="8258175" cy="77787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2500" dirty="0"/>
              <a:t>lehetséges eredmények egy </a:t>
            </a:r>
            <a:r>
              <a:rPr lang="hu-HU" sz="2500" dirty="0" err="1"/>
              <a:t>Buzz</a:t>
            </a:r>
            <a:r>
              <a:rPr lang="hu-HU" sz="2500" dirty="0"/>
              <a:t> Monitoring </a:t>
            </a:r>
            <a:r>
              <a:rPr lang="hu-HU" sz="2500" dirty="0" smtClean="0"/>
              <a:t>Elemzésből</a:t>
            </a:r>
            <a:endParaRPr lang="hu-HU" sz="25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1" y="1164949"/>
            <a:ext cx="8514199" cy="49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22" descr="http://www.golfwarehouse.com/brand_logos/20121002235456bridgest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33400"/>
            <a:ext cx="10795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6075" y="228600"/>
            <a:ext cx="8258175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2500" dirty="0" smtClean="0"/>
              <a:t>lehetséges eredmények egy </a:t>
            </a:r>
            <a:r>
              <a:rPr lang="hu-HU" sz="2500" dirty="0" err="1"/>
              <a:t>Buzz</a:t>
            </a:r>
            <a:r>
              <a:rPr lang="hu-HU" sz="2500" dirty="0"/>
              <a:t> Monitoring </a:t>
            </a:r>
            <a:r>
              <a:rPr lang="hu-HU" sz="2500" dirty="0" smtClean="0"/>
              <a:t>elemzésből </a:t>
            </a:r>
            <a:endParaRPr lang="hu-HU" sz="25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Köszönjük a figyelmet!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Kurucz Imre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NRC kutatási igazgató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  <a:hlinkClick r:id="rId2"/>
              </a:rPr>
              <a:t>imre.kurucz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hlinkClick r:id="rId2"/>
              </a:rPr>
              <a:t>@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  <a:hlinkClick r:id="rId2"/>
              </a:rPr>
              <a:t>nrc.hu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en-US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Jobbágy Tamás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MEC Head of A&amp;I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hu-HU" u="sng" dirty="0" err="1">
                <a:solidFill>
                  <a:schemeClr val="bg1">
                    <a:lumMod val="50000"/>
                  </a:schemeClr>
                </a:solidFill>
                <a:hlinkClick r:id="rId3"/>
              </a:rPr>
              <a:t>tamas.jobbagy</a:t>
            </a:r>
            <a:r>
              <a:rPr lang="hu-HU" u="sng" dirty="0">
                <a:solidFill>
                  <a:schemeClr val="bg1">
                    <a:lumMod val="50000"/>
                  </a:schemeClr>
                </a:solidFill>
                <a:hlinkClick r:id="rId3"/>
              </a:rPr>
              <a:t>@</a:t>
            </a:r>
            <a:r>
              <a:rPr lang="hu-HU" u="sng" dirty="0" err="1">
                <a:solidFill>
                  <a:schemeClr val="bg1">
                    <a:lumMod val="50000"/>
                  </a:schemeClr>
                </a:solidFill>
                <a:hlinkClick r:id="rId3"/>
              </a:rPr>
              <a:t>mecglobal.com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hu-HU" dirty="0"/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194732"/>
            <a:ext cx="5410200" cy="26152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125413"/>
            <a:ext cx="8258175" cy="1143000"/>
          </a:xfrm>
        </p:spPr>
        <p:txBody>
          <a:bodyPr/>
          <a:lstStyle/>
          <a:p>
            <a:pPr algn="l">
              <a:defRPr/>
            </a:pPr>
            <a:r>
              <a:rPr lang="hu-HU" sz="2800" dirty="0" err="1">
                <a:solidFill>
                  <a:srgbClr val="5A544B"/>
                </a:solidFill>
                <a:cs typeface="Arial" pitchFamily="34" charset="0"/>
              </a:rPr>
              <a:t>Google</a:t>
            </a:r>
            <a:r>
              <a:rPr lang="hu-HU" sz="2800" dirty="0">
                <a:solidFill>
                  <a:srgbClr val="5A544B"/>
                </a:solidFill>
                <a:cs typeface="Arial" pitchFamily="34" charset="0"/>
              </a:rPr>
              <a:t> </a:t>
            </a:r>
            <a:r>
              <a:rPr lang="hu-HU" sz="2800" dirty="0" err="1" smtClean="0">
                <a:solidFill>
                  <a:srgbClr val="5A544B"/>
                </a:solidFill>
                <a:cs typeface="Arial" pitchFamily="34" charset="0"/>
              </a:rPr>
              <a:t>trends</a:t>
            </a:r>
            <a:r>
              <a:rPr lang="hu-HU" dirty="0"/>
              <a:t/>
            </a:r>
            <a:br>
              <a:rPr lang="hu-HU" dirty="0"/>
            </a:br>
            <a:r>
              <a:rPr lang="hu-HU" sz="1800" i="1" dirty="0">
                <a:solidFill>
                  <a:schemeClr val="accent2"/>
                </a:solidFill>
                <a:cs typeface="Arial" pitchFamily="34" charset="0"/>
              </a:rPr>
              <a:t>https://www.google.com/trends/</a:t>
            </a:r>
            <a:endParaRPr lang="hu-HU" sz="2800" dirty="0">
              <a:cs typeface="Arial" pitchFamily="34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8243888" y="477838"/>
            <a:ext cx="528637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1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2613"/>
            <a:ext cx="152717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429000"/>
            <a:ext cx="4816475" cy="277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u-HU" dirty="0" smtClean="0"/>
              <a:t>Online Ad hoc kutatási lehetőségek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0306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bTNq2Pn.EOrgOtBRXiIX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Cg2oRxKZ0SftyVO8UnNE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IPfcFC2P0a6JUj4Fjpx3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1Ousg.00WQktyRiVJ81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6JIBG4aDEGeuMyaynIgL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Km8fFNzmUSmRSOxUyCzL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BcPYf9IAUak3utp4629C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ZQbqRSfakG2QykzXmCiU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Qkcj6GreUW64sKVcMDXc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JzKqxpxUyuwi8o7AmTI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Cg2oRxKZ0SftyVO8UnNE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1jUaX0X9kaHzxWvsiLpk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IPfcFC2P0a6JUj4Fjpx3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1Ousg.00WQktyRiVJ81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6JIBG4aDEGeuMyaynIgL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BcPYf9IAUak3utp4629C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ZQbqRSfakG2QykzXmCiU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rhj_imOskODN3QLa3dPu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AMEtrpXc0aXLbnsx2OOs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MQhvhw0e4fYXg9VHHv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FJBcRU6v0S7C8qXidXiA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VO3x3Ow1UW21_SPy0rV_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AeJS0cO2kWODSAe39Ch6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CX1PbePm0qz8IFANWnlx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Qt8xSLow02smpajSVVga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rhj_imOskODN3QLa3dPu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AMEtrpXc0aXLbnsx2OOs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MQhvhw0e4fYXg9VHHv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VMSNfyySEG5UsrvLn.kL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2hatC1DUEuivLchU2aI0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FJBcRU6v0S7C8qXidXiA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VO3x3Ow1UW21_SPy0rV_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CX1PbePm0qz8IFANWnlx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7Sh4mdgku90Sr8YAihO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Qt8xSLow02smpajSVVga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daWzkQToEqxBqtBixpHc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wI5Hs640qL7ITVWyDtI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B.z17UEyUGS9Qgdl.TzZ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Qkcj6GreUW64sKVcMDXc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JzKqxpxUyuwi8o7AmTI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AB ED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2385</Words>
  <Application>Microsoft Office PowerPoint</Application>
  <PresentationFormat>On-screen Show (4:3)</PresentationFormat>
  <Paragraphs>653</Paragraphs>
  <Slides>77</Slides>
  <Notes>11</Notes>
  <HiddenSlides>7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9" baseType="lpstr">
      <vt:lpstr>ＭＳ Ｐゴシック</vt:lpstr>
      <vt:lpstr>Arial</vt:lpstr>
      <vt:lpstr>Arial Narrow</vt:lpstr>
      <vt:lpstr>Calibri</vt:lpstr>
      <vt:lpstr>Georgia</vt:lpstr>
      <vt:lpstr>Lucida Grande</vt:lpstr>
      <vt:lpstr>Lucida Sans Unicode</vt:lpstr>
      <vt:lpstr>Open Sans</vt:lpstr>
      <vt:lpstr>Tahoma</vt:lpstr>
      <vt:lpstr>Verdana</vt:lpstr>
      <vt:lpstr>Wingdings</vt:lpstr>
      <vt:lpstr>Office Theme</vt:lpstr>
      <vt:lpstr>A digitális és online marketinginformációs rendszer: kutatási adatbázisok, információforrások</vt:lpstr>
      <vt:lpstr>Tervezés menEte Melyik eszközhöz mikor nyúlunk, egy digitális kommunikáció tervezés során </vt:lpstr>
      <vt:lpstr>Internetezési szokások feltérképezése Millward Brown - TGI</vt:lpstr>
      <vt:lpstr>TGI, módszertan</vt:lpstr>
      <vt:lpstr>KÜLÖNBÖZŐ SÖRMÁRKÁK FOGYASZTÓINAK NETEZÉSI SZOKÁSAI</vt:lpstr>
      <vt:lpstr>FŐBB NETEZÉSRE VONATKOZÓ KÉRDÉSEK</vt:lpstr>
      <vt:lpstr>Google trends https://www.google.com/trends/</vt:lpstr>
      <vt:lpstr>Google trends https://www.google.com/trends/</vt:lpstr>
      <vt:lpstr>Online Ad hoc kutatási lehetőségek</vt:lpstr>
      <vt:lpstr>PowerPoint Presentation</vt:lpstr>
      <vt:lpstr>online kvalitatív</vt:lpstr>
      <vt:lpstr>PowerPoint Presentation</vt:lpstr>
      <vt:lpstr>PowerPoint Presentation</vt:lpstr>
      <vt:lpstr>PowerPoint Presentation</vt:lpstr>
      <vt:lpstr>online kvantitatív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vagy offline?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szemkamera</vt:lpstr>
      <vt:lpstr>PowerPoint Presentation</vt:lpstr>
      <vt:lpstr>PowerPoint Presentation</vt:lpstr>
      <vt:lpstr>PowerPoint Presentation</vt:lpstr>
      <vt:lpstr>Tervezés menEte Melyik eszközhöz mikor nyúlunk, egy digitális kommunikáció tervezés során </vt:lpstr>
      <vt:lpstr>Tarifa áras Költések,…pontosabban, ami rendelkezésre áll!</vt:lpstr>
      <vt:lpstr>Akik nyilatkoznak</vt:lpstr>
      <vt:lpstr>PowerPoint Presentation</vt:lpstr>
      <vt:lpstr>Online kampány benchmark ADATBÁZIS -  adatstruktúra</vt:lpstr>
      <vt:lpstr>AD Benchmark adatbázis felhasználási lehetőség: Leghatékonyabb kreatív formátumok kiválasztása</vt:lpstr>
      <vt:lpstr>Tervezés menEte Melyik eszközhöz mikor nyúlunk, egy digitális kommunikáció tervezés során </vt:lpstr>
      <vt:lpstr>gemius OLA Publikus site forgalmi adatok </vt:lpstr>
      <vt:lpstr>Szociodemográfia bontás de miért? </vt:lpstr>
      <vt:lpstr>KÖZÖNSÉGMÉRÉS ADATGYŰJTÉS A WEBOLDALAK KÖZÖNSÉGMÉRÉSÉHEZ </vt:lpstr>
      <vt:lpstr>KÖZÖNSÉGMÉRÉS ADATGYŰJTÉS A WEBOLDALAK KÖZÖNSÉGMÉRÉSÉHEZ </vt:lpstr>
      <vt:lpstr>HIBRID ADATGYŰJTÉS COOKIE PANEL + SZOFTVERPANEL</vt:lpstr>
      <vt:lpstr>Miért van szükség a kétféle panelre?</vt:lpstr>
      <vt:lpstr>PowerPoint Presentation</vt:lpstr>
      <vt:lpstr>Közönségmérési mutatók a rendszerben</vt:lpstr>
      <vt:lpstr>Hogyan lesz a cookie-ból látogatószám?</vt:lpstr>
      <vt:lpstr>MI a különbség a látogató, A látogatás és az oldalletöltés között? </vt:lpstr>
      <vt:lpstr>REACH – SHARE – AFFINITÁS KULCSFONTOSSÁGÚ INDEXEK</vt:lpstr>
      <vt:lpstr>A STREAM-KÖZÖNSÉGMÉRÉS INTERVALLUMSZERŰ ESEMÉNYEKET IS MÉR</vt:lpstr>
      <vt:lpstr>Gemius Explorer   </vt:lpstr>
      <vt:lpstr>Tervezés menEte Melyik eszközhöz mikor nyúlunk, egy digitális kommunikáció tervezés során </vt:lpstr>
      <vt:lpstr>Gemius Direct Effect (gDE) Kampány adatok</vt:lpstr>
      <vt:lpstr>Gemius Direct Effect (gDE) Kampány adatok</vt:lpstr>
      <vt:lpstr>Tervezés menEte Melyik eszközhöz mikor nyúlunk, egy digitális kommunikáció tervezés során </vt:lpstr>
      <vt:lpstr>Kampány hatás analitikák  </vt:lpstr>
      <vt:lpstr>Google Analytics</vt:lpstr>
      <vt:lpstr>Google Analytics</vt:lpstr>
      <vt:lpstr>Google Analytics</vt:lpstr>
      <vt:lpstr>Tervezés menEte Melyik eszközhöz mikor nyúlunk, egy digitális kommunikáció tervezés során </vt:lpstr>
      <vt:lpstr>CANESPRO BEVEZETŐ KAMPÁNY</vt:lpstr>
      <vt:lpstr>CANESPRO BEVEZETŐ KAMPÁNY</vt:lpstr>
      <vt:lpstr>Sefaller (allergia elleni készítmény)</vt:lpstr>
      <vt:lpstr>gDE advanced: gemius Profile Effect Kampány által elértek</vt:lpstr>
      <vt:lpstr>Tervezés menEte Melyik eszközhöz mikor nyúlunk, egy digitális kommunikáció tervezés során </vt:lpstr>
      <vt:lpstr>Coca Cola esettanulmány</vt:lpstr>
      <vt:lpstr>PowerPoint Presentation</vt:lpstr>
      <vt:lpstr>PowerPoint Presentation</vt:lpstr>
      <vt:lpstr>PowerPoint Presentation</vt:lpstr>
      <vt:lpstr>PowerPoint Presentation</vt:lpstr>
      <vt:lpstr>kampányhatékonyság</vt:lpstr>
      <vt:lpstr>PowerPoint Presentation</vt:lpstr>
      <vt:lpstr>PowerPoint Presentation</vt:lpstr>
      <vt:lpstr>Mire való a Buzz Monitoring? (Online Fogyasztó Figyelés)</vt:lpstr>
      <vt:lpstr>lehetséges eredmények egy Buzz Monitoring Elemzésből</vt:lpstr>
      <vt:lpstr>lehetséges eredmények egy Buzz Monitoring elemzésből </vt:lpstr>
      <vt:lpstr>Köszönjük a figyelmet!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Endre Somogyi</dc:creator>
  <cp:lastModifiedBy>Daniel Csepregi</cp:lastModifiedBy>
  <cp:revision>81</cp:revision>
  <dcterms:created xsi:type="dcterms:W3CDTF">2013-10-10T09:39:42Z</dcterms:created>
  <dcterms:modified xsi:type="dcterms:W3CDTF">2014-11-06T12:42:41Z</dcterms:modified>
</cp:coreProperties>
</file>