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74" r:id="rId4"/>
    <p:sldId id="275" r:id="rId5"/>
    <p:sldId id="276" r:id="rId6"/>
    <p:sldId id="278" r:id="rId7"/>
    <p:sldId id="277" r:id="rId8"/>
    <p:sldId id="279" r:id="rId9"/>
    <p:sldId id="280" r:id="rId10"/>
    <p:sldId id="271" r:id="rId11"/>
    <p:sldId id="272" r:id="rId12"/>
    <p:sldId id="273" r:id="rId13"/>
    <p:sldId id="281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82" r:id="rId24"/>
    <p:sldId id="283" r:id="rId25"/>
    <p:sldId id="284" r:id="rId26"/>
    <p:sldId id="269" r:id="rId27"/>
    <p:sldId id="285" r:id="rId28"/>
    <p:sldId id="268" r:id="rId29"/>
    <p:sldId id="270" r:id="rId3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576" autoAdjust="0"/>
  </p:normalViewPr>
  <p:slideViewPr>
    <p:cSldViewPr snapToGrid="0" snapToObjects="1">
      <p:cViewPr varScale="1">
        <p:scale>
          <a:sx n="75" d="100"/>
          <a:sy n="75" d="100"/>
        </p:scale>
        <p:origin x="-1014" y="-204"/>
      </p:cViewPr>
      <p:guideLst>
        <p:guide orient="horz" pos="2160"/>
        <p:guide orient="horz" pos="391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EBEBE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6156325"/>
            <a:ext cx="9155113" cy="701675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solidFill>
            <a:srgbClr val="FCB033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200" b="1" i="0" u="none" strike="noStrike" cap="small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r" rtl="0">
              <a:spcBef>
                <a:spcPts val="0"/>
              </a:spcBef>
              <a:spcAft>
                <a:spcPts val="0"/>
              </a:spcAft>
              <a:defRPr sz="3200" b="1" i="0" u="none" strike="noStrike" cap="none" baseline="0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r" rtl="0">
              <a:spcBef>
                <a:spcPts val="0"/>
              </a:spcBef>
              <a:spcAft>
                <a:spcPts val="0"/>
              </a:spcAft>
              <a:defRPr sz="3200" b="1" i="0" u="none" strike="noStrike" cap="none" baseline="0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r" rtl="0">
              <a:spcBef>
                <a:spcPts val="0"/>
              </a:spcBef>
              <a:spcAft>
                <a:spcPts val="0"/>
              </a:spcAft>
              <a:defRPr sz="3200" b="1" i="0" u="none" strike="noStrike" cap="none" baseline="0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r" rtl="0">
              <a:spcBef>
                <a:spcPts val="0"/>
              </a:spcBef>
              <a:spcAft>
                <a:spcPts val="0"/>
              </a:spcAft>
              <a:defRPr sz="3200" b="1" i="0" u="none" strike="noStrike" cap="none" baseline="0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rgbClr val="FCB033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FCB033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FCB033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8305800" y="6424612"/>
            <a:ext cx="512762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267200" y="6324600"/>
            <a:ext cx="3886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8305800" y="6424612"/>
            <a:ext cx="512762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spcAft>
                <a:spcPts val="0"/>
              </a:spcAft>
              <a:defRPr sz="3200" b="1" cap="small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FCB033"/>
              </a:buClr>
              <a:buFont typeface="Arial"/>
              <a:buChar char="▪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▪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indent="-190500" algn="l" rtl="0">
              <a:spcBef>
                <a:spcPts val="480"/>
              </a:spcBef>
              <a:spcAft>
                <a:spcPts val="0"/>
              </a:spcAft>
              <a:buClr>
                <a:srgbClr val="FCB033"/>
              </a:buClr>
              <a:buFont typeface="Arial"/>
              <a:buChar char="▪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FCB033"/>
              </a:buClr>
              <a:buFont typeface="Aria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267200" y="6324600"/>
            <a:ext cx="3886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8305800" y="6424612"/>
            <a:ext cx="512762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spcAft>
                <a:spcPts val="0"/>
              </a:spcAft>
              <a:defRPr sz="3200" b="1" cap="small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FCB033"/>
              </a:buClr>
              <a:buFont typeface="Arial"/>
              <a:buChar char="▪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▪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indent="-190500" algn="l" rtl="0">
              <a:spcBef>
                <a:spcPts val="480"/>
              </a:spcBef>
              <a:spcAft>
                <a:spcPts val="0"/>
              </a:spcAft>
              <a:buClr>
                <a:srgbClr val="FCB033"/>
              </a:buClr>
              <a:buFont typeface="Arial"/>
              <a:buChar char="▪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FCB033"/>
              </a:buClr>
              <a:buFont typeface="Arial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267200" y="6324600"/>
            <a:ext cx="3886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0C3133E-EB5D-4A33-92EF-212BA4E9338C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9CDA204-14D6-4CB3-871E-2CF68F472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8305800" y="6424612"/>
            <a:ext cx="512762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spcAft>
                <a:spcPts val="0"/>
              </a:spcAft>
              <a:defRPr sz="3200" b="1" cap="small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286250" y="6346803"/>
            <a:ext cx="4038599" cy="433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buClr>
                <a:schemeClr val="lt1"/>
              </a:buClr>
              <a:buFont typeface="Arial"/>
              <a:buNone/>
              <a:defRPr sz="1100">
                <a:solidFill>
                  <a:schemeClr val="l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EBEBEB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11112" y="6156325"/>
            <a:ext cx="9155113" cy="701675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914400"/>
            <a:ext cx="7772400" cy="1470024"/>
          </a:xfrm>
          <a:prstGeom prst="rect">
            <a:avLst/>
          </a:prstGeom>
          <a:solidFill>
            <a:srgbClr val="FCB033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200" b="1" i="0" u="none" strike="noStrike" cap="small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r" rtl="0">
              <a:spcBef>
                <a:spcPts val="0"/>
              </a:spcBef>
              <a:spcAft>
                <a:spcPts val="0"/>
              </a:spcAft>
              <a:defRPr sz="3200" b="1" i="0" u="none" strike="noStrike" cap="none" baseline="0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r" rtl="0">
              <a:spcBef>
                <a:spcPts val="0"/>
              </a:spcBef>
              <a:spcAft>
                <a:spcPts val="0"/>
              </a:spcAft>
              <a:defRPr sz="3200" b="1" i="0" u="none" strike="noStrike" cap="none" baseline="0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r" rtl="0">
              <a:spcBef>
                <a:spcPts val="0"/>
              </a:spcBef>
              <a:spcAft>
                <a:spcPts val="0"/>
              </a:spcAft>
              <a:defRPr sz="3200" b="1" i="0" u="none" strike="noStrike" cap="none" baseline="0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r" rtl="0">
              <a:spcBef>
                <a:spcPts val="0"/>
              </a:spcBef>
              <a:spcAft>
                <a:spcPts val="0"/>
              </a:spcAft>
              <a:defRPr sz="3200" b="1" i="0" u="none" strike="noStrike" cap="none" baseline="0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281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rgbClr val="FCB033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FCB033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FCB033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8305800" y="6424612"/>
            <a:ext cx="512762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32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Arial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Arial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Arial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267200" y="6324600"/>
            <a:ext cx="3886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8305800" y="6424612"/>
            <a:ext cx="512762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spcAft>
                <a:spcPts val="0"/>
              </a:spcAft>
              <a:defRPr sz="3200" b="1" cap="small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267200" y="6324600"/>
            <a:ext cx="3886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8305800" y="6424612"/>
            <a:ext cx="512762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267200" y="6324600"/>
            <a:ext cx="3886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8305800" y="6424612"/>
            <a:ext cx="512762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spcAft>
                <a:spcPts val="0"/>
              </a:spcAft>
              <a:defRPr sz="3200" b="1" cap="small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267200" y="6324600"/>
            <a:ext cx="3886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8305800" y="6424612"/>
            <a:ext cx="512762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267200" y="6324600"/>
            <a:ext cx="3886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8305800" y="6424612"/>
            <a:ext cx="512762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/>
              <a:t> 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267200" y="6324600"/>
            <a:ext cx="3886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6172200"/>
            <a:ext cx="9153525" cy="704850"/>
          </a:xfrm>
          <a:prstGeom prst="rect">
            <a:avLst/>
          </a:prstGeom>
          <a:blipFill>
            <a:blip r:embed="rId15" cstate="email"/>
            <a:stretch>
              <a:fillRect/>
            </a:stretch>
          </a:blipFill>
        </p:spPr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 sz="3200" b="1" i="0" u="none" strike="noStrike" cap="small" baseline="0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r" rtl="0">
              <a:spcBef>
                <a:spcPts val="0"/>
              </a:spcBef>
              <a:spcAft>
                <a:spcPts val="0"/>
              </a:spcAft>
              <a:defRPr sz="3200" b="1" i="0" u="none" strike="noStrike" cap="none" baseline="0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r" rtl="0">
              <a:spcBef>
                <a:spcPts val="0"/>
              </a:spcBef>
              <a:spcAft>
                <a:spcPts val="0"/>
              </a:spcAft>
              <a:defRPr sz="3200" b="1" i="0" u="none" strike="noStrike" cap="none" baseline="0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r" rtl="0">
              <a:spcBef>
                <a:spcPts val="0"/>
              </a:spcBef>
              <a:spcAft>
                <a:spcPts val="0"/>
              </a:spcAft>
              <a:defRPr sz="3200" b="1" i="0" u="none" strike="noStrike" cap="none" baseline="0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r" rtl="0">
              <a:spcBef>
                <a:spcPts val="0"/>
              </a:spcBef>
              <a:spcAft>
                <a:spcPts val="0"/>
              </a:spcAft>
              <a:defRPr sz="3200" b="1" i="0" u="none" strike="noStrike" cap="none" baseline="0">
                <a:solidFill>
                  <a:srgbClr val="FCB0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rgbClr val="FCB033"/>
              </a:buClr>
              <a:buFont typeface="Arial"/>
              <a:buChar char="▪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▪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indent="-190500" algn="l" rtl="0">
              <a:spcBef>
                <a:spcPts val="480"/>
              </a:spcBef>
              <a:spcAft>
                <a:spcPts val="0"/>
              </a:spcAft>
              <a:buClr>
                <a:srgbClr val="FCB033"/>
              </a:buClr>
              <a:buFont typeface="Arial"/>
              <a:buChar char="▪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FCB033"/>
              </a:buClr>
              <a:buFont typeface="Arial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ndwatching.com/briefin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trendwatching.com/trends/pdf/2013-10%20CONSUMER%20TREND%20CANVAS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keresztnev.vezeteknev@kirowskiisobar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omogyi.mate@neo-interactive.h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solidFill>
            <a:srgbClr val="FCB03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200" b="1" i="0" u="none" strike="noStrike" cap="small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Digitális marketing stratégia - összegzés, kitekintés, jövőkép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CB033"/>
              </a:buClr>
              <a:buSzPct val="25000"/>
              <a:buFont typeface="Arial"/>
              <a:buNone/>
            </a:pPr>
            <a:r>
              <a:rPr lang="hu-HU"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Havasi Zoltán – vezető stratégiai tervező, kirowski Isobar</a:t>
            </a: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rgbClr val="FCB033"/>
              </a:buClr>
              <a:buSzPct val="25000"/>
              <a:buFont typeface="Arial"/>
              <a:buNone/>
            </a:pPr>
            <a:r>
              <a:rPr lang="hu-HU"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Somogyi Máté – ügyfélkapcsolati igazgató, Neo Interactive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o2partners.com/blog/wp-content/uploads/2011/01/Paul_Bennett_IDEO-high-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26112" cy="618446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5334214" y="2000936"/>
            <a:ext cx="3193337" cy="28807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000" dirty="0"/>
              <a:t>Are you in the business of seeking truth </a:t>
            </a:r>
            <a:r>
              <a:rPr lang="hu-HU" sz="3000" dirty="0" smtClean="0"/>
              <a:t/>
            </a:r>
            <a:br>
              <a:rPr lang="hu-HU" sz="3000" dirty="0" smtClean="0"/>
            </a:br>
            <a:r>
              <a:rPr lang="en-US" sz="3000" dirty="0" smtClean="0"/>
              <a:t>and </a:t>
            </a:r>
            <a:r>
              <a:rPr lang="en-US" sz="3000" dirty="0"/>
              <a:t>telling it, </a:t>
            </a:r>
            <a:r>
              <a:rPr lang="hu-HU" sz="3000" dirty="0" smtClean="0"/>
              <a:t/>
            </a:r>
            <a:br>
              <a:rPr lang="hu-HU" sz="3000" dirty="0" smtClean="0"/>
            </a:br>
            <a:r>
              <a:rPr lang="en-US" sz="3000" dirty="0" smtClean="0"/>
              <a:t>or </a:t>
            </a:r>
            <a:r>
              <a:rPr lang="en-US" sz="3000" dirty="0"/>
              <a:t>creating myth and selling it?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5661248"/>
            <a:ext cx="4726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Paul Bennett</a:t>
            </a:r>
            <a:r>
              <a:rPr lang="en-US" dirty="0"/>
              <a:t> </a:t>
            </a:r>
            <a:endParaRPr lang="hu-HU" dirty="0" smtClean="0"/>
          </a:p>
          <a:p>
            <a:r>
              <a:rPr lang="en-US" dirty="0" smtClean="0"/>
              <a:t>Chief </a:t>
            </a:r>
            <a:r>
              <a:rPr lang="en-US" dirty="0"/>
              <a:t>Creative Officer of </a:t>
            </a:r>
            <a:r>
              <a:rPr lang="en-US" b="1" dirty="0"/>
              <a:t>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dland.tv/files/gossageproop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51452" cy="6213475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5690255"/>
            <a:ext cx="4726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Howard Luck </a:t>
            </a:r>
            <a:r>
              <a:rPr lang="en-US" b="1" dirty="0" err="1" smtClean="0">
                <a:solidFill>
                  <a:schemeClr val="bg1"/>
                </a:solidFill>
              </a:rPr>
              <a:t>Gossage</a:t>
            </a:r>
            <a:endParaRPr lang="hu-HU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"The Socrates of San Francisco"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334214" y="2317946"/>
            <a:ext cx="3193337" cy="22467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Nobody reads ads. People read what interests them,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en-US" sz="2800" dirty="0" smtClean="0"/>
              <a:t>and sometimes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en-US" sz="2800" dirty="0" smtClean="0"/>
              <a:t>it's an ad</a:t>
            </a:r>
            <a:r>
              <a:rPr lang="hu-HU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image53.webshots.com/53/1/30/83/468413083osSUdD_f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-1" y="0"/>
            <a:ext cx="4726113" cy="6213475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5690255"/>
            <a:ext cx="4726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PJ Pereira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Chief Creative Officer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b="1" dirty="0" smtClean="0">
                <a:solidFill>
                  <a:schemeClr val="bg1"/>
                </a:solidFill>
              </a:rPr>
              <a:t>Pereira &amp; O'Dell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334212" y="2317944"/>
            <a:ext cx="3809789" cy="22467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Today, I'd rather ask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en-US" sz="2800" dirty="0" smtClean="0"/>
              <a:t>if an idea is interesting enough to be worth experiencing on-demand</a:t>
            </a:r>
            <a:r>
              <a:rPr lang="hu-HU" sz="2800" dirty="0" smtClean="0"/>
              <a:t>.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KISFILMEK A NAGYVILÁGBÓL</a:t>
            </a:r>
            <a:endParaRPr lang="en-US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Kik csinálják jól?</a:t>
            </a:r>
          </a:p>
          <a:p>
            <a:r>
              <a:rPr lang="hu-HU" dirty="0" smtClean="0"/>
              <a:t>És mit tanulhatunk tőlük?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-29325" y="0"/>
            <a:ext cx="9885773" cy="624412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hu-HU"/>
              <a:t>HOGYAN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hu-HU"/>
              <a:t>strukturáljuk magunkban a sokrétű információt az eszközökről, lehetőségekről és építsük be tervezési folyamatainkba?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hu-HU"/>
              <a:t>Stratégiatervezés - a fogyasztók megértése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286250" y="6346803"/>
            <a:ext cx="4038599" cy="43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hu-HU"/>
              <a:t>Digitális Marketing Stratégia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807750" y="2090650"/>
            <a:ext cx="2977500" cy="69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hu-HU" sz="2400">
                <a:solidFill>
                  <a:srgbClr val="FF0000"/>
                </a:solidFill>
              </a:rPr>
              <a:t>SZÜKSÉGLETEK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603950" y="2090650"/>
            <a:ext cx="2391600" cy="69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hu-HU" sz="2400">
                <a:solidFill>
                  <a:srgbClr val="FF0000"/>
                </a:solidFill>
              </a:rPr>
              <a:t>MOTIVÁCIÓK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807750" y="5326425"/>
            <a:ext cx="2977500" cy="69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hu-HU" sz="2400">
                <a:solidFill>
                  <a:srgbClr val="00FF00"/>
                </a:solidFill>
              </a:rPr>
              <a:t>LEHETŐSÉGEK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595250" y="5326425"/>
            <a:ext cx="2256600" cy="69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hu-HU" sz="2400">
                <a:solidFill>
                  <a:srgbClr val="00FF00"/>
                </a:solidFill>
              </a:rPr>
              <a:t>ELVÁRÁSOK</a:t>
            </a:r>
          </a:p>
        </p:txBody>
      </p:sp>
      <p:sp>
        <p:nvSpPr>
          <p:cNvPr id="107" name="Shape 107"/>
          <p:cNvSpPr/>
          <p:nvPr/>
        </p:nvSpPr>
        <p:spPr>
          <a:xfrm>
            <a:off x="2599246" y="2516387"/>
            <a:ext cx="3520199" cy="2731675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  <p:sp>
        <p:nvSpPr>
          <p:cNvPr id="108" name="Shape 108"/>
          <p:cNvSpPr/>
          <p:nvPr/>
        </p:nvSpPr>
        <p:spPr>
          <a:xfrm rot="1961747">
            <a:off x="2062169" y="2714345"/>
            <a:ext cx="680886" cy="43356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Shape 109"/>
          <p:cNvSpPr/>
          <p:nvPr/>
        </p:nvSpPr>
        <p:spPr>
          <a:xfrm rot="8609621">
            <a:off x="6066742" y="2714362"/>
            <a:ext cx="680773" cy="43351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0" name="Shape 110"/>
          <p:cNvSpPr/>
          <p:nvPr/>
        </p:nvSpPr>
        <p:spPr>
          <a:xfrm rot="8609621">
            <a:off x="2062341" y="4554888"/>
            <a:ext cx="680773" cy="43351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/>
          <p:nvPr/>
        </p:nvSpPr>
        <p:spPr>
          <a:xfrm rot="2484551">
            <a:off x="6066739" y="4554957"/>
            <a:ext cx="680795" cy="43337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399350" y="1616662"/>
            <a:ext cx="7920000" cy="89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Clr>
                <a:schemeClr val="dk1"/>
              </a:buClr>
              <a:buSzPct val="110000"/>
              <a:buFont typeface="Arial"/>
              <a:buNone/>
            </a:pPr>
            <a:r>
              <a:rPr lang="hu-HU" sz="1000"/>
              <a:t>Kiszámíthatóság, Változatosság, Lehetőség a fejlődésre, kiteljesedésre, Jelentőségteljes, értelmes élet, Szeretet, Valahová tartozás, Kommunikáció, Együttműködés, Védelem, Biztonságérzet, Megértés, Részvétel mások életében, Lehetőség az alkotásra, Szabadság, Szabad választás, Szilárd identitás, Megbecsülés, </a:t>
            </a:r>
            <a:br>
              <a:rPr lang="hu-HU" sz="1000"/>
            </a:br>
            <a:r>
              <a:rPr lang="hu-HU" sz="1000"/>
              <a:t>Szabadidő, kikapcsolódás, Szabályok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hu-HU"/>
              <a:t>Az új lehetőségek és elvárások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286250" y="6346803"/>
            <a:ext cx="4038599" cy="43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29125" y="2473225"/>
            <a:ext cx="4413200" cy="2500825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  <p:sp>
        <p:nvSpPr>
          <p:cNvPr id="120" name="Shape 120"/>
          <p:cNvSpPr/>
          <p:nvPr/>
        </p:nvSpPr>
        <p:spPr>
          <a:xfrm>
            <a:off x="5725125" y="2473224"/>
            <a:ext cx="2296348" cy="250082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</p:sp>
      <p:sp>
        <p:nvSpPr>
          <p:cNvPr id="121" name="Shape 121"/>
          <p:cNvSpPr txBox="1"/>
          <p:nvPr/>
        </p:nvSpPr>
        <p:spPr>
          <a:xfrm>
            <a:off x="1201825" y="4974050"/>
            <a:ext cx="2467800" cy="69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hu-HU" sz="2400">
                <a:solidFill>
                  <a:srgbClr val="00FF00"/>
                </a:solidFill>
              </a:rPr>
              <a:t>GYORSASÁG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949275" y="4974050"/>
            <a:ext cx="3644700" cy="69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hu-HU" sz="2400">
                <a:solidFill>
                  <a:srgbClr val="00FF00"/>
                </a:solidFill>
              </a:rPr>
              <a:t>SZTENDERDIZÁLÓDÁS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hu-HU"/>
              <a:t>SKITTLES Social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792300" y="5367350"/>
            <a:ext cx="5602799" cy="80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hu-HU"/>
              <a:t>Márkaépítés TV támogatás nélkül</a:t>
            </a:r>
          </a:p>
        </p:txBody>
      </p:sp>
      <p:sp>
        <p:nvSpPr>
          <p:cNvPr id="129" name="Shape 129"/>
          <p:cNvSpPr/>
          <p:nvPr/>
        </p:nvSpPr>
        <p:spPr>
          <a:xfrm>
            <a:off x="0" y="-374600"/>
            <a:ext cx="9144000" cy="510607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hu-HU"/>
              <a:t>OREO Daily Twist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hu-HU"/>
              <a:t>Tartalomépítés általános relevanciára</a:t>
            </a:r>
          </a:p>
        </p:txBody>
      </p:sp>
      <p:sp>
        <p:nvSpPr>
          <p:cNvPr id="136" name="Shape 136"/>
          <p:cNvSpPr/>
          <p:nvPr/>
        </p:nvSpPr>
        <p:spPr>
          <a:xfrm>
            <a:off x="152400" y="76200"/>
            <a:ext cx="8876374" cy="464819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hu-HU"/>
              <a:t>REBORN Apps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hu-HU"/>
              <a:t>Üzenet eljuttatása újrahasznosított digitális tartalom által</a:t>
            </a:r>
          </a:p>
        </p:txBody>
      </p:sp>
      <p:sp>
        <p:nvSpPr>
          <p:cNvPr id="143" name="Shape 143"/>
          <p:cNvSpPr/>
          <p:nvPr/>
        </p:nvSpPr>
        <p:spPr>
          <a:xfrm>
            <a:off x="-37837" y="0"/>
            <a:ext cx="9215324" cy="459009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hu-HU" sz="3000"/>
              <a:t>Összegezni az előadások anyagait</a:t>
            </a:r>
          </a:p>
          <a:p>
            <a:pPr lvl="0" rtl="0">
              <a:lnSpc>
                <a:spcPct val="115000"/>
              </a:lnSpc>
              <a:buNone/>
            </a:pPr>
            <a:r>
              <a:rPr lang="hu-HU" sz="3000"/>
              <a:t>Példákkal erősíteni a tanulságokat</a:t>
            </a:r>
          </a:p>
          <a:p>
            <a:pPr lvl="0" rtl="0">
              <a:lnSpc>
                <a:spcPct val="115000"/>
              </a:lnSpc>
              <a:buNone/>
            </a:pPr>
            <a:r>
              <a:rPr lang="hu-HU" sz="3000"/>
              <a:t>Módot adni egy megközelítés elsajátítására 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hu-HU"/>
              <a:t>Mit szeretnénk a következő 90 perctől?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286250" y="6346803"/>
            <a:ext cx="4038599" cy="43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hu-HU"/>
              <a:t>Digitális Marketing Stratégia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hu-HU"/>
              <a:t>BAND-AID Magic Vision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hu-HU"/>
              <a:t>A termék újraértelmezése, szolgáltatással való felruházása. Ugyanannyi pénzért többet kap a fogyasztó.</a:t>
            </a:r>
          </a:p>
        </p:txBody>
      </p:sp>
      <p:sp>
        <p:nvSpPr>
          <p:cNvPr id="150" name="Shape 150"/>
          <p:cNvSpPr/>
          <p:nvPr/>
        </p:nvSpPr>
        <p:spPr>
          <a:xfrm>
            <a:off x="0" y="0"/>
            <a:ext cx="9144000" cy="464819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hu-HU"/>
              <a:t>SCRABBLE Wifi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hu-HU"/>
              <a:t>Hogyan legyünk jelen alkalmas pillanatban, amikor nem zavarjuk a közönséget.</a:t>
            </a:r>
          </a:p>
        </p:txBody>
      </p:sp>
      <p:sp>
        <p:nvSpPr>
          <p:cNvPr id="157" name="Shape 157"/>
          <p:cNvSpPr/>
          <p:nvPr/>
        </p:nvSpPr>
        <p:spPr>
          <a:xfrm>
            <a:off x="19050" y="-268550"/>
            <a:ext cx="9124950" cy="512445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  <p:sp>
        <p:nvSpPr>
          <p:cNvPr id="158" name="Shape 158"/>
          <p:cNvSpPr txBox="1"/>
          <p:nvPr/>
        </p:nvSpPr>
        <p:spPr>
          <a:xfrm>
            <a:off x="-2215650" y="3002175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hu-HU"/>
              <a:t>GOOGLE Project Re:Brief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hu-HU"/>
              <a:t>Ugyanarra a briefre született kampány 1971-ben és 2012-ben.</a:t>
            </a:r>
          </a:p>
          <a:p>
            <a:pPr>
              <a:buNone/>
            </a:pPr>
            <a:r>
              <a:rPr lang="hu-HU"/>
              <a:t>“Too much focus on technology and not enough on people”</a:t>
            </a:r>
          </a:p>
        </p:txBody>
      </p:sp>
      <p:sp>
        <p:nvSpPr>
          <p:cNvPr id="165" name="Shape 165"/>
          <p:cNvSpPr/>
          <p:nvPr/>
        </p:nvSpPr>
        <p:spPr>
          <a:xfrm>
            <a:off x="0" y="0"/>
            <a:ext cx="9144001" cy="459699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TALÁLJUK KI EGYÜTT A JÖVŐT!</a:t>
            </a:r>
            <a:endParaRPr lang="en-US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es.org/technical/images/Alan_Kay_Photo.jpg"/>
          <p:cNvPicPr>
            <a:picLocks noChangeAspect="1" noChangeArrowheads="1"/>
          </p:cNvPicPr>
          <p:nvPr/>
        </p:nvPicPr>
        <p:blipFill>
          <a:blip r:embed="rId2" cstate="email"/>
          <a:srcRect b="4374"/>
          <a:stretch>
            <a:fillRect/>
          </a:stretch>
        </p:blipFill>
        <p:spPr bwMode="auto">
          <a:xfrm>
            <a:off x="0" y="0"/>
            <a:ext cx="4572000" cy="6213475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5120640" y="2656500"/>
            <a:ext cx="3877056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 smtClean="0"/>
              <a:t>The best way</a:t>
            </a:r>
            <a:r>
              <a:rPr lang="hu-HU" sz="3200" dirty="0" smtClean="0"/>
              <a:t> </a:t>
            </a:r>
            <a:r>
              <a:rPr lang="en-US" sz="3200" dirty="0" smtClean="0"/>
              <a:t>to </a:t>
            </a:r>
            <a:endParaRPr lang="hu-HU" sz="3200" dirty="0" smtClean="0"/>
          </a:p>
          <a:p>
            <a:r>
              <a:rPr lang="en-US" sz="3200" dirty="0" smtClean="0"/>
              <a:t>predict</a:t>
            </a:r>
            <a:r>
              <a:rPr lang="hu-HU" sz="3200" dirty="0" smtClean="0"/>
              <a:t> </a:t>
            </a:r>
            <a:r>
              <a:rPr lang="en-US" sz="3200" dirty="0" smtClean="0"/>
              <a:t>the</a:t>
            </a:r>
            <a:r>
              <a:rPr lang="hu-HU" sz="3200" dirty="0" smtClean="0"/>
              <a:t> </a:t>
            </a:r>
            <a:r>
              <a:rPr lang="en-US" sz="3200" dirty="0" smtClean="0"/>
              <a:t>future</a:t>
            </a:r>
            <a:br>
              <a:rPr lang="en-US" sz="3200" dirty="0" smtClean="0"/>
            </a:br>
            <a:r>
              <a:rPr lang="en-US" sz="3200" dirty="0" smtClean="0"/>
              <a:t>is to invent it</a:t>
            </a:r>
            <a:endParaRPr lang="en-US" sz="3000" dirty="0"/>
          </a:p>
        </p:txBody>
      </p:sp>
      <p:sp>
        <p:nvSpPr>
          <p:cNvPr id="6" name="Téglalap 5"/>
          <p:cNvSpPr/>
          <p:nvPr/>
        </p:nvSpPr>
        <p:spPr>
          <a:xfrm>
            <a:off x="0" y="5690255"/>
            <a:ext cx="4572000" cy="523220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Alan Kay </a:t>
            </a:r>
            <a:r>
              <a:rPr lang="en-US" dirty="0">
                <a:solidFill>
                  <a:schemeClr val="tx1"/>
                </a:solidFill>
              </a:rPr>
              <a:t> 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amerikai számítástechnikai tudós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4104" y="1650388"/>
            <a:ext cx="3479800" cy="417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 MEGHATÁROZÓ TREND 2014-RE</a:t>
            </a:r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0" y="5967254"/>
            <a:ext cx="23759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smtClean="0">
                <a:hlinkClick r:id="rId3"/>
              </a:rPr>
              <a:t>http://www.trendwatching.com/briefing/</a:t>
            </a:r>
            <a:endParaRPr lang="en-US" sz="1000" dirty="0"/>
          </a:p>
        </p:txBody>
      </p:sp>
      <p:sp>
        <p:nvSpPr>
          <p:cNvPr id="59394" name="AutoShape 2" descr="https://www.evernote.com/shard/s67/res/fbb148e9-96ac-4c24-b581-de5df5afb54a/resource.jpg?resizeSmall&amp;width=7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https://www.evernote.com/shard/s67/res/fbb148e9-96ac-4c24-b581-de5df5afb54a/resource.jpg?resizeSmall&amp;width=7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https://www.evernote.com/shard/s67/res/fbb148e9-96ac-4c24-b581-de5df5afb54a/resource.jpg?resizeSmall&amp;width=7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63568" y="1650389"/>
            <a:ext cx="3398912" cy="417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6614160" y="2821634"/>
            <a:ext cx="3440339" cy="12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0" y="-76200"/>
            <a:ext cx="9143999" cy="638934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</p:sp>
      <p:sp>
        <p:nvSpPr>
          <p:cNvPr id="3" name="Téglalap 2"/>
          <p:cNvSpPr/>
          <p:nvPr/>
        </p:nvSpPr>
        <p:spPr>
          <a:xfrm>
            <a:off x="-1" y="6066928"/>
            <a:ext cx="9143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>
                <a:hlinkClick r:id="rId4"/>
              </a:rPr>
              <a:t>http://www.trendwatching.com/trends/pdf/2013-10%20CONSUMER%20TREND%20CANVAS.pdf</a:t>
            </a:r>
            <a:endParaRPr lang="en-US" sz="1000" dirty="0"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4416" y="573170"/>
            <a:ext cx="5535168" cy="529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hu-HU" sz="1800"/>
              <a:t>Technológiai innovációk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hu-HU" dirty="0" smtClean="0"/>
              <a:t>KICSIT EGYSZERŰBBEN</a:t>
            </a:r>
            <a:endParaRPr lang="hu-HU" dirty="0"/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Hordható technológia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Augmented reality, Virtuális valóság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3D nyomtatás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Laser video displays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Napenergia, Vezeték nélküli energiaközvetítés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Mesterséges intelligencia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Hangfelismerés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Programozható anyagok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Robotika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Digitális illat </a:t>
            </a:r>
          </a:p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hu-HU" sz="1800"/>
              <a:t>Alapvető emberi szükségletek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Kiszámíthatóság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Változatosság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Lehetőség a fejlődésre, kiteljesedésre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Jelentőségteljes, értelmes élet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Szeretet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Valahová tartozás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Kommunikáció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Együttműködés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Védelem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Biztonságérzet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Megértés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Részvétel mások életében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Lehetőség az alkotásra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Szabadság, Szabad választás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Szilárd identitás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Megbecsülés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200"/>
              <a:t>Szabadidő, kikapcsolódás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1200"/>
              <a:t>Szabályok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914400"/>
            <a:ext cx="7772400" cy="1470024"/>
          </a:xfrm>
          <a:prstGeom prst="rect">
            <a:avLst/>
          </a:prstGeom>
          <a:solidFill>
            <a:srgbClr val="FCB03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200" b="1" i="0" u="none" strike="noStrike" cap="small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Köszönjük a figyelmet!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281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CB033"/>
              </a:buClr>
              <a:buSzPct val="25000"/>
              <a:buFont typeface="Arial"/>
              <a:buNone/>
            </a:pPr>
            <a:r>
              <a:rPr lang="hu-HU"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Havasi Zoltán – vezető stratégiai tervező, kirowski Isobar</a:t>
            </a: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rgbClr val="FCB033"/>
              </a:buClr>
              <a:buSzPct val="25000"/>
              <a:buFont typeface="Arial"/>
              <a:buNone/>
            </a:pPr>
            <a:r>
              <a:rPr lang="hu-HU" sz="1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zoltan.havasi@kirowskiisobar.com</a:t>
            </a: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rgbClr val="FCB033"/>
              </a:buClr>
              <a:buSzPct val="25000"/>
              <a:buFont typeface="Arial"/>
              <a:buNone/>
            </a:pPr>
            <a:r>
              <a:rPr lang="hu-HU"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Somogyi Máté – ügyfélkapcsolati igazgató, Neo Interactive</a:t>
            </a: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rgbClr val="FCB033"/>
              </a:buClr>
              <a:buSzPct val="25000"/>
              <a:buFont typeface="Arial"/>
              <a:buNone/>
            </a:pPr>
            <a:r>
              <a:rPr lang="hu-HU" sz="1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somogyi.mate@neo-interactive.hu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en-US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Nem teljes, szubjektív, interaktív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smtClean="0"/>
              <a:t>Mobil</a:t>
            </a:r>
          </a:p>
          <a:p>
            <a:r>
              <a:rPr lang="hu-HU" dirty="0" smtClean="0"/>
              <a:t> Adat</a:t>
            </a:r>
          </a:p>
          <a:p>
            <a:r>
              <a:rPr lang="hu-HU" dirty="0" smtClean="0"/>
              <a:t> Internet of </a:t>
            </a:r>
            <a:r>
              <a:rPr lang="hu-HU" dirty="0" err="1" smtClean="0"/>
              <a:t>things</a:t>
            </a:r>
            <a:r>
              <a:rPr lang="hu-HU" dirty="0" smtClean="0"/>
              <a:t> / </a:t>
            </a:r>
            <a:r>
              <a:rPr lang="hu-HU" dirty="0" err="1" smtClean="0"/>
              <a:t>wearable</a:t>
            </a:r>
            <a:r>
              <a:rPr lang="hu-HU" dirty="0" smtClean="0"/>
              <a:t> </a:t>
            </a:r>
            <a:r>
              <a:rPr lang="hu-HU" dirty="0" err="1" smtClean="0"/>
              <a:t>tech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 smtClean="0"/>
              <a:t>Még jobb keresők</a:t>
            </a:r>
          </a:p>
          <a:p>
            <a:r>
              <a:rPr lang="hu-HU" dirty="0" smtClean="0"/>
              <a:t> </a:t>
            </a:r>
            <a:r>
              <a:rPr lang="hu-HU" dirty="0" smtClean="0"/>
              <a:t>Tetőződő penetráció</a:t>
            </a:r>
          </a:p>
          <a:p>
            <a:r>
              <a:rPr lang="hu-HU" dirty="0" smtClean="0"/>
              <a:t> </a:t>
            </a:r>
            <a:r>
              <a:rPr lang="hu-HU" dirty="0" smtClean="0"/>
              <a:t>Belenövő nemzedék</a:t>
            </a:r>
            <a:br>
              <a:rPr lang="hu-HU" dirty="0" smtClean="0"/>
            </a:br>
            <a:endParaRPr lang="hu-HU" dirty="0" smtClean="0"/>
          </a:p>
          <a:p>
            <a:pPr>
              <a:buNone/>
            </a:pPr>
            <a:r>
              <a:rPr lang="hu-HU" b="1" dirty="0" smtClean="0"/>
              <a:t>Melyik / hogyan érinti a Ti munkátokat?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TRENDEK </a:t>
            </a:r>
            <a:endParaRPr lang="en-US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 Közönségmérés</a:t>
            </a:r>
          </a:p>
          <a:p>
            <a:r>
              <a:rPr lang="hu-HU" dirty="0" smtClean="0"/>
              <a:t> </a:t>
            </a:r>
            <a:r>
              <a:rPr lang="hu-HU" dirty="0" smtClean="0"/>
              <a:t>Piackutatás</a:t>
            </a:r>
          </a:p>
          <a:p>
            <a:pPr lvl="1"/>
            <a:r>
              <a:rPr lang="hu-HU" dirty="0" smtClean="0"/>
              <a:t> </a:t>
            </a:r>
            <a:r>
              <a:rPr lang="hu-HU" dirty="0" err="1" smtClean="0"/>
              <a:t>kvali-</a:t>
            </a:r>
            <a:r>
              <a:rPr lang="hu-HU" dirty="0" smtClean="0"/>
              <a:t> / </a:t>
            </a:r>
            <a:r>
              <a:rPr lang="hu-HU" dirty="0" err="1" smtClean="0"/>
              <a:t>kvanitatív</a:t>
            </a:r>
            <a:endParaRPr lang="hu-HU" dirty="0" smtClean="0"/>
          </a:p>
          <a:p>
            <a:pPr lvl="1"/>
            <a:r>
              <a:rPr lang="hu-HU" dirty="0" smtClean="0"/>
              <a:t> </a:t>
            </a:r>
            <a:r>
              <a:rPr lang="hu-HU" dirty="0" smtClean="0"/>
              <a:t>másodlagos / megfigyelés</a:t>
            </a:r>
          </a:p>
          <a:p>
            <a:r>
              <a:rPr lang="hu-HU" dirty="0" smtClean="0"/>
              <a:t> </a:t>
            </a:r>
            <a:r>
              <a:rPr lang="hu-HU" dirty="0" smtClean="0"/>
              <a:t>Mérünk, tehát lesz adatunk</a:t>
            </a:r>
          </a:p>
          <a:p>
            <a:r>
              <a:rPr lang="hu-HU" dirty="0" smtClean="0"/>
              <a:t> </a:t>
            </a:r>
            <a:r>
              <a:rPr lang="hu-HU" dirty="0" smtClean="0"/>
              <a:t>Tudni kell felhasználni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b="1" dirty="0" smtClean="0"/>
              <a:t>Ti mit / hogyan mértek, kutattok?</a:t>
            </a:r>
            <a:endParaRPr lang="en-US" b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KUTATÁS, ADATOK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CÉLOK ÉS TELJESÜLÉSÜK</a:t>
            </a:r>
            <a:endParaRPr lang="en-US" dirty="0"/>
          </a:p>
        </p:txBody>
      </p:sp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 Kampány</a:t>
            </a:r>
          </a:p>
          <a:p>
            <a:r>
              <a:rPr lang="hu-HU" dirty="0" smtClean="0"/>
              <a:t> </a:t>
            </a:r>
            <a:r>
              <a:rPr lang="hu-HU" dirty="0" smtClean="0"/>
              <a:t>Gondolkodás, viselkedés</a:t>
            </a:r>
          </a:p>
          <a:p>
            <a:r>
              <a:rPr lang="hu-HU" dirty="0" smtClean="0"/>
              <a:t> </a:t>
            </a:r>
            <a:r>
              <a:rPr lang="hu-HU" dirty="0" smtClean="0"/>
              <a:t>Üzleti</a:t>
            </a:r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Adserver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 err="1" smtClean="0"/>
              <a:t>Webanalitika</a:t>
            </a:r>
            <a:endParaRPr lang="hu-HU" dirty="0" smtClean="0"/>
          </a:p>
          <a:p>
            <a:r>
              <a:rPr lang="hu-HU" dirty="0" smtClean="0"/>
              <a:t> Kutatás</a:t>
            </a:r>
          </a:p>
          <a:p>
            <a:r>
              <a:rPr lang="hu-HU" dirty="0" smtClean="0"/>
              <a:t> Monitoring</a:t>
            </a:r>
          </a:p>
          <a:p>
            <a:r>
              <a:rPr lang="hu-HU" dirty="0" smtClean="0"/>
              <a:t> A / B teszt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KOMMUNIKÁCIÓS ÖKOSZISZTÉMA</a:t>
            </a:r>
            <a:endParaRPr lang="en-US" dirty="0"/>
          </a:p>
        </p:txBody>
      </p:sp>
      <p:sp>
        <p:nvSpPr>
          <p:cNvPr id="19" name="Szöveg helye 1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zövegdoboz 7"/>
          <p:cNvSpPr txBox="1"/>
          <p:nvPr/>
        </p:nvSpPr>
        <p:spPr>
          <a:xfrm>
            <a:off x="2687735" y="2719417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VÁSÁROLT</a:t>
            </a:r>
            <a:endParaRPr lang="en-US" sz="20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5152781" y="2719417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SAJÁT</a:t>
            </a:r>
            <a:endParaRPr lang="en-US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656684" y="4739255"/>
            <a:ext cx="18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KIÉRDEMELT</a:t>
            </a:r>
            <a:endParaRPr lang="en-US" sz="2000" b="1" dirty="0"/>
          </a:p>
        </p:txBody>
      </p:sp>
      <p:sp>
        <p:nvSpPr>
          <p:cNvPr id="12" name="Ív 11"/>
          <p:cNvSpPr/>
          <p:nvPr/>
        </p:nvSpPr>
        <p:spPr>
          <a:xfrm>
            <a:off x="3103808" y="2305318"/>
            <a:ext cx="2910626" cy="2910626"/>
          </a:xfrm>
          <a:prstGeom prst="arc">
            <a:avLst>
              <a:gd name="adj1" fmla="val 13759304"/>
              <a:gd name="adj2" fmla="val 18877821"/>
            </a:avLst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Ív 12"/>
          <p:cNvSpPr/>
          <p:nvPr/>
        </p:nvSpPr>
        <p:spPr>
          <a:xfrm rot="5779133">
            <a:off x="3101662" y="2290293"/>
            <a:ext cx="2910626" cy="2910626"/>
          </a:xfrm>
          <a:prstGeom prst="arc">
            <a:avLst>
              <a:gd name="adj1" fmla="val 14080063"/>
              <a:gd name="adj2" fmla="val 18877821"/>
            </a:avLst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Ív 13"/>
          <p:cNvSpPr/>
          <p:nvPr/>
        </p:nvSpPr>
        <p:spPr>
          <a:xfrm rot="15200687">
            <a:off x="3099514" y="2301026"/>
            <a:ext cx="2910626" cy="2910626"/>
          </a:xfrm>
          <a:prstGeom prst="arc">
            <a:avLst>
              <a:gd name="adj1" fmla="val 14080063"/>
              <a:gd name="adj2" fmla="val 18877821"/>
            </a:avLst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zövegdoboz 14"/>
          <p:cNvSpPr txBox="1"/>
          <p:nvPr/>
        </p:nvSpPr>
        <p:spPr>
          <a:xfrm>
            <a:off x="3927142" y="2126271"/>
            <a:ext cx="1264014" cy="429816"/>
          </a:xfrm>
          <a:prstGeom prst="roundRect">
            <a:avLst>
              <a:gd name="adj" fmla="val 49182"/>
            </a:avLst>
          </a:prstGeom>
          <a:solidFill>
            <a:srgbClr val="0070C0"/>
          </a:solidFill>
        </p:spPr>
        <p:txBody>
          <a:bodyPr wrap="none" lIns="72000" tIns="0" rIns="72000" bIns="0" rtlCol="0" anchor="ctr" anchorCtr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forgalom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312947" y="3566558"/>
            <a:ext cx="1398743" cy="429816"/>
          </a:xfrm>
          <a:prstGeom prst="roundRect">
            <a:avLst>
              <a:gd name="adj" fmla="val 49182"/>
            </a:avLst>
          </a:prstGeom>
          <a:solidFill>
            <a:srgbClr val="0070C0"/>
          </a:solidFill>
        </p:spPr>
        <p:txBody>
          <a:bodyPr wrap="none" lIns="72000" tIns="0" rIns="72000" bIns="0" rtlCol="0" anchor="ctr" anchorCtr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visszhang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34077" y="3592316"/>
            <a:ext cx="1264014" cy="429816"/>
          </a:xfrm>
          <a:prstGeom prst="roundRect">
            <a:avLst>
              <a:gd name="adj" fmla="val 49182"/>
            </a:avLst>
          </a:prstGeom>
          <a:solidFill>
            <a:srgbClr val="0070C0"/>
          </a:solidFill>
        </p:spPr>
        <p:txBody>
          <a:bodyPr wrap="none" lIns="72000" tIns="0" rIns="72000" bIns="0" rtlCol="0" anchor="ctr" anchorCtr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forgalom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1465512" y="2904619"/>
            <a:ext cx="966798" cy="429816"/>
          </a:xfrm>
          <a:prstGeom prst="roundRect">
            <a:avLst>
              <a:gd name="adj" fmla="val 49182"/>
            </a:avLst>
          </a:prstGeom>
          <a:noFill/>
        </p:spPr>
        <p:txBody>
          <a:bodyPr wrap="none" lIns="72000" tIns="0" rIns="72000" bIns="0" rtlCol="0" anchor="ctr" anchorCtr="0">
            <a:spAutoFit/>
          </a:bodyPr>
          <a:lstStyle/>
          <a:p>
            <a:pPr algn="ctr"/>
            <a:r>
              <a:rPr lang="hu-HU" sz="2000" dirty="0" smtClean="0">
                <a:solidFill>
                  <a:srgbClr val="0070C0"/>
                </a:solidFill>
              </a:rPr>
              <a:t>elérés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990270" y="2090410"/>
            <a:ext cx="753189" cy="429816"/>
          </a:xfrm>
          <a:prstGeom prst="roundRect">
            <a:avLst>
              <a:gd name="adj" fmla="val 49182"/>
            </a:avLst>
          </a:prstGeom>
          <a:noFill/>
        </p:spPr>
        <p:txBody>
          <a:bodyPr wrap="none" lIns="72000" tIns="0" rIns="72000" bIns="0" rtlCol="0" anchor="ctr" anchorCtr="0">
            <a:spAutoFit/>
          </a:bodyPr>
          <a:lstStyle/>
          <a:p>
            <a:pPr algn="ctr"/>
            <a:r>
              <a:rPr lang="hu-HU" sz="2000" dirty="0" smtClean="0">
                <a:solidFill>
                  <a:srgbClr val="0070C0"/>
                </a:solidFill>
              </a:rPr>
              <a:t>lead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014434" y="1875502"/>
            <a:ext cx="1522463" cy="429816"/>
          </a:xfrm>
          <a:prstGeom prst="roundRect">
            <a:avLst>
              <a:gd name="adj" fmla="val 49182"/>
            </a:avLst>
          </a:prstGeom>
          <a:noFill/>
        </p:spPr>
        <p:txBody>
          <a:bodyPr wrap="none" lIns="72000" tIns="0" rIns="72000" bIns="0" rtlCol="0" anchor="ctr" anchorCtr="0">
            <a:spAutoFit/>
          </a:bodyPr>
          <a:lstStyle/>
          <a:p>
            <a:pPr algn="ctr"/>
            <a:r>
              <a:rPr lang="hu-HU" sz="2000" dirty="0" smtClean="0">
                <a:solidFill>
                  <a:srgbClr val="0070C0"/>
                </a:solidFill>
              </a:rPr>
              <a:t>bevonódás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6548067" y="2504509"/>
            <a:ext cx="753189" cy="429816"/>
          </a:xfrm>
          <a:prstGeom prst="roundRect">
            <a:avLst>
              <a:gd name="adj" fmla="val 49182"/>
            </a:avLst>
          </a:prstGeom>
          <a:noFill/>
        </p:spPr>
        <p:txBody>
          <a:bodyPr wrap="none" lIns="72000" tIns="0" rIns="72000" bIns="0" rtlCol="0" anchor="ctr" anchorCtr="0">
            <a:spAutoFit/>
          </a:bodyPr>
          <a:lstStyle/>
          <a:p>
            <a:pPr algn="ctr"/>
            <a:r>
              <a:rPr lang="hu-HU" sz="2000" dirty="0" smtClean="0">
                <a:solidFill>
                  <a:srgbClr val="0070C0"/>
                </a:solidFill>
              </a:rPr>
              <a:t>lead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6711690" y="3162500"/>
            <a:ext cx="1377786" cy="429816"/>
          </a:xfrm>
          <a:prstGeom prst="roundRect">
            <a:avLst>
              <a:gd name="adj" fmla="val 49182"/>
            </a:avLst>
          </a:prstGeom>
          <a:noFill/>
        </p:spPr>
        <p:txBody>
          <a:bodyPr wrap="none" lIns="72000" tIns="0" rIns="72000" bIns="0" rtlCol="0" anchor="ctr" anchorCtr="0">
            <a:spAutoFit/>
          </a:bodyPr>
          <a:lstStyle/>
          <a:p>
            <a:pPr algn="ctr"/>
            <a:r>
              <a:rPr lang="hu-HU" sz="2000" dirty="0" smtClean="0">
                <a:solidFill>
                  <a:srgbClr val="0070C0"/>
                </a:solidFill>
              </a:rPr>
              <a:t>megítélés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2315651" y="5352253"/>
            <a:ext cx="1377786" cy="429816"/>
          </a:xfrm>
          <a:prstGeom prst="roundRect">
            <a:avLst>
              <a:gd name="adj" fmla="val 49182"/>
            </a:avLst>
          </a:prstGeom>
          <a:noFill/>
        </p:spPr>
        <p:txBody>
          <a:bodyPr wrap="none" lIns="72000" tIns="0" rIns="72000" bIns="0" rtlCol="0" anchor="ctr" anchorCtr="0">
            <a:spAutoFit/>
          </a:bodyPr>
          <a:lstStyle/>
          <a:p>
            <a:pPr algn="ctr"/>
            <a:r>
              <a:rPr lang="hu-HU" sz="2000" dirty="0" smtClean="0">
                <a:solidFill>
                  <a:srgbClr val="0070C0"/>
                </a:solidFill>
              </a:rPr>
              <a:t>megítélés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232605" y="5352253"/>
            <a:ext cx="2068651" cy="429816"/>
          </a:xfrm>
          <a:prstGeom prst="roundRect">
            <a:avLst>
              <a:gd name="adj" fmla="val 49182"/>
            </a:avLst>
          </a:prstGeom>
          <a:noFill/>
        </p:spPr>
        <p:txBody>
          <a:bodyPr wrap="none" lIns="72000" tIns="0" rIns="72000" bIns="0" rtlCol="0" anchor="ctr" anchorCtr="0">
            <a:spAutoFit/>
          </a:bodyPr>
          <a:lstStyle/>
          <a:p>
            <a:pPr algn="ctr"/>
            <a:r>
              <a:rPr lang="hu-HU" sz="2000" dirty="0" smtClean="0">
                <a:solidFill>
                  <a:srgbClr val="0070C0"/>
                </a:solidFill>
              </a:rPr>
              <a:t>tőlünk független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0" y="5751810"/>
            <a:ext cx="7210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139700">
              <a:spcBef>
                <a:spcPts val="640"/>
              </a:spcBef>
              <a:buClr>
                <a:srgbClr val="FCB033"/>
              </a:buClr>
            </a:pPr>
            <a:r>
              <a:rPr lang="hu-HU" sz="2400" b="1" dirty="0" smtClean="0"/>
              <a:t>Ti </a:t>
            </a:r>
            <a:r>
              <a:rPr lang="hu-HU" sz="2400" b="1" dirty="0" smtClean="0"/>
              <a:t>hol érzitek magatokat erősnek / gyengének?</a:t>
            </a:r>
            <a:endParaRPr 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dirty="0" smtClean="0"/>
              <a:t> Sokkal több csatorna és felület</a:t>
            </a:r>
          </a:p>
          <a:p>
            <a:pPr lvl="1"/>
            <a:r>
              <a:rPr lang="hu-HU" sz="2400" dirty="0" smtClean="0"/>
              <a:t> </a:t>
            </a:r>
            <a:r>
              <a:rPr lang="hu-HU" sz="2400" dirty="0" smtClean="0"/>
              <a:t>kevés az olyan hely, ahol mindenki megfordul</a:t>
            </a:r>
          </a:p>
          <a:p>
            <a:r>
              <a:rPr lang="hu-HU" dirty="0" smtClean="0"/>
              <a:t> </a:t>
            </a:r>
            <a:r>
              <a:rPr lang="hu-HU" sz="2800" dirty="0" smtClean="0"/>
              <a:t>Nagyon sok féle formátum és lehetőség</a:t>
            </a:r>
          </a:p>
          <a:p>
            <a:pPr lvl="1"/>
            <a:r>
              <a:rPr lang="hu-HU" sz="2400" dirty="0" smtClean="0"/>
              <a:t> </a:t>
            </a:r>
            <a:r>
              <a:rPr lang="hu-HU" sz="2400" dirty="0" smtClean="0"/>
              <a:t>IAB ajánlások</a:t>
            </a:r>
          </a:p>
          <a:p>
            <a:r>
              <a:rPr lang="hu-HU" sz="2800" dirty="0" smtClean="0"/>
              <a:t> </a:t>
            </a:r>
            <a:r>
              <a:rPr lang="hu-HU" sz="2800" dirty="0" smtClean="0"/>
              <a:t>Az elszámolás alapja és módja is sokféle</a:t>
            </a:r>
          </a:p>
          <a:p>
            <a:pPr lvl="1"/>
            <a:r>
              <a:rPr lang="hu-HU" sz="2000" dirty="0" smtClean="0"/>
              <a:t> </a:t>
            </a:r>
            <a:r>
              <a:rPr lang="hu-HU" sz="2400" dirty="0" smtClean="0"/>
              <a:t>fix, jutalék, alku</a:t>
            </a:r>
          </a:p>
          <a:p>
            <a:r>
              <a:rPr lang="hu-HU" sz="2800" dirty="0" smtClean="0"/>
              <a:t> </a:t>
            </a:r>
            <a:r>
              <a:rPr lang="hu-HU" sz="2800" dirty="0" smtClean="0"/>
              <a:t>Célzási lehetőségek</a:t>
            </a: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HIRDETÉSI LEHETŐSÉGEK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dirty="0" smtClean="0"/>
              <a:t> Display</a:t>
            </a:r>
          </a:p>
          <a:p>
            <a:r>
              <a:rPr lang="hu-HU" sz="2800" dirty="0" smtClean="0"/>
              <a:t> </a:t>
            </a:r>
            <a:r>
              <a:rPr lang="hu-HU" sz="2800" dirty="0" smtClean="0"/>
              <a:t>Kereső</a:t>
            </a:r>
          </a:p>
          <a:p>
            <a:r>
              <a:rPr lang="hu-HU" sz="2800" dirty="0" smtClean="0"/>
              <a:t> </a:t>
            </a:r>
            <a:r>
              <a:rPr lang="hu-HU" sz="2800" dirty="0" smtClean="0"/>
              <a:t>Szponzoráció</a:t>
            </a:r>
          </a:p>
          <a:p>
            <a:r>
              <a:rPr lang="hu-HU" sz="2800" dirty="0" smtClean="0"/>
              <a:t> </a:t>
            </a:r>
            <a:r>
              <a:rPr lang="hu-HU" sz="2800" dirty="0" smtClean="0"/>
              <a:t>E-dm</a:t>
            </a:r>
          </a:p>
          <a:p>
            <a:r>
              <a:rPr lang="hu-HU" sz="2800" dirty="0" smtClean="0"/>
              <a:t> </a:t>
            </a:r>
            <a:r>
              <a:rPr lang="hu-HU" sz="2800" dirty="0" smtClean="0"/>
              <a:t>Közösségi média</a:t>
            </a:r>
          </a:p>
          <a:p>
            <a:r>
              <a:rPr lang="hu-HU" sz="2800" dirty="0" smtClean="0"/>
              <a:t> </a:t>
            </a:r>
            <a:r>
              <a:rPr lang="hu-HU" sz="2800" dirty="0" err="1" smtClean="0"/>
              <a:t>Blog</a:t>
            </a:r>
            <a:endParaRPr lang="hu-HU" sz="2800" dirty="0" smtClean="0"/>
          </a:p>
          <a:p>
            <a:r>
              <a:rPr lang="hu-HU" sz="2800" dirty="0" smtClean="0"/>
              <a:t> …</a:t>
            </a:r>
          </a:p>
          <a:p>
            <a:endParaRPr lang="hu-HU" sz="2800" dirty="0" smtClean="0"/>
          </a:p>
          <a:p>
            <a:pPr>
              <a:buNone/>
            </a:pPr>
            <a:r>
              <a:rPr lang="hu-HU" sz="2800" b="1" dirty="0" smtClean="0"/>
              <a:t>Ti miben érzitek magatokat magabiztosnak?</a:t>
            </a:r>
            <a:endParaRPr lang="en-US" sz="2800" b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HIRDETÉSI LEHETŐSÉGEK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541</Words>
  <Application>Microsoft Office PowerPoint</Application>
  <PresentationFormat>Diavetítés a képernyőre (4:3 oldalarány)</PresentationFormat>
  <Paragraphs>151</Paragraphs>
  <Slides>29</Slides>
  <Notes>14</Notes>
  <HiddenSlides>2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 Theme</vt:lpstr>
      <vt:lpstr>Digitális marketing stratégia - összegzés, kitekintés, jövőkép</vt:lpstr>
      <vt:lpstr>Mit szeretnénk a következő 90 perctől?</vt:lpstr>
      <vt:lpstr>összegzés</vt:lpstr>
      <vt:lpstr>TRENDEK </vt:lpstr>
      <vt:lpstr>KUTATÁS, ADATOK</vt:lpstr>
      <vt:lpstr>CÉLOK ÉS TELJESÜLÉSÜK</vt:lpstr>
      <vt:lpstr>KOMMUNIKÁCIÓS ÖKOSZISZTÉMA</vt:lpstr>
      <vt:lpstr>HIRDETÉSI LEHETŐSÉGEK</vt:lpstr>
      <vt:lpstr>HIRDETÉSI LEHETŐSÉGEK</vt:lpstr>
      <vt:lpstr>10. dia</vt:lpstr>
      <vt:lpstr>11. dia</vt:lpstr>
      <vt:lpstr>12. dia</vt:lpstr>
      <vt:lpstr>KISFILMEK A NAGYVILÁGBÓL</vt:lpstr>
      <vt:lpstr>HOGYAN</vt:lpstr>
      <vt:lpstr>Stratégiatervezés - a fogyasztók megértése</vt:lpstr>
      <vt:lpstr>Az új lehetőségek és elvárások</vt:lpstr>
      <vt:lpstr>SKITTLES Social </vt:lpstr>
      <vt:lpstr>OREO Daily Twist</vt:lpstr>
      <vt:lpstr>REBORN Apps</vt:lpstr>
      <vt:lpstr>BAND-AID Magic Vision</vt:lpstr>
      <vt:lpstr>SCRABBLE Wifi</vt:lpstr>
      <vt:lpstr>GOOGLE Project Re:Brief</vt:lpstr>
      <vt:lpstr>TALÁLJUK KI EGYÜTT A JÖVŐT!</vt:lpstr>
      <vt:lpstr>24. dia</vt:lpstr>
      <vt:lpstr>7 MEGHATÁROZÓ TREND 2014-RE</vt:lpstr>
      <vt:lpstr>26. dia</vt:lpstr>
      <vt:lpstr>27. dia</vt:lpstr>
      <vt:lpstr>KICSIT EGYSZERŰBBEN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Digitális marketing stratégia - összegzés, kitekintés, jövőkép</dc:title>
  <cp:lastModifiedBy>Havasi Zoltán</cp:lastModifiedBy>
  <cp:revision>17</cp:revision>
  <dcterms:modified xsi:type="dcterms:W3CDTF">2013-12-13T21:02:09Z</dcterms:modified>
</cp:coreProperties>
</file>