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8" r:id="rId4"/>
    <p:sldId id="261" r:id="rId5"/>
    <p:sldId id="262" r:id="rId6"/>
    <p:sldId id="263" r:id="rId7"/>
    <p:sldId id="264" r:id="rId8"/>
    <p:sldId id="265" r:id="rId9"/>
    <p:sldId id="269" r:id="rId10"/>
    <p:sldId id="270" r:id="rId11"/>
    <p:sldId id="271" r:id="rId12"/>
    <p:sldId id="272" r:id="rId13"/>
    <p:sldId id="278" r:id="rId14"/>
    <p:sldId id="280" r:id="rId15"/>
    <p:sldId id="274" r:id="rId16"/>
    <p:sldId id="283" r:id="rId17"/>
    <p:sldId id="260" r:id="rId18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033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732" autoAdjust="0"/>
  </p:normalViewPr>
  <p:slideViewPr>
    <p:cSldViewPr>
      <p:cViewPr varScale="1">
        <p:scale>
          <a:sx n="52" d="100"/>
          <a:sy n="52" d="100"/>
        </p:scale>
        <p:origin x="-18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1A93C7-1AB6-4A94-AC4E-A5BDBBD1A15F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EB7B9E38-0AD2-4262-AE31-502039CBD2E7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3200" dirty="0" smtClean="0"/>
            <a:t>Free</a:t>
          </a:r>
          <a:endParaRPr lang="hu-HU" sz="3200" dirty="0"/>
        </a:p>
      </dgm:t>
    </dgm:pt>
    <dgm:pt modelId="{EAF06CC5-AFD3-4D44-83F6-9D1A7FE0C851}" type="parTrans" cxnId="{C75FAF87-CB9A-4B09-BD49-888327D63B9E}">
      <dgm:prSet/>
      <dgm:spPr/>
      <dgm:t>
        <a:bodyPr/>
        <a:lstStyle/>
        <a:p>
          <a:endParaRPr lang="hu-HU"/>
        </a:p>
      </dgm:t>
    </dgm:pt>
    <dgm:pt modelId="{B2CCFD5E-7047-4DF9-8686-24E741B43420}" type="sibTrans" cxnId="{C75FAF87-CB9A-4B09-BD49-888327D63B9E}">
      <dgm:prSet/>
      <dgm:spPr/>
      <dgm:t>
        <a:bodyPr/>
        <a:lstStyle/>
        <a:p>
          <a:endParaRPr lang="hu-HU"/>
        </a:p>
      </dgm:t>
    </dgm:pt>
    <dgm:pt modelId="{5B9A342A-1D9C-4479-9E4B-5F2AA516689E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3200" dirty="0" smtClean="0"/>
            <a:t>Ad supported</a:t>
          </a:r>
          <a:endParaRPr lang="hu-HU" sz="3200" dirty="0"/>
        </a:p>
      </dgm:t>
    </dgm:pt>
    <dgm:pt modelId="{F3C95138-1D97-490A-8CC5-1F9268D3A3CF}" type="parTrans" cxnId="{06B3E7BB-80D3-4BC1-9E5A-57EE57DCE97E}">
      <dgm:prSet/>
      <dgm:spPr/>
      <dgm:t>
        <a:bodyPr/>
        <a:lstStyle/>
        <a:p>
          <a:endParaRPr lang="hu-HU"/>
        </a:p>
      </dgm:t>
    </dgm:pt>
    <dgm:pt modelId="{F857D387-29A4-4334-8B1D-90049CC5EA03}" type="sibTrans" cxnId="{06B3E7BB-80D3-4BC1-9E5A-57EE57DCE97E}">
      <dgm:prSet/>
      <dgm:spPr/>
      <dgm:t>
        <a:bodyPr/>
        <a:lstStyle/>
        <a:p>
          <a:endParaRPr lang="hu-HU"/>
        </a:p>
      </dgm:t>
    </dgm:pt>
    <dgm:pt modelId="{CCF7C298-E3B5-4EDA-A46E-6D5491452DDA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u-HU" sz="3200" dirty="0" smtClean="0"/>
            <a:t>Freemium</a:t>
          </a:r>
          <a:endParaRPr lang="hu-HU" sz="3200" dirty="0"/>
        </a:p>
      </dgm:t>
    </dgm:pt>
    <dgm:pt modelId="{2C901169-5D02-4CB1-B5BF-6FF3EC3F7C13}" type="parTrans" cxnId="{D22425EE-F797-4BD0-92DA-25ED2A95708D}">
      <dgm:prSet/>
      <dgm:spPr/>
      <dgm:t>
        <a:bodyPr/>
        <a:lstStyle/>
        <a:p>
          <a:endParaRPr lang="hu-HU"/>
        </a:p>
      </dgm:t>
    </dgm:pt>
    <dgm:pt modelId="{F4B27087-B411-4432-B70B-67B7246119E6}" type="sibTrans" cxnId="{D22425EE-F797-4BD0-92DA-25ED2A95708D}">
      <dgm:prSet/>
      <dgm:spPr/>
      <dgm:t>
        <a:bodyPr/>
        <a:lstStyle/>
        <a:p>
          <a:endParaRPr lang="hu-HU"/>
        </a:p>
      </dgm:t>
    </dgm:pt>
    <dgm:pt modelId="{025A36B3-6689-46E6-811D-AF4464DAC194}" type="pres">
      <dgm:prSet presAssocID="{FB1A93C7-1AB6-4A94-AC4E-A5BDBBD1A1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654818A-8A3F-400B-ABA1-878CC61408CE}" type="pres">
      <dgm:prSet presAssocID="{EB7B9E38-0AD2-4262-AE31-502039CBD2E7}" presName="node" presStyleLbl="node1" presStyleIdx="0" presStyleCnt="3" custScaleX="31289" custScaleY="23362" custLinFactNeighborX="-12878" custLinFactNeighborY="-441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AF21A2C-4BF8-4FE1-B9B1-C3A6D576ED15}" type="pres">
      <dgm:prSet presAssocID="{B2CCFD5E-7047-4DF9-8686-24E741B43420}" presName="sibTrans" presStyleCnt="0"/>
      <dgm:spPr/>
    </dgm:pt>
    <dgm:pt modelId="{7AFB1D79-0CAF-4258-8297-EC2CB02F0309}" type="pres">
      <dgm:prSet presAssocID="{5B9A342A-1D9C-4479-9E4B-5F2AA516689E}" presName="node" presStyleLbl="node1" presStyleIdx="1" presStyleCnt="3" custScaleX="31289" custScaleY="23362" custLinFactNeighborX="-20833" custLinFactNeighborY="-441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73D6012-A225-4E16-BECE-45F81FBF9601}" type="pres">
      <dgm:prSet presAssocID="{F857D387-29A4-4334-8B1D-90049CC5EA03}" presName="sibTrans" presStyleCnt="0"/>
      <dgm:spPr/>
    </dgm:pt>
    <dgm:pt modelId="{3B7373BC-0AEC-4BED-A42F-6FB325094EFE}" type="pres">
      <dgm:prSet presAssocID="{CCF7C298-E3B5-4EDA-A46E-6D5491452DDA}" presName="node" presStyleLbl="node1" presStyleIdx="2" presStyleCnt="3" custScaleX="31289" custScaleY="23362" custLinFactNeighborX="33145" custLinFactNeighborY="-4444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6B3E7BB-80D3-4BC1-9E5A-57EE57DCE97E}" srcId="{FB1A93C7-1AB6-4A94-AC4E-A5BDBBD1A15F}" destId="{5B9A342A-1D9C-4479-9E4B-5F2AA516689E}" srcOrd="1" destOrd="0" parTransId="{F3C95138-1D97-490A-8CC5-1F9268D3A3CF}" sibTransId="{F857D387-29A4-4334-8B1D-90049CC5EA03}"/>
    <dgm:cxn modelId="{CAA52A17-D978-4238-BEF0-ED9D0F421065}" type="presOf" srcId="{EB7B9E38-0AD2-4262-AE31-502039CBD2E7}" destId="{B654818A-8A3F-400B-ABA1-878CC61408CE}" srcOrd="0" destOrd="0" presId="urn:microsoft.com/office/officeart/2005/8/layout/default"/>
    <dgm:cxn modelId="{74B587DA-7E6D-4FF2-A19C-73072AE2D7F0}" type="presOf" srcId="{5B9A342A-1D9C-4479-9E4B-5F2AA516689E}" destId="{7AFB1D79-0CAF-4258-8297-EC2CB02F0309}" srcOrd="0" destOrd="0" presId="urn:microsoft.com/office/officeart/2005/8/layout/default"/>
    <dgm:cxn modelId="{2E1A287E-7737-48F3-936D-9221477F3DEF}" type="presOf" srcId="{FB1A93C7-1AB6-4A94-AC4E-A5BDBBD1A15F}" destId="{025A36B3-6689-46E6-811D-AF4464DAC194}" srcOrd="0" destOrd="0" presId="urn:microsoft.com/office/officeart/2005/8/layout/default"/>
    <dgm:cxn modelId="{C75FAF87-CB9A-4B09-BD49-888327D63B9E}" srcId="{FB1A93C7-1AB6-4A94-AC4E-A5BDBBD1A15F}" destId="{EB7B9E38-0AD2-4262-AE31-502039CBD2E7}" srcOrd="0" destOrd="0" parTransId="{EAF06CC5-AFD3-4D44-83F6-9D1A7FE0C851}" sibTransId="{B2CCFD5E-7047-4DF9-8686-24E741B43420}"/>
    <dgm:cxn modelId="{D22425EE-F797-4BD0-92DA-25ED2A95708D}" srcId="{FB1A93C7-1AB6-4A94-AC4E-A5BDBBD1A15F}" destId="{CCF7C298-E3B5-4EDA-A46E-6D5491452DDA}" srcOrd="2" destOrd="0" parTransId="{2C901169-5D02-4CB1-B5BF-6FF3EC3F7C13}" sibTransId="{F4B27087-B411-4432-B70B-67B7246119E6}"/>
    <dgm:cxn modelId="{7F3470E0-F35F-486B-988E-BC9C612F5616}" type="presOf" srcId="{CCF7C298-E3B5-4EDA-A46E-6D5491452DDA}" destId="{3B7373BC-0AEC-4BED-A42F-6FB325094EFE}" srcOrd="0" destOrd="0" presId="urn:microsoft.com/office/officeart/2005/8/layout/default"/>
    <dgm:cxn modelId="{07DE2004-F9F9-46FA-B8F5-224BBE2B4ADD}" type="presParOf" srcId="{025A36B3-6689-46E6-811D-AF4464DAC194}" destId="{B654818A-8A3F-400B-ABA1-878CC61408CE}" srcOrd="0" destOrd="0" presId="urn:microsoft.com/office/officeart/2005/8/layout/default"/>
    <dgm:cxn modelId="{AF6A317A-3ACB-432B-AF04-C6D3790F3850}" type="presParOf" srcId="{025A36B3-6689-46E6-811D-AF4464DAC194}" destId="{BAF21A2C-4BF8-4FE1-B9B1-C3A6D576ED15}" srcOrd="1" destOrd="0" presId="urn:microsoft.com/office/officeart/2005/8/layout/default"/>
    <dgm:cxn modelId="{005C7ECC-48D3-4173-B6CE-052C9C46B4BD}" type="presParOf" srcId="{025A36B3-6689-46E6-811D-AF4464DAC194}" destId="{7AFB1D79-0CAF-4258-8297-EC2CB02F0309}" srcOrd="2" destOrd="0" presId="urn:microsoft.com/office/officeart/2005/8/layout/default"/>
    <dgm:cxn modelId="{7AB68C6A-173A-4EA3-AF60-A2DA13864E1B}" type="presParOf" srcId="{025A36B3-6689-46E6-811D-AF4464DAC194}" destId="{273D6012-A225-4E16-BECE-45F81FBF9601}" srcOrd="3" destOrd="0" presId="urn:microsoft.com/office/officeart/2005/8/layout/default"/>
    <dgm:cxn modelId="{E9A88154-4CA6-4CB8-AFD6-E0D66D328867}" type="presParOf" srcId="{025A36B3-6689-46E6-811D-AF4464DAC194}" destId="{3B7373BC-0AEC-4BED-A42F-6FB325094EF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4818A-8A3F-400B-ABA1-878CC61408CE}">
      <dsp:nvSpPr>
        <dsp:cNvPr id="0" name=""/>
        <dsp:cNvSpPr/>
      </dsp:nvSpPr>
      <dsp:spPr>
        <a:xfrm>
          <a:off x="76169" y="50787"/>
          <a:ext cx="2861066" cy="1281732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smtClean="0"/>
            <a:t>Free</a:t>
          </a:r>
          <a:endParaRPr lang="hu-HU" sz="3200" kern="1200" dirty="0"/>
        </a:p>
      </dsp:txBody>
      <dsp:txXfrm>
        <a:off x="76169" y="50787"/>
        <a:ext cx="2861066" cy="1281732"/>
      </dsp:txXfrm>
    </dsp:sp>
    <dsp:sp modelId="{7AFB1D79-0CAF-4258-8297-EC2CB02F0309}">
      <dsp:nvSpPr>
        <dsp:cNvPr id="0" name=""/>
        <dsp:cNvSpPr/>
      </dsp:nvSpPr>
      <dsp:spPr>
        <a:xfrm>
          <a:off x="3124230" y="50787"/>
          <a:ext cx="2861066" cy="1281732"/>
        </a:xfrm>
        <a:prstGeom prst="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smtClean="0"/>
            <a:t>Ad supported</a:t>
          </a:r>
          <a:endParaRPr lang="hu-HU" sz="3200" kern="1200" dirty="0"/>
        </a:p>
      </dsp:txBody>
      <dsp:txXfrm>
        <a:off x="3124230" y="50787"/>
        <a:ext cx="2861066" cy="1281732"/>
      </dsp:txXfrm>
    </dsp:sp>
    <dsp:sp modelId="{3B7373BC-0AEC-4BED-A42F-6FB325094EFE}">
      <dsp:nvSpPr>
        <dsp:cNvPr id="0" name=""/>
        <dsp:cNvSpPr/>
      </dsp:nvSpPr>
      <dsp:spPr>
        <a:xfrm>
          <a:off x="6172245" y="50824"/>
          <a:ext cx="2861066" cy="1281732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smtClean="0"/>
            <a:t>Freemium</a:t>
          </a:r>
          <a:endParaRPr lang="hu-HU" sz="3200" kern="1200" dirty="0"/>
        </a:p>
      </dsp:txBody>
      <dsp:txXfrm>
        <a:off x="6172245" y="50824"/>
        <a:ext cx="2861066" cy="1281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pitchFamily="34" charset="0"/>
                <a:cs typeface="Arial" charset="0"/>
              </a:defRPr>
            </a:lvl1pPr>
          </a:lstStyle>
          <a:p>
            <a:pPr>
              <a:defRPr/>
            </a:pPr>
            <a:fld id="{29448F3F-AF41-44CB-8C4C-D79E500834B1}" type="datetimeFigureOut">
              <a:rPr lang="hu-HU"/>
              <a:pPr>
                <a:defRPr/>
              </a:pPr>
              <a:t>2013.12.16.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itchFamily="34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pitchFamily="34" charset="0"/>
                <a:cs typeface="Arial" charset="0"/>
              </a:defRPr>
            </a:lvl1pPr>
          </a:lstStyle>
          <a:p>
            <a:pPr>
              <a:defRPr/>
            </a:pPr>
            <a:fld id="{93140FEF-AB38-45C9-B717-6477D00213C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2317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Disztribútorok vs. tartalomszolgáltatók különbsége, ki miből teremt értéket, min keres, mit fogyasztanak a </a:t>
            </a:r>
            <a:r>
              <a:rPr lang="hu-HU" altLang="hu-HU" dirty="0" err="1" smtClean="0"/>
              <a:t>userek</a:t>
            </a:r>
            <a:endParaRPr lang="hu-HU" altLang="hu-HU" dirty="0" smtClean="0"/>
          </a:p>
          <a:p>
            <a:r>
              <a:rPr lang="hu-HU" altLang="hu-HU" dirty="0" smtClean="0"/>
              <a:t>Miért jó hazai tartalomszolgáltatónál dolgozni?</a:t>
            </a:r>
          </a:p>
        </p:txBody>
      </p:sp>
      <p:sp>
        <p:nvSpPr>
          <p:cNvPr id="3482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689C2BE5-3DF9-4FCA-B431-A17BA691DDE1}" type="slidenum">
              <a:rPr lang="hu-HU" altLang="hu-HU" smtClean="0"/>
              <a:pPr eaLnBrk="1" hangingPunct="1"/>
              <a:t>2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2011: az Index </a:t>
            </a:r>
            <a:r>
              <a:rPr lang="hu-HU" altLang="hu-HU" dirty="0" err="1" smtClean="0"/>
              <a:t>high</a:t>
            </a:r>
            <a:r>
              <a:rPr lang="hu-HU" altLang="hu-HU" dirty="0" smtClean="0"/>
              <a:t> end tartalom, mindenki ott szeretne hirdetni</a:t>
            </a:r>
          </a:p>
          <a:p>
            <a:r>
              <a:rPr lang="hu-HU" altLang="hu-HU" dirty="0" smtClean="0"/>
              <a:t>De: árnyomás van a piacon, olcsón akarnak megjelenni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2594831E-5A70-444B-A00A-8C1A056AAC90}" type="slidenum">
              <a:rPr lang="en-US" altLang="hu-HU" smtClean="0"/>
              <a:pPr eaLnBrk="1" hangingPunct="1"/>
              <a:t>11</a:t>
            </a:fld>
            <a:endParaRPr lang="en-US" alt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Magyarország elsőszámú hírforrását jó legyen olvasni</a:t>
            </a:r>
          </a:p>
          <a:p>
            <a:r>
              <a:rPr lang="hu-HU" altLang="hu-HU" dirty="0" smtClean="0"/>
              <a:t>A hirdetők büszkék legyenek rá, hogy itt fut a hirdetésük</a:t>
            </a:r>
          </a:p>
          <a:p>
            <a:r>
              <a:rPr lang="hu-HU" altLang="hu-HU" dirty="0" smtClean="0"/>
              <a:t>Ne legyen nagy a zaj, láthatóak legyenek a hirdetések</a:t>
            </a:r>
            <a:br>
              <a:rPr lang="hu-HU" altLang="hu-HU" dirty="0" smtClean="0"/>
            </a:br>
            <a:r>
              <a:rPr lang="hu-HU" altLang="hu-HU" dirty="0" smtClean="0"/>
              <a:t>Ez minden kampánynál valósuljon meg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0E91BC17-7641-42D6-8458-CBCE162BBF39}" type="slidenum">
              <a:rPr lang="en-US" altLang="hu-HU" smtClean="0"/>
              <a:pPr eaLnBrk="1" hangingPunct="1"/>
              <a:t>12</a:t>
            </a:fld>
            <a:endParaRPr lang="en-US" altLang="hu-H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Elszámolás: CT kampányok, alacsony havidíjas, keretszerződéses kampányok kivezetése a prémium felületekről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634E79FB-6B1E-4B69-8670-51064CCC1BFD}" type="slidenum">
              <a:rPr lang="en-US" altLang="hu-HU" smtClean="0"/>
              <a:pPr eaLnBrk="1" hangingPunct="1"/>
              <a:t>15</a:t>
            </a:fld>
            <a:endParaRPr lang="en-US" alt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Prémium: folyamatos megújulás (cutting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140FEF-AB38-45C9-B717-6477D00213C3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089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140FEF-AB38-45C9-B717-6477D00213C3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575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dirty="0" smtClean="0"/>
          </a:p>
        </p:txBody>
      </p:sp>
      <p:sp>
        <p:nvSpPr>
          <p:cNvPr id="3584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D698D8A1-E23D-46C9-870B-FEAFB6AAFA26}" type="slidenum">
              <a:rPr lang="hu-HU" altLang="hu-HU" smtClean="0"/>
              <a:pPr eaLnBrk="1" hangingPunct="1"/>
              <a:t>3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A lényeg, hogy nemcsak szöveg, pedig egyelőre az az erős értelmezés a hazai neten</a:t>
            </a:r>
          </a:p>
        </p:txBody>
      </p:sp>
      <p:sp>
        <p:nvSpPr>
          <p:cNvPr id="3686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933C5E99-8089-4147-AFDF-E12EE5772FEF}" type="slidenum">
              <a:rPr lang="hu-HU" altLang="hu-HU" smtClean="0"/>
              <a:pPr eaLnBrk="1" hangingPunct="1"/>
              <a:t>4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Free - Ez egy ilyen ingyenes médium, ingyenesség kultúrája</a:t>
            </a:r>
            <a:br>
              <a:rPr lang="hu-HU" altLang="hu-HU" dirty="0" smtClean="0"/>
            </a:br>
            <a:r>
              <a:rPr lang="hu-HU" altLang="hu-HU" dirty="0" smtClean="0"/>
              <a:t>Ad </a:t>
            </a:r>
            <a:r>
              <a:rPr lang="hu-HU" altLang="hu-HU" dirty="0" err="1" smtClean="0"/>
              <a:t>supported</a:t>
            </a:r>
            <a:r>
              <a:rPr lang="hu-HU" altLang="hu-HU" dirty="0" smtClean="0"/>
              <a:t> -</a:t>
            </a:r>
            <a:r>
              <a:rPr lang="hu-HU" altLang="hu-HU" baseline="0" dirty="0" smtClean="0"/>
              <a:t> M</a:t>
            </a:r>
            <a:r>
              <a:rPr lang="hu-HU" altLang="hu-HU" dirty="0" smtClean="0"/>
              <a:t>i marad ebből? Hosszú a tápláléklánc?</a:t>
            </a:r>
            <a:br>
              <a:rPr lang="hu-HU" altLang="hu-HU" dirty="0" smtClean="0"/>
            </a:br>
            <a:r>
              <a:rPr lang="hu-HU" altLang="hu-HU" dirty="0" err="1" smtClean="0"/>
              <a:t>Freemium</a:t>
            </a:r>
            <a:r>
              <a:rPr lang="hu-HU" altLang="hu-HU" dirty="0" smtClean="0"/>
              <a:t> - Mindenki beszél erről, mutassatok itthon jót, nagy méretben…</a:t>
            </a:r>
          </a:p>
        </p:txBody>
      </p:sp>
      <p:sp>
        <p:nvSpPr>
          <p:cNvPr id="3789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76C8B5BD-C93A-4938-98DC-AD059C4689A3}" type="slidenum">
              <a:rPr lang="hu-HU" altLang="hu-HU" smtClean="0"/>
              <a:pPr eaLnBrk="1" hangingPunct="1"/>
              <a:t>5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NYT– sikeres</a:t>
            </a:r>
            <a:r>
              <a:rPr lang="hu-HU" altLang="hu-HU" baseline="0" dirty="0" smtClean="0"/>
              <a:t> a váltás? Mi van a bevételeikkel? A total növekedésük az előző év azonos negyedévéhez képest 2011 márc óta, 0-5% közötti minden alkalommal. Eközben a US online reklámpiac évente 15-20% között nőtt.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2010 - $26.0 billion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2011 - $31.7 billion (+21.9%)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2012 - $36.6 billion (+15.2%)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2013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H1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$20.1 (+18%)</a:t>
            </a:r>
          </a:p>
          <a:p>
            <a:r>
              <a:rPr lang="hu-HU" altLang="hu-HU" dirty="0" smtClean="0"/>
              <a:t>Ez mit jelent? Nincs hirdetés? Nem, sőt. Drágább CPM, jobb </a:t>
            </a:r>
            <a:r>
              <a:rPr lang="hu-HU" altLang="hu-HU" dirty="0" err="1" smtClean="0"/>
              <a:t>targetálghatóság</a:t>
            </a:r>
            <a:r>
              <a:rPr lang="hu-HU" altLang="hu-HU" dirty="0" smtClean="0"/>
              <a:t>:</a:t>
            </a:r>
          </a:p>
          <a:p>
            <a:r>
              <a:rPr lang="en-US" altLang="hu-HU" dirty="0" smtClean="0"/>
              <a:t>http://</a:t>
            </a:r>
            <a:r>
              <a:rPr lang="en-US" altLang="hu-HU" dirty="0" err="1" smtClean="0"/>
              <a:t>onlinepubs.ehclients.com</a:t>
            </a:r>
            <a:r>
              <a:rPr lang="en-US" altLang="hu-HU" dirty="0" smtClean="0"/>
              <a:t>/images/</a:t>
            </a:r>
            <a:r>
              <a:rPr lang="en-US" altLang="hu-HU" dirty="0" err="1" smtClean="0"/>
              <a:t>committee_pdf</a:t>
            </a:r>
            <a:r>
              <a:rPr lang="en-US" altLang="hu-HU" dirty="0" smtClean="0"/>
              <a:t>/OPA_Report_-_</a:t>
            </a:r>
            <a:r>
              <a:rPr lang="en-US" altLang="hu-HU" dirty="0" err="1" smtClean="0"/>
              <a:t>Digital_Subscription_Strategies_Pay_Off.pdf</a:t>
            </a:r>
            <a:endParaRPr lang="en-US" altLang="hu-HU" dirty="0" smtClean="0"/>
          </a:p>
          <a:p>
            <a:r>
              <a:rPr lang="hu-HU" altLang="hu-HU" dirty="0" smtClean="0"/>
              <a:t>Miért nem vezetik be ezt tömegesen pl. a hazai hírportálok?</a:t>
            </a:r>
          </a:p>
          <a:p>
            <a:r>
              <a:rPr lang="hu-HU" altLang="hu-HU" dirty="0" smtClean="0"/>
              <a:t>Milyen területen van esély fizetős modellekre leginkább a hazai tartalomszolgáltatóknak? (Videó, kisebb részben app. Az nagyon</a:t>
            </a:r>
            <a:r>
              <a:rPr lang="hu-HU" altLang="hu-HU" baseline="0" dirty="0" smtClean="0"/>
              <a:t> nehezen</a:t>
            </a:r>
            <a:r>
              <a:rPr lang="hu-HU" altLang="hu-HU" dirty="0" smtClean="0"/>
              <a:t> fog menni, hogy ami eddig ingyen volt, azért pénzt kérünk hirtelen, hacsak nem vagyunk egyeduralkodók a piacon, magas belépési küszöb mellett.)</a:t>
            </a:r>
          </a:p>
          <a:p>
            <a:endParaRPr lang="hu-HU" altLang="hu-HU" dirty="0" smtClean="0"/>
          </a:p>
        </p:txBody>
      </p:sp>
      <p:sp>
        <p:nvSpPr>
          <p:cNvPr id="3891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5F8B2722-A2B6-4F79-B064-FDCE978B0602}" type="slidenum">
              <a:rPr lang="hu-HU" altLang="hu-HU" smtClean="0"/>
              <a:pPr eaLnBrk="1" hangingPunct="1"/>
              <a:t>6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Mivel ez van itthon, ebbe nézünk bele, ezen belül Indexbe</a:t>
            </a:r>
          </a:p>
        </p:txBody>
      </p:sp>
      <p:sp>
        <p:nvSpPr>
          <p:cNvPr id="3994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45958A81-0FA0-4CC3-940E-52B976E08850}" type="slidenum">
              <a:rPr lang="hu-HU" altLang="hu-HU" smtClean="0"/>
              <a:pPr eaLnBrk="1" hangingPunct="1"/>
              <a:t>7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Globális szereplők uralják a display és a video piacot is. </a:t>
            </a:r>
          </a:p>
          <a:p>
            <a:r>
              <a:rPr lang="hu-HU" altLang="hu-HU" dirty="0" smtClean="0"/>
              <a:t>Jellemző az </a:t>
            </a:r>
            <a:r>
              <a:rPr lang="hu-HU" altLang="hu-HU" dirty="0" err="1" smtClean="0"/>
              <a:t>inventory</a:t>
            </a:r>
            <a:r>
              <a:rPr lang="hu-HU" altLang="hu-HU" dirty="0" smtClean="0"/>
              <a:t> bőség, alacsonyak az árak, elég sokat tudnak egy-egy </a:t>
            </a:r>
            <a:r>
              <a:rPr lang="hu-HU" altLang="hu-HU" dirty="0" err="1" smtClean="0"/>
              <a:t>userről</a:t>
            </a:r>
            <a:r>
              <a:rPr lang="hu-HU" altLang="hu-HU" dirty="0" smtClean="0"/>
              <a:t>. Ezért nem fizetik meg a prémium tartalmat, inkább demográfiai targetálás van vagy teljesítmény alapú. Brand építésre</a:t>
            </a:r>
            <a:r>
              <a:rPr lang="hu-HU" altLang="hu-HU" baseline="0" dirty="0" smtClean="0"/>
              <a:t> – pár terület kivételével: youtube – kevésbé alkalmas, kockázatos. Nincs premium display.</a:t>
            </a:r>
            <a:endParaRPr lang="hu-HU" altLang="hu-HU" dirty="0" smtClean="0"/>
          </a:p>
          <a:p>
            <a:r>
              <a:rPr lang="hu-HU" altLang="hu-HU" dirty="0" smtClean="0"/>
              <a:t>Ezzel szemben itthon a prémium tartalmakon – szerk. tartalmak most az egyszerűség kedvéért - </a:t>
            </a:r>
            <a:r>
              <a:rPr lang="hu-HU" altLang="hu-HU" dirty="0" err="1" smtClean="0"/>
              <a:t>inventory</a:t>
            </a:r>
            <a:r>
              <a:rPr lang="hu-HU" altLang="hu-HU" dirty="0" smtClean="0"/>
              <a:t> szűke van.</a:t>
            </a:r>
            <a:br>
              <a:rPr lang="hu-HU" altLang="hu-HU" dirty="0" smtClean="0"/>
            </a:br>
            <a:r>
              <a:rPr lang="hu-HU" altLang="hu-HU" dirty="0" smtClean="0"/>
              <a:t>Mivel a piac nagyobb része az olcsóság felé mozog, ezért sodródik vele rengeteg szereplő. Pedig a </a:t>
            </a:r>
            <a:r>
              <a:rPr lang="hu-HU" altLang="hu-HU" dirty="0" err="1" smtClean="0"/>
              <a:t>Google-lel</a:t>
            </a:r>
            <a:r>
              <a:rPr lang="hu-HU" altLang="hu-HU" dirty="0" smtClean="0"/>
              <a:t> versenyezni butaság, se árban, se </a:t>
            </a:r>
            <a:r>
              <a:rPr lang="hu-HU" altLang="hu-HU" dirty="0" err="1" smtClean="0"/>
              <a:t>inventory</a:t>
            </a:r>
            <a:r>
              <a:rPr lang="hu-HU" altLang="hu-HU" dirty="0" smtClean="0"/>
              <a:t> méretben nem lehet megverni a </a:t>
            </a:r>
            <a:r>
              <a:rPr lang="hu-HU" altLang="hu-HU" dirty="0" err="1" smtClean="0"/>
              <a:t>GDN-t</a:t>
            </a:r>
            <a:r>
              <a:rPr lang="hu-HU" altLang="hu-HU" dirty="0" smtClean="0"/>
              <a:t>.</a:t>
            </a:r>
            <a:br>
              <a:rPr lang="hu-HU" altLang="hu-HU" dirty="0" smtClean="0"/>
            </a:br>
            <a:r>
              <a:rPr lang="hu-HU" altLang="hu-HU" dirty="0" smtClean="0"/>
              <a:t>Viszont a komoly tartalomgyártó cégeknek ez a pénz kevés, ezért saját út kell.</a:t>
            </a:r>
          </a:p>
          <a:p>
            <a:endParaRPr lang="hu-HU" altLang="hu-HU" dirty="0" smtClean="0"/>
          </a:p>
        </p:txBody>
      </p:sp>
      <p:sp>
        <p:nvSpPr>
          <p:cNvPr id="4096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06893788-7127-4F5E-952E-1290B565D7B0}" type="slidenum">
              <a:rPr lang="hu-HU" altLang="hu-HU" smtClean="0"/>
              <a:pPr eaLnBrk="1" hangingPunct="1"/>
              <a:t>8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De mielőtt belecsapunk, nézzük meg, honnan jön a pénz? Milyen bevételi függőségek vannak? Milyen a tápláléklánc? Mi az ideális üzletméret?</a:t>
            </a:r>
          </a:p>
          <a:p>
            <a:pPr marL="171450" indent="-171450">
              <a:buFontTx/>
              <a:buChar char="-"/>
            </a:pPr>
            <a:r>
              <a:rPr lang="hu-HU" altLang="hu-HU" dirty="0" smtClean="0"/>
              <a:t>Jellemző ügyfélméret</a:t>
            </a:r>
          </a:p>
          <a:p>
            <a:pPr marL="171450" indent="-171450">
              <a:buFontTx/>
              <a:buChar char="-"/>
            </a:pPr>
            <a:r>
              <a:rPr lang="hu-HU" altLang="hu-HU" dirty="0" smtClean="0"/>
              <a:t>Jellemző csatorna (direkt, ügynökség)</a:t>
            </a:r>
          </a:p>
          <a:p>
            <a:pPr marL="171450" indent="-171450">
              <a:buFontTx/>
              <a:buChar char="-"/>
            </a:pPr>
            <a:r>
              <a:rPr lang="hu-HU" altLang="hu-HU" dirty="0" smtClean="0"/>
              <a:t>A nagyok között kölcsönös függőség. Ha nem vagy nagy, csak Te függsz =&gt; kritikus az ideális üzletméret elérése</a:t>
            </a:r>
          </a:p>
          <a:p>
            <a:pPr marL="171450" indent="-171450">
              <a:buFontTx/>
              <a:buChar char="-"/>
            </a:pPr>
            <a:r>
              <a:rPr lang="hu-HU" altLang="hu-HU" dirty="0" smtClean="0"/>
              <a:t>Ugyanakkor ha nem saját médiával</a:t>
            </a:r>
            <a:r>
              <a:rPr lang="hu-HU" altLang="hu-HU" baseline="0" dirty="0" smtClean="0"/>
              <a:t> éred el a méretet a piacon, az megint egy erős függőség</a:t>
            </a:r>
          </a:p>
          <a:p>
            <a:pPr marL="171450" indent="-171450">
              <a:buFontTx/>
              <a:buChar char="-"/>
            </a:pPr>
            <a:r>
              <a:rPr lang="hu-HU" altLang="hu-HU" baseline="0" dirty="0" smtClean="0"/>
              <a:t>A terméknek jónak kell lennie, hiszen globális versenytársakkal hajtasz a pénzért és meg akarod különböztetni magad a magas árakon kívül mással is, de akkor tudsz fejleszteni ha: 1. nagy vagy és tudod finanszírozni 2. kicsi vagy és hobbiból csinálod, tudod finanszírozni 3. nem a piaci bevételekből élsz. Ha nem fejlesztesz, akkor viszont nincsenek </a:t>
            </a:r>
            <a:r>
              <a:rPr lang="hu-HU" altLang="hu-HU" baseline="0" dirty="0" err="1" smtClean="0"/>
              <a:t>userek</a:t>
            </a:r>
            <a:r>
              <a:rPr lang="hu-HU" altLang="hu-HU" baseline="0" dirty="0" smtClean="0"/>
              <a:t>, nincs prémium stratégia, ami megkülönböztet</a:t>
            </a:r>
          </a:p>
          <a:p>
            <a:pPr marL="171450" indent="-171450">
              <a:buFontTx/>
              <a:buChar char="-"/>
            </a:pPr>
            <a:endParaRPr lang="hu-HU" altLang="hu-HU" baseline="0" dirty="0" smtClean="0"/>
          </a:p>
          <a:p>
            <a:pPr marL="171450" indent="-171450">
              <a:buFontTx/>
              <a:buChar char="-"/>
            </a:pPr>
            <a:endParaRPr lang="hu-HU" altLang="hu-HU" dirty="0" smtClean="0"/>
          </a:p>
          <a:p>
            <a:pPr marL="171450" indent="-171450">
              <a:buFontTx/>
              <a:buChar char="-"/>
            </a:pPr>
            <a:endParaRPr lang="hu-HU" altLang="hu-HU" dirty="0" smtClean="0"/>
          </a:p>
        </p:txBody>
      </p:sp>
      <p:sp>
        <p:nvSpPr>
          <p:cNvPr id="4198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B995EB41-71D0-405C-BBDF-5CACEC6471E8}" type="slidenum">
              <a:rPr lang="hu-HU" altLang="hu-HU" smtClean="0"/>
              <a:pPr eaLnBrk="1" hangingPunct="1"/>
              <a:t>9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dirty="0" smtClean="0"/>
              <a:t>Kinek mitől prémium a prémium?</a:t>
            </a:r>
          </a:p>
          <a:p>
            <a:r>
              <a:rPr lang="hu-HU" altLang="hu-HU" dirty="0" smtClean="0"/>
              <a:t>- olvasónak?</a:t>
            </a:r>
            <a:br>
              <a:rPr lang="hu-HU" altLang="hu-HU" dirty="0" smtClean="0"/>
            </a:br>
            <a:r>
              <a:rPr lang="hu-HU" altLang="hu-HU" dirty="0" smtClean="0"/>
              <a:t>- hirdetőnek?</a:t>
            </a:r>
            <a:br>
              <a:rPr lang="hu-HU" altLang="hu-HU" dirty="0" smtClean="0"/>
            </a:br>
            <a:r>
              <a:rPr lang="hu-HU" altLang="hu-HU" dirty="0" smtClean="0"/>
              <a:t>- kiadónak?</a:t>
            </a:r>
            <a:br>
              <a:rPr lang="hu-HU" altLang="hu-HU" dirty="0" smtClean="0"/>
            </a:br>
            <a:r>
              <a:rPr lang="hu-HU" altLang="hu-HU" dirty="0" smtClean="0"/>
              <a:t>Ellentétek vannak a különböző érdekek között, nekünk ezt a hármat egyszerre kell megoldani</a:t>
            </a:r>
          </a:p>
          <a:p>
            <a:pPr marL="171450" indent="-171450">
              <a:buFontTx/>
              <a:buChar char="-"/>
            </a:pPr>
            <a:r>
              <a:rPr lang="hu-HU" altLang="hu-HU" dirty="0" smtClean="0"/>
              <a:t>olvasó: olvasói élmény maximalizálása</a:t>
            </a:r>
          </a:p>
          <a:p>
            <a:pPr marL="171450" indent="-171450">
              <a:buFontTx/>
              <a:buChar char="-"/>
            </a:pPr>
            <a:r>
              <a:rPr lang="hu-HU" altLang="hu-HU" dirty="0" smtClean="0"/>
              <a:t>hirdető: látványos, letisztult hirdetések, de: a hirdetői szempontból prémium zavarhatja az olvasót – nem zavarásra épülő hirdetések!!!!</a:t>
            </a:r>
          </a:p>
          <a:p>
            <a:pPr marL="171450" indent="-171450">
              <a:buFontTx/>
              <a:buChar char="-"/>
            </a:pPr>
            <a:r>
              <a:rPr lang="hu-HU" altLang="hu-HU" dirty="0" smtClean="0"/>
              <a:t>kiadó: növeli a kiadó presztízsét, magas színvonalú tartalom, lehetőleg alacsony költségszint mellett minél nagyobb profit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2E38CB86-0110-4EA4-B71E-AA8AD2923007}" type="slidenum">
              <a:rPr lang="en-US" altLang="hu-HU" smtClean="0"/>
              <a:pPr eaLnBrk="1" hangingPunct="1"/>
              <a:t>10</a:t>
            </a:fld>
            <a:endParaRPr lang="en-US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55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subtitle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40475"/>
            <a:ext cx="3886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u-HU"/>
              <a:t>Footer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0582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7CDBB723-011B-4560-B879-190E9BB478EB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03770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E937C552-F436-4FB2-8C9B-9D372F9F9AC7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74526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FF239B2F-E5B9-4DCF-8FFD-2BEF18923965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822257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96900" y="630872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59788" y="6381750"/>
            <a:ext cx="57626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itchFamily="34" charset="0"/>
                <a:cs typeface="Arial" charset="0"/>
              </a:defRPr>
            </a:lvl1pPr>
          </a:lstStyle>
          <a:p>
            <a:pPr>
              <a:defRPr/>
            </a:pPr>
            <a:fld id="{391CABE6-CEE1-43C0-8D3E-0F98BEC0D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9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2813A3AD-E5CF-4A59-BB4F-F2AFF1D8ECA8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hu-H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286250" y="6346804"/>
            <a:ext cx="4038600" cy="433387"/>
          </a:xfr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25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6156325"/>
            <a:ext cx="9155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8194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302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0D6D44C9-E81D-46F8-BE8B-64C571CADCEC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3792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68734A4D-631F-41B5-907F-657A0E1F19F3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88634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68E7F23B-BA78-4A3E-A489-158982188464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231300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F8E3EACE-44FF-4942-86C0-52EB4F22074B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46711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FFC5DAC5-EF7C-4504-8153-9CF93FA7C437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64630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59B5B3A5-638D-491C-BA44-C3FE93A2D346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21183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535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text styles</a:t>
            </a:r>
          </a:p>
          <a:p>
            <a:pPr lvl="1"/>
            <a:r>
              <a:rPr lang="hu-HU" altLang="hu-HU" smtClean="0"/>
              <a:t>Second level</a:t>
            </a:r>
          </a:p>
          <a:p>
            <a:pPr lvl="2"/>
            <a:r>
              <a:rPr lang="hu-HU" altLang="hu-HU" smtClean="0"/>
              <a:t>Third level</a:t>
            </a:r>
          </a:p>
          <a:p>
            <a:pPr lvl="3"/>
            <a:r>
              <a:rPr lang="hu-HU" altLang="hu-HU" smtClean="0"/>
              <a:t>Fourth level</a:t>
            </a:r>
          </a:p>
          <a:p>
            <a:pPr lvl="4"/>
            <a:r>
              <a:rPr lang="hu-HU" altLang="hu-H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kern="1200" cap="all">
          <a:solidFill>
            <a:srgbClr val="FCB033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ziegler@cemp.h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Piaci </a:t>
            </a:r>
            <a:r>
              <a:rPr lang="hu-HU" dirty="0" smtClean="0"/>
              <a:t>modellek: </a:t>
            </a:r>
            <a:r>
              <a:rPr lang="hu-HU" dirty="0" smtClean="0">
                <a:solidFill>
                  <a:srgbClr val="C00000"/>
                </a:solidFill>
              </a:rPr>
              <a:t>CEMP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err="1" smtClean="0"/>
              <a:t>Ziegler</a:t>
            </a:r>
            <a:r>
              <a:rPr lang="hu-HU" dirty="0" smtClean="0"/>
              <a:t> Gábor</a:t>
            </a:r>
          </a:p>
          <a:p>
            <a:pPr>
              <a:defRPr/>
            </a:pPr>
            <a:endParaRPr lang="hu-HU" dirty="0"/>
          </a:p>
          <a:p>
            <a:pPr>
              <a:defRPr/>
            </a:pPr>
            <a:r>
              <a:rPr lang="hu-HU" dirty="0"/>
              <a:t>ü</a:t>
            </a:r>
            <a:r>
              <a:rPr lang="hu-HU" dirty="0" smtClean="0"/>
              <a:t>gyvezető igazgató, CEMP </a:t>
            </a:r>
            <a:r>
              <a:rPr lang="hu-HU" dirty="0" err="1" smtClean="0"/>
              <a:t>Sales</a:t>
            </a:r>
            <a:r>
              <a:rPr lang="hu-HU" dirty="0" smtClean="0"/>
              <a:t> House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zoldstudio.viragcenter.hu/kert/Mr_Wackerbau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88" y="1165338"/>
            <a:ext cx="12385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/>
          <a:stretch>
            <a:fillRect/>
          </a:stretch>
        </p:blipFill>
        <p:spPr bwMode="auto">
          <a:xfrm>
            <a:off x="5772150" y="2425700"/>
            <a:ext cx="29718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http://4.bp.blogspot.com/_TAm9S4IMSGg/TO6BmlVRuhI/AAAAAAAAGK8/YAoLHh12IKU/s1600/ip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/>
          <a:stretch>
            <a:fillRect/>
          </a:stretch>
        </p:blipFill>
        <p:spPr bwMode="auto">
          <a:xfrm>
            <a:off x="323850" y="2411413"/>
            <a:ext cx="2987675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492">
            <a:off x="1676400" y="2781300"/>
            <a:ext cx="10080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087046">
            <a:off x="1971675" y="1023938"/>
            <a:ext cx="1260475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6000" b="1" dirty="0">
                <a:solidFill>
                  <a:srgbClr val="E46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cs typeface="Arial" charset="0"/>
              </a:rPr>
              <a:t>&lt;&gt;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1312" y="5209540"/>
            <a:ext cx="12604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6000" b="1" dirty="0">
                <a:solidFill>
                  <a:srgbClr val="E46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cs typeface="Arial" charset="0"/>
              </a:rPr>
              <a:t>&lt;&gt;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7662">
            <a:off x="6203836" y="3726806"/>
            <a:ext cx="1764000" cy="2244525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 rot="893936">
            <a:off x="5610225" y="1023938"/>
            <a:ext cx="1260475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6000" b="1" dirty="0">
                <a:solidFill>
                  <a:srgbClr val="E46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cs typeface="Arial" charset="0"/>
              </a:rPr>
              <a:t>&lt;&gt;</a:t>
            </a:r>
          </a:p>
        </p:txBody>
      </p:sp>
      <p:sp>
        <p:nvSpPr>
          <p:cNvPr id="24587" name="TextBox 8"/>
          <p:cNvSpPr txBox="1">
            <a:spLocks noChangeArrowheads="1"/>
          </p:cNvSpPr>
          <p:nvPr/>
        </p:nvSpPr>
        <p:spPr bwMode="auto">
          <a:xfrm>
            <a:off x="323850" y="1773238"/>
            <a:ext cx="1598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r>
              <a:rPr lang="en-US" altLang="hu-HU" sz="3200" b="1">
                <a:ea typeface="Open Sans"/>
                <a:cs typeface="Open Sans"/>
              </a:rPr>
              <a:t>OLVASÓ</a:t>
            </a:r>
          </a:p>
        </p:txBody>
      </p:sp>
      <p:sp>
        <p:nvSpPr>
          <p:cNvPr id="24588" name="TextBox 18"/>
          <p:cNvSpPr txBox="1">
            <a:spLocks noChangeArrowheads="1"/>
          </p:cNvSpPr>
          <p:nvPr/>
        </p:nvSpPr>
        <p:spPr bwMode="auto">
          <a:xfrm>
            <a:off x="3311525" y="4800600"/>
            <a:ext cx="246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hu-HU" sz="3200" b="1" dirty="0">
                <a:ea typeface="Open Sans"/>
                <a:cs typeface="Open Sans"/>
              </a:rPr>
              <a:t>HIRDETŐ</a:t>
            </a:r>
          </a:p>
        </p:txBody>
      </p:sp>
      <p:sp>
        <p:nvSpPr>
          <p:cNvPr id="24589" name="TextBox 19"/>
          <p:cNvSpPr txBox="1">
            <a:spLocks noChangeArrowheads="1"/>
          </p:cNvSpPr>
          <p:nvPr/>
        </p:nvSpPr>
        <p:spPr bwMode="auto">
          <a:xfrm>
            <a:off x="7440613" y="1700213"/>
            <a:ext cx="13033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hu-HU" sz="3200" b="1">
                <a:ea typeface="Open Sans"/>
                <a:cs typeface="Open Sans"/>
              </a:rPr>
              <a:t>KIADÓ</a:t>
            </a:r>
          </a:p>
        </p:txBody>
      </p:sp>
      <p:sp>
        <p:nvSpPr>
          <p:cNvPr id="15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Stratégia = prémium</a:t>
            </a:r>
            <a:endParaRPr lang="hu-HU" dirty="0"/>
          </a:p>
        </p:txBody>
      </p:sp>
      <p:sp>
        <p:nvSpPr>
          <p:cNvPr id="24591" name="Tartalom helye 3"/>
          <p:cNvSpPr txBox="1">
            <a:spLocks/>
          </p:cNvSpPr>
          <p:nvPr/>
        </p:nvSpPr>
        <p:spPr bwMode="auto">
          <a:xfrm>
            <a:off x="4286250" y="6346825"/>
            <a:ext cx="4038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algn="ctr" eaLnBrk="1" hangingPunct="1"/>
            <a:r>
              <a:rPr lang="hu-HU" altLang="hu-HU" sz="1000">
                <a:solidFill>
                  <a:schemeClr val="bg1"/>
                </a:solidFill>
                <a:latin typeface="Arial" pitchFamily="34" charset="0"/>
                <a:ea typeface="Open Sans"/>
                <a:cs typeface="Open Sans"/>
              </a:rPr>
              <a:t>Ziegler Gábor: Piaci modellek - CEMP</a:t>
            </a:r>
          </a:p>
        </p:txBody>
      </p:sp>
      <p:pic>
        <p:nvPicPr>
          <p:cNvPr id="1026" name="Picture 2" descr="https://www.pfizer.hu/sites/hu/AboutUs/PublishingImages/bodeagabi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28" y="1930224"/>
            <a:ext cx="120310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mm-online.hu/img/leirasok/Bittera_Miklo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r="6168"/>
          <a:stretch/>
        </p:blipFill>
        <p:spPr bwMode="auto">
          <a:xfrm>
            <a:off x="4161420" y="3173842"/>
            <a:ext cx="1476000" cy="165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33600"/>
            <a:ext cx="4068762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2011</a:t>
            </a:r>
          </a:p>
        </p:txBody>
      </p:sp>
      <p:sp>
        <p:nvSpPr>
          <p:cNvPr id="3" name="Rectangle 2"/>
          <p:cNvSpPr/>
          <p:nvPr/>
        </p:nvSpPr>
        <p:spPr>
          <a:xfrm>
            <a:off x="3635375" y="2897188"/>
            <a:ext cx="1512888" cy="1046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4800" b="1" dirty="0">
                <a:solidFill>
                  <a:schemeClr val="tx1"/>
                </a:solidFill>
              </a:rPr>
              <a:t>VS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1628775"/>
            <a:ext cx="3700462" cy="396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artalom helye 3"/>
          <p:cNvSpPr txBox="1">
            <a:spLocks/>
          </p:cNvSpPr>
          <p:nvPr/>
        </p:nvSpPr>
        <p:spPr bwMode="auto">
          <a:xfrm>
            <a:off x="4286250" y="6346825"/>
            <a:ext cx="4038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algn="ctr" eaLnBrk="1" hangingPunct="1"/>
            <a:r>
              <a:rPr lang="hu-HU" altLang="hu-HU" sz="1000">
                <a:solidFill>
                  <a:schemeClr val="bg1"/>
                </a:solidFill>
                <a:latin typeface="Arial" pitchFamily="34" charset="0"/>
                <a:ea typeface="Open Sans"/>
                <a:cs typeface="Open Sans"/>
              </a:rPr>
              <a:t>Ziegler Gábor: Piaci modellek - CEMP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fld id="{946C3734-DAB8-49FB-BFEF-7710242032D8}" type="slidenum">
              <a:rPr lang="en-US" altLang="hu-HU" smtClean="0">
                <a:ea typeface="Open Sans"/>
                <a:cs typeface="Open Sans"/>
              </a:rPr>
              <a:pPr eaLnBrk="1" hangingPunct="1"/>
              <a:t>12</a:t>
            </a:fld>
            <a:endParaRPr lang="en-US" altLang="hu-HU" smtClean="0">
              <a:ea typeface="Open Sans"/>
              <a:cs typeface="Open Sans"/>
            </a:endParaRPr>
          </a:p>
        </p:txBody>
      </p:sp>
      <p:sp>
        <p:nvSpPr>
          <p:cNvPr id="26627" name="AutoShape 4" descr="https://mail-attachment.googleusercontent.com/attachment/u/0/?ui=2&amp;ik=c35749e190&amp;view=att&amp;th=13de9fb5d93941f4&amp;attid=0.1&amp;disp=inline&amp;realattid=f_hf9ps2pr0&amp;safe=1&amp;zw&amp;saduie=AG9B_P9dn6D5Beg_ZAdOeGP7dAJ4&amp;sadet=1365430237000&amp;sads=HhHLt3F3j3dZ0LWCehCcXxK9p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eaLnBrk="1" hangingPunct="1"/>
            <a:endParaRPr lang="hu-HU" altLang="hu-HU">
              <a:ea typeface="Open Sans"/>
              <a:cs typeface="Open Sans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306858">
            <a:off x="7839734" y="2975175"/>
            <a:ext cx="1167533" cy="907649"/>
          </a:xfrm>
          <a:prstGeom prst="rect">
            <a:avLst/>
          </a:prstGeom>
          <a:noFill/>
          <a:ln w="44450">
            <a:solidFill>
              <a:srgbClr val="FFFF00"/>
            </a:solidFill>
          </a:ln>
          <a:effectLst>
            <a:glow rad="101600">
              <a:srgbClr val="FFFF00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Heart 8"/>
          <p:cNvSpPr/>
          <p:nvPr/>
        </p:nvSpPr>
        <p:spPr>
          <a:xfrm>
            <a:off x="7451725" y="2492375"/>
            <a:ext cx="720725" cy="64452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2012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457200" y="228600"/>
            <a:ext cx="6369050" cy="583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05350" y="1452563"/>
            <a:ext cx="1800225" cy="1498600"/>
          </a:xfrm>
          <a:prstGeom prst="rect">
            <a:avLst/>
          </a:prstGeom>
          <a:solidFill>
            <a:schemeClr val="accent6">
              <a:lumMod val="40000"/>
              <a:lumOff val="60000"/>
              <a:alpha val="95000"/>
            </a:schemeClr>
          </a:solidFill>
          <a:ln w="63500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3200" b="1" dirty="0">
                <a:solidFill>
                  <a:schemeClr val="accent6">
                    <a:lumMod val="75000"/>
                  </a:schemeClr>
                </a:solidFill>
              </a:rPr>
              <a:t>300x250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3757613"/>
            <a:ext cx="1800225" cy="1498600"/>
          </a:xfrm>
          <a:prstGeom prst="rect">
            <a:avLst/>
          </a:prstGeom>
          <a:solidFill>
            <a:schemeClr val="accent6">
              <a:lumMod val="40000"/>
              <a:lumOff val="60000"/>
              <a:alpha val="95000"/>
            </a:schemeClr>
          </a:solidFill>
          <a:ln w="63500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3200" b="1" dirty="0">
                <a:solidFill>
                  <a:schemeClr val="accent6">
                    <a:lumMod val="75000"/>
                  </a:schemeClr>
                </a:solidFill>
              </a:rPr>
              <a:t>300x250</a:t>
            </a:r>
          </a:p>
        </p:txBody>
      </p:sp>
      <p:sp>
        <p:nvSpPr>
          <p:cNvPr id="27654" name="Tartalom helye 3"/>
          <p:cNvSpPr txBox="1">
            <a:spLocks/>
          </p:cNvSpPr>
          <p:nvPr/>
        </p:nvSpPr>
        <p:spPr bwMode="auto">
          <a:xfrm>
            <a:off x="4286250" y="6346825"/>
            <a:ext cx="4038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algn="ctr" eaLnBrk="1" hangingPunct="1"/>
            <a:r>
              <a:rPr lang="hu-HU" altLang="hu-HU" sz="1000">
                <a:solidFill>
                  <a:schemeClr val="bg1"/>
                </a:solidFill>
                <a:latin typeface="Arial" pitchFamily="34" charset="0"/>
                <a:ea typeface="Open Sans"/>
                <a:cs typeface="Open Sans"/>
              </a:rPr>
              <a:t>Ziegler Gábor: Piaci modellek - CEMP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2400"/>
            <a:ext cx="4679950" cy="328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b="4443"/>
          <a:stretch/>
        </p:blipFill>
        <p:spPr bwMode="auto">
          <a:xfrm>
            <a:off x="4078288" y="1146175"/>
            <a:ext cx="4679950" cy="353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52400"/>
            <a:ext cx="3457575" cy="503238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4284663" y="152400"/>
            <a:ext cx="1079500" cy="504825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554288"/>
            <a:ext cx="4679950" cy="351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47888" y="4178300"/>
            <a:ext cx="1079500" cy="950913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Rectangle 10"/>
          <p:cNvSpPr/>
          <p:nvPr/>
        </p:nvSpPr>
        <p:spPr>
          <a:xfrm>
            <a:off x="3297238" y="4194175"/>
            <a:ext cx="1562100" cy="1368425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4078288" y="1146175"/>
            <a:ext cx="3455987" cy="504825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Rectangle 12"/>
          <p:cNvSpPr/>
          <p:nvPr/>
        </p:nvSpPr>
        <p:spPr>
          <a:xfrm>
            <a:off x="7535863" y="1146175"/>
            <a:ext cx="1150937" cy="504825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Rectangle 13"/>
          <p:cNvSpPr/>
          <p:nvPr/>
        </p:nvSpPr>
        <p:spPr>
          <a:xfrm>
            <a:off x="7151688" y="3230563"/>
            <a:ext cx="1547812" cy="1331912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0732" name="Tartalom helye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hu-HU" altLang="hu-HU" smtClean="0">
                <a:ea typeface="Open Sans"/>
              </a:rPr>
              <a:t>Ziegler Gábor: Piaci modellek - CEMP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10x232_HU_rotten-banana_99d8454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130175"/>
            <a:ext cx="3271838" cy="244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310x232_HU_red-chineese-woman_0e150d3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0" y="412750"/>
            <a:ext cx="3175000" cy="237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304800" y="5410200"/>
            <a:ext cx="4824413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3052763"/>
            <a:ext cx="3203575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" y="2743200"/>
            <a:ext cx="3271838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9" name="Tartalom helye 3"/>
          <p:cNvSpPr txBox="1">
            <a:spLocks/>
          </p:cNvSpPr>
          <p:nvPr/>
        </p:nvSpPr>
        <p:spPr bwMode="auto">
          <a:xfrm>
            <a:off x="4286250" y="6346825"/>
            <a:ext cx="4038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/>
                <a:cs typeface="Arial" pitchFamily="34" charset="0"/>
              </a:defRPr>
            </a:lvl9pPr>
          </a:lstStyle>
          <a:p>
            <a:pPr algn="ctr" eaLnBrk="1" hangingPunct="1"/>
            <a:r>
              <a:rPr lang="hu-HU" altLang="hu-HU" sz="1000">
                <a:solidFill>
                  <a:schemeClr val="bg1"/>
                </a:solidFill>
                <a:latin typeface="Arial" pitchFamily="34" charset="0"/>
                <a:ea typeface="Open Sans"/>
                <a:cs typeface="Open Sans"/>
              </a:rPr>
              <a:t>Ziegler Gábor: Piaci modellek - CEMP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193780" y="3718708"/>
            <a:ext cx="2124000" cy="890171"/>
          </a:xfrm>
          <a:prstGeom prst="cloud">
            <a:avLst/>
          </a:prstGeom>
          <a:solidFill>
            <a:schemeClr val="bg1">
              <a:lumMod val="85000"/>
              <a:alpha val="87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spAutoFit/>
          </a:bodyPr>
          <a:lstStyle>
            <a:defPPr>
              <a:defRPr lang="hu-HU"/>
            </a:defPPr>
            <a:lvl1pPr algn="ctr">
              <a:defRPr sz="2800" b="1" i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defRPr>
            </a:lvl1pPr>
          </a:lstStyle>
          <a:p>
            <a:r>
              <a:rPr lang="hu-HU" sz="3200" dirty="0"/>
              <a:t>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4783" y="3962400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i="1" dirty="0" smtClean="0"/>
              <a:t>?</a:t>
            </a:r>
            <a:endParaRPr lang="hu-HU" sz="80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83" y="5181600"/>
            <a:ext cx="3600000" cy="73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000"/>
          <a:stretch/>
        </p:blipFill>
        <p:spPr bwMode="auto">
          <a:xfrm>
            <a:off x="4747800" y="76200"/>
            <a:ext cx="4320000" cy="346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1"/>
          <a:stretch/>
        </p:blipFill>
        <p:spPr bwMode="auto">
          <a:xfrm>
            <a:off x="99600" y="76200"/>
            <a:ext cx="4320000" cy="346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"/>
          <p:cNvSpPr txBox="1"/>
          <p:nvPr/>
        </p:nvSpPr>
        <p:spPr>
          <a:xfrm>
            <a:off x="1197600" y="1411610"/>
            <a:ext cx="2124000" cy="890171"/>
          </a:xfrm>
          <a:prstGeom prst="cloud">
            <a:avLst/>
          </a:prstGeom>
          <a:solidFill>
            <a:schemeClr val="bg1">
              <a:lumMod val="85000"/>
              <a:alpha val="87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u-HU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2011</a:t>
            </a:r>
            <a:endParaRPr lang="hu-HU" sz="32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14" name="TextBox 24"/>
          <p:cNvSpPr txBox="1"/>
          <p:nvPr/>
        </p:nvSpPr>
        <p:spPr>
          <a:xfrm>
            <a:off x="5873383" y="514351"/>
            <a:ext cx="2124000" cy="890171"/>
          </a:xfrm>
          <a:prstGeom prst="cloud">
            <a:avLst/>
          </a:prstGeom>
          <a:solidFill>
            <a:schemeClr val="bg1">
              <a:lumMod val="85000"/>
              <a:alpha val="87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u-HU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2012</a:t>
            </a:r>
            <a:endParaRPr lang="hu-HU" sz="32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851"/>
          <a:stretch/>
        </p:blipFill>
        <p:spPr bwMode="auto">
          <a:xfrm>
            <a:off x="228600" y="2962393"/>
            <a:ext cx="4320000" cy="324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5"/>
          <p:cNvSpPr txBox="1"/>
          <p:nvPr/>
        </p:nvSpPr>
        <p:spPr>
          <a:xfrm>
            <a:off x="2168541" y="4326536"/>
            <a:ext cx="2124000" cy="890171"/>
          </a:xfrm>
          <a:prstGeom prst="cloud">
            <a:avLst/>
          </a:prstGeom>
          <a:solidFill>
            <a:schemeClr val="bg1">
              <a:lumMod val="85000"/>
              <a:alpha val="87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hu-HU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2013</a:t>
            </a:r>
            <a:endParaRPr lang="hu-HU" sz="32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Köszönjük a figyelmet!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b="1" dirty="0" err="1" smtClean="0"/>
              <a:t>Ziegler</a:t>
            </a:r>
            <a:r>
              <a:rPr lang="hu-HU" b="1" dirty="0" smtClean="0"/>
              <a:t> Gábor</a:t>
            </a:r>
          </a:p>
          <a:p>
            <a:pPr>
              <a:defRPr/>
            </a:pPr>
            <a:r>
              <a:rPr lang="hu-HU" dirty="0" err="1" smtClean="0">
                <a:hlinkClick r:id="rId3"/>
              </a:rPr>
              <a:t>ziegler</a:t>
            </a:r>
            <a:r>
              <a:rPr lang="hu-HU" dirty="0" smtClean="0">
                <a:hlinkClick r:id="rId3"/>
              </a:rPr>
              <a:t>@</a:t>
            </a:r>
            <a:r>
              <a:rPr lang="hu-HU" dirty="0" err="1" smtClean="0">
                <a:hlinkClick r:id="rId3"/>
              </a:rPr>
              <a:t>cemp.hu</a:t>
            </a:r>
            <a:r>
              <a:rPr lang="hu-HU" dirty="0" smtClean="0"/>
              <a:t> </a:t>
            </a:r>
          </a:p>
          <a:p>
            <a:pPr>
              <a:defRPr/>
            </a:pPr>
            <a:r>
              <a:rPr lang="hu-HU" dirty="0"/>
              <a:t>ü</a:t>
            </a:r>
            <a:r>
              <a:rPr lang="hu-HU" dirty="0" smtClean="0"/>
              <a:t>gyvezető igazgató, CEMP </a:t>
            </a:r>
            <a:r>
              <a:rPr lang="hu-HU" dirty="0" err="1" smtClean="0"/>
              <a:t>Sales</a:t>
            </a:r>
            <a:r>
              <a:rPr lang="hu-HU" dirty="0" smtClean="0"/>
              <a:t> House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Mik azok a </a:t>
            </a:r>
            <a:r>
              <a:rPr lang="hu-HU" dirty="0" smtClean="0"/>
              <a:t>tartalomszolgáltatók</a:t>
            </a:r>
            <a:r>
              <a:rPr lang="hu-HU" dirty="0"/>
              <a:t>?</a:t>
            </a:r>
          </a:p>
        </p:txBody>
      </p:sp>
      <p:sp>
        <p:nvSpPr>
          <p:cNvPr id="16387" name="Content Placeholder 5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hu-HU" altLang="hu-HU" smtClean="0">
                <a:ea typeface="Open Sans"/>
              </a:rPr>
              <a:t>Ziegler Gábor: Piaci modellek - CEMP</a:t>
            </a:r>
          </a:p>
        </p:txBody>
      </p:sp>
      <p:pic>
        <p:nvPicPr>
          <p:cNvPr id="16388" name="Picture 6" descr="http://www.seomofo.com/downloads/new-google-logo-knocko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10583" r="5667" b="6549"/>
          <a:stretch>
            <a:fillRect/>
          </a:stretch>
        </p:blipFill>
        <p:spPr bwMode="auto">
          <a:xfrm>
            <a:off x="663575" y="1600200"/>
            <a:ext cx="51276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http://upload.wikimedia.org/wikipedia/commons/c/cd/Facebook_logo_(square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11413"/>
            <a:ext cx="23399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http://www.androidparlor.com/wp-content/uploads/2013/09/Z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3581400"/>
            <a:ext cx="23399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Mik azok a </a:t>
            </a:r>
            <a:r>
              <a:rPr lang="hu-HU" dirty="0" smtClean="0"/>
              <a:t>tartalomszolgáltatók</a:t>
            </a:r>
            <a:r>
              <a:rPr lang="hu-HU" dirty="0"/>
              <a:t>?</a:t>
            </a:r>
          </a:p>
        </p:txBody>
      </p:sp>
      <p:sp>
        <p:nvSpPr>
          <p:cNvPr id="17411" name="Content Placeholder 5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hu-HU" altLang="hu-HU" smtClean="0">
                <a:ea typeface="Open Sans"/>
              </a:rPr>
              <a:t>Ziegler Gábor: Piaci modellek - CEMP</a:t>
            </a:r>
          </a:p>
        </p:txBody>
      </p:sp>
      <p:pic>
        <p:nvPicPr>
          <p:cNvPr id="17412" name="Picture 2" descr="http://rabbitblog.hu/wp-content/themes/twentyeleven/images/headers/rabb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209800"/>
            <a:ext cx="387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703388"/>
            <a:ext cx="35623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http://m.cdn.blog.hu/on/onthespot/image/hvg.hu_logo_2010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162300"/>
            <a:ext cx="26876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4813" y="4953000"/>
            <a:ext cx="39687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gingergirls.blog.hu</a:t>
            </a:r>
          </a:p>
        </p:txBody>
      </p:sp>
      <p:pic>
        <p:nvPicPr>
          <p:cNvPr id="17416" name="Picture 10" descr="http://feny.idokep.hu/cikk_kep/tv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t="10231" r="9727" b="9492"/>
          <a:stretch>
            <a:fillRect/>
          </a:stretch>
        </p:blipFill>
        <p:spPr bwMode="auto">
          <a:xfrm>
            <a:off x="5641975" y="3355975"/>
            <a:ext cx="1849438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/>
          <p:cNvPicPr>
            <a:picLocks noChangeAspect="1" noChangeArrowheads="1"/>
          </p:cNvPicPr>
          <p:nvPr/>
        </p:nvPicPr>
        <p:blipFill rotWithShape="1">
          <a:blip r:embed="rId3"/>
          <a:srcRect b="25626"/>
          <a:stretch/>
        </p:blipFill>
        <p:spPr bwMode="auto">
          <a:xfrm>
            <a:off x="152400" y="0"/>
            <a:ext cx="1698625" cy="619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mi a tartalom?</a:t>
            </a:r>
            <a:endParaRPr lang="hu-HU" dirty="0"/>
          </a:p>
        </p:txBody>
      </p:sp>
      <p:sp>
        <p:nvSpPr>
          <p:cNvPr id="18436" name="Tartalom helye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hu-HU" altLang="hu-HU" smtClean="0">
                <a:ea typeface="Open Sans"/>
              </a:rPr>
              <a:t>Ziegler Gábor: Piaci modellek - CEMP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143000"/>
            <a:ext cx="4319588" cy="377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2514600"/>
            <a:ext cx="4319588" cy="350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1600200"/>
            <a:ext cx="4319588" cy="376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1397000"/>
          <a:ext cx="914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milyen modellek vannak?</a:t>
            </a:r>
            <a:endParaRPr lang="hu-HU" dirty="0"/>
          </a:p>
        </p:txBody>
      </p:sp>
      <p:sp>
        <p:nvSpPr>
          <p:cNvPr id="19460" name="Tartalom helye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hu-HU" altLang="hu-HU" smtClean="0">
                <a:ea typeface="Open Sans"/>
              </a:rPr>
              <a:t>Ziegler Gábor: Piaci modellek - CEMP</a:t>
            </a:r>
          </a:p>
        </p:txBody>
      </p:sp>
      <p:pic>
        <p:nvPicPr>
          <p:cNvPr id="19461" name="Picture 8" descr="http://blog.100tb.com/wp-content/uploads/2013/04/skyp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t="32756" r="15004" b="12520"/>
          <a:stretch>
            <a:fillRect/>
          </a:stretch>
        </p:blipFill>
        <p:spPr bwMode="auto">
          <a:xfrm>
            <a:off x="6553200" y="3508375"/>
            <a:ext cx="216058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http://www.thesufferfest.com/wp-content/uploads/2013/06/spotify-logo-primary-horizontal-light-background-rg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t="13441" r="4102" b="13477"/>
          <a:stretch>
            <a:fillRect/>
          </a:stretch>
        </p:blipFill>
        <p:spPr bwMode="auto">
          <a:xfrm>
            <a:off x="6553200" y="4906963"/>
            <a:ext cx="216058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4899025"/>
            <a:ext cx="259238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3740150"/>
            <a:ext cx="25923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5" descr="http://upload.wikimedia.org/wikipedia/commons/5/53/Wikipedia-logo-en-bi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8375"/>
            <a:ext cx="190976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chemeClr val="tx1"/>
                </a:solidFill>
              </a:rPr>
              <a:t>Milyen modellek vannak?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0484" name="Tartalom helye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hu-HU" altLang="hu-HU" smtClean="0">
                <a:ea typeface="Open Sans"/>
              </a:rPr>
              <a:t>Ziegler Gábor: Piaci modellek - CEMP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704">
            <a:off x="2420489" y="1982707"/>
            <a:ext cx="462264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 rot="21356664">
            <a:off x="612711" y="733175"/>
            <a:ext cx="802399" cy="4477802"/>
          </a:xfrm>
          <a:prstGeom prst="rect">
            <a:avLst/>
          </a:prstGeom>
          <a:noFill/>
        </p:spPr>
        <p:txBody>
          <a:bodyPr vert="wordArtVert" anchor="ctr">
            <a:spAutoFit/>
          </a:bodyPr>
          <a:lstStyle/>
          <a:p>
            <a:pPr algn="ctr">
              <a:defRPr/>
            </a:pPr>
            <a:r>
              <a:rPr lang="hu-HU" sz="3600" b="1" dirty="0">
                <a:solidFill>
                  <a:schemeClr val="accent3">
                    <a:lumMod val="75000"/>
                  </a:schemeClr>
                </a:solidFill>
                <a:latin typeface="Cooper Black" panose="0208090404030B020404" pitchFamily="18" charset="0"/>
                <a:cs typeface="Arial" charset="0"/>
              </a:rPr>
              <a:t>paywall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3"/>
          <a:srcRect b="10916"/>
          <a:stretch/>
        </p:blipFill>
        <p:spPr bwMode="auto">
          <a:xfrm>
            <a:off x="1828800" y="1158875"/>
            <a:ext cx="5480050" cy="496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Ad </a:t>
            </a:r>
            <a:r>
              <a:rPr lang="hu-HU" dirty="0" err="1" smtClean="0"/>
              <a:t>supported</a:t>
            </a:r>
            <a:endParaRPr lang="hu-HU" dirty="0"/>
          </a:p>
        </p:txBody>
      </p:sp>
      <p:sp>
        <p:nvSpPr>
          <p:cNvPr id="21508" name="Tartalom helye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hu-HU" altLang="hu-HU" smtClean="0">
                <a:ea typeface="Open Sans"/>
              </a:rPr>
              <a:t>Ziegler Gábor: Piaci modellek - CEMP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600200"/>
            <a:ext cx="33575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ím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hu-HU" altLang="hu-HU" cap="none" smtClean="0">
                <a:ea typeface="Open Sans"/>
                <a:cs typeface="Open Sans"/>
              </a:rPr>
              <a:t>MI JELLEMZŐ A PIACRA?</a:t>
            </a:r>
          </a:p>
        </p:txBody>
      </p:sp>
      <p:sp>
        <p:nvSpPr>
          <p:cNvPr id="22532" name="Tartalom helye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hu-HU" altLang="hu-HU" smtClean="0">
                <a:ea typeface="Open Sans"/>
              </a:rPr>
              <a:t>Ziegler Gábor: Piaci modellek - CEMP</a:t>
            </a:r>
          </a:p>
        </p:txBody>
      </p:sp>
      <p:pic>
        <p:nvPicPr>
          <p:cNvPr id="22533" name="Picture 6" descr="http://utikonyv.eu/shop_ordered/2218/shop_pic/k_221318.jpg?time=13551374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30338"/>
            <a:ext cx="2511425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 descr="http://theadvancedapes.com/wp-content/uploads/2013/10/logo-google-astro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28127" r="4567" b="15926"/>
          <a:stretch>
            <a:fillRect/>
          </a:stretch>
        </p:blipFill>
        <p:spPr bwMode="auto">
          <a:xfrm>
            <a:off x="3362325" y="1600200"/>
            <a:ext cx="20637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3" descr="http://www.rudyhuyn.com/blog/wp-content/uploads/2013/05/YouTub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2743200"/>
            <a:ext cx="18065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7" descr="http://www.fastersolutions.com/blog/wp-content/uploads/2013/10/gd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3"/>
          <a:stretch>
            <a:fillRect/>
          </a:stretch>
        </p:blipFill>
        <p:spPr bwMode="auto">
          <a:xfrm>
            <a:off x="3449638" y="3810000"/>
            <a:ext cx="18176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9" descr="http://www.underconsideration.com/brandnew/archives/facebook_logo_detail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4903788"/>
            <a:ext cx="7413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447800" y="4441825"/>
            <a:ext cx="0" cy="1692275"/>
          </a:xfrm>
          <a:prstGeom prst="straightConnector1">
            <a:avLst/>
          </a:prstGeom>
          <a:ln w="444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399256" y="5114132"/>
            <a:ext cx="16922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>
                <a:latin typeface="+mn-lt"/>
                <a:cs typeface="Arial" charset="0"/>
              </a:rPr>
              <a:t>Inventory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24025" y="4441825"/>
            <a:ext cx="0" cy="1692275"/>
          </a:xfrm>
          <a:prstGeom prst="straightConnector1">
            <a:avLst/>
          </a:prstGeom>
          <a:ln w="444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6200000">
            <a:off x="1063625" y="5105400"/>
            <a:ext cx="16970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>
                <a:latin typeface="+mn-lt"/>
                <a:cs typeface="Arial" charset="0"/>
              </a:rPr>
              <a:t>Árak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897813" y="4367213"/>
            <a:ext cx="0" cy="1692275"/>
          </a:xfrm>
          <a:prstGeom prst="straightConnector1">
            <a:avLst/>
          </a:prstGeom>
          <a:ln w="444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7272338" y="5048250"/>
            <a:ext cx="16970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>
                <a:latin typeface="+mn-lt"/>
                <a:cs typeface="Arial" charset="0"/>
              </a:rPr>
              <a:t>Magasabb ár</a:t>
            </a:r>
          </a:p>
        </p:txBody>
      </p:sp>
      <p:cxnSp>
        <p:nvCxnSpPr>
          <p:cNvPr id="19" name="Straight Arrow Connector 17"/>
          <p:cNvCxnSpPr/>
          <p:nvPr/>
        </p:nvCxnSpPr>
        <p:spPr>
          <a:xfrm>
            <a:off x="7620000" y="4389438"/>
            <a:ext cx="0" cy="1692275"/>
          </a:xfrm>
          <a:prstGeom prst="straightConnector1">
            <a:avLst/>
          </a:prstGeom>
          <a:ln w="444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5"/>
          <p:cNvSpPr txBox="1"/>
          <p:nvPr/>
        </p:nvSpPr>
        <p:spPr>
          <a:xfrm rot="16200000">
            <a:off x="6245225" y="4768850"/>
            <a:ext cx="16922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>
                <a:latin typeface="+mn-lt"/>
                <a:cs typeface="Arial" charset="0"/>
              </a:rPr>
              <a:t>Véges</a:t>
            </a:r>
            <a:br>
              <a:rPr lang="hu-HU" b="1" dirty="0">
                <a:latin typeface="+mn-lt"/>
                <a:cs typeface="Arial" charset="0"/>
              </a:rPr>
            </a:br>
            <a:r>
              <a:rPr lang="hu-HU" b="1" dirty="0">
                <a:latin typeface="+mn-lt"/>
                <a:cs typeface="Arial" charset="0"/>
              </a:rPr>
              <a:t>prémium </a:t>
            </a:r>
            <a:r>
              <a:rPr lang="hu-HU" b="1" dirty="0" err="1">
                <a:latin typeface="+mn-lt"/>
                <a:cs typeface="Arial" charset="0"/>
              </a:rPr>
              <a:t>inventory</a:t>
            </a:r>
            <a:endParaRPr lang="hu-HU" b="1" dirty="0"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artalom helye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r>
              <a:rPr lang="hu-HU" altLang="hu-HU" smtClean="0">
                <a:ea typeface="Open Sans"/>
              </a:rPr>
              <a:t>Ziegler Gábor: Piaci modellek - CEMP</a:t>
            </a:r>
          </a:p>
        </p:txBody>
      </p:sp>
      <p:pic>
        <p:nvPicPr>
          <p:cNvPr id="23555" name="Picture 5" descr="http://farm3.staticflickr.com/2464/3590132777_7c67a16cb8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/>
          <a:stretch>
            <a:fillRect/>
          </a:stretch>
        </p:blipFill>
        <p:spPr bwMode="auto">
          <a:xfrm>
            <a:off x="0" y="0"/>
            <a:ext cx="9144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AB ED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704</Words>
  <Application>Microsoft Office PowerPoint</Application>
  <PresentationFormat>Diavetítés a képernyőre (4:3 oldalarány)</PresentationFormat>
  <Paragraphs>105</Paragraphs>
  <Slides>17</Slides>
  <Notes>14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Office Theme</vt:lpstr>
      <vt:lpstr>Piaci modellek: CEMP</vt:lpstr>
      <vt:lpstr>Mik azok a tartalomszolgáltatók?</vt:lpstr>
      <vt:lpstr>Mik azok a tartalomszolgáltatók?</vt:lpstr>
      <vt:lpstr>mi a tartalom?</vt:lpstr>
      <vt:lpstr>milyen modellek vannak?</vt:lpstr>
      <vt:lpstr>Milyen modellek vannak?</vt:lpstr>
      <vt:lpstr>Ad supported</vt:lpstr>
      <vt:lpstr>MI JELLEMZŐ A PIACRA?</vt:lpstr>
      <vt:lpstr>PowerPoint bemutató</vt:lpstr>
      <vt:lpstr>Stratégia = prémium</vt:lpstr>
      <vt:lpstr>2011</vt:lpstr>
      <vt:lpstr>PowerPoint bemutató</vt:lpstr>
      <vt:lpstr>2012</vt:lpstr>
      <vt:lpstr>PowerPoint bemutató</vt:lpstr>
      <vt:lpstr>PowerPoint bemutató</vt:lpstr>
      <vt:lpstr>PowerPoint bemutató</vt:lpstr>
      <vt:lpstr>Köszönjük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Endre Somogyi</dc:creator>
  <cp:lastModifiedBy>Ihász Ingrid</cp:lastModifiedBy>
  <cp:revision>72</cp:revision>
  <dcterms:created xsi:type="dcterms:W3CDTF">2013-10-10T09:39:42Z</dcterms:created>
  <dcterms:modified xsi:type="dcterms:W3CDTF">2013-12-16T17:27:39Z</dcterms:modified>
</cp:coreProperties>
</file>