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29" r:id="rId2"/>
    <p:sldId id="330" r:id="rId3"/>
    <p:sldId id="331" r:id="rId4"/>
    <p:sldId id="333" r:id="rId5"/>
    <p:sldId id="334" r:id="rId6"/>
    <p:sldId id="335" r:id="rId7"/>
    <p:sldId id="336" r:id="rId8"/>
    <p:sldId id="337" r:id="rId9"/>
    <p:sldId id="338" r:id="rId10"/>
    <p:sldId id="339" r:id="rId11"/>
    <p:sldId id="341" r:id="rId12"/>
    <p:sldId id="343" r:id="rId13"/>
    <p:sldId id="344" r:id="rId14"/>
    <p:sldId id="342" r:id="rId15"/>
    <p:sldId id="281" r:id="rId16"/>
    <p:sldId id="282" r:id="rId17"/>
    <p:sldId id="283" r:id="rId18"/>
    <p:sldId id="284" r:id="rId19"/>
    <p:sldId id="285" r:id="rId20"/>
    <p:sldId id="288" r:id="rId21"/>
    <p:sldId id="293" r:id="rId22"/>
    <p:sldId id="345" r:id="rId23"/>
    <p:sldId id="346" r:id="rId24"/>
    <p:sldId id="297" r:id="rId25"/>
    <p:sldId id="298" r:id="rId26"/>
    <p:sldId id="299" r:id="rId27"/>
    <p:sldId id="300" r:id="rId28"/>
    <p:sldId id="301" r:id="rId29"/>
    <p:sldId id="305" r:id="rId30"/>
    <p:sldId id="306" r:id="rId31"/>
    <p:sldId id="354" r:id="rId32"/>
    <p:sldId id="350" r:id="rId33"/>
    <p:sldId id="353" r:id="rId34"/>
    <p:sldId id="303" r:id="rId35"/>
    <p:sldId id="304" r:id="rId36"/>
    <p:sldId id="309" r:id="rId37"/>
    <p:sldId id="308" r:id="rId38"/>
    <p:sldId id="355" r:id="rId39"/>
    <p:sldId id="315" r:id="rId40"/>
    <p:sldId id="316" r:id="rId41"/>
    <p:sldId id="317" r:id="rId42"/>
    <p:sldId id="318" r:id="rId43"/>
    <p:sldId id="319" r:id="rId44"/>
    <p:sldId id="320" r:id="rId45"/>
    <p:sldId id="323" r:id="rId46"/>
    <p:sldId id="322" r:id="rId47"/>
    <p:sldId id="321" r:id="rId48"/>
    <p:sldId id="270" r:id="rId49"/>
    <p:sldId id="328" r:id="rId50"/>
    <p:sldId id="327" r:id="rId51"/>
    <p:sldId id="313" r:id="rId52"/>
    <p:sldId id="310" r:id="rId53"/>
    <p:sldId id="356" r:id="rId54"/>
    <p:sldId id="260" r:id="rId55"/>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Open Sans" pitchFamily="34" charset="0"/>
        <a:ea typeface="+mn-ea"/>
        <a:cs typeface="Arial" charset="0"/>
      </a:defRPr>
    </a:lvl1pPr>
    <a:lvl2pPr marL="457200" algn="l" rtl="0" fontAlgn="base">
      <a:spcBef>
        <a:spcPct val="0"/>
      </a:spcBef>
      <a:spcAft>
        <a:spcPct val="0"/>
      </a:spcAft>
      <a:defRPr kern="1200">
        <a:solidFill>
          <a:schemeClr val="tx1"/>
        </a:solidFill>
        <a:latin typeface="Open Sans" pitchFamily="34" charset="0"/>
        <a:ea typeface="+mn-ea"/>
        <a:cs typeface="Arial" charset="0"/>
      </a:defRPr>
    </a:lvl2pPr>
    <a:lvl3pPr marL="914400" algn="l" rtl="0" fontAlgn="base">
      <a:spcBef>
        <a:spcPct val="0"/>
      </a:spcBef>
      <a:spcAft>
        <a:spcPct val="0"/>
      </a:spcAft>
      <a:defRPr kern="1200">
        <a:solidFill>
          <a:schemeClr val="tx1"/>
        </a:solidFill>
        <a:latin typeface="Open Sans" pitchFamily="34" charset="0"/>
        <a:ea typeface="+mn-ea"/>
        <a:cs typeface="Arial" charset="0"/>
      </a:defRPr>
    </a:lvl3pPr>
    <a:lvl4pPr marL="1371600" algn="l" rtl="0" fontAlgn="base">
      <a:spcBef>
        <a:spcPct val="0"/>
      </a:spcBef>
      <a:spcAft>
        <a:spcPct val="0"/>
      </a:spcAft>
      <a:defRPr kern="1200">
        <a:solidFill>
          <a:schemeClr val="tx1"/>
        </a:solidFill>
        <a:latin typeface="Open Sans" pitchFamily="34" charset="0"/>
        <a:ea typeface="+mn-ea"/>
        <a:cs typeface="Arial" charset="0"/>
      </a:defRPr>
    </a:lvl4pPr>
    <a:lvl5pPr marL="1828800" algn="l" rtl="0" fontAlgn="base">
      <a:spcBef>
        <a:spcPct val="0"/>
      </a:spcBef>
      <a:spcAft>
        <a:spcPct val="0"/>
      </a:spcAft>
      <a:defRPr kern="1200">
        <a:solidFill>
          <a:schemeClr val="tx1"/>
        </a:solidFill>
        <a:latin typeface="Open Sans" pitchFamily="34" charset="0"/>
        <a:ea typeface="+mn-ea"/>
        <a:cs typeface="Arial" charset="0"/>
      </a:defRPr>
    </a:lvl5pPr>
    <a:lvl6pPr marL="2286000" algn="l" defTabSz="914400" rtl="0" eaLnBrk="1" latinLnBrk="0" hangingPunct="1">
      <a:defRPr kern="1200">
        <a:solidFill>
          <a:schemeClr val="tx1"/>
        </a:solidFill>
        <a:latin typeface="Open Sans" pitchFamily="34" charset="0"/>
        <a:ea typeface="+mn-ea"/>
        <a:cs typeface="Arial" charset="0"/>
      </a:defRPr>
    </a:lvl6pPr>
    <a:lvl7pPr marL="2743200" algn="l" defTabSz="914400" rtl="0" eaLnBrk="1" latinLnBrk="0" hangingPunct="1">
      <a:defRPr kern="1200">
        <a:solidFill>
          <a:schemeClr val="tx1"/>
        </a:solidFill>
        <a:latin typeface="Open Sans" pitchFamily="34" charset="0"/>
        <a:ea typeface="+mn-ea"/>
        <a:cs typeface="Arial" charset="0"/>
      </a:defRPr>
    </a:lvl7pPr>
    <a:lvl8pPr marL="3200400" algn="l" defTabSz="914400" rtl="0" eaLnBrk="1" latinLnBrk="0" hangingPunct="1">
      <a:defRPr kern="1200">
        <a:solidFill>
          <a:schemeClr val="tx1"/>
        </a:solidFill>
        <a:latin typeface="Open Sans" pitchFamily="34" charset="0"/>
        <a:ea typeface="+mn-ea"/>
        <a:cs typeface="Arial" charset="0"/>
      </a:defRPr>
    </a:lvl8pPr>
    <a:lvl9pPr marL="3657600" algn="l" defTabSz="914400" rtl="0" eaLnBrk="1" latinLnBrk="0" hangingPunct="1">
      <a:defRPr kern="1200">
        <a:solidFill>
          <a:schemeClr val="tx1"/>
        </a:solidFill>
        <a:latin typeface="Open Sans"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ACA"/>
    <a:srgbClr val="FEDDA8"/>
    <a:srgbClr val="FCB033"/>
    <a:srgbClr val="737373"/>
    <a:srgbClr val="FEBF58"/>
    <a:srgbClr val="FED086"/>
    <a:srgbClr val="FFC819"/>
    <a:srgbClr val="C4E59F"/>
    <a:srgbClr val="71DAFF"/>
    <a:srgbClr val="FFE5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613" autoAdjust="0"/>
  </p:normalViewPr>
  <p:slideViewPr>
    <p:cSldViewPr>
      <p:cViewPr varScale="1">
        <p:scale>
          <a:sx n="96" d="100"/>
          <a:sy n="96" d="100"/>
        </p:scale>
        <p:origin x="-1428" y="-96"/>
      </p:cViewPr>
      <p:guideLst>
        <p:guide orient="horz" pos="2160"/>
        <p:guide pos="2880"/>
      </p:guideLst>
    </p:cSldViewPr>
  </p:slideViewPr>
  <p:notesTextViewPr>
    <p:cViewPr>
      <p:scale>
        <a:sx n="1" d="1"/>
        <a:sy n="1" d="1"/>
      </p:scale>
      <p:origin x="0" y="0"/>
    </p:cViewPr>
  </p:notesTextViewPr>
  <p:sorterViewPr>
    <p:cViewPr>
      <p:scale>
        <a:sx n="130" d="100"/>
        <a:sy n="130" d="100"/>
      </p:scale>
      <p:origin x="0" y="128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kocsis\AppData\Local\Microsoft\Windows\Temporary%20Internet%20Files\Content.Outlook\AXSPZM2Y\Startlap%20-%20NLC%20-%20H&#237;r24%20ktg-bev_jav&#237;tott.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858927536219681"/>
          <c:y val="6.9139966273187178E-2"/>
          <c:w val="0.85135069425002419"/>
          <c:h val="0.80607082630691396"/>
        </c:manualLayout>
      </c:layout>
      <c:barChart>
        <c:barDir val="bar"/>
        <c:grouping val="stacked"/>
        <c:varyColors val="0"/>
        <c:ser>
          <c:idx val="0"/>
          <c:order val="0"/>
          <c:tx>
            <c:strRef>
              <c:f>'[Startlap - NLC - Hír24 ktg-bev_javított.xls]Example Graphs Data'!$B$12</c:f>
              <c:strCache>
                <c:ptCount val="1"/>
                <c:pt idx="0">
                  <c:v>marketing</c:v>
                </c:pt>
              </c:strCache>
            </c:strRef>
          </c:tx>
          <c:spPr>
            <a:solidFill>
              <a:srgbClr val="6F233A"/>
            </a:solidFill>
            <a:ln w="25400">
              <a:noFill/>
            </a:ln>
          </c:spPr>
          <c:invertIfNegative val="0"/>
          <c:cat>
            <c:strRef>
              <c:f>'[Startlap - NLC - Hír24 ktg-bev_javított.xls]Example Graphs Data'!$C$11:$H$11</c:f>
              <c:strCache>
                <c:ptCount val="6"/>
                <c:pt idx="0">
                  <c:v>Startlap nyitó költségek</c:v>
                </c:pt>
                <c:pt idx="1">
                  <c:v>Startlap nyitó bevétel</c:v>
                </c:pt>
                <c:pt idx="2">
                  <c:v>NLC költségek</c:v>
                </c:pt>
                <c:pt idx="3">
                  <c:v>NLC bevétel</c:v>
                </c:pt>
                <c:pt idx="4">
                  <c:v>Hír24 költségek</c:v>
                </c:pt>
                <c:pt idx="5">
                  <c:v>Hír24 bevétel</c:v>
                </c:pt>
              </c:strCache>
            </c:strRef>
          </c:cat>
          <c:val>
            <c:numRef>
              <c:f>'[Startlap - NLC - Hír24 ktg-bev_javított.xls]Example Graphs Data'!$C$12:$H$12</c:f>
              <c:numCache>
                <c:formatCode>General</c:formatCode>
                <c:ptCount val="6"/>
                <c:pt idx="0" formatCode="_-* #,##0.00\ _m_k_-;\-* #,##0.00\ _m_k_-;_-* &quot;-&quot;??\ _m_k_-;_-@_-">
                  <c:v>0.13406287813072706</c:v>
                </c:pt>
                <c:pt idx="2" formatCode="_-* #,##0.00\ _m_k_-;\-* #,##0.00\ _m_k_-;_-* &quot;-&quot;??\ _m_k_-;_-@_-">
                  <c:v>0.19247618898297064</c:v>
                </c:pt>
                <c:pt idx="4" formatCode="_-* #,##0.00\ _m_k_-;\-* #,##0.00\ _m_k_-;_-* &quot;-&quot;??\ _m_k_-;_-@_-">
                  <c:v>5.0903605502052196E-2</c:v>
                </c:pt>
              </c:numCache>
            </c:numRef>
          </c:val>
        </c:ser>
        <c:ser>
          <c:idx val="1"/>
          <c:order val="1"/>
          <c:tx>
            <c:strRef>
              <c:f>'[Startlap - NLC - Hír24 ktg-bev_javított.xls]Example Graphs Data'!$B$13</c:f>
              <c:strCache>
                <c:ptCount val="1"/>
                <c:pt idx="0">
                  <c:v>tartalom</c:v>
                </c:pt>
              </c:strCache>
            </c:strRef>
          </c:tx>
          <c:spPr>
            <a:solidFill>
              <a:srgbClr val="CA5227"/>
            </a:solidFill>
            <a:ln w="25400">
              <a:noFill/>
            </a:ln>
          </c:spPr>
          <c:invertIfNegative val="0"/>
          <c:cat>
            <c:strRef>
              <c:f>'[Startlap - NLC - Hír24 ktg-bev_javított.xls]Example Graphs Data'!$C$11:$H$11</c:f>
              <c:strCache>
                <c:ptCount val="6"/>
                <c:pt idx="0">
                  <c:v>Startlap nyitó költségek</c:v>
                </c:pt>
                <c:pt idx="1">
                  <c:v>Startlap nyitó bevétel</c:v>
                </c:pt>
                <c:pt idx="2">
                  <c:v>NLC költségek</c:v>
                </c:pt>
                <c:pt idx="3">
                  <c:v>NLC bevétel</c:v>
                </c:pt>
                <c:pt idx="4">
                  <c:v>Hír24 költségek</c:v>
                </c:pt>
                <c:pt idx="5">
                  <c:v>Hír24 bevétel</c:v>
                </c:pt>
              </c:strCache>
            </c:strRef>
          </c:cat>
          <c:val>
            <c:numRef>
              <c:f>'[Startlap - NLC - Hír24 ktg-bev_javított.xls]Example Graphs Data'!$C$13:$H$13</c:f>
              <c:numCache>
                <c:formatCode>General</c:formatCode>
                <c:ptCount val="6"/>
                <c:pt idx="0" formatCode="_-* #,##0.00\ _m_k_-;\-* #,##0.00\ _m_k_-;_-* &quot;-&quot;??\ _m_k_-;_-@_-">
                  <c:v>0.10469718026813933</c:v>
                </c:pt>
                <c:pt idx="2" formatCode="_-* #,##0.00\ _m_k_-;\-* #,##0.00\ _m_k_-;_-* &quot;-&quot;??\ _m_k_-;_-@_-">
                  <c:v>0.48251585326908758</c:v>
                </c:pt>
                <c:pt idx="4" formatCode="_-* #,##0.00\ _m_k_-;\-* #,##0.00\ _m_k_-;_-* &quot;-&quot;??\ _m_k_-;_-@_-">
                  <c:v>0.36397550801810302</c:v>
                </c:pt>
              </c:numCache>
            </c:numRef>
          </c:val>
        </c:ser>
        <c:ser>
          <c:idx val="2"/>
          <c:order val="2"/>
          <c:tx>
            <c:strRef>
              <c:f>'[Startlap - NLC - Hír24 ktg-bev_javított.xls]Example Graphs Data'!$B$14</c:f>
              <c:strCache>
                <c:ptCount val="1"/>
                <c:pt idx="0">
                  <c:v>sales</c:v>
                </c:pt>
              </c:strCache>
            </c:strRef>
          </c:tx>
          <c:spPr>
            <a:solidFill>
              <a:srgbClr val="032A55"/>
            </a:solidFill>
            <a:ln w="25400">
              <a:noFill/>
            </a:ln>
          </c:spPr>
          <c:invertIfNegative val="0"/>
          <c:cat>
            <c:strRef>
              <c:f>'[Startlap - NLC - Hír24 ktg-bev_javított.xls]Example Graphs Data'!$C$11:$H$11</c:f>
              <c:strCache>
                <c:ptCount val="6"/>
                <c:pt idx="0">
                  <c:v>Startlap nyitó költségek</c:v>
                </c:pt>
                <c:pt idx="1">
                  <c:v>Startlap nyitó bevétel</c:v>
                </c:pt>
                <c:pt idx="2">
                  <c:v>NLC költségek</c:v>
                </c:pt>
                <c:pt idx="3">
                  <c:v>NLC bevétel</c:v>
                </c:pt>
                <c:pt idx="4">
                  <c:v>Hír24 költségek</c:v>
                </c:pt>
                <c:pt idx="5">
                  <c:v>Hír24 bevétel</c:v>
                </c:pt>
              </c:strCache>
            </c:strRef>
          </c:cat>
          <c:val>
            <c:numRef>
              <c:f>'[Startlap - NLC - Hír24 ktg-bev_javított.xls]Example Graphs Data'!$C$14:$H$14</c:f>
              <c:numCache>
                <c:formatCode>General</c:formatCode>
                <c:ptCount val="6"/>
                <c:pt idx="0" formatCode="_-* #,##0.00\ _m_k_-;\-* #,##0.00\ _m_k_-;_-* &quot;-&quot;??\ _m_k_-;_-@_-">
                  <c:v>0.17951759920383695</c:v>
                </c:pt>
                <c:pt idx="2" formatCode="_-* #,##0.00\ _m_k_-;\-* #,##0.00\ _m_k_-;_-* &quot;-&quot;??\ _m_k_-;_-@_-">
                  <c:v>0.23572066408268733</c:v>
                </c:pt>
                <c:pt idx="4" formatCode="_-* #,##0.00\ _m_k_-;\-* #,##0.00\ _m_k_-;_-* &quot;-&quot;??\ _m_k_-;_-@_-">
                  <c:v>0.10921524757212141</c:v>
                </c:pt>
              </c:numCache>
            </c:numRef>
          </c:val>
        </c:ser>
        <c:ser>
          <c:idx val="3"/>
          <c:order val="3"/>
          <c:tx>
            <c:strRef>
              <c:f>'[Startlap - NLC - Hír24 ktg-bev_javított.xls]Example Graphs Data'!$B$15</c:f>
              <c:strCache>
                <c:ptCount val="1"/>
                <c:pt idx="0">
                  <c:v>technológia</c:v>
                </c:pt>
              </c:strCache>
            </c:strRef>
          </c:tx>
          <c:spPr>
            <a:solidFill>
              <a:srgbClr val="005193"/>
            </a:solidFill>
            <a:ln w="25400">
              <a:noFill/>
            </a:ln>
          </c:spPr>
          <c:invertIfNegative val="0"/>
          <c:cat>
            <c:strRef>
              <c:f>'[Startlap - NLC - Hír24 ktg-bev_javított.xls]Example Graphs Data'!$C$11:$H$11</c:f>
              <c:strCache>
                <c:ptCount val="6"/>
                <c:pt idx="0">
                  <c:v>Startlap nyitó költségek</c:v>
                </c:pt>
                <c:pt idx="1">
                  <c:v>Startlap nyitó bevétel</c:v>
                </c:pt>
                <c:pt idx="2">
                  <c:v>NLC költségek</c:v>
                </c:pt>
                <c:pt idx="3">
                  <c:v>NLC bevétel</c:v>
                </c:pt>
                <c:pt idx="4">
                  <c:v>Hír24 költségek</c:v>
                </c:pt>
                <c:pt idx="5">
                  <c:v>Hír24 bevétel</c:v>
                </c:pt>
              </c:strCache>
            </c:strRef>
          </c:cat>
          <c:val>
            <c:numRef>
              <c:f>'[Startlap - NLC - Hír24 ktg-bev_javított.xls]Example Graphs Data'!$C$15:$H$15</c:f>
              <c:numCache>
                <c:formatCode>General</c:formatCode>
                <c:ptCount val="6"/>
                <c:pt idx="0" formatCode="_-* #,##0.00\ _m_k_-;\-* #,##0.00\ _m_k_-;_-* &quot;-&quot;??\ _m_k_-;_-@_-">
                  <c:v>0.12482668017722846</c:v>
                </c:pt>
                <c:pt idx="2" formatCode="_-* #,##0.00\ _m_k_-;\-* #,##0.00\ _m_k_-;_-* &quot;-&quot;??\ _m_k_-;_-@_-">
                  <c:v>0.13953488372093023</c:v>
                </c:pt>
                <c:pt idx="4" formatCode="_-* #,##0.00\ _m_k_-;\-* #,##0.00\ _m_k_-;_-* &quot;-&quot;??\ _m_k_-;_-@_-">
                  <c:v>7.636363636363637E-2</c:v>
                </c:pt>
              </c:numCache>
            </c:numRef>
          </c:val>
        </c:ser>
        <c:ser>
          <c:idx val="4"/>
          <c:order val="4"/>
          <c:tx>
            <c:strRef>
              <c:f>'[Startlap - NLC - Hír24 ktg-bev_javított.xls]Example Graphs Data'!$B$16</c:f>
              <c:strCache>
                <c:ptCount val="1"/>
                <c:pt idx="0">
                  <c:v>Total Net Sales</c:v>
                </c:pt>
              </c:strCache>
            </c:strRef>
          </c:tx>
          <c:spPr>
            <a:solidFill>
              <a:srgbClr val="8FB9E0"/>
            </a:solidFill>
            <a:ln w="25400">
              <a:noFill/>
            </a:ln>
          </c:spPr>
          <c:invertIfNegative val="0"/>
          <c:cat>
            <c:strRef>
              <c:f>'[Startlap - NLC - Hír24 ktg-bev_javított.xls]Example Graphs Data'!$C$11:$H$11</c:f>
              <c:strCache>
                <c:ptCount val="6"/>
                <c:pt idx="0">
                  <c:v>Startlap nyitó költségek</c:v>
                </c:pt>
                <c:pt idx="1">
                  <c:v>Startlap nyitó bevétel</c:v>
                </c:pt>
                <c:pt idx="2">
                  <c:v>NLC költségek</c:v>
                </c:pt>
                <c:pt idx="3">
                  <c:v>NLC bevétel</c:v>
                </c:pt>
                <c:pt idx="4">
                  <c:v>Hír24 költségek</c:v>
                </c:pt>
                <c:pt idx="5">
                  <c:v>Hír24 bevétel</c:v>
                </c:pt>
              </c:strCache>
            </c:strRef>
          </c:cat>
          <c:val>
            <c:numRef>
              <c:f>'[Startlap - NLC - Hír24 ktg-bev_javított.xls]Example Graphs Data'!$C$16:$H$16</c:f>
              <c:numCache>
                <c:formatCode>_-* #,##0.00\ _m_k_-;\-* #,##0.00\ _m_k_-;_-* "-"??\ _m_k_-;_-@_-</c:formatCode>
                <c:ptCount val="6"/>
                <c:pt idx="1">
                  <c:v>0.87521498876504455</c:v>
                </c:pt>
                <c:pt idx="3">
                  <c:v>1.1329538475452197</c:v>
                </c:pt>
                <c:pt idx="5">
                  <c:v>0.54319113904367522</c:v>
                </c:pt>
              </c:numCache>
            </c:numRef>
          </c:val>
        </c:ser>
        <c:dLbls>
          <c:showLegendKey val="0"/>
          <c:showVal val="0"/>
          <c:showCatName val="0"/>
          <c:showSerName val="0"/>
          <c:showPercent val="0"/>
          <c:showBubbleSize val="0"/>
        </c:dLbls>
        <c:gapWidth val="100"/>
        <c:overlap val="100"/>
        <c:axId val="111847296"/>
        <c:axId val="111848832"/>
      </c:barChart>
      <c:catAx>
        <c:axId val="111847296"/>
        <c:scaling>
          <c:orientation val="minMax"/>
        </c:scaling>
        <c:delete val="0"/>
        <c:axPos val="l"/>
        <c:numFmt formatCode="General" sourceLinked="1"/>
        <c:majorTickMark val="none"/>
        <c:minorTickMark val="none"/>
        <c:tickLblPos val="nextTo"/>
        <c:spPr>
          <a:ln w="3175">
            <a:solidFill>
              <a:srgbClr val="4D93CC"/>
            </a:solidFill>
            <a:prstDash val="solid"/>
          </a:ln>
        </c:spPr>
        <c:txPr>
          <a:bodyPr rot="0" vert="horz"/>
          <a:lstStyle/>
          <a:p>
            <a:pPr>
              <a:defRPr sz="800" b="0" i="0" u="none" strike="noStrike" baseline="0">
                <a:solidFill>
                  <a:srgbClr val="083E78"/>
                </a:solidFill>
                <a:latin typeface="+mj-lt"/>
                <a:ea typeface="Verdana"/>
                <a:cs typeface="Verdana"/>
              </a:defRPr>
            </a:pPr>
            <a:endParaRPr lang="hu-HU"/>
          </a:p>
        </c:txPr>
        <c:crossAx val="111848832"/>
        <c:crosses val="autoZero"/>
        <c:auto val="1"/>
        <c:lblAlgn val="ctr"/>
        <c:lblOffset val="100"/>
        <c:tickLblSkip val="1"/>
        <c:tickMarkSkip val="1"/>
        <c:noMultiLvlLbl val="0"/>
      </c:catAx>
      <c:valAx>
        <c:axId val="111848832"/>
        <c:scaling>
          <c:orientation val="minMax"/>
        </c:scaling>
        <c:delete val="1"/>
        <c:axPos val="b"/>
        <c:majorGridlines>
          <c:spPr>
            <a:ln w="3175">
              <a:solidFill>
                <a:srgbClr val="B1D1EC"/>
              </a:solidFill>
              <a:prstDash val="sysDash"/>
            </a:ln>
          </c:spPr>
        </c:majorGridlines>
        <c:numFmt formatCode="_-* #,##0.00\ _m_k_-;\-* #,##0.00\ _m_k_-;_-* &quot;-&quot;??\ _m_k_-;_-@_-" sourceLinked="1"/>
        <c:majorTickMark val="out"/>
        <c:minorTickMark val="none"/>
        <c:tickLblPos val="nextTo"/>
        <c:crossAx val="111847296"/>
        <c:crosses val="autoZero"/>
        <c:crossBetween val="between"/>
      </c:valAx>
      <c:spPr>
        <a:noFill/>
        <a:ln w="25400">
          <a:noFill/>
        </a:ln>
      </c:spPr>
    </c:plotArea>
    <c:legend>
      <c:legendPos val="b"/>
      <c:layout>
        <c:manualLayout>
          <c:xMode val="edge"/>
          <c:yMode val="edge"/>
          <c:x val="0.27254507541583217"/>
          <c:y val="0.95446883467057952"/>
          <c:w val="0.50601209027755267"/>
          <c:h val="4.2158473290720755E-2"/>
        </c:manualLayout>
      </c:layout>
      <c:overlay val="0"/>
      <c:spPr>
        <a:solidFill>
          <a:srgbClr val="FFFFFF"/>
        </a:solidFill>
        <a:ln w="25400">
          <a:noFill/>
        </a:ln>
      </c:spPr>
      <c:txPr>
        <a:bodyPr/>
        <a:lstStyle/>
        <a:p>
          <a:pPr>
            <a:defRPr sz="800" b="0" i="0" u="none" strike="noStrike" baseline="0">
              <a:solidFill>
                <a:srgbClr val="083E78"/>
              </a:solidFill>
              <a:latin typeface="+mj-lt"/>
              <a:ea typeface="Verdana"/>
              <a:cs typeface="Verdana"/>
            </a:defRPr>
          </a:pPr>
          <a:endParaRPr lang="hu-HU"/>
        </a:p>
      </c:txPr>
    </c:legend>
    <c:plotVisOnly val="1"/>
    <c:dispBlanksAs val="gap"/>
    <c:showDLblsOverMax val="0"/>
  </c:chart>
  <c:spPr>
    <a:noFill/>
    <a:ln w="9525">
      <a:noFill/>
    </a:ln>
  </c:spPr>
  <c:txPr>
    <a:bodyPr/>
    <a:lstStyle/>
    <a:p>
      <a:pPr>
        <a:defRPr sz="1200" b="0" i="0" u="none" strike="noStrike" baseline="0">
          <a:solidFill>
            <a:srgbClr val="083E78"/>
          </a:solidFill>
          <a:latin typeface="Verdana"/>
          <a:ea typeface="Verdana"/>
          <a:cs typeface="Verdana"/>
        </a:defRPr>
      </a:pPr>
      <a:endParaRPr lang="hu-H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F5F82F-75F7-4E83-86FD-F94307827864}"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hu-HU"/>
        </a:p>
      </dgm:t>
    </dgm:pt>
    <dgm:pt modelId="{D24DB934-BD8A-4C75-AAFD-6ABBAE94A7EF}">
      <dgm:prSet phldrT="[Szöveg]"/>
      <dgm:spPr/>
      <dgm:t>
        <a:bodyPr/>
        <a:lstStyle/>
        <a:p>
          <a:r>
            <a:rPr lang="hu-HU" dirty="0" smtClean="0"/>
            <a:t>Működő üzleti modell</a:t>
          </a:r>
          <a:endParaRPr lang="hu-HU" dirty="0"/>
        </a:p>
      </dgm:t>
    </dgm:pt>
    <dgm:pt modelId="{289B6DED-94DE-4CAC-8842-FD8C36042FBC}" type="parTrans" cxnId="{8FA32554-52E1-4B64-A84D-7911900D4778}">
      <dgm:prSet/>
      <dgm:spPr/>
      <dgm:t>
        <a:bodyPr/>
        <a:lstStyle/>
        <a:p>
          <a:endParaRPr lang="hu-HU"/>
        </a:p>
      </dgm:t>
    </dgm:pt>
    <dgm:pt modelId="{361405A3-C0AA-48C5-BC6C-BF48A2CD4E03}" type="sibTrans" cxnId="{8FA32554-52E1-4B64-A84D-7911900D4778}">
      <dgm:prSet/>
      <dgm:spPr/>
      <dgm:t>
        <a:bodyPr/>
        <a:lstStyle/>
        <a:p>
          <a:endParaRPr lang="hu-HU"/>
        </a:p>
      </dgm:t>
    </dgm:pt>
    <dgm:pt modelId="{407A9A58-045E-42F3-9328-7E71456A8647}">
      <dgm:prSet phldrT="[Szöveg]"/>
      <dgm:spPr/>
      <dgm:t>
        <a:bodyPr/>
        <a:lstStyle/>
        <a:p>
          <a:r>
            <a:rPr lang="hu-HU" dirty="0" smtClean="0"/>
            <a:t>Termék</a:t>
          </a:r>
          <a:endParaRPr lang="hu-HU" dirty="0"/>
        </a:p>
      </dgm:t>
    </dgm:pt>
    <dgm:pt modelId="{19EA3186-FC2F-4F07-B0A5-96F9FA3955FA}" type="parTrans" cxnId="{38C642A7-058D-4789-B5BC-244ED3B7C91F}">
      <dgm:prSet/>
      <dgm:spPr/>
      <dgm:t>
        <a:bodyPr/>
        <a:lstStyle/>
        <a:p>
          <a:endParaRPr lang="hu-HU"/>
        </a:p>
      </dgm:t>
    </dgm:pt>
    <dgm:pt modelId="{9329CACB-B14F-41B8-80E0-F652EF167FF9}" type="sibTrans" cxnId="{38C642A7-058D-4789-B5BC-244ED3B7C91F}">
      <dgm:prSet/>
      <dgm:spPr/>
      <dgm:t>
        <a:bodyPr/>
        <a:lstStyle/>
        <a:p>
          <a:endParaRPr lang="hu-HU"/>
        </a:p>
      </dgm:t>
    </dgm:pt>
    <dgm:pt modelId="{967710A7-CC15-4D7C-9DF8-901F4CD3F88A}">
      <dgm:prSet phldrT="[Szöveg]"/>
      <dgm:spPr/>
      <dgm:t>
        <a:bodyPr/>
        <a:lstStyle/>
        <a:p>
          <a:r>
            <a:rPr lang="hu-HU" dirty="0" smtClean="0"/>
            <a:t>Fókusz</a:t>
          </a:r>
          <a:endParaRPr lang="hu-HU" dirty="0"/>
        </a:p>
      </dgm:t>
    </dgm:pt>
    <dgm:pt modelId="{D67E50DF-1996-451D-81E3-56A349E6E704}" type="parTrans" cxnId="{605EE384-991D-43A6-8A2B-F718E669228B}">
      <dgm:prSet/>
      <dgm:spPr/>
      <dgm:t>
        <a:bodyPr/>
        <a:lstStyle/>
        <a:p>
          <a:endParaRPr lang="hu-HU"/>
        </a:p>
      </dgm:t>
    </dgm:pt>
    <dgm:pt modelId="{3BA99739-1BD5-406E-8250-B2CF0FEBDEE5}" type="sibTrans" cxnId="{605EE384-991D-43A6-8A2B-F718E669228B}">
      <dgm:prSet/>
      <dgm:spPr/>
      <dgm:t>
        <a:bodyPr/>
        <a:lstStyle/>
        <a:p>
          <a:endParaRPr lang="hu-HU"/>
        </a:p>
      </dgm:t>
    </dgm:pt>
    <dgm:pt modelId="{077862E0-F938-413B-9F43-351C98F80E68}">
      <dgm:prSet phldrT="[Szöveg]"/>
      <dgm:spPr/>
      <dgm:t>
        <a:bodyPr/>
        <a:lstStyle/>
        <a:p>
          <a:r>
            <a:rPr lang="hu-HU" dirty="0" smtClean="0"/>
            <a:t>Piac (vevő)</a:t>
          </a:r>
          <a:endParaRPr lang="hu-HU" dirty="0"/>
        </a:p>
      </dgm:t>
    </dgm:pt>
    <dgm:pt modelId="{83B949C6-C9F6-46F5-B156-73D969CFD159}" type="parTrans" cxnId="{1820034F-5EC1-446F-BE5B-B4072241E1E1}">
      <dgm:prSet/>
      <dgm:spPr/>
      <dgm:t>
        <a:bodyPr/>
        <a:lstStyle/>
        <a:p>
          <a:endParaRPr lang="hu-HU"/>
        </a:p>
      </dgm:t>
    </dgm:pt>
    <dgm:pt modelId="{37072C43-B672-4BB5-843F-D5F25AA1E2ED}" type="sibTrans" cxnId="{1820034F-5EC1-446F-BE5B-B4072241E1E1}">
      <dgm:prSet/>
      <dgm:spPr/>
      <dgm:t>
        <a:bodyPr/>
        <a:lstStyle/>
        <a:p>
          <a:endParaRPr lang="hu-HU"/>
        </a:p>
      </dgm:t>
    </dgm:pt>
    <dgm:pt modelId="{1D67893E-9E40-4B54-AFA5-6F1C8C6C3675}">
      <dgm:prSet phldrT="[Szöveg]"/>
      <dgm:spPr/>
      <dgm:t>
        <a:bodyPr/>
        <a:lstStyle/>
        <a:p>
          <a:r>
            <a:rPr lang="hu-HU" dirty="0" smtClean="0"/>
            <a:t>Verseny-képesség</a:t>
          </a:r>
          <a:endParaRPr lang="hu-HU" dirty="0"/>
        </a:p>
      </dgm:t>
    </dgm:pt>
    <dgm:pt modelId="{0D6A0414-1EBC-45E6-B5CE-D585E2189554}" type="parTrans" cxnId="{F86A8752-F5A2-4C86-A8CE-74D3C6DE0680}">
      <dgm:prSet/>
      <dgm:spPr/>
      <dgm:t>
        <a:bodyPr/>
        <a:lstStyle/>
        <a:p>
          <a:endParaRPr lang="hu-HU"/>
        </a:p>
      </dgm:t>
    </dgm:pt>
    <dgm:pt modelId="{5014EB67-8339-4B1C-88CC-7528DE16212E}" type="sibTrans" cxnId="{F86A8752-F5A2-4C86-A8CE-74D3C6DE0680}">
      <dgm:prSet/>
      <dgm:spPr/>
      <dgm:t>
        <a:bodyPr/>
        <a:lstStyle/>
        <a:p>
          <a:endParaRPr lang="hu-HU"/>
        </a:p>
      </dgm:t>
    </dgm:pt>
    <dgm:pt modelId="{0070EE3D-0306-4BD2-BA7D-979C05B5D7E5}">
      <dgm:prSet phldrT="[Szöveg]"/>
      <dgm:spPr/>
      <dgm:t>
        <a:bodyPr/>
        <a:lstStyle/>
        <a:p>
          <a:r>
            <a:rPr lang="hu-HU" dirty="0" smtClean="0"/>
            <a:t>Logisztika, disztribúció,</a:t>
          </a:r>
        </a:p>
        <a:p>
          <a:r>
            <a:rPr lang="hu-HU" dirty="0" smtClean="0"/>
            <a:t>marketing</a:t>
          </a:r>
          <a:endParaRPr lang="hu-HU" dirty="0"/>
        </a:p>
      </dgm:t>
    </dgm:pt>
    <dgm:pt modelId="{74D30316-C5DF-48C4-9A33-421D9A284413}" type="parTrans" cxnId="{E6134313-291C-4290-B2F9-74BAF631677C}">
      <dgm:prSet/>
      <dgm:spPr/>
      <dgm:t>
        <a:bodyPr/>
        <a:lstStyle/>
        <a:p>
          <a:endParaRPr lang="hu-HU"/>
        </a:p>
      </dgm:t>
    </dgm:pt>
    <dgm:pt modelId="{C6948BB0-D4D6-4793-8439-B40FEAB9CE59}" type="sibTrans" cxnId="{E6134313-291C-4290-B2F9-74BAF631677C}">
      <dgm:prSet/>
      <dgm:spPr/>
      <dgm:t>
        <a:bodyPr/>
        <a:lstStyle/>
        <a:p>
          <a:endParaRPr lang="hu-HU"/>
        </a:p>
      </dgm:t>
    </dgm:pt>
    <dgm:pt modelId="{B53B4B1B-7202-4C31-8B2D-A0397BB6DCF4}">
      <dgm:prSet phldrT="[Szöveg]"/>
      <dgm:spPr/>
      <dgm:t>
        <a:bodyPr/>
        <a:lstStyle/>
        <a:p>
          <a:r>
            <a:rPr lang="hu-HU" dirty="0" smtClean="0"/>
            <a:t>Időzítés</a:t>
          </a:r>
          <a:endParaRPr lang="hu-HU" dirty="0"/>
        </a:p>
      </dgm:t>
    </dgm:pt>
    <dgm:pt modelId="{61E5F59C-84DD-4839-9ABB-04DDFE26B08A}" type="parTrans" cxnId="{36135BED-EB54-40E5-B503-CC395E290C6B}">
      <dgm:prSet/>
      <dgm:spPr/>
      <dgm:t>
        <a:bodyPr/>
        <a:lstStyle/>
        <a:p>
          <a:endParaRPr lang="hu-HU"/>
        </a:p>
      </dgm:t>
    </dgm:pt>
    <dgm:pt modelId="{C7355AF6-354F-40C4-9AC9-24FAC70A1C6E}" type="sibTrans" cxnId="{36135BED-EB54-40E5-B503-CC395E290C6B}">
      <dgm:prSet/>
      <dgm:spPr/>
      <dgm:t>
        <a:bodyPr/>
        <a:lstStyle/>
        <a:p>
          <a:endParaRPr lang="hu-HU"/>
        </a:p>
      </dgm:t>
    </dgm:pt>
    <dgm:pt modelId="{DA18C8D3-9D37-4D5C-B281-5DCB8E13CD86}" type="pres">
      <dgm:prSet presAssocID="{37F5F82F-75F7-4E83-86FD-F94307827864}" presName="Name0" presStyleCnt="0">
        <dgm:presLayoutVars>
          <dgm:chMax val="1"/>
          <dgm:chPref val="1"/>
          <dgm:dir/>
          <dgm:animOne val="branch"/>
          <dgm:animLvl val="lvl"/>
        </dgm:presLayoutVars>
      </dgm:prSet>
      <dgm:spPr/>
      <dgm:t>
        <a:bodyPr/>
        <a:lstStyle/>
        <a:p>
          <a:endParaRPr lang="hu-HU"/>
        </a:p>
      </dgm:t>
    </dgm:pt>
    <dgm:pt modelId="{CAFC6FB2-2FF7-41A4-AF16-29EE8F0E4934}" type="pres">
      <dgm:prSet presAssocID="{D24DB934-BD8A-4C75-AAFD-6ABBAE94A7EF}" presName="Parent" presStyleLbl="node0" presStyleIdx="0" presStyleCnt="1">
        <dgm:presLayoutVars>
          <dgm:chMax val="6"/>
          <dgm:chPref val="6"/>
        </dgm:presLayoutVars>
      </dgm:prSet>
      <dgm:spPr/>
      <dgm:t>
        <a:bodyPr/>
        <a:lstStyle/>
        <a:p>
          <a:endParaRPr lang="hu-HU"/>
        </a:p>
      </dgm:t>
    </dgm:pt>
    <dgm:pt modelId="{C20A1BD2-E82F-4E7E-B23D-B8F8557F3B86}" type="pres">
      <dgm:prSet presAssocID="{407A9A58-045E-42F3-9328-7E71456A8647}" presName="Accent1" presStyleCnt="0"/>
      <dgm:spPr/>
    </dgm:pt>
    <dgm:pt modelId="{9A257EA8-2E91-45B2-82C9-6AD12C03C503}" type="pres">
      <dgm:prSet presAssocID="{407A9A58-045E-42F3-9328-7E71456A8647}" presName="Accent" presStyleLbl="bgShp" presStyleIdx="0" presStyleCnt="6"/>
      <dgm:spPr/>
    </dgm:pt>
    <dgm:pt modelId="{E7406D8C-DDC9-4FE1-80D7-D908CF35375C}" type="pres">
      <dgm:prSet presAssocID="{407A9A58-045E-42F3-9328-7E71456A8647}" presName="Child1" presStyleLbl="node1" presStyleIdx="0" presStyleCnt="6">
        <dgm:presLayoutVars>
          <dgm:chMax val="0"/>
          <dgm:chPref val="0"/>
          <dgm:bulletEnabled val="1"/>
        </dgm:presLayoutVars>
      </dgm:prSet>
      <dgm:spPr/>
      <dgm:t>
        <a:bodyPr/>
        <a:lstStyle/>
        <a:p>
          <a:endParaRPr lang="hu-HU"/>
        </a:p>
      </dgm:t>
    </dgm:pt>
    <dgm:pt modelId="{15D01CF9-75A7-4C89-90B2-B5944345FDE1}" type="pres">
      <dgm:prSet presAssocID="{967710A7-CC15-4D7C-9DF8-901F4CD3F88A}" presName="Accent2" presStyleCnt="0"/>
      <dgm:spPr/>
    </dgm:pt>
    <dgm:pt modelId="{25D27476-DB8C-4B45-9A85-5834A569155B}" type="pres">
      <dgm:prSet presAssocID="{967710A7-CC15-4D7C-9DF8-901F4CD3F88A}" presName="Accent" presStyleLbl="bgShp" presStyleIdx="1" presStyleCnt="6"/>
      <dgm:spPr/>
    </dgm:pt>
    <dgm:pt modelId="{651C41EF-E6CF-4670-B66E-30BD2FB06C51}" type="pres">
      <dgm:prSet presAssocID="{967710A7-CC15-4D7C-9DF8-901F4CD3F88A}" presName="Child2" presStyleLbl="node1" presStyleIdx="1" presStyleCnt="6" custLinFactX="-83778" custLinFactNeighborX="-100000" custLinFactNeighborY="-3591">
        <dgm:presLayoutVars>
          <dgm:chMax val="0"/>
          <dgm:chPref val="0"/>
          <dgm:bulletEnabled val="1"/>
        </dgm:presLayoutVars>
      </dgm:prSet>
      <dgm:spPr/>
      <dgm:t>
        <a:bodyPr/>
        <a:lstStyle/>
        <a:p>
          <a:endParaRPr lang="hu-HU"/>
        </a:p>
      </dgm:t>
    </dgm:pt>
    <dgm:pt modelId="{88D29FD9-1B7B-4768-942F-840C1451F80E}" type="pres">
      <dgm:prSet presAssocID="{077862E0-F938-413B-9F43-351C98F80E68}" presName="Accent3" presStyleCnt="0"/>
      <dgm:spPr/>
    </dgm:pt>
    <dgm:pt modelId="{B1876178-75B2-40E5-A96C-A9236253A556}" type="pres">
      <dgm:prSet presAssocID="{077862E0-F938-413B-9F43-351C98F80E68}" presName="Accent" presStyleLbl="bgShp" presStyleIdx="2" presStyleCnt="6"/>
      <dgm:spPr/>
    </dgm:pt>
    <dgm:pt modelId="{3962B50B-D7DB-4CC2-9C94-5D267B7384AA}" type="pres">
      <dgm:prSet presAssocID="{077862E0-F938-413B-9F43-351C98F80E68}" presName="Child3" presStyleLbl="node1" presStyleIdx="2" presStyleCnt="6" custLinFactY="-24506" custLinFactNeighborX="-736" custLinFactNeighborY="-100000">
        <dgm:presLayoutVars>
          <dgm:chMax val="0"/>
          <dgm:chPref val="0"/>
          <dgm:bulletEnabled val="1"/>
        </dgm:presLayoutVars>
      </dgm:prSet>
      <dgm:spPr/>
      <dgm:t>
        <a:bodyPr/>
        <a:lstStyle/>
        <a:p>
          <a:endParaRPr lang="hu-HU"/>
        </a:p>
      </dgm:t>
    </dgm:pt>
    <dgm:pt modelId="{401D17F2-E4FE-4327-A75C-BDB2E5762FDF}" type="pres">
      <dgm:prSet presAssocID="{1D67893E-9E40-4B54-AFA5-6F1C8C6C3675}" presName="Accent4" presStyleCnt="0"/>
      <dgm:spPr/>
    </dgm:pt>
    <dgm:pt modelId="{DBD6EB54-76FA-45D3-AB2E-5DF9CDF111F2}" type="pres">
      <dgm:prSet presAssocID="{1D67893E-9E40-4B54-AFA5-6F1C8C6C3675}" presName="Accent" presStyleLbl="bgShp" presStyleIdx="3" presStyleCnt="6"/>
      <dgm:spPr/>
    </dgm:pt>
    <dgm:pt modelId="{15AA2170-FC22-4C15-A06B-82B347F1C376}" type="pres">
      <dgm:prSet presAssocID="{1D67893E-9E40-4B54-AFA5-6F1C8C6C3675}" presName="Child4" presStyleLbl="node1" presStyleIdx="3" presStyleCnt="6" custLinFactNeighborX="94881" custLinFactNeighborY="-64457">
        <dgm:presLayoutVars>
          <dgm:chMax val="0"/>
          <dgm:chPref val="0"/>
          <dgm:bulletEnabled val="1"/>
        </dgm:presLayoutVars>
      </dgm:prSet>
      <dgm:spPr/>
      <dgm:t>
        <a:bodyPr/>
        <a:lstStyle/>
        <a:p>
          <a:endParaRPr lang="hu-HU"/>
        </a:p>
      </dgm:t>
    </dgm:pt>
    <dgm:pt modelId="{CF382F62-4449-4370-B71A-8C4EA4878973}" type="pres">
      <dgm:prSet presAssocID="{0070EE3D-0306-4BD2-BA7D-979C05B5D7E5}" presName="Accent5" presStyleCnt="0"/>
      <dgm:spPr/>
    </dgm:pt>
    <dgm:pt modelId="{7ADC1273-9CED-41A3-9544-C3B7B1CE246B}" type="pres">
      <dgm:prSet presAssocID="{0070EE3D-0306-4BD2-BA7D-979C05B5D7E5}" presName="Accent" presStyleLbl="bgShp" presStyleIdx="4" presStyleCnt="6"/>
      <dgm:spPr/>
    </dgm:pt>
    <dgm:pt modelId="{FA6109E5-A803-4E41-988D-5927A0F02115}" type="pres">
      <dgm:prSet presAssocID="{0070EE3D-0306-4BD2-BA7D-979C05B5D7E5}" presName="Child5" presStyleLbl="node1" presStyleIdx="4" presStyleCnt="6" custLinFactNeighborX="91820" custLinFactNeighborY="60757">
        <dgm:presLayoutVars>
          <dgm:chMax val="0"/>
          <dgm:chPref val="0"/>
          <dgm:bulletEnabled val="1"/>
        </dgm:presLayoutVars>
      </dgm:prSet>
      <dgm:spPr/>
      <dgm:t>
        <a:bodyPr/>
        <a:lstStyle/>
        <a:p>
          <a:endParaRPr lang="hu-HU"/>
        </a:p>
      </dgm:t>
    </dgm:pt>
    <dgm:pt modelId="{C220E085-07C8-400D-91B4-CC9A6AF1E9DE}" type="pres">
      <dgm:prSet presAssocID="{B53B4B1B-7202-4C31-8B2D-A0397BB6DCF4}" presName="Accent6" presStyleCnt="0"/>
      <dgm:spPr/>
    </dgm:pt>
    <dgm:pt modelId="{804397F4-5BB8-4B33-8F8F-3519FFB2B495}" type="pres">
      <dgm:prSet presAssocID="{B53B4B1B-7202-4C31-8B2D-A0397BB6DCF4}" presName="Accent" presStyleLbl="bgShp" presStyleIdx="5" presStyleCnt="6"/>
      <dgm:spPr/>
    </dgm:pt>
    <dgm:pt modelId="{7E38EA4C-400C-4231-B4F2-E0A589E879EA}" type="pres">
      <dgm:prSet presAssocID="{B53B4B1B-7202-4C31-8B2D-A0397BB6DCF4}" presName="Child6" presStyleLbl="node1" presStyleIdx="5" presStyleCnt="6" custLinFactY="18171" custLinFactNeighborX="-710" custLinFactNeighborY="100000">
        <dgm:presLayoutVars>
          <dgm:chMax val="0"/>
          <dgm:chPref val="0"/>
          <dgm:bulletEnabled val="1"/>
        </dgm:presLayoutVars>
      </dgm:prSet>
      <dgm:spPr/>
      <dgm:t>
        <a:bodyPr/>
        <a:lstStyle/>
        <a:p>
          <a:endParaRPr lang="hu-HU"/>
        </a:p>
      </dgm:t>
    </dgm:pt>
  </dgm:ptLst>
  <dgm:cxnLst>
    <dgm:cxn modelId="{36135BED-EB54-40E5-B503-CC395E290C6B}" srcId="{D24DB934-BD8A-4C75-AAFD-6ABBAE94A7EF}" destId="{B53B4B1B-7202-4C31-8B2D-A0397BB6DCF4}" srcOrd="5" destOrd="0" parTransId="{61E5F59C-84DD-4839-9ABB-04DDFE26B08A}" sibTransId="{C7355AF6-354F-40C4-9AC9-24FAC70A1C6E}"/>
    <dgm:cxn modelId="{7FECCA84-E624-4C3B-A449-6173EED112D1}" type="presOf" srcId="{967710A7-CC15-4D7C-9DF8-901F4CD3F88A}" destId="{651C41EF-E6CF-4670-B66E-30BD2FB06C51}" srcOrd="0" destOrd="0" presId="urn:microsoft.com/office/officeart/2011/layout/HexagonRadial"/>
    <dgm:cxn modelId="{5BEF76E0-7313-4A4F-95A5-558627FC5C96}" type="presOf" srcId="{37F5F82F-75F7-4E83-86FD-F94307827864}" destId="{DA18C8D3-9D37-4D5C-B281-5DCB8E13CD86}" srcOrd="0" destOrd="0" presId="urn:microsoft.com/office/officeart/2011/layout/HexagonRadial"/>
    <dgm:cxn modelId="{17E5FE26-B590-426B-89D1-121FE650E662}" type="presOf" srcId="{0070EE3D-0306-4BD2-BA7D-979C05B5D7E5}" destId="{FA6109E5-A803-4E41-988D-5927A0F02115}" srcOrd="0" destOrd="0" presId="urn:microsoft.com/office/officeart/2011/layout/HexagonRadial"/>
    <dgm:cxn modelId="{1820034F-5EC1-446F-BE5B-B4072241E1E1}" srcId="{D24DB934-BD8A-4C75-AAFD-6ABBAE94A7EF}" destId="{077862E0-F938-413B-9F43-351C98F80E68}" srcOrd="2" destOrd="0" parTransId="{83B949C6-C9F6-46F5-B156-73D969CFD159}" sibTransId="{37072C43-B672-4BB5-843F-D5F25AA1E2ED}"/>
    <dgm:cxn modelId="{F2AB7C85-D722-46A9-8C34-DCC2FE5BCDDD}" type="presOf" srcId="{1D67893E-9E40-4B54-AFA5-6F1C8C6C3675}" destId="{15AA2170-FC22-4C15-A06B-82B347F1C376}" srcOrd="0" destOrd="0" presId="urn:microsoft.com/office/officeart/2011/layout/HexagonRadial"/>
    <dgm:cxn modelId="{ED57F2EC-6168-4CFE-A4EE-00B46DB14A01}" type="presOf" srcId="{077862E0-F938-413B-9F43-351C98F80E68}" destId="{3962B50B-D7DB-4CC2-9C94-5D267B7384AA}" srcOrd="0" destOrd="0" presId="urn:microsoft.com/office/officeart/2011/layout/HexagonRadial"/>
    <dgm:cxn modelId="{E6134313-291C-4290-B2F9-74BAF631677C}" srcId="{D24DB934-BD8A-4C75-AAFD-6ABBAE94A7EF}" destId="{0070EE3D-0306-4BD2-BA7D-979C05B5D7E5}" srcOrd="4" destOrd="0" parTransId="{74D30316-C5DF-48C4-9A33-421D9A284413}" sibTransId="{C6948BB0-D4D6-4793-8439-B40FEAB9CE59}"/>
    <dgm:cxn modelId="{F86A8752-F5A2-4C86-A8CE-74D3C6DE0680}" srcId="{D24DB934-BD8A-4C75-AAFD-6ABBAE94A7EF}" destId="{1D67893E-9E40-4B54-AFA5-6F1C8C6C3675}" srcOrd="3" destOrd="0" parTransId="{0D6A0414-1EBC-45E6-B5CE-D585E2189554}" sibTransId="{5014EB67-8339-4B1C-88CC-7528DE16212E}"/>
    <dgm:cxn modelId="{605EE384-991D-43A6-8A2B-F718E669228B}" srcId="{D24DB934-BD8A-4C75-AAFD-6ABBAE94A7EF}" destId="{967710A7-CC15-4D7C-9DF8-901F4CD3F88A}" srcOrd="1" destOrd="0" parTransId="{D67E50DF-1996-451D-81E3-56A349E6E704}" sibTransId="{3BA99739-1BD5-406E-8250-B2CF0FEBDEE5}"/>
    <dgm:cxn modelId="{CDFA6565-2ACF-44E5-A90B-47B68517CF13}" type="presOf" srcId="{D24DB934-BD8A-4C75-AAFD-6ABBAE94A7EF}" destId="{CAFC6FB2-2FF7-41A4-AF16-29EE8F0E4934}" srcOrd="0" destOrd="0" presId="urn:microsoft.com/office/officeart/2011/layout/HexagonRadial"/>
    <dgm:cxn modelId="{ECD68A34-F08B-4025-B3DF-18CEFC63454D}" type="presOf" srcId="{B53B4B1B-7202-4C31-8B2D-A0397BB6DCF4}" destId="{7E38EA4C-400C-4231-B4F2-E0A589E879EA}" srcOrd="0" destOrd="0" presId="urn:microsoft.com/office/officeart/2011/layout/HexagonRadial"/>
    <dgm:cxn modelId="{8FA32554-52E1-4B64-A84D-7911900D4778}" srcId="{37F5F82F-75F7-4E83-86FD-F94307827864}" destId="{D24DB934-BD8A-4C75-AAFD-6ABBAE94A7EF}" srcOrd="0" destOrd="0" parTransId="{289B6DED-94DE-4CAC-8842-FD8C36042FBC}" sibTransId="{361405A3-C0AA-48C5-BC6C-BF48A2CD4E03}"/>
    <dgm:cxn modelId="{38C642A7-058D-4789-B5BC-244ED3B7C91F}" srcId="{D24DB934-BD8A-4C75-AAFD-6ABBAE94A7EF}" destId="{407A9A58-045E-42F3-9328-7E71456A8647}" srcOrd="0" destOrd="0" parTransId="{19EA3186-FC2F-4F07-B0A5-96F9FA3955FA}" sibTransId="{9329CACB-B14F-41B8-80E0-F652EF167FF9}"/>
    <dgm:cxn modelId="{EDD1A8E6-9BE8-4A9E-BC81-3504F43DB7A5}" type="presOf" srcId="{407A9A58-045E-42F3-9328-7E71456A8647}" destId="{E7406D8C-DDC9-4FE1-80D7-D908CF35375C}" srcOrd="0" destOrd="0" presId="urn:microsoft.com/office/officeart/2011/layout/HexagonRadial"/>
    <dgm:cxn modelId="{399F0FC6-278E-44E5-985F-C3E9198B21CF}" type="presParOf" srcId="{DA18C8D3-9D37-4D5C-B281-5DCB8E13CD86}" destId="{CAFC6FB2-2FF7-41A4-AF16-29EE8F0E4934}" srcOrd="0" destOrd="0" presId="urn:microsoft.com/office/officeart/2011/layout/HexagonRadial"/>
    <dgm:cxn modelId="{11F5FFD0-6FCA-495B-9565-0453751E6C19}" type="presParOf" srcId="{DA18C8D3-9D37-4D5C-B281-5DCB8E13CD86}" destId="{C20A1BD2-E82F-4E7E-B23D-B8F8557F3B86}" srcOrd="1" destOrd="0" presId="urn:microsoft.com/office/officeart/2011/layout/HexagonRadial"/>
    <dgm:cxn modelId="{0F059A5E-DD8E-492D-AF9E-2BBD00EE5D8C}" type="presParOf" srcId="{C20A1BD2-E82F-4E7E-B23D-B8F8557F3B86}" destId="{9A257EA8-2E91-45B2-82C9-6AD12C03C503}" srcOrd="0" destOrd="0" presId="urn:microsoft.com/office/officeart/2011/layout/HexagonRadial"/>
    <dgm:cxn modelId="{74892B0B-3BA7-41A0-A77A-3B8718FAE4C9}" type="presParOf" srcId="{DA18C8D3-9D37-4D5C-B281-5DCB8E13CD86}" destId="{E7406D8C-DDC9-4FE1-80D7-D908CF35375C}" srcOrd="2" destOrd="0" presId="urn:microsoft.com/office/officeart/2011/layout/HexagonRadial"/>
    <dgm:cxn modelId="{258413A4-3354-46D3-A920-A7AAC327F6FA}" type="presParOf" srcId="{DA18C8D3-9D37-4D5C-B281-5DCB8E13CD86}" destId="{15D01CF9-75A7-4C89-90B2-B5944345FDE1}" srcOrd="3" destOrd="0" presId="urn:microsoft.com/office/officeart/2011/layout/HexagonRadial"/>
    <dgm:cxn modelId="{7324FBB7-A6B1-448B-9722-466132B62CFE}" type="presParOf" srcId="{15D01CF9-75A7-4C89-90B2-B5944345FDE1}" destId="{25D27476-DB8C-4B45-9A85-5834A569155B}" srcOrd="0" destOrd="0" presId="urn:microsoft.com/office/officeart/2011/layout/HexagonRadial"/>
    <dgm:cxn modelId="{B071AE70-3FF7-466A-B296-EAF8D84D97CC}" type="presParOf" srcId="{DA18C8D3-9D37-4D5C-B281-5DCB8E13CD86}" destId="{651C41EF-E6CF-4670-B66E-30BD2FB06C51}" srcOrd="4" destOrd="0" presId="urn:microsoft.com/office/officeart/2011/layout/HexagonRadial"/>
    <dgm:cxn modelId="{89D17B72-6549-435C-BB91-9D6065CAE921}" type="presParOf" srcId="{DA18C8D3-9D37-4D5C-B281-5DCB8E13CD86}" destId="{88D29FD9-1B7B-4768-942F-840C1451F80E}" srcOrd="5" destOrd="0" presId="urn:microsoft.com/office/officeart/2011/layout/HexagonRadial"/>
    <dgm:cxn modelId="{EBB878A4-FA56-4B98-83D9-D8AC031C7E2B}" type="presParOf" srcId="{88D29FD9-1B7B-4768-942F-840C1451F80E}" destId="{B1876178-75B2-40E5-A96C-A9236253A556}" srcOrd="0" destOrd="0" presId="urn:microsoft.com/office/officeart/2011/layout/HexagonRadial"/>
    <dgm:cxn modelId="{3E845554-6B32-4769-B62D-328EAF291754}" type="presParOf" srcId="{DA18C8D3-9D37-4D5C-B281-5DCB8E13CD86}" destId="{3962B50B-D7DB-4CC2-9C94-5D267B7384AA}" srcOrd="6" destOrd="0" presId="urn:microsoft.com/office/officeart/2011/layout/HexagonRadial"/>
    <dgm:cxn modelId="{71FF491A-61CF-4054-8140-D138E556866B}" type="presParOf" srcId="{DA18C8D3-9D37-4D5C-B281-5DCB8E13CD86}" destId="{401D17F2-E4FE-4327-A75C-BDB2E5762FDF}" srcOrd="7" destOrd="0" presId="urn:microsoft.com/office/officeart/2011/layout/HexagonRadial"/>
    <dgm:cxn modelId="{07217D6D-3E86-4C21-86F0-880643472FBE}" type="presParOf" srcId="{401D17F2-E4FE-4327-A75C-BDB2E5762FDF}" destId="{DBD6EB54-76FA-45D3-AB2E-5DF9CDF111F2}" srcOrd="0" destOrd="0" presId="urn:microsoft.com/office/officeart/2011/layout/HexagonRadial"/>
    <dgm:cxn modelId="{D388B7D6-F62C-4F43-A993-1D6E4CB1989C}" type="presParOf" srcId="{DA18C8D3-9D37-4D5C-B281-5DCB8E13CD86}" destId="{15AA2170-FC22-4C15-A06B-82B347F1C376}" srcOrd="8" destOrd="0" presId="urn:microsoft.com/office/officeart/2011/layout/HexagonRadial"/>
    <dgm:cxn modelId="{A8ACC151-4FCA-4765-A040-41E27B8CEBB1}" type="presParOf" srcId="{DA18C8D3-9D37-4D5C-B281-5DCB8E13CD86}" destId="{CF382F62-4449-4370-B71A-8C4EA4878973}" srcOrd="9" destOrd="0" presId="urn:microsoft.com/office/officeart/2011/layout/HexagonRadial"/>
    <dgm:cxn modelId="{F526951A-5D63-4F11-ABE1-DE3E0C9354F7}" type="presParOf" srcId="{CF382F62-4449-4370-B71A-8C4EA4878973}" destId="{7ADC1273-9CED-41A3-9544-C3B7B1CE246B}" srcOrd="0" destOrd="0" presId="urn:microsoft.com/office/officeart/2011/layout/HexagonRadial"/>
    <dgm:cxn modelId="{C0809E83-218F-4779-9A4C-6CD1BDAC9CC6}" type="presParOf" srcId="{DA18C8D3-9D37-4D5C-B281-5DCB8E13CD86}" destId="{FA6109E5-A803-4E41-988D-5927A0F02115}" srcOrd="10" destOrd="0" presId="urn:microsoft.com/office/officeart/2011/layout/HexagonRadial"/>
    <dgm:cxn modelId="{23415A9D-AD67-450F-87A4-D2A2FD1550FD}" type="presParOf" srcId="{DA18C8D3-9D37-4D5C-B281-5DCB8E13CD86}" destId="{C220E085-07C8-400D-91B4-CC9A6AF1E9DE}" srcOrd="11" destOrd="0" presId="urn:microsoft.com/office/officeart/2011/layout/HexagonRadial"/>
    <dgm:cxn modelId="{E15895BB-256E-4D0F-AA24-BEB0192FE337}" type="presParOf" srcId="{C220E085-07C8-400D-91B4-CC9A6AF1E9DE}" destId="{804397F4-5BB8-4B33-8F8F-3519FFB2B495}" srcOrd="0" destOrd="0" presId="urn:microsoft.com/office/officeart/2011/layout/HexagonRadial"/>
    <dgm:cxn modelId="{5E66CCF3-8063-440E-ACEB-329A4EB31F5C}" type="presParOf" srcId="{DA18C8D3-9D37-4D5C-B281-5DCB8E13CD86}" destId="{7E38EA4C-400C-4231-B4F2-E0A589E879EA}"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F5F82F-75F7-4E83-86FD-F94307827864}"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hu-HU"/>
        </a:p>
      </dgm:t>
    </dgm:pt>
    <dgm:pt modelId="{D24DB934-BD8A-4C75-AAFD-6ABBAE94A7EF}">
      <dgm:prSet phldrT="[Szöveg]"/>
      <dgm:spPr/>
      <dgm:t>
        <a:bodyPr/>
        <a:lstStyle/>
        <a:p>
          <a:r>
            <a:rPr lang="hu-HU" dirty="0" smtClean="0"/>
            <a:t>Működő üzleti modell</a:t>
          </a:r>
          <a:endParaRPr lang="hu-HU" dirty="0"/>
        </a:p>
      </dgm:t>
    </dgm:pt>
    <dgm:pt modelId="{289B6DED-94DE-4CAC-8842-FD8C36042FBC}" type="parTrans" cxnId="{8FA32554-52E1-4B64-A84D-7911900D4778}">
      <dgm:prSet/>
      <dgm:spPr/>
      <dgm:t>
        <a:bodyPr/>
        <a:lstStyle/>
        <a:p>
          <a:endParaRPr lang="hu-HU"/>
        </a:p>
      </dgm:t>
    </dgm:pt>
    <dgm:pt modelId="{361405A3-C0AA-48C5-BC6C-BF48A2CD4E03}" type="sibTrans" cxnId="{8FA32554-52E1-4B64-A84D-7911900D4778}">
      <dgm:prSet/>
      <dgm:spPr/>
      <dgm:t>
        <a:bodyPr/>
        <a:lstStyle/>
        <a:p>
          <a:endParaRPr lang="hu-HU"/>
        </a:p>
      </dgm:t>
    </dgm:pt>
    <dgm:pt modelId="{407A9A58-045E-42F3-9328-7E71456A8647}">
      <dgm:prSet phldrT="[Szöveg]"/>
      <dgm:spPr/>
      <dgm:t>
        <a:bodyPr/>
        <a:lstStyle/>
        <a:p>
          <a:r>
            <a:rPr lang="hu-HU" dirty="0" smtClean="0"/>
            <a:t>Termék</a:t>
          </a:r>
          <a:endParaRPr lang="hu-HU" dirty="0"/>
        </a:p>
      </dgm:t>
    </dgm:pt>
    <dgm:pt modelId="{19EA3186-FC2F-4F07-B0A5-96F9FA3955FA}" type="parTrans" cxnId="{38C642A7-058D-4789-B5BC-244ED3B7C91F}">
      <dgm:prSet/>
      <dgm:spPr/>
      <dgm:t>
        <a:bodyPr/>
        <a:lstStyle/>
        <a:p>
          <a:endParaRPr lang="hu-HU"/>
        </a:p>
      </dgm:t>
    </dgm:pt>
    <dgm:pt modelId="{9329CACB-B14F-41B8-80E0-F652EF167FF9}" type="sibTrans" cxnId="{38C642A7-058D-4789-B5BC-244ED3B7C91F}">
      <dgm:prSet/>
      <dgm:spPr/>
      <dgm:t>
        <a:bodyPr/>
        <a:lstStyle/>
        <a:p>
          <a:endParaRPr lang="hu-HU"/>
        </a:p>
      </dgm:t>
    </dgm:pt>
    <dgm:pt modelId="{967710A7-CC15-4D7C-9DF8-901F4CD3F88A}">
      <dgm:prSet phldrT="[Szöveg]"/>
      <dgm:spPr/>
      <dgm:t>
        <a:bodyPr/>
        <a:lstStyle/>
        <a:p>
          <a:r>
            <a:rPr lang="hu-HU" dirty="0" smtClean="0"/>
            <a:t>Fókusz</a:t>
          </a:r>
          <a:endParaRPr lang="hu-HU" dirty="0"/>
        </a:p>
      </dgm:t>
    </dgm:pt>
    <dgm:pt modelId="{D67E50DF-1996-451D-81E3-56A349E6E704}" type="parTrans" cxnId="{605EE384-991D-43A6-8A2B-F718E669228B}">
      <dgm:prSet/>
      <dgm:spPr/>
      <dgm:t>
        <a:bodyPr/>
        <a:lstStyle/>
        <a:p>
          <a:endParaRPr lang="hu-HU"/>
        </a:p>
      </dgm:t>
    </dgm:pt>
    <dgm:pt modelId="{3BA99739-1BD5-406E-8250-B2CF0FEBDEE5}" type="sibTrans" cxnId="{605EE384-991D-43A6-8A2B-F718E669228B}">
      <dgm:prSet/>
      <dgm:spPr/>
      <dgm:t>
        <a:bodyPr/>
        <a:lstStyle/>
        <a:p>
          <a:endParaRPr lang="hu-HU"/>
        </a:p>
      </dgm:t>
    </dgm:pt>
    <dgm:pt modelId="{077862E0-F938-413B-9F43-351C98F80E68}">
      <dgm:prSet phldrT="[Szöveg]"/>
      <dgm:spPr/>
      <dgm:t>
        <a:bodyPr/>
        <a:lstStyle/>
        <a:p>
          <a:r>
            <a:rPr lang="hu-HU" dirty="0" smtClean="0"/>
            <a:t>Piac (vevő)</a:t>
          </a:r>
          <a:endParaRPr lang="hu-HU" dirty="0"/>
        </a:p>
      </dgm:t>
    </dgm:pt>
    <dgm:pt modelId="{83B949C6-C9F6-46F5-B156-73D969CFD159}" type="parTrans" cxnId="{1820034F-5EC1-446F-BE5B-B4072241E1E1}">
      <dgm:prSet/>
      <dgm:spPr/>
      <dgm:t>
        <a:bodyPr/>
        <a:lstStyle/>
        <a:p>
          <a:endParaRPr lang="hu-HU"/>
        </a:p>
      </dgm:t>
    </dgm:pt>
    <dgm:pt modelId="{37072C43-B672-4BB5-843F-D5F25AA1E2ED}" type="sibTrans" cxnId="{1820034F-5EC1-446F-BE5B-B4072241E1E1}">
      <dgm:prSet/>
      <dgm:spPr/>
      <dgm:t>
        <a:bodyPr/>
        <a:lstStyle/>
        <a:p>
          <a:endParaRPr lang="hu-HU"/>
        </a:p>
      </dgm:t>
    </dgm:pt>
    <dgm:pt modelId="{1D67893E-9E40-4B54-AFA5-6F1C8C6C3675}">
      <dgm:prSet phldrT="[Szöveg]"/>
      <dgm:spPr/>
      <dgm:t>
        <a:bodyPr/>
        <a:lstStyle/>
        <a:p>
          <a:r>
            <a:rPr lang="hu-HU" dirty="0" smtClean="0"/>
            <a:t>Verseny-képesség</a:t>
          </a:r>
          <a:endParaRPr lang="hu-HU" dirty="0"/>
        </a:p>
      </dgm:t>
    </dgm:pt>
    <dgm:pt modelId="{0D6A0414-1EBC-45E6-B5CE-D585E2189554}" type="parTrans" cxnId="{F86A8752-F5A2-4C86-A8CE-74D3C6DE0680}">
      <dgm:prSet/>
      <dgm:spPr/>
      <dgm:t>
        <a:bodyPr/>
        <a:lstStyle/>
        <a:p>
          <a:endParaRPr lang="hu-HU"/>
        </a:p>
      </dgm:t>
    </dgm:pt>
    <dgm:pt modelId="{5014EB67-8339-4B1C-88CC-7528DE16212E}" type="sibTrans" cxnId="{F86A8752-F5A2-4C86-A8CE-74D3C6DE0680}">
      <dgm:prSet/>
      <dgm:spPr/>
      <dgm:t>
        <a:bodyPr/>
        <a:lstStyle/>
        <a:p>
          <a:endParaRPr lang="hu-HU"/>
        </a:p>
      </dgm:t>
    </dgm:pt>
    <dgm:pt modelId="{0070EE3D-0306-4BD2-BA7D-979C05B5D7E5}">
      <dgm:prSet phldrT="[Szöveg]"/>
      <dgm:spPr/>
      <dgm:t>
        <a:bodyPr/>
        <a:lstStyle/>
        <a:p>
          <a:r>
            <a:rPr lang="hu-HU" dirty="0" smtClean="0"/>
            <a:t>Logisztika, disztribúció,</a:t>
          </a:r>
        </a:p>
        <a:p>
          <a:r>
            <a:rPr lang="hu-HU" dirty="0" smtClean="0"/>
            <a:t>marketing</a:t>
          </a:r>
          <a:endParaRPr lang="hu-HU" dirty="0"/>
        </a:p>
      </dgm:t>
    </dgm:pt>
    <dgm:pt modelId="{74D30316-C5DF-48C4-9A33-421D9A284413}" type="parTrans" cxnId="{E6134313-291C-4290-B2F9-74BAF631677C}">
      <dgm:prSet/>
      <dgm:spPr/>
      <dgm:t>
        <a:bodyPr/>
        <a:lstStyle/>
        <a:p>
          <a:endParaRPr lang="hu-HU"/>
        </a:p>
      </dgm:t>
    </dgm:pt>
    <dgm:pt modelId="{C6948BB0-D4D6-4793-8439-B40FEAB9CE59}" type="sibTrans" cxnId="{E6134313-291C-4290-B2F9-74BAF631677C}">
      <dgm:prSet/>
      <dgm:spPr/>
      <dgm:t>
        <a:bodyPr/>
        <a:lstStyle/>
        <a:p>
          <a:endParaRPr lang="hu-HU"/>
        </a:p>
      </dgm:t>
    </dgm:pt>
    <dgm:pt modelId="{B53B4B1B-7202-4C31-8B2D-A0397BB6DCF4}">
      <dgm:prSet phldrT="[Szöveg]"/>
      <dgm:spPr/>
      <dgm:t>
        <a:bodyPr/>
        <a:lstStyle/>
        <a:p>
          <a:r>
            <a:rPr lang="hu-HU" dirty="0" smtClean="0"/>
            <a:t>Időzítés</a:t>
          </a:r>
          <a:endParaRPr lang="hu-HU" dirty="0"/>
        </a:p>
      </dgm:t>
    </dgm:pt>
    <dgm:pt modelId="{61E5F59C-84DD-4839-9ABB-04DDFE26B08A}" type="parTrans" cxnId="{36135BED-EB54-40E5-B503-CC395E290C6B}">
      <dgm:prSet/>
      <dgm:spPr/>
      <dgm:t>
        <a:bodyPr/>
        <a:lstStyle/>
        <a:p>
          <a:endParaRPr lang="hu-HU"/>
        </a:p>
      </dgm:t>
    </dgm:pt>
    <dgm:pt modelId="{C7355AF6-354F-40C4-9AC9-24FAC70A1C6E}" type="sibTrans" cxnId="{36135BED-EB54-40E5-B503-CC395E290C6B}">
      <dgm:prSet/>
      <dgm:spPr/>
      <dgm:t>
        <a:bodyPr/>
        <a:lstStyle/>
        <a:p>
          <a:endParaRPr lang="hu-HU"/>
        </a:p>
      </dgm:t>
    </dgm:pt>
    <dgm:pt modelId="{DA18C8D3-9D37-4D5C-B281-5DCB8E13CD86}" type="pres">
      <dgm:prSet presAssocID="{37F5F82F-75F7-4E83-86FD-F94307827864}" presName="Name0" presStyleCnt="0">
        <dgm:presLayoutVars>
          <dgm:chMax val="1"/>
          <dgm:chPref val="1"/>
          <dgm:dir/>
          <dgm:animOne val="branch"/>
          <dgm:animLvl val="lvl"/>
        </dgm:presLayoutVars>
      </dgm:prSet>
      <dgm:spPr/>
      <dgm:t>
        <a:bodyPr/>
        <a:lstStyle/>
        <a:p>
          <a:endParaRPr lang="hu-HU"/>
        </a:p>
      </dgm:t>
    </dgm:pt>
    <dgm:pt modelId="{CAFC6FB2-2FF7-41A4-AF16-29EE8F0E4934}" type="pres">
      <dgm:prSet presAssocID="{D24DB934-BD8A-4C75-AAFD-6ABBAE94A7EF}" presName="Parent" presStyleLbl="node0" presStyleIdx="0" presStyleCnt="1">
        <dgm:presLayoutVars>
          <dgm:chMax val="6"/>
          <dgm:chPref val="6"/>
        </dgm:presLayoutVars>
      </dgm:prSet>
      <dgm:spPr/>
      <dgm:t>
        <a:bodyPr/>
        <a:lstStyle/>
        <a:p>
          <a:endParaRPr lang="hu-HU"/>
        </a:p>
      </dgm:t>
    </dgm:pt>
    <dgm:pt modelId="{C20A1BD2-E82F-4E7E-B23D-B8F8557F3B86}" type="pres">
      <dgm:prSet presAssocID="{407A9A58-045E-42F3-9328-7E71456A8647}" presName="Accent1" presStyleCnt="0"/>
      <dgm:spPr/>
    </dgm:pt>
    <dgm:pt modelId="{9A257EA8-2E91-45B2-82C9-6AD12C03C503}" type="pres">
      <dgm:prSet presAssocID="{407A9A58-045E-42F3-9328-7E71456A8647}" presName="Accent" presStyleLbl="bgShp" presStyleIdx="0" presStyleCnt="6"/>
      <dgm:spPr/>
    </dgm:pt>
    <dgm:pt modelId="{E7406D8C-DDC9-4FE1-80D7-D908CF35375C}" type="pres">
      <dgm:prSet presAssocID="{407A9A58-045E-42F3-9328-7E71456A8647}" presName="Child1" presStyleLbl="node1" presStyleIdx="0" presStyleCnt="6">
        <dgm:presLayoutVars>
          <dgm:chMax val="0"/>
          <dgm:chPref val="0"/>
          <dgm:bulletEnabled val="1"/>
        </dgm:presLayoutVars>
      </dgm:prSet>
      <dgm:spPr/>
      <dgm:t>
        <a:bodyPr/>
        <a:lstStyle/>
        <a:p>
          <a:endParaRPr lang="hu-HU"/>
        </a:p>
      </dgm:t>
    </dgm:pt>
    <dgm:pt modelId="{15D01CF9-75A7-4C89-90B2-B5944345FDE1}" type="pres">
      <dgm:prSet presAssocID="{967710A7-CC15-4D7C-9DF8-901F4CD3F88A}" presName="Accent2" presStyleCnt="0"/>
      <dgm:spPr/>
    </dgm:pt>
    <dgm:pt modelId="{25D27476-DB8C-4B45-9A85-5834A569155B}" type="pres">
      <dgm:prSet presAssocID="{967710A7-CC15-4D7C-9DF8-901F4CD3F88A}" presName="Accent" presStyleLbl="bgShp" presStyleIdx="1" presStyleCnt="6"/>
      <dgm:spPr/>
    </dgm:pt>
    <dgm:pt modelId="{651C41EF-E6CF-4670-B66E-30BD2FB06C51}" type="pres">
      <dgm:prSet presAssocID="{967710A7-CC15-4D7C-9DF8-901F4CD3F88A}" presName="Child2" presStyleLbl="node1" presStyleIdx="1" presStyleCnt="6" custLinFactX="-83778" custLinFactNeighborX="-100000" custLinFactNeighborY="-3591">
        <dgm:presLayoutVars>
          <dgm:chMax val="0"/>
          <dgm:chPref val="0"/>
          <dgm:bulletEnabled val="1"/>
        </dgm:presLayoutVars>
      </dgm:prSet>
      <dgm:spPr/>
      <dgm:t>
        <a:bodyPr/>
        <a:lstStyle/>
        <a:p>
          <a:endParaRPr lang="hu-HU"/>
        </a:p>
      </dgm:t>
    </dgm:pt>
    <dgm:pt modelId="{88D29FD9-1B7B-4768-942F-840C1451F80E}" type="pres">
      <dgm:prSet presAssocID="{077862E0-F938-413B-9F43-351C98F80E68}" presName="Accent3" presStyleCnt="0"/>
      <dgm:spPr/>
    </dgm:pt>
    <dgm:pt modelId="{B1876178-75B2-40E5-A96C-A9236253A556}" type="pres">
      <dgm:prSet presAssocID="{077862E0-F938-413B-9F43-351C98F80E68}" presName="Accent" presStyleLbl="bgShp" presStyleIdx="2" presStyleCnt="6"/>
      <dgm:spPr/>
    </dgm:pt>
    <dgm:pt modelId="{3962B50B-D7DB-4CC2-9C94-5D267B7384AA}" type="pres">
      <dgm:prSet presAssocID="{077862E0-F938-413B-9F43-351C98F80E68}" presName="Child3" presStyleLbl="node1" presStyleIdx="2" presStyleCnt="6" custLinFactY="-24506" custLinFactNeighborX="-736" custLinFactNeighborY="-100000">
        <dgm:presLayoutVars>
          <dgm:chMax val="0"/>
          <dgm:chPref val="0"/>
          <dgm:bulletEnabled val="1"/>
        </dgm:presLayoutVars>
      </dgm:prSet>
      <dgm:spPr/>
      <dgm:t>
        <a:bodyPr/>
        <a:lstStyle/>
        <a:p>
          <a:endParaRPr lang="hu-HU"/>
        </a:p>
      </dgm:t>
    </dgm:pt>
    <dgm:pt modelId="{401D17F2-E4FE-4327-A75C-BDB2E5762FDF}" type="pres">
      <dgm:prSet presAssocID="{1D67893E-9E40-4B54-AFA5-6F1C8C6C3675}" presName="Accent4" presStyleCnt="0"/>
      <dgm:spPr/>
    </dgm:pt>
    <dgm:pt modelId="{DBD6EB54-76FA-45D3-AB2E-5DF9CDF111F2}" type="pres">
      <dgm:prSet presAssocID="{1D67893E-9E40-4B54-AFA5-6F1C8C6C3675}" presName="Accent" presStyleLbl="bgShp" presStyleIdx="3" presStyleCnt="6"/>
      <dgm:spPr/>
    </dgm:pt>
    <dgm:pt modelId="{15AA2170-FC22-4C15-A06B-82B347F1C376}" type="pres">
      <dgm:prSet presAssocID="{1D67893E-9E40-4B54-AFA5-6F1C8C6C3675}" presName="Child4" presStyleLbl="node1" presStyleIdx="3" presStyleCnt="6" custLinFactNeighborX="94881" custLinFactNeighborY="-64457">
        <dgm:presLayoutVars>
          <dgm:chMax val="0"/>
          <dgm:chPref val="0"/>
          <dgm:bulletEnabled val="1"/>
        </dgm:presLayoutVars>
      </dgm:prSet>
      <dgm:spPr/>
      <dgm:t>
        <a:bodyPr/>
        <a:lstStyle/>
        <a:p>
          <a:endParaRPr lang="hu-HU"/>
        </a:p>
      </dgm:t>
    </dgm:pt>
    <dgm:pt modelId="{CF382F62-4449-4370-B71A-8C4EA4878973}" type="pres">
      <dgm:prSet presAssocID="{0070EE3D-0306-4BD2-BA7D-979C05B5D7E5}" presName="Accent5" presStyleCnt="0"/>
      <dgm:spPr/>
    </dgm:pt>
    <dgm:pt modelId="{7ADC1273-9CED-41A3-9544-C3B7B1CE246B}" type="pres">
      <dgm:prSet presAssocID="{0070EE3D-0306-4BD2-BA7D-979C05B5D7E5}" presName="Accent" presStyleLbl="bgShp" presStyleIdx="4" presStyleCnt="6"/>
      <dgm:spPr/>
    </dgm:pt>
    <dgm:pt modelId="{FA6109E5-A803-4E41-988D-5927A0F02115}" type="pres">
      <dgm:prSet presAssocID="{0070EE3D-0306-4BD2-BA7D-979C05B5D7E5}" presName="Child5" presStyleLbl="node1" presStyleIdx="4" presStyleCnt="6" custLinFactNeighborX="91820" custLinFactNeighborY="60757">
        <dgm:presLayoutVars>
          <dgm:chMax val="0"/>
          <dgm:chPref val="0"/>
          <dgm:bulletEnabled val="1"/>
        </dgm:presLayoutVars>
      </dgm:prSet>
      <dgm:spPr/>
      <dgm:t>
        <a:bodyPr/>
        <a:lstStyle/>
        <a:p>
          <a:endParaRPr lang="hu-HU"/>
        </a:p>
      </dgm:t>
    </dgm:pt>
    <dgm:pt modelId="{C220E085-07C8-400D-91B4-CC9A6AF1E9DE}" type="pres">
      <dgm:prSet presAssocID="{B53B4B1B-7202-4C31-8B2D-A0397BB6DCF4}" presName="Accent6" presStyleCnt="0"/>
      <dgm:spPr/>
    </dgm:pt>
    <dgm:pt modelId="{804397F4-5BB8-4B33-8F8F-3519FFB2B495}" type="pres">
      <dgm:prSet presAssocID="{B53B4B1B-7202-4C31-8B2D-A0397BB6DCF4}" presName="Accent" presStyleLbl="bgShp" presStyleIdx="5" presStyleCnt="6"/>
      <dgm:spPr/>
    </dgm:pt>
    <dgm:pt modelId="{7E38EA4C-400C-4231-B4F2-E0A589E879EA}" type="pres">
      <dgm:prSet presAssocID="{B53B4B1B-7202-4C31-8B2D-A0397BB6DCF4}" presName="Child6" presStyleLbl="node1" presStyleIdx="5" presStyleCnt="6" custLinFactY="18171" custLinFactNeighborX="-710" custLinFactNeighborY="100000">
        <dgm:presLayoutVars>
          <dgm:chMax val="0"/>
          <dgm:chPref val="0"/>
          <dgm:bulletEnabled val="1"/>
        </dgm:presLayoutVars>
      </dgm:prSet>
      <dgm:spPr/>
      <dgm:t>
        <a:bodyPr/>
        <a:lstStyle/>
        <a:p>
          <a:endParaRPr lang="hu-HU"/>
        </a:p>
      </dgm:t>
    </dgm:pt>
  </dgm:ptLst>
  <dgm:cxnLst>
    <dgm:cxn modelId="{36135BED-EB54-40E5-B503-CC395E290C6B}" srcId="{D24DB934-BD8A-4C75-AAFD-6ABBAE94A7EF}" destId="{B53B4B1B-7202-4C31-8B2D-A0397BB6DCF4}" srcOrd="5" destOrd="0" parTransId="{61E5F59C-84DD-4839-9ABB-04DDFE26B08A}" sibTransId="{C7355AF6-354F-40C4-9AC9-24FAC70A1C6E}"/>
    <dgm:cxn modelId="{CD375180-8408-430D-A2C3-A2C71B95C113}" type="presOf" srcId="{1D67893E-9E40-4B54-AFA5-6F1C8C6C3675}" destId="{15AA2170-FC22-4C15-A06B-82B347F1C376}" srcOrd="0" destOrd="0" presId="urn:microsoft.com/office/officeart/2011/layout/HexagonRadial"/>
    <dgm:cxn modelId="{1820034F-5EC1-446F-BE5B-B4072241E1E1}" srcId="{D24DB934-BD8A-4C75-AAFD-6ABBAE94A7EF}" destId="{077862E0-F938-413B-9F43-351C98F80E68}" srcOrd="2" destOrd="0" parTransId="{83B949C6-C9F6-46F5-B156-73D969CFD159}" sibTransId="{37072C43-B672-4BB5-843F-D5F25AA1E2ED}"/>
    <dgm:cxn modelId="{47860D44-4693-4B22-8F29-5052782AA579}" type="presOf" srcId="{D24DB934-BD8A-4C75-AAFD-6ABBAE94A7EF}" destId="{CAFC6FB2-2FF7-41A4-AF16-29EE8F0E4934}" srcOrd="0" destOrd="0" presId="urn:microsoft.com/office/officeart/2011/layout/HexagonRadial"/>
    <dgm:cxn modelId="{EA456127-EFC1-4965-A8D3-3B6BF041B31F}" type="presOf" srcId="{967710A7-CC15-4D7C-9DF8-901F4CD3F88A}" destId="{651C41EF-E6CF-4670-B66E-30BD2FB06C51}" srcOrd="0" destOrd="0" presId="urn:microsoft.com/office/officeart/2011/layout/HexagonRadial"/>
    <dgm:cxn modelId="{E6134313-291C-4290-B2F9-74BAF631677C}" srcId="{D24DB934-BD8A-4C75-AAFD-6ABBAE94A7EF}" destId="{0070EE3D-0306-4BD2-BA7D-979C05B5D7E5}" srcOrd="4" destOrd="0" parTransId="{74D30316-C5DF-48C4-9A33-421D9A284413}" sibTransId="{C6948BB0-D4D6-4793-8439-B40FEAB9CE59}"/>
    <dgm:cxn modelId="{F86A8752-F5A2-4C86-A8CE-74D3C6DE0680}" srcId="{D24DB934-BD8A-4C75-AAFD-6ABBAE94A7EF}" destId="{1D67893E-9E40-4B54-AFA5-6F1C8C6C3675}" srcOrd="3" destOrd="0" parTransId="{0D6A0414-1EBC-45E6-B5CE-D585E2189554}" sibTransId="{5014EB67-8339-4B1C-88CC-7528DE16212E}"/>
    <dgm:cxn modelId="{605EE384-991D-43A6-8A2B-F718E669228B}" srcId="{D24DB934-BD8A-4C75-AAFD-6ABBAE94A7EF}" destId="{967710A7-CC15-4D7C-9DF8-901F4CD3F88A}" srcOrd="1" destOrd="0" parTransId="{D67E50DF-1996-451D-81E3-56A349E6E704}" sibTransId="{3BA99739-1BD5-406E-8250-B2CF0FEBDEE5}"/>
    <dgm:cxn modelId="{3AE94099-3B69-4A50-A91B-5ECB06419CA5}" type="presOf" srcId="{37F5F82F-75F7-4E83-86FD-F94307827864}" destId="{DA18C8D3-9D37-4D5C-B281-5DCB8E13CD86}" srcOrd="0" destOrd="0" presId="urn:microsoft.com/office/officeart/2011/layout/HexagonRadial"/>
    <dgm:cxn modelId="{4050C6DF-C2C8-4B16-9291-3F1661AEFDCA}" type="presOf" srcId="{B53B4B1B-7202-4C31-8B2D-A0397BB6DCF4}" destId="{7E38EA4C-400C-4231-B4F2-E0A589E879EA}" srcOrd="0" destOrd="0" presId="urn:microsoft.com/office/officeart/2011/layout/HexagonRadial"/>
    <dgm:cxn modelId="{8FA32554-52E1-4B64-A84D-7911900D4778}" srcId="{37F5F82F-75F7-4E83-86FD-F94307827864}" destId="{D24DB934-BD8A-4C75-AAFD-6ABBAE94A7EF}" srcOrd="0" destOrd="0" parTransId="{289B6DED-94DE-4CAC-8842-FD8C36042FBC}" sibTransId="{361405A3-C0AA-48C5-BC6C-BF48A2CD4E03}"/>
    <dgm:cxn modelId="{38C642A7-058D-4789-B5BC-244ED3B7C91F}" srcId="{D24DB934-BD8A-4C75-AAFD-6ABBAE94A7EF}" destId="{407A9A58-045E-42F3-9328-7E71456A8647}" srcOrd="0" destOrd="0" parTransId="{19EA3186-FC2F-4F07-B0A5-96F9FA3955FA}" sibTransId="{9329CACB-B14F-41B8-80E0-F652EF167FF9}"/>
    <dgm:cxn modelId="{AA7BB797-4BAD-41A8-8806-9185FCA97FBA}" type="presOf" srcId="{407A9A58-045E-42F3-9328-7E71456A8647}" destId="{E7406D8C-DDC9-4FE1-80D7-D908CF35375C}" srcOrd="0" destOrd="0" presId="urn:microsoft.com/office/officeart/2011/layout/HexagonRadial"/>
    <dgm:cxn modelId="{3F9AAFBC-C142-4DED-9428-CCB72B089687}" type="presOf" srcId="{0070EE3D-0306-4BD2-BA7D-979C05B5D7E5}" destId="{FA6109E5-A803-4E41-988D-5927A0F02115}" srcOrd="0" destOrd="0" presId="urn:microsoft.com/office/officeart/2011/layout/HexagonRadial"/>
    <dgm:cxn modelId="{F31F53AE-395D-481E-ACD8-287CEF044A02}" type="presOf" srcId="{077862E0-F938-413B-9F43-351C98F80E68}" destId="{3962B50B-D7DB-4CC2-9C94-5D267B7384AA}" srcOrd="0" destOrd="0" presId="urn:microsoft.com/office/officeart/2011/layout/HexagonRadial"/>
    <dgm:cxn modelId="{53FD809D-41F1-4643-8F2C-C476BD80278F}" type="presParOf" srcId="{DA18C8D3-9D37-4D5C-B281-5DCB8E13CD86}" destId="{CAFC6FB2-2FF7-41A4-AF16-29EE8F0E4934}" srcOrd="0" destOrd="0" presId="urn:microsoft.com/office/officeart/2011/layout/HexagonRadial"/>
    <dgm:cxn modelId="{BF46BA00-0E9F-4D47-8B35-45EFB60B00A9}" type="presParOf" srcId="{DA18C8D3-9D37-4D5C-B281-5DCB8E13CD86}" destId="{C20A1BD2-E82F-4E7E-B23D-B8F8557F3B86}" srcOrd="1" destOrd="0" presId="urn:microsoft.com/office/officeart/2011/layout/HexagonRadial"/>
    <dgm:cxn modelId="{EB155C50-08CB-4613-ACF7-5D7921D9C524}" type="presParOf" srcId="{C20A1BD2-E82F-4E7E-B23D-B8F8557F3B86}" destId="{9A257EA8-2E91-45B2-82C9-6AD12C03C503}" srcOrd="0" destOrd="0" presId="urn:microsoft.com/office/officeart/2011/layout/HexagonRadial"/>
    <dgm:cxn modelId="{1A408C84-A81F-4059-9F5C-F71DC69959BD}" type="presParOf" srcId="{DA18C8D3-9D37-4D5C-B281-5DCB8E13CD86}" destId="{E7406D8C-DDC9-4FE1-80D7-D908CF35375C}" srcOrd="2" destOrd="0" presId="urn:microsoft.com/office/officeart/2011/layout/HexagonRadial"/>
    <dgm:cxn modelId="{1F397DE7-F5E4-48D7-B0B3-C4D37284889D}" type="presParOf" srcId="{DA18C8D3-9D37-4D5C-B281-5DCB8E13CD86}" destId="{15D01CF9-75A7-4C89-90B2-B5944345FDE1}" srcOrd="3" destOrd="0" presId="urn:microsoft.com/office/officeart/2011/layout/HexagonRadial"/>
    <dgm:cxn modelId="{14BA4028-B033-4FF8-9913-F4621CADA37A}" type="presParOf" srcId="{15D01CF9-75A7-4C89-90B2-B5944345FDE1}" destId="{25D27476-DB8C-4B45-9A85-5834A569155B}" srcOrd="0" destOrd="0" presId="urn:microsoft.com/office/officeart/2011/layout/HexagonRadial"/>
    <dgm:cxn modelId="{95685CE8-0FA1-4846-9084-2AF3F4372FE5}" type="presParOf" srcId="{DA18C8D3-9D37-4D5C-B281-5DCB8E13CD86}" destId="{651C41EF-E6CF-4670-B66E-30BD2FB06C51}" srcOrd="4" destOrd="0" presId="urn:microsoft.com/office/officeart/2011/layout/HexagonRadial"/>
    <dgm:cxn modelId="{153FA4C4-FC1A-4567-A501-F902FA29CD05}" type="presParOf" srcId="{DA18C8D3-9D37-4D5C-B281-5DCB8E13CD86}" destId="{88D29FD9-1B7B-4768-942F-840C1451F80E}" srcOrd="5" destOrd="0" presId="urn:microsoft.com/office/officeart/2011/layout/HexagonRadial"/>
    <dgm:cxn modelId="{410E6ADD-47C6-4199-A8A2-3E9A776169E3}" type="presParOf" srcId="{88D29FD9-1B7B-4768-942F-840C1451F80E}" destId="{B1876178-75B2-40E5-A96C-A9236253A556}" srcOrd="0" destOrd="0" presId="urn:microsoft.com/office/officeart/2011/layout/HexagonRadial"/>
    <dgm:cxn modelId="{C4ACD51B-6E25-4F29-8187-58B75A1AD9D5}" type="presParOf" srcId="{DA18C8D3-9D37-4D5C-B281-5DCB8E13CD86}" destId="{3962B50B-D7DB-4CC2-9C94-5D267B7384AA}" srcOrd="6" destOrd="0" presId="urn:microsoft.com/office/officeart/2011/layout/HexagonRadial"/>
    <dgm:cxn modelId="{47AEC720-D5AC-4AC4-A354-8379ED133C58}" type="presParOf" srcId="{DA18C8D3-9D37-4D5C-B281-5DCB8E13CD86}" destId="{401D17F2-E4FE-4327-A75C-BDB2E5762FDF}" srcOrd="7" destOrd="0" presId="urn:microsoft.com/office/officeart/2011/layout/HexagonRadial"/>
    <dgm:cxn modelId="{7ACAD51F-0D8E-4325-9287-58AAA56941CB}" type="presParOf" srcId="{401D17F2-E4FE-4327-A75C-BDB2E5762FDF}" destId="{DBD6EB54-76FA-45D3-AB2E-5DF9CDF111F2}" srcOrd="0" destOrd="0" presId="urn:microsoft.com/office/officeart/2011/layout/HexagonRadial"/>
    <dgm:cxn modelId="{4DF3E6F9-D93A-4922-822F-7C7A20F67AB4}" type="presParOf" srcId="{DA18C8D3-9D37-4D5C-B281-5DCB8E13CD86}" destId="{15AA2170-FC22-4C15-A06B-82B347F1C376}" srcOrd="8" destOrd="0" presId="urn:microsoft.com/office/officeart/2011/layout/HexagonRadial"/>
    <dgm:cxn modelId="{53D7A856-CD2A-4573-8004-77150C8F7158}" type="presParOf" srcId="{DA18C8D3-9D37-4D5C-B281-5DCB8E13CD86}" destId="{CF382F62-4449-4370-B71A-8C4EA4878973}" srcOrd="9" destOrd="0" presId="urn:microsoft.com/office/officeart/2011/layout/HexagonRadial"/>
    <dgm:cxn modelId="{5ACEB9B0-BFC3-4DA9-AB9F-96C0B9A274D7}" type="presParOf" srcId="{CF382F62-4449-4370-B71A-8C4EA4878973}" destId="{7ADC1273-9CED-41A3-9544-C3B7B1CE246B}" srcOrd="0" destOrd="0" presId="urn:microsoft.com/office/officeart/2011/layout/HexagonRadial"/>
    <dgm:cxn modelId="{1E113CCC-C7F9-4ED6-BC7B-7427F754D672}" type="presParOf" srcId="{DA18C8D3-9D37-4D5C-B281-5DCB8E13CD86}" destId="{FA6109E5-A803-4E41-988D-5927A0F02115}" srcOrd="10" destOrd="0" presId="urn:microsoft.com/office/officeart/2011/layout/HexagonRadial"/>
    <dgm:cxn modelId="{1BABE535-0B4D-4E49-BA14-6F1F115EDDD9}" type="presParOf" srcId="{DA18C8D3-9D37-4D5C-B281-5DCB8E13CD86}" destId="{C220E085-07C8-400D-91B4-CC9A6AF1E9DE}" srcOrd="11" destOrd="0" presId="urn:microsoft.com/office/officeart/2011/layout/HexagonRadial"/>
    <dgm:cxn modelId="{D7821802-2BDC-452A-A3AC-EDD0F329143E}" type="presParOf" srcId="{C220E085-07C8-400D-91B4-CC9A6AF1E9DE}" destId="{804397F4-5BB8-4B33-8F8F-3519FFB2B495}" srcOrd="0" destOrd="0" presId="urn:microsoft.com/office/officeart/2011/layout/HexagonRadial"/>
    <dgm:cxn modelId="{A03655D1-8A4D-4605-B254-48F038E78E1E}" type="presParOf" srcId="{DA18C8D3-9D37-4D5C-B281-5DCB8E13CD86}" destId="{7E38EA4C-400C-4231-B4F2-E0A589E879EA}"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C6FB2-2FF7-41A4-AF16-29EE8F0E4934}">
      <dsp:nvSpPr>
        <dsp:cNvPr id="0" name=""/>
        <dsp:cNvSpPr/>
      </dsp:nvSpPr>
      <dsp:spPr>
        <a:xfrm>
          <a:off x="3124169" y="1558404"/>
          <a:ext cx="1980799" cy="1713471"/>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Működő üzleti modell</a:t>
          </a:r>
          <a:endParaRPr lang="hu-HU" sz="1500" kern="1200" dirty="0"/>
        </a:p>
      </dsp:txBody>
      <dsp:txXfrm>
        <a:off x="3452415" y="1842350"/>
        <a:ext cx="1324307" cy="1145579"/>
      </dsp:txXfrm>
    </dsp:sp>
    <dsp:sp modelId="{25D27476-DB8C-4B45-9A85-5834A569155B}">
      <dsp:nvSpPr>
        <dsp:cNvPr id="0" name=""/>
        <dsp:cNvSpPr/>
      </dsp:nvSpPr>
      <dsp:spPr>
        <a:xfrm>
          <a:off x="4364530" y="738623"/>
          <a:ext cx="747349" cy="6439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406D8C-DDC9-4FE1-80D7-D908CF35375C}">
      <dsp:nvSpPr>
        <dsp:cNvPr id="0" name=""/>
        <dsp:cNvSpPr/>
      </dsp:nvSpPr>
      <dsp:spPr>
        <a:xfrm>
          <a:off x="3306630" y="0"/>
          <a:ext cx="1623251" cy="140430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Termék</a:t>
          </a:r>
          <a:endParaRPr lang="hu-HU" sz="1500" kern="1200" dirty="0"/>
        </a:p>
      </dsp:txBody>
      <dsp:txXfrm>
        <a:off x="3575637" y="232723"/>
        <a:ext cx="1085237" cy="938856"/>
      </dsp:txXfrm>
    </dsp:sp>
    <dsp:sp modelId="{B1876178-75B2-40E5-A96C-A9236253A556}">
      <dsp:nvSpPr>
        <dsp:cNvPr id="0" name=""/>
        <dsp:cNvSpPr/>
      </dsp:nvSpPr>
      <dsp:spPr>
        <a:xfrm>
          <a:off x="5236746" y="1942449"/>
          <a:ext cx="747349" cy="6439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1C41EF-E6CF-4670-B66E-30BD2FB06C51}">
      <dsp:nvSpPr>
        <dsp:cNvPr id="0" name=""/>
        <dsp:cNvSpPr/>
      </dsp:nvSpPr>
      <dsp:spPr>
        <a:xfrm>
          <a:off x="1812161" y="813311"/>
          <a:ext cx="1623251" cy="140430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Fókusz</a:t>
          </a:r>
          <a:endParaRPr lang="hu-HU" sz="1500" kern="1200" dirty="0"/>
        </a:p>
      </dsp:txBody>
      <dsp:txXfrm>
        <a:off x="2081168" y="1046034"/>
        <a:ext cx="1085237" cy="938856"/>
      </dsp:txXfrm>
    </dsp:sp>
    <dsp:sp modelId="{DBD6EB54-76FA-45D3-AB2E-5DF9CDF111F2}">
      <dsp:nvSpPr>
        <dsp:cNvPr id="0" name=""/>
        <dsp:cNvSpPr/>
      </dsp:nvSpPr>
      <dsp:spPr>
        <a:xfrm>
          <a:off x="4630849" y="3301343"/>
          <a:ext cx="747349" cy="6439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62B50B-D7DB-4CC2-9C94-5D267B7384AA}">
      <dsp:nvSpPr>
        <dsp:cNvPr id="0" name=""/>
        <dsp:cNvSpPr/>
      </dsp:nvSpPr>
      <dsp:spPr>
        <a:xfrm>
          <a:off x="4783392" y="813312"/>
          <a:ext cx="1623251" cy="140430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Piac (vevő)</a:t>
          </a:r>
          <a:endParaRPr lang="hu-HU" sz="1500" kern="1200" dirty="0"/>
        </a:p>
      </dsp:txBody>
      <dsp:txXfrm>
        <a:off x="5052399" y="1046035"/>
        <a:ext cx="1085237" cy="938856"/>
      </dsp:txXfrm>
    </dsp:sp>
    <dsp:sp modelId="{7ADC1273-9CED-41A3-9544-C3B7B1CE246B}">
      <dsp:nvSpPr>
        <dsp:cNvPr id="0" name=""/>
        <dsp:cNvSpPr/>
      </dsp:nvSpPr>
      <dsp:spPr>
        <a:xfrm>
          <a:off x="3127855" y="3442401"/>
          <a:ext cx="747349" cy="6439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AA2170-FC22-4C15-A06B-82B347F1C376}">
      <dsp:nvSpPr>
        <dsp:cNvPr id="0" name=""/>
        <dsp:cNvSpPr/>
      </dsp:nvSpPr>
      <dsp:spPr>
        <a:xfrm>
          <a:off x="4846786" y="2521288"/>
          <a:ext cx="1623251" cy="140430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Verseny-képesség</a:t>
          </a:r>
          <a:endParaRPr lang="hu-HU" sz="1500" kern="1200" dirty="0"/>
        </a:p>
      </dsp:txBody>
      <dsp:txXfrm>
        <a:off x="5115793" y="2754011"/>
        <a:ext cx="1085237" cy="938856"/>
      </dsp:txXfrm>
    </dsp:sp>
    <dsp:sp modelId="{804397F4-5BB8-4B33-8F8F-3519FFB2B495}">
      <dsp:nvSpPr>
        <dsp:cNvPr id="0" name=""/>
        <dsp:cNvSpPr/>
      </dsp:nvSpPr>
      <dsp:spPr>
        <a:xfrm>
          <a:off x="2241357" y="2239058"/>
          <a:ext cx="747349" cy="6439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6109E5-A803-4E41-988D-5927A0F02115}">
      <dsp:nvSpPr>
        <dsp:cNvPr id="0" name=""/>
        <dsp:cNvSpPr/>
      </dsp:nvSpPr>
      <dsp:spPr>
        <a:xfrm>
          <a:off x="3301478" y="3415932"/>
          <a:ext cx="1623251" cy="140430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Logisztika, disztribúció,</a:t>
          </a:r>
        </a:p>
        <a:p>
          <a:pPr lvl="0" algn="ctr" defTabSz="666750">
            <a:lnSpc>
              <a:spcPct val="90000"/>
            </a:lnSpc>
            <a:spcBef>
              <a:spcPct val="0"/>
            </a:spcBef>
            <a:spcAft>
              <a:spcPct val="35000"/>
            </a:spcAft>
          </a:pPr>
          <a:r>
            <a:rPr lang="hu-HU" sz="1500" kern="1200" dirty="0" smtClean="0"/>
            <a:t>marketing</a:t>
          </a:r>
          <a:endParaRPr lang="hu-HU" sz="1500" kern="1200" dirty="0"/>
        </a:p>
      </dsp:txBody>
      <dsp:txXfrm>
        <a:off x="3570485" y="3648655"/>
        <a:ext cx="1085237" cy="938856"/>
      </dsp:txXfrm>
    </dsp:sp>
    <dsp:sp modelId="{7E38EA4C-400C-4231-B4F2-E0A589E879EA}">
      <dsp:nvSpPr>
        <dsp:cNvPr id="0" name=""/>
        <dsp:cNvSpPr/>
      </dsp:nvSpPr>
      <dsp:spPr>
        <a:xfrm>
          <a:off x="1799484" y="2521286"/>
          <a:ext cx="1623251" cy="140430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Időzítés</a:t>
          </a:r>
          <a:endParaRPr lang="hu-HU" sz="1500" kern="1200" dirty="0"/>
        </a:p>
      </dsp:txBody>
      <dsp:txXfrm>
        <a:off x="2068491" y="2754009"/>
        <a:ext cx="1085237" cy="9388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C6FB2-2FF7-41A4-AF16-29EE8F0E4934}">
      <dsp:nvSpPr>
        <dsp:cNvPr id="0" name=""/>
        <dsp:cNvSpPr/>
      </dsp:nvSpPr>
      <dsp:spPr>
        <a:xfrm>
          <a:off x="3124169" y="1558404"/>
          <a:ext cx="1980799" cy="1713471"/>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Működő üzleti modell</a:t>
          </a:r>
          <a:endParaRPr lang="hu-HU" sz="1500" kern="1200" dirty="0"/>
        </a:p>
      </dsp:txBody>
      <dsp:txXfrm>
        <a:off x="3452415" y="1842350"/>
        <a:ext cx="1324307" cy="1145579"/>
      </dsp:txXfrm>
    </dsp:sp>
    <dsp:sp modelId="{25D27476-DB8C-4B45-9A85-5834A569155B}">
      <dsp:nvSpPr>
        <dsp:cNvPr id="0" name=""/>
        <dsp:cNvSpPr/>
      </dsp:nvSpPr>
      <dsp:spPr>
        <a:xfrm>
          <a:off x="4364530" y="738623"/>
          <a:ext cx="747349" cy="6439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406D8C-DDC9-4FE1-80D7-D908CF35375C}">
      <dsp:nvSpPr>
        <dsp:cNvPr id="0" name=""/>
        <dsp:cNvSpPr/>
      </dsp:nvSpPr>
      <dsp:spPr>
        <a:xfrm>
          <a:off x="3306630" y="0"/>
          <a:ext cx="1623251" cy="140430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Termék</a:t>
          </a:r>
          <a:endParaRPr lang="hu-HU" sz="1500" kern="1200" dirty="0"/>
        </a:p>
      </dsp:txBody>
      <dsp:txXfrm>
        <a:off x="3575637" y="232723"/>
        <a:ext cx="1085237" cy="938856"/>
      </dsp:txXfrm>
    </dsp:sp>
    <dsp:sp modelId="{B1876178-75B2-40E5-A96C-A9236253A556}">
      <dsp:nvSpPr>
        <dsp:cNvPr id="0" name=""/>
        <dsp:cNvSpPr/>
      </dsp:nvSpPr>
      <dsp:spPr>
        <a:xfrm>
          <a:off x="5236746" y="1942449"/>
          <a:ext cx="747349" cy="6439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1C41EF-E6CF-4670-B66E-30BD2FB06C51}">
      <dsp:nvSpPr>
        <dsp:cNvPr id="0" name=""/>
        <dsp:cNvSpPr/>
      </dsp:nvSpPr>
      <dsp:spPr>
        <a:xfrm>
          <a:off x="1812161" y="813311"/>
          <a:ext cx="1623251" cy="140430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Fókusz</a:t>
          </a:r>
          <a:endParaRPr lang="hu-HU" sz="1500" kern="1200" dirty="0"/>
        </a:p>
      </dsp:txBody>
      <dsp:txXfrm>
        <a:off x="2081168" y="1046034"/>
        <a:ext cx="1085237" cy="938856"/>
      </dsp:txXfrm>
    </dsp:sp>
    <dsp:sp modelId="{DBD6EB54-76FA-45D3-AB2E-5DF9CDF111F2}">
      <dsp:nvSpPr>
        <dsp:cNvPr id="0" name=""/>
        <dsp:cNvSpPr/>
      </dsp:nvSpPr>
      <dsp:spPr>
        <a:xfrm>
          <a:off x="4630849" y="3301343"/>
          <a:ext cx="747349" cy="6439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62B50B-D7DB-4CC2-9C94-5D267B7384AA}">
      <dsp:nvSpPr>
        <dsp:cNvPr id="0" name=""/>
        <dsp:cNvSpPr/>
      </dsp:nvSpPr>
      <dsp:spPr>
        <a:xfrm>
          <a:off x="4783392" y="813312"/>
          <a:ext cx="1623251" cy="140430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Piac (vevő)</a:t>
          </a:r>
          <a:endParaRPr lang="hu-HU" sz="1500" kern="1200" dirty="0"/>
        </a:p>
      </dsp:txBody>
      <dsp:txXfrm>
        <a:off x="5052399" y="1046035"/>
        <a:ext cx="1085237" cy="938856"/>
      </dsp:txXfrm>
    </dsp:sp>
    <dsp:sp modelId="{7ADC1273-9CED-41A3-9544-C3B7B1CE246B}">
      <dsp:nvSpPr>
        <dsp:cNvPr id="0" name=""/>
        <dsp:cNvSpPr/>
      </dsp:nvSpPr>
      <dsp:spPr>
        <a:xfrm>
          <a:off x="3127855" y="3442401"/>
          <a:ext cx="747349" cy="6439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AA2170-FC22-4C15-A06B-82B347F1C376}">
      <dsp:nvSpPr>
        <dsp:cNvPr id="0" name=""/>
        <dsp:cNvSpPr/>
      </dsp:nvSpPr>
      <dsp:spPr>
        <a:xfrm>
          <a:off x="4846786" y="2521288"/>
          <a:ext cx="1623251" cy="140430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Verseny-képesség</a:t>
          </a:r>
          <a:endParaRPr lang="hu-HU" sz="1500" kern="1200" dirty="0"/>
        </a:p>
      </dsp:txBody>
      <dsp:txXfrm>
        <a:off x="5115793" y="2754011"/>
        <a:ext cx="1085237" cy="938856"/>
      </dsp:txXfrm>
    </dsp:sp>
    <dsp:sp modelId="{804397F4-5BB8-4B33-8F8F-3519FFB2B495}">
      <dsp:nvSpPr>
        <dsp:cNvPr id="0" name=""/>
        <dsp:cNvSpPr/>
      </dsp:nvSpPr>
      <dsp:spPr>
        <a:xfrm>
          <a:off x="2241357" y="2239058"/>
          <a:ext cx="747349" cy="6439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6109E5-A803-4E41-988D-5927A0F02115}">
      <dsp:nvSpPr>
        <dsp:cNvPr id="0" name=""/>
        <dsp:cNvSpPr/>
      </dsp:nvSpPr>
      <dsp:spPr>
        <a:xfrm>
          <a:off x="3301478" y="3415932"/>
          <a:ext cx="1623251" cy="140430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Logisztika, disztribúció,</a:t>
          </a:r>
        </a:p>
        <a:p>
          <a:pPr lvl="0" algn="ctr" defTabSz="666750">
            <a:lnSpc>
              <a:spcPct val="90000"/>
            </a:lnSpc>
            <a:spcBef>
              <a:spcPct val="0"/>
            </a:spcBef>
            <a:spcAft>
              <a:spcPct val="35000"/>
            </a:spcAft>
          </a:pPr>
          <a:r>
            <a:rPr lang="hu-HU" sz="1500" kern="1200" dirty="0" smtClean="0"/>
            <a:t>marketing</a:t>
          </a:r>
          <a:endParaRPr lang="hu-HU" sz="1500" kern="1200" dirty="0"/>
        </a:p>
      </dsp:txBody>
      <dsp:txXfrm>
        <a:off x="3570485" y="3648655"/>
        <a:ext cx="1085237" cy="938856"/>
      </dsp:txXfrm>
    </dsp:sp>
    <dsp:sp modelId="{7E38EA4C-400C-4231-B4F2-E0A589E879EA}">
      <dsp:nvSpPr>
        <dsp:cNvPr id="0" name=""/>
        <dsp:cNvSpPr/>
      </dsp:nvSpPr>
      <dsp:spPr>
        <a:xfrm>
          <a:off x="1799484" y="2521286"/>
          <a:ext cx="1623251" cy="140430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Időzítés</a:t>
          </a:r>
          <a:endParaRPr lang="hu-HU" sz="1500" kern="1200" dirty="0"/>
        </a:p>
      </dsp:txBody>
      <dsp:txXfrm>
        <a:off x="2068491" y="2754009"/>
        <a:ext cx="1085237" cy="938856"/>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Sugaras hatszögek"/>
  <dgm:desc val="Egy központi gondolat vagy téma köré épülő szekvenciális folyamat megjelenítése. Az ábra legfeljebb 6 darab 2. szintű alakzatot tartalmazhat. Az ábrázolásmód rövid szövegekhez ideális. A meg nem jelenített szövegek nem vesznek el; megfelelő elrendezésre váltva ismét megjelennek."/>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Sugaras hatszögek"/>
  <dgm:desc val="Egy központi gondolat vagy téma köré épülő szekvenciális folyamat megjelenítése. Az ábra legfeljebb 6 darab 2. szintű alakzatot tartalmazhat. Az ábrázolásmód rövid szövegekhez ideális. A meg nem jelenített szövegek nem vesznek el; megfelelő elrendezésre váltva ismét megjelennek."/>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hu-H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B03BE2F6-1DBD-4BBD-B235-426752AD76F1}" type="datetimeFigureOut">
              <a:rPr lang="hu-HU"/>
              <a:pPr>
                <a:defRPr/>
              </a:pPr>
              <a:t>2013.12.13.</a:t>
            </a:fld>
            <a:endParaRPr lang="hu-H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hu-HU"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hu-HU"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hu-H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7DFF0FE-DA5A-4BBB-8D4F-6243F6E919E6}" type="slidenum">
              <a:rPr lang="hu-HU"/>
              <a:pPr>
                <a:defRPr/>
              </a:pPr>
              <a:t>‹#›</a:t>
            </a:fld>
            <a:endParaRPr lang="hu-HU"/>
          </a:p>
        </p:txBody>
      </p:sp>
    </p:spTree>
    <p:extLst>
      <p:ext uri="{BB962C8B-B14F-4D97-AF65-F5344CB8AC3E}">
        <p14:creationId xmlns:p14="http://schemas.microsoft.com/office/powerpoint/2010/main" val="19404192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3</a:t>
            </a:fld>
            <a:endParaRPr lang="hu-HU"/>
          </a:p>
        </p:txBody>
      </p:sp>
    </p:spTree>
    <p:extLst>
      <p:ext uri="{BB962C8B-B14F-4D97-AF65-F5344CB8AC3E}">
        <p14:creationId xmlns:p14="http://schemas.microsoft.com/office/powerpoint/2010/main" val="1826181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1200" b="0" i="0" kern="1200" dirty="0" smtClean="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12</a:t>
            </a:fld>
            <a:endParaRPr lang="hu-HU"/>
          </a:p>
        </p:txBody>
      </p:sp>
    </p:spTree>
    <p:extLst>
      <p:ext uri="{BB962C8B-B14F-4D97-AF65-F5344CB8AC3E}">
        <p14:creationId xmlns:p14="http://schemas.microsoft.com/office/powerpoint/2010/main" val="1676895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1200" b="0" i="0" kern="1200" dirty="0" smtClean="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13</a:t>
            </a:fld>
            <a:endParaRPr lang="hu-HU"/>
          </a:p>
        </p:txBody>
      </p:sp>
    </p:spTree>
    <p:extLst>
      <p:ext uri="{BB962C8B-B14F-4D97-AF65-F5344CB8AC3E}">
        <p14:creationId xmlns:p14="http://schemas.microsoft.com/office/powerpoint/2010/main" val="1676895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15</a:t>
            </a:fld>
            <a:endParaRPr lang="hu-HU"/>
          </a:p>
        </p:txBody>
      </p:sp>
    </p:spTree>
    <p:extLst>
      <p:ext uri="{BB962C8B-B14F-4D97-AF65-F5344CB8AC3E}">
        <p14:creationId xmlns:p14="http://schemas.microsoft.com/office/powerpoint/2010/main" val="4108329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FAC2B-BD5E-3E43-BF8E-3425C2696EBE}" type="slidenum">
              <a:rPr lang="en-US" smtClean="0"/>
              <a:t>17</a:t>
            </a:fld>
            <a:endParaRPr lang="en-US"/>
          </a:p>
        </p:txBody>
      </p:sp>
    </p:spTree>
    <p:extLst>
      <p:ext uri="{BB962C8B-B14F-4D97-AF65-F5344CB8AC3E}">
        <p14:creationId xmlns:p14="http://schemas.microsoft.com/office/powerpoint/2010/main" val="1329577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ABAFAC2B-BD5E-3E43-BF8E-3425C2696EBE}" type="slidenum">
              <a:rPr lang="en-US" smtClean="0"/>
              <a:t>18</a:t>
            </a:fld>
            <a:endParaRPr lang="en-US"/>
          </a:p>
        </p:txBody>
      </p:sp>
    </p:spTree>
    <p:extLst>
      <p:ext uri="{BB962C8B-B14F-4D97-AF65-F5344CB8AC3E}">
        <p14:creationId xmlns:p14="http://schemas.microsoft.com/office/powerpoint/2010/main" val="3929674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19</a:t>
            </a:fld>
            <a:endParaRPr lang="hu-HU"/>
          </a:p>
        </p:txBody>
      </p:sp>
    </p:spTree>
    <p:extLst>
      <p:ext uri="{BB962C8B-B14F-4D97-AF65-F5344CB8AC3E}">
        <p14:creationId xmlns:p14="http://schemas.microsoft.com/office/powerpoint/2010/main" val="1884695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20</a:t>
            </a:fld>
            <a:endParaRPr lang="hu-HU"/>
          </a:p>
        </p:txBody>
      </p:sp>
    </p:spTree>
    <p:extLst>
      <p:ext uri="{BB962C8B-B14F-4D97-AF65-F5344CB8AC3E}">
        <p14:creationId xmlns:p14="http://schemas.microsoft.com/office/powerpoint/2010/main" val="309444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smtClean="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22</a:t>
            </a:fld>
            <a:endParaRPr lang="hu-HU"/>
          </a:p>
        </p:txBody>
      </p:sp>
    </p:spTree>
    <p:extLst>
      <p:ext uri="{BB962C8B-B14F-4D97-AF65-F5344CB8AC3E}">
        <p14:creationId xmlns:p14="http://schemas.microsoft.com/office/powerpoint/2010/main" val="1152049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smtClean="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23</a:t>
            </a:fld>
            <a:endParaRPr lang="hu-HU"/>
          </a:p>
        </p:txBody>
      </p:sp>
    </p:spTree>
    <p:extLst>
      <p:ext uri="{BB962C8B-B14F-4D97-AF65-F5344CB8AC3E}">
        <p14:creationId xmlns:p14="http://schemas.microsoft.com/office/powerpoint/2010/main" val="1152049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u-HU" dirty="0" smtClean="0"/>
          </a:p>
        </p:txBody>
      </p:sp>
      <p:sp>
        <p:nvSpPr>
          <p:cNvPr id="16388"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8DC9160-187A-431B-A7B4-14A7D4E80415}" type="slidenum">
              <a:rPr lang="hu-HU" smtClean="0"/>
              <a:pPr eaLnBrk="1" hangingPunct="1"/>
              <a:t>26</a:t>
            </a:fld>
            <a:endParaRPr lang="hu-H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4</a:t>
            </a:fld>
            <a:endParaRPr lang="hu-HU"/>
          </a:p>
        </p:txBody>
      </p:sp>
    </p:spTree>
    <p:extLst>
      <p:ext uri="{BB962C8B-B14F-4D97-AF65-F5344CB8AC3E}">
        <p14:creationId xmlns:p14="http://schemas.microsoft.com/office/powerpoint/2010/main" val="1298137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hu-HU" dirty="0" smtClean="0"/>
          </a:p>
        </p:txBody>
      </p:sp>
      <p:sp>
        <p:nvSpPr>
          <p:cNvPr id="17412"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82771E1-2490-4EBA-BE06-2E6ADE3A49F2}" type="slidenum">
              <a:rPr lang="hu-HU" smtClean="0"/>
              <a:pPr eaLnBrk="1" hangingPunct="1"/>
              <a:t>27</a:t>
            </a:fld>
            <a:endParaRPr lang="hu-HU"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u-HU" dirty="0" smtClean="0"/>
          </a:p>
        </p:txBody>
      </p:sp>
      <p:sp>
        <p:nvSpPr>
          <p:cNvPr id="1843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6EC0FC9-B340-4920-81ED-A060670A3316}" type="slidenum">
              <a:rPr lang="hu-HU" smtClean="0"/>
              <a:pPr eaLnBrk="1" hangingPunct="1"/>
              <a:t>28</a:t>
            </a:fld>
            <a:endParaRPr lang="hu-H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u-HU" dirty="0" smtClean="0"/>
          </a:p>
        </p:txBody>
      </p:sp>
      <p:sp>
        <p:nvSpPr>
          <p:cNvPr id="21508"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2E09299-F4E7-44A8-A5E2-4D3C78AC710A}" type="slidenum">
              <a:rPr lang="hu-HU" smtClean="0"/>
              <a:pPr eaLnBrk="1" hangingPunct="1"/>
              <a:t>29</a:t>
            </a:fld>
            <a:endParaRPr lang="hu-HU"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u-HU" dirty="0" smtClean="0"/>
          </a:p>
        </p:txBody>
      </p:sp>
      <p:sp>
        <p:nvSpPr>
          <p:cNvPr id="22532"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9D4AC27-A8DF-4DEB-9331-D61391FCFC3D}" type="slidenum">
              <a:rPr lang="hu-HU" smtClean="0"/>
              <a:pPr eaLnBrk="1" hangingPunct="1"/>
              <a:t>30</a:t>
            </a:fld>
            <a:endParaRPr lang="hu-HU"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dirty="0" smtClean="0"/>
          </a:p>
        </p:txBody>
      </p:sp>
      <p:sp>
        <p:nvSpPr>
          <p:cNvPr id="22532"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9D4AC27-A8DF-4DEB-9331-D61391FCFC3D}" type="slidenum">
              <a:rPr lang="hu-HU" smtClean="0"/>
              <a:pPr eaLnBrk="1" hangingPunct="1"/>
              <a:t>31</a:t>
            </a:fld>
            <a:endParaRPr lang="hu-HU"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D562F2BF-8062-4E5E-A479-D7C750F674F3}" type="slidenum">
              <a:rPr lang="hu-HU" smtClean="0"/>
              <a:t>32</a:t>
            </a:fld>
            <a:endParaRPr lang="hu-HU"/>
          </a:p>
        </p:txBody>
      </p:sp>
    </p:spTree>
    <p:extLst>
      <p:ext uri="{BB962C8B-B14F-4D97-AF65-F5344CB8AC3E}">
        <p14:creationId xmlns:p14="http://schemas.microsoft.com/office/powerpoint/2010/main" val="837263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D562F2BF-8062-4E5E-A479-D7C750F674F3}" type="slidenum">
              <a:rPr lang="hu-HU" smtClean="0"/>
              <a:t>33</a:t>
            </a:fld>
            <a:endParaRPr lang="hu-HU"/>
          </a:p>
        </p:txBody>
      </p:sp>
    </p:spTree>
    <p:extLst>
      <p:ext uri="{BB962C8B-B14F-4D97-AF65-F5344CB8AC3E}">
        <p14:creationId xmlns:p14="http://schemas.microsoft.com/office/powerpoint/2010/main" val="4074092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u-HU" dirty="0" smtClean="0"/>
          </a:p>
        </p:txBody>
      </p:sp>
      <p:sp>
        <p:nvSpPr>
          <p:cNvPr id="1946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FD9C752-73E3-482B-9544-B61119FB81BC}" type="slidenum">
              <a:rPr lang="hu-HU" smtClean="0"/>
              <a:pPr eaLnBrk="1" hangingPunct="1"/>
              <a:t>34</a:t>
            </a:fld>
            <a:endParaRPr lang="hu-HU"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u-HU" dirty="0" smtClean="0"/>
          </a:p>
        </p:txBody>
      </p:sp>
      <p:sp>
        <p:nvSpPr>
          <p:cNvPr id="2048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68B5503-4FE1-4AFC-B0E4-A071BBF987FC}" type="slidenum">
              <a:rPr lang="hu-HU" smtClean="0"/>
              <a:pPr eaLnBrk="1" hangingPunct="1"/>
              <a:t>35</a:t>
            </a:fld>
            <a:endParaRPr lang="hu-HU"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36</a:t>
            </a:fld>
            <a:endParaRPr lang="hu-HU"/>
          </a:p>
        </p:txBody>
      </p:sp>
    </p:spTree>
    <p:extLst>
      <p:ext uri="{BB962C8B-B14F-4D97-AF65-F5344CB8AC3E}">
        <p14:creationId xmlns:p14="http://schemas.microsoft.com/office/powerpoint/2010/main" val="2362686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5</a:t>
            </a:fld>
            <a:endParaRPr lang="hu-HU"/>
          </a:p>
        </p:txBody>
      </p:sp>
    </p:spTree>
    <p:extLst>
      <p:ext uri="{BB962C8B-B14F-4D97-AF65-F5344CB8AC3E}">
        <p14:creationId xmlns:p14="http://schemas.microsoft.com/office/powerpoint/2010/main" val="1298137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hu-HU" dirty="0" smtClean="0"/>
          </a:p>
        </p:txBody>
      </p:sp>
      <p:sp>
        <p:nvSpPr>
          <p:cNvPr id="2458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F1621D3F-4E9C-4019-BA59-4EE8E0278FB4}" type="slidenum">
              <a:rPr lang="hu-HU" smtClean="0"/>
              <a:pPr eaLnBrk="1" hangingPunct="1"/>
              <a:t>37</a:t>
            </a:fld>
            <a:endParaRPr lang="hu-HU"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dirty="0" smtClean="0"/>
          </a:p>
        </p:txBody>
      </p:sp>
      <p:sp>
        <p:nvSpPr>
          <p:cNvPr id="2970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Open Sans" pitchFamily="34" charset="0"/>
                <a:cs typeface="Arial" pitchFamily="34" charset="0"/>
              </a:defRPr>
            </a:lvl1pPr>
            <a:lvl2pPr marL="742950" indent="-285750" eaLnBrk="0" hangingPunct="0">
              <a:defRPr>
                <a:solidFill>
                  <a:schemeClr val="tx1"/>
                </a:solidFill>
                <a:latin typeface="Open Sans" pitchFamily="34" charset="0"/>
                <a:cs typeface="Arial" pitchFamily="34" charset="0"/>
              </a:defRPr>
            </a:lvl2pPr>
            <a:lvl3pPr marL="1143000" indent="-228600" eaLnBrk="0" hangingPunct="0">
              <a:defRPr>
                <a:solidFill>
                  <a:schemeClr val="tx1"/>
                </a:solidFill>
                <a:latin typeface="Open Sans" pitchFamily="34" charset="0"/>
                <a:cs typeface="Arial" pitchFamily="34" charset="0"/>
              </a:defRPr>
            </a:lvl3pPr>
            <a:lvl4pPr marL="1600200" indent="-228600" eaLnBrk="0" hangingPunct="0">
              <a:defRPr>
                <a:solidFill>
                  <a:schemeClr val="tx1"/>
                </a:solidFill>
                <a:latin typeface="Open Sans" pitchFamily="34" charset="0"/>
                <a:cs typeface="Arial" pitchFamily="34" charset="0"/>
              </a:defRPr>
            </a:lvl4pPr>
            <a:lvl5pPr marL="2057400" indent="-228600" eaLnBrk="0" hangingPunct="0">
              <a:defRPr>
                <a:solidFill>
                  <a:schemeClr val="tx1"/>
                </a:solidFill>
                <a:latin typeface="Open Sans" pitchFamily="34" charset="0"/>
                <a:cs typeface="Arial" pitchFamily="34" charset="0"/>
              </a:defRPr>
            </a:lvl5pPr>
            <a:lvl6pPr marL="2514600" indent="-228600" eaLnBrk="0" fontAlgn="base" hangingPunct="0">
              <a:spcBef>
                <a:spcPct val="0"/>
              </a:spcBef>
              <a:spcAft>
                <a:spcPct val="0"/>
              </a:spcAft>
              <a:defRPr>
                <a:solidFill>
                  <a:schemeClr val="tx1"/>
                </a:solidFill>
                <a:latin typeface="Open Sans" pitchFamily="34" charset="0"/>
                <a:cs typeface="Arial" pitchFamily="34" charset="0"/>
              </a:defRPr>
            </a:lvl6pPr>
            <a:lvl7pPr marL="2971800" indent="-228600" eaLnBrk="0" fontAlgn="base" hangingPunct="0">
              <a:spcBef>
                <a:spcPct val="0"/>
              </a:spcBef>
              <a:spcAft>
                <a:spcPct val="0"/>
              </a:spcAft>
              <a:defRPr>
                <a:solidFill>
                  <a:schemeClr val="tx1"/>
                </a:solidFill>
                <a:latin typeface="Open Sans" pitchFamily="34" charset="0"/>
                <a:cs typeface="Arial" pitchFamily="34" charset="0"/>
              </a:defRPr>
            </a:lvl7pPr>
            <a:lvl8pPr marL="3429000" indent="-228600" eaLnBrk="0" fontAlgn="base" hangingPunct="0">
              <a:spcBef>
                <a:spcPct val="0"/>
              </a:spcBef>
              <a:spcAft>
                <a:spcPct val="0"/>
              </a:spcAft>
              <a:defRPr>
                <a:solidFill>
                  <a:schemeClr val="tx1"/>
                </a:solidFill>
                <a:latin typeface="Open Sans" pitchFamily="34" charset="0"/>
                <a:cs typeface="Arial" pitchFamily="34" charset="0"/>
              </a:defRPr>
            </a:lvl8pPr>
            <a:lvl9pPr marL="3886200" indent="-228600" eaLnBrk="0" fontAlgn="base" hangingPunct="0">
              <a:spcBef>
                <a:spcPct val="0"/>
              </a:spcBef>
              <a:spcAft>
                <a:spcPct val="0"/>
              </a:spcAft>
              <a:defRPr>
                <a:solidFill>
                  <a:schemeClr val="tx1"/>
                </a:solidFill>
                <a:latin typeface="Open Sans" pitchFamily="34" charset="0"/>
                <a:cs typeface="Arial" pitchFamily="34" charset="0"/>
              </a:defRPr>
            </a:lvl9pPr>
          </a:lstStyle>
          <a:p>
            <a:pPr eaLnBrk="1" hangingPunct="1"/>
            <a:fld id="{461ADE76-E4F4-4B27-A726-DBE79DE8982B}" type="slidenum">
              <a:rPr lang="hu-HU" smtClean="0"/>
              <a:pPr eaLnBrk="1" hangingPunct="1"/>
              <a:t>38</a:t>
            </a:fld>
            <a:endParaRPr lang="hu-HU"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dirty="0" smtClean="0"/>
          </a:p>
        </p:txBody>
      </p:sp>
      <p:sp>
        <p:nvSpPr>
          <p:cNvPr id="3072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Open Sans" pitchFamily="34" charset="0"/>
                <a:cs typeface="Arial" pitchFamily="34" charset="0"/>
              </a:defRPr>
            </a:lvl1pPr>
            <a:lvl2pPr marL="742950" indent="-285750" eaLnBrk="0" hangingPunct="0">
              <a:defRPr>
                <a:solidFill>
                  <a:schemeClr val="tx1"/>
                </a:solidFill>
                <a:latin typeface="Open Sans" pitchFamily="34" charset="0"/>
                <a:cs typeface="Arial" pitchFamily="34" charset="0"/>
              </a:defRPr>
            </a:lvl2pPr>
            <a:lvl3pPr marL="1143000" indent="-228600" eaLnBrk="0" hangingPunct="0">
              <a:defRPr>
                <a:solidFill>
                  <a:schemeClr val="tx1"/>
                </a:solidFill>
                <a:latin typeface="Open Sans" pitchFamily="34" charset="0"/>
                <a:cs typeface="Arial" pitchFamily="34" charset="0"/>
              </a:defRPr>
            </a:lvl3pPr>
            <a:lvl4pPr marL="1600200" indent="-228600" eaLnBrk="0" hangingPunct="0">
              <a:defRPr>
                <a:solidFill>
                  <a:schemeClr val="tx1"/>
                </a:solidFill>
                <a:latin typeface="Open Sans" pitchFamily="34" charset="0"/>
                <a:cs typeface="Arial" pitchFamily="34" charset="0"/>
              </a:defRPr>
            </a:lvl4pPr>
            <a:lvl5pPr marL="2057400" indent="-228600" eaLnBrk="0" hangingPunct="0">
              <a:defRPr>
                <a:solidFill>
                  <a:schemeClr val="tx1"/>
                </a:solidFill>
                <a:latin typeface="Open Sans" pitchFamily="34" charset="0"/>
                <a:cs typeface="Arial" pitchFamily="34" charset="0"/>
              </a:defRPr>
            </a:lvl5pPr>
            <a:lvl6pPr marL="2514600" indent="-228600" eaLnBrk="0" fontAlgn="base" hangingPunct="0">
              <a:spcBef>
                <a:spcPct val="0"/>
              </a:spcBef>
              <a:spcAft>
                <a:spcPct val="0"/>
              </a:spcAft>
              <a:defRPr>
                <a:solidFill>
                  <a:schemeClr val="tx1"/>
                </a:solidFill>
                <a:latin typeface="Open Sans" pitchFamily="34" charset="0"/>
                <a:cs typeface="Arial" pitchFamily="34" charset="0"/>
              </a:defRPr>
            </a:lvl6pPr>
            <a:lvl7pPr marL="2971800" indent="-228600" eaLnBrk="0" fontAlgn="base" hangingPunct="0">
              <a:spcBef>
                <a:spcPct val="0"/>
              </a:spcBef>
              <a:spcAft>
                <a:spcPct val="0"/>
              </a:spcAft>
              <a:defRPr>
                <a:solidFill>
                  <a:schemeClr val="tx1"/>
                </a:solidFill>
                <a:latin typeface="Open Sans" pitchFamily="34" charset="0"/>
                <a:cs typeface="Arial" pitchFamily="34" charset="0"/>
              </a:defRPr>
            </a:lvl7pPr>
            <a:lvl8pPr marL="3429000" indent="-228600" eaLnBrk="0" fontAlgn="base" hangingPunct="0">
              <a:spcBef>
                <a:spcPct val="0"/>
              </a:spcBef>
              <a:spcAft>
                <a:spcPct val="0"/>
              </a:spcAft>
              <a:defRPr>
                <a:solidFill>
                  <a:schemeClr val="tx1"/>
                </a:solidFill>
                <a:latin typeface="Open Sans" pitchFamily="34" charset="0"/>
                <a:cs typeface="Arial" pitchFamily="34" charset="0"/>
              </a:defRPr>
            </a:lvl8pPr>
            <a:lvl9pPr marL="3886200" indent="-228600" eaLnBrk="0" fontAlgn="base" hangingPunct="0">
              <a:spcBef>
                <a:spcPct val="0"/>
              </a:spcBef>
              <a:spcAft>
                <a:spcPct val="0"/>
              </a:spcAft>
              <a:defRPr>
                <a:solidFill>
                  <a:schemeClr val="tx1"/>
                </a:solidFill>
                <a:latin typeface="Open Sans" pitchFamily="34" charset="0"/>
                <a:cs typeface="Arial" pitchFamily="34" charset="0"/>
              </a:defRPr>
            </a:lvl9pPr>
          </a:lstStyle>
          <a:p>
            <a:pPr eaLnBrk="1" hangingPunct="1"/>
            <a:fld id="{67A965F3-AF0D-4EBC-9720-493D442DDA18}" type="slidenum">
              <a:rPr lang="hu-HU" smtClean="0"/>
              <a:pPr eaLnBrk="1" hangingPunct="1"/>
              <a:t>39</a:t>
            </a:fld>
            <a:endParaRPr lang="hu-HU"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smtClean="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46</a:t>
            </a:fld>
            <a:endParaRPr lang="hu-HU"/>
          </a:p>
        </p:txBody>
      </p:sp>
    </p:spTree>
    <p:extLst>
      <p:ext uri="{BB962C8B-B14F-4D97-AF65-F5344CB8AC3E}">
        <p14:creationId xmlns:p14="http://schemas.microsoft.com/office/powerpoint/2010/main" val="12702094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hu-HU" dirty="0" smtClean="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49</a:t>
            </a:fld>
            <a:endParaRPr lang="hu-HU"/>
          </a:p>
        </p:txBody>
      </p:sp>
    </p:spTree>
    <p:extLst>
      <p:ext uri="{BB962C8B-B14F-4D97-AF65-F5344CB8AC3E}">
        <p14:creationId xmlns:p14="http://schemas.microsoft.com/office/powerpoint/2010/main" val="42834569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50</a:t>
            </a:fld>
            <a:endParaRPr lang="hu-HU"/>
          </a:p>
        </p:txBody>
      </p:sp>
    </p:spTree>
    <p:extLst>
      <p:ext uri="{BB962C8B-B14F-4D97-AF65-F5344CB8AC3E}">
        <p14:creationId xmlns:p14="http://schemas.microsoft.com/office/powerpoint/2010/main" val="2943147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51</a:t>
            </a:fld>
            <a:endParaRPr lang="hu-HU"/>
          </a:p>
        </p:txBody>
      </p:sp>
    </p:spTree>
    <p:extLst>
      <p:ext uri="{BB962C8B-B14F-4D97-AF65-F5344CB8AC3E}">
        <p14:creationId xmlns:p14="http://schemas.microsoft.com/office/powerpoint/2010/main" val="3597565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6</a:t>
            </a:fld>
            <a:endParaRPr lang="hu-HU"/>
          </a:p>
        </p:txBody>
      </p:sp>
    </p:spTree>
    <p:extLst>
      <p:ext uri="{BB962C8B-B14F-4D97-AF65-F5344CB8AC3E}">
        <p14:creationId xmlns:p14="http://schemas.microsoft.com/office/powerpoint/2010/main" val="1298137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7</a:t>
            </a:fld>
            <a:endParaRPr lang="hu-HU"/>
          </a:p>
        </p:txBody>
      </p:sp>
    </p:spTree>
    <p:extLst>
      <p:ext uri="{BB962C8B-B14F-4D97-AF65-F5344CB8AC3E}">
        <p14:creationId xmlns:p14="http://schemas.microsoft.com/office/powerpoint/2010/main" val="1298137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8</a:t>
            </a:fld>
            <a:endParaRPr lang="hu-HU"/>
          </a:p>
        </p:txBody>
      </p:sp>
    </p:spTree>
    <p:extLst>
      <p:ext uri="{BB962C8B-B14F-4D97-AF65-F5344CB8AC3E}">
        <p14:creationId xmlns:p14="http://schemas.microsoft.com/office/powerpoint/2010/main" val="1298137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9</a:t>
            </a:fld>
            <a:endParaRPr lang="hu-HU"/>
          </a:p>
        </p:txBody>
      </p:sp>
    </p:spTree>
    <p:extLst>
      <p:ext uri="{BB962C8B-B14F-4D97-AF65-F5344CB8AC3E}">
        <p14:creationId xmlns:p14="http://schemas.microsoft.com/office/powerpoint/2010/main" val="1298137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10</a:t>
            </a:fld>
            <a:endParaRPr lang="hu-HU"/>
          </a:p>
        </p:txBody>
      </p:sp>
    </p:spTree>
    <p:extLst>
      <p:ext uri="{BB962C8B-B14F-4D97-AF65-F5344CB8AC3E}">
        <p14:creationId xmlns:p14="http://schemas.microsoft.com/office/powerpoint/2010/main" val="3922042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baseline="0" dirty="0" smtClean="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11</a:t>
            </a:fld>
            <a:endParaRPr lang="hu-HU"/>
          </a:p>
        </p:txBody>
      </p:sp>
    </p:spTree>
    <p:extLst>
      <p:ext uri="{BB962C8B-B14F-4D97-AF65-F5344CB8AC3E}">
        <p14:creationId xmlns:p14="http://schemas.microsoft.com/office/powerpoint/2010/main" val="39220420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EBEBEB"/>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56325"/>
            <a:ext cx="9155113"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685800" y="2130425"/>
            <a:ext cx="7772400" cy="1470025"/>
          </a:xfrm>
          <a:solidFill>
            <a:srgbClr val="FCB033"/>
          </a:solidFill>
        </p:spPr>
        <p:txBody>
          <a:bodyPr/>
          <a:lstStyle>
            <a:lvl1pPr algn="ctr">
              <a:defRPr sz="3200" baseline="0">
                <a:solidFill>
                  <a:schemeClr val="bg1"/>
                </a:solidFill>
              </a:defRPr>
            </a:lvl1pPr>
          </a:lstStyle>
          <a:p>
            <a:r>
              <a:rPr lang="hu-HU" noProof="0" dirty="0" err="1" smtClean="0"/>
              <a:t>Click</a:t>
            </a:r>
            <a:r>
              <a:rPr lang="hu-HU" noProof="0" dirty="0" smtClean="0"/>
              <a:t> to </a:t>
            </a:r>
            <a:r>
              <a:rPr lang="hu-HU" noProof="0" dirty="0" err="1" smtClean="0"/>
              <a:t>edit</a:t>
            </a:r>
            <a:r>
              <a:rPr lang="hu-HU" noProof="0" dirty="0" smtClean="0"/>
              <a:t> Master </a:t>
            </a:r>
            <a:r>
              <a:rPr lang="hu-HU" noProof="0" dirty="0" err="1" smtClean="0"/>
              <a:t>title</a:t>
            </a:r>
            <a:r>
              <a:rPr lang="hu-HU" noProof="0" dirty="0" smtClean="0"/>
              <a:t> </a:t>
            </a:r>
            <a:r>
              <a:rPr lang="hu-HU" noProof="0" dirty="0" err="1" smtClean="0"/>
              <a:t>style</a:t>
            </a:r>
            <a:endParaRPr lang="hu-HU" noProof="0"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cap="none"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noProof="0" dirty="0" err="1" smtClean="0"/>
              <a:t>Click</a:t>
            </a:r>
            <a:r>
              <a:rPr lang="hu-HU" noProof="0" dirty="0" smtClean="0"/>
              <a:t> to </a:t>
            </a:r>
            <a:r>
              <a:rPr lang="hu-HU" noProof="0" dirty="0" err="1" smtClean="0"/>
              <a:t>edit</a:t>
            </a:r>
            <a:r>
              <a:rPr lang="hu-HU" noProof="0" dirty="0" smtClean="0"/>
              <a:t> Master </a:t>
            </a:r>
            <a:r>
              <a:rPr lang="hu-HU" noProof="0" dirty="0" err="1" smtClean="0"/>
              <a:t>subtitle</a:t>
            </a:r>
            <a:r>
              <a:rPr lang="hu-HU" noProof="0" dirty="0" smtClean="0"/>
              <a:t> </a:t>
            </a:r>
            <a:r>
              <a:rPr lang="hu-HU" noProof="0" dirty="0" err="1" smtClean="0"/>
              <a:t>style</a:t>
            </a:r>
            <a:endParaRPr lang="hu-HU" noProof="0" dirty="0"/>
          </a:p>
        </p:txBody>
      </p:sp>
      <p:sp>
        <p:nvSpPr>
          <p:cNvPr id="5" name="Footer Placeholder 4"/>
          <p:cNvSpPr>
            <a:spLocks noGrp="1"/>
          </p:cNvSpPr>
          <p:nvPr>
            <p:ph type="ftr" sz="quarter" idx="10"/>
          </p:nvPr>
        </p:nvSpPr>
        <p:spPr>
          <a:xfrm>
            <a:off x="4267200" y="6340475"/>
            <a:ext cx="3886200" cy="365125"/>
          </a:xfrm>
          <a:prstGeom prst="rect">
            <a:avLst/>
          </a:prstGeom>
        </p:spPr>
        <p:txBody>
          <a:bodyPr/>
          <a:lstStyle>
            <a:lvl1pPr>
              <a:defRPr/>
            </a:lvl1pPr>
          </a:lstStyle>
          <a:p>
            <a:pPr>
              <a:defRPr/>
            </a:pPr>
            <a:r>
              <a:rPr lang="hu-HU"/>
              <a:t>Footer</a:t>
            </a:r>
            <a:endParaRPr lang="hu-HU" dirty="0"/>
          </a:p>
        </p:txBody>
      </p:sp>
    </p:spTree>
    <p:extLst>
      <p:ext uri="{BB962C8B-B14F-4D97-AF65-F5344CB8AC3E}">
        <p14:creationId xmlns:p14="http://schemas.microsoft.com/office/powerpoint/2010/main" val="1904443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charset="0"/>
              </a:defRPr>
            </a:lvl1pPr>
            <a:lvl2pPr marL="742950" indent="-285750" eaLnBrk="0" hangingPunct="0">
              <a:defRPr>
                <a:solidFill>
                  <a:schemeClr val="tx1"/>
                </a:solidFill>
                <a:latin typeface="Open Sans" pitchFamily="34" charset="0"/>
                <a:cs typeface="Arial" charset="0"/>
              </a:defRPr>
            </a:lvl2pPr>
            <a:lvl3pPr marL="1143000" indent="-228600" eaLnBrk="0" hangingPunct="0">
              <a:defRPr>
                <a:solidFill>
                  <a:schemeClr val="tx1"/>
                </a:solidFill>
                <a:latin typeface="Open Sans" pitchFamily="34" charset="0"/>
                <a:cs typeface="Arial" charset="0"/>
              </a:defRPr>
            </a:lvl3pPr>
            <a:lvl4pPr marL="1600200" indent="-228600" eaLnBrk="0" hangingPunct="0">
              <a:defRPr>
                <a:solidFill>
                  <a:schemeClr val="tx1"/>
                </a:solidFill>
                <a:latin typeface="Open Sans" pitchFamily="34" charset="0"/>
                <a:cs typeface="Arial" charset="0"/>
              </a:defRPr>
            </a:lvl4pPr>
            <a:lvl5pPr marL="2057400" indent="-228600" eaLnBrk="0" hangingPunct="0">
              <a:defRPr>
                <a:solidFill>
                  <a:schemeClr val="tx1"/>
                </a:solidFill>
                <a:latin typeface="Open Sans" pitchFamily="34" charset="0"/>
                <a:cs typeface="Arial" charset="0"/>
              </a:defRPr>
            </a:lvl5pPr>
            <a:lvl6pPr marL="2514600" indent="-228600" eaLnBrk="0" fontAlgn="base" hangingPunct="0">
              <a:spcBef>
                <a:spcPct val="0"/>
              </a:spcBef>
              <a:spcAft>
                <a:spcPct val="0"/>
              </a:spcAft>
              <a:defRPr>
                <a:solidFill>
                  <a:schemeClr val="tx1"/>
                </a:solidFill>
                <a:latin typeface="Open Sans" pitchFamily="34" charset="0"/>
                <a:cs typeface="Arial" charset="0"/>
              </a:defRPr>
            </a:lvl6pPr>
            <a:lvl7pPr marL="2971800" indent="-228600" eaLnBrk="0" fontAlgn="base" hangingPunct="0">
              <a:spcBef>
                <a:spcPct val="0"/>
              </a:spcBef>
              <a:spcAft>
                <a:spcPct val="0"/>
              </a:spcAft>
              <a:defRPr>
                <a:solidFill>
                  <a:schemeClr val="tx1"/>
                </a:solidFill>
                <a:latin typeface="Open Sans" pitchFamily="34" charset="0"/>
                <a:cs typeface="Arial" charset="0"/>
              </a:defRPr>
            </a:lvl7pPr>
            <a:lvl8pPr marL="3429000" indent="-228600" eaLnBrk="0" fontAlgn="base" hangingPunct="0">
              <a:spcBef>
                <a:spcPct val="0"/>
              </a:spcBef>
              <a:spcAft>
                <a:spcPct val="0"/>
              </a:spcAft>
              <a:defRPr>
                <a:solidFill>
                  <a:schemeClr val="tx1"/>
                </a:solidFill>
                <a:latin typeface="Open Sans" pitchFamily="34" charset="0"/>
                <a:cs typeface="Arial" charset="0"/>
              </a:defRPr>
            </a:lvl8pPr>
            <a:lvl9pPr marL="3886200" indent="-228600" eaLnBrk="0" fontAlgn="base" hangingPunct="0">
              <a:spcBef>
                <a:spcPct val="0"/>
              </a:spcBef>
              <a:spcAft>
                <a:spcPct val="0"/>
              </a:spcAft>
              <a:defRPr>
                <a:solidFill>
                  <a:schemeClr val="tx1"/>
                </a:solidFill>
                <a:latin typeface="Open Sans" pitchFamily="34" charset="0"/>
                <a:cs typeface="Arial" charset="0"/>
              </a:defRPr>
            </a:lvl9pPr>
          </a:lstStyle>
          <a:p>
            <a:pPr algn="ctr" eaLnBrk="1" hangingPunct="1">
              <a:defRPr/>
            </a:pPr>
            <a:fld id="{4BE1417D-5228-415F-8D82-19708B6C98C4}" type="slidenum">
              <a:rPr lang="en-US" altLang="hu-HU" sz="1200" smtClean="0">
                <a:solidFill>
                  <a:schemeClr val="bg1"/>
                </a:solidFill>
                <a:latin typeface="Arial" charset="0"/>
              </a:rPr>
              <a:pPr algn="ctr" eaLnBrk="1" hangingPunct="1">
                <a:defRPr/>
              </a:pPr>
              <a:t>‹#›</a:t>
            </a:fld>
            <a:endParaRPr lang="hu-HU" altLang="hu-HU" sz="1200" smtClean="0">
              <a:solidFill>
                <a:schemeClr val="bg1"/>
              </a:solidFill>
              <a:latin typeface="Arial" charset="0"/>
            </a:endParaRP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u-H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4"/>
          <p:cNvSpPr>
            <a:spLocks noGrp="1"/>
          </p:cNvSpPr>
          <p:nvPr>
            <p:ph type="ftr" sz="quarter" idx="10"/>
          </p:nvPr>
        </p:nvSpPr>
        <p:spPr>
          <a:xfrm>
            <a:off x="4267200" y="6324600"/>
            <a:ext cx="3886200" cy="441325"/>
          </a:xfrm>
          <a:prstGeom prst="rect">
            <a:avLst/>
          </a:prstGeom>
        </p:spPr>
        <p:txBody>
          <a:bodyPr anchor="ctr" anchorCtr="0"/>
          <a:lstStyle>
            <a:lvl1pPr algn="ctr">
              <a:defRPr sz="1000">
                <a:solidFill>
                  <a:schemeClr val="bg1"/>
                </a:solidFill>
                <a:latin typeface="Arial" panose="020B0604020202020204" pitchFamily="34" charset="0"/>
                <a:cs typeface="Arial" panose="020B0604020202020204" pitchFamily="34" charset="0"/>
              </a:defRPr>
            </a:lvl1pPr>
          </a:lstStyle>
          <a:p>
            <a:pPr>
              <a:defRPr/>
            </a:pPr>
            <a:r>
              <a:rPr lang="en-US"/>
              <a:t>Footer</a:t>
            </a:r>
          </a:p>
        </p:txBody>
      </p:sp>
    </p:spTree>
    <p:extLst>
      <p:ext uri="{BB962C8B-B14F-4D97-AF65-F5344CB8AC3E}">
        <p14:creationId xmlns:p14="http://schemas.microsoft.com/office/powerpoint/2010/main" val="544901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charset="0"/>
              </a:defRPr>
            </a:lvl1pPr>
            <a:lvl2pPr marL="742950" indent="-285750" eaLnBrk="0" hangingPunct="0">
              <a:defRPr>
                <a:solidFill>
                  <a:schemeClr val="tx1"/>
                </a:solidFill>
                <a:latin typeface="Open Sans" pitchFamily="34" charset="0"/>
                <a:cs typeface="Arial" charset="0"/>
              </a:defRPr>
            </a:lvl2pPr>
            <a:lvl3pPr marL="1143000" indent="-228600" eaLnBrk="0" hangingPunct="0">
              <a:defRPr>
                <a:solidFill>
                  <a:schemeClr val="tx1"/>
                </a:solidFill>
                <a:latin typeface="Open Sans" pitchFamily="34" charset="0"/>
                <a:cs typeface="Arial" charset="0"/>
              </a:defRPr>
            </a:lvl3pPr>
            <a:lvl4pPr marL="1600200" indent="-228600" eaLnBrk="0" hangingPunct="0">
              <a:defRPr>
                <a:solidFill>
                  <a:schemeClr val="tx1"/>
                </a:solidFill>
                <a:latin typeface="Open Sans" pitchFamily="34" charset="0"/>
                <a:cs typeface="Arial" charset="0"/>
              </a:defRPr>
            </a:lvl4pPr>
            <a:lvl5pPr marL="2057400" indent="-228600" eaLnBrk="0" hangingPunct="0">
              <a:defRPr>
                <a:solidFill>
                  <a:schemeClr val="tx1"/>
                </a:solidFill>
                <a:latin typeface="Open Sans" pitchFamily="34" charset="0"/>
                <a:cs typeface="Arial" charset="0"/>
              </a:defRPr>
            </a:lvl5pPr>
            <a:lvl6pPr marL="2514600" indent="-228600" eaLnBrk="0" fontAlgn="base" hangingPunct="0">
              <a:spcBef>
                <a:spcPct val="0"/>
              </a:spcBef>
              <a:spcAft>
                <a:spcPct val="0"/>
              </a:spcAft>
              <a:defRPr>
                <a:solidFill>
                  <a:schemeClr val="tx1"/>
                </a:solidFill>
                <a:latin typeface="Open Sans" pitchFamily="34" charset="0"/>
                <a:cs typeface="Arial" charset="0"/>
              </a:defRPr>
            </a:lvl6pPr>
            <a:lvl7pPr marL="2971800" indent="-228600" eaLnBrk="0" fontAlgn="base" hangingPunct="0">
              <a:spcBef>
                <a:spcPct val="0"/>
              </a:spcBef>
              <a:spcAft>
                <a:spcPct val="0"/>
              </a:spcAft>
              <a:defRPr>
                <a:solidFill>
                  <a:schemeClr val="tx1"/>
                </a:solidFill>
                <a:latin typeface="Open Sans" pitchFamily="34" charset="0"/>
                <a:cs typeface="Arial" charset="0"/>
              </a:defRPr>
            </a:lvl7pPr>
            <a:lvl8pPr marL="3429000" indent="-228600" eaLnBrk="0" fontAlgn="base" hangingPunct="0">
              <a:spcBef>
                <a:spcPct val="0"/>
              </a:spcBef>
              <a:spcAft>
                <a:spcPct val="0"/>
              </a:spcAft>
              <a:defRPr>
                <a:solidFill>
                  <a:schemeClr val="tx1"/>
                </a:solidFill>
                <a:latin typeface="Open Sans" pitchFamily="34" charset="0"/>
                <a:cs typeface="Arial" charset="0"/>
              </a:defRPr>
            </a:lvl8pPr>
            <a:lvl9pPr marL="3886200" indent="-228600" eaLnBrk="0" fontAlgn="base" hangingPunct="0">
              <a:spcBef>
                <a:spcPct val="0"/>
              </a:spcBef>
              <a:spcAft>
                <a:spcPct val="0"/>
              </a:spcAft>
              <a:defRPr>
                <a:solidFill>
                  <a:schemeClr val="tx1"/>
                </a:solidFill>
                <a:latin typeface="Open Sans" pitchFamily="34" charset="0"/>
                <a:cs typeface="Arial" charset="0"/>
              </a:defRPr>
            </a:lvl9pPr>
          </a:lstStyle>
          <a:p>
            <a:pPr algn="ctr" eaLnBrk="1" hangingPunct="1">
              <a:defRPr/>
            </a:pPr>
            <a:fld id="{3FF3215D-36A2-4E72-8711-070737AB0BC9}" type="slidenum">
              <a:rPr lang="en-US" altLang="hu-HU" sz="1200" smtClean="0">
                <a:solidFill>
                  <a:schemeClr val="bg1"/>
                </a:solidFill>
                <a:latin typeface="Arial" charset="0"/>
              </a:rPr>
              <a:pPr algn="ctr" eaLnBrk="1" hangingPunct="1">
                <a:defRPr/>
              </a:pPr>
              <a:t>‹#›</a:t>
            </a:fld>
            <a:endParaRPr lang="hu-HU" altLang="hu-HU" sz="1200" smtClean="0">
              <a:solidFill>
                <a:schemeClr val="bg1"/>
              </a:solidFill>
              <a:latin typeface="Arial" charset="0"/>
            </a:endParaRPr>
          </a:p>
        </p:txBody>
      </p:sp>
      <p:sp>
        <p:nvSpPr>
          <p:cNvPr id="2" name="Title 1"/>
          <p:cNvSpPr>
            <a:spLocks noGrp="1"/>
          </p:cNvSpPr>
          <p:nvPr>
            <p:ph type="title"/>
          </p:nvPr>
        </p:nvSpPr>
        <p:spPr/>
        <p:txBody>
          <a:bodyPr/>
          <a:lstStyle/>
          <a:p>
            <a:r>
              <a:rPr lang="en-US" smtClean="0"/>
              <a:t>Click to edit Master title style</a:t>
            </a:r>
            <a:endParaRPr lang="hu-H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Footer Placeholder 4"/>
          <p:cNvSpPr>
            <a:spLocks noGrp="1"/>
          </p:cNvSpPr>
          <p:nvPr>
            <p:ph type="ftr" sz="quarter" idx="10"/>
          </p:nvPr>
        </p:nvSpPr>
        <p:spPr>
          <a:xfrm>
            <a:off x="4267200" y="6324600"/>
            <a:ext cx="3886200" cy="441325"/>
          </a:xfrm>
          <a:prstGeom prst="rect">
            <a:avLst/>
          </a:prstGeom>
        </p:spPr>
        <p:txBody>
          <a:bodyPr anchor="ctr" anchorCtr="0"/>
          <a:lstStyle>
            <a:lvl1pPr algn="ctr">
              <a:defRPr sz="1000">
                <a:solidFill>
                  <a:schemeClr val="bg1"/>
                </a:solidFill>
                <a:latin typeface="Arial" panose="020B0604020202020204" pitchFamily="34" charset="0"/>
                <a:cs typeface="Arial" panose="020B0604020202020204" pitchFamily="34" charset="0"/>
              </a:defRPr>
            </a:lvl1pPr>
          </a:lstStyle>
          <a:p>
            <a:pPr>
              <a:defRPr/>
            </a:pPr>
            <a:r>
              <a:rPr lang="en-US"/>
              <a:t>Footer</a:t>
            </a:r>
          </a:p>
        </p:txBody>
      </p:sp>
    </p:spTree>
    <p:extLst>
      <p:ext uri="{BB962C8B-B14F-4D97-AF65-F5344CB8AC3E}">
        <p14:creationId xmlns:p14="http://schemas.microsoft.com/office/powerpoint/2010/main" val="1148627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charset="0"/>
              </a:defRPr>
            </a:lvl1pPr>
            <a:lvl2pPr marL="742950" indent="-285750" eaLnBrk="0" hangingPunct="0">
              <a:defRPr>
                <a:solidFill>
                  <a:schemeClr val="tx1"/>
                </a:solidFill>
                <a:latin typeface="Open Sans" pitchFamily="34" charset="0"/>
                <a:cs typeface="Arial" charset="0"/>
              </a:defRPr>
            </a:lvl2pPr>
            <a:lvl3pPr marL="1143000" indent="-228600" eaLnBrk="0" hangingPunct="0">
              <a:defRPr>
                <a:solidFill>
                  <a:schemeClr val="tx1"/>
                </a:solidFill>
                <a:latin typeface="Open Sans" pitchFamily="34" charset="0"/>
                <a:cs typeface="Arial" charset="0"/>
              </a:defRPr>
            </a:lvl3pPr>
            <a:lvl4pPr marL="1600200" indent="-228600" eaLnBrk="0" hangingPunct="0">
              <a:defRPr>
                <a:solidFill>
                  <a:schemeClr val="tx1"/>
                </a:solidFill>
                <a:latin typeface="Open Sans" pitchFamily="34" charset="0"/>
                <a:cs typeface="Arial" charset="0"/>
              </a:defRPr>
            </a:lvl4pPr>
            <a:lvl5pPr marL="2057400" indent="-228600" eaLnBrk="0" hangingPunct="0">
              <a:defRPr>
                <a:solidFill>
                  <a:schemeClr val="tx1"/>
                </a:solidFill>
                <a:latin typeface="Open Sans" pitchFamily="34" charset="0"/>
                <a:cs typeface="Arial" charset="0"/>
              </a:defRPr>
            </a:lvl5pPr>
            <a:lvl6pPr marL="2514600" indent="-228600" eaLnBrk="0" fontAlgn="base" hangingPunct="0">
              <a:spcBef>
                <a:spcPct val="0"/>
              </a:spcBef>
              <a:spcAft>
                <a:spcPct val="0"/>
              </a:spcAft>
              <a:defRPr>
                <a:solidFill>
                  <a:schemeClr val="tx1"/>
                </a:solidFill>
                <a:latin typeface="Open Sans" pitchFamily="34" charset="0"/>
                <a:cs typeface="Arial" charset="0"/>
              </a:defRPr>
            </a:lvl6pPr>
            <a:lvl7pPr marL="2971800" indent="-228600" eaLnBrk="0" fontAlgn="base" hangingPunct="0">
              <a:spcBef>
                <a:spcPct val="0"/>
              </a:spcBef>
              <a:spcAft>
                <a:spcPct val="0"/>
              </a:spcAft>
              <a:defRPr>
                <a:solidFill>
                  <a:schemeClr val="tx1"/>
                </a:solidFill>
                <a:latin typeface="Open Sans" pitchFamily="34" charset="0"/>
                <a:cs typeface="Arial" charset="0"/>
              </a:defRPr>
            </a:lvl7pPr>
            <a:lvl8pPr marL="3429000" indent="-228600" eaLnBrk="0" fontAlgn="base" hangingPunct="0">
              <a:spcBef>
                <a:spcPct val="0"/>
              </a:spcBef>
              <a:spcAft>
                <a:spcPct val="0"/>
              </a:spcAft>
              <a:defRPr>
                <a:solidFill>
                  <a:schemeClr val="tx1"/>
                </a:solidFill>
                <a:latin typeface="Open Sans" pitchFamily="34" charset="0"/>
                <a:cs typeface="Arial" charset="0"/>
              </a:defRPr>
            </a:lvl8pPr>
            <a:lvl9pPr marL="3886200" indent="-228600" eaLnBrk="0" fontAlgn="base" hangingPunct="0">
              <a:spcBef>
                <a:spcPct val="0"/>
              </a:spcBef>
              <a:spcAft>
                <a:spcPct val="0"/>
              </a:spcAft>
              <a:defRPr>
                <a:solidFill>
                  <a:schemeClr val="tx1"/>
                </a:solidFill>
                <a:latin typeface="Open Sans" pitchFamily="34" charset="0"/>
                <a:cs typeface="Arial" charset="0"/>
              </a:defRPr>
            </a:lvl9pPr>
          </a:lstStyle>
          <a:p>
            <a:pPr algn="ctr" eaLnBrk="1" hangingPunct="1">
              <a:defRPr/>
            </a:pPr>
            <a:fld id="{8E21C5D6-266E-4493-B7E8-17A63FF4D7B8}" type="slidenum">
              <a:rPr lang="en-US" altLang="hu-HU" sz="1200" smtClean="0">
                <a:solidFill>
                  <a:schemeClr val="bg1"/>
                </a:solidFill>
                <a:latin typeface="Arial" charset="0"/>
              </a:rPr>
              <a:pPr algn="ctr" eaLnBrk="1" hangingPunct="1">
                <a:defRPr/>
              </a:pPr>
              <a:t>‹#›</a:t>
            </a:fld>
            <a:endParaRPr lang="hu-HU" altLang="hu-HU" sz="1200" smtClean="0">
              <a:solidFill>
                <a:schemeClr val="bg1"/>
              </a:solidFill>
              <a:latin typeface="Arial" charset="0"/>
            </a:endParaRP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u-H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Footer Placeholder 4"/>
          <p:cNvSpPr>
            <a:spLocks noGrp="1"/>
          </p:cNvSpPr>
          <p:nvPr>
            <p:ph type="ftr" sz="quarter" idx="10"/>
          </p:nvPr>
        </p:nvSpPr>
        <p:spPr>
          <a:xfrm>
            <a:off x="4267200" y="6324600"/>
            <a:ext cx="3886200" cy="441325"/>
          </a:xfrm>
          <a:prstGeom prst="rect">
            <a:avLst/>
          </a:prstGeom>
        </p:spPr>
        <p:txBody>
          <a:bodyPr anchor="ctr" anchorCtr="0"/>
          <a:lstStyle>
            <a:lvl1pPr algn="ctr">
              <a:defRPr sz="1000">
                <a:solidFill>
                  <a:schemeClr val="bg1"/>
                </a:solidFill>
                <a:latin typeface="Arial" panose="020B0604020202020204" pitchFamily="34" charset="0"/>
                <a:cs typeface="Arial" panose="020B0604020202020204" pitchFamily="34" charset="0"/>
              </a:defRPr>
            </a:lvl1pPr>
          </a:lstStyle>
          <a:p>
            <a:pPr>
              <a:defRPr/>
            </a:pPr>
            <a:r>
              <a:rPr lang="en-US"/>
              <a:t>Footer</a:t>
            </a:r>
          </a:p>
        </p:txBody>
      </p:sp>
    </p:spTree>
    <p:extLst>
      <p:ext uri="{BB962C8B-B14F-4D97-AF65-F5344CB8AC3E}">
        <p14:creationId xmlns:p14="http://schemas.microsoft.com/office/powerpoint/2010/main" val="940769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Click to edit Master title style</a:t>
            </a:r>
            <a:endParaRPr lang="en-US"/>
          </a:p>
        </p:txBody>
      </p:sp>
      <p:sp>
        <p:nvSpPr>
          <p:cNvPr id="3" name="Content Placeholder 2"/>
          <p:cNvSpPr>
            <a:spLocks noGrp="1"/>
          </p:cNvSpPr>
          <p:nvPr>
            <p:ph idx="1"/>
          </p:nvPr>
        </p:nvSpPr>
        <p:spPr/>
        <p:txBody>
          <a:bodyPr/>
          <a:lstStyle/>
          <a:p>
            <a:pPr lvl="0"/>
            <a:r>
              <a:rPr lang="hu-HU" smtClean="0"/>
              <a:t>Click to edit Master text styles</a:t>
            </a:r>
          </a:p>
          <a:p>
            <a:pPr lvl="1"/>
            <a:r>
              <a:rPr lang="hu-HU" smtClean="0"/>
              <a:t>Second level</a:t>
            </a:r>
          </a:p>
          <a:p>
            <a:pPr lvl="2"/>
            <a:r>
              <a:rPr lang="hu-HU" smtClean="0"/>
              <a:t>Third level</a:t>
            </a:r>
          </a:p>
          <a:p>
            <a:pPr lvl="3"/>
            <a:r>
              <a:rPr lang="hu-HU" smtClean="0"/>
              <a:t>Fourth level</a:t>
            </a:r>
          </a:p>
          <a:p>
            <a:pPr lvl="4"/>
            <a:r>
              <a:rPr lang="hu-HU"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44E41C4-CFE0-1D40-971E-0489F401B87E}" type="datetimeFigureOut">
              <a:rPr lang="en-US" smtClean="0"/>
              <a:t>12/13/2013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9B583A0-3DBA-F442-AA44-C1552D7F68D5}" type="slidenum">
              <a:rPr lang="en-US" smtClean="0"/>
              <a:t>‹#›</a:t>
            </a:fld>
            <a:endParaRPr lang="en-US"/>
          </a:p>
        </p:txBody>
      </p:sp>
    </p:spTree>
    <p:extLst>
      <p:ext uri="{BB962C8B-B14F-4D97-AF65-F5344CB8AC3E}">
        <p14:creationId xmlns:p14="http://schemas.microsoft.com/office/powerpoint/2010/main" val="2992530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Header A">
    <p:bg>
      <p:bgPr>
        <a:solidFill>
          <a:schemeClr val="bg2"/>
        </a:solidFill>
        <a:effectLst/>
      </p:bgPr>
    </p:bg>
    <p:spTree>
      <p:nvGrpSpPr>
        <p:cNvPr id="1" name=""/>
        <p:cNvGrpSpPr/>
        <p:nvPr/>
      </p:nvGrpSpPr>
      <p:grpSpPr>
        <a:xfrm>
          <a:off x="0" y="0"/>
          <a:ext cx="0" cy="0"/>
          <a:chOff x="0" y="0"/>
          <a:chExt cx="0" cy="0"/>
        </a:xfrm>
      </p:grpSpPr>
      <p:sp>
        <p:nvSpPr>
          <p:cNvPr id="4" name="Rectangle 18"/>
          <p:cNvSpPr/>
          <p:nvPr userDrawn="1"/>
        </p:nvSpPr>
        <p:spPr>
          <a:xfrm>
            <a:off x="6667500" y="6143625"/>
            <a:ext cx="2476500" cy="714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4624" tIns="42312" rIns="84624" bIns="42312" anchor="ctr"/>
          <a:lstStyle/>
          <a:p>
            <a:pPr algn="ctr" fontAlgn="auto">
              <a:spcBef>
                <a:spcPts val="0"/>
              </a:spcBef>
              <a:spcAft>
                <a:spcPts val="0"/>
              </a:spcAft>
              <a:defRPr/>
            </a:pPr>
            <a:endParaRPr lang="fi-FI"/>
          </a:p>
        </p:txBody>
      </p:sp>
      <p:sp>
        <p:nvSpPr>
          <p:cNvPr id="5" name="Rectangle 15"/>
          <p:cNvSpPr/>
          <p:nvPr userDrawn="1"/>
        </p:nvSpPr>
        <p:spPr>
          <a:xfrm>
            <a:off x="8509000" y="4000500"/>
            <a:ext cx="635000" cy="714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4624" tIns="42312" rIns="84624" bIns="42312" anchor="ctr"/>
          <a:lstStyle/>
          <a:p>
            <a:pPr algn="ctr" fontAlgn="auto">
              <a:spcBef>
                <a:spcPts val="0"/>
              </a:spcBef>
              <a:spcAft>
                <a:spcPts val="0"/>
              </a:spcAft>
              <a:defRPr/>
            </a:pPr>
            <a:endParaRPr lang="fi-FI"/>
          </a:p>
        </p:txBody>
      </p:sp>
      <p:sp>
        <p:nvSpPr>
          <p:cNvPr id="6" name="Rectangle 16"/>
          <p:cNvSpPr/>
          <p:nvPr userDrawn="1"/>
        </p:nvSpPr>
        <p:spPr>
          <a:xfrm>
            <a:off x="7874000" y="4716463"/>
            <a:ext cx="635000" cy="712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4624" tIns="42312" rIns="84624" bIns="42312" anchor="ctr"/>
          <a:lstStyle/>
          <a:p>
            <a:pPr algn="ctr" fontAlgn="auto">
              <a:spcBef>
                <a:spcPts val="0"/>
              </a:spcBef>
              <a:spcAft>
                <a:spcPts val="0"/>
              </a:spcAft>
              <a:defRPr/>
            </a:pPr>
            <a:endParaRPr lang="fi-FI"/>
          </a:p>
        </p:txBody>
      </p:sp>
      <p:sp>
        <p:nvSpPr>
          <p:cNvPr id="7" name="Rectangle 17"/>
          <p:cNvSpPr/>
          <p:nvPr userDrawn="1"/>
        </p:nvSpPr>
        <p:spPr>
          <a:xfrm>
            <a:off x="8509000" y="5429250"/>
            <a:ext cx="635000" cy="715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4624" tIns="42312" rIns="84624" bIns="42312" anchor="ctr"/>
          <a:lstStyle/>
          <a:p>
            <a:pPr algn="ctr" fontAlgn="auto">
              <a:spcBef>
                <a:spcPts val="0"/>
              </a:spcBef>
              <a:spcAft>
                <a:spcPts val="0"/>
              </a:spcAft>
              <a:defRPr/>
            </a:pPr>
            <a:endParaRPr lang="fi-FI"/>
          </a:p>
        </p:txBody>
      </p:sp>
      <p:sp>
        <p:nvSpPr>
          <p:cNvPr id="8" name="Rectangle 19"/>
          <p:cNvSpPr/>
          <p:nvPr userDrawn="1"/>
        </p:nvSpPr>
        <p:spPr>
          <a:xfrm>
            <a:off x="1270000" y="712788"/>
            <a:ext cx="635000" cy="715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4624" tIns="42312" rIns="84624" bIns="42312" anchor="ctr"/>
          <a:lstStyle/>
          <a:p>
            <a:pPr algn="ctr" fontAlgn="auto">
              <a:spcBef>
                <a:spcPts val="0"/>
              </a:spcBef>
              <a:spcAft>
                <a:spcPts val="0"/>
              </a:spcAft>
              <a:defRPr/>
            </a:pPr>
            <a:endParaRPr lang="fi-FI"/>
          </a:p>
        </p:txBody>
      </p:sp>
      <p:sp>
        <p:nvSpPr>
          <p:cNvPr id="9" name="Rectangle 20"/>
          <p:cNvSpPr/>
          <p:nvPr userDrawn="1"/>
        </p:nvSpPr>
        <p:spPr>
          <a:xfrm>
            <a:off x="0" y="7938"/>
            <a:ext cx="1270000" cy="712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4624" tIns="42312" rIns="84624" bIns="42312" anchor="ctr"/>
          <a:lstStyle/>
          <a:p>
            <a:pPr algn="ctr" fontAlgn="auto">
              <a:spcBef>
                <a:spcPts val="0"/>
              </a:spcBef>
              <a:spcAft>
                <a:spcPts val="0"/>
              </a:spcAft>
              <a:defRPr/>
            </a:pPr>
            <a:endParaRPr lang="fi-FI"/>
          </a:p>
        </p:txBody>
      </p:sp>
      <p:grpSp>
        <p:nvGrpSpPr>
          <p:cNvPr id="10" name="Group 21"/>
          <p:cNvGrpSpPr>
            <a:grpSpLocks noChangeAspect="1"/>
          </p:cNvGrpSpPr>
          <p:nvPr userDrawn="1"/>
        </p:nvGrpSpPr>
        <p:grpSpPr bwMode="auto">
          <a:xfrm>
            <a:off x="6985000" y="6403975"/>
            <a:ext cx="1744663" cy="168275"/>
            <a:chOff x="425958" y="6336331"/>
            <a:chExt cx="2526569" cy="216000"/>
          </a:xfrm>
        </p:grpSpPr>
        <p:sp>
          <p:nvSpPr>
            <p:cNvPr id="11" name="Freeform 6"/>
            <p:cNvSpPr>
              <a:spLocks noChangeAspect="1" noEditPoints="1"/>
            </p:cNvSpPr>
            <p:nvPr userDrawn="1"/>
          </p:nvSpPr>
          <p:spPr bwMode="auto">
            <a:xfrm>
              <a:off x="425958" y="6336331"/>
              <a:ext cx="1295526" cy="216000"/>
            </a:xfrm>
            <a:custGeom>
              <a:avLst/>
              <a:gdLst>
                <a:gd name="T0" fmla="*/ 2147483647 w 5446"/>
                <a:gd name="T1" fmla="*/ 2147483647 h 908"/>
                <a:gd name="T2" fmla="*/ 2147483647 w 5446"/>
                <a:gd name="T3" fmla="*/ 2147483647 h 908"/>
                <a:gd name="T4" fmla="*/ 2147483647 w 5446"/>
                <a:gd name="T5" fmla="*/ 2147483647 h 908"/>
                <a:gd name="T6" fmla="*/ 2147483647 w 5446"/>
                <a:gd name="T7" fmla="*/ 2147483647 h 908"/>
                <a:gd name="T8" fmla="*/ 2147483647 w 5446"/>
                <a:gd name="T9" fmla="*/ 2147483647 h 908"/>
                <a:gd name="T10" fmla="*/ 2147483647 w 5446"/>
                <a:gd name="T11" fmla="*/ 2147483647 h 908"/>
                <a:gd name="T12" fmla="*/ 2147483647 w 5446"/>
                <a:gd name="T13" fmla="*/ 2147483647 h 908"/>
                <a:gd name="T14" fmla="*/ 2147483647 w 5446"/>
                <a:gd name="T15" fmla="*/ 2147483647 h 908"/>
                <a:gd name="T16" fmla="*/ 2147483647 w 5446"/>
                <a:gd name="T17" fmla="*/ 2147483647 h 908"/>
                <a:gd name="T18" fmla="*/ 2147483647 w 5446"/>
                <a:gd name="T19" fmla="*/ 2147483647 h 908"/>
                <a:gd name="T20" fmla="*/ 2147483647 w 5446"/>
                <a:gd name="T21" fmla="*/ 2147483647 h 908"/>
                <a:gd name="T22" fmla="*/ 2147483647 w 5446"/>
                <a:gd name="T23" fmla="*/ 2147483647 h 908"/>
                <a:gd name="T24" fmla="*/ 2147483647 w 5446"/>
                <a:gd name="T25" fmla="*/ 2147483647 h 908"/>
                <a:gd name="T26" fmla="*/ 2147483647 w 5446"/>
                <a:gd name="T27" fmla="*/ 2147483647 h 908"/>
                <a:gd name="T28" fmla="*/ 2147483647 w 5446"/>
                <a:gd name="T29" fmla="*/ 2147483647 h 908"/>
                <a:gd name="T30" fmla="*/ 2147483647 w 5446"/>
                <a:gd name="T31" fmla="*/ 2147483647 h 908"/>
                <a:gd name="T32" fmla="*/ 2147483647 w 5446"/>
                <a:gd name="T33" fmla="*/ 2147483647 h 908"/>
                <a:gd name="T34" fmla="*/ 2147483647 w 5446"/>
                <a:gd name="T35" fmla="*/ 2147483647 h 908"/>
                <a:gd name="T36" fmla="*/ 2147483647 w 5446"/>
                <a:gd name="T37" fmla="*/ 2147483647 h 908"/>
                <a:gd name="T38" fmla="*/ 2147483647 w 5446"/>
                <a:gd name="T39" fmla="*/ 2147483647 h 908"/>
                <a:gd name="T40" fmla="*/ 2147483647 w 5446"/>
                <a:gd name="T41" fmla="*/ 2147483647 h 908"/>
                <a:gd name="T42" fmla="*/ 2147483647 w 5446"/>
                <a:gd name="T43" fmla="*/ 2147483647 h 908"/>
                <a:gd name="T44" fmla="*/ 2147483647 w 5446"/>
                <a:gd name="T45" fmla="*/ 2147483647 h 908"/>
                <a:gd name="T46" fmla="*/ 2147483647 w 5446"/>
                <a:gd name="T47" fmla="*/ 2147483647 h 908"/>
                <a:gd name="T48" fmla="*/ 2147483647 w 5446"/>
                <a:gd name="T49" fmla="*/ 2147483647 h 908"/>
                <a:gd name="T50" fmla="*/ 2147483647 w 5446"/>
                <a:gd name="T51" fmla="*/ 2147483647 h 908"/>
                <a:gd name="T52" fmla="*/ 2147483647 w 5446"/>
                <a:gd name="T53" fmla="*/ 2147483647 h 908"/>
                <a:gd name="T54" fmla="*/ 2147483647 w 5446"/>
                <a:gd name="T55" fmla="*/ 2147483647 h 908"/>
                <a:gd name="T56" fmla="*/ 2147483647 w 5446"/>
                <a:gd name="T57" fmla="*/ 2147483647 h 908"/>
                <a:gd name="T58" fmla="*/ 2147483647 w 5446"/>
                <a:gd name="T59" fmla="*/ 2147483647 h 908"/>
                <a:gd name="T60" fmla="*/ 2147483647 w 5446"/>
                <a:gd name="T61" fmla="*/ 2147483647 h 908"/>
                <a:gd name="T62" fmla="*/ 2147483647 w 5446"/>
                <a:gd name="T63" fmla="*/ 2147483647 h 908"/>
                <a:gd name="T64" fmla="*/ 2147483647 w 5446"/>
                <a:gd name="T65" fmla="*/ 2147483647 h 908"/>
                <a:gd name="T66" fmla="*/ 2147483647 w 5446"/>
                <a:gd name="T67" fmla="*/ 2147483647 h 908"/>
                <a:gd name="T68" fmla="*/ 2147483647 w 5446"/>
                <a:gd name="T69" fmla="*/ 2147483647 h 908"/>
                <a:gd name="T70" fmla="*/ 2147483647 w 5446"/>
                <a:gd name="T71" fmla="*/ 2147483647 h 908"/>
                <a:gd name="T72" fmla="*/ 2147483647 w 5446"/>
                <a:gd name="T73" fmla="*/ 2147483647 h 908"/>
                <a:gd name="T74" fmla="*/ 2147483647 w 5446"/>
                <a:gd name="T75" fmla="*/ 2147483647 h 908"/>
                <a:gd name="T76" fmla="*/ 2147483647 w 5446"/>
                <a:gd name="T77" fmla="*/ 2147483647 h 908"/>
                <a:gd name="T78" fmla="*/ 2147483647 w 5446"/>
                <a:gd name="T79" fmla="*/ 2147483647 h 908"/>
                <a:gd name="T80" fmla="*/ 2147483647 w 5446"/>
                <a:gd name="T81" fmla="*/ 2147483647 h 908"/>
                <a:gd name="T82" fmla="*/ 2147483647 w 5446"/>
                <a:gd name="T83" fmla="*/ 2147483647 h 908"/>
                <a:gd name="T84" fmla="*/ 2147483647 w 5446"/>
                <a:gd name="T85" fmla="*/ 2147483647 h 908"/>
                <a:gd name="T86" fmla="*/ 2147483647 w 5446"/>
                <a:gd name="T87" fmla="*/ 2147483647 h 908"/>
                <a:gd name="T88" fmla="*/ 2147483647 w 5446"/>
                <a:gd name="T89" fmla="*/ 2147483647 h 908"/>
                <a:gd name="T90" fmla="*/ 2147483647 w 5446"/>
                <a:gd name="T91" fmla="*/ 2147483647 h 908"/>
                <a:gd name="T92" fmla="*/ 2147483647 w 5446"/>
                <a:gd name="T93" fmla="*/ 2147483647 h 908"/>
                <a:gd name="T94" fmla="*/ 2147483647 w 5446"/>
                <a:gd name="T95" fmla="*/ 2147483647 h 908"/>
                <a:gd name="T96" fmla="*/ 2147483647 w 5446"/>
                <a:gd name="T97" fmla="*/ 2147483647 h 908"/>
                <a:gd name="T98" fmla="*/ 2147483647 w 5446"/>
                <a:gd name="T99" fmla="*/ 2147483647 h 908"/>
                <a:gd name="T100" fmla="*/ 2147483647 w 5446"/>
                <a:gd name="T101" fmla="*/ 2147483647 h 908"/>
                <a:gd name="T102" fmla="*/ 2147483647 w 5446"/>
                <a:gd name="T103" fmla="*/ 2147483647 h 908"/>
                <a:gd name="T104" fmla="*/ 2147483647 w 5446"/>
                <a:gd name="T105" fmla="*/ 2147483647 h 908"/>
                <a:gd name="T106" fmla="*/ 2147483647 w 5446"/>
                <a:gd name="T107" fmla="*/ 2147483647 h 908"/>
                <a:gd name="T108" fmla="*/ 2147483647 w 5446"/>
                <a:gd name="T109" fmla="*/ 2147483647 h 908"/>
                <a:gd name="T110" fmla="*/ 2147483647 w 5446"/>
                <a:gd name="T111" fmla="*/ 2147483647 h 908"/>
                <a:gd name="T112" fmla="*/ 2147483647 w 5446"/>
                <a:gd name="T113" fmla="*/ 2147483647 h 908"/>
                <a:gd name="T114" fmla="*/ 2147483647 w 5446"/>
                <a:gd name="T115" fmla="*/ 2147483647 h 908"/>
                <a:gd name="T116" fmla="*/ 2147483647 w 5446"/>
                <a:gd name="T117" fmla="*/ 2147483647 h 908"/>
                <a:gd name="T118" fmla="*/ 2147483647 w 5446"/>
                <a:gd name="T119" fmla="*/ 2147483647 h 908"/>
                <a:gd name="T120" fmla="*/ 2147483647 w 5446"/>
                <a:gd name="T121" fmla="*/ 2147483647 h 908"/>
                <a:gd name="T122" fmla="*/ 2147483647 w 5446"/>
                <a:gd name="T123" fmla="*/ 2147483647 h 9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446" h="908">
                  <a:moveTo>
                    <a:pt x="5219" y="677"/>
                  </a:moveTo>
                  <a:lnTo>
                    <a:pt x="5130" y="677"/>
                  </a:lnTo>
                  <a:lnTo>
                    <a:pt x="5130" y="624"/>
                  </a:lnTo>
                  <a:lnTo>
                    <a:pt x="5127" y="627"/>
                  </a:lnTo>
                  <a:lnTo>
                    <a:pt x="5124" y="631"/>
                  </a:lnTo>
                  <a:lnTo>
                    <a:pt x="5117" y="637"/>
                  </a:lnTo>
                  <a:lnTo>
                    <a:pt x="5110" y="644"/>
                  </a:lnTo>
                  <a:lnTo>
                    <a:pt x="5103" y="649"/>
                  </a:lnTo>
                  <a:lnTo>
                    <a:pt x="5087" y="660"/>
                  </a:lnTo>
                  <a:lnTo>
                    <a:pt x="5079" y="665"/>
                  </a:lnTo>
                  <a:lnTo>
                    <a:pt x="5070" y="669"/>
                  </a:lnTo>
                  <a:lnTo>
                    <a:pt x="5061" y="673"/>
                  </a:lnTo>
                  <a:lnTo>
                    <a:pt x="5052" y="676"/>
                  </a:lnTo>
                  <a:lnTo>
                    <a:pt x="5042" y="679"/>
                  </a:lnTo>
                  <a:lnTo>
                    <a:pt x="5032" y="682"/>
                  </a:lnTo>
                  <a:lnTo>
                    <a:pt x="5022" y="684"/>
                  </a:lnTo>
                  <a:lnTo>
                    <a:pt x="5011" y="685"/>
                  </a:lnTo>
                  <a:lnTo>
                    <a:pt x="5000" y="686"/>
                  </a:lnTo>
                  <a:lnTo>
                    <a:pt x="4989" y="686"/>
                  </a:lnTo>
                  <a:lnTo>
                    <a:pt x="4977" y="686"/>
                  </a:lnTo>
                  <a:lnTo>
                    <a:pt x="4965" y="685"/>
                  </a:lnTo>
                  <a:lnTo>
                    <a:pt x="4954" y="684"/>
                  </a:lnTo>
                  <a:lnTo>
                    <a:pt x="4942" y="682"/>
                  </a:lnTo>
                  <a:lnTo>
                    <a:pt x="4931" y="679"/>
                  </a:lnTo>
                  <a:lnTo>
                    <a:pt x="4921" y="676"/>
                  </a:lnTo>
                  <a:lnTo>
                    <a:pt x="4910" y="672"/>
                  </a:lnTo>
                  <a:lnTo>
                    <a:pt x="4900" y="668"/>
                  </a:lnTo>
                  <a:lnTo>
                    <a:pt x="4890" y="663"/>
                  </a:lnTo>
                  <a:lnTo>
                    <a:pt x="4880" y="658"/>
                  </a:lnTo>
                  <a:lnTo>
                    <a:pt x="4871" y="653"/>
                  </a:lnTo>
                  <a:lnTo>
                    <a:pt x="4862" y="647"/>
                  </a:lnTo>
                  <a:lnTo>
                    <a:pt x="4853" y="640"/>
                  </a:lnTo>
                  <a:lnTo>
                    <a:pt x="4845" y="633"/>
                  </a:lnTo>
                  <a:lnTo>
                    <a:pt x="4837" y="626"/>
                  </a:lnTo>
                  <a:lnTo>
                    <a:pt x="4829" y="618"/>
                  </a:lnTo>
                  <a:lnTo>
                    <a:pt x="4822" y="610"/>
                  </a:lnTo>
                  <a:lnTo>
                    <a:pt x="4815" y="602"/>
                  </a:lnTo>
                  <a:lnTo>
                    <a:pt x="4808" y="593"/>
                  </a:lnTo>
                  <a:lnTo>
                    <a:pt x="4802" y="584"/>
                  </a:lnTo>
                  <a:lnTo>
                    <a:pt x="4796" y="575"/>
                  </a:lnTo>
                  <a:lnTo>
                    <a:pt x="4791" y="565"/>
                  </a:lnTo>
                  <a:lnTo>
                    <a:pt x="4786" y="555"/>
                  </a:lnTo>
                  <a:lnTo>
                    <a:pt x="4782" y="545"/>
                  </a:lnTo>
                  <a:lnTo>
                    <a:pt x="4778" y="534"/>
                  </a:lnTo>
                  <a:lnTo>
                    <a:pt x="4775" y="523"/>
                  </a:lnTo>
                  <a:lnTo>
                    <a:pt x="4772" y="512"/>
                  </a:lnTo>
                  <a:lnTo>
                    <a:pt x="4770" y="501"/>
                  </a:lnTo>
                  <a:lnTo>
                    <a:pt x="4768" y="489"/>
                  </a:lnTo>
                  <a:lnTo>
                    <a:pt x="4766" y="478"/>
                  </a:lnTo>
                  <a:lnTo>
                    <a:pt x="4765" y="466"/>
                  </a:lnTo>
                  <a:lnTo>
                    <a:pt x="4765" y="453"/>
                  </a:lnTo>
                  <a:lnTo>
                    <a:pt x="4765" y="441"/>
                  </a:lnTo>
                  <a:lnTo>
                    <a:pt x="4766" y="429"/>
                  </a:lnTo>
                  <a:lnTo>
                    <a:pt x="4768" y="417"/>
                  </a:lnTo>
                  <a:lnTo>
                    <a:pt x="4770" y="406"/>
                  </a:lnTo>
                  <a:lnTo>
                    <a:pt x="4772" y="395"/>
                  </a:lnTo>
                  <a:lnTo>
                    <a:pt x="4773" y="389"/>
                  </a:lnTo>
                  <a:lnTo>
                    <a:pt x="4775" y="384"/>
                  </a:lnTo>
                  <a:lnTo>
                    <a:pt x="4778" y="373"/>
                  </a:lnTo>
                  <a:lnTo>
                    <a:pt x="4782" y="362"/>
                  </a:lnTo>
                  <a:lnTo>
                    <a:pt x="4786" y="352"/>
                  </a:lnTo>
                  <a:lnTo>
                    <a:pt x="4791" y="342"/>
                  </a:lnTo>
                  <a:lnTo>
                    <a:pt x="4796" y="332"/>
                  </a:lnTo>
                  <a:lnTo>
                    <a:pt x="4802" y="323"/>
                  </a:lnTo>
                  <a:lnTo>
                    <a:pt x="4808" y="314"/>
                  </a:lnTo>
                  <a:lnTo>
                    <a:pt x="4815" y="305"/>
                  </a:lnTo>
                  <a:lnTo>
                    <a:pt x="4822" y="297"/>
                  </a:lnTo>
                  <a:lnTo>
                    <a:pt x="4829" y="289"/>
                  </a:lnTo>
                  <a:lnTo>
                    <a:pt x="4837" y="281"/>
                  </a:lnTo>
                  <a:lnTo>
                    <a:pt x="4845" y="274"/>
                  </a:lnTo>
                  <a:lnTo>
                    <a:pt x="4849" y="270"/>
                  </a:lnTo>
                  <a:lnTo>
                    <a:pt x="4853" y="267"/>
                  </a:lnTo>
                  <a:lnTo>
                    <a:pt x="4862" y="260"/>
                  </a:lnTo>
                  <a:lnTo>
                    <a:pt x="4871" y="254"/>
                  </a:lnTo>
                  <a:lnTo>
                    <a:pt x="4880" y="249"/>
                  </a:lnTo>
                  <a:lnTo>
                    <a:pt x="4890" y="244"/>
                  </a:lnTo>
                  <a:lnTo>
                    <a:pt x="4900" y="239"/>
                  </a:lnTo>
                  <a:lnTo>
                    <a:pt x="4910" y="235"/>
                  </a:lnTo>
                  <a:lnTo>
                    <a:pt x="4921" y="231"/>
                  </a:lnTo>
                  <a:lnTo>
                    <a:pt x="4931" y="228"/>
                  </a:lnTo>
                  <a:lnTo>
                    <a:pt x="4942" y="226"/>
                  </a:lnTo>
                  <a:lnTo>
                    <a:pt x="4954" y="224"/>
                  </a:lnTo>
                  <a:lnTo>
                    <a:pt x="4965" y="222"/>
                  </a:lnTo>
                  <a:lnTo>
                    <a:pt x="4977" y="221"/>
                  </a:lnTo>
                  <a:lnTo>
                    <a:pt x="4989" y="221"/>
                  </a:lnTo>
                  <a:lnTo>
                    <a:pt x="5000" y="221"/>
                  </a:lnTo>
                  <a:lnTo>
                    <a:pt x="5011" y="222"/>
                  </a:lnTo>
                  <a:lnTo>
                    <a:pt x="5022" y="223"/>
                  </a:lnTo>
                  <a:lnTo>
                    <a:pt x="5032" y="225"/>
                  </a:lnTo>
                  <a:lnTo>
                    <a:pt x="5042" y="228"/>
                  </a:lnTo>
                  <a:lnTo>
                    <a:pt x="5052" y="230"/>
                  </a:lnTo>
                  <a:lnTo>
                    <a:pt x="5061" y="234"/>
                  </a:lnTo>
                  <a:lnTo>
                    <a:pt x="5070" y="238"/>
                  </a:lnTo>
                  <a:lnTo>
                    <a:pt x="5079" y="242"/>
                  </a:lnTo>
                  <a:lnTo>
                    <a:pt x="5087" y="246"/>
                  </a:lnTo>
                  <a:lnTo>
                    <a:pt x="5095" y="251"/>
                  </a:lnTo>
                  <a:lnTo>
                    <a:pt x="5099" y="254"/>
                  </a:lnTo>
                  <a:lnTo>
                    <a:pt x="5102" y="257"/>
                  </a:lnTo>
                  <a:lnTo>
                    <a:pt x="5110" y="263"/>
                  </a:lnTo>
                  <a:lnTo>
                    <a:pt x="5117" y="269"/>
                  </a:lnTo>
                  <a:lnTo>
                    <a:pt x="5123" y="275"/>
                  </a:lnTo>
                  <a:lnTo>
                    <a:pt x="5130" y="282"/>
                  </a:lnTo>
                  <a:lnTo>
                    <a:pt x="5130" y="230"/>
                  </a:lnTo>
                  <a:lnTo>
                    <a:pt x="5219" y="230"/>
                  </a:lnTo>
                  <a:lnTo>
                    <a:pt x="5219" y="677"/>
                  </a:lnTo>
                  <a:close/>
                  <a:moveTo>
                    <a:pt x="4372" y="408"/>
                  </a:moveTo>
                  <a:lnTo>
                    <a:pt x="4372" y="676"/>
                  </a:lnTo>
                  <a:lnTo>
                    <a:pt x="4283" y="676"/>
                  </a:lnTo>
                  <a:lnTo>
                    <a:pt x="4283" y="409"/>
                  </a:lnTo>
                  <a:lnTo>
                    <a:pt x="4282" y="391"/>
                  </a:lnTo>
                  <a:lnTo>
                    <a:pt x="4282" y="382"/>
                  </a:lnTo>
                  <a:lnTo>
                    <a:pt x="4281" y="374"/>
                  </a:lnTo>
                  <a:lnTo>
                    <a:pt x="4278" y="360"/>
                  </a:lnTo>
                  <a:lnTo>
                    <a:pt x="4275" y="348"/>
                  </a:lnTo>
                  <a:lnTo>
                    <a:pt x="4271" y="337"/>
                  </a:lnTo>
                  <a:lnTo>
                    <a:pt x="4266" y="328"/>
                  </a:lnTo>
                  <a:lnTo>
                    <a:pt x="4261" y="320"/>
                  </a:lnTo>
                  <a:lnTo>
                    <a:pt x="4255" y="314"/>
                  </a:lnTo>
                  <a:lnTo>
                    <a:pt x="4249" y="309"/>
                  </a:lnTo>
                  <a:lnTo>
                    <a:pt x="4243" y="305"/>
                  </a:lnTo>
                  <a:lnTo>
                    <a:pt x="4237" y="302"/>
                  </a:lnTo>
                  <a:lnTo>
                    <a:pt x="4231" y="300"/>
                  </a:lnTo>
                  <a:lnTo>
                    <a:pt x="4225" y="298"/>
                  </a:lnTo>
                  <a:lnTo>
                    <a:pt x="4220" y="297"/>
                  </a:lnTo>
                  <a:lnTo>
                    <a:pt x="4214" y="297"/>
                  </a:lnTo>
                  <a:lnTo>
                    <a:pt x="4210" y="297"/>
                  </a:lnTo>
                  <a:lnTo>
                    <a:pt x="4206" y="297"/>
                  </a:lnTo>
                  <a:lnTo>
                    <a:pt x="4201" y="297"/>
                  </a:lnTo>
                  <a:lnTo>
                    <a:pt x="4195" y="298"/>
                  </a:lnTo>
                  <a:lnTo>
                    <a:pt x="4189" y="299"/>
                  </a:lnTo>
                  <a:lnTo>
                    <a:pt x="4183" y="301"/>
                  </a:lnTo>
                  <a:lnTo>
                    <a:pt x="4176" y="304"/>
                  </a:lnTo>
                  <a:lnTo>
                    <a:pt x="4169" y="308"/>
                  </a:lnTo>
                  <a:lnTo>
                    <a:pt x="4163" y="313"/>
                  </a:lnTo>
                  <a:lnTo>
                    <a:pt x="4156" y="320"/>
                  </a:lnTo>
                  <a:lnTo>
                    <a:pt x="4150" y="327"/>
                  </a:lnTo>
                  <a:lnTo>
                    <a:pt x="4147" y="332"/>
                  </a:lnTo>
                  <a:lnTo>
                    <a:pt x="4144" y="337"/>
                  </a:lnTo>
                  <a:lnTo>
                    <a:pt x="4142" y="342"/>
                  </a:lnTo>
                  <a:lnTo>
                    <a:pt x="4139" y="348"/>
                  </a:lnTo>
                  <a:lnTo>
                    <a:pt x="4137" y="354"/>
                  </a:lnTo>
                  <a:lnTo>
                    <a:pt x="4135" y="361"/>
                  </a:lnTo>
                  <a:lnTo>
                    <a:pt x="4134" y="368"/>
                  </a:lnTo>
                  <a:lnTo>
                    <a:pt x="4132" y="375"/>
                  </a:lnTo>
                  <a:lnTo>
                    <a:pt x="4130" y="392"/>
                  </a:lnTo>
                  <a:lnTo>
                    <a:pt x="4130" y="402"/>
                  </a:lnTo>
                  <a:lnTo>
                    <a:pt x="4129" y="412"/>
                  </a:lnTo>
                  <a:lnTo>
                    <a:pt x="4129" y="676"/>
                  </a:lnTo>
                  <a:lnTo>
                    <a:pt x="4040" y="676"/>
                  </a:lnTo>
                  <a:lnTo>
                    <a:pt x="4040" y="409"/>
                  </a:lnTo>
                  <a:lnTo>
                    <a:pt x="4040" y="391"/>
                  </a:lnTo>
                  <a:lnTo>
                    <a:pt x="4039" y="382"/>
                  </a:lnTo>
                  <a:lnTo>
                    <a:pt x="4038" y="374"/>
                  </a:lnTo>
                  <a:lnTo>
                    <a:pt x="4036" y="360"/>
                  </a:lnTo>
                  <a:lnTo>
                    <a:pt x="4032" y="348"/>
                  </a:lnTo>
                  <a:lnTo>
                    <a:pt x="4028" y="337"/>
                  </a:lnTo>
                  <a:lnTo>
                    <a:pt x="4023" y="328"/>
                  </a:lnTo>
                  <a:lnTo>
                    <a:pt x="4018" y="320"/>
                  </a:lnTo>
                  <a:lnTo>
                    <a:pt x="4012" y="314"/>
                  </a:lnTo>
                  <a:lnTo>
                    <a:pt x="4007" y="309"/>
                  </a:lnTo>
                  <a:lnTo>
                    <a:pt x="4001" y="305"/>
                  </a:lnTo>
                  <a:lnTo>
                    <a:pt x="3994" y="302"/>
                  </a:lnTo>
                  <a:lnTo>
                    <a:pt x="3988" y="300"/>
                  </a:lnTo>
                  <a:lnTo>
                    <a:pt x="3983" y="298"/>
                  </a:lnTo>
                  <a:lnTo>
                    <a:pt x="3977" y="297"/>
                  </a:lnTo>
                  <a:lnTo>
                    <a:pt x="3972" y="297"/>
                  </a:lnTo>
                  <a:lnTo>
                    <a:pt x="3967" y="297"/>
                  </a:lnTo>
                  <a:lnTo>
                    <a:pt x="3963" y="297"/>
                  </a:lnTo>
                  <a:lnTo>
                    <a:pt x="3959" y="297"/>
                  </a:lnTo>
                  <a:lnTo>
                    <a:pt x="3953" y="298"/>
                  </a:lnTo>
                  <a:lnTo>
                    <a:pt x="3947" y="299"/>
                  </a:lnTo>
                  <a:lnTo>
                    <a:pt x="3941" y="301"/>
                  </a:lnTo>
                  <a:lnTo>
                    <a:pt x="3934" y="304"/>
                  </a:lnTo>
                  <a:lnTo>
                    <a:pt x="3928" y="308"/>
                  </a:lnTo>
                  <a:lnTo>
                    <a:pt x="3921" y="313"/>
                  </a:lnTo>
                  <a:lnTo>
                    <a:pt x="3915" y="320"/>
                  </a:lnTo>
                  <a:lnTo>
                    <a:pt x="3909" y="327"/>
                  </a:lnTo>
                  <a:lnTo>
                    <a:pt x="3906" y="332"/>
                  </a:lnTo>
                  <a:lnTo>
                    <a:pt x="3903" y="337"/>
                  </a:lnTo>
                  <a:lnTo>
                    <a:pt x="3898" y="348"/>
                  </a:lnTo>
                  <a:lnTo>
                    <a:pt x="3894" y="361"/>
                  </a:lnTo>
                  <a:lnTo>
                    <a:pt x="3893" y="368"/>
                  </a:lnTo>
                  <a:lnTo>
                    <a:pt x="3891" y="375"/>
                  </a:lnTo>
                  <a:lnTo>
                    <a:pt x="3889" y="392"/>
                  </a:lnTo>
                  <a:lnTo>
                    <a:pt x="3889" y="402"/>
                  </a:lnTo>
                  <a:lnTo>
                    <a:pt x="3889" y="412"/>
                  </a:lnTo>
                  <a:lnTo>
                    <a:pt x="3889" y="676"/>
                  </a:lnTo>
                  <a:lnTo>
                    <a:pt x="3800" y="676"/>
                  </a:lnTo>
                  <a:lnTo>
                    <a:pt x="3800" y="230"/>
                  </a:lnTo>
                  <a:lnTo>
                    <a:pt x="3885" y="230"/>
                  </a:lnTo>
                  <a:lnTo>
                    <a:pt x="3885" y="281"/>
                  </a:lnTo>
                  <a:lnTo>
                    <a:pt x="3890" y="272"/>
                  </a:lnTo>
                  <a:lnTo>
                    <a:pt x="3895" y="264"/>
                  </a:lnTo>
                  <a:lnTo>
                    <a:pt x="3901" y="258"/>
                  </a:lnTo>
                  <a:lnTo>
                    <a:pt x="3907" y="251"/>
                  </a:lnTo>
                  <a:lnTo>
                    <a:pt x="3914" y="246"/>
                  </a:lnTo>
                  <a:lnTo>
                    <a:pt x="3921" y="241"/>
                  </a:lnTo>
                  <a:lnTo>
                    <a:pt x="3928" y="237"/>
                  </a:lnTo>
                  <a:lnTo>
                    <a:pt x="3935" y="233"/>
                  </a:lnTo>
                  <a:lnTo>
                    <a:pt x="3942" y="230"/>
                  </a:lnTo>
                  <a:lnTo>
                    <a:pt x="3950" y="227"/>
                  </a:lnTo>
                  <a:lnTo>
                    <a:pt x="3964" y="224"/>
                  </a:lnTo>
                  <a:lnTo>
                    <a:pt x="3971" y="222"/>
                  </a:lnTo>
                  <a:lnTo>
                    <a:pt x="3978" y="221"/>
                  </a:lnTo>
                  <a:lnTo>
                    <a:pt x="3990" y="221"/>
                  </a:lnTo>
                  <a:lnTo>
                    <a:pt x="4000" y="221"/>
                  </a:lnTo>
                  <a:lnTo>
                    <a:pt x="4008" y="222"/>
                  </a:lnTo>
                  <a:lnTo>
                    <a:pt x="4017" y="223"/>
                  </a:lnTo>
                  <a:lnTo>
                    <a:pt x="4026" y="225"/>
                  </a:lnTo>
                  <a:lnTo>
                    <a:pt x="4034" y="228"/>
                  </a:lnTo>
                  <a:lnTo>
                    <a:pt x="4042" y="231"/>
                  </a:lnTo>
                  <a:lnTo>
                    <a:pt x="4050" y="234"/>
                  </a:lnTo>
                  <a:lnTo>
                    <a:pt x="4057" y="238"/>
                  </a:lnTo>
                  <a:lnTo>
                    <a:pt x="4064" y="243"/>
                  </a:lnTo>
                  <a:lnTo>
                    <a:pt x="4071" y="248"/>
                  </a:lnTo>
                  <a:lnTo>
                    <a:pt x="4078" y="254"/>
                  </a:lnTo>
                  <a:lnTo>
                    <a:pt x="4084" y="261"/>
                  </a:lnTo>
                  <a:lnTo>
                    <a:pt x="4090" y="268"/>
                  </a:lnTo>
                  <a:lnTo>
                    <a:pt x="4096" y="275"/>
                  </a:lnTo>
                  <a:lnTo>
                    <a:pt x="4101" y="283"/>
                  </a:lnTo>
                  <a:lnTo>
                    <a:pt x="4105" y="292"/>
                  </a:lnTo>
                  <a:lnTo>
                    <a:pt x="4111" y="282"/>
                  </a:lnTo>
                  <a:lnTo>
                    <a:pt x="4118" y="273"/>
                  </a:lnTo>
                  <a:lnTo>
                    <a:pt x="4125" y="265"/>
                  </a:lnTo>
                  <a:lnTo>
                    <a:pt x="4133" y="257"/>
                  </a:lnTo>
                  <a:lnTo>
                    <a:pt x="4140" y="251"/>
                  </a:lnTo>
                  <a:lnTo>
                    <a:pt x="4148" y="245"/>
                  </a:lnTo>
                  <a:lnTo>
                    <a:pt x="4157" y="240"/>
                  </a:lnTo>
                  <a:lnTo>
                    <a:pt x="4165" y="235"/>
                  </a:lnTo>
                  <a:lnTo>
                    <a:pt x="4174" y="232"/>
                  </a:lnTo>
                  <a:lnTo>
                    <a:pt x="4182" y="229"/>
                  </a:lnTo>
                  <a:lnTo>
                    <a:pt x="4191" y="226"/>
                  </a:lnTo>
                  <a:lnTo>
                    <a:pt x="4199" y="224"/>
                  </a:lnTo>
                  <a:lnTo>
                    <a:pt x="4207" y="223"/>
                  </a:lnTo>
                  <a:lnTo>
                    <a:pt x="4214" y="222"/>
                  </a:lnTo>
                  <a:lnTo>
                    <a:pt x="4228" y="221"/>
                  </a:lnTo>
                  <a:lnTo>
                    <a:pt x="4241" y="221"/>
                  </a:lnTo>
                  <a:lnTo>
                    <a:pt x="4254" y="223"/>
                  </a:lnTo>
                  <a:lnTo>
                    <a:pt x="4267" y="225"/>
                  </a:lnTo>
                  <a:lnTo>
                    <a:pt x="4280" y="229"/>
                  </a:lnTo>
                  <a:lnTo>
                    <a:pt x="4292" y="234"/>
                  </a:lnTo>
                  <a:lnTo>
                    <a:pt x="4298" y="237"/>
                  </a:lnTo>
                  <a:lnTo>
                    <a:pt x="4304" y="241"/>
                  </a:lnTo>
                  <a:lnTo>
                    <a:pt x="4310" y="244"/>
                  </a:lnTo>
                  <a:lnTo>
                    <a:pt x="4316" y="249"/>
                  </a:lnTo>
                  <a:lnTo>
                    <a:pt x="4321" y="253"/>
                  </a:lnTo>
                  <a:lnTo>
                    <a:pt x="4327" y="258"/>
                  </a:lnTo>
                  <a:lnTo>
                    <a:pt x="4332" y="264"/>
                  </a:lnTo>
                  <a:lnTo>
                    <a:pt x="4337" y="270"/>
                  </a:lnTo>
                  <a:lnTo>
                    <a:pt x="4341" y="276"/>
                  </a:lnTo>
                  <a:lnTo>
                    <a:pt x="4346" y="283"/>
                  </a:lnTo>
                  <a:lnTo>
                    <a:pt x="4350" y="290"/>
                  </a:lnTo>
                  <a:lnTo>
                    <a:pt x="4354" y="298"/>
                  </a:lnTo>
                  <a:lnTo>
                    <a:pt x="4357" y="307"/>
                  </a:lnTo>
                  <a:lnTo>
                    <a:pt x="4360" y="316"/>
                  </a:lnTo>
                  <a:lnTo>
                    <a:pt x="4363" y="325"/>
                  </a:lnTo>
                  <a:lnTo>
                    <a:pt x="4366" y="335"/>
                  </a:lnTo>
                  <a:lnTo>
                    <a:pt x="4368" y="346"/>
                  </a:lnTo>
                  <a:lnTo>
                    <a:pt x="4370" y="357"/>
                  </a:lnTo>
                  <a:lnTo>
                    <a:pt x="4371" y="369"/>
                  </a:lnTo>
                  <a:lnTo>
                    <a:pt x="4372" y="381"/>
                  </a:lnTo>
                  <a:lnTo>
                    <a:pt x="4372" y="394"/>
                  </a:lnTo>
                  <a:lnTo>
                    <a:pt x="4372" y="408"/>
                  </a:lnTo>
                  <a:close/>
                  <a:moveTo>
                    <a:pt x="3177" y="685"/>
                  </a:moveTo>
                  <a:lnTo>
                    <a:pt x="3165" y="685"/>
                  </a:lnTo>
                  <a:lnTo>
                    <a:pt x="3153" y="684"/>
                  </a:lnTo>
                  <a:lnTo>
                    <a:pt x="3142" y="683"/>
                  </a:lnTo>
                  <a:lnTo>
                    <a:pt x="3130" y="681"/>
                  </a:lnTo>
                  <a:lnTo>
                    <a:pt x="3119" y="678"/>
                  </a:lnTo>
                  <a:lnTo>
                    <a:pt x="3108" y="675"/>
                  </a:lnTo>
                  <a:lnTo>
                    <a:pt x="3097" y="671"/>
                  </a:lnTo>
                  <a:lnTo>
                    <a:pt x="3087" y="667"/>
                  </a:lnTo>
                  <a:lnTo>
                    <a:pt x="3076" y="663"/>
                  </a:lnTo>
                  <a:lnTo>
                    <a:pt x="3066" y="658"/>
                  </a:lnTo>
                  <a:lnTo>
                    <a:pt x="3057" y="652"/>
                  </a:lnTo>
                  <a:lnTo>
                    <a:pt x="3047" y="646"/>
                  </a:lnTo>
                  <a:lnTo>
                    <a:pt x="3038" y="639"/>
                  </a:lnTo>
                  <a:lnTo>
                    <a:pt x="3029" y="633"/>
                  </a:lnTo>
                  <a:lnTo>
                    <a:pt x="3021" y="625"/>
                  </a:lnTo>
                  <a:lnTo>
                    <a:pt x="3013" y="618"/>
                  </a:lnTo>
                  <a:lnTo>
                    <a:pt x="3005" y="610"/>
                  </a:lnTo>
                  <a:lnTo>
                    <a:pt x="2998" y="601"/>
                  </a:lnTo>
                  <a:lnTo>
                    <a:pt x="2991" y="592"/>
                  </a:lnTo>
                  <a:lnTo>
                    <a:pt x="2985" y="583"/>
                  </a:lnTo>
                  <a:lnTo>
                    <a:pt x="2979" y="574"/>
                  </a:lnTo>
                  <a:lnTo>
                    <a:pt x="2973" y="564"/>
                  </a:lnTo>
                  <a:lnTo>
                    <a:pt x="2968" y="554"/>
                  </a:lnTo>
                  <a:lnTo>
                    <a:pt x="2963" y="544"/>
                  </a:lnTo>
                  <a:lnTo>
                    <a:pt x="2959" y="533"/>
                  </a:lnTo>
                  <a:lnTo>
                    <a:pt x="2956" y="523"/>
                  </a:lnTo>
                  <a:lnTo>
                    <a:pt x="2952" y="512"/>
                  </a:lnTo>
                  <a:lnTo>
                    <a:pt x="2950" y="500"/>
                  </a:lnTo>
                  <a:lnTo>
                    <a:pt x="2948" y="489"/>
                  </a:lnTo>
                  <a:lnTo>
                    <a:pt x="2946" y="477"/>
                  </a:lnTo>
                  <a:lnTo>
                    <a:pt x="2945" y="466"/>
                  </a:lnTo>
                  <a:lnTo>
                    <a:pt x="2945" y="453"/>
                  </a:lnTo>
                  <a:lnTo>
                    <a:pt x="2945" y="441"/>
                  </a:lnTo>
                  <a:lnTo>
                    <a:pt x="2946" y="429"/>
                  </a:lnTo>
                  <a:lnTo>
                    <a:pt x="2948" y="417"/>
                  </a:lnTo>
                  <a:lnTo>
                    <a:pt x="2950" y="406"/>
                  </a:lnTo>
                  <a:lnTo>
                    <a:pt x="2952" y="395"/>
                  </a:lnTo>
                  <a:lnTo>
                    <a:pt x="2956" y="384"/>
                  </a:lnTo>
                  <a:lnTo>
                    <a:pt x="2959" y="373"/>
                  </a:lnTo>
                  <a:lnTo>
                    <a:pt x="2963" y="362"/>
                  </a:lnTo>
                  <a:lnTo>
                    <a:pt x="2968" y="352"/>
                  </a:lnTo>
                  <a:lnTo>
                    <a:pt x="2973" y="342"/>
                  </a:lnTo>
                  <a:lnTo>
                    <a:pt x="2979" y="332"/>
                  </a:lnTo>
                  <a:lnTo>
                    <a:pt x="2985" y="323"/>
                  </a:lnTo>
                  <a:lnTo>
                    <a:pt x="2991" y="314"/>
                  </a:lnTo>
                  <a:lnTo>
                    <a:pt x="2998" y="305"/>
                  </a:lnTo>
                  <a:lnTo>
                    <a:pt x="3005" y="297"/>
                  </a:lnTo>
                  <a:lnTo>
                    <a:pt x="3013" y="289"/>
                  </a:lnTo>
                  <a:lnTo>
                    <a:pt x="3021" y="281"/>
                  </a:lnTo>
                  <a:lnTo>
                    <a:pt x="3029" y="274"/>
                  </a:lnTo>
                  <a:lnTo>
                    <a:pt x="3038" y="267"/>
                  </a:lnTo>
                  <a:lnTo>
                    <a:pt x="3047" y="260"/>
                  </a:lnTo>
                  <a:lnTo>
                    <a:pt x="3057" y="254"/>
                  </a:lnTo>
                  <a:lnTo>
                    <a:pt x="3066" y="249"/>
                  </a:lnTo>
                  <a:lnTo>
                    <a:pt x="3076" y="244"/>
                  </a:lnTo>
                  <a:lnTo>
                    <a:pt x="3087" y="239"/>
                  </a:lnTo>
                  <a:lnTo>
                    <a:pt x="3097" y="235"/>
                  </a:lnTo>
                  <a:lnTo>
                    <a:pt x="3108" y="231"/>
                  </a:lnTo>
                  <a:lnTo>
                    <a:pt x="3119" y="228"/>
                  </a:lnTo>
                  <a:lnTo>
                    <a:pt x="3130" y="226"/>
                  </a:lnTo>
                  <a:lnTo>
                    <a:pt x="3142" y="224"/>
                  </a:lnTo>
                  <a:lnTo>
                    <a:pt x="3153" y="222"/>
                  </a:lnTo>
                  <a:lnTo>
                    <a:pt x="3165" y="221"/>
                  </a:lnTo>
                  <a:lnTo>
                    <a:pt x="3177" y="221"/>
                  </a:lnTo>
                  <a:lnTo>
                    <a:pt x="3189" y="221"/>
                  </a:lnTo>
                  <a:lnTo>
                    <a:pt x="3201" y="222"/>
                  </a:lnTo>
                  <a:lnTo>
                    <a:pt x="3212" y="224"/>
                  </a:lnTo>
                  <a:lnTo>
                    <a:pt x="3224" y="226"/>
                  </a:lnTo>
                  <a:lnTo>
                    <a:pt x="3235" y="228"/>
                  </a:lnTo>
                  <a:lnTo>
                    <a:pt x="3246" y="231"/>
                  </a:lnTo>
                  <a:lnTo>
                    <a:pt x="3257" y="235"/>
                  </a:lnTo>
                  <a:lnTo>
                    <a:pt x="3267" y="239"/>
                  </a:lnTo>
                  <a:lnTo>
                    <a:pt x="3278" y="244"/>
                  </a:lnTo>
                  <a:lnTo>
                    <a:pt x="3288" y="249"/>
                  </a:lnTo>
                  <a:lnTo>
                    <a:pt x="3297" y="254"/>
                  </a:lnTo>
                  <a:lnTo>
                    <a:pt x="3307" y="260"/>
                  </a:lnTo>
                  <a:lnTo>
                    <a:pt x="3316" y="267"/>
                  </a:lnTo>
                  <a:lnTo>
                    <a:pt x="3325" y="274"/>
                  </a:lnTo>
                  <a:lnTo>
                    <a:pt x="3333" y="281"/>
                  </a:lnTo>
                  <a:lnTo>
                    <a:pt x="3341" y="289"/>
                  </a:lnTo>
                  <a:lnTo>
                    <a:pt x="3349" y="297"/>
                  </a:lnTo>
                  <a:lnTo>
                    <a:pt x="3356" y="305"/>
                  </a:lnTo>
                  <a:lnTo>
                    <a:pt x="3363" y="314"/>
                  </a:lnTo>
                  <a:lnTo>
                    <a:pt x="3369" y="323"/>
                  </a:lnTo>
                  <a:lnTo>
                    <a:pt x="3375" y="332"/>
                  </a:lnTo>
                  <a:lnTo>
                    <a:pt x="3381" y="342"/>
                  </a:lnTo>
                  <a:lnTo>
                    <a:pt x="3386" y="352"/>
                  </a:lnTo>
                  <a:lnTo>
                    <a:pt x="3391" y="362"/>
                  </a:lnTo>
                  <a:lnTo>
                    <a:pt x="3395" y="373"/>
                  </a:lnTo>
                  <a:lnTo>
                    <a:pt x="3398" y="384"/>
                  </a:lnTo>
                  <a:lnTo>
                    <a:pt x="3401" y="395"/>
                  </a:lnTo>
                  <a:lnTo>
                    <a:pt x="3404" y="406"/>
                  </a:lnTo>
                  <a:lnTo>
                    <a:pt x="3406" y="417"/>
                  </a:lnTo>
                  <a:lnTo>
                    <a:pt x="3408" y="429"/>
                  </a:lnTo>
                  <a:lnTo>
                    <a:pt x="3408" y="441"/>
                  </a:lnTo>
                  <a:lnTo>
                    <a:pt x="3409" y="453"/>
                  </a:lnTo>
                  <a:lnTo>
                    <a:pt x="3408" y="466"/>
                  </a:lnTo>
                  <a:lnTo>
                    <a:pt x="3408" y="477"/>
                  </a:lnTo>
                  <a:lnTo>
                    <a:pt x="3406" y="489"/>
                  </a:lnTo>
                  <a:lnTo>
                    <a:pt x="3404" y="500"/>
                  </a:lnTo>
                  <a:lnTo>
                    <a:pt x="3401" y="512"/>
                  </a:lnTo>
                  <a:lnTo>
                    <a:pt x="3398" y="523"/>
                  </a:lnTo>
                  <a:lnTo>
                    <a:pt x="3395" y="533"/>
                  </a:lnTo>
                  <a:lnTo>
                    <a:pt x="3391" y="544"/>
                  </a:lnTo>
                  <a:lnTo>
                    <a:pt x="3386" y="554"/>
                  </a:lnTo>
                  <a:lnTo>
                    <a:pt x="3381" y="564"/>
                  </a:lnTo>
                  <a:lnTo>
                    <a:pt x="3375" y="574"/>
                  </a:lnTo>
                  <a:lnTo>
                    <a:pt x="3369" y="583"/>
                  </a:lnTo>
                  <a:lnTo>
                    <a:pt x="3363" y="592"/>
                  </a:lnTo>
                  <a:lnTo>
                    <a:pt x="3356" y="601"/>
                  </a:lnTo>
                  <a:lnTo>
                    <a:pt x="3349" y="610"/>
                  </a:lnTo>
                  <a:lnTo>
                    <a:pt x="3341" y="618"/>
                  </a:lnTo>
                  <a:lnTo>
                    <a:pt x="3333" y="625"/>
                  </a:lnTo>
                  <a:lnTo>
                    <a:pt x="3325" y="633"/>
                  </a:lnTo>
                  <a:lnTo>
                    <a:pt x="3316" y="639"/>
                  </a:lnTo>
                  <a:lnTo>
                    <a:pt x="3307" y="646"/>
                  </a:lnTo>
                  <a:lnTo>
                    <a:pt x="3297" y="652"/>
                  </a:lnTo>
                  <a:lnTo>
                    <a:pt x="3288" y="658"/>
                  </a:lnTo>
                  <a:lnTo>
                    <a:pt x="3278" y="663"/>
                  </a:lnTo>
                  <a:lnTo>
                    <a:pt x="3267" y="667"/>
                  </a:lnTo>
                  <a:lnTo>
                    <a:pt x="3257" y="671"/>
                  </a:lnTo>
                  <a:lnTo>
                    <a:pt x="3246" y="675"/>
                  </a:lnTo>
                  <a:lnTo>
                    <a:pt x="3235" y="678"/>
                  </a:lnTo>
                  <a:lnTo>
                    <a:pt x="3224" y="681"/>
                  </a:lnTo>
                  <a:lnTo>
                    <a:pt x="3212" y="683"/>
                  </a:lnTo>
                  <a:lnTo>
                    <a:pt x="3201" y="684"/>
                  </a:lnTo>
                  <a:lnTo>
                    <a:pt x="3189" y="685"/>
                  </a:lnTo>
                  <a:lnTo>
                    <a:pt x="3177" y="685"/>
                  </a:lnTo>
                  <a:close/>
                  <a:moveTo>
                    <a:pt x="2491" y="677"/>
                  </a:moveTo>
                  <a:lnTo>
                    <a:pt x="2402" y="677"/>
                  </a:lnTo>
                  <a:lnTo>
                    <a:pt x="2402" y="453"/>
                  </a:lnTo>
                  <a:lnTo>
                    <a:pt x="2402" y="444"/>
                  </a:lnTo>
                  <a:lnTo>
                    <a:pt x="2402" y="436"/>
                  </a:lnTo>
                  <a:lnTo>
                    <a:pt x="2401" y="428"/>
                  </a:lnTo>
                  <a:lnTo>
                    <a:pt x="2400" y="420"/>
                  </a:lnTo>
                  <a:lnTo>
                    <a:pt x="2398" y="412"/>
                  </a:lnTo>
                  <a:lnTo>
                    <a:pt x="2397" y="404"/>
                  </a:lnTo>
                  <a:lnTo>
                    <a:pt x="2395" y="397"/>
                  </a:lnTo>
                  <a:lnTo>
                    <a:pt x="2392" y="390"/>
                  </a:lnTo>
                  <a:lnTo>
                    <a:pt x="2390" y="383"/>
                  </a:lnTo>
                  <a:lnTo>
                    <a:pt x="2387" y="377"/>
                  </a:lnTo>
                  <a:lnTo>
                    <a:pt x="2381" y="364"/>
                  </a:lnTo>
                  <a:lnTo>
                    <a:pt x="2374" y="353"/>
                  </a:lnTo>
                  <a:lnTo>
                    <a:pt x="2370" y="347"/>
                  </a:lnTo>
                  <a:lnTo>
                    <a:pt x="2365" y="342"/>
                  </a:lnTo>
                  <a:lnTo>
                    <a:pt x="2361" y="337"/>
                  </a:lnTo>
                  <a:lnTo>
                    <a:pt x="2357" y="333"/>
                  </a:lnTo>
                  <a:lnTo>
                    <a:pt x="2347" y="325"/>
                  </a:lnTo>
                  <a:lnTo>
                    <a:pt x="2336" y="318"/>
                  </a:lnTo>
                  <a:lnTo>
                    <a:pt x="2331" y="314"/>
                  </a:lnTo>
                  <a:lnTo>
                    <a:pt x="2325" y="312"/>
                  </a:lnTo>
                  <a:lnTo>
                    <a:pt x="2319" y="309"/>
                  </a:lnTo>
                  <a:lnTo>
                    <a:pt x="2313" y="307"/>
                  </a:lnTo>
                  <a:lnTo>
                    <a:pt x="2307" y="305"/>
                  </a:lnTo>
                  <a:lnTo>
                    <a:pt x="2301" y="304"/>
                  </a:lnTo>
                  <a:lnTo>
                    <a:pt x="2295" y="303"/>
                  </a:lnTo>
                  <a:lnTo>
                    <a:pt x="2288" y="302"/>
                  </a:lnTo>
                  <a:lnTo>
                    <a:pt x="2275" y="301"/>
                  </a:lnTo>
                  <a:lnTo>
                    <a:pt x="2261" y="302"/>
                  </a:lnTo>
                  <a:lnTo>
                    <a:pt x="2254" y="303"/>
                  </a:lnTo>
                  <a:lnTo>
                    <a:pt x="2247" y="304"/>
                  </a:lnTo>
                  <a:lnTo>
                    <a:pt x="2234" y="307"/>
                  </a:lnTo>
                  <a:lnTo>
                    <a:pt x="2228" y="309"/>
                  </a:lnTo>
                  <a:lnTo>
                    <a:pt x="2222" y="312"/>
                  </a:lnTo>
                  <a:lnTo>
                    <a:pt x="2216" y="314"/>
                  </a:lnTo>
                  <a:lnTo>
                    <a:pt x="2210" y="318"/>
                  </a:lnTo>
                  <a:lnTo>
                    <a:pt x="2204" y="321"/>
                  </a:lnTo>
                  <a:lnTo>
                    <a:pt x="2198" y="325"/>
                  </a:lnTo>
                  <a:lnTo>
                    <a:pt x="2193" y="329"/>
                  </a:lnTo>
                  <a:lnTo>
                    <a:pt x="2188" y="333"/>
                  </a:lnTo>
                  <a:lnTo>
                    <a:pt x="2183" y="338"/>
                  </a:lnTo>
                  <a:lnTo>
                    <a:pt x="2178" y="343"/>
                  </a:lnTo>
                  <a:lnTo>
                    <a:pt x="2173" y="348"/>
                  </a:lnTo>
                  <a:lnTo>
                    <a:pt x="2169" y="354"/>
                  </a:lnTo>
                  <a:lnTo>
                    <a:pt x="2164" y="360"/>
                  </a:lnTo>
                  <a:lnTo>
                    <a:pt x="2160" y="366"/>
                  </a:lnTo>
                  <a:lnTo>
                    <a:pt x="2153" y="380"/>
                  </a:lnTo>
                  <a:lnTo>
                    <a:pt x="2150" y="387"/>
                  </a:lnTo>
                  <a:lnTo>
                    <a:pt x="2147" y="394"/>
                  </a:lnTo>
                  <a:lnTo>
                    <a:pt x="2142" y="410"/>
                  </a:lnTo>
                  <a:lnTo>
                    <a:pt x="2140" y="419"/>
                  </a:lnTo>
                  <a:lnTo>
                    <a:pt x="2139" y="427"/>
                  </a:lnTo>
                  <a:lnTo>
                    <a:pt x="2137" y="436"/>
                  </a:lnTo>
                  <a:lnTo>
                    <a:pt x="2137" y="446"/>
                  </a:lnTo>
                  <a:lnTo>
                    <a:pt x="2136" y="466"/>
                  </a:lnTo>
                  <a:lnTo>
                    <a:pt x="2136" y="677"/>
                  </a:lnTo>
                  <a:lnTo>
                    <a:pt x="2046" y="677"/>
                  </a:lnTo>
                  <a:lnTo>
                    <a:pt x="2046" y="230"/>
                  </a:lnTo>
                  <a:lnTo>
                    <a:pt x="2133" y="230"/>
                  </a:lnTo>
                  <a:lnTo>
                    <a:pt x="2133" y="306"/>
                  </a:lnTo>
                  <a:lnTo>
                    <a:pt x="2138" y="296"/>
                  </a:lnTo>
                  <a:lnTo>
                    <a:pt x="2144" y="287"/>
                  </a:lnTo>
                  <a:lnTo>
                    <a:pt x="2151" y="278"/>
                  </a:lnTo>
                  <a:lnTo>
                    <a:pt x="2159" y="270"/>
                  </a:lnTo>
                  <a:lnTo>
                    <a:pt x="2163" y="266"/>
                  </a:lnTo>
                  <a:lnTo>
                    <a:pt x="2167" y="262"/>
                  </a:lnTo>
                  <a:lnTo>
                    <a:pt x="2177" y="255"/>
                  </a:lnTo>
                  <a:lnTo>
                    <a:pt x="2186" y="249"/>
                  </a:lnTo>
                  <a:lnTo>
                    <a:pt x="2196" y="243"/>
                  </a:lnTo>
                  <a:lnTo>
                    <a:pt x="2207" y="238"/>
                  </a:lnTo>
                  <a:lnTo>
                    <a:pt x="2218" y="234"/>
                  </a:lnTo>
                  <a:lnTo>
                    <a:pt x="2229" y="230"/>
                  </a:lnTo>
                  <a:lnTo>
                    <a:pt x="2241" y="227"/>
                  </a:lnTo>
                  <a:lnTo>
                    <a:pt x="2253" y="224"/>
                  </a:lnTo>
                  <a:lnTo>
                    <a:pt x="2264" y="222"/>
                  </a:lnTo>
                  <a:lnTo>
                    <a:pt x="2276" y="221"/>
                  </a:lnTo>
                  <a:lnTo>
                    <a:pt x="2288" y="221"/>
                  </a:lnTo>
                  <a:lnTo>
                    <a:pt x="2307" y="222"/>
                  </a:lnTo>
                  <a:lnTo>
                    <a:pt x="2326" y="224"/>
                  </a:lnTo>
                  <a:lnTo>
                    <a:pt x="2335" y="225"/>
                  </a:lnTo>
                  <a:lnTo>
                    <a:pt x="2344" y="228"/>
                  </a:lnTo>
                  <a:lnTo>
                    <a:pt x="2353" y="230"/>
                  </a:lnTo>
                  <a:lnTo>
                    <a:pt x="2362" y="233"/>
                  </a:lnTo>
                  <a:lnTo>
                    <a:pt x="2371" y="236"/>
                  </a:lnTo>
                  <a:lnTo>
                    <a:pt x="2380" y="240"/>
                  </a:lnTo>
                  <a:lnTo>
                    <a:pt x="2388" y="244"/>
                  </a:lnTo>
                  <a:lnTo>
                    <a:pt x="2397" y="249"/>
                  </a:lnTo>
                  <a:lnTo>
                    <a:pt x="2405" y="254"/>
                  </a:lnTo>
                  <a:lnTo>
                    <a:pt x="2413" y="259"/>
                  </a:lnTo>
                  <a:lnTo>
                    <a:pt x="2420" y="265"/>
                  </a:lnTo>
                  <a:lnTo>
                    <a:pt x="2427" y="271"/>
                  </a:lnTo>
                  <a:lnTo>
                    <a:pt x="2434" y="278"/>
                  </a:lnTo>
                  <a:lnTo>
                    <a:pt x="2441" y="285"/>
                  </a:lnTo>
                  <a:lnTo>
                    <a:pt x="2448" y="293"/>
                  </a:lnTo>
                  <a:lnTo>
                    <a:pt x="2454" y="301"/>
                  </a:lnTo>
                  <a:lnTo>
                    <a:pt x="2459" y="310"/>
                  </a:lnTo>
                  <a:lnTo>
                    <a:pt x="2464" y="319"/>
                  </a:lnTo>
                  <a:lnTo>
                    <a:pt x="2469" y="328"/>
                  </a:lnTo>
                  <a:lnTo>
                    <a:pt x="2474" y="339"/>
                  </a:lnTo>
                  <a:lnTo>
                    <a:pt x="2478" y="349"/>
                  </a:lnTo>
                  <a:lnTo>
                    <a:pt x="2481" y="360"/>
                  </a:lnTo>
                  <a:lnTo>
                    <a:pt x="2484" y="372"/>
                  </a:lnTo>
                  <a:lnTo>
                    <a:pt x="2487" y="384"/>
                  </a:lnTo>
                  <a:lnTo>
                    <a:pt x="2489" y="397"/>
                  </a:lnTo>
                  <a:lnTo>
                    <a:pt x="2490" y="410"/>
                  </a:lnTo>
                  <a:lnTo>
                    <a:pt x="2491" y="424"/>
                  </a:lnTo>
                  <a:lnTo>
                    <a:pt x="2491" y="438"/>
                  </a:lnTo>
                  <a:lnTo>
                    <a:pt x="2491" y="677"/>
                  </a:lnTo>
                  <a:close/>
                  <a:moveTo>
                    <a:pt x="1589" y="677"/>
                  </a:moveTo>
                  <a:lnTo>
                    <a:pt x="1499" y="677"/>
                  </a:lnTo>
                  <a:lnTo>
                    <a:pt x="1499" y="624"/>
                  </a:lnTo>
                  <a:lnTo>
                    <a:pt x="1496" y="627"/>
                  </a:lnTo>
                  <a:lnTo>
                    <a:pt x="1493" y="631"/>
                  </a:lnTo>
                  <a:lnTo>
                    <a:pt x="1487" y="637"/>
                  </a:lnTo>
                  <a:lnTo>
                    <a:pt x="1480" y="644"/>
                  </a:lnTo>
                  <a:lnTo>
                    <a:pt x="1473" y="649"/>
                  </a:lnTo>
                  <a:lnTo>
                    <a:pt x="1457" y="660"/>
                  </a:lnTo>
                  <a:lnTo>
                    <a:pt x="1449" y="665"/>
                  </a:lnTo>
                  <a:lnTo>
                    <a:pt x="1440" y="669"/>
                  </a:lnTo>
                  <a:lnTo>
                    <a:pt x="1431" y="673"/>
                  </a:lnTo>
                  <a:lnTo>
                    <a:pt x="1422" y="676"/>
                  </a:lnTo>
                  <a:lnTo>
                    <a:pt x="1412" y="679"/>
                  </a:lnTo>
                  <a:lnTo>
                    <a:pt x="1402" y="682"/>
                  </a:lnTo>
                  <a:lnTo>
                    <a:pt x="1392" y="684"/>
                  </a:lnTo>
                  <a:lnTo>
                    <a:pt x="1381" y="685"/>
                  </a:lnTo>
                  <a:lnTo>
                    <a:pt x="1370" y="686"/>
                  </a:lnTo>
                  <a:lnTo>
                    <a:pt x="1359" y="686"/>
                  </a:lnTo>
                  <a:lnTo>
                    <a:pt x="1347" y="686"/>
                  </a:lnTo>
                  <a:lnTo>
                    <a:pt x="1335" y="685"/>
                  </a:lnTo>
                  <a:lnTo>
                    <a:pt x="1323" y="684"/>
                  </a:lnTo>
                  <a:lnTo>
                    <a:pt x="1312" y="682"/>
                  </a:lnTo>
                  <a:lnTo>
                    <a:pt x="1301" y="679"/>
                  </a:lnTo>
                  <a:lnTo>
                    <a:pt x="1290" y="676"/>
                  </a:lnTo>
                  <a:lnTo>
                    <a:pt x="1280" y="672"/>
                  </a:lnTo>
                  <a:lnTo>
                    <a:pt x="1269" y="668"/>
                  </a:lnTo>
                  <a:lnTo>
                    <a:pt x="1259" y="663"/>
                  </a:lnTo>
                  <a:lnTo>
                    <a:pt x="1250" y="658"/>
                  </a:lnTo>
                  <a:lnTo>
                    <a:pt x="1240" y="653"/>
                  </a:lnTo>
                  <a:lnTo>
                    <a:pt x="1231" y="647"/>
                  </a:lnTo>
                  <a:lnTo>
                    <a:pt x="1223" y="640"/>
                  </a:lnTo>
                  <a:lnTo>
                    <a:pt x="1214" y="633"/>
                  </a:lnTo>
                  <a:lnTo>
                    <a:pt x="1206" y="626"/>
                  </a:lnTo>
                  <a:lnTo>
                    <a:pt x="1199" y="618"/>
                  </a:lnTo>
                  <a:lnTo>
                    <a:pt x="1191" y="610"/>
                  </a:lnTo>
                  <a:lnTo>
                    <a:pt x="1184" y="602"/>
                  </a:lnTo>
                  <a:lnTo>
                    <a:pt x="1178" y="593"/>
                  </a:lnTo>
                  <a:lnTo>
                    <a:pt x="1172" y="584"/>
                  </a:lnTo>
                  <a:lnTo>
                    <a:pt x="1166" y="575"/>
                  </a:lnTo>
                  <a:lnTo>
                    <a:pt x="1161" y="565"/>
                  </a:lnTo>
                  <a:lnTo>
                    <a:pt x="1156" y="555"/>
                  </a:lnTo>
                  <a:lnTo>
                    <a:pt x="1152" y="545"/>
                  </a:lnTo>
                  <a:lnTo>
                    <a:pt x="1148" y="534"/>
                  </a:lnTo>
                  <a:lnTo>
                    <a:pt x="1144" y="523"/>
                  </a:lnTo>
                  <a:lnTo>
                    <a:pt x="1142" y="512"/>
                  </a:lnTo>
                  <a:lnTo>
                    <a:pt x="1139" y="501"/>
                  </a:lnTo>
                  <a:lnTo>
                    <a:pt x="1137" y="489"/>
                  </a:lnTo>
                  <a:lnTo>
                    <a:pt x="1136" y="478"/>
                  </a:lnTo>
                  <a:lnTo>
                    <a:pt x="1135" y="466"/>
                  </a:lnTo>
                  <a:lnTo>
                    <a:pt x="1135" y="453"/>
                  </a:lnTo>
                  <a:lnTo>
                    <a:pt x="1135" y="441"/>
                  </a:lnTo>
                  <a:lnTo>
                    <a:pt x="1136" y="429"/>
                  </a:lnTo>
                  <a:lnTo>
                    <a:pt x="1137" y="417"/>
                  </a:lnTo>
                  <a:lnTo>
                    <a:pt x="1139" y="406"/>
                  </a:lnTo>
                  <a:lnTo>
                    <a:pt x="1142" y="395"/>
                  </a:lnTo>
                  <a:lnTo>
                    <a:pt x="1143" y="389"/>
                  </a:lnTo>
                  <a:lnTo>
                    <a:pt x="1144" y="384"/>
                  </a:lnTo>
                  <a:lnTo>
                    <a:pt x="1148" y="373"/>
                  </a:lnTo>
                  <a:lnTo>
                    <a:pt x="1152" y="362"/>
                  </a:lnTo>
                  <a:lnTo>
                    <a:pt x="1156" y="352"/>
                  </a:lnTo>
                  <a:lnTo>
                    <a:pt x="1161" y="342"/>
                  </a:lnTo>
                  <a:lnTo>
                    <a:pt x="1166" y="332"/>
                  </a:lnTo>
                  <a:lnTo>
                    <a:pt x="1172" y="323"/>
                  </a:lnTo>
                  <a:lnTo>
                    <a:pt x="1178" y="314"/>
                  </a:lnTo>
                  <a:lnTo>
                    <a:pt x="1184" y="305"/>
                  </a:lnTo>
                  <a:lnTo>
                    <a:pt x="1191" y="297"/>
                  </a:lnTo>
                  <a:lnTo>
                    <a:pt x="1199" y="289"/>
                  </a:lnTo>
                  <a:lnTo>
                    <a:pt x="1206" y="281"/>
                  </a:lnTo>
                  <a:lnTo>
                    <a:pt x="1214" y="274"/>
                  </a:lnTo>
                  <a:lnTo>
                    <a:pt x="1218" y="270"/>
                  </a:lnTo>
                  <a:lnTo>
                    <a:pt x="1223" y="267"/>
                  </a:lnTo>
                  <a:lnTo>
                    <a:pt x="1231" y="260"/>
                  </a:lnTo>
                  <a:lnTo>
                    <a:pt x="1240" y="254"/>
                  </a:lnTo>
                  <a:lnTo>
                    <a:pt x="1250" y="249"/>
                  </a:lnTo>
                  <a:lnTo>
                    <a:pt x="1259" y="244"/>
                  </a:lnTo>
                  <a:lnTo>
                    <a:pt x="1269" y="239"/>
                  </a:lnTo>
                  <a:lnTo>
                    <a:pt x="1280" y="235"/>
                  </a:lnTo>
                  <a:lnTo>
                    <a:pt x="1290" y="231"/>
                  </a:lnTo>
                  <a:lnTo>
                    <a:pt x="1301" y="228"/>
                  </a:lnTo>
                  <a:lnTo>
                    <a:pt x="1312" y="226"/>
                  </a:lnTo>
                  <a:lnTo>
                    <a:pt x="1323" y="224"/>
                  </a:lnTo>
                  <a:lnTo>
                    <a:pt x="1335" y="222"/>
                  </a:lnTo>
                  <a:lnTo>
                    <a:pt x="1347" y="221"/>
                  </a:lnTo>
                  <a:lnTo>
                    <a:pt x="1359" y="221"/>
                  </a:lnTo>
                  <a:lnTo>
                    <a:pt x="1370" y="221"/>
                  </a:lnTo>
                  <a:lnTo>
                    <a:pt x="1381" y="222"/>
                  </a:lnTo>
                  <a:lnTo>
                    <a:pt x="1392" y="223"/>
                  </a:lnTo>
                  <a:lnTo>
                    <a:pt x="1402" y="225"/>
                  </a:lnTo>
                  <a:lnTo>
                    <a:pt x="1412" y="228"/>
                  </a:lnTo>
                  <a:lnTo>
                    <a:pt x="1421" y="230"/>
                  </a:lnTo>
                  <a:lnTo>
                    <a:pt x="1431" y="234"/>
                  </a:lnTo>
                  <a:lnTo>
                    <a:pt x="1440" y="238"/>
                  </a:lnTo>
                  <a:lnTo>
                    <a:pt x="1448" y="242"/>
                  </a:lnTo>
                  <a:lnTo>
                    <a:pt x="1457" y="246"/>
                  </a:lnTo>
                  <a:lnTo>
                    <a:pt x="1465" y="251"/>
                  </a:lnTo>
                  <a:lnTo>
                    <a:pt x="1468" y="254"/>
                  </a:lnTo>
                  <a:lnTo>
                    <a:pt x="1472" y="257"/>
                  </a:lnTo>
                  <a:lnTo>
                    <a:pt x="1479" y="263"/>
                  </a:lnTo>
                  <a:lnTo>
                    <a:pt x="1486" y="269"/>
                  </a:lnTo>
                  <a:lnTo>
                    <a:pt x="1493" y="275"/>
                  </a:lnTo>
                  <a:lnTo>
                    <a:pt x="1499" y="282"/>
                  </a:lnTo>
                  <a:lnTo>
                    <a:pt x="1499" y="230"/>
                  </a:lnTo>
                  <a:lnTo>
                    <a:pt x="1589" y="230"/>
                  </a:lnTo>
                  <a:lnTo>
                    <a:pt x="1589" y="677"/>
                  </a:lnTo>
                  <a:close/>
                  <a:moveTo>
                    <a:pt x="466" y="686"/>
                  </a:moveTo>
                  <a:lnTo>
                    <a:pt x="452" y="686"/>
                  </a:lnTo>
                  <a:lnTo>
                    <a:pt x="438" y="685"/>
                  </a:lnTo>
                  <a:lnTo>
                    <a:pt x="424" y="684"/>
                  </a:lnTo>
                  <a:lnTo>
                    <a:pt x="410" y="682"/>
                  </a:lnTo>
                  <a:lnTo>
                    <a:pt x="395" y="679"/>
                  </a:lnTo>
                  <a:lnTo>
                    <a:pt x="380" y="676"/>
                  </a:lnTo>
                  <a:lnTo>
                    <a:pt x="365" y="672"/>
                  </a:lnTo>
                  <a:lnTo>
                    <a:pt x="350" y="667"/>
                  </a:lnTo>
                  <a:lnTo>
                    <a:pt x="335" y="662"/>
                  </a:lnTo>
                  <a:lnTo>
                    <a:pt x="319" y="655"/>
                  </a:lnTo>
                  <a:lnTo>
                    <a:pt x="304" y="648"/>
                  </a:lnTo>
                  <a:lnTo>
                    <a:pt x="290" y="640"/>
                  </a:lnTo>
                  <a:lnTo>
                    <a:pt x="275" y="632"/>
                  </a:lnTo>
                  <a:lnTo>
                    <a:pt x="261" y="622"/>
                  </a:lnTo>
                  <a:lnTo>
                    <a:pt x="247" y="611"/>
                  </a:lnTo>
                  <a:lnTo>
                    <a:pt x="240" y="606"/>
                  </a:lnTo>
                  <a:lnTo>
                    <a:pt x="233" y="600"/>
                  </a:lnTo>
                  <a:lnTo>
                    <a:pt x="241" y="590"/>
                  </a:lnTo>
                  <a:lnTo>
                    <a:pt x="258" y="567"/>
                  </a:lnTo>
                  <a:lnTo>
                    <a:pt x="283" y="534"/>
                  </a:lnTo>
                  <a:lnTo>
                    <a:pt x="286" y="537"/>
                  </a:lnTo>
                  <a:lnTo>
                    <a:pt x="296" y="545"/>
                  </a:lnTo>
                  <a:lnTo>
                    <a:pt x="303" y="551"/>
                  </a:lnTo>
                  <a:lnTo>
                    <a:pt x="311" y="557"/>
                  </a:lnTo>
                  <a:lnTo>
                    <a:pt x="321" y="563"/>
                  </a:lnTo>
                  <a:lnTo>
                    <a:pt x="332" y="570"/>
                  </a:lnTo>
                  <a:lnTo>
                    <a:pt x="345" y="577"/>
                  </a:lnTo>
                  <a:lnTo>
                    <a:pt x="358" y="583"/>
                  </a:lnTo>
                  <a:lnTo>
                    <a:pt x="365" y="586"/>
                  </a:lnTo>
                  <a:lnTo>
                    <a:pt x="373" y="589"/>
                  </a:lnTo>
                  <a:lnTo>
                    <a:pt x="388" y="595"/>
                  </a:lnTo>
                  <a:lnTo>
                    <a:pt x="396" y="597"/>
                  </a:lnTo>
                  <a:lnTo>
                    <a:pt x="405" y="599"/>
                  </a:lnTo>
                  <a:lnTo>
                    <a:pt x="414" y="601"/>
                  </a:lnTo>
                  <a:lnTo>
                    <a:pt x="423" y="603"/>
                  </a:lnTo>
                  <a:lnTo>
                    <a:pt x="432" y="604"/>
                  </a:lnTo>
                  <a:lnTo>
                    <a:pt x="441" y="605"/>
                  </a:lnTo>
                  <a:lnTo>
                    <a:pt x="460" y="606"/>
                  </a:lnTo>
                  <a:lnTo>
                    <a:pt x="478" y="606"/>
                  </a:lnTo>
                  <a:lnTo>
                    <a:pt x="494" y="605"/>
                  </a:lnTo>
                  <a:lnTo>
                    <a:pt x="508" y="603"/>
                  </a:lnTo>
                  <a:lnTo>
                    <a:pt x="521" y="600"/>
                  </a:lnTo>
                  <a:lnTo>
                    <a:pt x="533" y="597"/>
                  </a:lnTo>
                  <a:lnTo>
                    <a:pt x="543" y="594"/>
                  </a:lnTo>
                  <a:lnTo>
                    <a:pt x="551" y="590"/>
                  </a:lnTo>
                  <a:lnTo>
                    <a:pt x="559" y="585"/>
                  </a:lnTo>
                  <a:lnTo>
                    <a:pt x="565" y="581"/>
                  </a:lnTo>
                  <a:lnTo>
                    <a:pt x="568" y="579"/>
                  </a:lnTo>
                  <a:lnTo>
                    <a:pt x="571" y="576"/>
                  </a:lnTo>
                  <a:lnTo>
                    <a:pt x="575" y="571"/>
                  </a:lnTo>
                  <a:lnTo>
                    <a:pt x="578" y="567"/>
                  </a:lnTo>
                  <a:lnTo>
                    <a:pt x="580" y="562"/>
                  </a:lnTo>
                  <a:lnTo>
                    <a:pt x="582" y="557"/>
                  </a:lnTo>
                  <a:lnTo>
                    <a:pt x="583" y="552"/>
                  </a:lnTo>
                  <a:lnTo>
                    <a:pt x="583" y="548"/>
                  </a:lnTo>
                  <a:lnTo>
                    <a:pt x="583" y="544"/>
                  </a:lnTo>
                  <a:lnTo>
                    <a:pt x="583" y="540"/>
                  </a:lnTo>
                  <a:lnTo>
                    <a:pt x="582" y="537"/>
                  </a:lnTo>
                  <a:lnTo>
                    <a:pt x="580" y="534"/>
                  </a:lnTo>
                  <a:lnTo>
                    <a:pt x="577" y="527"/>
                  </a:lnTo>
                  <a:lnTo>
                    <a:pt x="575" y="525"/>
                  </a:lnTo>
                  <a:lnTo>
                    <a:pt x="572" y="522"/>
                  </a:lnTo>
                  <a:lnTo>
                    <a:pt x="569" y="520"/>
                  </a:lnTo>
                  <a:lnTo>
                    <a:pt x="566" y="517"/>
                  </a:lnTo>
                  <a:lnTo>
                    <a:pt x="559" y="513"/>
                  </a:lnTo>
                  <a:lnTo>
                    <a:pt x="551" y="510"/>
                  </a:lnTo>
                  <a:lnTo>
                    <a:pt x="542" y="507"/>
                  </a:lnTo>
                  <a:lnTo>
                    <a:pt x="532" y="504"/>
                  </a:lnTo>
                  <a:lnTo>
                    <a:pt x="521" y="502"/>
                  </a:lnTo>
                  <a:lnTo>
                    <a:pt x="498" y="498"/>
                  </a:lnTo>
                  <a:lnTo>
                    <a:pt x="447" y="491"/>
                  </a:lnTo>
                  <a:lnTo>
                    <a:pt x="412" y="486"/>
                  </a:lnTo>
                  <a:lnTo>
                    <a:pt x="394" y="484"/>
                  </a:lnTo>
                  <a:lnTo>
                    <a:pt x="376" y="480"/>
                  </a:lnTo>
                  <a:lnTo>
                    <a:pt x="358" y="476"/>
                  </a:lnTo>
                  <a:lnTo>
                    <a:pt x="341" y="472"/>
                  </a:lnTo>
                  <a:lnTo>
                    <a:pt x="324" y="466"/>
                  </a:lnTo>
                  <a:lnTo>
                    <a:pt x="308" y="460"/>
                  </a:lnTo>
                  <a:lnTo>
                    <a:pt x="301" y="456"/>
                  </a:lnTo>
                  <a:lnTo>
                    <a:pt x="293" y="451"/>
                  </a:lnTo>
                  <a:lnTo>
                    <a:pt x="280" y="442"/>
                  </a:lnTo>
                  <a:lnTo>
                    <a:pt x="274" y="437"/>
                  </a:lnTo>
                  <a:lnTo>
                    <a:pt x="268" y="432"/>
                  </a:lnTo>
                  <a:lnTo>
                    <a:pt x="262" y="426"/>
                  </a:lnTo>
                  <a:lnTo>
                    <a:pt x="257" y="420"/>
                  </a:lnTo>
                  <a:lnTo>
                    <a:pt x="253" y="414"/>
                  </a:lnTo>
                  <a:lnTo>
                    <a:pt x="249" y="407"/>
                  </a:lnTo>
                  <a:lnTo>
                    <a:pt x="246" y="400"/>
                  </a:lnTo>
                  <a:lnTo>
                    <a:pt x="243" y="392"/>
                  </a:lnTo>
                  <a:lnTo>
                    <a:pt x="240" y="384"/>
                  </a:lnTo>
                  <a:lnTo>
                    <a:pt x="239" y="375"/>
                  </a:lnTo>
                  <a:lnTo>
                    <a:pt x="238" y="366"/>
                  </a:lnTo>
                  <a:lnTo>
                    <a:pt x="237" y="356"/>
                  </a:lnTo>
                  <a:lnTo>
                    <a:pt x="238" y="349"/>
                  </a:lnTo>
                  <a:lnTo>
                    <a:pt x="239" y="342"/>
                  </a:lnTo>
                  <a:lnTo>
                    <a:pt x="240" y="335"/>
                  </a:lnTo>
                  <a:lnTo>
                    <a:pt x="242" y="328"/>
                  </a:lnTo>
                  <a:lnTo>
                    <a:pt x="244" y="321"/>
                  </a:lnTo>
                  <a:lnTo>
                    <a:pt x="247" y="315"/>
                  </a:lnTo>
                  <a:lnTo>
                    <a:pt x="250" y="308"/>
                  </a:lnTo>
                  <a:lnTo>
                    <a:pt x="254" y="302"/>
                  </a:lnTo>
                  <a:lnTo>
                    <a:pt x="258" y="296"/>
                  </a:lnTo>
                  <a:lnTo>
                    <a:pt x="263" y="290"/>
                  </a:lnTo>
                  <a:lnTo>
                    <a:pt x="268" y="285"/>
                  </a:lnTo>
                  <a:lnTo>
                    <a:pt x="274" y="279"/>
                  </a:lnTo>
                  <a:lnTo>
                    <a:pt x="280" y="274"/>
                  </a:lnTo>
                  <a:lnTo>
                    <a:pt x="286" y="269"/>
                  </a:lnTo>
                  <a:lnTo>
                    <a:pt x="292" y="264"/>
                  </a:lnTo>
                  <a:lnTo>
                    <a:pt x="299" y="260"/>
                  </a:lnTo>
                  <a:lnTo>
                    <a:pt x="314" y="251"/>
                  </a:lnTo>
                  <a:lnTo>
                    <a:pt x="322" y="247"/>
                  </a:lnTo>
                  <a:lnTo>
                    <a:pt x="330" y="244"/>
                  </a:lnTo>
                  <a:lnTo>
                    <a:pt x="347" y="237"/>
                  </a:lnTo>
                  <a:lnTo>
                    <a:pt x="365" y="232"/>
                  </a:lnTo>
                  <a:lnTo>
                    <a:pt x="383" y="227"/>
                  </a:lnTo>
                  <a:lnTo>
                    <a:pt x="402" y="224"/>
                  </a:lnTo>
                  <a:lnTo>
                    <a:pt x="422" y="222"/>
                  </a:lnTo>
                  <a:lnTo>
                    <a:pt x="443" y="222"/>
                  </a:lnTo>
                  <a:lnTo>
                    <a:pt x="459" y="222"/>
                  </a:lnTo>
                  <a:lnTo>
                    <a:pt x="474" y="223"/>
                  </a:lnTo>
                  <a:lnTo>
                    <a:pt x="489" y="224"/>
                  </a:lnTo>
                  <a:lnTo>
                    <a:pt x="504" y="226"/>
                  </a:lnTo>
                  <a:lnTo>
                    <a:pt x="518" y="229"/>
                  </a:lnTo>
                  <a:lnTo>
                    <a:pt x="532" y="232"/>
                  </a:lnTo>
                  <a:lnTo>
                    <a:pt x="545" y="235"/>
                  </a:lnTo>
                  <a:lnTo>
                    <a:pt x="559" y="239"/>
                  </a:lnTo>
                  <a:lnTo>
                    <a:pt x="571" y="244"/>
                  </a:lnTo>
                  <a:lnTo>
                    <a:pt x="584" y="249"/>
                  </a:lnTo>
                  <a:lnTo>
                    <a:pt x="596" y="255"/>
                  </a:lnTo>
                  <a:lnTo>
                    <a:pt x="607" y="261"/>
                  </a:lnTo>
                  <a:lnTo>
                    <a:pt x="619" y="268"/>
                  </a:lnTo>
                  <a:lnTo>
                    <a:pt x="630" y="275"/>
                  </a:lnTo>
                  <a:lnTo>
                    <a:pt x="641" y="283"/>
                  </a:lnTo>
                  <a:lnTo>
                    <a:pt x="651" y="291"/>
                  </a:lnTo>
                  <a:lnTo>
                    <a:pt x="649" y="294"/>
                  </a:lnTo>
                  <a:lnTo>
                    <a:pt x="644" y="302"/>
                  </a:lnTo>
                  <a:lnTo>
                    <a:pt x="627" y="326"/>
                  </a:lnTo>
                  <a:lnTo>
                    <a:pt x="602" y="360"/>
                  </a:lnTo>
                  <a:lnTo>
                    <a:pt x="599" y="357"/>
                  </a:lnTo>
                  <a:lnTo>
                    <a:pt x="591" y="351"/>
                  </a:lnTo>
                  <a:lnTo>
                    <a:pt x="578" y="341"/>
                  </a:lnTo>
                  <a:lnTo>
                    <a:pt x="570" y="336"/>
                  </a:lnTo>
                  <a:lnTo>
                    <a:pt x="560" y="330"/>
                  </a:lnTo>
                  <a:lnTo>
                    <a:pt x="550" y="325"/>
                  </a:lnTo>
                  <a:lnTo>
                    <a:pt x="538" y="320"/>
                  </a:lnTo>
                  <a:lnTo>
                    <a:pt x="525" y="315"/>
                  </a:lnTo>
                  <a:lnTo>
                    <a:pt x="511" y="310"/>
                  </a:lnTo>
                  <a:lnTo>
                    <a:pt x="503" y="308"/>
                  </a:lnTo>
                  <a:lnTo>
                    <a:pt x="496" y="307"/>
                  </a:lnTo>
                  <a:lnTo>
                    <a:pt x="479" y="304"/>
                  </a:lnTo>
                  <a:lnTo>
                    <a:pt x="471" y="303"/>
                  </a:lnTo>
                  <a:lnTo>
                    <a:pt x="462" y="302"/>
                  </a:lnTo>
                  <a:lnTo>
                    <a:pt x="453" y="301"/>
                  </a:lnTo>
                  <a:lnTo>
                    <a:pt x="444" y="301"/>
                  </a:lnTo>
                  <a:lnTo>
                    <a:pt x="430" y="301"/>
                  </a:lnTo>
                  <a:lnTo>
                    <a:pt x="416" y="303"/>
                  </a:lnTo>
                  <a:lnTo>
                    <a:pt x="404" y="304"/>
                  </a:lnTo>
                  <a:lnTo>
                    <a:pt x="392" y="307"/>
                  </a:lnTo>
                  <a:lnTo>
                    <a:pt x="382" y="310"/>
                  </a:lnTo>
                  <a:lnTo>
                    <a:pt x="372" y="313"/>
                  </a:lnTo>
                  <a:lnTo>
                    <a:pt x="363" y="317"/>
                  </a:lnTo>
                  <a:lnTo>
                    <a:pt x="356" y="321"/>
                  </a:lnTo>
                  <a:lnTo>
                    <a:pt x="349" y="325"/>
                  </a:lnTo>
                  <a:lnTo>
                    <a:pt x="343" y="329"/>
                  </a:lnTo>
                  <a:lnTo>
                    <a:pt x="338" y="334"/>
                  </a:lnTo>
                  <a:lnTo>
                    <a:pt x="334" y="338"/>
                  </a:lnTo>
                  <a:lnTo>
                    <a:pt x="331" y="343"/>
                  </a:lnTo>
                  <a:lnTo>
                    <a:pt x="328" y="347"/>
                  </a:lnTo>
                  <a:lnTo>
                    <a:pt x="327" y="351"/>
                  </a:lnTo>
                  <a:lnTo>
                    <a:pt x="327" y="355"/>
                  </a:lnTo>
                  <a:lnTo>
                    <a:pt x="327" y="363"/>
                  </a:lnTo>
                  <a:lnTo>
                    <a:pt x="328" y="366"/>
                  </a:lnTo>
                  <a:lnTo>
                    <a:pt x="330" y="369"/>
                  </a:lnTo>
                  <a:lnTo>
                    <a:pt x="333" y="375"/>
                  </a:lnTo>
                  <a:lnTo>
                    <a:pt x="335" y="378"/>
                  </a:lnTo>
                  <a:lnTo>
                    <a:pt x="338" y="380"/>
                  </a:lnTo>
                  <a:lnTo>
                    <a:pt x="344" y="385"/>
                  </a:lnTo>
                  <a:lnTo>
                    <a:pt x="351" y="389"/>
                  </a:lnTo>
                  <a:lnTo>
                    <a:pt x="360" y="392"/>
                  </a:lnTo>
                  <a:lnTo>
                    <a:pt x="369" y="395"/>
                  </a:lnTo>
                  <a:lnTo>
                    <a:pt x="380" y="397"/>
                  </a:lnTo>
                  <a:lnTo>
                    <a:pt x="391" y="400"/>
                  </a:lnTo>
                  <a:lnTo>
                    <a:pt x="416" y="403"/>
                  </a:lnTo>
                  <a:lnTo>
                    <a:pt x="443" y="407"/>
                  </a:lnTo>
                  <a:lnTo>
                    <a:pt x="473" y="411"/>
                  </a:lnTo>
                  <a:lnTo>
                    <a:pt x="513" y="416"/>
                  </a:lnTo>
                  <a:lnTo>
                    <a:pt x="532" y="420"/>
                  </a:lnTo>
                  <a:lnTo>
                    <a:pt x="550" y="424"/>
                  </a:lnTo>
                  <a:lnTo>
                    <a:pt x="568" y="428"/>
                  </a:lnTo>
                  <a:lnTo>
                    <a:pt x="584" y="433"/>
                  </a:lnTo>
                  <a:lnTo>
                    <a:pt x="600" y="439"/>
                  </a:lnTo>
                  <a:lnTo>
                    <a:pt x="607" y="442"/>
                  </a:lnTo>
                  <a:lnTo>
                    <a:pt x="614" y="446"/>
                  </a:lnTo>
                  <a:lnTo>
                    <a:pt x="627" y="453"/>
                  </a:lnTo>
                  <a:lnTo>
                    <a:pt x="634" y="458"/>
                  </a:lnTo>
                  <a:lnTo>
                    <a:pt x="639" y="463"/>
                  </a:lnTo>
                  <a:lnTo>
                    <a:pt x="645" y="468"/>
                  </a:lnTo>
                  <a:lnTo>
                    <a:pt x="649" y="473"/>
                  </a:lnTo>
                  <a:lnTo>
                    <a:pt x="654" y="479"/>
                  </a:lnTo>
                  <a:lnTo>
                    <a:pt x="658" y="484"/>
                  </a:lnTo>
                  <a:lnTo>
                    <a:pt x="662" y="491"/>
                  </a:lnTo>
                  <a:lnTo>
                    <a:pt x="665" y="497"/>
                  </a:lnTo>
                  <a:lnTo>
                    <a:pt x="668" y="504"/>
                  </a:lnTo>
                  <a:lnTo>
                    <a:pt x="670" y="512"/>
                  </a:lnTo>
                  <a:lnTo>
                    <a:pt x="672" y="519"/>
                  </a:lnTo>
                  <a:lnTo>
                    <a:pt x="673" y="528"/>
                  </a:lnTo>
                  <a:lnTo>
                    <a:pt x="674" y="536"/>
                  </a:lnTo>
                  <a:lnTo>
                    <a:pt x="674" y="545"/>
                  </a:lnTo>
                  <a:lnTo>
                    <a:pt x="674" y="553"/>
                  </a:lnTo>
                  <a:lnTo>
                    <a:pt x="673" y="560"/>
                  </a:lnTo>
                  <a:lnTo>
                    <a:pt x="672" y="567"/>
                  </a:lnTo>
                  <a:lnTo>
                    <a:pt x="670" y="574"/>
                  </a:lnTo>
                  <a:lnTo>
                    <a:pt x="668" y="581"/>
                  </a:lnTo>
                  <a:lnTo>
                    <a:pt x="666" y="588"/>
                  </a:lnTo>
                  <a:lnTo>
                    <a:pt x="663" y="594"/>
                  </a:lnTo>
                  <a:lnTo>
                    <a:pt x="659" y="601"/>
                  </a:lnTo>
                  <a:lnTo>
                    <a:pt x="655" y="607"/>
                  </a:lnTo>
                  <a:lnTo>
                    <a:pt x="651" y="613"/>
                  </a:lnTo>
                  <a:lnTo>
                    <a:pt x="646" y="619"/>
                  </a:lnTo>
                  <a:lnTo>
                    <a:pt x="641" y="625"/>
                  </a:lnTo>
                  <a:lnTo>
                    <a:pt x="635" y="630"/>
                  </a:lnTo>
                  <a:lnTo>
                    <a:pt x="629" y="635"/>
                  </a:lnTo>
                  <a:lnTo>
                    <a:pt x="623" y="640"/>
                  </a:lnTo>
                  <a:lnTo>
                    <a:pt x="616" y="645"/>
                  </a:lnTo>
                  <a:lnTo>
                    <a:pt x="609" y="650"/>
                  </a:lnTo>
                  <a:lnTo>
                    <a:pt x="602" y="654"/>
                  </a:lnTo>
                  <a:lnTo>
                    <a:pt x="586" y="662"/>
                  </a:lnTo>
                  <a:lnTo>
                    <a:pt x="569" y="669"/>
                  </a:lnTo>
                  <a:lnTo>
                    <a:pt x="560" y="673"/>
                  </a:lnTo>
                  <a:lnTo>
                    <a:pt x="550" y="675"/>
                  </a:lnTo>
                  <a:lnTo>
                    <a:pt x="531" y="680"/>
                  </a:lnTo>
                  <a:lnTo>
                    <a:pt x="510" y="683"/>
                  </a:lnTo>
                  <a:lnTo>
                    <a:pt x="499" y="685"/>
                  </a:lnTo>
                  <a:lnTo>
                    <a:pt x="488" y="686"/>
                  </a:lnTo>
                  <a:lnTo>
                    <a:pt x="466" y="686"/>
                  </a:lnTo>
                  <a:close/>
                  <a:moveTo>
                    <a:pt x="0" y="0"/>
                  </a:moveTo>
                  <a:lnTo>
                    <a:pt x="0" y="453"/>
                  </a:lnTo>
                  <a:lnTo>
                    <a:pt x="0" y="908"/>
                  </a:lnTo>
                  <a:lnTo>
                    <a:pt x="680" y="908"/>
                  </a:lnTo>
                  <a:lnTo>
                    <a:pt x="1361" y="908"/>
                  </a:lnTo>
                  <a:lnTo>
                    <a:pt x="2041" y="908"/>
                  </a:lnTo>
                  <a:lnTo>
                    <a:pt x="2723" y="908"/>
                  </a:lnTo>
                  <a:lnTo>
                    <a:pt x="3403" y="908"/>
                  </a:lnTo>
                  <a:lnTo>
                    <a:pt x="4084" y="908"/>
                  </a:lnTo>
                  <a:lnTo>
                    <a:pt x="4765" y="908"/>
                  </a:lnTo>
                  <a:lnTo>
                    <a:pt x="5446" y="908"/>
                  </a:lnTo>
                  <a:lnTo>
                    <a:pt x="5446" y="453"/>
                  </a:lnTo>
                  <a:lnTo>
                    <a:pt x="5446" y="0"/>
                  </a:lnTo>
                  <a:lnTo>
                    <a:pt x="4765" y="0"/>
                  </a:lnTo>
                  <a:lnTo>
                    <a:pt x="4084" y="0"/>
                  </a:lnTo>
                  <a:lnTo>
                    <a:pt x="3403" y="0"/>
                  </a:lnTo>
                  <a:lnTo>
                    <a:pt x="2723" y="0"/>
                  </a:lnTo>
                  <a:lnTo>
                    <a:pt x="2041" y="0"/>
                  </a:lnTo>
                  <a:lnTo>
                    <a:pt x="1361" y="0"/>
                  </a:lnTo>
                  <a:lnTo>
                    <a:pt x="680" y="0"/>
                  </a:lnTo>
                  <a:lnTo>
                    <a:pt x="0" y="0"/>
                  </a:lnTo>
                  <a:close/>
                  <a:moveTo>
                    <a:pt x="1367" y="297"/>
                  </a:moveTo>
                  <a:lnTo>
                    <a:pt x="1358" y="297"/>
                  </a:lnTo>
                  <a:lnTo>
                    <a:pt x="1349" y="298"/>
                  </a:lnTo>
                  <a:lnTo>
                    <a:pt x="1341" y="299"/>
                  </a:lnTo>
                  <a:lnTo>
                    <a:pt x="1333" y="300"/>
                  </a:lnTo>
                  <a:lnTo>
                    <a:pt x="1325" y="302"/>
                  </a:lnTo>
                  <a:lnTo>
                    <a:pt x="1318" y="305"/>
                  </a:lnTo>
                  <a:lnTo>
                    <a:pt x="1311" y="307"/>
                  </a:lnTo>
                  <a:lnTo>
                    <a:pt x="1304" y="311"/>
                  </a:lnTo>
                  <a:lnTo>
                    <a:pt x="1291" y="318"/>
                  </a:lnTo>
                  <a:lnTo>
                    <a:pt x="1279" y="327"/>
                  </a:lnTo>
                  <a:lnTo>
                    <a:pt x="1274" y="331"/>
                  </a:lnTo>
                  <a:lnTo>
                    <a:pt x="1269" y="336"/>
                  </a:lnTo>
                  <a:lnTo>
                    <a:pt x="1259" y="347"/>
                  </a:lnTo>
                  <a:lnTo>
                    <a:pt x="1255" y="353"/>
                  </a:lnTo>
                  <a:lnTo>
                    <a:pt x="1251" y="359"/>
                  </a:lnTo>
                  <a:lnTo>
                    <a:pt x="1244" y="371"/>
                  </a:lnTo>
                  <a:lnTo>
                    <a:pt x="1241" y="377"/>
                  </a:lnTo>
                  <a:lnTo>
                    <a:pt x="1238" y="384"/>
                  </a:lnTo>
                  <a:lnTo>
                    <a:pt x="1233" y="397"/>
                  </a:lnTo>
                  <a:lnTo>
                    <a:pt x="1229" y="411"/>
                  </a:lnTo>
                  <a:lnTo>
                    <a:pt x="1226" y="425"/>
                  </a:lnTo>
                  <a:lnTo>
                    <a:pt x="1225" y="439"/>
                  </a:lnTo>
                  <a:lnTo>
                    <a:pt x="1224" y="454"/>
                  </a:lnTo>
                  <a:lnTo>
                    <a:pt x="1225" y="469"/>
                  </a:lnTo>
                  <a:lnTo>
                    <a:pt x="1225" y="476"/>
                  </a:lnTo>
                  <a:lnTo>
                    <a:pt x="1226" y="483"/>
                  </a:lnTo>
                  <a:lnTo>
                    <a:pt x="1229" y="497"/>
                  </a:lnTo>
                  <a:lnTo>
                    <a:pt x="1231" y="504"/>
                  </a:lnTo>
                  <a:lnTo>
                    <a:pt x="1233" y="510"/>
                  </a:lnTo>
                  <a:lnTo>
                    <a:pt x="1235" y="517"/>
                  </a:lnTo>
                  <a:lnTo>
                    <a:pt x="1238" y="524"/>
                  </a:lnTo>
                  <a:lnTo>
                    <a:pt x="1241" y="530"/>
                  </a:lnTo>
                  <a:lnTo>
                    <a:pt x="1244" y="537"/>
                  </a:lnTo>
                  <a:lnTo>
                    <a:pt x="1247" y="543"/>
                  </a:lnTo>
                  <a:lnTo>
                    <a:pt x="1251" y="549"/>
                  </a:lnTo>
                  <a:lnTo>
                    <a:pt x="1255" y="555"/>
                  </a:lnTo>
                  <a:lnTo>
                    <a:pt x="1259" y="561"/>
                  </a:lnTo>
                  <a:lnTo>
                    <a:pt x="1264" y="566"/>
                  </a:lnTo>
                  <a:lnTo>
                    <a:pt x="1269" y="571"/>
                  </a:lnTo>
                  <a:lnTo>
                    <a:pt x="1274" y="576"/>
                  </a:lnTo>
                  <a:lnTo>
                    <a:pt x="1279" y="581"/>
                  </a:lnTo>
                  <a:lnTo>
                    <a:pt x="1285" y="585"/>
                  </a:lnTo>
                  <a:lnTo>
                    <a:pt x="1291" y="589"/>
                  </a:lnTo>
                  <a:lnTo>
                    <a:pt x="1297" y="593"/>
                  </a:lnTo>
                  <a:lnTo>
                    <a:pt x="1304" y="597"/>
                  </a:lnTo>
                  <a:lnTo>
                    <a:pt x="1311" y="600"/>
                  </a:lnTo>
                  <a:lnTo>
                    <a:pt x="1318" y="603"/>
                  </a:lnTo>
                  <a:lnTo>
                    <a:pt x="1325" y="605"/>
                  </a:lnTo>
                  <a:lnTo>
                    <a:pt x="1333" y="607"/>
                  </a:lnTo>
                  <a:lnTo>
                    <a:pt x="1341" y="608"/>
                  </a:lnTo>
                  <a:lnTo>
                    <a:pt x="1349" y="610"/>
                  </a:lnTo>
                  <a:lnTo>
                    <a:pt x="1358" y="610"/>
                  </a:lnTo>
                  <a:lnTo>
                    <a:pt x="1367" y="611"/>
                  </a:lnTo>
                  <a:lnTo>
                    <a:pt x="1379" y="610"/>
                  </a:lnTo>
                  <a:lnTo>
                    <a:pt x="1392" y="608"/>
                  </a:lnTo>
                  <a:lnTo>
                    <a:pt x="1405" y="605"/>
                  </a:lnTo>
                  <a:lnTo>
                    <a:pt x="1417" y="601"/>
                  </a:lnTo>
                  <a:lnTo>
                    <a:pt x="1423" y="599"/>
                  </a:lnTo>
                  <a:lnTo>
                    <a:pt x="1428" y="596"/>
                  </a:lnTo>
                  <a:lnTo>
                    <a:pt x="1440" y="589"/>
                  </a:lnTo>
                  <a:lnTo>
                    <a:pt x="1445" y="586"/>
                  </a:lnTo>
                  <a:lnTo>
                    <a:pt x="1450" y="582"/>
                  </a:lnTo>
                  <a:lnTo>
                    <a:pt x="1455" y="577"/>
                  </a:lnTo>
                  <a:lnTo>
                    <a:pt x="1460" y="573"/>
                  </a:lnTo>
                  <a:lnTo>
                    <a:pt x="1465" y="568"/>
                  </a:lnTo>
                  <a:lnTo>
                    <a:pt x="1469" y="562"/>
                  </a:lnTo>
                  <a:lnTo>
                    <a:pt x="1473" y="557"/>
                  </a:lnTo>
                  <a:lnTo>
                    <a:pt x="1477" y="551"/>
                  </a:lnTo>
                  <a:lnTo>
                    <a:pt x="1485" y="538"/>
                  </a:lnTo>
                  <a:lnTo>
                    <a:pt x="1488" y="531"/>
                  </a:lnTo>
                  <a:lnTo>
                    <a:pt x="1491" y="524"/>
                  </a:lnTo>
                  <a:lnTo>
                    <a:pt x="1495" y="509"/>
                  </a:lnTo>
                  <a:lnTo>
                    <a:pt x="1497" y="500"/>
                  </a:lnTo>
                  <a:lnTo>
                    <a:pt x="1499" y="492"/>
                  </a:lnTo>
                  <a:lnTo>
                    <a:pt x="1500" y="483"/>
                  </a:lnTo>
                  <a:lnTo>
                    <a:pt x="1501" y="474"/>
                  </a:lnTo>
                  <a:lnTo>
                    <a:pt x="1502" y="464"/>
                  </a:lnTo>
                  <a:lnTo>
                    <a:pt x="1502" y="454"/>
                  </a:lnTo>
                  <a:lnTo>
                    <a:pt x="1502" y="444"/>
                  </a:lnTo>
                  <a:lnTo>
                    <a:pt x="1501" y="434"/>
                  </a:lnTo>
                  <a:lnTo>
                    <a:pt x="1500" y="425"/>
                  </a:lnTo>
                  <a:lnTo>
                    <a:pt x="1499" y="416"/>
                  </a:lnTo>
                  <a:lnTo>
                    <a:pt x="1495" y="399"/>
                  </a:lnTo>
                  <a:lnTo>
                    <a:pt x="1493" y="391"/>
                  </a:lnTo>
                  <a:lnTo>
                    <a:pt x="1491" y="384"/>
                  </a:lnTo>
                  <a:lnTo>
                    <a:pt x="1488" y="376"/>
                  </a:lnTo>
                  <a:lnTo>
                    <a:pt x="1485" y="369"/>
                  </a:lnTo>
                  <a:lnTo>
                    <a:pt x="1481" y="363"/>
                  </a:lnTo>
                  <a:lnTo>
                    <a:pt x="1477" y="356"/>
                  </a:lnTo>
                  <a:lnTo>
                    <a:pt x="1473" y="351"/>
                  </a:lnTo>
                  <a:lnTo>
                    <a:pt x="1469" y="345"/>
                  </a:lnTo>
                  <a:lnTo>
                    <a:pt x="1460" y="335"/>
                  </a:lnTo>
                  <a:lnTo>
                    <a:pt x="1450" y="326"/>
                  </a:lnTo>
                  <a:lnTo>
                    <a:pt x="1440" y="318"/>
                  </a:lnTo>
                  <a:lnTo>
                    <a:pt x="1434" y="314"/>
                  </a:lnTo>
                  <a:lnTo>
                    <a:pt x="1428" y="311"/>
                  </a:lnTo>
                  <a:lnTo>
                    <a:pt x="1423" y="308"/>
                  </a:lnTo>
                  <a:lnTo>
                    <a:pt x="1417" y="306"/>
                  </a:lnTo>
                  <a:lnTo>
                    <a:pt x="1411" y="304"/>
                  </a:lnTo>
                  <a:lnTo>
                    <a:pt x="1405" y="302"/>
                  </a:lnTo>
                  <a:lnTo>
                    <a:pt x="1398" y="300"/>
                  </a:lnTo>
                  <a:lnTo>
                    <a:pt x="1392" y="299"/>
                  </a:lnTo>
                  <a:lnTo>
                    <a:pt x="1379" y="297"/>
                  </a:lnTo>
                  <a:lnTo>
                    <a:pt x="1373" y="297"/>
                  </a:lnTo>
                  <a:lnTo>
                    <a:pt x="1367" y="297"/>
                  </a:lnTo>
                  <a:close/>
                  <a:moveTo>
                    <a:pt x="3177" y="301"/>
                  </a:moveTo>
                  <a:lnTo>
                    <a:pt x="3162" y="302"/>
                  </a:lnTo>
                  <a:lnTo>
                    <a:pt x="3148" y="304"/>
                  </a:lnTo>
                  <a:lnTo>
                    <a:pt x="3141" y="305"/>
                  </a:lnTo>
                  <a:lnTo>
                    <a:pt x="3135" y="307"/>
                  </a:lnTo>
                  <a:lnTo>
                    <a:pt x="3128" y="310"/>
                  </a:lnTo>
                  <a:lnTo>
                    <a:pt x="3121" y="312"/>
                  </a:lnTo>
                  <a:lnTo>
                    <a:pt x="3115" y="315"/>
                  </a:lnTo>
                  <a:lnTo>
                    <a:pt x="3109" y="318"/>
                  </a:lnTo>
                  <a:lnTo>
                    <a:pt x="3103" y="321"/>
                  </a:lnTo>
                  <a:lnTo>
                    <a:pt x="3097" y="325"/>
                  </a:lnTo>
                  <a:lnTo>
                    <a:pt x="3092" y="329"/>
                  </a:lnTo>
                  <a:lnTo>
                    <a:pt x="3086" y="334"/>
                  </a:lnTo>
                  <a:lnTo>
                    <a:pt x="3081" y="338"/>
                  </a:lnTo>
                  <a:lnTo>
                    <a:pt x="3076" y="343"/>
                  </a:lnTo>
                  <a:lnTo>
                    <a:pt x="3071" y="348"/>
                  </a:lnTo>
                  <a:lnTo>
                    <a:pt x="3067" y="353"/>
                  </a:lnTo>
                  <a:lnTo>
                    <a:pt x="3063" y="359"/>
                  </a:lnTo>
                  <a:lnTo>
                    <a:pt x="3059" y="365"/>
                  </a:lnTo>
                  <a:lnTo>
                    <a:pt x="3052" y="377"/>
                  </a:lnTo>
                  <a:lnTo>
                    <a:pt x="3048" y="384"/>
                  </a:lnTo>
                  <a:lnTo>
                    <a:pt x="3046" y="391"/>
                  </a:lnTo>
                  <a:lnTo>
                    <a:pt x="3043" y="398"/>
                  </a:lnTo>
                  <a:lnTo>
                    <a:pt x="3041" y="405"/>
                  </a:lnTo>
                  <a:lnTo>
                    <a:pt x="3039" y="413"/>
                  </a:lnTo>
                  <a:lnTo>
                    <a:pt x="3037" y="420"/>
                  </a:lnTo>
                  <a:lnTo>
                    <a:pt x="3035" y="436"/>
                  </a:lnTo>
                  <a:lnTo>
                    <a:pt x="3034" y="453"/>
                  </a:lnTo>
                  <a:lnTo>
                    <a:pt x="3034" y="462"/>
                  </a:lnTo>
                  <a:lnTo>
                    <a:pt x="3035" y="470"/>
                  </a:lnTo>
                  <a:lnTo>
                    <a:pt x="3036" y="478"/>
                  </a:lnTo>
                  <a:lnTo>
                    <a:pt x="3037" y="486"/>
                  </a:lnTo>
                  <a:lnTo>
                    <a:pt x="3041" y="501"/>
                  </a:lnTo>
                  <a:lnTo>
                    <a:pt x="3046" y="515"/>
                  </a:lnTo>
                  <a:lnTo>
                    <a:pt x="3052" y="529"/>
                  </a:lnTo>
                  <a:lnTo>
                    <a:pt x="3055" y="535"/>
                  </a:lnTo>
                  <a:lnTo>
                    <a:pt x="3059" y="541"/>
                  </a:lnTo>
                  <a:lnTo>
                    <a:pt x="3063" y="547"/>
                  </a:lnTo>
                  <a:lnTo>
                    <a:pt x="3067" y="553"/>
                  </a:lnTo>
                  <a:lnTo>
                    <a:pt x="3071" y="558"/>
                  </a:lnTo>
                  <a:lnTo>
                    <a:pt x="3076" y="563"/>
                  </a:lnTo>
                  <a:lnTo>
                    <a:pt x="3081" y="568"/>
                  </a:lnTo>
                  <a:lnTo>
                    <a:pt x="3086" y="573"/>
                  </a:lnTo>
                  <a:lnTo>
                    <a:pt x="3092" y="577"/>
                  </a:lnTo>
                  <a:lnTo>
                    <a:pt x="3097" y="581"/>
                  </a:lnTo>
                  <a:lnTo>
                    <a:pt x="3109" y="588"/>
                  </a:lnTo>
                  <a:lnTo>
                    <a:pt x="3115" y="591"/>
                  </a:lnTo>
                  <a:lnTo>
                    <a:pt x="3121" y="594"/>
                  </a:lnTo>
                  <a:lnTo>
                    <a:pt x="3135" y="599"/>
                  </a:lnTo>
                  <a:lnTo>
                    <a:pt x="3148" y="602"/>
                  </a:lnTo>
                  <a:lnTo>
                    <a:pt x="3155" y="604"/>
                  </a:lnTo>
                  <a:lnTo>
                    <a:pt x="3162" y="604"/>
                  </a:lnTo>
                  <a:lnTo>
                    <a:pt x="3177" y="605"/>
                  </a:lnTo>
                  <a:lnTo>
                    <a:pt x="3192" y="604"/>
                  </a:lnTo>
                  <a:lnTo>
                    <a:pt x="3206" y="602"/>
                  </a:lnTo>
                  <a:lnTo>
                    <a:pt x="3213" y="601"/>
                  </a:lnTo>
                  <a:lnTo>
                    <a:pt x="3219" y="599"/>
                  </a:lnTo>
                  <a:lnTo>
                    <a:pt x="3226" y="597"/>
                  </a:lnTo>
                  <a:lnTo>
                    <a:pt x="3232" y="594"/>
                  </a:lnTo>
                  <a:lnTo>
                    <a:pt x="3239" y="591"/>
                  </a:lnTo>
                  <a:lnTo>
                    <a:pt x="3245" y="588"/>
                  </a:lnTo>
                  <a:lnTo>
                    <a:pt x="3251" y="585"/>
                  </a:lnTo>
                  <a:lnTo>
                    <a:pt x="3257" y="581"/>
                  </a:lnTo>
                  <a:lnTo>
                    <a:pt x="3262" y="577"/>
                  </a:lnTo>
                  <a:lnTo>
                    <a:pt x="3268" y="573"/>
                  </a:lnTo>
                  <a:lnTo>
                    <a:pt x="3273" y="568"/>
                  </a:lnTo>
                  <a:lnTo>
                    <a:pt x="3278" y="563"/>
                  </a:lnTo>
                  <a:lnTo>
                    <a:pt x="3282" y="558"/>
                  </a:lnTo>
                  <a:lnTo>
                    <a:pt x="3287" y="553"/>
                  </a:lnTo>
                  <a:lnTo>
                    <a:pt x="3291" y="547"/>
                  </a:lnTo>
                  <a:lnTo>
                    <a:pt x="3295" y="541"/>
                  </a:lnTo>
                  <a:lnTo>
                    <a:pt x="3302" y="529"/>
                  </a:lnTo>
                  <a:lnTo>
                    <a:pt x="3305" y="522"/>
                  </a:lnTo>
                  <a:lnTo>
                    <a:pt x="3308" y="515"/>
                  </a:lnTo>
                  <a:lnTo>
                    <a:pt x="3311" y="508"/>
                  </a:lnTo>
                  <a:lnTo>
                    <a:pt x="3313" y="501"/>
                  </a:lnTo>
                  <a:lnTo>
                    <a:pt x="3315" y="494"/>
                  </a:lnTo>
                  <a:lnTo>
                    <a:pt x="3317" y="486"/>
                  </a:lnTo>
                  <a:lnTo>
                    <a:pt x="3319" y="470"/>
                  </a:lnTo>
                  <a:lnTo>
                    <a:pt x="3320" y="453"/>
                  </a:lnTo>
                  <a:lnTo>
                    <a:pt x="3319" y="444"/>
                  </a:lnTo>
                  <a:lnTo>
                    <a:pt x="3319" y="436"/>
                  </a:lnTo>
                  <a:lnTo>
                    <a:pt x="3318" y="428"/>
                  </a:lnTo>
                  <a:lnTo>
                    <a:pt x="3317" y="420"/>
                  </a:lnTo>
                  <a:lnTo>
                    <a:pt x="3313" y="405"/>
                  </a:lnTo>
                  <a:lnTo>
                    <a:pt x="3308" y="391"/>
                  </a:lnTo>
                  <a:lnTo>
                    <a:pt x="3302" y="377"/>
                  </a:lnTo>
                  <a:lnTo>
                    <a:pt x="3299" y="371"/>
                  </a:lnTo>
                  <a:lnTo>
                    <a:pt x="3295" y="365"/>
                  </a:lnTo>
                  <a:lnTo>
                    <a:pt x="3291" y="359"/>
                  </a:lnTo>
                  <a:lnTo>
                    <a:pt x="3287" y="353"/>
                  </a:lnTo>
                  <a:lnTo>
                    <a:pt x="3282" y="348"/>
                  </a:lnTo>
                  <a:lnTo>
                    <a:pt x="3278" y="343"/>
                  </a:lnTo>
                  <a:lnTo>
                    <a:pt x="3273" y="338"/>
                  </a:lnTo>
                  <a:lnTo>
                    <a:pt x="3268" y="334"/>
                  </a:lnTo>
                  <a:lnTo>
                    <a:pt x="3262" y="329"/>
                  </a:lnTo>
                  <a:lnTo>
                    <a:pt x="3257" y="325"/>
                  </a:lnTo>
                  <a:lnTo>
                    <a:pt x="3245" y="318"/>
                  </a:lnTo>
                  <a:lnTo>
                    <a:pt x="3239" y="315"/>
                  </a:lnTo>
                  <a:lnTo>
                    <a:pt x="3232" y="312"/>
                  </a:lnTo>
                  <a:lnTo>
                    <a:pt x="3219" y="307"/>
                  </a:lnTo>
                  <a:lnTo>
                    <a:pt x="3206" y="304"/>
                  </a:lnTo>
                  <a:lnTo>
                    <a:pt x="3199" y="303"/>
                  </a:lnTo>
                  <a:lnTo>
                    <a:pt x="3192" y="302"/>
                  </a:lnTo>
                  <a:lnTo>
                    <a:pt x="3177" y="301"/>
                  </a:lnTo>
                  <a:close/>
                  <a:moveTo>
                    <a:pt x="4997" y="297"/>
                  </a:moveTo>
                  <a:lnTo>
                    <a:pt x="4988" y="297"/>
                  </a:lnTo>
                  <a:lnTo>
                    <a:pt x="4979" y="298"/>
                  </a:lnTo>
                  <a:lnTo>
                    <a:pt x="4971" y="299"/>
                  </a:lnTo>
                  <a:lnTo>
                    <a:pt x="4963" y="300"/>
                  </a:lnTo>
                  <a:lnTo>
                    <a:pt x="4955" y="302"/>
                  </a:lnTo>
                  <a:lnTo>
                    <a:pt x="4948" y="305"/>
                  </a:lnTo>
                  <a:lnTo>
                    <a:pt x="4941" y="307"/>
                  </a:lnTo>
                  <a:lnTo>
                    <a:pt x="4934" y="311"/>
                  </a:lnTo>
                  <a:lnTo>
                    <a:pt x="4921" y="318"/>
                  </a:lnTo>
                  <a:lnTo>
                    <a:pt x="4910" y="327"/>
                  </a:lnTo>
                  <a:lnTo>
                    <a:pt x="4904" y="331"/>
                  </a:lnTo>
                  <a:lnTo>
                    <a:pt x="4899" y="336"/>
                  </a:lnTo>
                  <a:lnTo>
                    <a:pt x="4890" y="347"/>
                  </a:lnTo>
                  <a:lnTo>
                    <a:pt x="4885" y="353"/>
                  </a:lnTo>
                  <a:lnTo>
                    <a:pt x="4881" y="359"/>
                  </a:lnTo>
                  <a:lnTo>
                    <a:pt x="4874" y="371"/>
                  </a:lnTo>
                  <a:lnTo>
                    <a:pt x="4871" y="377"/>
                  </a:lnTo>
                  <a:lnTo>
                    <a:pt x="4868" y="384"/>
                  </a:lnTo>
                  <a:lnTo>
                    <a:pt x="4863" y="397"/>
                  </a:lnTo>
                  <a:lnTo>
                    <a:pt x="4859" y="411"/>
                  </a:lnTo>
                  <a:lnTo>
                    <a:pt x="4856" y="425"/>
                  </a:lnTo>
                  <a:lnTo>
                    <a:pt x="4855" y="439"/>
                  </a:lnTo>
                  <a:lnTo>
                    <a:pt x="4854" y="454"/>
                  </a:lnTo>
                  <a:lnTo>
                    <a:pt x="4855" y="469"/>
                  </a:lnTo>
                  <a:lnTo>
                    <a:pt x="4856" y="476"/>
                  </a:lnTo>
                  <a:lnTo>
                    <a:pt x="4856" y="483"/>
                  </a:lnTo>
                  <a:lnTo>
                    <a:pt x="4859" y="497"/>
                  </a:lnTo>
                  <a:lnTo>
                    <a:pt x="4861" y="504"/>
                  </a:lnTo>
                  <a:lnTo>
                    <a:pt x="4863" y="510"/>
                  </a:lnTo>
                  <a:lnTo>
                    <a:pt x="4865" y="517"/>
                  </a:lnTo>
                  <a:lnTo>
                    <a:pt x="4868" y="524"/>
                  </a:lnTo>
                  <a:lnTo>
                    <a:pt x="4871" y="530"/>
                  </a:lnTo>
                  <a:lnTo>
                    <a:pt x="4874" y="537"/>
                  </a:lnTo>
                  <a:lnTo>
                    <a:pt x="4878" y="543"/>
                  </a:lnTo>
                  <a:lnTo>
                    <a:pt x="4881" y="549"/>
                  </a:lnTo>
                  <a:lnTo>
                    <a:pt x="4885" y="555"/>
                  </a:lnTo>
                  <a:lnTo>
                    <a:pt x="4890" y="561"/>
                  </a:lnTo>
                  <a:lnTo>
                    <a:pt x="4894" y="566"/>
                  </a:lnTo>
                  <a:lnTo>
                    <a:pt x="4899" y="571"/>
                  </a:lnTo>
                  <a:lnTo>
                    <a:pt x="4904" y="576"/>
                  </a:lnTo>
                  <a:lnTo>
                    <a:pt x="4910" y="581"/>
                  </a:lnTo>
                  <a:lnTo>
                    <a:pt x="4915" y="585"/>
                  </a:lnTo>
                  <a:lnTo>
                    <a:pt x="4921" y="589"/>
                  </a:lnTo>
                  <a:lnTo>
                    <a:pt x="4927" y="593"/>
                  </a:lnTo>
                  <a:lnTo>
                    <a:pt x="4934" y="597"/>
                  </a:lnTo>
                  <a:lnTo>
                    <a:pt x="4941" y="600"/>
                  </a:lnTo>
                  <a:lnTo>
                    <a:pt x="4948" y="603"/>
                  </a:lnTo>
                  <a:lnTo>
                    <a:pt x="4955" y="605"/>
                  </a:lnTo>
                  <a:lnTo>
                    <a:pt x="4963" y="607"/>
                  </a:lnTo>
                  <a:lnTo>
                    <a:pt x="4971" y="608"/>
                  </a:lnTo>
                  <a:lnTo>
                    <a:pt x="4979" y="610"/>
                  </a:lnTo>
                  <a:lnTo>
                    <a:pt x="4988" y="610"/>
                  </a:lnTo>
                  <a:lnTo>
                    <a:pt x="4997" y="611"/>
                  </a:lnTo>
                  <a:lnTo>
                    <a:pt x="5010" y="610"/>
                  </a:lnTo>
                  <a:lnTo>
                    <a:pt x="5022" y="608"/>
                  </a:lnTo>
                  <a:lnTo>
                    <a:pt x="5035" y="605"/>
                  </a:lnTo>
                  <a:lnTo>
                    <a:pt x="5047" y="601"/>
                  </a:lnTo>
                  <a:lnTo>
                    <a:pt x="5053" y="599"/>
                  </a:lnTo>
                  <a:lnTo>
                    <a:pt x="5059" y="596"/>
                  </a:lnTo>
                  <a:lnTo>
                    <a:pt x="5070" y="589"/>
                  </a:lnTo>
                  <a:lnTo>
                    <a:pt x="5075" y="586"/>
                  </a:lnTo>
                  <a:lnTo>
                    <a:pt x="5081" y="582"/>
                  </a:lnTo>
                  <a:lnTo>
                    <a:pt x="5086" y="577"/>
                  </a:lnTo>
                  <a:lnTo>
                    <a:pt x="5090" y="573"/>
                  </a:lnTo>
                  <a:lnTo>
                    <a:pt x="5095" y="568"/>
                  </a:lnTo>
                  <a:lnTo>
                    <a:pt x="5100" y="562"/>
                  </a:lnTo>
                  <a:lnTo>
                    <a:pt x="5104" y="557"/>
                  </a:lnTo>
                  <a:lnTo>
                    <a:pt x="5108" y="551"/>
                  </a:lnTo>
                  <a:lnTo>
                    <a:pt x="5115" y="538"/>
                  </a:lnTo>
                  <a:lnTo>
                    <a:pt x="5118" y="531"/>
                  </a:lnTo>
                  <a:lnTo>
                    <a:pt x="5121" y="524"/>
                  </a:lnTo>
                  <a:lnTo>
                    <a:pt x="5126" y="509"/>
                  </a:lnTo>
                  <a:lnTo>
                    <a:pt x="5128" y="500"/>
                  </a:lnTo>
                  <a:lnTo>
                    <a:pt x="5129" y="492"/>
                  </a:lnTo>
                  <a:lnTo>
                    <a:pt x="5131" y="483"/>
                  </a:lnTo>
                  <a:lnTo>
                    <a:pt x="5132" y="474"/>
                  </a:lnTo>
                  <a:lnTo>
                    <a:pt x="5132" y="464"/>
                  </a:lnTo>
                  <a:lnTo>
                    <a:pt x="5132" y="454"/>
                  </a:lnTo>
                  <a:lnTo>
                    <a:pt x="5132" y="444"/>
                  </a:lnTo>
                  <a:lnTo>
                    <a:pt x="5132" y="434"/>
                  </a:lnTo>
                  <a:lnTo>
                    <a:pt x="5131" y="425"/>
                  </a:lnTo>
                  <a:lnTo>
                    <a:pt x="5129" y="416"/>
                  </a:lnTo>
                  <a:lnTo>
                    <a:pt x="5126" y="399"/>
                  </a:lnTo>
                  <a:lnTo>
                    <a:pt x="5124" y="391"/>
                  </a:lnTo>
                  <a:lnTo>
                    <a:pt x="5121" y="384"/>
                  </a:lnTo>
                  <a:lnTo>
                    <a:pt x="5118" y="376"/>
                  </a:lnTo>
                  <a:lnTo>
                    <a:pt x="5115" y="369"/>
                  </a:lnTo>
                  <a:lnTo>
                    <a:pt x="5111" y="363"/>
                  </a:lnTo>
                  <a:lnTo>
                    <a:pt x="5108" y="356"/>
                  </a:lnTo>
                  <a:lnTo>
                    <a:pt x="5104" y="351"/>
                  </a:lnTo>
                  <a:lnTo>
                    <a:pt x="5100" y="345"/>
                  </a:lnTo>
                  <a:lnTo>
                    <a:pt x="5090" y="335"/>
                  </a:lnTo>
                  <a:lnTo>
                    <a:pt x="5081" y="326"/>
                  </a:lnTo>
                  <a:lnTo>
                    <a:pt x="5070" y="318"/>
                  </a:lnTo>
                  <a:lnTo>
                    <a:pt x="5064" y="314"/>
                  </a:lnTo>
                  <a:lnTo>
                    <a:pt x="5059" y="311"/>
                  </a:lnTo>
                  <a:lnTo>
                    <a:pt x="5053" y="308"/>
                  </a:lnTo>
                  <a:lnTo>
                    <a:pt x="5047" y="306"/>
                  </a:lnTo>
                  <a:lnTo>
                    <a:pt x="5041" y="304"/>
                  </a:lnTo>
                  <a:lnTo>
                    <a:pt x="5035" y="302"/>
                  </a:lnTo>
                  <a:lnTo>
                    <a:pt x="5029" y="300"/>
                  </a:lnTo>
                  <a:lnTo>
                    <a:pt x="5022" y="299"/>
                  </a:lnTo>
                  <a:lnTo>
                    <a:pt x="5010" y="297"/>
                  </a:lnTo>
                  <a:lnTo>
                    <a:pt x="5003" y="297"/>
                  </a:lnTo>
                  <a:lnTo>
                    <a:pt x="4997" y="29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grpSp>
          <p:nvGrpSpPr>
            <p:cNvPr id="12" name="Group 23"/>
            <p:cNvGrpSpPr>
              <a:grpSpLocks noChangeAspect="1"/>
            </p:cNvGrpSpPr>
            <p:nvPr userDrawn="1"/>
          </p:nvGrpSpPr>
          <p:grpSpPr>
            <a:xfrm>
              <a:off x="1900114" y="6364340"/>
              <a:ext cx="1052413" cy="162000"/>
              <a:chOff x="2160588" y="4324351"/>
              <a:chExt cx="7105649" cy="1093788"/>
            </a:xfrm>
            <a:solidFill>
              <a:schemeClr val="accent1"/>
            </a:solidFill>
          </p:grpSpPr>
          <p:sp>
            <p:nvSpPr>
              <p:cNvPr id="14" name="Freeform 7"/>
              <p:cNvSpPr>
                <a:spLocks noEditPoints="1"/>
              </p:cNvSpPr>
              <p:nvPr/>
            </p:nvSpPr>
            <p:spPr bwMode="auto">
              <a:xfrm>
                <a:off x="2160588" y="4527551"/>
                <a:ext cx="595312" cy="890588"/>
              </a:xfrm>
              <a:custGeom>
                <a:avLst/>
                <a:gdLst>
                  <a:gd name="T0" fmla="*/ 372 w 375"/>
                  <a:gd name="T1" fmla="*/ 420 h 561"/>
                  <a:gd name="T2" fmla="*/ 357 w 375"/>
                  <a:gd name="T3" fmla="*/ 465 h 561"/>
                  <a:gd name="T4" fmla="*/ 333 w 375"/>
                  <a:gd name="T5" fmla="*/ 502 h 561"/>
                  <a:gd name="T6" fmla="*/ 301 w 375"/>
                  <a:gd name="T7" fmla="*/ 530 h 561"/>
                  <a:gd name="T8" fmla="*/ 262 w 375"/>
                  <a:gd name="T9" fmla="*/ 549 h 561"/>
                  <a:gd name="T10" fmla="*/ 198 w 375"/>
                  <a:gd name="T11" fmla="*/ 561 h 561"/>
                  <a:gd name="T12" fmla="*/ 140 w 375"/>
                  <a:gd name="T13" fmla="*/ 557 h 561"/>
                  <a:gd name="T14" fmla="*/ 86 w 375"/>
                  <a:gd name="T15" fmla="*/ 540 h 561"/>
                  <a:gd name="T16" fmla="*/ 43 w 375"/>
                  <a:gd name="T17" fmla="*/ 515 h 561"/>
                  <a:gd name="T18" fmla="*/ 85 w 375"/>
                  <a:gd name="T19" fmla="*/ 469 h 561"/>
                  <a:gd name="T20" fmla="*/ 134 w 375"/>
                  <a:gd name="T21" fmla="*/ 494 h 561"/>
                  <a:gd name="T22" fmla="*/ 178 w 375"/>
                  <a:gd name="T23" fmla="*/ 502 h 561"/>
                  <a:gd name="T24" fmla="*/ 238 w 375"/>
                  <a:gd name="T25" fmla="*/ 494 h 561"/>
                  <a:gd name="T26" fmla="*/ 269 w 375"/>
                  <a:gd name="T27" fmla="*/ 478 h 561"/>
                  <a:gd name="T28" fmla="*/ 302 w 375"/>
                  <a:gd name="T29" fmla="*/ 437 h 561"/>
                  <a:gd name="T30" fmla="*/ 311 w 375"/>
                  <a:gd name="T31" fmla="*/ 406 h 561"/>
                  <a:gd name="T32" fmla="*/ 314 w 375"/>
                  <a:gd name="T33" fmla="*/ 342 h 561"/>
                  <a:gd name="T34" fmla="*/ 285 w 375"/>
                  <a:gd name="T35" fmla="*/ 375 h 561"/>
                  <a:gd name="T36" fmla="*/ 248 w 375"/>
                  <a:gd name="T37" fmla="*/ 397 h 561"/>
                  <a:gd name="T38" fmla="*/ 203 w 375"/>
                  <a:gd name="T39" fmla="*/ 410 h 561"/>
                  <a:gd name="T40" fmla="*/ 154 w 375"/>
                  <a:gd name="T41" fmla="*/ 409 h 561"/>
                  <a:gd name="T42" fmla="*/ 109 w 375"/>
                  <a:gd name="T43" fmla="*/ 396 h 561"/>
                  <a:gd name="T44" fmla="*/ 70 w 375"/>
                  <a:gd name="T45" fmla="*/ 372 h 561"/>
                  <a:gd name="T46" fmla="*/ 39 w 375"/>
                  <a:gd name="T47" fmla="*/ 339 h 561"/>
                  <a:gd name="T48" fmla="*/ 13 w 375"/>
                  <a:gd name="T49" fmla="*/ 290 h 561"/>
                  <a:gd name="T50" fmla="*/ 2 w 375"/>
                  <a:gd name="T51" fmla="*/ 241 h 561"/>
                  <a:gd name="T52" fmla="*/ 1 w 375"/>
                  <a:gd name="T53" fmla="*/ 187 h 561"/>
                  <a:gd name="T54" fmla="*/ 11 w 375"/>
                  <a:gd name="T55" fmla="*/ 136 h 561"/>
                  <a:gd name="T56" fmla="*/ 30 w 375"/>
                  <a:gd name="T57" fmla="*/ 91 h 561"/>
                  <a:gd name="T58" fmla="*/ 59 w 375"/>
                  <a:gd name="T59" fmla="*/ 53 h 561"/>
                  <a:gd name="T60" fmla="*/ 96 w 375"/>
                  <a:gd name="T61" fmla="*/ 25 h 561"/>
                  <a:gd name="T62" fmla="*/ 141 w 375"/>
                  <a:gd name="T63" fmla="*/ 6 h 561"/>
                  <a:gd name="T64" fmla="*/ 193 w 375"/>
                  <a:gd name="T65" fmla="*/ 0 h 561"/>
                  <a:gd name="T66" fmla="*/ 243 w 375"/>
                  <a:gd name="T67" fmla="*/ 9 h 561"/>
                  <a:gd name="T68" fmla="*/ 283 w 375"/>
                  <a:gd name="T69" fmla="*/ 30 h 561"/>
                  <a:gd name="T70" fmla="*/ 316 w 375"/>
                  <a:gd name="T71" fmla="*/ 63 h 561"/>
                  <a:gd name="T72" fmla="*/ 176 w 375"/>
                  <a:gd name="T73" fmla="*/ 60 h 561"/>
                  <a:gd name="T74" fmla="*/ 137 w 375"/>
                  <a:gd name="T75" fmla="*/ 71 h 561"/>
                  <a:gd name="T76" fmla="*/ 105 w 375"/>
                  <a:gd name="T77" fmla="*/ 93 h 561"/>
                  <a:gd name="T78" fmla="*/ 82 w 375"/>
                  <a:gd name="T79" fmla="*/ 125 h 561"/>
                  <a:gd name="T80" fmla="*/ 65 w 375"/>
                  <a:gd name="T81" fmla="*/ 179 h 561"/>
                  <a:gd name="T82" fmla="*/ 65 w 375"/>
                  <a:gd name="T83" fmla="*/ 239 h 561"/>
                  <a:gd name="T84" fmla="*/ 76 w 375"/>
                  <a:gd name="T85" fmla="*/ 279 h 561"/>
                  <a:gd name="T86" fmla="*/ 96 w 375"/>
                  <a:gd name="T87" fmla="*/ 312 h 561"/>
                  <a:gd name="T88" fmla="*/ 131 w 375"/>
                  <a:gd name="T89" fmla="*/ 339 h 561"/>
                  <a:gd name="T90" fmla="*/ 176 w 375"/>
                  <a:gd name="T91" fmla="*/ 352 h 561"/>
                  <a:gd name="T92" fmla="*/ 220 w 375"/>
                  <a:gd name="T93" fmla="*/ 350 h 561"/>
                  <a:gd name="T94" fmla="*/ 245 w 375"/>
                  <a:gd name="T95" fmla="*/ 340 h 561"/>
                  <a:gd name="T96" fmla="*/ 271 w 375"/>
                  <a:gd name="T97" fmla="*/ 321 h 561"/>
                  <a:gd name="T98" fmla="*/ 302 w 375"/>
                  <a:gd name="T99" fmla="*/ 272 h 561"/>
                  <a:gd name="T100" fmla="*/ 314 w 375"/>
                  <a:gd name="T101" fmla="*/ 208 h 561"/>
                  <a:gd name="T102" fmla="*/ 303 w 375"/>
                  <a:gd name="T103" fmla="*/ 143 h 561"/>
                  <a:gd name="T104" fmla="*/ 282 w 375"/>
                  <a:gd name="T105" fmla="*/ 102 h 561"/>
                  <a:gd name="T106" fmla="*/ 243 w 375"/>
                  <a:gd name="T107" fmla="*/ 70 h 561"/>
                  <a:gd name="T108" fmla="*/ 190 w 375"/>
                  <a:gd name="T109" fmla="*/ 59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5" h="561">
                    <a:moveTo>
                      <a:pt x="375" y="379"/>
                    </a:moveTo>
                    <a:lnTo>
                      <a:pt x="375" y="390"/>
                    </a:lnTo>
                    <a:lnTo>
                      <a:pt x="375" y="400"/>
                    </a:lnTo>
                    <a:lnTo>
                      <a:pt x="373" y="411"/>
                    </a:lnTo>
                    <a:lnTo>
                      <a:pt x="372" y="420"/>
                    </a:lnTo>
                    <a:lnTo>
                      <a:pt x="370" y="430"/>
                    </a:lnTo>
                    <a:lnTo>
                      <a:pt x="367" y="439"/>
                    </a:lnTo>
                    <a:lnTo>
                      <a:pt x="364" y="448"/>
                    </a:lnTo>
                    <a:lnTo>
                      <a:pt x="361" y="457"/>
                    </a:lnTo>
                    <a:lnTo>
                      <a:pt x="357" y="465"/>
                    </a:lnTo>
                    <a:lnTo>
                      <a:pt x="353" y="473"/>
                    </a:lnTo>
                    <a:lnTo>
                      <a:pt x="349" y="481"/>
                    </a:lnTo>
                    <a:lnTo>
                      <a:pt x="344" y="488"/>
                    </a:lnTo>
                    <a:lnTo>
                      <a:pt x="339" y="495"/>
                    </a:lnTo>
                    <a:lnTo>
                      <a:pt x="333" y="502"/>
                    </a:lnTo>
                    <a:lnTo>
                      <a:pt x="327" y="508"/>
                    </a:lnTo>
                    <a:lnTo>
                      <a:pt x="321" y="514"/>
                    </a:lnTo>
                    <a:lnTo>
                      <a:pt x="315" y="520"/>
                    </a:lnTo>
                    <a:lnTo>
                      <a:pt x="308" y="525"/>
                    </a:lnTo>
                    <a:lnTo>
                      <a:pt x="301" y="530"/>
                    </a:lnTo>
                    <a:lnTo>
                      <a:pt x="294" y="534"/>
                    </a:lnTo>
                    <a:lnTo>
                      <a:pt x="286" y="539"/>
                    </a:lnTo>
                    <a:lnTo>
                      <a:pt x="278" y="542"/>
                    </a:lnTo>
                    <a:lnTo>
                      <a:pt x="270" y="546"/>
                    </a:lnTo>
                    <a:lnTo>
                      <a:pt x="262" y="549"/>
                    </a:lnTo>
                    <a:lnTo>
                      <a:pt x="253" y="552"/>
                    </a:lnTo>
                    <a:lnTo>
                      <a:pt x="245" y="554"/>
                    </a:lnTo>
                    <a:lnTo>
                      <a:pt x="226" y="558"/>
                    </a:lnTo>
                    <a:lnTo>
                      <a:pt x="208" y="560"/>
                    </a:lnTo>
                    <a:lnTo>
                      <a:pt x="198" y="561"/>
                    </a:lnTo>
                    <a:lnTo>
                      <a:pt x="188" y="561"/>
                    </a:lnTo>
                    <a:lnTo>
                      <a:pt x="176" y="561"/>
                    </a:lnTo>
                    <a:lnTo>
                      <a:pt x="163" y="560"/>
                    </a:lnTo>
                    <a:lnTo>
                      <a:pt x="151" y="559"/>
                    </a:lnTo>
                    <a:lnTo>
                      <a:pt x="140" y="557"/>
                    </a:lnTo>
                    <a:lnTo>
                      <a:pt x="128" y="554"/>
                    </a:lnTo>
                    <a:lnTo>
                      <a:pt x="117" y="551"/>
                    </a:lnTo>
                    <a:lnTo>
                      <a:pt x="107" y="548"/>
                    </a:lnTo>
                    <a:lnTo>
                      <a:pt x="96" y="544"/>
                    </a:lnTo>
                    <a:lnTo>
                      <a:pt x="86" y="540"/>
                    </a:lnTo>
                    <a:lnTo>
                      <a:pt x="77" y="536"/>
                    </a:lnTo>
                    <a:lnTo>
                      <a:pt x="68" y="531"/>
                    </a:lnTo>
                    <a:lnTo>
                      <a:pt x="59" y="526"/>
                    </a:lnTo>
                    <a:lnTo>
                      <a:pt x="50" y="520"/>
                    </a:lnTo>
                    <a:lnTo>
                      <a:pt x="43" y="515"/>
                    </a:lnTo>
                    <a:lnTo>
                      <a:pt x="35" y="509"/>
                    </a:lnTo>
                    <a:lnTo>
                      <a:pt x="28" y="503"/>
                    </a:lnTo>
                    <a:lnTo>
                      <a:pt x="68" y="456"/>
                    </a:lnTo>
                    <a:lnTo>
                      <a:pt x="79" y="465"/>
                    </a:lnTo>
                    <a:lnTo>
                      <a:pt x="85" y="469"/>
                    </a:lnTo>
                    <a:lnTo>
                      <a:pt x="91" y="473"/>
                    </a:lnTo>
                    <a:lnTo>
                      <a:pt x="104" y="481"/>
                    </a:lnTo>
                    <a:lnTo>
                      <a:pt x="119" y="488"/>
                    </a:lnTo>
                    <a:lnTo>
                      <a:pt x="126" y="491"/>
                    </a:lnTo>
                    <a:lnTo>
                      <a:pt x="134" y="494"/>
                    </a:lnTo>
                    <a:lnTo>
                      <a:pt x="143" y="496"/>
                    </a:lnTo>
                    <a:lnTo>
                      <a:pt x="151" y="498"/>
                    </a:lnTo>
                    <a:lnTo>
                      <a:pt x="160" y="500"/>
                    </a:lnTo>
                    <a:lnTo>
                      <a:pt x="169" y="501"/>
                    </a:lnTo>
                    <a:lnTo>
                      <a:pt x="178" y="502"/>
                    </a:lnTo>
                    <a:lnTo>
                      <a:pt x="188" y="502"/>
                    </a:lnTo>
                    <a:lnTo>
                      <a:pt x="201" y="502"/>
                    </a:lnTo>
                    <a:lnTo>
                      <a:pt x="214" y="500"/>
                    </a:lnTo>
                    <a:lnTo>
                      <a:pt x="226" y="498"/>
                    </a:lnTo>
                    <a:lnTo>
                      <a:pt x="238" y="494"/>
                    </a:lnTo>
                    <a:lnTo>
                      <a:pt x="244" y="492"/>
                    </a:lnTo>
                    <a:lnTo>
                      <a:pt x="249" y="490"/>
                    </a:lnTo>
                    <a:lnTo>
                      <a:pt x="259" y="484"/>
                    </a:lnTo>
                    <a:lnTo>
                      <a:pt x="264" y="481"/>
                    </a:lnTo>
                    <a:lnTo>
                      <a:pt x="269" y="478"/>
                    </a:lnTo>
                    <a:lnTo>
                      <a:pt x="278" y="471"/>
                    </a:lnTo>
                    <a:lnTo>
                      <a:pt x="286" y="462"/>
                    </a:lnTo>
                    <a:lnTo>
                      <a:pt x="293" y="453"/>
                    </a:lnTo>
                    <a:lnTo>
                      <a:pt x="299" y="443"/>
                    </a:lnTo>
                    <a:lnTo>
                      <a:pt x="302" y="437"/>
                    </a:lnTo>
                    <a:lnTo>
                      <a:pt x="304" y="432"/>
                    </a:lnTo>
                    <a:lnTo>
                      <a:pt x="306" y="426"/>
                    </a:lnTo>
                    <a:lnTo>
                      <a:pt x="308" y="420"/>
                    </a:lnTo>
                    <a:lnTo>
                      <a:pt x="310" y="413"/>
                    </a:lnTo>
                    <a:lnTo>
                      <a:pt x="311" y="406"/>
                    </a:lnTo>
                    <a:lnTo>
                      <a:pt x="312" y="400"/>
                    </a:lnTo>
                    <a:lnTo>
                      <a:pt x="313" y="392"/>
                    </a:lnTo>
                    <a:lnTo>
                      <a:pt x="313" y="385"/>
                    </a:lnTo>
                    <a:lnTo>
                      <a:pt x="314" y="378"/>
                    </a:lnTo>
                    <a:lnTo>
                      <a:pt x="314" y="342"/>
                    </a:lnTo>
                    <a:lnTo>
                      <a:pt x="308" y="350"/>
                    </a:lnTo>
                    <a:lnTo>
                      <a:pt x="302" y="358"/>
                    </a:lnTo>
                    <a:lnTo>
                      <a:pt x="295" y="365"/>
                    </a:lnTo>
                    <a:lnTo>
                      <a:pt x="288" y="371"/>
                    </a:lnTo>
                    <a:lnTo>
                      <a:pt x="285" y="375"/>
                    </a:lnTo>
                    <a:lnTo>
                      <a:pt x="281" y="378"/>
                    </a:lnTo>
                    <a:lnTo>
                      <a:pt x="273" y="383"/>
                    </a:lnTo>
                    <a:lnTo>
                      <a:pt x="265" y="388"/>
                    </a:lnTo>
                    <a:lnTo>
                      <a:pt x="257" y="393"/>
                    </a:lnTo>
                    <a:lnTo>
                      <a:pt x="248" y="397"/>
                    </a:lnTo>
                    <a:lnTo>
                      <a:pt x="239" y="401"/>
                    </a:lnTo>
                    <a:lnTo>
                      <a:pt x="230" y="404"/>
                    </a:lnTo>
                    <a:lnTo>
                      <a:pt x="221" y="406"/>
                    </a:lnTo>
                    <a:lnTo>
                      <a:pt x="212" y="408"/>
                    </a:lnTo>
                    <a:lnTo>
                      <a:pt x="203" y="410"/>
                    </a:lnTo>
                    <a:lnTo>
                      <a:pt x="194" y="411"/>
                    </a:lnTo>
                    <a:lnTo>
                      <a:pt x="184" y="411"/>
                    </a:lnTo>
                    <a:lnTo>
                      <a:pt x="174" y="411"/>
                    </a:lnTo>
                    <a:lnTo>
                      <a:pt x="164" y="410"/>
                    </a:lnTo>
                    <a:lnTo>
                      <a:pt x="154" y="409"/>
                    </a:lnTo>
                    <a:lnTo>
                      <a:pt x="145" y="407"/>
                    </a:lnTo>
                    <a:lnTo>
                      <a:pt x="135" y="405"/>
                    </a:lnTo>
                    <a:lnTo>
                      <a:pt x="126" y="402"/>
                    </a:lnTo>
                    <a:lnTo>
                      <a:pt x="117" y="399"/>
                    </a:lnTo>
                    <a:lnTo>
                      <a:pt x="109" y="396"/>
                    </a:lnTo>
                    <a:lnTo>
                      <a:pt x="100" y="392"/>
                    </a:lnTo>
                    <a:lnTo>
                      <a:pt x="92" y="388"/>
                    </a:lnTo>
                    <a:lnTo>
                      <a:pt x="85" y="383"/>
                    </a:lnTo>
                    <a:lnTo>
                      <a:pt x="77" y="378"/>
                    </a:lnTo>
                    <a:lnTo>
                      <a:pt x="70" y="372"/>
                    </a:lnTo>
                    <a:lnTo>
                      <a:pt x="63" y="366"/>
                    </a:lnTo>
                    <a:lnTo>
                      <a:pt x="57" y="360"/>
                    </a:lnTo>
                    <a:lnTo>
                      <a:pt x="51" y="354"/>
                    </a:lnTo>
                    <a:lnTo>
                      <a:pt x="45" y="347"/>
                    </a:lnTo>
                    <a:lnTo>
                      <a:pt x="39" y="339"/>
                    </a:lnTo>
                    <a:lnTo>
                      <a:pt x="34" y="332"/>
                    </a:lnTo>
                    <a:lnTo>
                      <a:pt x="29" y="324"/>
                    </a:lnTo>
                    <a:lnTo>
                      <a:pt x="20" y="307"/>
                    </a:lnTo>
                    <a:lnTo>
                      <a:pt x="17" y="299"/>
                    </a:lnTo>
                    <a:lnTo>
                      <a:pt x="13" y="290"/>
                    </a:lnTo>
                    <a:lnTo>
                      <a:pt x="10" y="280"/>
                    </a:lnTo>
                    <a:lnTo>
                      <a:pt x="8" y="271"/>
                    </a:lnTo>
                    <a:lnTo>
                      <a:pt x="5" y="261"/>
                    </a:lnTo>
                    <a:lnTo>
                      <a:pt x="3" y="251"/>
                    </a:lnTo>
                    <a:lnTo>
                      <a:pt x="2" y="241"/>
                    </a:lnTo>
                    <a:lnTo>
                      <a:pt x="1" y="230"/>
                    </a:lnTo>
                    <a:lnTo>
                      <a:pt x="0" y="220"/>
                    </a:lnTo>
                    <a:lnTo>
                      <a:pt x="0" y="209"/>
                    </a:lnTo>
                    <a:lnTo>
                      <a:pt x="0" y="198"/>
                    </a:lnTo>
                    <a:lnTo>
                      <a:pt x="1" y="187"/>
                    </a:lnTo>
                    <a:lnTo>
                      <a:pt x="2" y="176"/>
                    </a:lnTo>
                    <a:lnTo>
                      <a:pt x="4" y="166"/>
                    </a:lnTo>
                    <a:lnTo>
                      <a:pt x="6" y="156"/>
                    </a:lnTo>
                    <a:lnTo>
                      <a:pt x="8" y="146"/>
                    </a:lnTo>
                    <a:lnTo>
                      <a:pt x="11" y="136"/>
                    </a:lnTo>
                    <a:lnTo>
                      <a:pt x="14" y="126"/>
                    </a:lnTo>
                    <a:lnTo>
                      <a:pt x="17" y="117"/>
                    </a:lnTo>
                    <a:lnTo>
                      <a:pt x="21" y="108"/>
                    </a:lnTo>
                    <a:lnTo>
                      <a:pt x="26" y="99"/>
                    </a:lnTo>
                    <a:lnTo>
                      <a:pt x="30" y="91"/>
                    </a:lnTo>
                    <a:lnTo>
                      <a:pt x="35" y="82"/>
                    </a:lnTo>
                    <a:lnTo>
                      <a:pt x="41" y="75"/>
                    </a:lnTo>
                    <a:lnTo>
                      <a:pt x="47" y="67"/>
                    </a:lnTo>
                    <a:lnTo>
                      <a:pt x="53" y="60"/>
                    </a:lnTo>
                    <a:lnTo>
                      <a:pt x="59" y="53"/>
                    </a:lnTo>
                    <a:lnTo>
                      <a:pt x="66" y="47"/>
                    </a:lnTo>
                    <a:lnTo>
                      <a:pt x="73" y="41"/>
                    </a:lnTo>
                    <a:lnTo>
                      <a:pt x="81" y="35"/>
                    </a:lnTo>
                    <a:lnTo>
                      <a:pt x="88" y="29"/>
                    </a:lnTo>
                    <a:lnTo>
                      <a:pt x="96" y="25"/>
                    </a:lnTo>
                    <a:lnTo>
                      <a:pt x="105" y="20"/>
                    </a:lnTo>
                    <a:lnTo>
                      <a:pt x="113" y="16"/>
                    </a:lnTo>
                    <a:lnTo>
                      <a:pt x="122" y="12"/>
                    </a:lnTo>
                    <a:lnTo>
                      <a:pt x="132" y="9"/>
                    </a:lnTo>
                    <a:lnTo>
                      <a:pt x="141" y="6"/>
                    </a:lnTo>
                    <a:lnTo>
                      <a:pt x="151" y="4"/>
                    </a:lnTo>
                    <a:lnTo>
                      <a:pt x="161" y="2"/>
                    </a:lnTo>
                    <a:lnTo>
                      <a:pt x="171" y="1"/>
                    </a:lnTo>
                    <a:lnTo>
                      <a:pt x="182" y="0"/>
                    </a:lnTo>
                    <a:lnTo>
                      <a:pt x="193" y="0"/>
                    </a:lnTo>
                    <a:lnTo>
                      <a:pt x="201" y="0"/>
                    </a:lnTo>
                    <a:lnTo>
                      <a:pt x="209" y="1"/>
                    </a:lnTo>
                    <a:lnTo>
                      <a:pt x="226" y="4"/>
                    </a:lnTo>
                    <a:lnTo>
                      <a:pt x="235" y="6"/>
                    </a:lnTo>
                    <a:lnTo>
                      <a:pt x="243" y="9"/>
                    </a:lnTo>
                    <a:lnTo>
                      <a:pt x="252" y="12"/>
                    </a:lnTo>
                    <a:lnTo>
                      <a:pt x="260" y="16"/>
                    </a:lnTo>
                    <a:lnTo>
                      <a:pt x="268" y="20"/>
                    </a:lnTo>
                    <a:lnTo>
                      <a:pt x="276" y="25"/>
                    </a:lnTo>
                    <a:lnTo>
                      <a:pt x="283" y="30"/>
                    </a:lnTo>
                    <a:lnTo>
                      <a:pt x="290" y="36"/>
                    </a:lnTo>
                    <a:lnTo>
                      <a:pt x="297" y="42"/>
                    </a:lnTo>
                    <a:lnTo>
                      <a:pt x="304" y="48"/>
                    </a:lnTo>
                    <a:lnTo>
                      <a:pt x="310" y="56"/>
                    </a:lnTo>
                    <a:lnTo>
                      <a:pt x="316" y="63"/>
                    </a:lnTo>
                    <a:lnTo>
                      <a:pt x="316" y="7"/>
                    </a:lnTo>
                    <a:lnTo>
                      <a:pt x="375" y="7"/>
                    </a:lnTo>
                    <a:lnTo>
                      <a:pt x="375" y="379"/>
                    </a:lnTo>
                    <a:close/>
                    <a:moveTo>
                      <a:pt x="190" y="59"/>
                    </a:moveTo>
                    <a:lnTo>
                      <a:pt x="176" y="60"/>
                    </a:lnTo>
                    <a:lnTo>
                      <a:pt x="169" y="61"/>
                    </a:lnTo>
                    <a:lnTo>
                      <a:pt x="162" y="62"/>
                    </a:lnTo>
                    <a:lnTo>
                      <a:pt x="155" y="64"/>
                    </a:lnTo>
                    <a:lnTo>
                      <a:pt x="149" y="66"/>
                    </a:lnTo>
                    <a:lnTo>
                      <a:pt x="137" y="71"/>
                    </a:lnTo>
                    <a:lnTo>
                      <a:pt x="125" y="77"/>
                    </a:lnTo>
                    <a:lnTo>
                      <a:pt x="120" y="81"/>
                    </a:lnTo>
                    <a:lnTo>
                      <a:pt x="115" y="85"/>
                    </a:lnTo>
                    <a:lnTo>
                      <a:pt x="110" y="89"/>
                    </a:lnTo>
                    <a:lnTo>
                      <a:pt x="105" y="93"/>
                    </a:lnTo>
                    <a:lnTo>
                      <a:pt x="101" y="98"/>
                    </a:lnTo>
                    <a:lnTo>
                      <a:pt x="97" y="103"/>
                    </a:lnTo>
                    <a:lnTo>
                      <a:pt x="89" y="113"/>
                    </a:lnTo>
                    <a:lnTo>
                      <a:pt x="85" y="119"/>
                    </a:lnTo>
                    <a:lnTo>
                      <a:pt x="82" y="125"/>
                    </a:lnTo>
                    <a:lnTo>
                      <a:pt x="76" y="137"/>
                    </a:lnTo>
                    <a:lnTo>
                      <a:pt x="71" y="151"/>
                    </a:lnTo>
                    <a:lnTo>
                      <a:pt x="69" y="157"/>
                    </a:lnTo>
                    <a:lnTo>
                      <a:pt x="68" y="164"/>
                    </a:lnTo>
                    <a:lnTo>
                      <a:pt x="65" y="179"/>
                    </a:lnTo>
                    <a:lnTo>
                      <a:pt x="63" y="194"/>
                    </a:lnTo>
                    <a:lnTo>
                      <a:pt x="63" y="209"/>
                    </a:lnTo>
                    <a:lnTo>
                      <a:pt x="63" y="224"/>
                    </a:lnTo>
                    <a:lnTo>
                      <a:pt x="64" y="231"/>
                    </a:lnTo>
                    <a:lnTo>
                      <a:pt x="65" y="239"/>
                    </a:lnTo>
                    <a:lnTo>
                      <a:pt x="66" y="246"/>
                    </a:lnTo>
                    <a:lnTo>
                      <a:pt x="68" y="253"/>
                    </a:lnTo>
                    <a:lnTo>
                      <a:pt x="69" y="259"/>
                    </a:lnTo>
                    <a:lnTo>
                      <a:pt x="71" y="266"/>
                    </a:lnTo>
                    <a:lnTo>
                      <a:pt x="76" y="279"/>
                    </a:lnTo>
                    <a:lnTo>
                      <a:pt x="82" y="291"/>
                    </a:lnTo>
                    <a:lnTo>
                      <a:pt x="85" y="296"/>
                    </a:lnTo>
                    <a:lnTo>
                      <a:pt x="89" y="302"/>
                    </a:lnTo>
                    <a:lnTo>
                      <a:pt x="92" y="307"/>
                    </a:lnTo>
                    <a:lnTo>
                      <a:pt x="96" y="312"/>
                    </a:lnTo>
                    <a:lnTo>
                      <a:pt x="105" y="321"/>
                    </a:lnTo>
                    <a:lnTo>
                      <a:pt x="110" y="325"/>
                    </a:lnTo>
                    <a:lnTo>
                      <a:pt x="115" y="329"/>
                    </a:lnTo>
                    <a:lnTo>
                      <a:pt x="125" y="336"/>
                    </a:lnTo>
                    <a:lnTo>
                      <a:pt x="131" y="339"/>
                    </a:lnTo>
                    <a:lnTo>
                      <a:pt x="137" y="342"/>
                    </a:lnTo>
                    <a:lnTo>
                      <a:pt x="149" y="347"/>
                    </a:lnTo>
                    <a:lnTo>
                      <a:pt x="162" y="350"/>
                    </a:lnTo>
                    <a:lnTo>
                      <a:pt x="169" y="351"/>
                    </a:lnTo>
                    <a:lnTo>
                      <a:pt x="176" y="352"/>
                    </a:lnTo>
                    <a:lnTo>
                      <a:pt x="191" y="353"/>
                    </a:lnTo>
                    <a:lnTo>
                      <a:pt x="199" y="353"/>
                    </a:lnTo>
                    <a:lnTo>
                      <a:pt x="206" y="352"/>
                    </a:lnTo>
                    <a:lnTo>
                      <a:pt x="213" y="351"/>
                    </a:lnTo>
                    <a:lnTo>
                      <a:pt x="220" y="350"/>
                    </a:lnTo>
                    <a:lnTo>
                      <a:pt x="227" y="348"/>
                    </a:lnTo>
                    <a:lnTo>
                      <a:pt x="233" y="345"/>
                    </a:lnTo>
                    <a:lnTo>
                      <a:pt x="239" y="343"/>
                    </a:lnTo>
                    <a:lnTo>
                      <a:pt x="242" y="342"/>
                    </a:lnTo>
                    <a:lnTo>
                      <a:pt x="245" y="340"/>
                    </a:lnTo>
                    <a:lnTo>
                      <a:pt x="251" y="337"/>
                    </a:lnTo>
                    <a:lnTo>
                      <a:pt x="256" y="333"/>
                    </a:lnTo>
                    <a:lnTo>
                      <a:pt x="261" y="329"/>
                    </a:lnTo>
                    <a:lnTo>
                      <a:pt x="266" y="325"/>
                    </a:lnTo>
                    <a:lnTo>
                      <a:pt x="271" y="321"/>
                    </a:lnTo>
                    <a:lnTo>
                      <a:pt x="275" y="316"/>
                    </a:lnTo>
                    <a:lnTo>
                      <a:pt x="283" y="307"/>
                    </a:lnTo>
                    <a:lnTo>
                      <a:pt x="290" y="296"/>
                    </a:lnTo>
                    <a:lnTo>
                      <a:pt x="296" y="284"/>
                    </a:lnTo>
                    <a:lnTo>
                      <a:pt x="302" y="272"/>
                    </a:lnTo>
                    <a:lnTo>
                      <a:pt x="306" y="260"/>
                    </a:lnTo>
                    <a:lnTo>
                      <a:pt x="309" y="247"/>
                    </a:lnTo>
                    <a:lnTo>
                      <a:pt x="312" y="234"/>
                    </a:lnTo>
                    <a:lnTo>
                      <a:pt x="313" y="221"/>
                    </a:lnTo>
                    <a:lnTo>
                      <a:pt x="314" y="208"/>
                    </a:lnTo>
                    <a:lnTo>
                      <a:pt x="313" y="193"/>
                    </a:lnTo>
                    <a:lnTo>
                      <a:pt x="311" y="178"/>
                    </a:lnTo>
                    <a:lnTo>
                      <a:pt x="309" y="163"/>
                    </a:lnTo>
                    <a:lnTo>
                      <a:pt x="305" y="150"/>
                    </a:lnTo>
                    <a:lnTo>
                      <a:pt x="303" y="143"/>
                    </a:lnTo>
                    <a:lnTo>
                      <a:pt x="301" y="136"/>
                    </a:lnTo>
                    <a:lnTo>
                      <a:pt x="295" y="124"/>
                    </a:lnTo>
                    <a:lnTo>
                      <a:pt x="289" y="113"/>
                    </a:lnTo>
                    <a:lnTo>
                      <a:pt x="285" y="107"/>
                    </a:lnTo>
                    <a:lnTo>
                      <a:pt x="282" y="102"/>
                    </a:lnTo>
                    <a:lnTo>
                      <a:pt x="273" y="93"/>
                    </a:lnTo>
                    <a:lnTo>
                      <a:pt x="264" y="84"/>
                    </a:lnTo>
                    <a:lnTo>
                      <a:pt x="259" y="80"/>
                    </a:lnTo>
                    <a:lnTo>
                      <a:pt x="254" y="77"/>
                    </a:lnTo>
                    <a:lnTo>
                      <a:pt x="243" y="70"/>
                    </a:lnTo>
                    <a:lnTo>
                      <a:pt x="231" y="65"/>
                    </a:lnTo>
                    <a:lnTo>
                      <a:pt x="225" y="64"/>
                    </a:lnTo>
                    <a:lnTo>
                      <a:pt x="218" y="62"/>
                    </a:lnTo>
                    <a:lnTo>
                      <a:pt x="205" y="60"/>
                    </a:lnTo>
                    <a:lnTo>
                      <a:pt x="190"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fi-FI">
                  <a:latin typeface="+mn-lt"/>
                </a:endParaRPr>
              </a:p>
            </p:txBody>
          </p:sp>
          <p:sp>
            <p:nvSpPr>
              <p:cNvPr id="16" name="Freeform 8"/>
              <p:cNvSpPr>
                <a:spLocks noEditPoints="1"/>
              </p:cNvSpPr>
              <p:nvPr/>
            </p:nvSpPr>
            <p:spPr bwMode="auto">
              <a:xfrm>
                <a:off x="2919413" y="4527551"/>
                <a:ext cx="552450" cy="676275"/>
              </a:xfrm>
              <a:custGeom>
                <a:avLst/>
                <a:gdLst>
                  <a:gd name="T0" fmla="*/ 65 w 348"/>
                  <a:gd name="T1" fmla="*/ 246 h 426"/>
                  <a:gd name="T2" fmla="*/ 71 w 348"/>
                  <a:gd name="T3" fmla="*/ 272 h 426"/>
                  <a:gd name="T4" fmla="*/ 83 w 348"/>
                  <a:gd name="T5" fmla="*/ 302 h 426"/>
                  <a:gd name="T6" fmla="*/ 98 w 348"/>
                  <a:gd name="T7" fmla="*/ 323 h 426"/>
                  <a:gd name="T8" fmla="*/ 120 w 348"/>
                  <a:gd name="T9" fmla="*/ 345 h 426"/>
                  <a:gd name="T10" fmla="*/ 142 w 348"/>
                  <a:gd name="T11" fmla="*/ 358 h 426"/>
                  <a:gd name="T12" fmla="*/ 161 w 348"/>
                  <a:gd name="T13" fmla="*/ 364 h 426"/>
                  <a:gd name="T14" fmla="*/ 188 w 348"/>
                  <a:gd name="T15" fmla="*/ 367 h 426"/>
                  <a:gd name="T16" fmla="*/ 220 w 348"/>
                  <a:gd name="T17" fmla="*/ 364 h 426"/>
                  <a:gd name="T18" fmla="*/ 247 w 348"/>
                  <a:gd name="T19" fmla="*/ 355 h 426"/>
                  <a:gd name="T20" fmla="*/ 269 w 348"/>
                  <a:gd name="T21" fmla="*/ 343 h 426"/>
                  <a:gd name="T22" fmla="*/ 295 w 348"/>
                  <a:gd name="T23" fmla="*/ 320 h 426"/>
                  <a:gd name="T24" fmla="*/ 342 w 348"/>
                  <a:gd name="T25" fmla="*/ 356 h 426"/>
                  <a:gd name="T26" fmla="*/ 322 w 348"/>
                  <a:gd name="T27" fmla="*/ 377 h 426"/>
                  <a:gd name="T28" fmla="*/ 296 w 348"/>
                  <a:gd name="T29" fmla="*/ 396 h 426"/>
                  <a:gd name="T30" fmla="*/ 263 w 348"/>
                  <a:gd name="T31" fmla="*/ 412 h 426"/>
                  <a:gd name="T32" fmla="*/ 226 w 348"/>
                  <a:gd name="T33" fmla="*/ 422 h 426"/>
                  <a:gd name="T34" fmla="*/ 183 w 348"/>
                  <a:gd name="T35" fmla="*/ 426 h 426"/>
                  <a:gd name="T36" fmla="*/ 154 w 348"/>
                  <a:gd name="T37" fmla="*/ 424 h 426"/>
                  <a:gd name="T38" fmla="*/ 126 w 348"/>
                  <a:gd name="T39" fmla="*/ 417 h 426"/>
                  <a:gd name="T40" fmla="*/ 101 w 348"/>
                  <a:gd name="T41" fmla="*/ 406 h 426"/>
                  <a:gd name="T42" fmla="*/ 78 w 348"/>
                  <a:gd name="T43" fmla="*/ 391 h 426"/>
                  <a:gd name="T44" fmla="*/ 57 w 348"/>
                  <a:gd name="T45" fmla="*/ 373 h 426"/>
                  <a:gd name="T46" fmla="*/ 39 w 348"/>
                  <a:gd name="T47" fmla="*/ 351 h 426"/>
                  <a:gd name="T48" fmla="*/ 20 w 348"/>
                  <a:gd name="T49" fmla="*/ 317 h 426"/>
                  <a:gd name="T50" fmla="*/ 10 w 348"/>
                  <a:gd name="T51" fmla="*/ 288 h 426"/>
                  <a:gd name="T52" fmla="*/ 3 w 348"/>
                  <a:gd name="T53" fmla="*/ 257 h 426"/>
                  <a:gd name="T54" fmla="*/ 0 w 348"/>
                  <a:gd name="T55" fmla="*/ 224 h 426"/>
                  <a:gd name="T56" fmla="*/ 1 w 348"/>
                  <a:gd name="T57" fmla="*/ 191 h 426"/>
                  <a:gd name="T58" fmla="*/ 6 w 348"/>
                  <a:gd name="T59" fmla="*/ 159 h 426"/>
                  <a:gd name="T60" fmla="*/ 14 w 348"/>
                  <a:gd name="T61" fmla="*/ 129 h 426"/>
                  <a:gd name="T62" fmla="*/ 27 w 348"/>
                  <a:gd name="T63" fmla="*/ 102 h 426"/>
                  <a:gd name="T64" fmla="*/ 42 w 348"/>
                  <a:gd name="T65" fmla="*/ 77 h 426"/>
                  <a:gd name="T66" fmla="*/ 67 w 348"/>
                  <a:gd name="T67" fmla="*/ 48 h 426"/>
                  <a:gd name="T68" fmla="*/ 89 w 348"/>
                  <a:gd name="T69" fmla="*/ 30 h 426"/>
                  <a:gd name="T70" fmla="*/ 113 w 348"/>
                  <a:gd name="T71" fmla="*/ 17 h 426"/>
                  <a:gd name="T72" fmla="*/ 138 w 348"/>
                  <a:gd name="T73" fmla="*/ 7 h 426"/>
                  <a:gd name="T74" fmla="*/ 165 w 348"/>
                  <a:gd name="T75" fmla="*/ 1 h 426"/>
                  <a:gd name="T76" fmla="*/ 194 w 348"/>
                  <a:gd name="T77" fmla="*/ 0 h 426"/>
                  <a:gd name="T78" fmla="*/ 224 w 348"/>
                  <a:gd name="T79" fmla="*/ 4 h 426"/>
                  <a:gd name="T80" fmla="*/ 250 w 348"/>
                  <a:gd name="T81" fmla="*/ 13 h 426"/>
                  <a:gd name="T82" fmla="*/ 274 w 348"/>
                  <a:gd name="T83" fmla="*/ 25 h 426"/>
                  <a:gd name="T84" fmla="*/ 294 w 348"/>
                  <a:gd name="T85" fmla="*/ 41 h 426"/>
                  <a:gd name="T86" fmla="*/ 310 w 348"/>
                  <a:gd name="T87" fmla="*/ 60 h 426"/>
                  <a:gd name="T88" fmla="*/ 331 w 348"/>
                  <a:gd name="T89" fmla="*/ 96 h 426"/>
                  <a:gd name="T90" fmla="*/ 339 w 348"/>
                  <a:gd name="T91" fmla="*/ 121 h 426"/>
                  <a:gd name="T92" fmla="*/ 345 w 348"/>
                  <a:gd name="T93" fmla="*/ 146 h 426"/>
                  <a:gd name="T94" fmla="*/ 348 w 348"/>
                  <a:gd name="T95" fmla="*/ 189 h 426"/>
                  <a:gd name="T96" fmla="*/ 65 w 348"/>
                  <a:gd name="T97" fmla="*/ 176 h 426"/>
                  <a:gd name="T98" fmla="*/ 288 w 348"/>
                  <a:gd name="T99" fmla="*/ 157 h 426"/>
                  <a:gd name="T100" fmla="*/ 281 w 348"/>
                  <a:gd name="T101" fmla="*/ 129 h 426"/>
                  <a:gd name="T102" fmla="*/ 272 w 348"/>
                  <a:gd name="T103" fmla="*/ 109 h 426"/>
                  <a:gd name="T104" fmla="*/ 251 w 348"/>
                  <a:gd name="T105" fmla="*/ 84 h 426"/>
                  <a:gd name="T106" fmla="*/ 226 w 348"/>
                  <a:gd name="T107" fmla="*/ 68 h 426"/>
                  <a:gd name="T108" fmla="*/ 195 w 348"/>
                  <a:gd name="T109" fmla="*/ 59 h 426"/>
                  <a:gd name="T110" fmla="*/ 160 w 348"/>
                  <a:gd name="T111" fmla="*/ 61 h 426"/>
                  <a:gd name="T112" fmla="*/ 139 w 348"/>
                  <a:gd name="T113" fmla="*/ 68 h 426"/>
                  <a:gd name="T114" fmla="*/ 112 w 348"/>
                  <a:gd name="T115" fmla="*/ 86 h 426"/>
                  <a:gd name="T116" fmla="*/ 91 w 348"/>
                  <a:gd name="T117" fmla="*/ 111 h 426"/>
                  <a:gd name="T118" fmla="*/ 77 w 348"/>
                  <a:gd name="T119" fmla="*/ 136 h 426"/>
                  <a:gd name="T120" fmla="*/ 68 w 348"/>
                  <a:gd name="T121" fmla="*/ 16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8" h="426">
                    <a:moveTo>
                      <a:pt x="64" y="227"/>
                    </a:moveTo>
                    <a:lnTo>
                      <a:pt x="64" y="240"/>
                    </a:lnTo>
                    <a:lnTo>
                      <a:pt x="65" y="246"/>
                    </a:lnTo>
                    <a:lnTo>
                      <a:pt x="66" y="253"/>
                    </a:lnTo>
                    <a:lnTo>
                      <a:pt x="69" y="266"/>
                    </a:lnTo>
                    <a:lnTo>
                      <a:pt x="71" y="272"/>
                    </a:lnTo>
                    <a:lnTo>
                      <a:pt x="73" y="278"/>
                    </a:lnTo>
                    <a:lnTo>
                      <a:pt x="77" y="290"/>
                    </a:lnTo>
                    <a:lnTo>
                      <a:pt x="83" y="302"/>
                    </a:lnTo>
                    <a:lnTo>
                      <a:pt x="86" y="307"/>
                    </a:lnTo>
                    <a:lnTo>
                      <a:pt x="90" y="313"/>
                    </a:lnTo>
                    <a:lnTo>
                      <a:pt x="98" y="323"/>
                    </a:lnTo>
                    <a:lnTo>
                      <a:pt x="106" y="332"/>
                    </a:lnTo>
                    <a:lnTo>
                      <a:pt x="115" y="341"/>
                    </a:lnTo>
                    <a:lnTo>
                      <a:pt x="120" y="345"/>
                    </a:lnTo>
                    <a:lnTo>
                      <a:pt x="126" y="349"/>
                    </a:lnTo>
                    <a:lnTo>
                      <a:pt x="137" y="355"/>
                    </a:lnTo>
                    <a:lnTo>
                      <a:pt x="142" y="358"/>
                    </a:lnTo>
                    <a:lnTo>
                      <a:pt x="148" y="360"/>
                    </a:lnTo>
                    <a:lnTo>
                      <a:pt x="154" y="362"/>
                    </a:lnTo>
                    <a:lnTo>
                      <a:pt x="161" y="364"/>
                    </a:lnTo>
                    <a:lnTo>
                      <a:pt x="167" y="365"/>
                    </a:lnTo>
                    <a:lnTo>
                      <a:pt x="174" y="366"/>
                    </a:lnTo>
                    <a:lnTo>
                      <a:pt x="188" y="367"/>
                    </a:lnTo>
                    <a:lnTo>
                      <a:pt x="199" y="367"/>
                    </a:lnTo>
                    <a:lnTo>
                      <a:pt x="210" y="366"/>
                    </a:lnTo>
                    <a:lnTo>
                      <a:pt x="220" y="364"/>
                    </a:lnTo>
                    <a:lnTo>
                      <a:pt x="230" y="361"/>
                    </a:lnTo>
                    <a:lnTo>
                      <a:pt x="239" y="359"/>
                    </a:lnTo>
                    <a:lnTo>
                      <a:pt x="247" y="355"/>
                    </a:lnTo>
                    <a:lnTo>
                      <a:pt x="254" y="352"/>
                    </a:lnTo>
                    <a:lnTo>
                      <a:pt x="261" y="348"/>
                    </a:lnTo>
                    <a:lnTo>
                      <a:pt x="269" y="343"/>
                    </a:lnTo>
                    <a:lnTo>
                      <a:pt x="275" y="339"/>
                    </a:lnTo>
                    <a:lnTo>
                      <a:pt x="286" y="330"/>
                    </a:lnTo>
                    <a:lnTo>
                      <a:pt x="295" y="320"/>
                    </a:lnTo>
                    <a:lnTo>
                      <a:pt x="302" y="312"/>
                    </a:lnTo>
                    <a:lnTo>
                      <a:pt x="347" y="349"/>
                    </a:lnTo>
                    <a:lnTo>
                      <a:pt x="342" y="356"/>
                    </a:lnTo>
                    <a:lnTo>
                      <a:pt x="336" y="363"/>
                    </a:lnTo>
                    <a:lnTo>
                      <a:pt x="329" y="370"/>
                    </a:lnTo>
                    <a:lnTo>
                      <a:pt x="322" y="377"/>
                    </a:lnTo>
                    <a:lnTo>
                      <a:pt x="314" y="384"/>
                    </a:lnTo>
                    <a:lnTo>
                      <a:pt x="305" y="390"/>
                    </a:lnTo>
                    <a:lnTo>
                      <a:pt x="296" y="396"/>
                    </a:lnTo>
                    <a:lnTo>
                      <a:pt x="286" y="402"/>
                    </a:lnTo>
                    <a:lnTo>
                      <a:pt x="276" y="407"/>
                    </a:lnTo>
                    <a:lnTo>
                      <a:pt x="263" y="412"/>
                    </a:lnTo>
                    <a:lnTo>
                      <a:pt x="252" y="416"/>
                    </a:lnTo>
                    <a:lnTo>
                      <a:pt x="239" y="419"/>
                    </a:lnTo>
                    <a:lnTo>
                      <a:pt x="226" y="422"/>
                    </a:lnTo>
                    <a:lnTo>
                      <a:pt x="212" y="424"/>
                    </a:lnTo>
                    <a:lnTo>
                      <a:pt x="198" y="426"/>
                    </a:lnTo>
                    <a:lnTo>
                      <a:pt x="183" y="426"/>
                    </a:lnTo>
                    <a:lnTo>
                      <a:pt x="173" y="426"/>
                    </a:lnTo>
                    <a:lnTo>
                      <a:pt x="163" y="425"/>
                    </a:lnTo>
                    <a:lnTo>
                      <a:pt x="154" y="424"/>
                    </a:lnTo>
                    <a:lnTo>
                      <a:pt x="144" y="422"/>
                    </a:lnTo>
                    <a:lnTo>
                      <a:pt x="135" y="420"/>
                    </a:lnTo>
                    <a:lnTo>
                      <a:pt x="126" y="417"/>
                    </a:lnTo>
                    <a:lnTo>
                      <a:pt x="117" y="414"/>
                    </a:lnTo>
                    <a:lnTo>
                      <a:pt x="109" y="410"/>
                    </a:lnTo>
                    <a:lnTo>
                      <a:pt x="101" y="406"/>
                    </a:lnTo>
                    <a:lnTo>
                      <a:pt x="93" y="401"/>
                    </a:lnTo>
                    <a:lnTo>
                      <a:pt x="85" y="397"/>
                    </a:lnTo>
                    <a:lnTo>
                      <a:pt x="78" y="391"/>
                    </a:lnTo>
                    <a:lnTo>
                      <a:pt x="70" y="385"/>
                    </a:lnTo>
                    <a:lnTo>
                      <a:pt x="64" y="379"/>
                    </a:lnTo>
                    <a:lnTo>
                      <a:pt x="57" y="373"/>
                    </a:lnTo>
                    <a:lnTo>
                      <a:pt x="51" y="366"/>
                    </a:lnTo>
                    <a:lnTo>
                      <a:pt x="45" y="359"/>
                    </a:lnTo>
                    <a:lnTo>
                      <a:pt x="39" y="351"/>
                    </a:lnTo>
                    <a:lnTo>
                      <a:pt x="29" y="335"/>
                    </a:lnTo>
                    <a:lnTo>
                      <a:pt x="25" y="326"/>
                    </a:lnTo>
                    <a:lnTo>
                      <a:pt x="20" y="317"/>
                    </a:lnTo>
                    <a:lnTo>
                      <a:pt x="17" y="308"/>
                    </a:lnTo>
                    <a:lnTo>
                      <a:pt x="13" y="298"/>
                    </a:lnTo>
                    <a:lnTo>
                      <a:pt x="10" y="288"/>
                    </a:lnTo>
                    <a:lnTo>
                      <a:pt x="7" y="278"/>
                    </a:lnTo>
                    <a:lnTo>
                      <a:pt x="5" y="268"/>
                    </a:lnTo>
                    <a:lnTo>
                      <a:pt x="3" y="257"/>
                    </a:lnTo>
                    <a:lnTo>
                      <a:pt x="2" y="247"/>
                    </a:lnTo>
                    <a:lnTo>
                      <a:pt x="1" y="235"/>
                    </a:lnTo>
                    <a:lnTo>
                      <a:pt x="0" y="224"/>
                    </a:lnTo>
                    <a:lnTo>
                      <a:pt x="0" y="213"/>
                    </a:lnTo>
                    <a:lnTo>
                      <a:pt x="0" y="202"/>
                    </a:lnTo>
                    <a:lnTo>
                      <a:pt x="1" y="191"/>
                    </a:lnTo>
                    <a:lnTo>
                      <a:pt x="2" y="180"/>
                    </a:lnTo>
                    <a:lnTo>
                      <a:pt x="3" y="169"/>
                    </a:lnTo>
                    <a:lnTo>
                      <a:pt x="6" y="159"/>
                    </a:lnTo>
                    <a:lnTo>
                      <a:pt x="8" y="149"/>
                    </a:lnTo>
                    <a:lnTo>
                      <a:pt x="11" y="139"/>
                    </a:lnTo>
                    <a:lnTo>
                      <a:pt x="14" y="129"/>
                    </a:lnTo>
                    <a:lnTo>
                      <a:pt x="18" y="120"/>
                    </a:lnTo>
                    <a:lnTo>
                      <a:pt x="22" y="111"/>
                    </a:lnTo>
                    <a:lnTo>
                      <a:pt x="27" y="102"/>
                    </a:lnTo>
                    <a:lnTo>
                      <a:pt x="32" y="93"/>
                    </a:lnTo>
                    <a:lnTo>
                      <a:pt x="37" y="85"/>
                    </a:lnTo>
                    <a:lnTo>
                      <a:pt x="42" y="77"/>
                    </a:lnTo>
                    <a:lnTo>
                      <a:pt x="48" y="69"/>
                    </a:lnTo>
                    <a:lnTo>
                      <a:pt x="54" y="62"/>
                    </a:lnTo>
                    <a:lnTo>
                      <a:pt x="67" y="48"/>
                    </a:lnTo>
                    <a:lnTo>
                      <a:pt x="74" y="42"/>
                    </a:lnTo>
                    <a:lnTo>
                      <a:pt x="82" y="36"/>
                    </a:lnTo>
                    <a:lnTo>
                      <a:pt x="89" y="30"/>
                    </a:lnTo>
                    <a:lnTo>
                      <a:pt x="97" y="25"/>
                    </a:lnTo>
                    <a:lnTo>
                      <a:pt x="105" y="21"/>
                    </a:lnTo>
                    <a:lnTo>
                      <a:pt x="113" y="17"/>
                    </a:lnTo>
                    <a:lnTo>
                      <a:pt x="121" y="13"/>
                    </a:lnTo>
                    <a:lnTo>
                      <a:pt x="129" y="9"/>
                    </a:lnTo>
                    <a:lnTo>
                      <a:pt x="138" y="7"/>
                    </a:lnTo>
                    <a:lnTo>
                      <a:pt x="147" y="4"/>
                    </a:lnTo>
                    <a:lnTo>
                      <a:pt x="156" y="2"/>
                    </a:lnTo>
                    <a:lnTo>
                      <a:pt x="165" y="1"/>
                    </a:lnTo>
                    <a:lnTo>
                      <a:pt x="174" y="0"/>
                    </a:lnTo>
                    <a:lnTo>
                      <a:pt x="183" y="0"/>
                    </a:lnTo>
                    <a:lnTo>
                      <a:pt x="194" y="0"/>
                    </a:lnTo>
                    <a:lnTo>
                      <a:pt x="204" y="1"/>
                    </a:lnTo>
                    <a:lnTo>
                      <a:pt x="214" y="2"/>
                    </a:lnTo>
                    <a:lnTo>
                      <a:pt x="224" y="4"/>
                    </a:lnTo>
                    <a:lnTo>
                      <a:pt x="233" y="7"/>
                    </a:lnTo>
                    <a:lnTo>
                      <a:pt x="242" y="9"/>
                    </a:lnTo>
                    <a:lnTo>
                      <a:pt x="250" y="13"/>
                    </a:lnTo>
                    <a:lnTo>
                      <a:pt x="258" y="16"/>
                    </a:lnTo>
                    <a:lnTo>
                      <a:pt x="266" y="21"/>
                    </a:lnTo>
                    <a:lnTo>
                      <a:pt x="274" y="25"/>
                    </a:lnTo>
                    <a:lnTo>
                      <a:pt x="281" y="30"/>
                    </a:lnTo>
                    <a:lnTo>
                      <a:pt x="288" y="35"/>
                    </a:lnTo>
                    <a:lnTo>
                      <a:pt x="294" y="41"/>
                    </a:lnTo>
                    <a:lnTo>
                      <a:pt x="300" y="47"/>
                    </a:lnTo>
                    <a:lnTo>
                      <a:pt x="305" y="53"/>
                    </a:lnTo>
                    <a:lnTo>
                      <a:pt x="310" y="60"/>
                    </a:lnTo>
                    <a:lnTo>
                      <a:pt x="319" y="74"/>
                    </a:lnTo>
                    <a:lnTo>
                      <a:pt x="327" y="89"/>
                    </a:lnTo>
                    <a:lnTo>
                      <a:pt x="331" y="96"/>
                    </a:lnTo>
                    <a:lnTo>
                      <a:pt x="334" y="104"/>
                    </a:lnTo>
                    <a:lnTo>
                      <a:pt x="337" y="112"/>
                    </a:lnTo>
                    <a:lnTo>
                      <a:pt x="339" y="121"/>
                    </a:lnTo>
                    <a:lnTo>
                      <a:pt x="341" y="129"/>
                    </a:lnTo>
                    <a:lnTo>
                      <a:pt x="343" y="137"/>
                    </a:lnTo>
                    <a:lnTo>
                      <a:pt x="345" y="146"/>
                    </a:lnTo>
                    <a:lnTo>
                      <a:pt x="346" y="155"/>
                    </a:lnTo>
                    <a:lnTo>
                      <a:pt x="348" y="172"/>
                    </a:lnTo>
                    <a:lnTo>
                      <a:pt x="348" y="189"/>
                    </a:lnTo>
                    <a:lnTo>
                      <a:pt x="348" y="227"/>
                    </a:lnTo>
                    <a:lnTo>
                      <a:pt x="64" y="227"/>
                    </a:lnTo>
                    <a:close/>
                    <a:moveTo>
                      <a:pt x="65" y="176"/>
                    </a:moveTo>
                    <a:lnTo>
                      <a:pt x="289" y="176"/>
                    </a:lnTo>
                    <a:lnTo>
                      <a:pt x="288" y="163"/>
                    </a:lnTo>
                    <a:lnTo>
                      <a:pt x="288" y="157"/>
                    </a:lnTo>
                    <a:lnTo>
                      <a:pt x="287" y="151"/>
                    </a:lnTo>
                    <a:lnTo>
                      <a:pt x="284" y="140"/>
                    </a:lnTo>
                    <a:lnTo>
                      <a:pt x="281" y="129"/>
                    </a:lnTo>
                    <a:lnTo>
                      <a:pt x="279" y="124"/>
                    </a:lnTo>
                    <a:lnTo>
                      <a:pt x="277" y="118"/>
                    </a:lnTo>
                    <a:lnTo>
                      <a:pt x="272" y="109"/>
                    </a:lnTo>
                    <a:lnTo>
                      <a:pt x="265" y="100"/>
                    </a:lnTo>
                    <a:lnTo>
                      <a:pt x="259" y="92"/>
                    </a:lnTo>
                    <a:lnTo>
                      <a:pt x="251" y="84"/>
                    </a:lnTo>
                    <a:lnTo>
                      <a:pt x="244" y="78"/>
                    </a:lnTo>
                    <a:lnTo>
                      <a:pt x="235" y="72"/>
                    </a:lnTo>
                    <a:lnTo>
                      <a:pt x="226" y="68"/>
                    </a:lnTo>
                    <a:lnTo>
                      <a:pt x="216" y="64"/>
                    </a:lnTo>
                    <a:lnTo>
                      <a:pt x="206" y="61"/>
                    </a:lnTo>
                    <a:lnTo>
                      <a:pt x="195" y="59"/>
                    </a:lnTo>
                    <a:lnTo>
                      <a:pt x="183" y="59"/>
                    </a:lnTo>
                    <a:lnTo>
                      <a:pt x="171" y="60"/>
                    </a:lnTo>
                    <a:lnTo>
                      <a:pt x="160" y="61"/>
                    </a:lnTo>
                    <a:lnTo>
                      <a:pt x="155" y="63"/>
                    </a:lnTo>
                    <a:lnTo>
                      <a:pt x="149" y="64"/>
                    </a:lnTo>
                    <a:lnTo>
                      <a:pt x="139" y="68"/>
                    </a:lnTo>
                    <a:lnTo>
                      <a:pt x="130" y="73"/>
                    </a:lnTo>
                    <a:lnTo>
                      <a:pt x="121" y="79"/>
                    </a:lnTo>
                    <a:lnTo>
                      <a:pt x="112" y="86"/>
                    </a:lnTo>
                    <a:lnTo>
                      <a:pt x="104" y="94"/>
                    </a:lnTo>
                    <a:lnTo>
                      <a:pt x="97" y="102"/>
                    </a:lnTo>
                    <a:lnTo>
                      <a:pt x="91" y="111"/>
                    </a:lnTo>
                    <a:lnTo>
                      <a:pt x="85" y="121"/>
                    </a:lnTo>
                    <a:lnTo>
                      <a:pt x="79" y="131"/>
                    </a:lnTo>
                    <a:lnTo>
                      <a:pt x="77" y="136"/>
                    </a:lnTo>
                    <a:lnTo>
                      <a:pt x="75" y="142"/>
                    </a:lnTo>
                    <a:lnTo>
                      <a:pt x="71" y="153"/>
                    </a:lnTo>
                    <a:lnTo>
                      <a:pt x="68" y="164"/>
                    </a:lnTo>
                    <a:lnTo>
                      <a:pt x="65"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fi-FI">
                  <a:latin typeface="+mn-lt"/>
                </a:endParaRPr>
              </a:p>
            </p:txBody>
          </p:sp>
          <p:sp>
            <p:nvSpPr>
              <p:cNvPr id="17" name="Freeform 9"/>
              <p:cNvSpPr>
                <a:spLocks/>
              </p:cNvSpPr>
              <p:nvPr/>
            </p:nvSpPr>
            <p:spPr bwMode="auto">
              <a:xfrm>
                <a:off x="3554413" y="4386263"/>
                <a:ext cx="350837" cy="806450"/>
              </a:xfrm>
              <a:custGeom>
                <a:avLst/>
                <a:gdLst>
                  <a:gd name="T0" fmla="*/ 221 w 221"/>
                  <a:gd name="T1" fmla="*/ 508 h 508"/>
                  <a:gd name="T2" fmla="*/ 183 w 221"/>
                  <a:gd name="T3" fmla="*/ 508 h 508"/>
                  <a:gd name="T4" fmla="*/ 163 w 221"/>
                  <a:gd name="T5" fmla="*/ 507 h 508"/>
                  <a:gd name="T6" fmla="*/ 152 w 221"/>
                  <a:gd name="T7" fmla="*/ 506 h 508"/>
                  <a:gd name="T8" fmla="*/ 142 w 221"/>
                  <a:gd name="T9" fmla="*/ 504 h 508"/>
                  <a:gd name="T10" fmla="*/ 132 w 221"/>
                  <a:gd name="T11" fmla="*/ 502 h 508"/>
                  <a:gd name="T12" fmla="*/ 127 w 221"/>
                  <a:gd name="T13" fmla="*/ 500 h 508"/>
                  <a:gd name="T14" fmla="*/ 122 w 221"/>
                  <a:gd name="T15" fmla="*/ 498 h 508"/>
                  <a:gd name="T16" fmla="*/ 117 w 221"/>
                  <a:gd name="T17" fmla="*/ 496 h 508"/>
                  <a:gd name="T18" fmla="*/ 112 w 221"/>
                  <a:gd name="T19" fmla="*/ 494 h 508"/>
                  <a:gd name="T20" fmla="*/ 103 w 221"/>
                  <a:gd name="T21" fmla="*/ 488 h 508"/>
                  <a:gd name="T22" fmla="*/ 99 w 221"/>
                  <a:gd name="T23" fmla="*/ 485 h 508"/>
                  <a:gd name="T24" fmla="*/ 94 w 221"/>
                  <a:gd name="T25" fmla="*/ 481 h 508"/>
                  <a:gd name="T26" fmla="*/ 90 w 221"/>
                  <a:gd name="T27" fmla="*/ 477 h 508"/>
                  <a:gd name="T28" fmla="*/ 87 w 221"/>
                  <a:gd name="T29" fmla="*/ 473 h 508"/>
                  <a:gd name="T30" fmla="*/ 83 w 221"/>
                  <a:gd name="T31" fmla="*/ 468 h 508"/>
                  <a:gd name="T32" fmla="*/ 80 w 221"/>
                  <a:gd name="T33" fmla="*/ 463 h 508"/>
                  <a:gd name="T34" fmla="*/ 77 w 221"/>
                  <a:gd name="T35" fmla="*/ 458 h 508"/>
                  <a:gd name="T36" fmla="*/ 74 w 221"/>
                  <a:gd name="T37" fmla="*/ 452 h 508"/>
                  <a:gd name="T38" fmla="*/ 71 w 221"/>
                  <a:gd name="T39" fmla="*/ 445 h 508"/>
                  <a:gd name="T40" fmla="*/ 69 w 221"/>
                  <a:gd name="T41" fmla="*/ 439 h 508"/>
                  <a:gd name="T42" fmla="*/ 67 w 221"/>
                  <a:gd name="T43" fmla="*/ 431 h 508"/>
                  <a:gd name="T44" fmla="*/ 66 w 221"/>
                  <a:gd name="T45" fmla="*/ 423 h 508"/>
                  <a:gd name="T46" fmla="*/ 64 w 221"/>
                  <a:gd name="T47" fmla="*/ 415 h 508"/>
                  <a:gd name="T48" fmla="*/ 63 w 221"/>
                  <a:gd name="T49" fmla="*/ 406 h 508"/>
                  <a:gd name="T50" fmla="*/ 63 w 221"/>
                  <a:gd name="T51" fmla="*/ 397 h 508"/>
                  <a:gd name="T52" fmla="*/ 63 w 221"/>
                  <a:gd name="T53" fmla="*/ 387 h 508"/>
                  <a:gd name="T54" fmla="*/ 63 w 221"/>
                  <a:gd name="T55" fmla="*/ 150 h 508"/>
                  <a:gd name="T56" fmla="*/ 0 w 221"/>
                  <a:gd name="T57" fmla="*/ 150 h 508"/>
                  <a:gd name="T58" fmla="*/ 0 w 221"/>
                  <a:gd name="T59" fmla="*/ 96 h 508"/>
                  <a:gd name="T60" fmla="*/ 63 w 221"/>
                  <a:gd name="T61" fmla="*/ 96 h 508"/>
                  <a:gd name="T62" fmla="*/ 63 w 221"/>
                  <a:gd name="T63" fmla="*/ 0 h 508"/>
                  <a:gd name="T64" fmla="*/ 124 w 221"/>
                  <a:gd name="T65" fmla="*/ 0 h 508"/>
                  <a:gd name="T66" fmla="*/ 124 w 221"/>
                  <a:gd name="T67" fmla="*/ 96 h 508"/>
                  <a:gd name="T68" fmla="*/ 219 w 221"/>
                  <a:gd name="T69" fmla="*/ 96 h 508"/>
                  <a:gd name="T70" fmla="*/ 219 w 221"/>
                  <a:gd name="T71" fmla="*/ 150 h 508"/>
                  <a:gd name="T72" fmla="*/ 124 w 221"/>
                  <a:gd name="T73" fmla="*/ 150 h 508"/>
                  <a:gd name="T74" fmla="*/ 124 w 221"/>
                  <a:gd name="T75" fmla="*/ 376 h 508"/>
                  <a:gd name="T76" fmla="*/ 125 w 221"/>
                  <a:gd name="T77" fmla="*/ 389 h 508"/>
                  <a:gd name="T78" fmla="*/ 126 w 221"/>
                  <a:gd name="T79" fmla="*/ 400 h 508"/>
                  <a:gd name="T80" fmla="*/ 128 w 221"/>
                  <a:gd name="T81" fmla="*/ 410 h 508"/>
                  <a:gd name="T82" fmla="*/ 131 w 221"/>
                  <a:gd name="T83" fmla="*/ 418 h 508"/>
                  <a:gd name="T84" fmla="*/ 134 w 221"/>
                  <a:gd name="T85" fmla="*/ 425 h 508"/>
                  <a:gd name="T86" fmla="*/ 137 w 221"/>
                  <a:gd name="T87" fmla="*/ 432 h 508"/>
                  <a:gd name="T88" fmla="*/ 140 w 221"/>
                  <a:gd name="T89" fmla="*/ 434 h 508"/>
                  <a:gd name="T90" fmla="*/ 142 w 221"/>
                  <a:gd name="T91" fmla="*/ 437 h 508"/>
                  <a:gd name="T92" fmla="*/ 147 w 221"/>
                  <a:gd name="T93" fmla="*/ 441 h 508"/>
                  <a:gd name="T94" fmla="*/ 152 w 221"/>
                  <a:gd name="T95" fmla="*/ 445 h 508"/>
                  <a:gd name="T96" fmla="*/ 157 w 221"/>
                  <a:gd name="T97" fmla="*/ 447 h 508"/>
                  <a:gd name="T98" fmla="*/ 163 w 221"/>
                  <a:gd name="T99" fmla="*/ 450 h 508"/>
                  <a:gd name="T100" fmla="*/ 169 w 221"/>
                  <a:gd name="T101" fmla="*/ 451 h 508"/>
                  <a:gd name="T102" fmla="*/ 182 w 221"/>
                  <a:gd name="T103" fmla="*/ 453 h 508"/>
                  <a:gd name="T104" fmla="*/ 195 w 221"/>
                  <a:gd name="T105" fmla="*/ 453 h 508"/>
                  <a:gd name="T106" fmla="*/ 221 w 221"/>
                  <a:gd name="T107" fmla="*/ 453 h 508"/>
                  <a:gd name="T108" fmla="*/ 221 w 221"/>
                  <a:gd name="T109" fmla="*/ 508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1" h="508">
                    <a:moveTo>
                      <a:pt x="221" y="508"/>
                    </a:moveTo>
                    <a:lnTo>
                      <a:pt x="183" y="508"/>
                    </a:lnTo>
                    <a:lnTo>
                      <a:pt x="163" y="507"/>
                    </a:lnTo>
                    <a:lnTo>
                      <a:pt x="152" y="506"/>
                    </a:lnTo>
                    <a:lnTo>
                      <a:pt x="142" y="504"/>
                    </a:lnTo>
                    <a:lnTo>
                      <a:pt x="132" y="502"/>
                    </a:lnTo>
                    <a:lnTo>
                      <a:pt x="127" y="500"/>
                    </a:lnTo>
                    <a:lnTo>
                      <a:pt x="122" y="498"/>
                    </a:lnTo>
                    <a:lnTo>
                      <a:pt x="117" y="496"/>
                    </a:lnTo>
                    <a:lnTo>
                      <a:pt x="112" y="494"/>
                    </a:lnTo>
                    <a:lnTo>
                      <a:pt x="103" y="488"/>
                    </a:lnTo>
                    <a:lnTo>
                      <a:pt x="99" y="485"/>
                    </a:lnTo>
                    <a:lnTo>
                      <a:pt x="94" y="481"/>
                    </a:lnTo>
                    <a:lnTo>
                      <a:pt x="90" y="477"/>
                    </a:lnTo>
                    <a:lnTo>
                      <a:pt x="87" y="473"/>
                    </a:lnTo>
                    <a:lnTo>
                      <a:pt x="83" y="468"/>
                    </a:lnTo>
                    <a:lnTo>
                      <a:pt x="80" y="463"/>
                    </a:lnTo>
                    <a:lnTo>
                      <a:pt x="77" y="458"/>
                    </a:lnTo>
                    <a:lnTo>
                      <a:pt x="74" y="452"/>
                    </a:lnTo>
                    <a:lnTo>
                      <a:pt x="71" y="445"/>
                    </a:lnTo>
                    <a:lnTo>
                      <a:pt x="69" y="439"/>
                    </a:lnTo>
                    <a:lnTo>
                      <a:pt x="67" y="431"/>
                    </a:lnTo>
                    <a:lnTo>
                      <a:pt x="66" y="423"/>
                    </a:lnTo>
                    <a:lnTo>
                      <a:pt x="64" y="415"/>
                    </a:lnTo>
                    <a:lnTo>
                      <a:pt x="63" y="406"/>
                    </a:lnTo>
                    <a:lnTo>
                      <a:pt x="63" y="397"/>
                    </a:lnTo>
                    <a:lnTo>
                      <a:pt x="63" y="387"/>
                    </a:lnTo>
                    <a:lnTo>
                      <a:pt x="63" y="150"/>
                    </a:lnTo>
                    <a:lnTo>
                      <a:pt x="0" y="150"/>
                    </a:lnTo>
                    <a:lnTo>
                      <a:pt x="0" y="96"/>
                    </a:lnTo>
                    <a:lnTo>
                      <a:pt x="63" y="96"/>
                    </a:lnTo>
                    <a:lnTo>
                      <a:pt x="63" y="0"/>
                    </a:lnTo>
                    <a:lnTo>
                      <a:pt x="124" y="0"/>
                    </a:lnTo>
                    <a:lnTo>
                      <a:pt x="124" y="96"/>
                    </a:lnTo>
                    <a:lnTo>
                      <a:pt x="219" y="96"/>
                    </a:lnTo>
                    <a:lnTo>
                      <a:pt x="219" y="150"/>
                    </a:lnTo>
                    <a:lnTo>
                      <a:pt x="124" y="150"/>
                    </a:lnTo>
                    <a:lnTo>
                      <a:pt x="124" y="376"/>
                    </a:lnTo>
                    <a:lnTo>
                      <a:pt x="125" y="389"/>
                    </a:lnTo>
                    <a:lnTo>
                      <a:pt x="126" y="400"/>
                    </a:lnTo>
                    <a:lnTo>
                      <a:pt x="128" y="410"/>
                    </a:lnTo>
                    <a:lnTo>
                      <a:pt x="131" y="418"/>
                    </a:lnTo>
                    <a:lnTo>
                      <a:pt x="134" y="425"/>
                    </a:lnTo>
                    <a:lnTo>
                      <a:pt x="137" y="432"/>
                    </a:lnTo>
                    <a:lnTo>
                      <a:pt x="140" y="434"/>
                    </a:lnTo>
                    <a:lnTo>
                      <a:pt x="142" y="437"/>
                    </a:lnTo>
                    <a:lnTo>
                      <a:pt x="147" y="441"/>
                    </a:lnTo>
                    <a:lnTo>
                      <a:pt x="152" y="445"/>
                    </a:lnTo>
                    <a:lnTo>
                      <a:pt x="157" y="447"/>
                    </a:lnTo>
                    <a:lnTo>
                      <a:pt x="163" y="450"/>
                    </a:lnTo>
                    <a:lnTo>
                      <a:pt x="169" y="451"/>
                    </a:lnTo>
                    <a:lnTo>
                      <a:pt x="182" y="453"/>
                    </a:lnTo>
                    <a:lnTo>
                      <a:pt x="195" y="453"/>
                    </a:lnTo>
                    <a:lnTo>
                      <a:pt x="221" y="453"/>
                    </a:lnTo>
                    <a:lnTo>
                      <a:pt x="221" y="5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fi-FI">
                  <a:latin typeface="+mn-lt"/>
                </a:endParaRPr>
              </a:p>
            </p:txBody>
          </p:sp>
          <p:sp>
            <p:nvSpPr>
              <p:cNvPr id="18" name="Freeform 10"/>
              <p:cNvSpPr>
                <a:spLocks/>
              </p:cNvSpPr>
              <p:nvPr/>
            </p:nvSpPr>
            <p:spPr bwMode="auto">
              <a:xfrm>
                <a:off x="4187825" y="4386263"/>
                <a:ext cx="350837" cy="806450"/>
              </a:xfrm>
              <a:custGeom>
                <a:avLst/>
                <a:gdLst>
                  <a:gd name="T0" fmla="*/ 221 w 221"/>
                  <a:gd name="T1" fmla="*/ 508 h 508"/>
                  <a:gd name="T2" fmla="*/ 184 w 221"/>
                  <a:gd name="T3" fmla="*/ 508 h 508"/>
                  <a:gd name="T4" fmla="*/ 163 w 221"/>
                  <a:gd name="T5" fmla="*/ 507 h 508"/>
                  <a:gd name="T6" fmla="*/ 153 w 221"/>
                  <a:gd name="T7" fmla="*/ 506 h 508"/>
                  <a:gd name="T8" fmla="*/ 142 w 221"/>
                  <a:gd name="T9" fmla="*/ 504 h 508"/>
                  <a:gd name="T10" fmla="*/ 132 w 221"/>
                  <a:gd name="T11" fmla="*/ 502 h 508"/>
                  <a:gd name="T12" fmla="*/ 127 w 221"/>
                  <a:gd name="T13" fmla="*/ 500 h 508"/>
                  <a:gd name="T14" fmla="*/ 122 w 221"/>
                  <a:gd name="T15" fmla="*/ 498 h 508"/>
                  <a:gd name="T16" fmla="*/ 117 w 221"/>
                  <a:gd name="T17" fmla="*/ 496 h 508"/>
                  <a:gd name="T18" fmla="*/ 112 w 221"/>
                  <a:gd name="T19" fmla="*/ 494 h 508"/>
                  <a:gd name="T20" fmla="*/ 103 w 221"/>
                  <a:gd name="T21" fmla="*/ 488 h 508"/>
                  <a:gd name="T22" fmla="*/ 99 w 221"/>
                  <a:gd name="T23" fmla="*/ 485 h 508"/>
                  <a:gd name="T24" fmla="*/ 95 w 221"/>
                  <a:gd name="T25" fmla="*/ 481 h 508"/>
                  <a:gd name="T26" fmla="*/ 91 w 221"/>
                  <a:gd name="T27" fmla="*/ 477 h 508"/>
                  <a:gd name="T28" fmla="*/ 87 w 221"/>
                  <a:gd name="T29" fmla="*/ 473 h 508"/>
                  <a:gd name="T30" fmla="*/ 83 w 221"/>
                  <a:gd name="T31" fmla="*/ 468 h 508"/>
                  <a:gd name="T32" fmla="*/ 80 w 221"/>
                  <a:gd name="T33" fmla="*/ 463 h 508"/>
                  <a:gd name="T34" fmla="*/ 77 w 221"/>
                  <a:gd name="T35" fmla="*/ 458 h 508"/>
                  <a:gd name="T36" fmla="*/ 74 w 221"/>
                  <a:gd name="T37" fmla="*/ 452 h 508"/>
                  <a:gd name="T38" fmla="*/ 72 w 221"/>
                  <a:gd name="T39" fmla="*/ 445 h 508"/>
                  <a:gd name="T40" fmla="*/ 69 w 221"/>
                  <a:gd name="T41" fmla="*/ 439 h 508"/>
                  <a:gd name="T42" fmla="*/ 67 w 221"/>
                  <a:gd name="T43" fmla="*/ 431 h 508"/>
                  <a:gd name="T44" fmla="*/ 66 w 221"/>
                  <a:gd name="T45" fmla="*/ 423 h 508"/>
                  <a:gd name="T46" fmla="*/ 64 w 221"/>
                  <a:gd name="T47" fmla="*/ 415 h 508"/>
                  <a:gd name="T48" fmla="*/ 64 w 221"/>
                  <a:gd name="T49" fmla="*/ 406 h 508"/>
                  <a:gd name="T50" fmla="*/ 63 w 221"/>
                  <a:gd name="T51" fmla="*/ 397 h 508"/>
                  <a:gd name="T52" fmla="*/ 63 w 221"/>
                  <a:gd name="T53" fmla="*/ 387 h 508"/>
                  <a:gd name="T54" fmla="*/ 63 w 221"/>
                  <a:gd name="T55" fmla="*/ 150 h 508"/>
                  <a:gd name="T56" fmla="*/ 0 w 221"/>
                  <a:gd name="T57" fmla="*/ 150 h 508"/>
                  <a:gd name="T58" fmla="*/ 0 w 221"/>
                  <a:gd name="T59" fmla="*/ 96 h 508"/>
                  <a:gd name="T60" fmla="*/ 63 w 221"/>
                  <a:gd name="T61" fmla="*/ 96 h 508"/>
                  <a:gd name="T62" fmla="*/ 63 w 221"/>
                  <a:gd name="T63" fmla="*/ 0 h 508"/>
                  <a:gd name="T64" fmla="*/ 125 w 221"/>
                  <a:gd name="T65" fmla="*/ 0 h 508"/>
                  <a:gd name="T66" fmla="*/ 125 w 221"/>
                  <a:gd name="T67" fmla="*/ 96 h 508"/>
                  <a:gd name="T68" fmla="*/ 219 w 221"/>
                  <a:gd name="T69" fmla="*/ 96 h 508"/>
                  <a:gd name="T70" fmla="*/ 219 w 221"/>
                  <a:gd name="T71" fmla="*/ 150 h 508"/>
                  <a:gd name="T72" fmla="*/ 125 w 221"/>
                  <a:gd name="T73" fmla="*/ 150 h 508"/>
                  <a:gd name="T74" fmla="*/ 125 w 221"/>
                  <a:gd name="T75" fmla="*/ 376 h 508"/>
                  <a:gd name="T76" fmla="*/ 125 w 221"/>
                  <a:gd name="T77" fmla="*/ 389 h 508"/>
                  <a:gd name="T78" fmla="*/ 126 w 221"/>
                  <a:gd name="T79" fmla="*/ 400 h 508"/>
                  <a:gd name="T80" fmla="*/ 128 w 221"/>
                  <a:gd name="T81" fmla="*/ 410 h 508"/>
                  <a:gd name="T82" fmla="*/ 131 w 221"/>
                  <a:gd name="T83" fmla="*/ 418 h 508"/>
                  <a:gd name="T84" fmla="*/ 134 w 221"/>
                  <a:gd name="T85" fmla="*/ 425 h 508"/>
                  <a:gd name="T86" fmla="*/ 138 w 221"/>
                  <a:gd name="T87" fmla="*/ 432 h 508"/>
                  <a:gd name="T88" fmla="*/ 140 w 221"/>
                  <a:gd name="T89" fmla="*/ 434 h 508"/>
                  <a:gd name="T90" fmla="*/ 142 w 221"/>
                  <a:gd name="T91" fmla="*/ 437 h 508"/>
                  <a:gd name="T92" fmla="*/ 147 w 221"/>
                  <a:gd name="T93" fmla="*/ 441 h 508"/>
                  <a:gd name="T94" fmla="*/ 152 w 221"/>
                  <a:gd name="T95" fmla="*/ 445 h 508"/>
                  <a:gd name="T96" fmla="*/ 157 w 221"/>
                  <a:gd name="T97" fmla="*/ 447 h 508"/>
                  <a:gd name="T98" fmla="*/ 163 w 221"/>
                  <a:gd name="T99" fmla="*/ 450 h 508"/>
                  <a:gd name="T100" fmla="*/ 169 w 221"/>
                  <a:gd name="T101" fmla="*/ 451 h 508"/>
                  <a:gd name="T102" fmla="*/ 182 w 221"/>
                  <a:gd name="T103" fmla="*/ 453 h 508"/>
                  <a:gd name="T104" fmla="*/ 196 w 221"/>
                  <a:gd name="T105" fmla="*/ 453 h 508"/>
                  <a:gd name="T106" fmla="*/ 221 w 221"/>
                  <a:gd name="T107" fmla="*/ 453 h 508"/>
                  <a:gd name="T108" fmla="*/ 221 w 221"/>
                  <a:gd name="T109" fmla="*/ 508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1" h="508">
                    <a:moveTo>
                      <a:pt x="221" y="508"/>
                    </a:moveTo>
                    <a:lnTo>
                      <a:pt x="184" y="508"/>
                    </a:lnTo>
                    <a:lnTo>
                      <a:pt x="163" y="507"/>
                    </a:lnTo>
                    <a:lnTo>
                      <a:pt x="153" y="506"/>
                    </a:lnTo>
                    <a:lnTo>
                      <a:pt x="142" y="504"/>
                    </a:lnTo>
                    <a:lnTo>
                      <a:pt x="132" y="502"/>
                    </a:lnTo>
                    <a:lnTo>
                      <a:pt x="127" y="500"/>
                    </a:lnTo>
                    <a:lnTo>
                      <a:pt x="122" y="498"/>
                    </a:lnTo>
                    <a:lnTo>
                      <a:pt x="117" y="496"/>
                    </a:lnTo>
                    <a:lnTo>
                      <a:pt x="112" y="494"/>
                    </a:lnTo>
                    <a:lnTo>
                      <a:pt x="103" y="488"/>
                    </a:lnTo>
                    <a:lnTo>
                      <a:pt x="99" y="485"/>
                    </a:lnTo>
                    <a:lnTo>
                      <a:pt x="95" y="481"/>
                    </a:lnTo>
                    <a:lnTo>
                      <a:pt x="91" y="477"/>
                    </a:lnTo>
                    <a:lnTo>
                      <a:pt x="87" y="473"/>
                    </a:lnTo>
                    <a:lnTo>
                      <a:pt x="83" y="468"/>
                    </a:lnTo>
                    <a:lnTo>
                      <a:pt x="80" y="463"/>
                    </a:lnTo>
                    <a:lnTo>
                      <a:pt x="77" y="458"/>
                    </a:lnTo>
                    <a:lnTo>
                      <a:pt x="74" y="452"/>
                    </a:lnTo>
                    <a:lnTo>
                      <a:pt x="72" y="445"/>
                    </a:lnTo>
                    <a:lnTo>
                      <a:pt x="69" y="439"/>
                    </a:lnTo>
                    <a:lnTo>
                      <a:pt x="67" y="431"/>
                    </a:lnTo>
                    <a:lnTo>
                      <a:pt x="66" y="423"/>
                    </a:lnTo>
                    <a:lnTo>
                      <a:pt x="64" y="415"/>
                    </a:lnTo>
                    <a:lnTo>
                      <a:pt x="64" y="406"/>
                    </a:lnTo>
                    <a:lnTo>
                      <a:pt x="63" y="397"/>
                    </a:lnTo>
                    <a:lnTo>
                      <a:pt x="63" y="387"/>
                    </a:lnTo>
                    <a:lnTo>
                      <a:pt x="63" y="150"/>
                    </a:lnTo>
                    <a:lnTo>
                      <a:pt x="0" y="150"/>
                    </a:lnTo>
                    <a:lnTo>
                      <a:pt x="0" y="96"/>
                    </a:lnTo>
                    <a:lnTo>
                      <a:pt x="63" y="96"/>
                    </a:lnTo>
                    <a:lnTo>
                      <a:pt x="63" y="0"/>
                    </a:lnTo>
                    <a:lnTo>
                      <a:pt x="125" y="0"/>
                    </a:lnTo>
                    <a:lnTo>
                      <a:pt x="125" y="96"/>
                    </a:lnTo>
                    <a:lnTo>
                      <a:pt x="219" y="96"/>
                    </a:lnTo>
                    <a:lnTo>
                      <a:pt x="219" y="150"/>
                    </a:lnTo>
                    <a:lnTo>
                      <a:pt x="125" y="150"/>
                    </a:lnTo>
                    <a:lnTo>
                      <a:pt x="125" y="376"/>
                    </a:lnTo>
                    <a:lnTo>
                      <a:pt x="125" y="389"/>
                    </a:lnTo>
                    <a:lnTo>
                      <a:pt x="126" y="400"/>
                    </a:lnTo>
                    <a:lnTo>
                      <a:pt x="128" y="410"/>
                    </a:lnTo>
                    <a:lnTo>
                      <a:pt x="131" y="418"/>
                    </a:lnTo>
                    <a:lnTo>
                      <a:pt x="134" y="425"/>
                    </a:lnTo>
                    <a:lnTo>
                      <a:pt x="138" y="432"/>
                    </a:lnTo>
                    <a:lnTo>
                      <a:pt x="140" y="434"/>
                    </a:lnTo>
                    <a:lnTo>
                      <a:pt x="142" y="437"/>
                    </a:lnTo>
                    <a:lnTo>
                      <a:pt x="147" y="441"/>
                    </a:lnTo>
                    <a:lnTo>
                      <a:pt x="152" y="445"/>
                    </a:lnTo>
                    <a:lnTo>
                      <a:pt x="157" y="447"/>
                    </a:lnTo>
                    <a:lnTo>
                      <a:pt x="163" y="450"/>
                    </a:lnTo>
                    <a:lnTo>
                      <a:pt x="169" y="451"/>
                    </a:lnTo>
                    <a:lnTo>
                      <a:pt x="182" y="453"/>
                    </a:lnTo>
                    <a:lnTo>
                      <a:pt x="196" y="453"/>
                    </a:lnTo>
                    <a:lnTo>
                      <a:pt x="221" y="453"/>
                    </a:lnTo>
                    <a:lnTo>
                      <a:pt x="221" y="5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fi-FI">
                  <a:latin typeface="+mn-lt"/>
                </a:endParaRPr>
              </a:p>
            </p:txBody>
          </p:sp>
          <p:sp>
            <p:nvSpPr>
              <p:cNvPr id="19" name="Freeform 11"/>
              <p:cNvSpPr>
                <a:spLocks/>
              </p:cNvSpPr>
              <p:nvPr/>
            </p:nvSpPr>
            <p:spPr bwMode="auto">
              <a:xfrm>
                <a:off x="4662488" y="4324351"/>
                <a:ext cx="511175" cy="868363"/>
              </a:xfrm>
              <a:custGeom>
                <a:avLst/>
                <a:gdLst>
                  <a:gd name="T0" fmla="*/ 259 w 322"/>
                  <a:gd name="T1" fmla="*/ 547 h 547"/>
                  <a:gd name="T2" fmla="*/ 259 w 322"/>
                  <a:gd name="T3" fmla="*/ 285 h 547"/>
                  <a:gd name="T4" fmla="*/ 258 w 322"/>
                  <a:gd name="T5" fmla="*/ 269 h 547"/>
                  <a:gd name="T6" fmla="*/ 255 w 322"/>
                  <a:gd name="T7" fmla="*/ 254 h 547"/>
                  <a:gd name="T8" fmla="*/ 249 w 322"/>
                  <a:gd name="T9" fmla="*/ 235 h 547"/>
                  <a:gd name="T10" fmla="*/ 240 w 322"/>
                  <a:gd name="T11" fmla="*/ 219 h 547"/>
                  <a:gd name="T12" fmla="*/ 228 w 322"/>
                  <a:gd name="T13" fmla="*/ 205 h 547"/>
                  <a:gd name="T14" fmla="*/ 220 w 322"/>
                  <a:gd name="T15" fmla="*/ 199 h 547"/>
                  <a:gd name="T16" fmla="*/ 203 w 322"/>
                  <a:gd name="T17" fmla="*/ 190 h 547"/>
                  <a:gd name="T18" fmla="*/ 193 w 322"/>
                  <a:gd name="T19" fmla="*/ 187 h 547"/>
                  <a:gd name="T20" fmla="*/ 181 w 322"/>
                  <a:gd name="T21" fmla="*/ 185 h 547"/>
                  <a:gd name="T22" fmla="*/ 169 w 322"/>
                  <a:gd name="T23" fmla="*/ 185 h 547"/>
                  <a:gd name="T24" fmla="*/ 147 w 322"/>
                  <a:gd name="T25" fmla="*/ 187 h 547"/>
                  <a:gd name="T26" fmla="*/ 126 w 322"/>
                  <a:gd name="T27" fmla="*/ 194 h 547"/>
                  <a:gd name="T28" fmla="*/ 112 w 322"/>
                  <a:gd name="T29" fmla="*/ 202 h 547"/>
                  <a:gd name="T30" fmla="*/ 100 w 322"/>
                  <a:gd name="T31" fmla="*/ 212 h 547"/>
                  <a:gd name="T32" fmla="*/ 86 w 322"/>
                  <a:gd name="T33" fmla="*/ 228 h 547"/>
                  <a:gd name="T34" fmla="*/ 74 w 322"/>
                  <a:gd name="T35" fmla="*/ 248 h 547"/>
                  <a:gd name="T36" fmla="*/ 67 w 322"/>
                  <a:gd name="T37" fmla="*/ 271 h 547"/>
                  <a:gd name="T38" fmla="*/ 63 w 322"/>
                  <a:gd name="T39" fmla="*/ 290 h 547"/>
                  <a:gd name="T40" fmla="*/ 62 w 322"/>
                  <a:gd name="T41" fmla="*/ 310 h 547"/>
                  <a:gd name="T42" fmla="*/ 0 w 322"/>
                  <a:gd name="T43" fmla="*/ 547 h 547"/>
                  <a:gd name="T44" fmla="*/ 59 w 322"/>
                  <a:gd name="T45" fmla="*/ 0 h 547"/>
                  <a:gd name="T46" fmla="*/ 63 w 322"/>
                  <a:gd name="T47" fmla="*/ 183 h 547"/>
                  <a:gd name="T48" fmla="*/ 71 w 322"/>
                  <a:gd name="T49" fmla="*/ 171 h 547"/>
                  <a:gd name="T50" fmla="*/ 82 w 322"/>
                  <a:gd name="T51" fmla="*/ 160 h 547"/>
                  <a:gd name="T52" fmla="*/ 96 w 322"/>
                  <a:gd name="T53" fmla="*/ 150 h 547"/>
                  <a:gd name="T54" fmla="*/ 111 w 322"/>
                  <a:gd name="T55" fmla="*/ 142 h 547"/>
                  <a:gd name="T56" fmla="*/ 129 w 322"/>
                  <a:gd name="T57" fmla="*/ 135 h 547"/>
                  <a:gd name="T58" fmla="*/ 149 w 322"/>
                  <a:gd name="T59" fmla="*/ 131 h 547"/>
                  <a:gd name="T60" fmla="*/ 170 w 322"/>
                  <a:gd name="T61" fmla="*/ 128 h 547"/>
                  <a:gd name="T62" fmla="*/ 190 w 322"/>
                  <a:gd name="T63" fmla="*/ 128 h 547"/>
                  <a:gd name="T64" fmla="*/ 208 w 322"/>
                  <a:gd name="T65" fmla="*/ 130 h 547"/>
                  <a:gd name="T66" fmla="*/ 224 w 322"/>
                  <a:gd name="T67" fmla="*/ 133 h 547"/>
                  <a:gd name="T68" fmla="*/ 239 w 322"/>
                  <a:gd name="T69" fmla="*/ 138 h 547"/>
                  <a:gd name="T70" fmla="*/ 253 w 322"/>
                  <a:gd name="T71" fmla="*/ 145 h 547"/>
                  <a:gd name="T72" fmla="*/ 265 w 322"/>
                  <a:gd name="T73" fmla="*/ 152 h 547"/>
                  <a:gd name="T74" fmla="*/ 276 w 322"/>
                  <a:gd name="T75" fmla="*/ 161 h 547"/>
                  <a:gd name="T76" fmla="*/ 286 w 322"/>
                  <a:gd name="T77" fmla="*/ 172 h 547"/>
                  <a:gd name="T78" fmla="*/ 294 w 322"/>
                  <a:gd name="T79" fmla="*/ 183 h 547"/>
                  <a:gd name="T80" fmla="*/ 304 w 322"/>
                  <a:gd name="T81" fmla="*/ 202 h 547"/>
                  <a:gd name="T82" fmla="*/ 314 w 322"/>
                  <a:gd name="T83" fmla="*/ 230 h 547"/>
                  <a:gd name="T84" fmla="*/ 318 w 322"/>
                  <a:gd name="T85" fmla="*/ 246 h 547"/>
                  <a:gd name="T86" fmla="*/ 320 w 322"/>
                  <a:gd name="T87" fmla="*/ 262 h 547"/>
                  <a:gd name="T88" fmla="*/ 322 w 322"/>
                  <a:gd name="T89" fmla="*/ 295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2" h="547">
                    <a:moveTo>
                      <a:pt x="322" y="547"/>
                    </a:moveTo>
                    <a:lnTo>
                      <a:pt x="259" y="547"/>
                    </a:lnTo>
                    <a:lnTo>
                      <a:pt x="259" y="296"/>
                    </a:lnTo>
                    <a:lnTo>
                      <a:pt x="259" y="285"/>
                    </a:lnTo>
                    <a:lnTo>
                      <a:pt x="258" y="275"/>
                    </a:lnTo>
                    <a:lnTo>
                      <a:pt x="258" y="269"/>
                    </a:lnTo>
                    <a:lnTo>
                      <a:pt x="257" y="264"/>
                    </a:lnTo>
                    <a:lnTo>
                      <a:pt x="255" y="254"/>
                    </a:lnTo>
                    <a:lnTo>
                      <a:pt x="252" y="245"/>
                    </a:lnTo>
                    <a:lnTo>
                      <a:pt x="249" y="235"/>
                    </a:lnTo>
                    <a:lnTo>
                      <a:pt x="245" y="227"/>
                    </a:lnTo>
                    <a:lnTo>
                      <a:pt x="240" y="219"/>
                    </a:lnTo>
                    <a:lnTo>
                      <a:pt x="234" y="211"/>
                    </a:lnTo>
                    <a:lnTo>
                      <a:pt x="228" y="205"/>
                    </a:lnTo>
                    <a:lnTo>
                      <a:pt x="224" y="202"/>
                    </a:lnTo>
                    <a:lnTo>
                      <a:pt x="220" y="199"/>
                    </a:lnTo>
                    <a:lnTo>
                      <a:pt x="212" y="194"/>
                    </a:lnTo>
                    <a:lnTo>
                      <a:pt x="203" y="190"/>
                    </a:lnTo>
                    <a:lnTo>
                      <a:pt x="198" y="188"/>
                    </a:lnTo>
                    <a:lnTo>
                      <a:pt x="193" y="187"/>
                    </a:lnTo>
                    <a:lnTo>
                      <a:pt x="187" y="186"/>
                    </a:lnTo>
                    <a:lnTo>
                      <a:pt x="181" y="185"/>
                    </a:lnTo>
                    <a:lnTo>
                      <a:pt x="175" y="185"/>
                    </a:lnTo>
                    <a:lnTo>
                      <a:pt x="169" y="185"/>
                    </a:lnTo>
                    <a:lnTo>
                      <a:pt x="158" y="185"/>
                    </a:lnTo>
                    <a:lnTo>
                      <a:pt x="147" y="187"/>
                    </a:lnTo>
                    <a:lnTo>
                      <a:pt x="136" y="190"/>
                    </a:lnTo>
                    <a:lnTo>
                      <a:pt x="126" y="194"/>
                    </a:lnTo>
                    <a:lnTo>
                      <a:pt x="117" y="199"/>
                    </a:lnTo>
                    <a:lnTo>
                      <a:pt x="112" y="202"/>
                    </a:lnTo>
                    <a:lnTo>
                      <a:pt x="108" y="205"/>
                    </a:lnTo>
                    <a:lnTo>
                      <a:pt x="100" y="212"/>
                    </a:lnTo>
                    <a:lnTo>
                      <a:pt x="92" y="220"/>
                    </a:lnTo>
                    <a:lnTo>
                      <a:pt x="86" y="228"/>
                    </a:lnTo>
                    <a:lnTo>
                      <a:pt x="80" y="238"/>
                    </a:lnTo>
                    <a:lnTo>
                      <a:pt x="74" y="248"/>
                    </a:lnTo>
                    <a:lnTo>
                      <a:pt x="70" y="259"/>
                    </a:lnTo>
                    <a:lnTo>
                      <a:pt x="67" y="271"/>
                    </a:lnTo>
                    <a:lnTo>
                      <a:pt x="64" y="283"/>
                    </a:lnTo>
                    <a:lnTo>
                      <a:pt x="63" y="290"/>
                    </a:lnTo>
                    <a:lnTo>
                      <a:pt x="63" y="296"/>
                    </a:lnTo>
                    <a:lnTo>
                      <a:pt x="62" y="310"/>
                    </a:lnTo>
                    <a:lnTo>
                      <a:pt x="62" y="547"/>
                    </a:lnTo>
                    <a:lnTo>
                      <a:pt x="0" y="547"/>
                    </a:lnTo>
                    <a:lnTo>
                      <a:pt x="0" y="0"/>
                    </a:lnTo>
                    <a:lnTo>
                      <a:pt x="59" y="0"/>
                    </a:lnTo>
                    <a:lnTo>
                      <a:pt x="59" y="189"/>
                    </a:lnTo>
                    <a:lnTo>
                      <a:pt x="63" y="183"/>
                    </a:lnTo>
                    <a:lnTo>
                      <a:pt x="66" y="177"/>
                    </a:lnTo>
                    <a:lnTo>
                      <a:pt x="71" y="171"/>
                    </a:lnTo>
                    <a:lnTo>
                      <a:pt x="76" y="165"/>
                    </a:lnTo>
                    <a:lnTo>
                      <a:pt x="82" y="160"/>
                    </a:lnTo>
                    <a:lnTo>
                      <a:pt x="89" y="155"/>
                    </a:lnTo>
                    <a:lnTo>
                      <a:pt x="96" y="150"/>
                    </a:lnTo>
                    <a:lnTo>
                      <a:pt x="103" y="146"/>
                    </a:lnTo>
                    <a:lnTo>
                      <a:pt x="111" y="142"/>
                    </a:lnTo>
                    <a:lnTo>
                      <a:pt x="120" y="138"/>
                    </a:lnTo>
                    <a:lnTo>
                      <a:pt x="129" y="135"/>
                    </a:lnTo>
                    <a:lnTo>
                      <a:pt x="139" y="133"/>
                    </a:lnTo>
                    <a:lnTo>
                      <a:pt x="149" y="131"/>
                    </a:lnTo>
                    <a:lnTo>
                      <a:pt x="159" y="129"/>
                    </a:lnTo>
                    <a:lnTo>
                      <a:pt x="170" y="128"/>
                    </a:lnTo>
                    <a:lnTo>
                      <a:pt x="181" y="128"/>
                    </a:lnTo>
                    <a:lnTo>
                      <a:pt x="190" y="128"/>
                    </a:lnTo>
                    <a:lnTo>
                      <a:pt x="199" y="129"/>
                    </a:lnTo>
                    <a:lnTo>
                      <a:pt x="208" y="130"/>
                    </a:lnTo>
                    <a:lnTo>
                      <a:pt x="216" y="131"/>
                    </a:lnTo>
                    <a:lnTo>
                      <a:pt x="224" y="133"/>
                    </a:lnTo>
                    <a:lnTo>
                      <a:pt x="232" y="136"/>
                    </a:lnTo>
                    <a:lnTo>
                      <a:pt x="239" y="138"/>
                    </a:lnTo>
                    <a:lnTo>
                      <a:pt x="246" y="141"/>
                    </a:lnTo>
                    <a:lnTo>
                      <a:pt x="253" y="145"/>
                    </a:lnTo>
                    <a:lnTo>
                      <a:pt x="259" y="148"/>
                    </a:lnTo>
                    <a:lnTo>
                      <a:pt x="265" y="152"/>
                    </a:lnTo>
                    <a:lnTo>
                      <a:pt x="271" y="157"/>
                    </a:lnTo>
                    <a:lnTo>
                      <a:pt x="276" y="161"/>
                    </a:lnTo>
                    <a:lnTo>
                      <a:pt x="281" y="166"/>
                    </a:lnTo>
                    <a:lnTo>
                      <a:pt x="286" y="172"/>
                    </a:lnTo>
                    <a:lnTo>
                      <a:pt x="290" y="177"/>
                    </a:lnTo>
                    <a:lnTo>
                      <a:pt x="294" y="183"/>
                    </a:lnTo>
                    <a:lnTo>
                      <a:pt x="298" y="189"/>
                    </a:lnTo>
                    <a:lnTo>
                      <a:pt x="304" y="202"/>
                    </a:lnTo>
                    <a:lnTo>
                      <a:pt x="310" y="216"/>
                    </a:lnTo>
                    <a:lnTo>
                      <a:pt x="314" y="230"/>
                    </a:lnTo>
                    <a:lnTo>
                      <a:pt x="316" y="238"/>
                    </a:lnTo>
                    <a:lnTo>
                      <a:pt x="318" y="246"/>
                    </a:lnTo>
                    <a:lnTo>
                      <a:pt x="319" y="254"/>
                    </a:lnTo>
                    <a:lnTo>
                      <a:pt x="320" y="262"/>
                    </a:lnTo>
                    <a:lnTo>
                      <a:pt x="321" y="278"/>
                    </a:lnTo>
                    <a:lnTo>
                      <a:pt x="322" y="295"/>
                    </a:lnTo>
                    <a:lnTo>
                      <a:pt x="322" y="5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fi-FI">
                  <a:latin typeface="+mn-lt"/>
                </a:endParaRPr>
              </a:p>
            </p:txBody>
          </p:sp>
          <p:sp>
            <p:nvSpPr>
              <p:cNvPr id="20" name="Freeform 12"/>
              <p:cNvSpPr>
                <a:spLocks noEditPoints="1"/>
              </p:cNvSpPr>
              <p:nvPr/>
            </p:nvSpPr>
            <p:spPr bwMode="auto">
              <a:xfrm>
                <a:off x="5335588" y="4527551"/>
                <a:ext cx="554037" cy="676275"/>
              </a:xfrm>
              <a:custGeom>
                <a:avLst/>
                <a:gdLst>
                  <a:gd name="T0" fmla="*/ 66 w 349"/>
                  <a:gd name="T1" fmla="*/ 246 h 426"/>
                  <a:gd name="T2" fmla="*/ 71 w 349"/>
                  <a:gd name="T3" fmla="*/ 272 h 426"/>
                  <a:gd name="T4" fmla="*/ 84 w 349"/>
                  <a:gd name="T5" fmla="*/ 302 h 426"/>
                  <a:gd name="T6" fmla="*/ 98 w 349"/>
                  <a:gd name="T7" fmla="*/ 323 h 426"/>
                  <a:gd name="T8" fmla="*/ 121 w 349"/>
                  <a:gd name="T9" fmla="*/ 345 h 426"/>
                  <a:gd name="T10" fmla="*/ 143 w 349"/>
                  <a:gd name="T11" fmla="*/ 358 h 426"/>
                  <a:gd name="T12" fmla="*/ 161 w 349"/>
                  <a:gd name="T13" fmla="*/ 364 h 426"/>
                  <a:gd name="T14" fmla="*/ 188 w 349"/>
                  <a:gd name="T15" fmla="*/ 367 h 426"/>
                  <a:gd name="T16" fmla="*/ 221 w 349"/>
                  <a:gd name="T17" fmla="*/ 364 h 426"/>
                  <a:gd name="T18" fmla="*/ 248 w 349"/>
                  <a:gd name="T19" fmla="*/ 355 h 426"/>
                  <a:gd name="T20" fmla="*/ 269 w 349"/>
                  <a:gd name="T21" fmla="*/ 343 h 426"/>
                  <a:gd name="T22" fmla="*/ 295 w 349"/>
                  <a:gd name="T23" fmla="*/ 320 h 426"/>
                  <a:gd name="T24" fmla="*/ 342 w 349"/>
                  <a:gd name="T25" fmla="*/ 356 h 426"/>
                  <a:gd name="T26" fmla="*/ 322 w 349"/>
                  <a:gd name="T27" fmla="*/ 377 h 426"/>
                  <a:gd name="T28" fmla="*/ 296 w 349"/>
                  <a:gd name="T29" fmla="*/ 396 h 426"/>
                  <a:gd name="T30" fmla="*/ 265 w 349"/>
                  <a:gd name="T31" fmla="*/ 412 h 426"/>
                  <a:gd name="T32" fmla="*/ 227 w 349"/>
                  <a:gd name="T33" fmla="*/ 422 h 426"/>
                  <a:gd name="T34" fmla="*/ 184 w 349"/>
                  <a:gd name="T35" fmla="*/ 426 h 426"/>
                  <a:gd name="T36" fmla="*/ 154 w 349"/>
                  <a:gd name="T37" fmla="*/ 424 h 426"/>
                  <a:gd name="T38" fmla="*/ 127 w 349"/>
                  <a:gd name="T39" fmla="*/ 417 h 426"/>
                  <a:gd name="T40" fmla="*/ 101 w 349"/>
                  <a:gd name="T41" fmla="*/ 406 h 426"/>
                  <a:gd name="T42" fmla="*/ 78 w 349"/>
                  <a:gd name="T43" fmla="*/ 391 h 426"/>
                  <a:gd name="T44" fmla="*/ 58 w 349"/>
                  <a:gd name="T45" fmla="*/ 373 h 426"/>
                  <a:gd name="T46" fmla="*/ 40 w 349"/>
                  <a:gd name="T47" fmla="*/ 351 h 426"/>
                  <a:gd name="T48" fmla="*/ 21 w 349"/>
                  <a:gd name="T49" fmla="*/ 317 h 426"/>
                  <a:gd name="T50" fmla="*/ 11 w 349"/>
                  <a:gd name="T51" fmla="*/ 288 h 426"/>
                  <a:gd name="T52" fmla="*/ 4 w 349"/>
                  <a:gd name="T53" fmla="*/ 257 h 426"/>
                  <a:gd name="T54" fmla="*/ 0 w 349"/>
                  <a:gd name="T55" fmla="*/ 224 h 426"/>
                  <a:gd name="T56" fmla="*/ 1 w 349"/>
                  <a:gd name="T57" fmla="*/ 191 h 426"/>
                  <a:gd name="T58" fmla="*/ 6 w 349"/>
                  <a:gd name="T59" fmla="*/ 159 h 426"/>
                  <a:gd name="T60" fmla="*/ 15 w 349"/>
                  <a:gd name="T61" fmla="*/ 129 h 426"/>
                  <a:gd name="T62" fmla="*/ 27 w 349"/>
                  <a:gd name="T63" fmla="*/ 102 h 426"/>
                  <a:gd name="T64" fmla="*/ 43 w 349"/>
                  <a:gd name="T65" fmla="*/ 77 h 426"/>
                  <a:gd name="T66" fmla="*/ 68 w 349"/>
                  <a:gd name="T67" fmla="*/ 48 h 426"/>
                  <a:gd name="T68" fmla="*/ 89 w 349"/>
                  <a:gd name="T69" fmla="*/ 30 h 426"/>
                  <a:gd name="T70" fmla="*/ 113 w 349"/>
                  <a:gd name="T71" fmla="*/ 17 h 426"/>
                  <a:gd name="T72" fmla="*/ 139 w 349"/>
                  <a:gd name="T73" fmla="*/ 7 h 426"/>
                  <a:gd name="T74" fmla="*/ 165 w 349"/>
                  <a:gd name="T75" fmla="*/ 1 h 426"/>
                  <a:gd name="T76" fmla="*/ 194 w 349"/>
                  <a:gd name="T77" fmla="*/ 0 h 426"/>
                  <a:gd name="T78" fmla="*/ 224 w 349"/>
                  <a:gd name="T79" fmla="*/ 4 h 426"/>
                  <a:gd name="T80" fmla="*/ 252 w 349"/>
                  <a:gd name="T81" fmla="*/ 13 h 426"/>
                  <a:gd name="T82" fmla="*/ 275 w 349"/>
                  <a:gd name="T83" fmla="*/ 25 h 426"/>
                  <a:gd name="T84" fmla="*/ 294 w 349"/>
                  <a:gd name="T85" fmla="*/ 41 h 426"/>
                  <a:gd name="T86" fmla="*/ 311 w 349"/>
                  <a:gd name="T87" fmla="*/ 60 h 426"/>
                  <a:gd name="T88" fmla="*/ 331 w 349"/>
                  <a:gd name="T89" fmla="*/ 96 h 426"/>
                  <a:gd name="T90" fmla="*/ 340 w 349"/>
                  <a:gd name="T91" fmla="*/ 121 h 426"/>
                  <a:gd name="T92" fmla="*/ 345 w 349"/>
                  <a:gd name="T93" fmla="*/ 146 h 426"/>
                  <a:gd name="T94" fmla="*/ 349 w 349"/>
                  <a:gd name="T95" fmla="*/ 189 h 426"/>
                  <a:gd name="T96" fmla="*/ 66 w 349"/>
                  <a:gd name="T97" fmla="*/ 176 h 426"/>
                  <a:gd name="T98" fmla="*/ 288 w 349"/>
                  <a:gd name="T99" fmla="*/ 157 h 426"/>
                  <a:gd name="T100" fmla="*/ 282 w 349"/>
                  <a:gd name="T101" fmla="*/ 129 h 426"/>
                  <a:gd name="T102" fmla="*/ 272 w 349"/>
                  <a:gd name="T103" fmla="*/ 109 h 426"/>
                  <a:gd name="T104" fmla="*/ 253 w 349"/>
                  <a:gd name="T105" fmla="*/ 84 h 426"/>
                  <a:gd name="T106" fmla="*/ 226 w 349"/>
                  <a:gd name="T107" fmla="*/ 68 h 426"/>
                  <a:gd name="T108" fmla="*/ 195 w 349"/>
                  <a:gd name="T109" fmla="*/ 59 h 426"/>
                  <a:gd name="T110" fmla="*/ 161 w 349"/>
                  <a:gd name="T111" fmla="*/ 61 h 426"/>
                  <a:gd name="T112" fmla="*/ 140 w 349"/>
                  <a:gd name="T113" fmla="*/ 68 h 426"/>
                  <a:gd name="T114" fmla="*/ 113 w 349"/>
                  <a:gd name="T115" fmla="*/ 86 h 426"/>
                  <a:gd name="T116" fmla="*/ 91 w 349"/>
                  <a:gd name="T117" fmla="*/ 111 h 426"/>
                  <a:gd name="T118" fmla="*/ 78 w 349"/>
                  <a:gd name="T119" fmla="*/ 136 h 426"/>
                  <a:gd name="T120" fmla="*/ 68 w 349"/>
                  <a:gd name="T121" fmla="*/ 16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9" h="426">
                    <a:moveTo>
                      <a:pt x="64" y="227"/>
                    </a:moveTo>
                    <a:lnTo>
                      <a:pt x="65" y="240"/>
                    </a:lnTo>
                    <a:lnTo>
                      <a:pt x="66" y="246"/>
                    </a:lnTo>
                    <a:lnTo>
                      <a:pt x="67" y="253"/>
                    </a:lnTo>
                    <a:lnTo>
                      <a:pt x="69" y="266"/>
                    </a:lnTo>
                    <a:lnTo>
                      <a:pt x="71" y="272"/>
                    </a:lnTo>
                    <a:lnTo>
                      <a:pt x="73" y="278"/>
                    </a:lnTo>
                    <a:lnTo>
                      <a:pt x="78" y="290"/>
                    </a:lnTo>
                    <a:lnTo>
                      <a:pt x="84" y="302"/>
                    </a:lnTo>
                    <a:lnTo>
                      <a:pt x="87" y="307"/>
                    </a:lnTo>
                    <a:lnTo>
                      <a:pt x="90" y="313"/>
                    </a:lnTo>
                    <a:lnTo>
                      <a:pt x="98" y="323"/>
                    </a:lnTo>
                    <a:lnTo>
                      <a:pt x="107" y="332"/>
                    </a:lnTo>
                    <a:lnTo>
                      <a:pt x="116" y="341"/>
                    </a:lnTo>
                    <a:lnTo>
                      <a:pt x="121" y="345"/>
                    </a:lnTo>
                    <a:lnTo>
                      <a:pt x="126" y="349"/>
                    </a:lnTo>
                    <a:lnTo>
                      <a:pt x="137" y="355"/>
                    </a:lnTo>
                    <a:lnTo>
                      <a:pt x="143" y="358"/>
                    </a:lnTo>
                    <a:lnTo>
                      <a:pt x="149" y="360"/>
                    </a:lnTo>
                    <a:lnTo>
                      <a:pt x="155" y="362"/>
                    </a:lnTo>
                    <a:lnTo>
                      <a:pt x="161" y="364"/>
                    </a:lnTo>
                    <a:lnTo>
                      <a:pt x="168" y="365"/>
                    </a:lnTo>
                    <a:lnTo>
                      <a:pt x="174" y="366"/>
                    </a:lnTo>
                    <a:lnTo>
                      <a:pt x="188" y="367"/>
                    </a:lnTo>
                    <a:lnTo>
                      <a:pt x="200" y="367"/>
                    </a:lnTo>
                    <a:lnTo>
                      <a:pt x="211" y="366"/>
                    </a:lnTo>
                    <a:lnTo>
                      <a:pt x="221" y="364"/>
                    </a:lnTo>
                    <a:lnTo>
                      <a:pt x="230" y="361"/>
                    </a:lnTo>
                    <a:lnTo>
                      <a:pt x="240" y="359"/>
                    </a:lnTo>
                    <a:lnTo>
                      <a:pt x="248" y="355"/>
                    </a:lnTo>
                    <a:lnTo>
                      <a:pt x="256" y="352"/>
                    </a:lnTo>
                    <a:lnTo>
                      <a:pt x="263" y="348"/>
                    </a:lnTo>
                    <a:lnTo>
                      <a:pt x="269" y="343"/>
                    </a:lnTo>
                    <a:lnTo>
                      <a:pt x="275" y="339"/>
                    </a:lnTo>
                    <a:lnTo>
                      <a:pt x="286" y="330"/>
                    </a:lnTo>
                    <a:lnTo>
                      <a:pt x="295" y="320"/>
                    </a:lnTo>
                    <a:lnTo>
                      <a:pt x="303" y="312"/>
                    </a:lnTo>
                    <a:lnTo>
                      <a:pt x="347" y="349"/>
                    </a:lnTo>
                    <a:lnTo>
                      <a:pt x="342" y="356"/>
                    </a:lnTo>
                    <a:lnTo>
                      <a:pt x="336" y="363"/>
                    </a:lnTo>
                    <a:lnTo>
                      <a:pt x="329" y="370"/>
                    </a:lnTo>
                    <a:lnTo>
                      <a:pt x="322" y="377"/>
                    </a:lnTo>
                    <a:lnTo>
                      <a:pt x="314" y="384"/>
                    </a:lnTo>
                    <a:lnTo>
                      <a:pt x="306" y="390"/>
                    </a:lnTo>
                    <a:lnTo>
                      <a:pt x="296" y="396"/>
                    </a:lnTo>
                    <a:lnTo>
                      <a:pt x="286" y="402"/>
                    </a:lnTo>
                    <a:lnTo>
                      <a:pt x="276" y="407"/>
                    </a:lnTo>
                    <a:lnTo>
                      <a:pt x="265" y="412"/>
                    </a:lnTo>
                    <a:lnTo>
                      <a:pt x="253" y="416"/>
                    </a:lnTo>
                    <a:lnTo>
                      <a:pt x="241" y="419"/>
                    </a:lnTo>
                    <a:lnTo>
                      <a:pt x="227" y="422"/>
                    </a:lnTo>
                    <a:lnTo>
                      <a:pt x="213" y="424"/>
                    </a:lnTo>
                    <a:lnTo>
                      <a:pt x="199" y="426"/>
                    </a:lnTo>
                    <a:lnTo>
                      <a:pt x="184" y="426"/>
                    </a:lnTo>
                    <a:lnTo>
                      <a:pt x="174" y="426"/>
                    </a:lnTo>
                    <a:lnTo>
                      <a:pt x="164" y="425"/>
                    </a:lnTo>
                    <a:lnTo>
                      <a:pt x="154" y="424"/>
                    </a:lnTo>
                    <a:lnTo>
                      <a:pt x="145" y="422"/>
                    </a:lnTo>
                    <a:lnTo>
                      <a:pt x="136" y="420"/>
                    </a:lnTo>
                    <a:lnTo>
                      <a:pt x="127" y="417"/>
                    </a:lnTo>
                    <a:lnTo>
                      <a:pt x="118" y="414"/>
                    </a:lnTo>
                    <a:lnTo>
                      <a:pt x="109" y="410"/>
                    </a:lnTo>
                    <a:lnTo>
                      <a:pt x="101" y="406"/>
                    </a:lnTo>
                    <a:lnTo>
                      <a:pt x="93" y="401"/>
                    </a:lnTo>
                    <a:lnTo>
                      <a:pt x="85" y="397"/>
                    </a:lnTo>
                    <a:lnTo>
                      <a:pt x="78" y="391"/>
                    </a:lnTo>
                    <a:lnTo>
                      <a:pt x="71" y="385"/>
                    </a:lnTo>
                    <a:lnTo>
                      <a:pt x="64" y="379"/>
                    </a:lnTo>
                    <a:lnTo>
                      <a:pt x="58" y="373"/>
                    </a:lnTo>
                    <a:lnTo>
                      <a:pt x="51" y="366"/>
                    </a:lnTo>
                    <a:lnTo>
                      <a:pt x="45" y="359"/>
                    </a:lnTo>
                    <a:lnTo>
                      <a:pt x="40" y="351"/>
                    </a:lnTo>
                    <a:lnTo>
                      <a:pt x="30" y="335"/>
                    </a:lnTo>
                    <a:lnTo>
                      <a:pt x="25" y="326"/>
                    </a:lnTo>
                    <a:lnTo>
                      <a:pt x="21" y="317"/>
                    </a:lnTo>
                    <a:lnTo>
                      <a:pt x="17" y="308"/>
                    </a:lnTo>
                    <a:lnTo>
                      <a:pt x="14" y="298"/>
                    </a:lnTo>
                    <a:lnTo>
                      <a:pt x="11" y="288"/>
                    </a:lnTo>
                    <a:lnTo>
                      <a:pt x="8" y="278"/>
                    </a:lnTo>
                    <a:lnTo>
                      <a:pt x="5" y="268"/>
                    </a:lnTo>
                    <a:lnTo>
                      <a:pt x="4" y="257"/>
                    </a:lnTo>
                    <a:lnTo>
                      <a:pt x="2" y="247"/>
                    </a:lnTo>
                    <a:lnTo>
                      <a:pt x="1" y="235"/>
                    </a:lnTo>
                    <a:lnTo>
                      <a:pt x="0" y="224"/>
                    </a:lnTo>
                    <a:lnTo>
                      <a:pt x="0" y="213"/>
                    </a:lnTo>
                    <a:lnTo>
                      <a:pt x="0" y="202"/>
                    </a:lnTo>
                    <a:lnTo>
                      <a:pt x="1" y="191"/>
                    </a:lnTo>
                    <a:lnTo>
                      <a:pt x="2" y="180"/>
                    </a:lnTo>
                    <a:lnTo>
                      <a:pt x="4" y="169"/>
                    </a:lnTo>
                    <a:lnTo>
                      <a:pt x="6" y="159"/>
                    </a:lnTo>
                    <a:lnTo>
                      <a:pt x="9" y="149"/>
                    </a:lnTo>
                    <a:lnTo>
                      <a:pt x="12" y="139"/>
                    </a:lnTo>
                    <a:lnTo>
                      <a:pt x="15" y="129"/>
                    </a:lnTo>
                    <a:lnTo>
                      <a:pt x="19" y="120"/>
                    </a:lnTo>
                    <a:lnTo>
                      <a:pt x="23" y="111"/>
                    </a:lnTo>
                    <a:lnTo>
                      <a:pt x="27" y="102"/>
                    </a:lnTo>
                    <a:lnTo>
                      <a:pt x="32" y="93"/>
                    </a:lnTo>
                    <a:lnTo>
                      <a:pt x="37" y="85"/>
                    </a:lnTo>
                    <a:lnTo>
                      <a:pt x="43" y="77"/>
                    </a:lnTo>
                    <a:lnTo>
                      <a:pt x="49" y="69"/>
                    </a:lnTo>
                    <a:lnTo>
                      <a:pt x="55" y="62"/>
                    </a:lnTo>
                    <a:lnTo>
                      <a:pt x="68" y="48"/>
                    </a:lnTo>
                    <a:lnTo>
                      <a:pt x="75" y="42"/>
                    </a:lnTo>
                    <a:lnTo>
                      <a:pt x="82" y="36"/>
                    </a:lnTo>
                    <a:lnTo>
                      <a:pt x="89" y="30"/>
                    </a:lnTo>
                    <a:lnTo>
                      <a:pt x="97" y="25"/>
                    </a:lnTo>
                    <a:lnTo>
                      <a:pt x="105" y="21"/>
                    </a:lnTo>
                    <a:lnTo>
                      <a:pt x="113" y="17"/>
                    </a:lnTo>
                    <a:lnTo>
                      <a:pt x="121" y="13"/>
                    </a:lnTo>
                    <a:lnTo>
                      <a:pt x="130" y="9"/>
                    </a:lnTo>
                    <a:lnTo>
                      <a:pt x="139" y="7"/>
                    </a:lnTo>
                    <a:lnTo>
                      <a:pt x="147" y="4"/>
                    </a:lnTo>
                    <a:lnTo>
                      <a:pt x="156" y="2"/>
                    </a:lnTo>
                    <a:lnTo>
                      <a:pt x="165" y="1"/>
                    </a:lnTo>
                    <a:lnTo>
                      <a:pt x="174" y="0"/>
                    </a:lnTo>
                    <a:lnTo>
                      <a:pt x="184" y="0"/>
                    </a:lnTo>
                    <a:lnTo>
                      <a:pt x="194" y="0"/>
                    </a:lnTo>
                    <a:lnTo>
                      <a:pt x="205" y="1"/>
                    </a:lnTo>
                    <a:lnTo>
                      <a:pt x="215" y="2"/>
                    </a:lnTo>
                    <a:lnTo>
                      <a:pt x="224" y="4"/>
                    </a:lnTo>
                    <a:lnTo>
                      <a:pt x="234" y="7"/>
                    </a:lnTo>
                    <a:lnTo>
                      <a:pt x="243" y="9"/>
                    </a:lnTo>
                    <a:lnTo>
                      <a:pt x="252" y="13"/>
                    </a:lnTo>
                    <a:lnTo>
                      <a:pt x="260" y="16"/>
                    </a:lnTo>
                    <a:lnTo>
                      <a:pt x="267" y="21"/>
                    </a:lnTo>
                    <a:lnTo>
                      <a:pt x="275" y="25"/>
                    </a:lnTo>
                    <a:lnTo>
                      <a:pt x="282" y="30"/>
                    </a:lnTo>
                    <a:lnTo>
                      <a:pt x="288" y="35"/>
                    </a:lnTo>
                    <a:lnTo>
                      <a:pt x="294" y="41"/>
                    </a:lnTo>
                    <a:lnTo>
                      <a:pt x="300" y="47"/>
                    </a:lnTo>
                    <a:lnTo>
                      <a:pt x="306" y="53"/>
                    </a:lnTo>
                    <a:lnTo>
                      <a:pt x="311" y="60"/>
                    </a:lnTo>
                    <a:lnTo>
                      <a:pt x="320" y="74"/>
                    </a:lnTo>
                    <a:lnTo>
                      <a:pt x="328" y="89"/>
                    </a:lnTo>
                    <a:lnTo>
                      <a:pt x="331" y="96"/>
                    </a:lnTo>
                    <a:lnTo>
                      <a:pt x="334" y="104"/>
                    </a:lnTo>
                    <a:lnTo>
                      <a:pt x="337" y="112"/>
                    </a:lnTo>
                    <a:lnTo>
                      <a:pt x="340" y="121"/>
                    </a:lnTo>
                    <a:lnTo>
                      <a:pt x="342" y="129"/>
                    </a:lnTo>
                    <a:lnTo>
                      <a:pt x="344" y="137"/>
                    </a:lnTo>
                    <a:lnTo>
                      <a:pt x="345" y="146"/>
                    </a:lnTo>
                    <a:lnTo>
                      <a:pt x="347" y="155"/>
                    </a:lnTo>
                    <a:lnTo>
                      <a:pt x="348" y="172"/>
                    </a:lnTo>
                    <a:lnTo>
                      <a:pt x="349" y="189"/>
                    </a:lnTo>
                    <a:lnTo>
                      <a:pt x="349" y="227"/>
                    </a:lnTo>
                    <a:lnTo>
                      <a:pt x="64" y="227"/>
                    </a:lnTo>
                    <a:close/>
                    <a:moveTo>
                      <a:pt x="66" y="176"/>
                    </a:moveTo>
                    <a:lnTo>
                      <a:pt x="289" y="176"/>
                    </a:lnTo>
                    <a:lnTo>
                      <a:pt x="289" y="163"/>
                    </a:lnTo>
                    <a:lnTo>
                      <a:pt x="288" y="157"/>
                    </a:lnTo>
                    <a:lnTo>
                      <a:pt x="287" y="151"/>
                    </a:lnTo>
                    <a:lnTo>
                      <a:pt x="285" y="140"/>
                    </a:lnTo>
                    <a:lnTo>
                      <a:pt x="282" y="129"/>
                    </a:lnTo>
                    <a:lnTo>
                      <a:pt x="280" y="124"/>
                    </a:lnTo>
                    <a:lnTo>
                      <a:pt x="277" y="118"/>
                    </a:lnTo>
                    <a:lnTo>
                      <a:pt x="272" y="109"/>
                    </a:lnTo>
                    <a:lnTo>
                      <a:pt x="267" y="100"/>
                    </a:lnTo>
                    <a:lnTo>
                      <a:pt x="260" y="92"/>
                    </a:lnTo>
                    <a:lnTo>
                      <a:pt x="253" y="84"/>
                    </a:lnTo>
                    <a:lnTo>
                      <a:pt x="245" y="78"/>
                    </a:lnTo>
                    <a:lnTo>
                      <a:pt x="235" y="72"/>
                    </a:lnTo>
                    <a:lnTo>
                      <a:pt x="226" y="68"/>
                    </a:lnTo>
                    <a:lnTo>
                      <a:pt x="216" y="64"/>
                    </a:lnTo>
                    <a:lnTo>
                      <a:pt x="206" y="61"/>
                    </a:lnTo>
                    <a:lnTo>
                      <a:pt x="195" y="59"/>
                    </a:lnTo>
                    <a:lnTo>
                      <a:pt x="184" y="59"/>
                    </a:lnTo>
                    <a:lnTo>
                      <a:pt x="172" y="60"/>
                    </a:lnTo>
                    <a:lnTo>
                      <a:pt x="161" y="61"/>
                    </a:lnTo>
                    <a:lnTo>
                      <a:pt x="155" y="63"/>
                    </a:lnTo>
                    <a:lnTo>
                      <a:pt x="150" y="64"/>
                    </a:lnTo>
                    <a:lnTo>
                      <a:pt x="140" y="68"/>
                    </a:lnTo>
                    <a:lnTo>
                      <a:pt x="130" y="73"/>
                    </a:lnTo>
                    <a:lnTo>
                      <a:pt x="121" y="79"/>
                    </a:lnTo>
                    <a:lnTo>
                      <a:pt x="113" y="86"/>
                    </a:lnTo>
                    <a:lnTo>
                      <a:pt x="105" y="94"/>
                    </a:lnTo>
                    <a:lnTo>
                      <a:pt x="98" y="102"/>
                    </a:lnTo>
                    <a:lnTo>
                      <a:pt x="91" y="111"/>
                    </a:lnTo>
                    <a:lnTo>
                      <a:pt x="85" y="121"/>
                    </a:lnTo>
                    <a:lnTo>
                      <a:pt x="80" y="131"/>
                    </a:lnTo>
                    <a:lnTo>
                      <a:pt x="78" y="136"/>
                    </a:lnTo>
                    <a:lnTo>
                      <a:pt x="75" y="142"/>
                    </a:lnTo>
                    <a:lnTo>
                      <a:pt x="71" y="153"/>
                    </a:lnTo>
                    <a:lnTo>
                      <a:pt x="68" y="164"/>
                    </a:lnTo>
                    <a:lnTo>
                      <a:pt x="66"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fi-FI">
                  <a:latin typeface="+mn-lt"/>
                </a:endParaRPr>
              </a:p>
            </p:txBody>
          </p:sp>
          <p:sp>
            <p:nvSpPr>
              <p:cNvPr id="21" name="Freeform 13"/>
              <p:cNvSpPr>
                <a:spLocks/>
              </p:cNvSpPr>
              <p:nvPr/>
            </p:nvSpPr>
            <p:spPr bwMode="auto">
              <a:xfrm>
                <a:off x="6226175" y="4538663"/>
                <a:ext cx="908050" cy="652463"/>
              </a:xfrm>
              <a:custGeom>
                <a:avLst/>
                <a:gdLst>
                  <a:gd name="T0" fmla="*/ 448 w 572"/>
                  <a:gd name="T1" fmla="*/ 411 h 411"/>
                  <a:gd name="T2" fmla="*/ 377 w 572"/>
                  <a:gd name="T3" fmla="*/ 411 h 411"/>
                  <a:gd name="T4" fmla="*/ 285 w 572"/>
                  <a:gd name="T5" fmla="*/ 80 h 411"/>
                  <a:gd name="T6" fmla="*/ 194 w 572"/>
                  <a:gd name="T7" fmla="*/ 411 h 411"/>
                  <a:gd name="T8" fmla="*/ 124 w 572"/>
                  <a:gd name="T9" fmla="*/ 411 h 411"/>
                  <a:gd name="T10" fmla="*/ 0 w 572"/>
                  <a:gd name="T11" fmla="*/ 0 h 411"/>
                  <a:gd name="T12" fmla="*/ 68 w 572"/>
                  <a:gd name="T13" fmla="*/ 0 h 411"/>
                  <a:gd name="T14" fmla="*/ 161 w 572"/>
                  <a:gd name="T15" fmla="*/ 340 h 411"/>
                  <a:gd name="T16" fmla="*/ 256 w 572"/>
                  <a:gd name="T17" fmla="*/ 0 h 411"/>
                  <a:gd name="T18" fmla="*/ 319 w 572"/>
                  <a:gd name="T19" fmla="*/ 0 h 411"/>
                  <a:gd name="T20" fmla="*/ 415 w 572"/>
                  <a:gd name="T21" fmla="*/ 340 h 411"/>
                  <a:gd name="T22" fmla="*/ 507 w 572"/>
                  <a:gd name="T23" fmla="*/ 0 h 411"/>
                  <a:gd name="T24" fmla="*/ 572 w 572"/>
                  <a:gd name="T25" fmla="*/ 0 h 411"/>
                  <a:gd name="T26" fmla="*/ 448 w 572"/>
                  <a:gd name="T27" fmla="*/ 41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2" h="411">
                    <a:moveTo>
                      <a:pt x="448" y="411"/>
                    </a:moveTo>
                    <a:lnTo>
                      <a:pt x="377" y="411"/>
                    </a:lnTo>
                    <a:lnTo>
                      <a:pt x="285" y="80"/>
                    </a:lnTo>
                    <a:lnTo>
                      <a:pt x="194" y="411"/>
                    </a:lnTo>
                    <a:lnTo>
                      <a:pt x="124" y="411"/>
                    </a:lnTo>
                    <a:lnTo>
                      <a:pt x="0" y="0"/>
                    </a:lnTo>
                    <a:lnTo>
                      <a:pt x="68" y="0"/>
                    </a:lnTo>
                    <a:lnTo>
                      <a:pt x="161" y="340"/>
                    </a:lnTo>
                    <a:lnTo>
                      <a:pt x="256" y="0"/>
                    </a:lnTo>
                    <a:lnTo>
                      <a:pt x="319" y="0"/>
                    </a:lnTo>
                    <a:lnTo>
                      <a:pt x="415" y="340"/>
                    </a:lnTo>
                    <a:lnTo>
                      <a:pt x="507" y="0"/>
                    </a:lnTo>
                    <a:lnTo>
                      <a:pt x="572" y="0"/>
                    </a:lnTo>
                    <a:lnTo>
                      <a:pt x="448" y="4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fi-FI">
                  <a:latin typeface="+mn-lt"/>
                </a:endParaRPr>
              </a:p>
            </p:txBody>
          </p:sp>
          <p:sp>
            <p:nvSpPr>
              <p:cNvPr id="22" name="Freeform 14"/>
              <p:cNvSpPr>
                <a:spLocks noEditPoints="1"/>
              </p:cNvSpPr>
              <p:nvPr/>
            </p:nvSpPr>
            <p:spPr bwMode="auto">
              <a:xfrm>
                <a:off x="7207250" y="4527551"/>
                <a:ext cx="584200" cy="676275"/>
              </a:xfrm>
              <a:custGeom>
                <a:avLst/>
                <a:gdLst>
                  <a:gd name="T0" fmla="*/ 152 w 368"/>
                  <a:gd name="T1" fmla="*/ 424 h 426"/>
                  <a:gd name="T2" fmla="*/ 114 w 368"/>
                  <a:gd name="T3" fmla="*/ 413 h 426"/>
                  <a:gd name="T4" fmla="*/ 82 w 368"/>
                  <a:gd name="T5" fmla="*/ 395 h 426"/>
                  <a:gd name="T6" fmla="*/ 54 w 368"/>
                  <a:gd name="T7" fmla="*/ 370 h 426"/>
                  <a:gd name="T8" fmla="*/ 37 w 368"/>
                  <a:gd name="T9" fmla="*/ 348 h 426"/>
                  <a:gd name="T10" fmla="*/ 19 w 368"/>
                  <a:gd name="T11" fmla="*/ 314 h 426"/>
                  <a:gd name="T12" fmla="*/ 7 w 368"/>
                  <a:gd name="T13" fmla="*/ 276 h 426"/>
                  <a:gd name="T14" fmla="*/ 0 w 368"/>
                  <a:gd name="T15" fmla="*/ 213 h 426"/>
                  <a:gd name="T16" fmla="*/ 4 w 368"/>
                  <a:gd name="T17" fmla="*/ 160 h 426"/>
                  <a:gd name="T18" fmla="*/ 15 w 368"/>
                  <a:gd name="T19" fmla="*/ 121 h 426"/>
                  <a:gd name="T20" fmla="*/ 32 w 368"/>
                  <a:gd name="T21" fmla="*/ 86 h 426"/>
                  <a:gd name="T22" fmla="*/ 54 w 368"/>
                  <a:gd name="T23" fmla="*/ 55 h 426"/>
                  <a:gd name="T24" fmla="*/ 82 w 368"/>
                  <a:gd name="T25" fmla="*/ 31 h 426"/>
                  <a:gd name="T26" fmla="*/ 114 w 368"/>
                  <a:gd name="T27" fmla="*/ 13 h 426"/>
                  <a:gd name="T28" fmla="*/ 152 w 368"/>
                  <a:gd name="T29" fmla="*/ 2 h 426"/>
                  <a:gd name="T30" fmla="*/ 195 w 368"/>
                  <a:gd name="T31" fmla="*/ 0 h 426"/>
                  <a:gd name="T32" fmla="*/ 235 w 368"/>
                  <a:gd name="T33" fmla="*/ 7 h 426"/>
                  <a:gd name="T34" fmla="*/ 271 w 368"/>
                  <a:gd name="T35" fmla="*/ 21 h 426"/>
                  <a:gd name="T36" fmla="*/ 301 w 368"/>
                  <a:gd name="T37" fmla="*/ 42 h 426"/>
                  <a:gd name="T38" fmla="*/ 326 w 368"/>
                  <a:gd name="T39" fmla="*/ 70 h 426"/>
                  <a:gd name="T40" fmla="*/ 345 w 368"/>
                  <a:gd name="T41" fmla="*/ 102 h 426"/>
                  <a:gd name="T42" fmla="*/ 359 w 368"/>
                  <a:gd name="T43" fmla="*/ 140 h 426"/>
                  <a:gd name="T44" fmla="*/ 368 w 368"/>
                  <a:gd name="T45" fmla="*/ 202 h 426"/>
                  <a:gd name="T46" fmla="*/ 365 w 368"/>
                  <a:gd name="T47" fmla="*/ 255 h 426"/>
                  <a:gd name="T48" fmla="*/ 356 w 368"/>
                  <a:gd name="T49" fmla="*/ 295 h 426"/>
                  <a:gd name="T50" fmla="*/ 336 w 368"/>
                  <a:gd name="T51" fmla="*/ 340 h 426"/>
                  <a:gd name="T52" fmla="*/ 308 w 368"/>
                  <a:gd name="T53" fmla="*/ 377 h 426"/>
                  <a:gd name="T54" fmla="*/ 279 w 368"/>
                  <a:gd name="T55" fmla="*/ 400 h 426"/>
                  <a:gd name="T56" fmla="*/ 244 w 368"/>
                  <a:gd name="T57" fmla="*/ 416 h 426"/>
                  <a:gd name="T58" fmla="*/ 205 w 368"/>
                  <a:gd name="T59" fmla="*/ 425 h 426"/>
                  <a:gd name="T60" fmla="*/ 176 w 368"/>
                  <a:gd name="T61" fmla="*/ 59 h 426"/>
                  <a:gd name="T62" fmla="*/ 148 w 368"/>
                  <a:gd name="T63" fmla="*/ 64 h 426"/>
                  <a:gd name="T64" fmla="*/ 125 w 368"/>
                  <a:gd name="T65" fmla="*/ 75 h 426"/>
                  <a:gd name="T66" fmla="*/ 104 w 368"/>
                  <a:gd name="T67" fmla="*/ 90 h 426"/>
                  <a:gd name="T68" fmla="*/ 79 w 368"/>
                  <a:gd name="T69" fmla="*/ 128 h 426"/>
                  <a:gd name="T70" fmla="*/ 66 w 368"/>
                  <a:gd name="T71" fmla="*/ 168 h 426"/>
                  <a:gd name="T72" fmla="*/ 62 w 368"/>
                  <a:gd name="T73" fmla="*/ 213 h 426"/>
                  <a:gd name="T74" fmla="*/ 69 w 368"/>
                  <a:gd name="T75" fmla="*/ 271 h 426"/>
                  <a:gd name="T76" fmla="*/ 88 w 368"/>
                  <a:gd name="T77" fmla="*/ 315 h 426"/>
                  <a:gd name="T78" fmla="*/ 109 w 368"/>
                  <a:gd name="T79" fmla="*/ 340 h 426"/>
                  <a:gd name="T80" fmla="*/ 136 w 368"/>
                  <a:gd name="T81" fmla="*/ 357 h 426"/>
                  <a:gd name="T82" fmla="*/ 162 w 368"/>
                  <a:gd name="T83" fmla="*/ 365 h 426"/>
                  <a:gd name="T84" fmla="*/ 191 w 368"/>
                  <a:gd name="T85" fmla="*/ 367 h 426"/>
                  <a:gd name="T86" fmla="*/ 219 w 368"/>
                  <a:gd name="T87" fmla="*/ 362 h 426"/>
                  <a:gd name="T88" fmla="*/ 243 w 368"/>
                  <a:gd name="T89" fmla="*/ 351 h 426"/>
                  <a:gd name="T90" fmla="*/ 263 w 368"/>
                  <a:gd name="T91" fmla="*/ 335 h 426"/>
                  <a:gd name="T92" fmla="*/ 283 w 368"/>
                  <a:gd name="T93" fmla="*/ 310 h 426"/>
                  <a:gd name="T94" fmla="*/ 299 w 368"/>
                  <a:gd name="T95" fmla="*/ 271 h 426"/>
                  <a:gd name="T96" fmla="*/ 306 w 368"/>
                  <a:gd name="T97" fmla="*/ 228 h 426"/>
                  <a:gd name="T98" fmla="*/ 302 w 368"/>
                  <a:gd name="T99" fmla="*/ 168 h 426"/>
                  <a:gd name="T100" fmla="*/ 283 w 368"/>
                  <a:gd name="T101" fmla="*/ 116 h 426"/>
                  <a:gd name="T102" fmla="*/ 263 w 368"/>
                  <a:gd name="T103" fmla="*/ 90 h 426"/>
                  <a:gd name="T104" fmla="*/ 238 w 368"/>
                  <a:gd name="T105" fmla="*/ 71 h 426"/>
                  <a:gd name="T106" fmla="*/ 199 w 368"/>
                  <a:gd name="T107" fmla="*/ 6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8" h="426">
                    <a:moveTo>
                      <a:pt x="184" y="426"/>
                    </a:moveTo>
                    <a:lnTo>
                      <a:pt x="173" y="426"/>
                    </a:lnTo>
                    <a:lnTo>
                      <a:pt x="163" y="425"/>
                    </a:lnTo>
                    <a:lnTo>
                      <a:pt x="152" y="424"/>
                    </a:lnTo>
                    <a:lnTo>
                      <a:pt x="142" y="422"/>
                    </a:lnTo>
                    <a:lnTo>
                      <a:pt x="133" y="419"/>
                    </a:lnTo>
                    <a:lnTo>
                      <a:pt x="123" y="416"/>
                    </a:lnTo>
                    <a:lnTo>
                      <a:pt x="114" y="413"/>
                    </a:lnTo>
                    <a:lnTo>
                      <a:pt x="106" y="409"/>
                    </a:lnTo>
                    <a:lnTo>
                      <a:pt x="97" y="405"/>
                    </a:lnTo>
                    <a:lnTo>
                      <a:pt x="89" y="400"/>
                    </a:lnTo>
                    <a:lnTo>
                      <a:pt x="82" y="395"/>
                    </a:lnTo>
                    <a:lnTo>
                      <a:pt x="74" y="389"/>
                    </a:lnTo>
                    <a:lnTo>
                      <a:pt x="67" y="383"/>
                    </a:lnTo>
                    <a:lnTo>
                      <a:pt x="60" y="377"/>
                    </a:lnTo>
                    <a:lnTo>
                      <a:pt x="54" y="370"/>
                    </a:lnTo>
                    <a:lnTo>
                      <a:pt x="48" y="363"/>
                    </a:lnTo>
                    <a:lnTo>
                      <a:pt x="42" y="356"/>
                    </a:lnTo>
                    <a:lnTo>
                      <a:pt x="39" y="352"/>
                    </a:lnTo>
                    <a:lnTo>
                      <a:pt x="37" y="348"/>
                    </a:lnTo>
                    <a:lnTo>
                      <a:pt x="32" y="340"/>
                    </a:lnTo>
                    <a:lnTo>
                      <a:pt x="27" y="332"/>
                    </a:lnTo>
                    <a:lnTo>
                      <a:pt x="23" y="323"/>
                    </a:lnTo>
                    <a:lnTo>
                      <a:pt x="19" y="314"/>
                    </a:lnTo>
                    <a:lnTo>
                      <a:pt x="15" y="305"/>
                    </a:lnTo>
                    <a:lnTo>
                      <a:pt x="12" y="295"/>
                    </a:lnTo>
                    <a:lnTo>
                      <a:pt x="9" y="286"/>
                    </a:lnTo>
                    <a:lnTo>
                      <a:pt x="7" y="276"/>
                    </a:lnTo>
                    <a:lnTo>
                      <a:pt x="4" y="266"/>
                    </a:lnTo>
                    <a:lnTo>
                      <a:pt x="3" y="255"/>
                    </a:lnTo>
                    <a:lnTo>
                      <a:pt x="0" y="234"/>
                    </a:lnTo>
                    <a:lnTo>
                      <a:pt x="0" y="213"/>
                    </a:lnTo>
                    <a:lnTo>
                      <a:pt x="0" y="191"/>
                    </a:lnTo>
                    <a:lnTo>
                      <a:pt x="1" y="180"/>
                    </a:lnTo>
                    <a:lnTo>
                      <a:pt x="3" y="170"/>
                    </a:lnTo>
                    <a:lnTo>
                      <a:pt x="4" y="160"/>
                    </a:lnTo>
                    <a:lnTo>
                      <a:pt x="7" y="150"/>
                    </a:lnTo>
                    <a:lnTo>
                      <a:pt x="9" y="140"/>
                    </a:lnTo>
                    <a:lnTo>
                      <a:pt x="12" y="130"/>
                    </a:lnTo>
                    <a:lnTo>
                      <a:pt x="15" y="121"/>
                    </a:lnTo>
                    <a:lnTo>
                      <a:pt x="19" y="111"/>
                    </a:lnTo>
                    <a:lnTo>
                      <a:pt x="23" y="102"/>
                    </a:lnTo>
                    <a:lnTo>
                      <a:pt x="27" y="94"/>
                    </a:lnTo>
                    <a:lnTo>
                      <a:pt x="32" y="86"/>
                    </a:lnTo>
                    <a:lnTo>
                      <a:pt x="37" y="77"/>
                    </a:lnTo>
                    <a:lnTo>
                      <a:pt x="42" y="70"/>
                    </a:lnTo>
                    <a:lnTo>
                      <a:pt x="48" y="62"/>
                    </a:lnTo>
                    <a:lnTo>
                      <a:pt x="54" y="55"/>
                    </a:lnTo>
                    <a:lnTo>
                      <a:pt x="60" y="49"/>
                    </a:lnTo>
                    <a:lnTo>
                      <a:pt x="67" y="42"/>
                    </a:lnTo>
                    <a:lnTo>
                      <a:pt x="74" y="36"/>
                    </a:lnTo>
                    <a:lnTo>
                      <a:pt x="82" y="31"/>
                    </a:lnTo>
                    <a:lnTo>
                      <a:pt x="89" y="26"/>
                    </a:lnTo>
                    <a:lnTo>
                      <a:pt x="97" y="21"/>
                    </a:lnTo>
                    <a:lnTo>
                      <a:pt x="106" y="17"/>
                    </a:lnTo>
                    <a:lnTo>
                      <a:pt x="114" y="13"/>
                    </a:lnTo>
                    <a:lnTo>
                      <a:pt x="123" y="10"/>
                    </a:lnTo>
                    <a:lnTo>
                      <a:pt x="133" y="7"/>
                    </a:lnTo>
                    <a:lnTo>
                      <a:pt x="142" y="4"/>
                    </a:lnTo>
                    <a:lnTo>
                      <a:pt x="152" y="2"/>
                    </a:lnTo>
                    <a:lnTo>
                      <a:pt x="163" y="1"/>
                    </a:lnTo>
                    <a:lnTo>
                      <a:pt x="173" y="0"/>
                    </a:lnTo>
                    <a:lnTo>
                      <a:pt x="184" y="0"/>
                    </a:lnTo>
                    <a:lnTo>
                      <a:pt x="195" y="0"/>
                    </a:lnTo>
                    <a:lnTo>
                      <a:pt x="205" y="1"/>
                    </a:lnTo>
                    <a:lnTo>
                      <a:pt x="216" y="2"/>
                    </a:lnTo>
                    <a:lnTo>
                      <a:pt x="225" y="4"/>
                    </a:lnTo>
                    <a:lnTo>
                      <a:pt x="235" y="7"/>
                    </a:lnTo>
                    <a:lnTo>
                      <a:pt x="244" y="10"/>
                    </a:lnTo>
                    <a:lnTo>
                      <a:pt x="253" y="13"/>
                    </a:lnTo>
                    <a:lnTo>
                      <a:pt x="262" y="17"/>
                    </a:lnTo>
                    <a:lnTo>
                      <a:pt x="271" y="21"/>
                    </a:lnTo>
                    <a:lnTo>
                      <a:pt x="279" y="26"/>
                    </a:lnTo>
                    <a:lnTo>
                      <a:pt x="286" y="31"/>
                    </a:lnTo>
                    <a:lnTo>
                      <a:pt x="294" y="36"/>
                    </a:lnTo>
                    <a:lnTo>
                      <a:pt x="301" y="42"/>
                    </a:lnTo>
                    <a:lnTo>
                      <a:pt x="308" y="49"/>
                    </a:lnTo>
                    <a:lnTo>
                      <a:pt x="314" y="55"/>
                    </a:lnTo>
                    <a:lnTo>
                      <a:pt x="320" y="62"/>
                    </a:lnTo>
                    <a:lnTo>
                      <a:pt x="326" y="70"/>
                    </a:lnTo>
                    <a:lnTo>
                      <a:pt x="331" y="77"/>
                    </a:lnTo>
                    <a:lnTo>
                      <a:pt x="336" y="86"/>
                    </a:lnTo>
                    <a:lnTo>
                      <a:pt x="341" y="94"/>
                    </a:lnTo>
                    <a:lnTo>
                      <a:pt x="345" y="102"/>
                    </a:lnTo>
                    <a:lnTo>
                      <a:pt x="349" y="111"/>
                    </a:lnTo>
                    <a:lnTo>
                      <a:pt x="353" y="121"/>
                    </a:lnTo>
                    <a:lnTo>
                      <a:pt x="356" y="130"/>
                    </a:lnTo>
                    <a:lnTo>
                      <a:pt x="359" y="140"/>
                    </a:lnTo>
                    <a:lnTo>
                      <a:pt x="361" y="150"/>
                    </a:lnTo>
                    <a:lnTo>
                      <a:pt x="365" y="170"/>
                    </a:lnTo>
                    <a:lnTo>
                      <a:pt x="367" y="191"/>
                    </a:lnTo>
                    <a:lnTo>
                      <a:pt x="368" y="202"/>
                    </a:lnTo>
                    <a:lnTo>
                      <a:pt x="368" y="213"/>
                    </a:lnTo>
                    <a:lnTo>
                      <a:pt x="367" y="234"/>
                    </a:lnTo>
                    <a:lnTo>
                      <a:pt x="366" y="245"/>
                    </a:lnTo>
                    <a:lnTo>
                      <a:pt x="365" y="255"/>
                    </a:lnTo>
                    <a:lnTo>
                      <a:pt x="363" y="266"/>
                    </a:lnTo>
                    <a:lnTo>
                      <a:pt x="361" y="276"/>
                    </a:lnTo>
                    <a:lnTo>
                      <a:pt x="359" y="286"/>
                    </a:lnTo>
                    <a:lnTo>
                      <a:pt x="356" y="295"/>
                    </a:lnTo>
                    <a:lnTo>
                      <a:pt x="349" y="314"/>
                    </a:lnTo>
                    <a:lnTo>
                      <a:pt x="345" y="323"/>
                    </a:lnTo>
                    <a:lnTo>
                      <a:pt x="341" y="332"/>
                    </a:lnTo>
                    <a:lnTo>
                      <a:pt x="336" y="340"/>
                    </a:lnTo>
                    <a:lnTo>
                      <a:pt x="331" y="348"/>
                    </a:lnTo>
                    <a:lnTo>
                      <a:pt x="320" y="363"/>
                    </a:lnTo>
                    <a:lnTo>
                      <a:pt x="314" y="370"/>
                    </a:lnTo>
                    <a:lnTo>
                      <a:pt x="308" y="377"/>
                    </a:lnTo>
                    <a:lnTo>
                      <a:pt x="301" y="383"/>
                    </a:lnTo>
                    <a:lnTo>
                      <a:pt x="294" y="389"/>
                    </a:lnTo>
                    <a:lnTo>
                      <a:pt x="286" y="395"/>
                    </a:lnTo>
                    <a:lnTo>
                      <a:pt x="279" y="400"/>
                    </a:lnTo>
                    <a:lnTo>
                      <a:pt x="271" y="405"/>
                    </a:lnTo>
                    <a:lnTo>
                      <a:pt x="262" y="409"/>
                    </a:lnTo>
                    <a:lnTo>
                      <a:pt x="253" y="413"/>
                    </a:lnTo>
                    <a:lnTo>
                      <a:pt x="244" y="416"/>
                    </a:lnTo>
                    <a:lnTo>
                      <a:pt x="235" y="419"/>
                    </a:lnTo>
                    <a:lnTo>
                      <a:pt x="225" y="422"/>
                    </a:lnTo>
                    <a:lnTo>
                      <a:pt x="216" y="424"/>
                    </a:lnTo>
                    <a:lnTo>
                      <a:pt x="205" y="425"/>
                    </a:lnTo>
                    <a:lnTo>
                      <a:pt x="195" y="426"/>
                    </a:lnTo>
                    <a:lnTo>
                      <a:pt x="184" y="426"/>
                    </a:lnTo>
                    <a:close/>
                    <a:moveTo>
                      <a:pt x="184" y="59"/>
                    </a:moveTo>
                    <a:lnTo>
                      <a:pt x="176" y="59"/>
                    </a:lnTo>
                    <a:lnTo>
                      <a:pt x="169" y="60"/>
                    </a:lnTo>
                    <a:lnTo>
                      <a:pt x="162" y="61"/>
                    </a:lnTo>
                    <a:lnTo>
                      <a:pt x="155" y="62"/>
                    </a:lnTo>
                    <a:lnTo>
                      <a:pt x="148" y="64"/>
                    </a:lnTo>
                    <a:lnTo>
                      <a:pt x="142" y="66"/>
                    </a:lnTo>
                    <a:lnTo>
                      <a:pt x="136" y="69"/>
                    </a:lnTo>
                    <a:lnTo>
                      <a:pt x="130" y="71"/>
                    </a:lnTo>
                    <a:lnTo>
                      <a:pt x="125" y="75"/>
                    </a:lnTo>
                    <a:lnTo>
                      <a:pt x="119" y="78"/>
                    </a:lnTo>
                    <a:lnTo>
                      <a:pt x="114" y="82"/>
                    </a:lnTo>
                    <a:lnTo>
                      <a:pt x="109" y="86"/>
                    </a:lnTo>
                    <a:lnTo>
                      <a:pt x="104" y="90"/>
                    </a:lnTo>
                    <a:lnTo>
                      <a:pt x="100" y="95"/>
                    </a:lnTo>
                    <a:lnTo>
                      <a:pt x="92" y="105"/>
                    </a:lnTo>
                    <a:lnTo>
                      <a:pt x="85" y="116"/>
                    </a:lnTo>
                    <a:lnTo>
                      <a:pt x="79" y="128"/>
                    </a:lnTo>
                    <a:lnTo>
                      <a:pt x="76" y="134"/>
                    </a:lnTo>
                    <a:lnTo>
                      <a:pt x="73" y="141"/>
                    </a:lnTo>
                    <a:lnTo>
                      <a:pt x="69" y="154"/>
                    </a:lnTo>
                    <a:lnTo>
                      <a:pt x="66" y="168"/>
                    </a:lnTo>
                    <a:lnTo>
                      <a:pt x="65" y="175"/>
                    </a:lnTo>
                    <a:lnTo>
                      <a:pt x="63" y="182"/>
                    </a:lnTo>
                    <a:lnTo>
                      <a:pt x="62" y="197"/>
                    </a:lnTo>
                    <a:lnTo>
                      <a:pt x="62" y="213"/>
                    </a:lnTo>
                    <a:lnTo>
                      <a:pt x="62" y="228"/>
                    </a:lnTo>
                    <a:lnTo>
                      <a:pt x="63" y="243"/>
                    </a:lnTo>
                    <a:lnTo>
                      <a:pt x="66" y="257"/>
                    </a:lnTo>
                    <a:lnTo>
                      <a:pt x="69" y="271"/>
                    </a:lnTo>
                    <a:lnTo>
                      <a:pt x="73" y="285"/>
                    </a:lnTo>
                    <a:lnTo>
                      <a:pt x="79" y="298"/>
                    </a:lnTo>
                    <a:lnTo>
                      <a:pt x="85" y="310"/>
                    </a:lnTo>
                    <a:lnTo>
                      <a:pt x="88" y="315"/>
                    </a:lnTo>
                    <a:lnTo>
                      <a:pt x="92" y="321"/>
                    </a:lnTo>
                    <a:lnTo>
                      <a:pt x="100" y="331"/>
                    </a:lnTo>
                    <a:lnTo>
                      <a:pt x="104" y="335"/>
                    </a:lnTo>
                    <a:lnTo>
                      <a:pt x="109" y="340"/>
                    </a:lnTo>
                    <a:lnTo>
                      <a:pt x="119" y="348"/>
                    </a:lnTo>
                    <a:lnTo>
                      <a:pt x="125" y="351"/>
                    </a:lnTo>
                    <a:lnTo>
                      <a:pt x="130" y="354"/>
                    </a:lnTo>
                    <a:lnTo>
                      <a:pt x="136" y="357"/>
                    </a:lnTo>
                    <a:lnTo>
                      <a:pt x="142" y="360"/>
                    </a:lnTo>
                    <a:lnTo>
                      <a:pt x="148" y="362"/>
                    </a:lnTo>
                    <a:lnTo>
                      <a:pt x="155" y="364"/>
                    </a:lnTo>
                    <a:lnTo>
                      <a:pt x="162" y="365"/>
                    </a:lnTo>
                    <a:lnTo>
                      <a:pt x="169" y="366"/>
                    </a:lnTo>
                    <a:lnTo>
                      <a:pt x="176" y="367"/>
                    </a:lnTo>
                    <a:lnTo>
                      <a:pt x="184" y="367"/>
                    </a:lnTo>
                    <a:lnTo>
                      <a:pt x="191" y="367"/>
                    </a:lnTo>
                    <a:lnTo>
                      <a:pt x="199" y="366"/>
                    </a:lnTo>
                    <a:lnTo>
                      <a:pt x="206" y="365"/>
                    </a:lnTo>
                    <a:lnTo>
                      <a:pt x="213" y="364"/>
                    </a:lnTo>
                    <a:lnTo>
                      <a:pt x="219" y="362"/>
                    </a:lnTo>
                    <a:lnTo>
                      <a:pt x="226" y="360"/>
                    </a:lnTo>
                    <a:lnTo>
                      <a:pt x="232" y="357"/>
                    </a:lnTo>
                    <a:lnTo>
                      <a:pt x="238" y="354"/>
                    </a:lnTo>
                    <a:lnTo>
                      <a:pt x="243" y="351"/>
                    </a:lnTo>
                    <a:lnTo>
                      <a:pt x="249" y="348"/>
                    </a:lnTo>
                    <a:lnTo>
                      <a:pt x="254" y="344"/>
                    </a:lnTo>
                    <a:lnTo>
                      <a:pt x="259" y="340"/>
                    </a:lnTo>
                    <a:lnTo>
                      <a:pt x="263" y="335"/>
                    </a:lnTo>
                    <a:lnTo>
                      <a:pt x="268" y="331"/>
                    </a:lnTo>
                    <a:lnTo>
                      <a:pt x="272" y="326"/>
                    </a:lnTo>
                    <a:lnTo>
                      <a:pt x="276" y="321"/>
                    </a:lnTo>
                    <a:lnTo>
                      <a:pt x="283" y="310"/>
                    </a:lnTo>
                    <a:lnTo>
                      <a:pt x="289" y="298"/>
                    </a:lnTo>
                    <a:lnTo>
                      <a:pt x="292" y="291"/>
                    </a:lnTo>
                    <a:lnTo>
                      <a:pt x="294" y="285"/>
                    </a:lnTo>
                    <a:lnTo>
                      <a:pt x="299" y="271"/>
                    </a:lnTo>
                    <a:lnTo>
                      <a:pt x="302" y="257"/>
                    </a:lnTo>
                    <a:lnTo>
                      <a:pt x="303" y="250"/>
                    </a:lnTo>
                    <a:lnTo>
                      <a:pt x="304" y="243"/>
                    </a:lnTo>
                    <a:lnTo>
                      <a:pt x="306" y="228"/>
                    </a:lnTo>
                    <a:lnTo>
                      <a:pt x="306" y="213"/>
                    </a:lnTo>
                    <a:lnTo>
                      <a:pt x="306" y="197"/>
                    </a:lnTo>
                    <a:lnTo>
                      <a:pt x="304" y="182"/>
                    </a:lnTo>
                    <a:lnTo>
                      <a:pt x="302" y="168"/>
                    </a:lnTo>
                    <a:lnTo>
                      <a:pt x="299" y="154"/>
                    </a:lnTo>
                    <a:lnTo>
                      <a:pt x="294" y="141"/>
                    </a:lnTo>
                    <a:lnTo>
                      <a:pt x="289" y="128"/>
                    </a:lnTo>
                    <a:lnTo>
                      <a:pt x="283" y="116"/>
                    </a:lnTo>
                    <a:lnTo>
                      <a:pt x="280" y="110"/>
                    </a:lnTo>
                    <a:lnTo>
                      <a:pt x="276" y="105"/>
                    </a:lnTo>
                    <a:lnTo>
                      <a:pt x="268" y="95"/>
                    </a:lnTo>
                    <a:lnTo>
                      <a:pt x="263" y="90"/>
                    </a:lnTo>
                    <a:lnTo>
                      <a:pt x="259" y="86"/>
                    </a:lnTo>
                    <a:lnTo>
                      <a:pt x="249" y="78"/>
                    </a:lnTo>
                    <a:lnTo>
                      <a:pt x="243" y="75"/>
                    </a:lnTo>
                    <a:lnTo>
                      <a:pt x="238" y="71"/>
                    </a:lnTo>
                    <a:lnTo>
                      <a:pt x="232" y="69"/>
                    </a:lnTo>
                    <a:lnTo>
                      <a:pt x="226" y="66"/>
                    </a:lnTo>
                    <a:lnTo>
                      <a:pt x="213" y="62"/>
                    </a:lnTo>
                    <a:lnTo>
                      <a:pt x="199" y="60"/>
                    </a:lnTo>
                    <a:lnTo>
                      <a:pt x="191" y="59"/>
                    </a:lnTo>
                    <a:lnTo>
                      <a:pt x="184"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fi-FI">
                  <a:latin typeface="+mn-lt"/>
                </a:endParaRPr>
              </a:p>
            </p:txBody>
          </p:sp>
          <p:sp>
            <p:nvSpPr>
              <p:cNvPr id="23" name="Freeform 15"/>
              <p:cNvSpPr>
                <a:spLocks/>
              </p:cNvSpPr>
              <p:nvPr/>
            </p:nvSpPr>
            <p:spPr bwMode="auto">
              <a:xfrm>
                <a:off x="7953375" y="4525963"/>
                <a:ext cx="328612" cy="666750"/>
              </a:xfrm>
              <a:custGeom>
                <a:avLst/>
                <a:gdLst>
                  <a:gd name="T0" fmla="*/ 207 w 207"/>
                  <a:gd name="T1" fmla="*/ 67 h 420"/>
                  <a:gd name="T2" fmla="*/ 192 w 207"/>
                  <a:gd name="T3" fmla="*/ 63 h 420"/>
                  <a:gd name="T4" fmla="*/ 185 w 207"/>
                  <a:gd name="T5" fmla="*/ 61 h 420"/>
                  <a:gd name="T6" fmla="*/ 178 w 207"/>
                  <a:gd name="T7" fmla="*/ 60 h 420"/>
                  <a:gd name="T8" fmla="*/ 171 w 207"/>
                  <a:gd name="T9" fmla="*/ 60 h 420"/>
                  <a:gd name="T10" fmla="*/ 164 w 207"/>
                  <a:gd name="T11" fmla="*/ 60 h 420"/>
                  <a:gd name="T12" fmla="*/ 157 w 207"/>
                  <a:gd name="T13" fmla="*/ 60 h 420"/>
                  <a:gd name="T14" fmla="*/ 150 w 207"/>
                  <a:gd name="T15" fmla="*/ 61 h 420"/>
                  <a:gd name="T16" fmla="*/ 138 w 207"/>
                  <a:gd name="T17" fmla="*/ 64 h 420"/>
                  <a:gd name="T18" fmla="*/ 132 w 207"/>
                  <a:gd name="T19" fmla="*/ 66 h 420"/>
                  <a:gd name="T20" fmla="*/ 126 w 207"/>
                  <a:gd name="T21" fmla="*/ 68 h 420"/>
                  <a:gd name="T22" fmla="*/ 120 w 207"/>
                  <a:gd name="T23" fmla="*/ 71 h 420"/>
                  <a:gd name="T24" fmla="*/ 115 w 207"/>
                  <a:gd name="T25" fmla="*/ 75 h 420"/>
                  <a:gd name="T26" fmla="*/ 110 w 207"/>
                  <a:gd name="T27" fmla="*/ 78 h 420"/>
                  <a:gd name="T28" fmla="*/ 105 w 207"/>
                  <a:gd name="T29" fmla="*/ 82 h 420"/>
                  <a:gd name="T30" fmla="*/ 100 w 207"/>
                  <a:gd name="T31" fmla="*/ 86 h 420"/>
                  <a:gd name="T32" fmla="*/ 95 w 207"/>
                  <a:gd name="T33" fmla="*/ 91 h 420"/>
                  <a:gd name="T34" fmla="*/ 91 w 207"/>
                  <a:gd name="T35" fmla="*/ 96 h 420"/>
                  <a:gd name="T36" fmla="*/ 87 w 207"/>
                  <a:gd name="T37" fmla="*/ 101 h 420"/>
                  <a:gd name="T38" fmla="*/ 84 w 207"/>
                  <a:gd name="T39" fmla="*/ 107 h 420"/>
                  <a:gd name="T40" fmla="*/ 79 w 207"/>
                  <a:gd name="T41" fmla="*/ 112 h 420"/>
                  <a:gd name="T42" fmla="*/ 76 w 207"/>
                  <a:gd name="T43" fmla="*/ 119 h 420"/>
                  <a:gd name="T44" fmla="*/ 73 w 207"/>
                  <a:gd name="T45" fmla="*/ 125 h 420"/>
                  <a:gd name="T46" fmla="*/ 69 w 207"/>
                  <a:gd name="T47" fmla="*/ 138 h 420"/>
                  <a:gd name="T48" fmla="*/ 65 w 207"/>
                  <a:gd name="T49" fmla="*/ 152 h 420"/>
                  <a:gd name="T50" fmla="*/ 64 w 207"/>
                  <a:gd name="T51" fmla="*/ 160 h 420"/>
                  <a:gd name="T52" fmla="*/ 63 w 207"/>
                  <a:gd name="T53" fmla="*/ 167 h 420"/>
                  <a:gd name="T54" fmla="*/ 63 w 207"/>
                  <a:gd name="T55" fmla="*/ 175 h 420"/>
                  <a:gd name="T56" fmla="*/ 62 w 207"/>
                  <a:gd name="T57" fmla="*/ 183 h 420"/>
                  <a:gd name="T58" fmla="*/ 62 w 207"/>
                  <a:gd name="T59" fmla="*/ 420 h 420"/>
                  <a:gd name="T60" fmla="*/ 0 w 207"/>
                  <a:gd name="T61" fmla="*/ 420 h 420"/>
                  <a:gd name="T62" fmla="*/ 0 w 207"/>
                  <a:gd name="T63" fmla="*/ 8 h 420"/>
                  <a:gd name="T64" fmla="*/ 59 w 207"/>
                  <a:gd name="T65" fmla="*/ 8 h 420"/>
                  <a:gd name="T66" fmla="*/ 59 w 207"/>
                  <a:gd name="T67" fmla="*/ 64 h 420"/>
                  <a:gd name="T68" fmla="*/ 63 w 207"/>
                  <a:gd name="T69" fmla="*/ 57 h 420"/>
                  <a:gd name="T70" fmla="*/ 69 w 207"/>
                  <a:gd name="T71" fmla="*/ 49 h 420"/>
                  <a:gd name="T72" fmla="*/ 71 w 207"/>
                  <a:gd name="T73" fmla="*/ 46 h 420"/>
                  <a:gd name="T74" fmla="*/ 74 w 207"/>
                  <a:gd name="T75" fmla="*/ 42 h 420"/>
                  <a:gd name="T76" fmla="*/ 82 w 207"/>
                  <a:gd name="T77" fmla="*/ 35 h 420"/>
                  <a:gd name="T78" fmla="*/ 86 w 207"/>
                  <a:gd name="T79" fmla="*/ 32 h 420"/>
                  <a:gd name="T80" fmla="*/ 90 w 207"/>
                  <a:gd name="T81" fmla="*/ 28 h 420"/>
                  <a:gd name="T82" fmla="*/ 94 w 207"/>
                  <a:gd name="T83" fmla="*/ 25 h 420"/>
                  <a:gd name="T84" fmla="*/ 98 w 207"/>
                  <a:gd name="T85" fmla="*/ 22 h 420"/>
                  <a:gd name="T86" fmla="*/ 107 w 207"/>
                  <a:gd name="T87" fmla="*/ 17 h 420"/>
                  <a:gd name="T88" fmla="*/ 116 w 207"/>
                  <a:gd name="T89" fmla="*/ 12 h 420"/>
                  <a:gd name="T90" fmla="*/ 126 w 207"/>
                  <a:gd name="T91" fmla="*/ 8 h 420"/>
                  <a:gd name="T92" fmla="*/ 136 w 207"/>
                  <a:gd name="T93" fmla="*/ 4 h 420"/>
                  <a:gd name="T94" fmla="*/ 147 w 207"/>
                  <a:gd name="T95" fmla="*/ 2 h 420"/>
                  <a:gd name="T96" fmla="*/ 159 w 207"/>
                  <a:gd name="T97" fmla="*/ 0 h 420"/>
                  <a:gd name="T98" fmla="*/ 171 w 207"/>
                  <a:gd name="T99" fmla="*/ 0 h 420"/>
                  <a:gd name="T100" fmla="*/ 183 w 207"/>
                  <a:gd name="T101" fmla="*/ 1 h 420"/>
                  <a:gd name="T102" fmla="*/ 195 w 207"/>
                  <a:gd name="T103" fmla="*/ 2 h 420"/>
                  <a:gd name="T104" fmla="*/ 207 w 207"/>
                  <a:gd name="T105" fmla="*/ 5 h 420"/>
                  <a:gd name="T106" fmla="*/ 207 w 207"/>
                  <a:gd name="T107" fmla="*/ 67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7" h="420">
                    <a:moveTo>
                      <a:pt x="207" y="67"/>
                    </a:moveTo>
                    <a:lnTo>
                      <a:pt x="192" y="63"/>
                    </a:lnTo>
                    <a:lnTo>
                      <a:pt x="185" y="61"/>
                    </a:lnTo>
                    <a:lnTo>
                      <a:pt x="178" y="60"/>
                    </a:lnTo>
                    <a:lnTo>
                      <a:pt x="171" y="60"/>
                    </a:lnTo>
                    <a:lnTo>
                      <a:pt x="164" y="60"/>
                    </a:lnTo>
                    <a:lnTo>
                      <a:pt x="157" y="60"/>
                    </a:lnTo>
                    <a:lnTo>
                      <a:pt x="150" y="61"/>
                    </a:lnTo>
                    <a:lnTo>
                      <a:pt x="138" y="64"/>
                    </a:lnTo>
                    <a:lnTo>
                      <a:pt x="132" y="66"/>
                    </a:lnTo>
                    <a:lnTo>
                      <a:pt x="126" y="68"/>
                    </a:lnTo>
                    <a:lnTo>
                      <a:pt x="120" y="71"/>
                    </a:lnTo>
                    <a:lnTo>
                      <a:pt x="115" y="75"/>
                    </a:lnTo>
                    <a:lnTo>
                      <a:pt x="110" y="78"/>
                    </a:lnTo>
                    <a:lnTo>
                      <a:pt x="105" y="82"/>
                    </a:lnTo>
                    <a:lnTo>
                      <a:pt x="100" y="86"/>
                    </a:lnTo>
                    <a:lnTo>
                      <a:pt x="95" y="91"/>
                    </a:lnTo>
                    <a:lnTo>
                      <a:pt x="91" y="96"/>
                    </a:lnTo>
                    <a:lnTo>
                      <a:pt x="87" y="101"/>
                    </a:lnTo>
                    <a:lnTo>
                      <a:pt x="84" y="107"/>
                    </a:lnTo>
                    <a:lnTo>
                      <a:pt x="79" y="112"/>
                    </a:lnTo>
                    <a:lnTo>
                      <a:pt x="76" y="119"/>
                    </a:lnTo>
                    <a:lnTo>
                      <a:pt x="73" y="125"/>
                    </a:lnTo>
                    <a:lnTo>
                      <a:pt x="69" y="138"/>
                    </a:lnTo>
                    <a:lnTo>
                      <a:pt x="65" y="152"/>
                    </a:lnTo>
                    <a:lnTo>
                      <a:pt x="64" y="160"/>
                    </a:lnTo>
                    <a:lnTo>
                      <a:pt x="63" y="167"/>
                    </a:lnTo>
                    <a:lnTo>
                      <a:pt x="63" y="175"/>
                    </a:lnTo>
                    <a:lnTo>
                      <a:pt x="62" y="183"/>
                    </a:lnTo>
                    <a:lnTo>
                      <a:pt x="62" y="420"/>
                    </a:lnTo>
                    <a:lnTo>
                      <a:pt x="0" y="420"/>
                    </a:lnTo>
                    <a:lnTo>
                      <a:pt x="0" y="8"/>
                    </a:lnTo>
                    <a:lnTo>
                      <a:pt x="59" y="8"/>
                    </a:lnTo>
                    <a:lnTo>
                      <a:pt x="59" y="64"/>
                    </a:lnTo>
                    <a:lnTo>
                      <a:pt x="63" y="57"/>
                    </a:lnTo>
                    <a:lnTo>
                      <a:pt x="69" y="49"/>
                    </a:lnTo>
                    <a:lnTo>
                      <a:pt x="71" y="46"/>
                    </a:lnTo>
                    <a:lnTo>
                      <a:pt x="74" y="42"/>
                    </a:lnTo>
                    <a:lnTo>
                      <a:pt x="82" y="35"/>
                    </a:lnTo>
                    <a:lnTo>
                      <a:pt x="86" y="32"/>
                    </a:lnTo>
                    <a:lnTo>
                      <a:pt x="90" y="28"/>
                    </a:lnTo>
                    <a:lnTo>
                      <a:pt x="94" y="25"/>
                    </a:lnTo>
                    <a:lnTo>
                      <a:pt x="98" y="22"/>
                    </a:lnTo>
                    <a:lnTo>
                      <a:pt x="107" y="17"/>
                    </a:lnTo>
                    <a:lnTo>
                      <a:pt x="116" y="12"/>
                    </a:lnTo>
                    <a:lnTo>
                      <a:pt x="126" y="8"/>
                    </a:lnTo>
                    <a:lnTo>
                      <a:pt x="136" y="4"/>
                    </a:lnTo>
                    <a:lnTo>
                      <a:pt x="147" y="2"/>
                    </a:lnTo>
                    <a:lnTo>
                      <a:pt x="159" y="0"/>
                    </a:lnTo>
                    <a:lnTo>
                      <a:pt x="171" y="0"/>
                    </a:lnTo>
                    <a:lnTo>
                      <a:pt x="183" y="1"/>
                    </a:lnTo>
                    <a:lnTo>
                      <a:pt x="195" y="2"/>
                    </a:lnTo>
                    <a:lnTo>
                      <a:pt x="207" y="5"/>
                    </a:lnTo>
                    <a:lnTo>
                      <a:pt x="20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fi-FI">
                  <a:latin typeface="+mn-lt"/>
                </a:endParaRPr>
              </a:p>
            </p:txBody>
          </p:sp>
          <p:sp>
            <p:nvSpPr>
              <p:cNvPr id="24" name="Rectangle 16"/>
              <p:cNvSpPr>
                <a:spLocks noChangeArrowheads="1"/>
              </p:cNvSpPr>
              <p:nvPr/>
            </p:nvSpPr>
            <p:spPr bwMode="auto">
              <a:xfrm>
                <a:off x="8415338" y="4324351"/>
                <a:ext cx="98425" cy="866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fi-FI">
                  <a:latin typeface="+mn-lt"/>
                </a:endParaRPr>
              </a:p>
            </p:txBody>
          </p:sp>
          <p:sp>
            <p:nvSpPr>
              <p:cNvPr id="25" name="Freeform 17"/>
              <p:cNvSpPr>
                <a:spLocks noEditPoints="1"/>
              </p:cNvSpPr>
              <p:nvPr/>
            </p:nvSpPr>
            <p:spPr bwMode="auto">
              <a:xfrm>
                <a:off x="8683625" y="4324351"/>
                <a:ext cx="582612" cy="879475"/>
              </a:xfrm>
              <a:custGeom>
                <a:avLst/>
                <a:gdLst>
                  <a:gd name="T0" fmla="*/ 308 w 367"/>
                  <a:gd name="T1" fmla="*/ 547 h 554"/>
                  <a:gd name="T2" fmla="*/ 290 w 367"/>
                  <a:gd name="T3" fmla="*/ 505 h 554"/>
                  <a:gd name="T4" fmla="*/ 261 w 367"/>
                  <a:gd name="T5" fmla="*/ 530 h 554"/>
                  <a:gd name="T6" fmla="*/ 236 w 367"/>
                  <a:gd name="T7" fmla="*/ 543 h 554"/>
                  <a:gd name="T8" fmla="*/ 197 w 367"/>
                  <a:gd name="T9" fmla="*/ 553 h 554"/>
                  <a:gd name="T10" fmla="*/ 155 w 367"/>
                  <a:gd name="T11" fmla="*/ 553 h 554"/>
                  <a:gd name="T12" fmla="*/ 119 w 367"/>
                  <a:gd name="T13" fmla="*/ 544 h 554"/>
                  <a:gd name="T14" fmla="*/ 87 w 367"/>
                  <a:gd name="T15" fmla="*/ 528 h 554"/>
                  <a:gd name="T16" fmla="*/ 66 w 367"/>
                  <a:gd name="T17" fmla="*/ 512 h 554"/>
                  <a:gd name="T18" fmla="*/ 42 w 367"/>
                  <a:gd name="T19" fmla="*/ 484 h 554"/>
                  <a:gd name="T20" fmla="*/ 19 w 367"/>
                  <a:gd name="T21" fmla="*/ 443 h 554"/>
                  <a:gd name="T22" fmla="*/ 7 w 367"/>
                  <a:gd name="T23" fmla="*/ 404 h 554"/>
                  <a:gd name="T24" fmla="*/ 0 w 367"/>
                  <a:gd name="T25" fmla="*/ 341 h 554"/>
                  <a:gd name="T26" fmla="*/ 5 w 367"/>
                  <a:gd name="T27" fmla="*/ 288 h 554"/>
                  <a:gd name="T28" fmla="*/ 19 w 367"/>
                  <a:gd name="T29" fmla="*/ 240 h 554"/>
                  <a:gd name="T30" fmla="*/ 37 w 367"/>
                  <a:gd name="T31" fmla="*/ 206 h 554"/>
                  <a:gd name="T32" fmla="*/ 61 w 367"/>
                  <a:gd name="T33" fmla="*/ 177 h 554"/>
                  <a:gd name="T34" fmla="*/ 89 w 367"/>
                  <a:gd name="T35" fmla="*/ 154 h 554"/>
                  <a:gd name="T36" fmla="*/ 123 w 367"/>
                  <a:gd name="T37" fmla="*/ 138 h 554"/>
                  <a:gd name="T38" fmla="*/ 161 w 367"/>
                  <a:gd name="T39" fmla="*/ 129 h 554"/>
                  <a:gd name="T40" fmla="*/ 202 w 367"/>
                  <a:gd name="T41" fmla="*/ 129 h 554"/>
                  <a:gd name="T42" fmla="*/ 238 w 367"/>
                  <a:gd name="T43" fmla="*/ 139 h 554"/>
                  <a:gd name="T44" fmla="*/ 269 w 367"/>
                  <a:gd name="T45" fmla="*/ 156 h 554"/>
                  <a:gd name="T46" fmla="*/ 286 w 367"/>
                  <a:gd name="T47" fmla="*/ 170 h 554"/>
                  <a:gd name="T48" fmla="*/ 305 w 367"/>
                  <a:gd name="T49" fmla="*/ 194 h 554"/>
                  <a:gd name="T50" fmla="*/ 169 w 367"/>
                  <a:gd name="T51" fmla="*/ 188 h 554"/>
                  <a:gd name="T52" fmla="*/ 143 w 367"/>
                  <a:gd name="T53" fmla="*/ 194 h 554"/>
                  <a:gd name="T54" fmla="*/ 120 w 367"/>
                  <a:gd name="T55" fmla="*/ 206 h 554"/>
                  <a:gd name="T56" fmla="*/ 101 w 367"/>
                  <a:gd name="T57" fmla="*/ 223 h 554"/>
                  <a:gd name="T58" fmla="*/ 80 w 367"/>
                  <a:gd name="T59" fmla="*/ 256 h 554"/>
                  <a:gd name="T60" fmla="*/ 64 w 367"/>
                  <a:gd name="T61" fmla="*/ 311 h 554"/>
                  <a:gd name="T62" fmla="*/ 64 w 367"/>
                  <a:gd name="T63" fmla="*/ 372 h 554"/>
                  <a:gd name="T64" fmla="*/ 74 w 367"/>
                  <a:gd name="T65" fmla="*/ 413 h 554"/>
                  <a:gd name="T66" fmla="*/ 93 w 367"/>
                  <a:gd name="T67" fmla="*/ 449 h 554"/>
                  <a:gd name="T68" fmla="*/ 115 w 367"/>
                  <a:gd name="T69" fmla="*/ 472 h 554"/>
                  <a:gd name="T70" fmla="*/ 137 w 367"/>
                  <a:gd name="T71" fmla="*/ 485 h 554"/>
                  <a:gd name="T72" fmla="*/ 183 w 367"/>
                  <a:gd name="T73" fmla="*/ 495 h 554"/>
                  <a:gd name="T74" fmla="*/ 220 w 367"/>
                  <a:gd name="T75" fmla="*/ 490 h 554"/>
                  <a:gd name="T76" fmla="*/ 244 w 367"/>
                  <a:gd name="T77" fmla="*/ 479 h 554"/>
                  <a:gd name="T78" fmla="*/ 264 w 367"/>
                  <a:gd name="T79" fmla="*/ 464 h 554"/>
                  <a:gd name="T80" fmla="*/ 287 w 367"/>
                  <a:gd name="T81" fmla="*/ 432 h 554"/>
                  <a:gd name="T82" fmla="*/ 302 w 367"/>
                  <a:gd name="T83" fmla="*/ 386 h 554"/>
                  <a:gd name="T84" fmla="*/ 306 w 367"/>
                  <a:gd name="T85" fmla="*/ 341 h 554"/>
                  <a:gd name="T86" fmla="*/ 298 w 367"/>
                  <a:gd name="T87" fmla="*/ 283 h 554"/>
                  <a:gd name="T88" fmla="*/ 282 w 367"/>
                  <a:gd name="T89" fmla="*/ 244 h 554"/>
                  <a:gd name="T90" fmla="*/ 262 w 367"/>
                  <a:gd name="T91" fmla="*/ 219 h 554"/>
                  <a:gd name="T92" fmla="*/ 236 w 367"/>
                  <a:gd name="T93" fmla="*/ 199 h 554"/>
                  <a:gd name="T94" fmla="*/ 211 w 367"/>
                  <a:gd name="T95" fmla="*/ 190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7" h="554">
                    <a:moveTo>
                      <a:pt x="305" y="0"/>
                    </a:moveTo>
                    <a:lnTo>
                      <a:pt x="367" y="0"/>
                    </a:lnTo>
                    <a:lnTo>
                      <a:pt x="367" y="547"/>
                    </a:lnTo>
                    <a:lnTo>
                      <a:pt x="308" y="547"/>
                    </a:lnTo>
                    <a:lnTo>
                      <a:pt x="308" y="481"/>
                    </a:lnTo>
                    <a:lnTo>
                      <a:pt x="303" y="489"/>
                    </a:lnTo>
                    <a:lnTo>
                      <a:pt x="297" y="498"/>
                    </a:lnTo>
                    <a:lnTo>
                      <a:pt x="290" y="505"/>
                    </a:lnTo>
                    <a:lnTo>
                      <a:pt x="284" y="512"/>
                    </a:lnTo>
                    <a:lnTo>
                      <a:pt x="277" y="519"/>
                    </a:lnTo>
                    <a:lnTo>
                      <a:pt x="269" y="525"/>
                    </a:lnTo>
                    <a:lnTo>
                      <a:pt x="261" y="530"/>
                    </a:lnTo>
                    <a:lnTo>
                      <a:pt x="253" y="535"/>
                    </a:lnTo>
                    <a:lnTo>
                      <a:pt x="245" y="539"/>
                    </a:lnTo>
                    <a:lnTo>
                      <a:pt x="240" y="541"/>
                    </a:lnTo>
                    <a:lnTo>
                      <a:pt x="236" y="543"/>
                    </a:lnTo>
                    <a:lnTo>
                      <a:pt x="226" y="547"/>
                    </a:lnTo>
                    <a:lnTo>
                      <a:pt x="217" y="549"/>
                    </a:lnTo>
                    <a:lnTo>
                      <a:pt x="207" y="551"/>
                    </a:lnTo>
                    <a:lnTo>
                      <a:pt x="197" y="553"/>
                    </a:lnTo>
                    <a:lnTo>
                      <a:pt x="186" y="554"/>
                    </a:lnTo>
                    <a:lnTo>
                      <a:pt x="175" y="554"/>
                    </a:lnTo>
                    <a:lnTo>
                      <a:pt x="165" y="554"/>
                    </a:lnTo>
                    <a:lnTo>
                      <a:pt x="155" y="553"/>
                    </a:lnTo>
                    <a:lnTo>
                      <a:pt x="146" y="552"/>
                    </a:lnTo>
                    <a:lnTo>
                      <a:pt x="137" y="550"/>
                    </a:lnTo>
                    <a:lnTo>
                      <a:pt x="128" y="547"/>
                    </a:lnTo>
                    <a:lnTo>
                      <a:pt x="119" y="544"/>
                    </a:lnTo>
                    <a:lnTo>
                      <a:pt x="110" y="541"/>
                    </a:lnTo>
                    <a:lnTo>
                      <a:pt x="102" y="537"/>
                    </a:lnTo>
                    <a:lnTo>
                      <a:pt x="94" y="533"/>
                    </a:lnTo>
                    <a:lnTo>
                      <a:pt x="87" y="528"/>
                    </a:lnTo>
                    <a:lnTo>
                      <a:pt x="83" y="526"/>
                    </a:lnTo>
                    <a:lnTo>
                      <a:pt x="79" y="523"/>
                    </a:lnTo>
                    <a:lnTo>
                      <a:pt x="72" y="518"/>
                    </a:lnTo>
                    <a:lnTo>
                      <a:pt x="66" y="512"/>
                    </a:lnTo>
                    <a:lnTo>
                      <a:pt x="59" y="505"/>
                    </a:lnTo>
                    <a:lnTo>
                      <a:pt x="53" y="499"/>
                    </a:lnTo>
                    <a:lnTo>
                      <a:pt x="47" y="492"/>
                    </a:lnTo>
                    <a:lnTo>
                      <a:pt x="42" y="484"/>
                    </a:lnTo>
                    <a:lnTo>
                      <a:pt x="37" y="477"/>
                    </a:lnTo>
                    <a:lnTo>
                      <a:pt x="27" y="460"/>
                    </a:lnTo>
                    <a:lnTo>
                      <a:pt x="23" y="452"/>
                    </a:lnTo>
                    <a:lnTo>
                      <a:pt x="19" y="443"/>
                    </a:lnTo>
                    <a:lnTo>
                      <a:pt x="16" y="433"/>
                    </a:lnTo>
                    <a:lnTo>
                      <a:pt x="12" y="424"/>
                    </a:lnTo>
                    <a:lnTo>
                      <a:pt x="10" y="414"/>
                    </a:lnTo>
                    <a:lnTo>
                      <a:pt x="7" y="404"/>
                    </a:lnTo>
                    <a:lnTo>
                      <a:pt x="3" y="384"/>
                    </a:lnTo>
                    <a:lnTo>
                      <a:pt x="1" y="363"/>
                    </a:lnTo>
                    <a:lnTo>
                      <a:pt x="1" y="352"/>
                    </a:lnTo>
                    <a:lnTo>
                      <a:pt x="0" y="341"/>
                    </a:lnTo>
                    <a:lnTo>
                      <a:pt x="1" y="320"/>
                    </a:lnTo>
                    <a:lnTo>
                      <a:pt x="2" y="309"/>
                    </a:lnTo>
                    <a:lnTo>
                      <a:pt x="3" y="299"/>
                    </a:lnTo>
                    <a:lnTo>
                      <a:pt x="5" y="288"/>
                    </a:lnTo>
                    <a:lnTo>
                      <a:pt x="7" y="278"/>
                    </a:lnTo>
                    <a:lnTo>
                      <a:pt x="10" y="268"/>
                    </a:lnTo>
                    <a:lnTo>
                      <a:pt x="13" y="259"/>
                    </a:lnTo>
                    <a:lnTo>
                      <a:pt x="19" y="240"/>
                    </a:lnTo>
                    <a:lnTo>
                      <a:pt x="23" y="231"/>
                    </a:lnTo>
                    <a:lnTo>
                      <a:pt x="28" y="222"/>
                    </a:lnTo>
                    <a:lnTo>
                      <a:pt x="32" y="214"/>
                    </a:lnTo>
                    <a:lnTo>
                      <a:pt x="37" y="206"/>
                    </a:lnTo>
                    <a:lnTo>
                      <a:pt x="43" y="198"/>
                    </a:lnTo>
                    <a:lnTo>
                      <a:pt x="48" y="191"/>
                    </a:lnTo>
                    <a:lnTo>
                      <a:pt x="54" y="184"/>
                    </a:lnTo>
                    <a:lnTo>
                      <a:pt x="61" y="177"/>
                    </a:lnTo>
                    <a:lnTo>
                      <a:pt x="67" y="171"/>
                    </a:lnTo>
                    <a:lnTo>
                      <a:pt x="74" y="165"/>
                    </a:lnTo>
                    <a:lnTo>
                      <a:pt x="82" y="159"/>
                    </a:lnTo>
                    <a:lnTo>
                      <a:pt x="89" y="154"/>
                    </a:lnTo>
                    <a:lnTo>
                      <a:pt x="97" y="149"/>
                    </a:lnTo>
                    <a:lnTo>
                      <a:pt x="105" y="145"/>
                    </a:lnTo>
                    <a:lnTo>
                      <a:pt x="114" y="141"/>
                    </a:lnTo>
                    <a:lnTo>
                      <a:pt x="123" y="138"/>
                    </a:lnTo>
                    <a:lnTo>
                      <a:pt x="132" y="135"/>
                    </a:lnTo>
                    <a:lnTo>
                      <a:pt x="142" y="132"/>
                    </a:lnTo>
                    <a:lnTo>
                      <a:pt x="151" y="130"/>
                    </a:lnTo>
                    <a:lnTo>
                      <a:pt x="161" y="129"/>
                    </a:lnTo>
                    <a:lnTo>
                      <a:pt x="172" y="128"/>
                    </a:lnTo>
                    <a:lnTo>
                      <a:pt x="182" y="128"/>
                    </a:lnTo>
                    <a:lnTo>
                      <a:pt x="192" y="128"/>
                    </a:lnTo>
                    <a:lnTo>
                      <a:pt x="202" y="129"/>
                    </a:lnTo>
                    <a:lnTo>
                      <a:pt x="212" y="131"/>
                    </a:lnTo>
                    <a:lnTo>
                      <a:pt x="221" y="133"/>
                    </a:lnTo>
                    <a:lnTo>
                      <a:pt x="230" y="135"/>
                    </a:lnTo>
                    <a:lnTo>
                      <a:pt x="238" y="139"/>
                    </a:lnTo>
                    <a:lnTo>
                      <a:pt x="247" y="142"/>
                    </a:lnTo>
                    <a:lnTo>
                      <a:pt x="254" y="146"/>
                    </a:lnTo>
                    <a:lnTo>
                      <a:pt x="262" y="151"/>
                    </a:lnTo>
                    <a:lnTo>
                      <a:pt x="269" y="156"/>
                    </a:lnTo>
                    <a:lnTo>
                      <a:pt x="273" y="158"/>
                    </a:lnTo>
                    <a:lnTo>
                      <a:pt x="276" y="161"/>
                    </a:lnTo>
                    <a:lnTo>
                      <a:pt x="283" y="167"/>
                    </a:lnTo>
                    <a:lnTo>
                      <a:pt x="286" y="170"/>
                    </a:lnTo>
                    <a:lnTo>
                      <a:pt x="289" y="173"/>
                    </a:lnTo>
                    <a:lnTo>
                      <a:pt x="294" y="180"/>
                    </a:lnTo>
                    <a:lnTo>
                      <a:pt x="300" y="186"/>
                    </a:lnTo>
                    <a:lnTo>
                      <a:pt x="305" y="194"/>
                    </a:lnTo>
                    <a:lnTo>
                      <a:pt x="305" y="0"/>
                    </a:lnTo>
                    <a:close/>
                    <a:moveTo>
                      <a:pt x="183" y="187"/>
                    </a:moveTo>
                    <a:lnTo>
                      <a:pt x="176" y="187"/>
                    </a:lnTo>
                    <a:lnTo>
                      <a:pt x="169" y="188"/>
                    </a:lnTo>
                    <a:lnTo>
                      <a:pt x="162" y="189"/>
                    </a:lnTo>
                    <a:lnTo>
                      <a:pt x="155" y="190"/>
                    </a:lnTo>
                    <a:lnTo>
                      <a:pt x="149" y="192"/>
                    </a:lnTo>
                    <a:lnTo>
                      <a:pt x="143" y="194"/>
                    </a:lnTo>
                    <a:lnTo>
                      <a:pt x="137" y="197"/>
                    </a:lnTo>
                    <a:lnTo>
                      <a:pt x="131" y="199"/>
                    </a:lnTo>
                    <a:lnTo>
                      <a:pt x="126" y="203"/>
                    </a:lnTo>
                    <a:lnTo>
                      <a:pt x="120" y="206"/>
                    </a:lnTo>
                    <a:lnTo>
                      <a:pt x="115" y="210"/>
                    </a:lnTo>
                    <a:lnTo>
                      <a:pt x="110" y="214"/>
                    </a:lnTo>
                    <a:lnTo>
                      <a:pt x="106" y="219"/>
                    </a:lnTo>
                    <a:lnTo>
                      <a:pt x="101" y="223"/>
                    </a:lnTo>
                    <a:lnTo>
                      <a:pt x="97" y="228"/>
                    </a:lnTo>
                    <a:lnTo>
                      <a:pt x="93" y="233"/>
                    </a:lnTo>
                    <a:lnTo>
                      <a:pt x="86" y="244"/>
                    </a:lnTo>
                    <a:lnTo>
                      <a:pt x="80" y="256"/>
                    </a:lnTo>
                    <a:lnTo>
                      <a:pt x="75" y="269"/>
                    </a:lnTo>
                    <a:lnTo>
                      <a:pt x="70" y="283"/>
                    </a:lnTo>
                    <a:lnTo>
                      <a:pt x="67" y="297"/>
                    </a:lnTo>
                    <a:lnTo>
                      <a:pt x="64" y="311"/>
                    </a:lnTo>
                    <a:lnTo>
                      <a:pt x="63" y="326"/>
                    </a:lnTo>
                    <a:lnTo>
                      <a:pt x="62" y="341"/>
                    </a:lnTo>
                    <a:lnTo>
                      <a:pt x="63" y="357"/>
                    </a:lnTo>
                    <a:lnTo>
                      <a:pt x="64" y="372"/>
                    </a:lnTo>
                    <a:lnTo>
                      <a:pt x="67" y="386"/>
                    </a:lnTo>
                    <a:lnTo>
                      <a:pt x="68" y="393"/>
                    </a:lnTo>
                    <a:lnTo>
                      <a:pt x="70" y="400"/>
                    </a:lnTo>
                    <a:lnTo>
                      <a:pt x="74" y="413"/>
                    </a:lnTo>
                    <a:lnTo>
                      <a:pt x="80" y="426"/>
                    </a:lnTo>
                    <a:lnTo>
                      <a:pt x="86" y="438"/>
                    </a:lnTo>
                    <a:lnTo>
                      <a:pt x="89" y="444"/>
                    </a:lnTo>
                    <a:lnTo>
                      <a:pt x="93" y="449"/>
                    </a:lnTo>
                    <a:lnTo>
                      <a:pt x="101" y="459"/>
                    </a:lnTo>
                    <a:lnTo>
                      <a:pt x="105" y="464"/>
                    </a:lnTo>
                    <a:lnTo>
                      <a:pt x="110" y="468"/>
                    </a:lnTo>
                    <a:lnTo>
                      <a:pt x="115" y="472"/>
                    </a:lnTo>
                    <a:lnTo>
                      <a:pt x="120" y="476"/>
                    </a:lnTo>
                    <a:lnTo>
                      <a:pt x="125" y="479"/>
                    </a:lnTo>
                    <a:lnTo>
                      <a:pt x="131" y="483"/>
                    </a:lnTo>
                    <a:lnTo>
                      <a:pt x="137" y="485"/>
                    </a:lnTo>
                    <a:lnTo>
                      <a:pt x="143" y="488"/>
                    </a:lnTo>
                    <a:lnTo>
                      <a:pt x="155" y="492"/>
                    </a:lnTo>
                    <a:lnTo>
                      <a:pt x="169" y="494"/>
                    </a:lnTo>
                    <a:lnTo>
                      <a:pt x="183" y="495"/>
                    </a:lnTo>
                    <a:lnTo>
                      <a:pt x="199" y="494"/>
                    </a:lnTo>
                    <a:lnTo>
                      <a:pt x="206" y="493"/>
                    </a:lnTo>
                    <a:lnTo>
                      <a:pt x="213" y="492"/>
                    </a:lnTo>
                    <a:lnTo>
                      <a:pt x="220" y="490"/>
                    </a:lnTo>
                    <a:lnTo>
                      <a:pt x="226" y="488"/>
                    </a:lnTo>
                    <a:lnTo>
                      <a:pt x="232" y="485"/>
                    </a:lnTo>
                    <a:lnTo>
                      <a:pt x="238" y="483"/>
                    </a:lnTo>
                    <a:lnTo>
                      <a:pt x="244" y="479"/>
                    </a:lnTo>
                    <a:lnTo>
                      <a:pt x="249" y="476"/>
                    </a:lnTo>
                    <a:lnTo>
                      <a:pt x="255" y="472"/>
                    </a:lnTo>
                    <a:lnTo>
                      <a:pt x="259" y="468"/>
                    </a:lnTo>
                    <a:lnTo>
                      <a:pt x="264" y="464"/>
                    </a:lnTo>
                    <a:lnTo>
                      <a:pt x="269" y="459"/>
                    </a:lnTo>
                    <a:lnTo>
                      <a:pt x="277" y="449"/>
                    </a:lnTo>
                    <a:lnTo>
                      <a:pt x="284" y="438"/>
                    </a:lnTo>
                    <a:lnTo>
                      <a:pt x="287" y="432"/>
                    </a:lnTo>
                    <a:lnTo>
                      <a:pt x="290" y="426"/>
                    </a:lnTo>
                    <a:lnTo>
                      <a:pt x="295" y="413"/>
                    </a:lnTo>
                    <a:lnTo>
                      <a:pt x="299" y="400"/>
                    </a:lnTo>
                    <a:lnTo>
                      <a:pt x="302" y="386"/>
                    </a:lnTo>
                    <a:lnTo>
                      <a:pt x="303" y="379"/>
                    </a:lnTo>
                    <a:lnTo>
                      <a:pt x="304" y="372"/>
                    </a:lnTo>
                    <a:lnTo>
                      <a:pt x="306" y="357"/>
                    </a:lnTo>
                    <a:lnTo>
                      <a:pt x="306" y="341"/>
                    </a:lnTo>
                    <a:lnTo>
                      <a:pt x="306" y="326"/>
                    </a:lnTo>
                    <a:lnTo>
                      <a:pt x="304" y="311"/>
                    </a:lnTo>
                    <a:lnTo>
                      <a:pt x="302" y="297"/>
                    </a:lnTo>
                    <a:lnTo>
                      <a:pt x="298" y="283"/>
                    </a:lnTo>
                    <a:lnTo>
                      <a:pt x="294" y="269"/>
                    </a:lnTo>
                    <a:lnTo>
                      <a:pt x="288" y="256"/>
                    </a:lnTo>
                    <a:lnTo>
                      <a:pt x="285" y="250"/>
                    </a:lnTo>
                    <a:lnTo>
                      <a:pt x="282" y="244"/>
                    </a:lnTo>
                    <a:lnTo>
                      <a:pt x="275" y="233"/>
                    </a:lnTo>
                    <a:lnTo>
                      <a:pt x="271" y="228"/>
                    </a:lnTo>
                    <a:lnTo>
                      <a:pt x="266" y="223"/>
                    </a:lnTo>
                    <a:lnTo>
                      <a:pt x="262" y="219"/>
                    </a:lnTo>
                    <a:lnTo>
                      <a:pt x="257" y="214"/>
                    </a:lnTo>
                    <a:lnTo>
                      <a:pt x="247" y="206"/>
                    </a:lnTo>
                    <a:lnTo>
                      <a:pt x="242" y="203"/>
                    </a:lnTo>
                    <a:lnTo>
                      <a:pt x="236" y="199"/>
                    </a:lnTo>
                    <a:lnTo>
                      <a:pt x="230" y="197"/>
                    </a:lnTo>
                    <a:lnTo>
                      <a:pt x="224" y="194"/>
                    </a:lnTo>
                    <a:lnTo>
                      <a:pt x="218" y="192"/>
                    </a:lnTo>
                    <a:lnTo>
                      <a:pt x="211" y="190"/>
                    </a:lnTo>
                    <a:lnTo>
                      <a:pt x="205" y="189"/>
                    </a:lnTo>
                    <a:lnTo>
                      <a:pt x="198" y="188"/>
                    </a:lnTo>
                    <a:lnTo>
                      <a:pt x="183" y="1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fi-FI">
                  <a:latin typeface="+mn-lt"/>
                </a:endParaRPr>
              </a:p>
            </p:txBody>
          </p:sp>
        </p:grpSp>
      </p:grpSp>
      <p:sp>
        <p:nvSpPr>
          <p:cNvPr id="13" name="Title 1"/>
          <p:cNvSpPr>
            <a:spLocks noGrp="1"/>
          </p:cNvSpPr>
          <p:nvPr>
            <p:ph type="ctrTitle"/>
          </p:nvPr>
        </p:nvSpPr>
        <p:spPr>
          <a:xfrm>
            <a:off x="761534" y="1214183"/>
            <a:ext cx="7620933" cy="2214818"/>
          </a:xfrm>
        </p:spPr>
        <p:txBody>
          <a:bodyPr anchor="b"/>
          <a:lstStyle>
            <a:lvl1pPr algn="ctr">
              <a:lnSpc>
                <a:spcPct val="85000"/>
              </a:lnSpc>
              <a:defRPr sz="5900" b="1"/>
            </a:lvl1pPr>
          </a:lstStyle>
          <a:p>
            <a:r>
              <a:rPr lang="en-US" dirty="0" smtClean="0"/>
              <a:t>Click to edit Master title style</a:t>
            </a:r>
            <a:endParaRPr lang="fi-FI" dirty="0"/>
          </a:p>
        </p:txBody>
      </p:sp>
      <p:sp>
        <p:nvSpPr>
          <p:cNvPr id="15" name="Text Placeholder 14"/>
          <p:cNvSpPr>
            <a:spLocks noGrp="1"/>
          </p:cNvSpPr>
          <p:nvPr>
            <p:ph type="body" sz="quarter" idx="13"/>
          </p:nvPr>
        </p:nvSpPr>
        <p:spPr>
          <a:xfrm>
            <a:off x="761534" y="3571895"/>
            <a:ext cx="7620933" cy="1572397"/>
          </a:xfrm>
        </p:spPr>
        <p:txBody>
          <a:bodyPr/>
          <a:lstStyle>
            <a:lvl1pPr marL="0" indent="0" algn="ctr">
              <a:buFontTx/>
              <a:buNone/>
              <a:defRPr sz="2800"/>
            </a:lvl1pPr>
          </a:lstStyle>
          <a:p>
            <a:pPr lvl="0"/>
            <a:r>
              <a:rPr lang="en-US" dirty="0" smtClean="0"/>
              <a:t>Click to edit Master text styles</a:t>
            </a:r>
          </a:p>
        </p:txBody>
      </p:sp>
      <p:sp>
        <p:nvSpPr>
          <p:cNvPr id="26" name="Date Placeholder 3"/>
          <p:cNvSpPr>
            <a:spLocks noGrp="1"/>
          </p:cNvSpPr>
          <p:nvPr>
            <p:ph type="dt" sz="half" idx="14"/>
          </p:nvPr>
        </p:nvSpPr>
        <p:spPr>
          <a:xfrm>
            <a:off x="457200" y="6356350"/>
            <a:ext cx="2133600" cy="365125"/>
          </a:xfrm>
          <a:prstGeom prst="rect">
            <a:avLst/>
          </a:prstGeom>
        </p:spPr>
        <p:txBody>
          <a:bodyPr/>
          <a:lstStyle>
            <a:lvl1pPr>
              <a:defRPr>
                <a:noFill/>
              </a:defRPr>
            </a:lvl1pPr>
          </a:lstStyle>
          <a:p>
            <a:pPr>
              <a:defRPr/>
            </a:pPr>
            <a:fld id="{0911901A-39E6-4900-B003-999CF778EA28}" type="datetime3">
              <a:rPr lang="en-US"/>
              <a:pPr>
                <a:defRPr/>
              </a:pPr>
              <a:t>13 December 2013</a:t>
            </a:fld>
            <a:endParaRPr lang="fi-FI"/>
          </a:p>
        </p:txBody>
      </p:sp>
      <p:sp>
        <p:nvSpPr>
          <p:cNvPr id="27" name="Footer Placeholder 4"/>
          <p:cNvSpPr>
            <a:spLocks noGrp="1"/>
          </p:cNvSpPr>
          <p:nvPr>
            <p:ph type="ftr" sz="quarter" idx="15"/>
          </p:nvPr>
        </p:nvSpPr>
        <p:spPr>
          <a:xfrm>
            <a:off x="3124200" y="6356350"/>
            <a:ext cx="2895600" cy="365125"/>
          </a:xfrm>
          <a:prstGeom prst="rect">
            <a:avLst/>
          </a:prstGeom>
        </p:spPr>
        <p:txBody>
          <a:bodyPr/>
          <a:lstStyle>
            <a:lvl1pPr>
              <a:defRPr>
                <a:noFill/>
              </a:defRPr>
            </a:lvl1pPr>
          </a:lstStyle>
          <a:p>
            <a:pPr>
              <a:defRPr/>
            </a:pPr>
            <a:r>
              <a:rPr lang="fi-FI"/>
              <a:t>Presentation name</a:t>
            </a:r>
          </a:p>
        </p:txBody>
      </p:sp>
      <p:sp>
        <p:nvSpPr>
          <p:cNvPr id="28" name="Slide Number Placeholder 5"/>
          <p:cNvSpPr>
            <a:spLocks noGrp="1"/>
          </p:cNvSpPr>
          <p:nvPr>
            <p:ph type="sldNum" sz="quarter" idx="16"/>
          </p:nvPr>
        </p:nvSpPr>
        <p:spPr>
          <a:xfrm>
            <a:off x="6553200" y="6356350"/>
            <a:ext cx="2133600" cy="365125"/>
          </a:xfrm>
          <a:prstGeom prst="rect">
            <a:avLst/>
          </a:prstGeom>
        </p:spPr>
        <p:txBody>
          <a:bodyPr/>
          <a:lstStyle>
            <a:lvl1pPr>
              <a:defRPr>
                <a:noFill/>
              </a:defRPr>
            </a:lvl1pPr>
          </a:lstStyle>
          <a:p>
            <a:pPr>
              <a:defRPr/>
            </a:pPr>
            <a:fld id="{6B660AE7-E67C-4253-8CD3-C6E973BA3643}" type="slidenum">
              <a:rPr lang="fi-FI"/>
              <a:pPr>
                <a:defRPr/>
              </a:pPr>
              <a:t>‹#›</a:t>
            </a:fld>
            <a:endParaRPr lang="fi-FI"/>
          </a:p>
        </p:txBody>
      </p:sp>
    </p:spTree>
    <p:extLst>
      <p:ext uri="{BB962C8B-B14F-4D97-AF65-F5344CB8AC3E}">
        <p14:creationId xmlns:p14="http://schemas.microsoft.com/office/powerpoint/2010/main" val="13034405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767" y="1713713"/>
            <a:ext cx="8379303" cy="428743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i-FI" dirty="0"/>
          </a:p>
        </p:txBody>
      </p:sp>
      <p:sp>
        <p:nvSpPr>
          <p:cNvPr id="4" name="Date Placeholder 3"/>
          <p:cNvSpPr>
            <a:spLocks noGrp="1"/>
          </p:cNvSpPr>
          <p:nvPr>
            <p:ph type="dt" sz="half" idx="10"/>
          </p:nvPr>
        </p:nvSpPr>
        <p:spPr>
          <a:xfrm>
            <a:off x="758786" y="6429719"/>
            <a:ext cx="1146316" cy="142891"/>
          </a:xfrm>
          <a:prstGeom prst="rect">
            <a:avLst/>
          </a:prstGeom>
        </p:spPr>
        <p:txBody>
          <a:bodyPr lIns="84664" tIns="42332" rIns="84664" bIns="42332"/>
          <a:lstStyle/>
          <a:p>
            <a:fld id="{CCD0BAD9-1B0A-488D-B593-6527745204A7}" type="datetime3">
              <a:rPr lang="en-US" smtClean="0"/>
              <a:t>13 December 2013</a:t>
            </a:fld>
            <a:endParaRPr lang="fi-FI"/>
          </a:p>
        </p:txBody>
      </p:sp>
      <p:sp>
        <p:nvSpPr>
          <p:cNvPr id="5" name="Footer Placeholder 4"/>
          <p:cNvSpPr>
            <a:spLocks noGrp="1"/>
          </p:cNvSpPr>
          <p:nvPr>
            <p:ph type="ftr" sz="quarter" idx="11"/>
          </p:nvPr>
        </p:nvSpPr>
        <p:spPr>
          <a:xfrm>
            <a:off x="1905103" y="6429719"/>
            <a:ext cx="3423586" cy="142891"/>
          </a:xfrm>
          <a:prstGeom prst="rect">
            <a:avLst/>
          </a:prstGeom>
        </p:spPr>
        <p:txBody>
          <a:bodyPr lIns="84664" tIns="42332" rIns="84664" bIns="42332"/>
          <a:lstStyle/>
          <a:p>
            <a:r>
              <a:rPr lang="fi-FI" smtClean="0"/>
              <a:t>Presentation name</a:t>
            </a:r>
            <a:endParaRPr lang="fi-FI"/>
          </a:p>
        </p:txBody>
      </p:sp>
      <p:sp>
        <p:nvSpPr>
          <p:cNvPr id="6" name="Slide Number Placeholder 5"/>
          <p:cNvSpPr>
            <a:spLocks noGrp="1"/>
          </p:cNvSpPr>
          <p:nvPr>
            <p:ph type="sldNum" sz="quarter" idx="12"/>
          </p:nvPr>
        </p:nvSpPr>
        <p:spPr>
          <a:xfrm>
            <a:off x="380767" y="6430433"/>
            <a:ext cx="377603" cy="142177"/>
          </a:xfrm>
          <a:prstGeom prst="rect">
            <a:avLst/>
          </a:prstGeom>
        </p:spPr>
        <p:txBody>
          <a:bodyPr lIns="84664" tIns="42332" rIns="84664" bIns="42332"/>
          <a:lstStyle/>
          <a:p>
            <a:fld id="{8BA1D61E-DCAC-4F3F-A9E2-B5195B305580}" type="slidenum">
              <a:rPr lang="fi-FI" smtClean="0"/>
              <a:t>‹#›</a:t>
            </a:fld>
            <a:endParaRPr lang="fi-FI"/>
          </a:p>
        </p:txBody>
      </p:sp>
      <p:sp>
        <p:nvSpPr>
          <p:cNvPr id="8" name="Text Placeholder 7"/>
          <p:cNvSpPr>
            <a:spLocks noGrp="1"/>
          </p:cNvSpPr>
          <p:nvPr>
            <p:ph type="body" sz="quarter" idx="13"/>
          </p:nvPr>
        </p:nvSpPr>
        <p:spPr>
          <a:xfrm>
            <a:off x="380767" y="856857"/>
            <a:ext cx="8379667" cy="571664"/>
          </a:xfrm>
        </p:spPr>
        <p:txBody>
          <a:bodyPr/>
          <a:lstStyle>
            <a:lvl1pPr marL="0" indent="0">
              <a:buFontTx/>
              <a:buNone/>
              <a:defRPr sz="1700"/>
            </a:lvl1pPr>
          </a:lstStyle>
          <a:p>
            <a:pPr lvl="0"/>
            <a:r>
              <a:rPr lang="en-US" dirty="0" smtClean="0"/>
              <a:t>Click to edit Master text styles</a:t>
            </a:r>
            <a:endParaRPr lang="fi-FI" dirty="0"/>
          </a:p>
        </p:txBody>
      </p:sp>
      <p:sp>
        <p:nvSpPr>
          <p:cNvPr id="2" name="Title 1"/>
          <p:cNvSpPr>
            <a:spLocks noGrp="1"/>
          </p:cNvSpPr>
          <p:nvPr>
            <p:ph type="title"/>
          </p:nvPr>
        </p:nvSpPr>
        <p:spPr>
          <a:xfrm>
            <a:off x="380635" y="357550"/>
            <a:ext cx="8382730" cy="499307"/>
          </a:xfrm>
        </p:spPr>
        <p:txBody>
          <a:bodyPr/>
          <a:lstStyle/>
          <a:p>
            <a:r>
              <a:rPr lang="en-US" dirty="0" smtClean="0"/>
              <a:t>Click to edit Master title style</a:t>
            </a:r>
            <a:endParaRPr lang="fi-FI" dirty="0"/>
          </a:p>
        </p:txBody>
      </p:sp>
    </p:spTree>
    <p:extLst>
      <p:ext uri="{BB962C8B-B14F-4D97-AF65-F5344CB8AC3E}">
        <p14:creationId xmlns:p14="http://schemas.microsoft.com/office/powerpoint/2010/main" val="261434889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charset="0"/>
              </a:defRPr>
            </a:lvl1pPr>
            <a:lvl2pPr marL="742950" indent="-285750" eaLnBrk="0" hangingPunct="0">
              <a:defRPr>
                <a:solidFill>
                  <a:schemeClr val="tx1"/>
                </a:solidFill>
                <a:latin typeface="Open Sans" pitchFamily="34" charset="0"/>
                <a:cs typeface="Arial" charset="0"/>
              </a:defRPr>
            </a:lvl2pPr>
            <a:lvl3pPr marL="1143000" indent="-228600" eaLnBrk="0" hangingPunct="0">
              <a:defRPr>
                <a:solidFill>
                  <a:schemeClr val="tx1"/>
                </a:solidFill>
                <a:latin typeface="Open Sans" pitchFamily="34" charset="0"/>
                <a:cs typeface="Arial" charset="0"/>
              </a:defRPr>
            </a:lvl3pPr>
            <a:lvl4pPr marL="1600200" indent="-228600" eaLnBrk="0" hangingPunct="0">
              <a:defRPr>
                <a:solidFill>
                  <a:schemeClr val="tx1"/>
                </a:solidFill>
                <a:latin typeface="Open Sans" pitchFamily="34" charset="0"/>
                <a:cs typeface="Arial" charset="0"/>
              </a:defRPr>
            </a:lvl4pPr>
            <a:lvl5pPr marL="2057400" indent="-228600" eaLnBrk="0" hangingPunct="0">
              <a:defRPr>
                <a:solidFill>
                  <a:schemeClr val="tx1"/>
                </a:solidFill>
                <a:latin typeface="Open Sans" pitchFamily="34" charset="0"/>
                <a:cs typeface="Arial" charset="0"/>
              </a:defRPr>
            </a:lvl5pPr>
            <a:lvl6pPr marL="2514600" indent="-228600" eaLnBrk="0" fontAlgn="base" hangingPunct="0">
              <a:spcBef>
                <a:spcPct val="0"/>
              </a:spcBef>
              <a:spcAft>
                <a:spcPct val="0"/>
              </a:spcAft>
              <a:defRPr>
                <a:solidFill>
                  <a:schemeClr val="tx1"/>
                </a:solidFill>
                <a:latin typeface="Open Sans" pitchFamily="34" charset="0"/>
                <a:cs typeface="Arial" charset="0"/>
              </a:defRPr>
            </a:lvl6pPr>
            <a:lvl7pPr marL="2971800" indent="-228600" eaLnBrk="0" fontAlgn="base" hangingPunct="0">
              <a:spcBef>
                <a:spcPct val="0"/>
              </a:spcBef>
              <a:spcAft>
                <a:spcPct val="0"/>
              </a:spcAft>
              <a:defRPr>
                <a:solidFill>
                  <a:schemeClr val="tx1"/>
                </a:solidFill>
                <a:latin typeface="Open Sans" pitchFamily="34" charset="0"/>
                <a:cs typeface="Arial" charset="0"/>
              </a:defRPr>
            </a:lvl7pPr>
            <a:lvl8pPr marL="3429000" indent="-228600" eaLnBrk="0" fontAlgn="base" hangingPunct="0">
              <a:spcBef>
                <a:spcPct val="0"/>
              </a:spcBef>
              <a:spcAft>
                <a:spcPct val="0"/>
              </a:spcAft>
              <a:defRPr>
                <a:solidFill>
                  <a:schemeClr val="tx1"/>
                </a:solidFill>
                <a:latin typeface="Open Sans" pitchFamily="34" charset="0"/>
                <a:cs typeface="Arial" charset="0"/>
              </a:defRPr>
            </a:lvl8pPr>
            <a:lvl9pPr marL="3886200" indent="-228600" eaLnBrk="0" fontAlgn="base" hangingPunct="0">
              <a:spcBef>
                <a:spcPct val="0"/>
              </a:spcBef>
              <a:spcAft>
                <a:spcPct val="0"/>
              </a:spcAft>
              <a:defRPr>
                <a:solidFill>
                  <a:schemeClr val="tx1"/>
                </a:solidFill>
                <a:latin typeface="Open Sans" pitchFamily="34" charset="0"/>
                <a:cs typeface="Arial" charset="0"/>
              </a:defRPr>
            </a:lvl9pPr>
          </a:lstStyle>
          <a:p>
            <a:pPr algn="ctr" eaLnBrk="1" hangingPunct="1">
              <a:defRPr/>
            </a:pPr>
            <a:fld id="{E0AAF9AB-573B-49AF-8275-AEE93D642385}" type="slidenum">
              <a:rPr lang="en-US" altLang="hu-HU" sz="1200" smtClean="0">
                <a:solidFill>
                  <a:schemeClr val="bg1"/>
                </a:solidFill>
                <a:latin typeface="Arial" charset="0"/>
              </a:rPr>
              <a:pPr algn="ctr" eaLnBrk="1" hangingPunct="1">
                <a:defRPr/>
              </a:pPr>
              <a:t>‹#›</a:t>
            </a:fld>
            <a:endParaRPr lang="hu-HU" altLang="hu-HU" sz="1200" smtClean="0">
              <a:solidFill>
                <a:schemeClr val="bg1"/>
              </a:solidFill>
              <a:latin typeface="Arial"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278570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EBEBEB"/>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6156325"/>
            <a:ext cx="9155113"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685800" y="914400"/>
            <a:ext cx="7772400" cy="1470025"/>
          </a:xfrm>
          <a:solidFill>
            <a:srgbClr val="FCB033"/>
          </a:solidFill>
        </p:spPr>
        <p:txBody>
          <a:bodyPr/>
          <a:lstStyle>
            <a:lvl1pPr algn="ctr">
              <a:defRPr sz="3200" baseline="0">
                <a:solidFill>
                  <a:schemeClr val="bg1"/>
                </a:solidFill>
              </a:defRPr>
            </a:lvl1pPr>
          </a:lstStyle>
          <a:p>
            <a:endParaRPr lang="hu-HU" dirty="0"/>
          </a:p>
        </p:txBody>
      </p:sp>
      <p:sp>
        <p:nvSpPr>
          <p:cNvPr id="3" name="Subtitle 2"/>
          <p:cNvSpPr>
            <a:spLocks noGrp="1"/>
          </p:cNvSpPr>
          <p:nvPr>
            <p:ph type="subTitle" idx="1"/>
          </p:nvPr>
        </p:nvSpPr>
        <p:spPr>
          <a:xfrm>
            <a:off x="1371600" y="2819400"/>
            <a:ext cx="6400800" cy="2819400"/>
          </a:xfrm>
        </p:spPr>
        <p:txBody>
          <a:bodyPr/>
          <a:lstStyle>
            <a:lvl1pPr marL="0" indent="0" algn="ctr">
              <a:buNone/>
              <a:defRPr sz="2400" cap="none"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u-HU" dirty="0"/>
          </a:p>
        </p:txBody>
      </p:sp>
    </p:spTree>
    <p:extLst>
      <p:ext uri="{BB962C8B-B14F-4D97-AF65-F5344CB8AC3E}">
        <p14:creationId xmlns:p14="http://schemas.microsoft.com/office/powerpoint/2010/main" val="549266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charset="0"/>
              </a:defRPr>
            </a:lvl1pPr>
            <a:lvl2pPr marL="742950" indent="-285750" eaLnBrk="0" hangingPunct="0">
              <a:defRPr>
                <a:solidFill>
                  <a:schemeClr val="tx1"/>
                </a:solidFill>
                <a:latin typeface="Open Sans" pitchFamily="34" charset="0"/>
                <a:cs typeface="Arial" charset="0"/>
              </a:defRPr>
            </a:lvl2pPr>
            <a:lvl3pPr marL="1143000" indent="-228600" eaLnBrk="0" hangingPunct="0">
              <a:defRPr>
                <a:solidFill>
                  <a:schemeClr val="tx1"/>
                </a:solidFill>
                <a:latin typeface="Open Sans" pitchFamily="34" charset="0"/>
                <a:cs typeface="Arial" charset="0"/>
              </a:defRPr>
            </a:lvl3pPr>
            <a:lvl4pPr marL="1600200" indent="-228600" eaLnBrk="0" hangingPunct="0">
              <a:defRPr>
                <a:solidFill>
                  <a:schemeClr val="tx1"/>
                </a:solidFill>
                <a:latin typeface="Open Sans" pitchFamily="34" charset="0"/>
                <a:cs typeface="Arial" charset="0"/>
              </a:defRPr>
            </a:lvl4pPr>
            <a:lvl5pPr marL="2057400" indent="-228600" eaLnBrk="0" hangingPunct="0">
              <a:defRPr>
                <a:solidFill>
                  <a:schemeClr val="tx1"/>
                </a:solidFill>
                <a:latin typeface="Open Sans" pitchFamily="34" charset="0"/>
                <a:cs typeface="Arial" charset="0"/>
              </a:defRPr>
            </a:lvl5pPr>
            <a:lvl6pPr marL="2514600" indent="-228600" eaLnBrk="0" fontAlgn="base" hangingPunct="0">
              <a:spcBef>
                <a:spcPct val="0"/>
              </a:spcBef>
              <a:spcAft>
                <a:spcPct val="0"/>
              </a:spcAft>
              <a:defRPr>
                <a:solidFill>
                  <a:schemeClr val="tx1"/>
                </a:solidFill>
                <a:latin typeface="Open Sans" pitchFamily="34" charset="0"/>
                <a:cs typeface="Arial" charset="0"/>
              </a:defRPr>
            </a:lvl6pPr>
            <a:lvl7pPr marL="2971800" indent="-228600" eaLnBrk="0" fontAlgn="base" hangingPunct="0">
              <a:spcBef>
                <a:spcPct val="0"/>
              </a:spcBef>
              <a:spcAft>
                <a:spcPct val="0"/>
              </a:spcAft>
              <a:defRPr>
                <a:solidFill>
                  <a:schemeClr val="tx1"/>
                </a:solidFill>
                <a:latin typeface="Open Sans" pitchFamily="34" charset="0"/>
                <a:cs typeface="Arial" charset="0"/>
              </a:defRPr>
            </a:lvl7pPr>
            <a:lvl8pPr marL="3429000" indent="-228600" eaLnBrk="0" fontAlgn="base" hangingPunct="0">
              <a:spcBef>
                <a:spcPct val="0"/>
              </a:spcBef>
              <a:spcAft>
                <a:spcPct val="0"/>
              </a:spcAft>
              <a:defRPr>
                <a:solidFill>
                  <a:schemeClr val="tx1"/>
                </a:solidFill>
                <a:latin typeface="Open Sans" pitchFamily="34" charset="0"/>
                <a:cs typeface="Arial" charset="0"/>
              </a:defRPr>
            </a:lvl8pPr>
            <a:lvl9pPr marL="3886200" indent="-228600" eaLnBrk="0" fontAlgn="base" hangingPunct="0">
              <a:spcBef>
                <a:spcPct val="0"/>
              </a:spcBef>
              <a:spcAft>
                <a:spcPct val="0"/>
              </a:spcAft>
              <a:defRPr>
                <a:solidFill>
                  <a:schemeClr val="tx1"/>
                </a:solidFill>
                <a:latin typeface="Open Sans" pitchFamily="34" charset="0"/>
                <a:cs typeface="Arial" charset="0"/>
              </a:defRPr>
            </a:lvl9pPr>
          </a:lstStyle>
          <a:p>
            <a:pPr algn="ctr" eaLnBrk="1" hangingPunct="1">
              <a:defRPr/>
            </a:pPr>
            <a:fld id="{539D2B6E-51EE-4C71-B5EF-CB0051181040}" type="slidenum">
              <a:rPr lang="en-US" altLang="hu-HU" sz="1200" smtClean="0">
                <a:solidFill>
                  <a:schemeClr val="bg1"/>
                </a:solidFill>
                <a:latin typeface="Arial" charset="0"/>
              </a:rPr>
              <a:pPr algn="ctr" eaLnBrk="1" hangingPunct="1">
                <a:defRPr/>
              </a:pPr>
              <a:t>‹#›</a:t>
            </a:fld>
            <a:endParaRPr lang="hu-HU" altLang="hu-HU" sz="1200" smtClean="0">
              <a:solidFill>
                <a:schemeClr val="bg1"/>
              </a:solidFill>
              <a:latin typeface="Arial" charset="0"/>
            </a:endParaRPr>
          </a:p>
        </p:txBody>
      </p:sp>
      <p:sp>
        <p:nvSpPr>
          <p:cNvPr id="2" name="Title 1"/>
          <p:cNvSpPr>
            <a:spLocks noGrp="1"/>
          </p:cNvSpPr>
          <p:nvPr>
            <p:ph type="title"/>
          </p:nvPr>
        </p:nvSpPr>
        <p:spPr>
          <a:xfrm>
            <a:off x="722313" y="4406900"/>
            <a:ext cx="7772400" cy="1362075"/>
          </a:xfrm>
        </p:spPr>
        <p:txBody>
          <a:bodyPr anchor="t"/>
          <a:lstStyle>
            <a:lvl1pPr algn="l">
              <a:defRPr sz="3200" b="1" cap="all"/>
            </a:lvl1pPr>
          </a:lstStyle>
          <a:p>
            <a:r>
              <a:rPr lang="en-US" dirty="0" smtClean="0"/>
              <a:t>Click to edit Master title style</a:t>
            </a:r>
            <a:endParaRPr lang="hu-HU"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0"/>
          </p:nvPr>
        </p:nvSpPr>
        <p:spPr>
          <a:xfrm>
            <a:off x="4267200" y="6324600"/>
            <a:ext cx="3886200" cy="441325"/>
          </a:xfrm>
          <a:prstGeom prst="rect">
            <a:avLst/>
          </a:prstGeom>
        </p:spPr>
        <p:txBody>
          <a:bodyPr anchor="ctr" anchorCtr="0"/>
          <a:lstStyle>
            <a:lvl1pPr algn="ctr">
              <a:defRPr sz="1000">
                <a:solidFill>
                  <a:schemeClr val="bg1"/>
                </a:solidFill>
                <a:latin typeface="Arial" panose="020B0604020202020204" pitchFamily="34" charset="0"/>
                <a:cs typeface="Arial" panose="020B0604020202020204" pitchFamily="34" charset="0"/>
              </a:defRPr>
            </a:lvl1pPr>
          </a:lstStyle>
          <a:p>
            <a:pPr>
              <a:defRPr/>
            </a:pPr>
            <a:r>
              <a:rPr lang="en-US"/>
              <a:t>Footer</a:t>
            </a:r>
          </a:p>
        </p:txBody>
      </p:sp>
    </p:spTree>
    <p:extLst>
      <p:ext uri="{BB962C8B-B14F-4D97-AF65-F5344CB8AC3E}">
        <p14:creationId xmlns:p14="http://schemas.microsoft.com/office/powerpoint/2010/main" val="2702860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charset="0"/>
              </a:defRPr>
            </a:lvl1pPr>
            <a:lvl2pPr marL="742950" indent="-285750" eaLnBrk="0" hangingPunct="0">
              <a:defRPr>
                <a:solidFill>
                  <a:schemeClr val="tx1"/>
                </a:solidFill>
                <a:latin typeface="Open Sans" pitchFamily="34" charset="0"/>
                <a:cs typeface="Arial" charset="0"/>
              </a:defRPr>
            </a:lvl2pPr>
            <a:lvl3pPr marL="1143000" indent="-228600" eaLnBrk="0" hangingPunct="0">
              <a:defRPr>
                <a:solidFill>
                  <a:schemeClr val="tx1"/>
                </a:solidFill>
                <a:latin typeface="Open Sans" pitchFamily="34" charset="0"/>
                <a:cs typeface="Arial" charset="0"/>
              </a:defRPr>
            </a:lvl3pPr>
            <a:lvl4pPr marL="1600200" indent="-228600" eaLnBrk="0" hangingPunct="0">
              <a:defRPr>
                <a:solidFill>
                  <a:schemeClr val="tx1"/>
                </a:solidFill>
                <a:latin typeface="Open Sans" pitchFamily="34" charset="0"/>
                <a:cs typeface="Arial" charset="0"/>
              </a:defRPr>
            </a:lvl4pPr>
            <a:lvl5pPr marL="2057400" indent="-228600" eaLnBrk="0" hangingPunct="0">
              <a:defRPr>
                <a:solidFill>
                  <a:schemeClr val="tx1"/>
                </a:solidFill>
                <a:latin typeface="Open Sans" pitchFamily="34" charset="0"/>
                <a:cs typeface="Arial" charset="0"/>
              </a:defRPr>
            </a:lvl5pPr>
            <a:lvl6pPr marL="2514600" indent="-228600" eaLnBrk="0" fontAlgn="base" hangingPunct="0">
              <a:spcBef>
                <a:spcPct val="0"/>
              </a:spcBef>
              <a:spcAft>
                <a:spcPct val="0"/>
              </a:spcAft>
              <a:defRPr>
                <a:solidFill>
                  <a:schemeClr val="tx1"/>
                </a:solidFill>
                <a:latin typeface="Open Sans" pitchFamily="34" charset="0"/>
                <a:cs typeface="Arial" charset="0"/>
              </a:defRPr>
            </a:lvl6pPr>
            <a:lvl7pPr marL="2971800" indent="-228600" eaLnBrk="0" fontAlgn="base" hangingPunct="0">
              <a:spcBef>
                <a:spcPct val="0"/>
              </a:spcBef>
              <a:spcAft>
                <a:spcPct val="0"/>
              </a:spcAft>
              <a:defRPr>
                <a:solidFill>
                  <a:schemeClr val="tx1"/>
                </a:solidFill>
                <a:latin typeface="Open Sans" pitchFamily="34" charset="0"/>
                <a:cs typeface="Arial" charset="0"/>
              </a:defRPr>
            </a:lvl7pPr>
            <a:lvl8pPr marL="3429000" indent="-228600" eaLnBrk="0" fontAlgn="base" hangingPunct="0">
              <a:spcBef>
                <a:spcPct val="0"/>
              </a:spcBef>
              <a:spcAft>
                <a:spcPct val="0"/>
              </a:spcAft>
              <a:defRPr>
                <a:solidFill>
                  <a:schemeClr val="tx1"/>
                </a:solidFill>
                <a:latin typeface="Open Sans" pitchFamily="34" charset="0"/>
                <a:cs typeface="Arial" charset="0"/>
              </a:defRPr>
            </a:lvl8pPr>
            <a:lvl9pPr marL="3886200" indent="-228600" eaLnBrk="0" fontAlgn="base" hangingPunct="0">
              <a:spcBef>
                <a:spcPct val="0"/>
              </a:spcBef>
              <a:spcAft>
                <a:spcPct val="0"/>
              </a:spcAft>
              <a:defRPr>
                <a:solidFill>
                  <a:schemeClr val="tx1"/>
                </a:solidFill>
                <a:latin typeface="Open Sans" pitchFamily="34" charset="0"/>
                <a:cs typeface="Arial" charset="0"/>
              </a:defRPr>
            </a:lvl9pPr>
          </a:lstStyle>
          <a:p>
            <a:pPr algn="ctr" eaLnBrk="1" hangingPunct="1">
              <a:defRPr/>
            </a:pPr>
            <a:fld id="{8E4F1405-6A73-49A4-9906-DEFE4C026F9A}" type="slidenum">
              <a:rPr lang="en-US" altLang="hu-HU" sz="1200" smtClean="0">
                <a:solidFill>
                  <a:schemeClr val="bg1"/>
                </a:solidFill>
                <a:latin typeface="Arial" charset="0"/>
              </a:rPr>
              <a:pPr algn="ctr" eaLnBrk="1" hangingPunct="1">
                <a:defRPr/>
              </a:pPr>
              <a:t>‹#›</a:t>
            </a:fld>
            <a:endParaRPr lang="hu-HU" altLang="hu-HU" sz="1200" smtClean="0">
              <a:solidFill>
                <a:schemeClr val="bg1"/>
              </a:solidFill>
              <a:latin typeface="Arial" charset="0"/>
            </a:endParaRPr>
          </a:p>
        </p:txBody>
      </p:sp>
      <p:sp>
        <p:nvSpPr>
          <p:cNvPr id="2" name="Title 1"/>
          <p:cNvSpPr>
            <a:spLocks noGrp="1"/>
          </p:cNvSpPr>
          <p:nvPr>
            <p:ph type="title"/>
          </p:nvPr>
        </p:nvSpPr>
        <p:spPr/>
        <p:txBody>
          <a:bodyPr/>
          <a:lstStyle/>
          <a:p>
            <a:r>
              <a:rPr lang="en-US" smtClean="0"/>
              <a:t>Click to edit Master title style</a:t>
            </a:r>
            <a:endParaRPr lang="hu-H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6" name="Footer Placeholder 4"/>
          <p:cNvSpPr>
            <a:spLocks noGrp="1"/>
          </p:cNvSpPr>
          <p:nvPr>
            <p:ph type="ftr" sz="quarter" idx="10"/>
          </p:nvPr>
        </p:nvSpPr>
        <p:spPr>
          <a:xfrm>
            <a:off x="4267200" y="6324600"/>
            <a:ext cx="3886200" cy="441325"/>
          </a:xfrm>
          <a:prstGeom prst="rect">
            <a:avLst/>
          </a:prstGeom>
        </p:spPr>
        <p:txBody>
          <a:bodyPr anchor="ctr" anchorCtr="0"/>
          <a:lstStyle>
            <a:lvl1pPr algn="ctr">
              <a:defRPr sz="1000">
                <a:solidFill>
                  <a:schemeClr val="bg1"/>
                </a:solidFill>
                <a:latin typeface="Arial" panose="020B0604020202020204" pitchFamily="34" charset="0"/>
                <a:cs typeface="Arial" panose="020B0604020202020204" pitchFamily="34" charset="0"/>
              </a:defRPr>
            </a:lvl1pPr>
          </a:lstStyle>
          <a:p>
            <a:pPr>
              <a:defRPr/>
            </a:pPr>
            <a:r>
              <a:rPr lang="en-US"/>
              <a:t>Footer</a:t>
            </a:r>
          </a:p>
        </p:txBody>
      </p:sp>
    </p:spTree>
    <p:extLst>
      <p:ext uri="{BB962C8B-B14F-4D97-AF65-F5344CB8AC3E}">
        <p14:creationId xmlns:p14="http://schemas.microsoft.com/office/powerpoint/2010/main" val="4140932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charset="0"/>
              </a:defRPr>
            </a:lvl1pPr>
            <a:lvl2pPr marL="742950" indent="-285750" eaLnBrk="0" hangingPunct="0">
              <a:defRPr>
                <a:solidFill>
                  <a:schemeClr val="tx1"/>
                </a:solidFill>
                <a:latin typeface="Open Sans" pitchFamily="34" charset="0"/>
                <a:cs typeface="Arial" charset="0"/>
              </a:defRPr>
            </a:lvl2pPr>
            <a:lvl3pPr marL="1143000" indent="-228600" eaLnBrk="0" hangingPunct="0">
              <a:defRPr>
                <a:solidFill>
                  <a:schemeClr val="tx1"/>
                </a:solidFill>
                <a:latin typeface="Open Sans" pitchFamily="34" charset="0"/>
                <a:cs typeface="Arial" charset="0"/>
              </a:defRPr>
            </a:lvl3pPr>
            <a:lvl4pPr marL="1600200" indent="-228600" eaLnBrk="0" hangingPunct="0">
              <a:defRPr>
                <a:solidFill>
                  <a:schemeClr val="tx1"/>
                </a:solidFill>
                <a:latin typeface="Open Sans" pitchFamily="34" charset="0"/>
                <a:cs typeface="Arial" charset="0"/>
              </a:defRPr>
            </a:lvl4pPr>
            <a:lvl5pPr marL="2057400" indent="-228600" eaLnBrk="0" hangingPunct="0">
              <a:defRPr>
                <a:solidFill>
                  <a:schemeClr val="tx1"/>
                </a:solidFill>
                <a:latin typeface="Open Sans" pitchFamily="34" charset="0"/>
                <a:cs typeface="Arial" charset="0"/>
              </a:defRPr>
            </a:lvl5pPr>
            <a:lvl6pPr marL="2514600" indent="-228600" eaLnBrk="0" fontAlgn="base" hangingPunct="0">
              <a:spcBef>
                <a:spcPct val="0"/>
              </a:spcBef>
              <a:spcAft>
                <a:spcPct val="0"/>
              </a:spcAft>
              <a:defRPr>
                <a:solidFill>
                  <a:schemeClr val="tx1"/>
                </a:solidFill>
                <a:latin typeface="Open Sans" pitchFamily="34" charset="0"/>
                <a:cs typeface="Arial" charset="0"/>
              </a:defRPr>
            </a:lvl6pPr>
            <a:lvl7pPr marL="2971800" indent="-228600" eaLnBrk="0" fontAlgn="base" hangingPunct="0">
              <a:spcBef>
                <a:spcPct val="0"/>
              </a:spcBef>
              <a:spcAft>
                <a:spcPct val="0"/>
              </a:spcAft>
              <a:defRPr>
                <a:solidFill>
                  <a:schemeClr val="tx1"/>
                </a:solidFill>
                <a:latin typeface="Open Sans" pitchFamily="34" charset="0"/>
                <a:cs typeface="Arial" charset="0"/>
              </a:defRPr>
            </a:lvl7pPr>
            <a:lvl8pPr marL="3429000" indent="-228600" eaLnBrk="0" fontAlgn="base" hangingPunct="0">
              <a:spcBef>
                <a:spcPct val="0"/>
              </a:spcBef>
              <a:spcAft>
                <a:spcPct val="0"/>
              </a:spcAft>
              <a:defRPr>
                <a:solidFill>
                  <a:schemeClr val="tx1"/>
                </a:solidFill>
                <a:latin typeface="Open Sans" pitchFamily="34" charset="0"/>
                <a:cs typeface="Arial" charset="0"/>
              </a:defRPr>
            </a:lvl8pPr>
            <a:lvl9pPr marL="3886200" indent="-228600" eaLnBrk="0" fontAlgn="base" hangingPunct="0">
              <a:spcBef>
                <a:spcPct val="0"/>
              </a:spcBef>
              <a:spcAft>
                <a:spcPct val="0"/>
              </a:spcAft>
              <a:defRPr>
                <a:solidFill>
                  <a:schemeClr val="tx1"/>
                </a:solidFill>
                <a:latin typeface="Open Sans" pitchFamily="34" charset="0"/>
                <a:cs typeface="Arial" charset="0"/>
              </a:defRPr>
            </a:lvl9pPr>
          </a:lstStyle>
          <a:p>
            <a:pPr algn="ctr" eaLnBrk="1" hangingPunct="1">
              <a:defRPr/>
            </a:pPr>
            <a:fld id="{2C3913DA-3632-4EAB-9429-72439CE8024B}" type="slidenum">
              <a:rPr lang="en-US" altLang="hu-HU" sz="1200" smtClean="0">
                <a:solidFill>
                  <a:schemeClr val="bg1"/>
                </a:solidFill>
                <a:latin typeface="Arial" charset="0"/>
              </a:rPr>
              <a:pPr algn="ctr" eaLnBrk="1" hangingPunct="1">
                <a:defRPr/>
              </a:pPr>
              <a:t>‹#›</a:t>
            </a:fld>
            <a:endParaRPr lang="hu-HU" altLang="hu-HU" sz="1200" smtClean="0">
              <a:solidFill>
                <a:schemeClr val="bg1"/>
              </a:solidFill>
              <a:latin typeface="Arial" charset="0"/>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hu-H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8" name="Footer Placeholder 4"/>
          <p:cNvSpPr>
            <a:spLocks noGrp="1"/>
          </p:cNvSpPr>
          <p:nvPr>
            <p:ph type="ftr" sz="quarter" idx="10"/>
          </p:nvPr>
        </p:nvSpPr>
        <p:spPr>
          <a:xfrm>
            <a:off x="4267200" y="6324600"/>
            <a:ext cx="3886200" cy="441325"/>
          </a:xfrm>
          <a:prstGeom prst="rect">
            <a:avLst/>
          </a:prstGeom>
        </p:spPr>
        <p:txBody>
          <a:bodyPr anchor="ctr" anchorCtr="0"/>
          <a:lstStyle>
            <a:lvl1pPr algn="ctr">
              <a:defRPr sz="1000">
                <a:solidFill>
                  <a:schemeClr val="bg1"/>
                </a:solidFill>
                <a:latin typeface="Arial" panose="020B0604020202020204" pitchFamily="34" charset="0"/>
                <a:cs typeface="Arial" panose="020B0604020202020204" pitchFamily="34" charset="0"/>
              </a:defRPr>
            </a:lvl1pPr>
          </a:lstStyle>
          <a:p>
            <a:pPr>
              <a:defRPr/>
            </a:pPr>
            <a:r>
              <a:rPr lang="en-US"/>
              <a:t>Footer</a:t>
            </a:r>
          </a:p>
        </p:txBody>
      </p:sp>
    </p:spTree>
    <p:extLst>
      <p:ext uri="{BB962C8B-B14F-4D97-AF65-F5344CB8AC3E}">
        <p14:creationId xmlns:p14="http://schemas.microsoft.com/office/powerpoint/2010/main" val="1001588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charset="0"/>
              </a:defRPr>
            </a:lvl1pPr>
            <a:lvl2pPr marL="742950" indent="-285750" eaLnBrk="0" hangingPunct="0">
              <a:defRPr>
                <a:solidFill>
                  <a:schemeClr val="tx1"/>
                </a:solidFill>
                <a:latin typeface="Open Sans" pitchFamily="34" charset="0"/>
                <a:cs typeface="Arial" charset="0"/>
              </a:defRPr>
            </a:lvl2pPr>
            <a:lvl3pPr marL="1143000" indent="-228600" eaLnBrk="0" hangingPunct="0">
              <a:defRPr>
                <a:solidFill>
                  <a:schemeClr val="tx1"/>
                </a:solidFill>
                <a:latin typeface="Open Sans" pitchFamily="34" charset="0"/>
                <a:cs typeface="Arial" charset="0"/>
              </a:defRPr>
            </a:lvl3pPr>
            <a:lvl4pPr marL="1600200" indent="-228600" eaLnBrk="0" hangingPunct="0">
              <a:defRPr>
                <a:solidFill>
                  <a:schemeClr val="tx1"/>
                </a:solidFill>
                <a:latin typeface="Open Sans" pitchFamily="34" charset="0"/>
                <a:cs typeface="Arial" charset="0"/>
              </a:defRPr>
            </a:lvl4pPr>
            <a:lvl5pPr marL="2057400" indent="-228600" eaLnBrk="0" hangingPunct="0">
              <a:defRPr>
                <a:solidFill>
                  <a:schemeClr val="tx1"/>
                </a:solidFill>
                <a:latin typeface="Open Sans" pitchFamily="34" charset="0"/>
                <a:cs typeface="Arial" charset="0"/>
              </a:defRPr>
            </a:lvl5pPr>
            <a:lvl6pPr marL="2514600" indent="-228600" eaLnBrk="0" fontAlgn="base" hangingPunct="0">
              <a:spcBef>
                <a:spcPct val="0"/>
              </a:spcBef>
              <a:spcAft>
                <a:spcPct val="0"/>
              </a:spcAft>
              <a:defRPr>
                <a:solidFill>
                  <a:schemeClr val="tx1"/>
                </a:solidFill>
                <a:latin typeface="Open Sans" pitchFamily="34" charset="0"/>
                <a:cs typeface="Arial" charset="0"/>
              </a:defRPr>
            </a:lvl6pPr>
            <a:lvl7pPr marL="2971800" indent="-228600" eaLnBrk="0" fontAlgn="base" hangingPunct="0">
              <a:spcBef>
                <a:spcPct val="0"/>
              </a:spcBef>
              <a:spcAft>
                <a:spcPct val="0"/>
              </a:spcAft>
              <a:defRPr>
                <a:solidFill>
                  <a:schemeClr val="tx1"/>
                </a:solidFill>
                <a:latin typeface="Open Sans" pitchFamily="34" charset="0"/>
                <a:cs typeface="Arial" charset="0"/>
              </a:defRPr>
            </a:lvl7pPr>
            <a:lvl8pPr marL="3429000" indent="-228600" eaLnBrk="0" fontAlgn="base" hangingPunct="0">
              <a:spcBef>
                <a:spcPct val="0"/>
              </a:spcBef>
              <a:spcAft>
                <a:spcPct val="0"/>
              </a:spcAft>
              <a:defRPr>
                <a:solidFill>
                  <a:schemeClr val="tx1"/>
                </a:solidFill>
                <a:latin typeface="Open Sans" pitchFamily="34" charset="0"/>
                <a:cs typeface="Arial" charset="0"/>
              </a:defRPr>
            </a:lvl8pPr>
            <a:lvl9pPr marL="3886200" indent="-228600" eaLnBrk="0" fontAlgn="base" hangingPunct="0">
              <a:spcBef>
                <a:spcPct val="0"/>
              </a:spcBef>
              <a:spcAft>
                <a:spcPct val="0"/>
              </a:spcAft>
              <a:defRPr>
                <a:solidFill>
                  <a:schemeClr val="tx1"/>
                </a:solidFill>
                <a:latin typeface="Open Sans" pitchFamily="34" charset="0"/>
                <a:cs typeface="Arial" charset="0"/>
              </a:defRPr>
            </a:lvl9pPr>
          </a:lstStyle>
          <a:p>
            <a:pPr algn="ctr" eaLnBrk="1" hangingPunct="1">
              <a:defRPr/>
            </a:pPr>
            <a:fld id="{0857A6D9-2477-42A8-AACC-07D8532CB1CB}" type="slidenum">
              <a:rPr lang="en-US" altLang="hu-HU" sz="1200" smtClean="0">
                <a:solidFill>
                  <a:schemeClr val="bg1"/>
                </a:solidFill>
                <a:latin typeface="Arial" charset="0"/>
              </a:rPr>
              <a:pPr algn="ctr" eaLnBrk="1" hangingPunct="1">
                <a:defRPr/>
              </a:pPr>
              <a:t>‹#›</a:t>
            </a:fld>
            <a:endParaRPr lang="hu-HU" altLang="hu-HU" sz="1200" smtClean="0">
              <a:solidFill>
                <a:schemeClr val="bg1"/>
              </a:solidFill>
              <a:latin typeface="Arial" charset="0"/>
            </a:endParaRPr>
          </a:p>
        </p:txBody>
      </p:sp>
      <p:sp>
        <p:nvSpPr>
          <p:cNvPr id="2" name="Title 1"/>
          <p:cNvSpPr>
            <a:spLocks noGrp="1"/>
          </p:cNvSpPr>
          <p:nvPr>
            <p:ph type="title"/>
          </p:nvPr>
        </p:nvSpPr>
        <p:spPr/>
        <p:txBody>
          <a:bodyPr/>
          <a:lstStyle/>
          <a:p>
            <a:r>
              <a:rPr lang="en-US" smtClean="0"/>
              <a:t>Click to edit Master title style</a:t>
            </a:r>
            <a:endParaRPr lang="hu-HU"/>
          </a:p>
        </p:txBody>
      </p:sp>
      <p:sp>
        <p:nvSpPr>
          <p:cNvPr id="4" name="Footer Placeholder 4"/>
          <p:cNvSpPr>
            <a:spLocks noGrp="1"/>
          </p:cNvSpPr>
          <p:nvPr>
            <p:ph type="ftr" sz="quarter" idx="10"/>
          </p:nvPr>
        </p:nvSpPr>
        <p:spPr>
          <a:xfrm>
            <a:off x="4267200" y="6324600"/>
            <a:ext cx="3886200" cy="441325"/>
          </a:xfrm>
          <a:prstGeom prst="rect">
            <a:avLst/>
          </a:prstGeom>
        </p:spPr>
        <p:txBody>
          <a:bodyPr anchor="ctr" anchorCtr="0"/>
          <a:lstStyle>
            <a:lvl1pPr algn="ctr">
              <a:defRPr sz="1000">
                <a:solidFill>
                  <a:schemeClr val="bg1"/>
                </a:solidFill>
                <a:latin typeface="Arial" panose="020B0604020202020204" pitchFamily="34" charset="0"/>
                <a:cs typeface="Arial" panose="020B0604020202020204" pitchFamily="34" charset="0"/>
              </a:defRPr>
            </a:lvl1pPr>
          </a:lstStyle>
          <a:p>
            <a:pPr>
              <a:defRPr/>
            </a:pPr>
            <a:r>
              <a:rPr lang="en-US"/>
              <a:t>Footer</a:t>
            </a:r>
          </a:p>
        </p:txBody>
      </p:sp>
    </p:spTree>
    <p:extLst>
      <p:ext uri="{BB962C8B-B14F-4D97-AF65-F5344CB8AC3E}">
        <p14:creationId xmlns:p14="http://schemas.microsoft.com/office/powerpoint/2010/main" val="2784676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charset="0"/>
              </a:defRPr>
            </a:lvl1pPr>
            <a:lvl2pPr marL="742950" indent="-285750" eaLnBrk="0" hangingPunct="0">
              <a:defRPr>
                <a:solidFill>
                  <a:schemeClr val="tx1"/>
                </a:solidFill>
                <a:latin typeface="Open Sans" pitchFamily="34" charset="0"/>
                <a:cs typeface="Arial" charset="0"/>
              </a:defRPr>
            </a:lvl2pPr>
            <a:lvl3pPr marL="1143000" indent="-228600" eaLnBrk="0" hangingPunct="0">
              <a:defRPr>
                <a:solidFill>
                  <a:schemeClr val="tx1"/>
                </a:solidFill>
                <a:latin typeface="Open Sans" pitchFamily="34" charset="0"/>
                <a:cs typeface="Arial" charset="0"/>
              </a:defRPr>
            </a:lvl3pPr>
            <a:lvl4pPr marL="1600200" indent="-228600" eaLnBrk="0" hangingPunct="0">
              <a:defRPr>
                <a:solidFill>
                  <a:schemeClr val="tx1"/>
                </a:solidFill>
                <a:latin typeface="Open Sans" pitchFamily="34" charset="0"/>
                <a:cs typeface="Arial" charset="0"/>
              </a:defRPr>
            </a:lvl4pPr>
            <a:lvl5pPr marL="2057400" indent="-228600" eaLnBrk="0" hangingPunct="0">
              <a:defRPr>
                <a:solidFill>
                  <a:schemeClr val="tx1"/>
                </a:solidFill>
                <a:latin typeface="Open Sans" pitchFamily="34" charset="0"/>
                <a:cs typeface="Arial" charset="0"/>
              </a:defRPr>
            </a:lvl5pPr>
            <a:lvl6pPr marL="2514600" indent="-228600" eaLnBrk="0" fontAlgn="base" hangingPunct="0">
              <a:spcBef>
                <a:spcPct val="0"/>
              </a:spcBef>
              <a:spcAft>
                <a:spcPct val="0"/>
              </a:spcAft>
              <a:defRPr>
                <a:solidFill>
                  <a:schemeClr val="tx1"/>
                </a:solidFill>
                <a:latin typeface="Open Sans" pitchFamily="34" charset="0"/>
                <a:cs typeface="Arial" charset="0"/>
              </a:defRPr>
            </a:lvl6pPr>
            <a:lvl7pPr marL="2971800" indent="-228600" eaLnBrk="0" fontAlgn="base" hangingPunct="0">
              <a:spcBef>
                <a:spcPct val="0"/>
              </a:spcBef>
              <a:spcAft>
                <a:spcPct val="0"/>
              </a:spcAft>
              <a:defRPr>
                <a:solidFill>
                  <a:schemeClr val="tx1"/>
                </a:solidFill>
                <a:latin typeface="Open Sans" pitchFamily="34" charset="0"/>
                <a:cs typeface="Arial" charset="0"/>
              </a:defRPr>
            </a:lvl7pPr>
            <a:lvl8pPr marL="3429000" indent="-228600" eaLnBrk="0" fontAlgn="base" hangingPunct="0">
              <a:spcBef>
                <a:spcPct val="0"/>
              </a:spcBef>
              <a:spcAft>
                <a:spcPct val="0"/>
              </a:spcAft>
              <a:defRPr>
                <a:solidFill>
                  <a:schemeClr val="tx1"/>
                </a:solidFill>
                <a:latin typeface="Open Sans" pitchFamily="34" charset="0"/>
                <a:cs typeface="Arial" charset="0"/>
              </a:defRPr>
            </a:lvl8pPr>
            <a:lvl9pPr marL="3886200" indent="-228600" eaLnBrk="0" fontAlgn="base" hangingPunct="0">
              <a:spcBef>
                <a:spcPct val="0"/>
              </a:spcBef>
              <a:spcAft>
                <a:spcPct val="0"/>
              </a:spcAft>
              <a:defRPr>
                <a:solidFill>
                  <a:schemeClr val="tx1"/>
                </a:solidFill>
                <a:latin typeface="Open Sans" pitchFamily="34" charset="0"/>
                <a:cs typeface="Arial" charset="0"/>
              </a:defRPr>
            </a:lvl9pPr>
          </a:lstStyle>
          <a:p>
            <a:pPr algn="ctr" eaLnBrk="1" hangingPunct="1">
              <a:defRPr/>
            </a:pPr>
            <a:fld id="{6D9E2F26-F38F-498E-8E25-39EF44835F28}" type="slidenum">
              <a:rPr lang="en-US" altLang="hu-HU" sz="1200" smtClean="0">
                <a:solidFill>
                  <a:schemeClr val="bg1"/>
                </a:solidFill>
                <a:latin typeface="Arial" charset="0"/>
              </a:rPr>
              <a:pPr algn="ctr" eaLnBrk="1" hangingPunct="1">
                <a:defRPr/>
              </a:pPr>
              <a:t>‹#›</a:t>
            </a:fld>
            <a:endParaRPr lang="hu-HU" altLang="hu-HU" sz="1200" smtClean="0">
              <a:solidFill>
                <a:schemeClr val="bg1"/>
              </a:solidFill>
              <a:latin typeface="Arial" charset="0"/>
            </a:endParaRPr>
          </a:p>
        </p:txBody>
      </p:sp>
      <p:sp>
        <p:nvSpPr>
          <p:cNvPr id="3" name="Footer Placeholder 4"/>
          <p:cNvSpPr>
            <a:spLocks noGrp="1"/>
          </p:cNvSpPr>
          <p:nvPr>
            <p:ph type="ftr" sz="quarter" idx="10"/>
          </p:nvPr>
        </p:nvSpPr>
        <p:spPr>
          <a:xfrm>
            <a:off x="4267200" y="6324600"/>
            <a:ext cx="3886200" cy="441325"/>
          </a:xfrm>
          <a:prstGeom prst="rect">
            <a:avLst/>
          </a:prstGeom>
        </p:spPr>
        <p:txBody>
          <a:bodyPr anchor="ctr" anchorCtr="0"/>
          <a:lstStyle>
            <a:lvl1pPr algn="ctr">
              <a:defRPr sz="1000">
                <a:solidFill>
                  <a:schemeClr val="bg1"/>
                </a:solidFill>
                <a:latin typeface="Arial" panose="020B0604020202020204" pitchFamily="34" charset="0"/>
                <a:cs typeface="Arial" panose="020B0604020202020204" pitchFamily="34" charset="0"/>
              </a:defRPr>
            </a:lvl1pPr>
          </a:lstStyle>
          <a:p>
            <a:pPr>
              <a:defRPr/>
            </a:pPr>
            <a:r>
              <a:rPr lang="en-US"/>
              <a:t>Footer</a:t>
            </a:r>
          </a:p>
        </p:txBody>
      </p:sp>
    </p:spTree>
    <p:extLst>
      <p:ext uri="{BB962C8B-B14F-4D97-AF65-F5344CB8AC3E}">
        <p14:creationId xmlns:p14="http://schemas.microsoft.com/office/powerpoint/2010/main" val="1329895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charset="0"/>
              </a:defRPr>
            </a:lvl1pPr>
            <a:lvl2pPr marL="742950" indent="-285750" eaLnBrk="0" hangingPunct="0">
              <a:defRPr>
                <a:solidFill>
                  <a:schemeClr val="tx1"/>
                </a:solidFill>
                <a:latin typeface="Open Sans" pitchFamily="34" charset="0"/>
                <a:cs typeface="Arial" charset="0"/>
              </a:defRPr>
            </a:lvl2pPr>
            <a:lvl3pPr marL="1143000" indent="-228600" eaLnBrk="0" hangingPunct="0">
              <a:defRPr>
                <a:solidFill>
                  <a:schemeClr val="tx1"/>
                </a:solidFill>
                <a:latin typeface="Open Sans" pitchFamily="34" charset="0"/>
                <a:cs typeface="Arial" charset="0"/>
              </a:defRPr>
            </a:lvl3pPr>
            <a:lvl4pPr marL="1600200" indent="-228600" eaLnBrk="0" hangingPunct="0">
              <a:defRPr>
                <a:solidFill>
                  <a:schemeClr val="tx1"/>
                </a:solidFill>
                <a:latin typeface="Open Sans" pitchFamily="34" charset="0"/>
                <a:cs typeface="Arial" charset="0"/>
              </a:defRPr>
            </a:lvl4pPr>
            <a:lvl5pPr marL="2057400" indent="-228600" eaLnBrk="0" hangingPunct="0">
              <a:defRPr>
                <a:solidFill>
                  <a:schemeClr val="tx1"/>
                </a:solidFill>
                <a:latin typeface="Open Sans" pitchFamily="34" charset="0"/>
                <a:cs typeface="Arial" charset="0"/>
              </a:defRPr>
            </a:lvl5pPr>
            <a:lvl6pPr marL="2514600" indent="-228600" eaLnBrk="0" fontAlgn="base" hangingPunct="0">
              <a:spcBef>
                <a:spcPct val="0"/>
              </a:spcBef>
              <a:spcAft>
                <a:spcPct val="0"/>
              </a:spcAft>
              <a:defRPr>
                <a:solidFill>
                  <a:schemeClr val="tx1"/>
                </a:solidFill>
                <a:latin typeface="Open Sans" pitchFamily="34" charset="0"/>
                <a:cs typeface="Arial" charset="0"/>
              </a:defRPr>
            </a:lvl6pPr>
            <a:lvl7pPr marL="2971800" indent="-228600" eaLnBrk="0" fontAlgn="base" hangingPunct="0">
              <a:spcBef>
                <a:spcPct val="0"/>
              </a:spcBef>
              <a:spcAft>
                <a:spcPct val="0"/>
              </a:spcAft>
              <a:defRPr>
                <a:solidFill>
                  <a:schemeClr val="tx1"/>
                </a:solidFill>
                <a:latin typeface="Open Sans" pitchFamily="34" charset="0"/>
                <a:cs typeface="Arial" charset="0"/>
              </a:defRPr>
            </a:lvl7pPr>
            <a:lvl8pPr marL="3429000" indent="-228600" eaLnBrk="0" fontAlgn="base" hangingPunct="0">
              <a:spcBef>
                <a:spcPct val="0"/>
              </a:spcBef>
              <a:spcAft>
                <a:spcPct val="0"/>
              </a:spcAft>
              <a:defRPr>
                <a:solidFill>
                  <a:schemeClr val="tx1"/>
                </a:solidFill>
                <a:latin typeface="Open Sans" pitchFamily="34" charset="0"/>
                <a:cs typeface="Arial" charset="0"/>
              </a:defRPr>
            </a:lvl8pPr>
            <a:lvl9pPr marL="3886200" indent="-228600" eaLnBrk="0" fontAlgn="base" hangingPunct="0">
              <a:spcBef>
                <a:spcPct val="0"/>
              </a:spcBef>
              <a:spcAft>
                <a:spcPct val="0"/>
              </a:spcAft>
              <a:defRPr>
                <a:solidFill>
                  <a:schemeClr val="tx1"/>
                </a:solidFill>
                <a:latin typeface="Open Sans" pitchFamily="34" charset="0"/>
                <a:cs typeface="Arial" charset="0"/>
              </a:defRPr>
            </a:lvl9pPr>
          </a:lstStyle>
          <a:p>
            <a:pPr algn="ctr" eaLnBrk="1" hangingPunct="1">
              <a:defRPr/>
            </a:pPr>
            <a:fld id="{E85DE464-D335-45C0-A340-CC7F533A937E}" type="slidenum">
              <a:rPr lang="en-US" altLang="hu-HU" sz="1200" smtClean="0">
                <a:solidFill>
                  <a:schemeClr val="bg1"/>
                </a:solidFill>
                <a:latin typeface="Arial" charset="0"/>
              </a:rPr>
              <a:pPr algn="ctr" eaLnBrk="1" hangingPunct="1">
                <a:defRPr/>
              </a:pPr>
              <a:t>‹#›</a:t>
            </a:fld>
            <a:endParaRPr lang="hu-HU" altLang="hu-HU" sz="1200" smtClean="0">
              <a:solidFill>
                <a:schemeClr val="bg1"/>
              </a:solidFill>
              <a:latin typeface="Arial" charset="0"/>
            </a:endParaRP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u-H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4"/>
          <p:cNvSpPr>
            <a:spLocks noGrp="1"/>
          </p:cNvSpPr>
          <p:nvPr>
            <p:ph type="ftr" sz="quarter" idx="10"/>
          </p:nvPr>
        </p:nvSpPr>
        <p:spPr>
          <a:xfrm>
            <a:off x="4267200" y="6324600"/>
            <a:ext cx="3886200" cy="441325"/>
          </a:xfrm>
          <a:prstGeom prst="rect">
            <a:avLst/>
          </a:prstGeom>
        </p:spPr>
        <p:txBody>
          <a:bodyPr anchor="ctr" anchorCtr="0"/>
          <a:lstStyle>
            <a:lvl1pPr algn="ctr">
              <a:defRPr sz="1000">
                <a:solidFill>
                  <a:schemeClr val="bg1"/>
                </a:solidFill>
                <a:latin typeface="Arial" panose="020B0604020202020204" pitchFamily="34" charset="0"/>
                <a:cs typeface="Arial" panose="020B0604020202020204" pitchFamily="34" charset="0"/>
              </a:defRPr>
            </a:lvl1pPr>
          </a:lstStyle>
          <a:p>
            <a:pPr>
              <a:defRPr/>
            </a:pPr>
            <a:r>
              <a:rPr lang="en-US"/>
              <a:t>Footer</a:t>
            </a:r>
          </a:p>
        </p:txBody>
      </p:sp>
    </p:spTree>
    <p:extLst>
      <p:ext uri="{BB962C8B-B14F-4D97-AF65-F5344CB8AC3E}">
        <p14:creationId xmlns:p14="http://schemas.microsoft.com/office/powerpoint/2010/main" val="249632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6172200"/>
            <a:ext cx="915352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Placeholder 1"/>
          <p:cNvSpPr>
            <a:spLocks noGrp="1"/>
          </p:cNvSpPr>
          <p:nvPr>
            <p:ph type="title"/>
          </p:nvPr>
        </p:nvSpPr>
        <p:spPr>
          <a:xfrm>
            <a:off x="457200" y="274638"/>
            <a:ext cx="8229600" cy="1143000"/>
          </a:xfrm>
          <a:prstGeom prst="rect">
            <a:avLst/>
          </a:prstGeom>
          <a:noFill/>
        </p:spPr>
        <p:txBody>
          <a:bodyPr vert="horz" lIns="91440" tIns="45720" rIns="91440" bIns="45720" rtlCol="0" anchor="ctr">
            <a:normAutofit/>
          </a:bodyPr>
          <a:lstStyle/>
          <a:p>
            <a:r>
              <a:rPr lang="hu-HU" noProof="0" dirty="0" err="1" smtClean="0"/>
              <a:t>Click</a:t>
            </a:r>
            <a:r>
              <a:rPr lang="hu-HU" noProof="0" dirty="0" smtClean="0"/>
              <a:t> to </a:t>
            </a:r>
            <a:r>
              <a:rPr lang="hu-HU" noProof="0" dirty="0" err="1" smtClean="0"/>
              <a:t>edit</a:t>
            </a:r>
            <a:r>
              <a:rPr lang="hu-HU" noProof="0" dirty="0" smtClean="0"/>
              <a:t> Master </a:t>
            </a:r>
            <a:r>
              <a:rPr lang="hu-HU" noProof="0" dirty="0" err="1" smtClean="0"/>
              <a:t>title</a:t>
            </a:r>
            <a:r>
              <a:rPr lang="hu-HU" noProof="0" dirty="0" smtClean="0"/>
              <a:t> </a:t>
            </a:r>
            <a:r>
              <a:rPr lang="hu-HU" noProof="0" dirty="0" err="1" smtClean="0"/>
              <a:t>style</a:t>
            </a:r>
            <a:endParaRPr lang="hu-HU" noProof="0" dirty="0"/>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smtClean="0"/>
              <a:t>Click to edit Master text styles</a:t>
            </a:r>
          </a:p>
          <a:p>
            <a:pPr lvl="1"/>
            <a:r>
              <a:rPr lang="hu-HU" altLang="hu-HU" smtClean="0"/>
              <a:t>Second level</a:t>
            </a:r>
          </a:p>
          <a:p>
            <a:pPr lvl="2"/>
            <a:r>
              <a:rPr lang="hu-HU" altLang="hu-HU" smtClean="0"/>
              <a:t>Third level</a:t>
            </a:r>
          </a:p>
          <a:p>
            <a:pPr lvl="3"/>
            <a:r>
              <a:rPr lang="hu-HU" altLang="hu-HU" smtClean="0"/>
              <a:t>Fourth level</a:t>
            </a:r>
          </a:p>
          <a:p>
            <a:pPr lvl="4"/>
            <a:r>
              <a:rPr lang="hu-HU" altLang="hu-HU" smtClean="0"/>
              <a:t>Fifth level</a:t>
            </a:r>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3" r:id="rId15"/>
  </p:sldLayoutIdLst>
  <p:timing>
    <p:tnLst>
      <p:par>
        <p:cTn id="1" dur="indefinite" restart="never" nodeType="tmRoot"/>
      </p:par>
    </p:tnLst>
  </p:timing>
  <p:hf hdr="0" ftr="0" dt="0"/>
  <p:txStyles>
    <p:titleStyle>
      <a:lvl1pPr algn="r" rtl="0" eaLnBrk="0" fontAlgn="base" hangingPunct="0">
        <a:spcBef>
          <a:spcPct val="0"/>
        </a:spcBef>
        <a:spcAft>
          <a:spcPct val="0"/>
        </a:spcAft>
        <a:defRPr sz="3200" b="1" kern="1200" cap="all">
          <a:solidFill>
            <a:srgbClr val="FCB033"/>
          </a:solidFill>
          <a:latin typeface="Arial" panose="020B0604020202020204" pitchFamily="34" charset="0"/>
          <a:ea typeface="Open Sans" panose="020B0606030504020204" pitchFamily="34" charset="0"/>
          <a:cs typeface="Open Sans" panose="020B0606030504020204" pitchFamily="34" charset="0"/>
        </a:defRPr>
      </a:lvl1pPr>
      <a:lvl2pPr algn="r" rtl="0" eaLnBrk="0" fontAlgn="base" hangingPunct="0">
        <a:spcBef>
          <a:spcPct val="0"/>
        </a:spcBef>
        <a:spcAft>
          <a:spcPct val="0"/>
        </a:spcAft>
        <a:defRPr sz="3200" b="1">
          <a:solidFill>
            <a:srgbClr val="FCB033"/>
          </a:solidFill>
          <a:latin typeface="Arial" charset="0"/>
          <a:ea typeface="Open Sans" pitchFamily="34" charset="0"/>
          <a:cs typeface="Open Sans" pitchFamily="34" charset="0"/>
        </a:defRPr>
      </a:lvl2pPr>
      <a:lvl3pPr algn="r" rtl="0" eaLnBrk="0" fontAlgn="base" hangingPunct="0">
        <a:spcBef>
          <a:spcPct val="0"/>
        </a:spcBef>
        <a:spcAft>
          <a:spcPct val="0"/>
        </a:spcAft>
        <a:defRPr sz="3200" b="1">
          <a:solidFill>
            <a:srgbClr val="FCB033"/>
          </a:solidFill>
          <a:latin typeface="Arial" charset="0"/>
          <a:ea typeface="Open Sans" pitchFamily="34" charset="0"/>
          <a:cs typeface="Open Sans" pitchFamily="34" charset="0"/>
        </a:defRPr>
      </a:lvl3pPr>
      <a:lvl4pPr algn="r" rtl="0" eaLnBrk="0" fontAlgn="base" hangingPunct="0">
        <a:spcBef>
          <a:spcPct val="0"/>
        </a:spcBef>
        <a:spcAft>
          <a:spcPct val="0"/>
        </a:spcAft>
        <a:defRPr sz="3200" b="1">
          <a:solidFill>
            <a:srgbClr val="FCB033"/>
          </a:solidFill>
          <a:latin typeface="Arial" charset="0"/>
          <a:ea typeface="Open Sans" pitchFamily="34" charset="0"/>
          <a:cs typeface="Open Sans" pitchFamily="34" charset="0"/>
        </a:defRPr>
      </a:lvl4pPr>
      <a:lvl5pPr algn="r" rtl="0" eaLnBrk="0" fontAlgn="base" hangingPunct="0">
        <a:spcBef>
          <a:spcPct val="0"/>
        </a:spcBef>
        <a:spcAft>
          <a:spcPct val="0"/>
        </a:spcAft>
        <a:defRPr sz="3200" b="1">
          <a:solidFill>
            <a:srgbClr val="FCB033"/>
          </a:solidFill>
          <a:latin typeface="Arial" charset="0"/>
          <a:ea typeface="Open Sans" pitchFamily="34" charset="0"/>
          <a:cs typeface="Open Sans" pitchFamily="34" charset="0"/>
        </a:defRPr>
      </a:lvl5pPr>
      <a:lvl6pPr marL="457200" algn="ctr" rtl="0" fontAlgn="base">
        <a:spcBef>
          <a:spcPct val="0"/>
        </a:spcBef>
        <a:spcAft>
          <a:spcPct val="0"/>
        </a:spcAft>
        <a:defRPr sz="3600" b="1">
          <a:solidFill>
            <a:schemeClr val="bg1"/>
          </a:solidFill>
          <a:latin typeface="Open Sans" pitchFamily="34" charset="0"/>
          <a:cs typeface="Open Sans" pitchFamily="34" charset="0"/>
        </a:defRPr>
      </a:lvl6pPr>
      <a:lvl7pPr marL="914400" algn="ctr" rtl="0" fontAlgn="base">
        <a:spcBef>
          <a:spcPct val="0"/>
        </a:spcBef>
        <a:spcAft>
          <a:spcPct val="0"/>
        </a:spcAft>
        <a:defRPr sz="3600" b="1">
          <a:solidFill>
            <a:schemeClr val="bg1"/>
          </a:solidFill>
          <a:latin typeface="Open Sans" pitchFamily="34" charset="0"/>
          <a:cs typeface="Open Sans" pitchFamily="34" charset="0"/>
        </a:defRPr>
      </a:lvl7pPr>
      <a:lvl8pPr marL="1371600" algn="ctr" rtl="0" fontAlgn="base">
        <a:spcBef>
          <a:spcPct val="0"/>
        </a:spcBef>
        <a:spcAft>
          <a:spcPct val="0"/>
        </a:spcAft>
        <a:defRPr sz="3600" b="1">
          <a:solidFill>
            <a:schemeClr val="bg1"/>
          </a:solidFill>
          <a:latin typeface="Open Sans" pitchFamily="34" charset="0"/>
          <a:cs typeface="Open Sans" pitchFamily="34" charset="0"/>
        </a:defRPr>
      </a:lvl8pPr>
      <a:lvl9pPr marL="1828800" algn="ctr" rtl="0" fontAlgn="base">
        <a:spcBef>
          <a:spcPct val="0"/>
        </a:spcBef>
        <a:spcAft>
          <a:spcPct val="0"/>
        </a:spcAft>
        <a:defRPr sz="3600" b="1">
          <a:solidFill>
            <a:schemeClr val="bg1"/>
          </a:solidFill>
          <a:latin typeface="Open Sans" pitchFamily="34" charset="0"/>
          <a:cs typeface="Open Sans" pitchFamily="34" charset="0"/>
        </a:defRPr>
      </a:lvl9pPr>
    </p:titleStyle>
    <p:bodyStyle>
      <a:lvl1pPr marL="342900" indent="-342900" algn="l" rtl="0" eaLnBrk="0" fontAlgn="base" hangingPunct="0">
        <a:spcBef>
          <a:spcPct val="20000"/>
        </a:spcBef>
        <a:spcAft>
          <a:spcPct val="0"/>
        </a:spcAft>
        <a:buClr>
          <a:srgbClr val="FCB033"/>
        </a:buClr>
        <a:buFont typeface="Wingdings" pitchFamily="2" charset="2"/>
        <a:buChar char="§"/>
        <a:defRPr sz="32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742950" indent="-285750" algn="l" rtl="0" eaLnBrk="0" fontAlgn="base" hangingPunct="0">
        <a:spcBef>
          <a:spcPct val="20000"/>
        </a:spcBef>
        <a:spcAft>
          <a:spcPct val="0"/>
        </a:spcAft>
        <a:buFont typeface="Wingdings" pitchFamily="2" charset="2"/>
        <a:buChar char="§"/>
        <a:defRPr sz="28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257300" indent="-342900" algn="l" rtl="0" eaLnBrk="0" fontAlgn="base" hangingPunct="0">
        <a:spcBef>
          <a:spcPct val="20000"/>
        </a:spcBef>
        <a:spcAft>
          <a:spcPct val="0"/>
        </a:spcAft>
        <a:buClr>
          <a:srgbClr val="FCB033"/>
        </a:buClr>
        <a:buFont typeface="Wingdings" pitchFamily="2" charset="2"/>
        <a:buChar char="§"/>
        <a:defRPr sz="24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rtl="0" eaLnBrk="0" fontAlgn="base" hangingPunct="0">
        <a:spcBef>
          <a:spcPct val="20000"/>
        </a:spcBef>
        <a:spcAft>
          <a:spcPct val="0"/>
        </a:spcAft>
        <a:buFont typeface="Wingdings" pitchFamily="2" charset="2"/>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rtl="0" eaLnBrk="0" fontAlgn="base" hangingPunct="0">
        <a:spcBef>
          <a:spcPct val="20000"/>
        </a:spcBef>
        <a:spcAft>
          <a:spcPct val="0"/>
        </a:spcAft>
        <a:buClr>
          <a:srgbClr val="FCB033"/>
        </a:buClr>
        <a:buFont typeface="Wingdings" pitchFamily="2" charset="2"/>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e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jpeg"/><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hyperlink" Target="https://admin.scarabresearch.co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hyperlink" Target="http://www.startlap.hu/"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8" Type="http://schemas.openxmlformats.org/officeDocument/2006/relationships/hyperlink" Target="http://p.barker.dj/banner" TargetMode="External"/><Relationship Id="rId13" Type="http://schemas.openxmlformats.org/officeDocument/2006/relationships/hyperlink" Target="http://www.digitaltonto.com/2012/business-models-and-the-singularity/" TargetMode="External"/><Relationship Id="rId3" Type="http://schemas.openxmlformats.org/officeDocument/2006/relationships/hyperlink" Target="http://www.freestyle-marketing.co.uk/print-and-production/history-of-print-advertising.html" TargetMode="External"/><Relationship Id="rId7" Type="http://schemas.openxmlformats.org/officeDocument/2006/relationships/hyperlink" Target="http://info.cern.ch/hypertext/WWW/TheProject.html" TargetMode="External"/><Relationship Id="rId12" Type="http://schemas.openxmlformats.org/officeDocument/2006/relationships/hyperlink" Target="http://smallbusiness.chron.com/craigslist-money-27287.html" TargetMode="External"/><Relationship Id="rId2" Type="http://schemas.openxmlformats.org/officeDocument/2006/relationships/hyperlink" Target="http://www.digitaltonto.com/2012/what-is-a-business-model/" TargetMode="External"/><Relationship Id="rId16" Type="http://schemas.openxmlformats.org/officeDocument/2006/relationships/hyperlink" Target="http://www.theguardian.com/technology/2013/nov/11/apple-maps-google-iphone-users" TargetMode="External"/><Relationship Id="rId1" Type="http://schemas.openxmlformats.org/officeDocument/2006/relationships/slideLayout" Target="../slideLayouts/slideLayout2.xml"/><Relationship Id="rId6" Type="http://schemas.openxmlformats.org/officeDocument/2006/relationships/hyperlink" Target="http://email.about.com/gi/o.htm?zi=1/XJ&amp;zTi=1&amp;sdn=email&amp;cdn=compute&amp;tm=83&amp;f=00&amp;tt=12&amp;bt=2&amp;bts=9&amp;zu=http://www.templetons.com/brad/spamreact.html" TargetMode="External"/><Relationship Id="rId11" Type="http://schemas.openxmlformats.org/officeDocument/2006/relationships/hyperlink" Target="http://www.vindicia.com/sites/default/files/VN_BPG_OnlineBusinessModels_F.pdf" TargetMode="External"/><Relationship Id="rId5" Type="http://schemas.openxmlformats.org/officeDocument/2006/relationships/hyperlink" Target="http://email.about.com/cs/emailhistory/a/first_email.htm" TargetMode="External"/><Relationship Id="rId15" Type="http://schemas.openxmlformats.org/officeDocument/2006/relationships/hyperlink" Target="http://readwrite.com/2013/10/30/facebook-mobile-revenue" TargetMode="External"/><Relationship Id="rId10" Type="http://schemas.openxmlformats.org/officeDocument/2006/relationships/hyperlink" Target="http://444.hu/2013/12/05/ha-ezt-elolvasod-soha-tobbe-nem-gondolsz-ugy-az-internetre-mint-korabban-igerem/" TargetMode="External"/><Relationship Id="rId4" Type="http://schemas.openxmlformats.org/officeDocument/2006/relationships/hyperlink" Target="http://www.youtube.com/watch?v=lsjc2uDi1OI" TargetMode="External"/><Relationship Id="rId9" Type="http://schemas.openxmlformats.org/officeDocument/2006/relationships/hyperlink" Target="http://www.techdirt.com/articles/20130613/02025423448/company-claims-patent-pop-up-ads-sues-porn-travel-companies.shtml" TargetMode="External"/><Relationship Id="rId14" Type="http://schemas.openxmlformats.org/officeDocument/2006/relationships/hyperlink" Target="http://www.businessinsider.com/the-future-of-digital-2013-2013-11?op=1"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hu-HU" dirty="0" smtClean="0"/>
              <a:t>Üzleti modellek</a:t>
            </a:r>
            <a:br>
              <a:rPr lang="hu-HU" dirty="0" smtClean="0"/>
            </a:br>
            <a:r>
              <a:rPr lang="hu-HU" dirty="0" smtClean="0"/>
              <a:t>az online térben</a:t>
            </a:r>
            <a:endParaRPr lang="hu-HU" dirty="0"/>
          </a:p>
        </p:txBody>
      </p:sp>
      <p:sp>
        <p:nvSpPr>
          <p:cNvPr id="3" name="Subtitle 2"/>
          <p:cNvSpPr>
            <a:spLocks noGrp="1"/>
          </p:cNvSpPr>
          <p:nvPr>
            <p:ph type="subTitle" idx="1"/>
          </p:nvPr>
        </p:nvSpPr>
        <p:spPr/>
        <p:txBody>
          <a:bodyPr/>
          <a:lstStyle/>
          <a:p>
            <a:pPr>
              <a:lnSpc>
                <a:spcPts val="2000"/>
              </a:lnSpc>
              <a:defRPr/>
            </a:pPr>
            <a:r>
              <a:rPr lang="hu-HU" dirty="0" smtClean="0"/>
              <a:t>Steff József</a:t>
            </a:r>
          </a:p>
          <a:p>
            <a:pPr>
              <a:lnSpc>
                <a:spcPts val="2000"/>
              </a:lnSpc>
              <a:defRPr/>
            </a:pPr>
            <a:r>
              <a:rPr lang="hu-HU" dirty="0" smtClean="0"/>
              <a:t>Kereskedelmi igazgató</a:t>
            </a:r>
          </a:p>
          <a:p>
            <a:pPr>
              <a:lnSpc>
                <a:spcPts val="2000"/>
              </a:lnSpc>
              <a:defRPr/>
            </a:pPr>
            <a:r>
              <a:rPr lang="hu-HU" dirty="0" smtClean="0"/>
              <a:t>Sanoma </a:t>
            </a:r>
            <a:r>
              <a:rPr lang="hu-HU" dirty="0"/>
              <a:t>M</a:t>
            </a:r>
            <a:r>
              <a:rPr lang="hu-HU" dirty="0" smtClean="0"/>
              <a:t>edia Budapest </a:t>
            </a:r>
            <a:r>
              <a:rPr lang="hu-HU" dirty="0" err="1" smtClean="0"/>
              <a:t>Zrt</a:t>
            </a:r>
            <a:r>
              <a:rPr lang="hu-HU" dirty="0" smtClean="0"/>
              <a:t>.</a:t>
            </a:r>
            <a:endParaRPr lang="en-US" dirty="0" smtClean="0"/>
          </a:p>
        </p:txBody>
      </p:sp>
    </p:spTree>
    <p:extLst>
      <p:ext uri="{BB962C8B-B14F-4D97-AF65-F5344CB8AC3E}">
        <p14:creationId xmlns:p14="http://schemas.microsoft.com/office/powerpoint/2010/main" val="171361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brazenpen.com/wp-content/uploads/2012/09/E-I_BizModel-Canvas_Edited-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29350"/>
          </a:xfrm>
          <a:prstGeom prst="rect">
            <a:avLst/>
          </a:prstGeom>
          <a:noFill/>
          <a:extLst>
            <a:ext uri="{909E8E84-426E-40DD-AFC4-6F175D3DCCD1}">
              <a14:hiddenFill xmlns:a14="http://schemas.microsoft.com/office/drawing/2010/main">
                <a:solidFill>
                  <a:srgbClr val="FFFFFF"/>
                </a:solidFill>
              </a14:hiddenFill>
            </a:ext>
          </a:extLst>
        </p:spPr>
      </p:pic>
      <p:sp>
        <p:nvSpPr>
          <p:cNvPr id="6" name="Téglalap 5"/>
          <p:cNvSpPr/>
          <p:nvPr/>
        </p:nvSpPr>
        <p:spPr>
          <a:xfrm>
            <a:off x="3581400" y="511628"/>
            <a:ext cx="5562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362" name="Content Placeholder 4"/>
          <p:cNvSpPr>
            <a:spLocks noGrp="1"/>
          </p:cNvSpPr>
          <p:nvPr>
            <p:ph idx="1"/>
          </p:nvPr>
        </p:nvSpPr>
        <p:spPr>
          <a:xfrm>
            <a:off x="0" y="2209800"/>
            <a:ext cx="9144000" cy="2286000"/>
          </a:xfrm>
          <a:solidFill>
            <a:schemeClr val="bg1"/>
          </a:solidFill>
        </p:spPr>
        <p:txBody>
          <a:bodyPr/>
          <a:lstStyle/>
          <a:p>
            <a:pPr marL="0" indent="0" algn="ctr">
              <a:lnSpc>
                <a:spcPts val="4000"/>
              </a:lnSpc>
              <a:buNone/>
            </a:pPr>
            <a:r>
              <a:rPr lang="hu-HU" dirty="0" smtClean="0">
                <a:latin typeface="Arial" charset="0"/>
                <a:cs typeface="Arial" charset="0"/>
              </a:rPr>
              <a:t>Válasz arra, hogy egy termék vagy szolgáltatás milyen módon tesz szert </a:t>
            </a:r>
            <a:r>
              <a:rPr lang="hu-HU" b="1" dirty="0" smtClean="0">
                <a:latin typeface="Arial" charset="0"/>
                <a:cs typeface="Arial" charset="0"/>
              </a:rPr>
              <a:t>fenntartható </a:t>
            </a:r>
            <a:r>
              <a:rPr lang="hu-HU" dirty="0" smtClean="0">
                <a:latin typeface="Arial" charset="0"/>
                <a:cs typeface="Arial" charset="0"/>
              </a:rPr>
              <a:t>bevételre, vagy még inkább:</a:t>
            </a:r>
          </a:p>
          <a:p>
            <a:pPr marL="0" indent="0" algn="ctr">
              <a:lnSpc>
                <a:spcPts val="4000"/>
              </a:lnSpc>
              <a:buNone/>
            </a:pPr>
            <a:r>
              <a:rPr lang="hu-HU" sz="5000" b="1" dirty="0" smtClean="0">
                <a:solidFill>
                  <a:srgbClr val="FCB033"/>
                </a:solidFill>
                <a:latin typeface="Arial" charset="0"/>
                <a:cs typeface="Arial" charset="0"/>
              </a:rPr>
              <a:t>HASZONRA</a:t>
            </a:r>
          </a:p>
        </p:txBody>
      </p:sp>
      <p:sp>
        <p:nvSpPr>
          <p:cNvPr id="7" name="Cím 1"/>
          <p:cNvSpPr>
            <a:spLocks noGrp="1"/>
          </p:cNvSpPr>
          <p:nvPr>
            <p:ph type="title"/>
          </p:nvPr>
        </p:nvSpPr>
        <p:spPr>
          <a:xfrm>
            <a:off x="457200" y="274638"/>
            <a:ext cx="8229600" cy="1143000"/>
          </a:xfrm>
        </p:spPr>
        <p:txBody>
          <a:bodyPr/>
          <a:lstStyle/>
          <a:p>
            <a:r>
              <a:rPr lang="hu-HU" dirty="0" smtClean="0"/>
              <a:t>Mi Az Üzleti modell?</a:t>
            </a:r>
            <a:endParaRPr lang="hu-HU" dirty="0"/>
          </a:p>
        </p:txBody>
      </p:sp>
      <p:sp>
        <p:nvSpPr>
          <p:cNvPr id="8" name="Téglalap 7"/>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62698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2">
                                            <p:bg/>
                                          </p:spTgt>
                                        </p:tgtEl>
                                        <p:attrNameLst>
                                          <p:attrName>style.visibility</p:attrName>
                                        </p:attrNameLst>
                                      </p:cBhvr>
                                      <p:to>
                                        <p:strVal val="visible"/>
                                      </p:to>
                                    </p:set>
                                    <p:animEffect transition="in" filter="fade">
                                      <p:cBhvr>
                                        <p:cTn id="7" dur="500"/>
                                        <p:tgtEl>
                                          <p:spTgt spid="15362">
                                            <p:bg/>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362">
                                            <p:txEl>
                                              <p:pRg st="0" end="0"/>
                                            </p:txEl>
                                          </p:spTgt>
                                        </p:tgtEl>
                                        <p:attrNameLst>
                                          <p:attrName>style.visibility</p:attrName>
                                        </p:attrNameLst>
                                      </p:cBhvr>
                                      <p:to>
                                        <p:strVal val="visible"/>
                                      </p:to>
                                    </p:set>
                                    <p:animEffect transition="in" filter="fade">
                                      <p:cBhvr>
                                        <p:cTn id="10" dur="500"/>
                                        <p:tgtEl>
                                          <p:spTgt spid="1536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362">
                                            <p:txEl>
                                              <p:pRg st="1" end="1"/>
                                            </p:txEl>
                                          </p:spTgt>
                                        </p:tgtEl>
                                        <p:attrNameLst>
                                          <p:attrName>style.visibility</p:attrName>
                                        </p:attrNameLst>
                                      </p:cBhvr>
                                      <p:to>
                                        <p:strVal val="visible"/>
                                      </p:to>
                                    </p:set>
                                    <p:animEffect transition="in" filter="fade">
                                      <p:cBhvr>
                                        <p:cTn id="15" dur="500"/>
                                        <p:tgtEl>
                                          <p:spTgt spid="153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brazenpen.com/wp-content/uploads/2012/09/E-I_BizModel-Canvas_Edited-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29350"/>
          </a:xfrm>
          <a:prstGeom prst="rect">
            <a:avLst/>
          </a:prstGeom>
          <a:noFill/>
          <a:extLst>
            <a:ext uri="{909E8E84-426E-40DD-AFC4-6F175D3DCCD1}">
              <a14:hiddenFill xmlns:a14="http://schemas.microsoft.com/office/drawing/2010/main">
                <a:solidFill>
                  <a:srgbClr val="FFFFFF"/>
                </a:solidFill>
              </a14:hiddenFill>
            </a:ext>
          </a:extLst>
        </p:spPr>
      </p:pic>
      <p:sp>
        <p:nvSpPr>
          <p:cNvPr id="6" name="Téglalap 5"/>
          <p:cNvSpPr/>
          <p:nvPr/>
        </p:nvSpPr>
        <p:spPr>
          <a:xfrm>
            <a:off x="3581400" y="511628"/>
            <a:ext cx="5562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Cím 1"/>
          <p:cNvSpPr>
            <a:spLocks noGrp="1"/>
          </p:cNvSpPr>
          <p:nvPr>
            <p:ph type="title"/>
          </p:nvPr>
        </p:nvSpPr>
        <p:spPr>
          <a:xfrm>
            <a:off x="457200" y="274638"/>
            <a:ext cx="8229600" cy="1143000"/>
          </a:xfrm>
        </p:spPr>
        <p:txBody>
          <a:bodyPr/>
          <a:lstStyle/>
          <a:p>
            <a:r>
              <a:rPr lang="hu-HU" dirty="0" smtClean="0"/>
              <a:t>Mi Az Üzleti modell?</a:t>
            </a:r>
            <a:endParaRPr lang="hu-HU" dirty="0"/>
          </a:p>
        </p:txBody>
      </p:sp>
      <p:sp>
        <p:nvSpPr>
          <p:cNvPr id="3" name="Téglalap 2"/>
          <p:cNvSpPr/>
          <p:nvPr/>
        </p:nvSpPr>
        <p:spPr>
          <a:xfrm>
            <a:off x="0" y="2848826"/>
            <a:ext cx="9144000" cy="15996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eaLnBrk="0" hangingPunct="0">
              <a:spcBef>
                <a:spcPct val="20000"/>
              </a:spcBef>
              <a:buClr>
                <a:srgbClr val="FCB033"/>
              </a:buClr>
              <a:buFont typeface="Wingdings" pitchFamily="2" charset="2"/>
              <a:buChar char="§"/>
            </a:pPr>
            <a:r>
              <a:rPr lang="hu-HU" sz="3200" dirty="0">
                <a:latin typeface="Arial" charset="0"/>
                <a:ea typeface="Open Sans" panose="020B0606030504020204" pitchFamily="34" charset="0"/>
              </a:rPr>
              <a:t>A jó modell: válasz arra, hogy miért fizessen a fogyasztó többet valamiért, mint amennyibe annak az előállítása kerül?</a:t>
            </a:r>
          </a:p>
        </p:txBody>
      </p:sp>
      <p:sp>
        <p:nvSpPr>
          <p:cNvPr id="9" name="Téglalap 8"/>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30170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brazenpen.com/wp-content/uploads/2012/09/E-I_BizModel-Canvas_Edited-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29350"/>
          </a:xfrm>
          <a:prstGeom prst="rect">
            <a:avLst/>
          </a:prstGeom>
          <a:noFill/>
          <a:extLst>
            <a:ext uri="{909E8E84-426E-40DD-AFC4-6F175D3DCCD1}">
              <a14:hiddenFill xmlns:a14="http://schemas.microsoft.com/office/drawing/2010/main">
                <a:solidFill>
                  <a:srgbClr val="FFFFFF"/>
                </a:solidFill>
              </a14:hiddenFill>
            </a:ext>
          </a:extLst>
        </p:spPr>
      </p:pic>
      <p:sp>
        <p:nvSpPr>
          <p:cNvPr id="6" name="Téglalap 5"/>
          <p:cNvSpPr/>
          <p:nvPr/>
        </p:nvSpPr>
        <p:spPr>
          <a:xfrm>
            <a:off x="0" y="0"/>
            <a:ext cx="9144000" cy="622935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Téglalap 7"/>
          <p:cNvSpPr/>
          <p:nvPr/>
        </p:nvSpPr>
        <p:spPr>
          <a:xfrm>
            <a:off x="3581400" y="511628"/>
            <a:ext cx="5562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Cím 1"/>
          <p:cNvSpPr>
            <a:spLocks noGrp="1"/>
          </p:cNvSpPr>
          <p:nvPr>
            <p:ph type="title"/>
          </p:nvPr>
        </p:nvSpPr>
        <p:spPr>
          <a:xfrm>
            <a:off x="457200" y="274638"/>
            <a:ext cx="8229600" cy="1143000"/>
          </a:xfrm>
        </p:spPr>
        <p:txBody>
          <a:bodyPr/>
          <a:lstStyle/>
          <a:p>
            <a:r>
              <a:rPr lang="hu-HU" dirty="0" smtClean="0"/>
              <a:t>Mi Az Üzleti modell?</a:t>
            </a:r>
            <a:endParaRPr lang="hu-HU" dirty="0"/>
          </a:p>
        </p:txBody>
      </p:sp>
      <p:graphicFrame>
        <p:nvGraphicFramePr>
          <p:cNvPr id="3" name="Tartalom helye 2"/>
          <p:cNvGraphicFramePr>
            <a:graphicFrameLocks noGrp="1"/>
          </p:cNvGraphicFramePr>
          <p:nvPr>
            <p:ph idx="1"/>
            <p:extLst>
              <p:ext uri="{D42A27DB-BD31-4B8C-83A1-F6EECF244321}">
                <p14:modId xmlns:p14="http://schemas.microsoft.com/office/powerpoint/2010/main" val="3599470644"/>
              </p:ext>
            </p:extLst>
          </p:nvPr>
        </p:nvGraphicFramePr>
        <p:xfrm>
          <a:off x="401782" y="1310264"/>
          <a:ext cx="8229600" cy="48307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églalap 9"/>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34690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brazenpen.com/wp-content/uploads/2012/09/E-I_BizModel-Canvas_Edited-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29350"/>
          </a:xfrm>
          <a:prstGeom prst="rect">
            <a:avLst/>
          </a:prstGeom>
          <a:noFill/>
          <a:extLst>
            <a:ext uri="{909E8E84-426E-40DD-AFC4-6F175D3DCCD1}">
              <a14:hiddenFill xmlns:a14="http://schemas.microsoft.com/office/drawing/2010/main">
                <a:solidFill>
                  <a:srgbClr val="FFFFFF"/>
                </a:solidFill>
              </a14:hiddenFill>
            </a:ext>
          </a:extLst>
        </p:spPr>
      </p:pic>
      <p:sp>
        <p:nvSpPr>
          <p:cNvPr id="6" name="Téglalap 5"/>
          <p:cNvSpPr/>
          <p:nvPr/>
        </p:nvSpPr>
        <p:spPr>
          <a:xfrm>
            <a:off x="0" y="0"/>
            <a:ext cx="9144000" cy="622935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Téglalap 7"/>
          <p:cNvSpPr/>
          <p:nvPr/>
        </p:nvSpPr>
        <p:spPr>
          <a:xfrm>
            <a:off x="3581400" y="511628"/>
            <a:ext cx="5562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Cím 1"/>
          <p:cNvSpPr>
            <a:spLocks noGrp="1"/>
          </p:cNvSpPr>
          <p:nvPr>
            <p:ph type="title"/>
          </p:nvPr>
        </p:nvSpPr>
        <p:spPr>
          <a:xfrm>
            <a:off x="457200" y="274638"/>
            <a:ext cx="8229600" cy="1143000"/>
          </a:xfrm>
        </p:spPr>
        <p:txBody>
          <a:bodyPr/>
          <a:lstStyle/>
          <a:p>
            <a:r>
              <a:rPr lang="hu-HU" dirty="0" smtClean="0"/>
              <a:t>Mi Az Üzleti modell?</a:t>
            </a:r>
            <a:endParaRPr lang="hu-HU" dirty="0"/>
          </a:p>
        </p:txBody>
      </p:sp>
      <p:graphicFrame>
        <p:nvGraphicFramePr>
          <p:cNvPr id="3" name="Tartalom helye 2"/>
          <p:cNvGraphicFramePr>
            <a:graphicFrameLocks noGrp="1"/>
          </p:cNvGraphicFramePr>
          <p:nvPr>
            <p:ph idx="1"/>
            <p:extLst>
              <p:ext uri="{D42A27DB-BD31-4B8C-83A1-F6EECF244321}">
                <p14:modId xmlns:p14="http://schemas.microsoft.com/office/powerpoint/2010/main" val="3428094145"/>
              </p:ext>
            </p:extLst>
          </p:nvPr>
        </p:nvGraphicFramePr>
        <p:xfrm>
          <a:off x="401782" y="1310264"/>
          <a:ext cx="8229600" cy="48307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Kép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5359" y="155865"/>
            <a:ext cx="8572500" cy="6858000"/>
          </a:xfrm>
          <a:prstGeom prst="rect">
            <a:avLst/>
          </a:prstGeom>
        </p:spPr>
      </p:pic>
      <p:sp>
        <p:nvSpPr>
          <p:cNvPr id="12" name="Téglalap 11"/>
          <p:cNvSpPr/>
          <p:nvPr/>
        </p:nvSpPr>
        <p:spPr>
          <a:xfrm>
            <a:off x="0" y="511628"/>
            <a:ext cx="9144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Title 1"/>
          <p:cNvSpPr txBox="1">
            <a:spLocks/>
          </p:cNvSpPr>
          <p:nvPr/>
        </p:nvSpPr>
        <p:spPr>
          <a:xfrm>
            <a:off x="457200" y="273627"/>
            <a:ext cx="8229600" cy="1143000"/>
          </a:xfrm>
          <a:prstGeom prst="rect">
            <a:avLst/>
          </a:prstGeom>
          <a:noFill/>
        </p:spPr>
        <p:txBody>
          <a:bodyPr vert="horz" lIns="91440" tIns="45720" rIns="91440" bIns="45720" rtlCol="0" anchor="ctr">
            <a:normAutofit/>
          </a:bodyPr>
          <a:lstStyle>
            <a:lvl1pPr algn="r" rtl="0" eaLnBrk="0" fontAlgn="base" hangingPunct="0">
              <a:spcBef>
                <a:spcPct val="0"/>
              </a:spcBef>
              <a:spcAft>
                <a:spcPct val="0"/>
              </a:spcAft>
              <a:defRPr sz="3200" b="1" kern="1200" cap="all">
                <a:solidFill>
                  <a:srgbClr val="FCB033"/>
                </a:solidFill>
                <a:latin typeface="Arial" panose="020B0604020202020204" pitchFamily="34" charset="0"/>
                <a:ea typeface="Open Sans" panose="020B0606030504020204" pitchFamily="34" charset="0"/>
                <a:cs typeface="Open Sans" panose="020B0606030504020204" pitchFamily="34" charset="0"/>
              </a:defRPr>
            </a:lvl1pPr>
            <a:lvl2pPr algn="r" rtl="0" eaLnBrk="0" fontAlgn="base" hangingPunct="0">
              <a:spcBef>
                <a:spcPct val="0"/>
              </a:spcBef>
              <a:spcAft>
                <a:spcPct val="0"/>
              </a:spcAft>
              <a:defRPr sz="3200" b="1">
                <a:solidFill>
                  <a:srgbClr val="FCB033"/>
                </a:solidFill>
                <a:latin typeface="Arial" charset="0"/>
                <a:ea typeface="Open Sans" pitchFamily="34" charset="0"/>
                <a:cs typeface="Open Sans" pitchFamily="34" charset="0"/>
              </a:defRPr>
            </a:lvl2pPr>
            <a:lvl3pPr algn="r" rtl="0" eaLnBrk="0" fontAlgn="base" hangingPunct="0">
              <a:spcBef>
                <a:spcPct val="0"/>
              </a:spcBef>
              <a:spcAft>
                <a:spcPct val="0"/>
              </a:spcAft>
              <a:defRPr sz="3200" b="1">
                <a:solidFill>
                  <a:srgbClr val="FCB033"/>
                </a:solidFill>
                <a:latin typeface="Arial" charset="0"/>
                <a:ea typeface="Open Sans" pitchFamily="34" charset="0"/>
                <a:cs typeface="Open Sans" pitchFamily="34" charset="0"/>
              </a:defRPr>
            </a:lvl3pPr>
            <a:lvl4pPr algn="r" rtl="0" eaLnBrk="0" fontAlgn="base" hangingPunct="0">
              <a:spcBef>
                <a:spcPct val="0"/>
              </a:spcBef>
              <a:spcAft>
                <a:spcPct val="0"/>
              </a:spcAft>
              <a:defRPr sz="3200" b="1">
                <a:solidFill>
                  <a:srgbClr val="FCB033"/>
                </a:solidFill>
                <a:latin typeface="Arial" charset="0"/>
                <a:ea typeface="Open Sans" pitchFamily="34" charset="0"/>
                <a:cs typeface="Open Sans" pitchFamily="34" charset="0"/>
              </a:defRPr>
            </a:lvl4pPr>
            <a:lvl5pPr algn="r" rtl="0" eaLnBrk="0" fontAlgn="base" hangingPunct="0">
              <a:spcBef>
                <a:spcPct val="0"/>
              </a:spcBef>
              <a:spcAft>
                <a:spcPct val="0"/>
              </a:spcAft>
              <a:defRPr sz="3200" b="1">
                <a:solidFill>
                  <a:srgbClr val="FCB033"/>
                </a:solidFill>
                <a:latin typeface="Arial" charset="0"/>
                <a:ea typeface="Open Sans" pitchFamily="34" charset="0"/>
                <a:cs typeface="Open Sans" pitchFamily="34" charset="0"/>
              </a:defRPr>
            </a:lvl5pPr>
            <a:lvl6pPr marL="457200" algn="ctr" rtl="0" fontAlgn="base">
              <a:spcBef>
                <a:spcPct val="0"/>
              </a:spcBef>
              <a:spcAft>
                <a:spcPct val="0"/>
              </a:spcAft>
              <a:defRPr sz="3600" b="1">
                <a:solidFill>
                  <a:schemeClr val="bg1"/>
                </a:solidFill>
                <a:latin typeface="Open Sans" pitchFamily="34" charset="0"/>
                <a:cs typeface="Open Sans" pitchFamily="34" charset="0"/>
              </a:defRPr>
            </a:lvl6pPr>
            <a:lvl7pPr marL="914400" algn="ctr" rtl="0" fontAlgn="base">
              <a:spcBef>
                <a:spcPct val="0"/>
              </a:spcBef>
              <a:spcAft>
                <a:spcPct val="0"/>
              </a:spcAft>
              <a:defRPr sz="3600" b="1">
                <a:solidFill>
                  <a:schemeClr val="bg1"/>
                </a:solidFill>
                <a:latin typeface="Open Sans" pitchFamily="34" charset="0"/>
                <a:cs typeface="Open Sans" pitchFamily="34" charset="0"/>
              </a:defRPr>
            </a:lvl7pPr>
            <a:lvl8pPr marL="1371600" algn="ctr" rtl="0" fontAlgn="base">
              <a:spcBef>
                <a:spcPct val="0"/>
              </a:spcBef>
              <a:spcAft>
                <a:spcPct val="0"/>
              </a:spcAft>
              <a:defRPr sz="3600" b="1">
                <a:solidFill>
                  <a:schemeClr val="bg1"/>
                </a:solidFill>
                <a:latin typeface="Open Sans" pitchFamily="34" charset="0"/>
                <a:cs typeface="Open Sans" pitchFamily="34" charset="0"/>
              </a:defRPr>
            </a:lvl8pPr>
            <a:lvl9pPr marL="1828800" algn="ctr" rtl="0" fontAlgn="base">
              <a:spcBef>
                <a:spcPct val="0"/>
              </a:spcBef>
              <a:spcAft>
                <a:spcPct val="0"/>
              </a:spcAft>
              <a:defRPr sz="3600" b="1">
                <a:solidFill>
                  <a:schemeClr val="bg1"/>
                </a:solidFill>
                <a:latin typeface="Open Sans" pitchFamily="34" charset="0"/>
                <a:cs typeface="Open Sans" pitchFamily="34" charset="0"/>
              </a:defRPr>
            </a:lvl9pPr>
          </a:lstStyle>
          <a:p>
            <a:r>
              <a:rPr lang="en-US" dirty="0" err="1" smtClean="0"/>
              <a:t>Mi</a:t>
            </a:r>
            <a:r>
              <a:rPr lang="en-US" dirty="0" smtClean="0"/>
              <a:t> </a:t>
            </a:r>
            <a:r>
              <a:rPr lang="en-US" dirty="0" err="1" smtClean="0"/>
              <a:t>nem</a:t>
            </a:r>
            <a:r>
              <a:rPr lang="en-US" dirty="0" smtClean="0"/>
              <a:t> </a:t>
            </a:r>
            <a:r>
              <a:rPr lang="en-US" dirty="0" err="1" smtClean="0"/>
              <a:t>üzleti</a:t>
            </a:r>
            <a:r>
              <a:rPr lang="en-US" dirty="0" smtClean="0"/>
              <a:t> </a:t>
            </a:r>
            <a:r>
              <a:rPr lang="en-US" dirty="0" err="1" smtClean="0"/>
              <a:t>modell</a:t>
            </a:r>
            <a:r>
              <a:rPr lang="en-US" dirty="0" smtClean="0"/>
              <a:t>?</a:t>
            </a:r>
            <a:endParaRPr lang="en-US" dirty="0"/>
          </a:p>
        </p:txBody>
      </p:sp>
      <p:sp>
        <p:nvSpPr>
          <p:cNvPr id="13" name="Téglalap 12"/>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71987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nSpc>
                <a:spcPts val="2000"/>
              </a:lnSpc>
            </a:pPr>
            <a:r>
              <a:rPr lang="en-US" sz="2200" b="1" dirty="0" err="1" smtClean="0">
                <a:solidFill>
                  <a:srgbClr val="FCB033"/>
                </a:solidFill>
              </a:rPr>
              <a:t>Platfom</a:t>
            </a:r>
            <a:endParaRPr lang="en-US" sz="2200" b="1" dirty="0" smtClean="0">
              <a:solidFill>
                <a:srgbClr val="FCB033"/>
              </a:solidFill>
            </a:endParaRPr>
          </a:p>
          <a:p>
            <a:pPr lvl="1">
              <a:lnSpc>
                <a:spcPts val="2000"/>
              </a:lnSpc>
            </a:pPr>
            <a:r>
              <a:rPr lang="en-US" sz="2200" dirty="0" smtClean="0"/>
              <a:t>Online, </a:t>
            </a:r>
            <a:r>
              <a:rPr lang="en-US" sz="2200" dirty="0" err="1" smtClean="0"/>
              <a:t>mobil</a:t>
            </a:r>
            <a:r>
              <a:rPr lang="en-US" sz="2200" dirty="0" smtClean="0"/>
              <a:t>, video, </a:t>
            </a:r>
            <a:r>
              <a:rPr lang="en-US" sz="2200" dirty="0" err="1" smtClean="0"/>
              <a:t>konzol</a:t>
            </a:r>
            <a:endParaRPr lang="en-US" sz="2200" dirty="0" smtClean="0"/>
          </a:p>
          <a:p>
            <a:pPr>
              <a:lnSpc>
                <a:spcPts val="2000"/>
              </a:lnSpc>
            </a:pPr>
            <a:r>
              <a:rPr lang="en-US" sz="2200" b="1" dirty="0" err="1" smtClean="0">
                <a:solidFill>
                  <a:srgbClr val="FCB033"/>
                </a:solidFill>
              </a:rPr>
              <a:t>Formátum</a:t>
            </a:r>
            <a:endParaRPr lang="en-US" sz="2200" b="1" dirty="0" smtClean="0">
              <a:solidFill>
                <a:srgbClr val="FCB033"/>
              </a:solidFill>
            </a:endParaRPr>
          </a:p>
          <a:p>
            <a:pPr lvl="1">
              <a:lnSpc>
                <a:spcPts val="2000"/>
              </a:lnSpc>
            </a:pPr>
            <a:r>
              <a:rPr lang="en-US" sz="2200" dirty="0" smtClean="0"/>
              <a:t>Banner, pop-up, pop-under, </a:t>
            </a:r>
            <a:r>
              <a:rPr lang="en-US" sz="2200" dirty="0" err="1" smtClean="0"/>
              <a:t>szöveges</a:t>
            </a:r>
            <a:r>
              <a:rPr lang="en-US" sz="2200" dirty="0" smtClean="0"/>
              <a:t>, </a:t>
            </a:r>
            <a:r>
              <a:rPr lang="en-US" sz="2200" dirty="0" err="1" smtClean="0"/>
              <a:t>stb</a:t>
            </a:r>
            <a:r>
              <a:rPr lang="en-US" sz="2200" dirty="0" smtClean="0"/>
              <a:t>.</a:t>
            </a:r>
          </a:p>
          <a:p>
            <a:pPr>
              <a:lnSpc>
                <a:spcPts val="2000"/>
              </a:lnSpc>
            </a:pPr>
            <a:r>
              <a:rPr lang="en-US" sz="2200" b="1" dirty="0" err="1" smtClean="0">
                <a:solidFill>
                  <a:srgbClr val="FCB033"/>
                </a:solidFill>
              </a:rPr>
              <a:t>Megjelenési</a:t>
            </a:r>
            <a:r>
              <a:rPr lang="en-US" sz="2200" b="1" dirty="0" smtClean="0">
                <a:solidFill>
                  <a:srgbClr val="FCB033"/>
                </a:solidFill>
              </a:rPr>
              <a:t> </a:t>
            </a:r>
            <a:r>
              <a:rPr lang="en-US" sz="2200" b="1" dirty="0" err="1" smtClean="0">
                <a:solidFill>
                  <a:srgbClr val="FCB033"/>
                </a:solidFill>
              </a:rPr>
              <a:t>mód</a:t>
            </a:r>
            <a:endParaRPr lang="en-US" sz="2200" b="1" dirty="0" smtClean="0">
              <a:solidFill>
                <a:srgbClr val="FCB033"/>
              </a:solidFill>
            </a:endParaRPr>
          </a:p>
          <a:p>
            <a:pPr lvl="1">
              <a:lnSpc>
                <a:spcPts val="2000"/>
              </a:lnSpc>
            </a:pPr>
            <a:r>
              <a:rPr lang="en-US" sz="2200" dirty="0" err="1" smtClean="0"/>
              <a:t>eDM</a:t>
            </a:r>
            <a:r>
              <a:rPr lang="en-US" sz="2200" dirty="0" smtClean="0"/>
              <a:t>, Display, Search, </a:t>
            </a:r>
          </a:p>
          <a:p>
            <a:pPr>
              <a:lnSpc>
                <a:spcPts val="2000"/>
              </a:lnSpc>
            </a:pPr>
            <a:r>
              <a:rPr lang="en-US" sz="2200" b="1" dirty="0" err="1" smtClean="0">
                <a:solidFill>
                  <a:srgbClr val="FCB033"/>
                </a:solidFill>
              </a:rPr>
              <a:t>Funkcio</a:t>
            </a:r>
            <a:r>
              <a:rPr lang="hu-HU" sz="2200" b="1" dirty="0" err="1" smtClean="0">
                <a:solidFill>
                  <a:srgbClr val="FCB033"/>
                </a:solidFill>
              </a:rPr>
              <a:t>nalitás</a:t>
            </a:r>
            <a:endParaRPr lang="en-US" sz="2200" b="1" dirty="0" smtClean="0">
              <a:solidFill>
                <a:srgbClr val="FCB033"/>
              </a:solidFill>
            </a:endParaRPr>
          </a:p>
          <a:p>
            <a:pPr lvl="1">
              <a:lnSpc>
                <a:spcPts val="2000"/>
              </a:lnSpc>
            </a:pPr>
            <a:r>
              <a:rPr lang="en-US" sz="2200" dirty="0" err="1" smtClean="0"/>
              <a:t>Tartalmi</a:t>
            </a:r>
            <a:r>
              <a:rPr lang="en-US" sz="2200" dirty="0" smtClean="0"/>
              <a:t>, </a:t>
            </a:r>
            <a:r>
              <a:rPr lang="en-US" sz="2200" dirty="0" err="1" smtClean="0"/>
              <a:t>kereső</a:t>
            </a:r>
            <a:r>
              <a:rPr lang="en-US" sz="2200" dirty="0" smtClean="0"/>
              <a:t>, </a:t>
            </a:r>
            <a:r>
              <a:rPr lang="en-US" sz="2200" dirty="0" err="1" smtClean="0"/>
              <a:t>navigációs</a:t>
            </a:r>
            <a:r>
              <a:rPr lang="en-US" sz="2200" dirty="0" smtClean="0"/>
              <a:t>, e-commerce, </a:t>
            </a:r>
            <a:r>
              <a:rPr lang="en-US" sz="2200" dirty="0" err="1" smtClean="0"/>
              <a:t>tranzakciós</a:t>
            </a:r>
            <a:endParaRPr lang="en-US" sz="2200" dirty="0" smtClean="0"/>
          </a:p>
          <a:p>
            <a:pPr>
              <a:lnSpc>
                <a:spcPts val="2000"/>
              </a:lnSpc>
            </a:pPr>
            <a:r>
              <a:rPr lang="en-US" sz="2200" b="1" dirty="0" err="1" smtClean="0">
                <a:solidFill>
                  <a:srgbClr val="FCB033"/>
                </a:solidFill>
              </a:rPr>
              <a:t>Árazási</a:t>
            </a:r>
            <a:r>
              <a:rPr lang="en-US" sz="2200" b="1" dirty="0" smtClean="0">
                <a:solidFill>
                  <a:srgbClr val="FCB033"/>
                </a:solidFill>
              </a:rPr>
              <a:t> </a:t>
            </a:r>
            <a:r>
              <a:rPr lang="en-US" sz="2200" b="1" dirty="0" err="1" smtClean="0">
                <a:solidFill>
                  <a:srgbClr val="FCB033"/>
                </a:solidFill>
              </a:rPr>
              <a:t>mód</a:t>
            </a:r>
            <a:endParaRPr lang="en-US" sz="2200" b="1" dirty="0" smtClean="0">
              <a:solidFill>
                <a:srgbClr val="FCB033"/>
              </a:solidFill>
            </a:endParaRPr>
          </a:p>
          <a:p>
            <a:pPr lvl="1">
              <a:lnSpc>
                <a:spcPts val="2000"/>
              </a:lnSpc>
            </a:pPr>
            <a:r>
              <a:rPr lang="en-US" sz="2200" dirty="0" smtClean="0"/>
              <a:t>CPM, CPC, CPL, CPA, </a:t>
            </a:r>
            <a:r>
              <a:rPr lang="en-US" sz="2200" dirty="0" err="1" smtClean="0"/>
              <a:t>idő</a:t>
            </a:r>
            <a:r>
              <a:rPr lang="en-US" sz="2200" dirty="0" smtClean="0"/>
              <a:t>, </a:t>
            </a:r>
            <a:r>
              <a:rPr lang="en-US" sz="2200" dirty="0" err="1" smtClean="0"/>
              <a:t>szponzoráció</a:t>
            </a:r>
            <a:r>
              <a:rPr lang="en-US" sz="2200" dirty="0" smtClean="0"/>
              <a:t>, affiliate, </a:t>
            </a:r>
            <a:r>
              <a:rPr lang="en-US" sz="2200" dirty="0" err="1" smtClean="0"/>
              <a:t>stb</a:t>
            </a:r>
            <a:r>
              <a:rPr lang="en-US" sz="2200" dirty="0" smtClean="0"/>
              <a:t>.</a:t>
            </a:r>
          </a:p>
          <a:p>
            <a:pPr marL="0" indent="0">
              <a:lnSpc>
                <a:spcPts val="2000"/>
              </a:lnSpc>
              <a:buNone/>
            </a:pPr>
            <a:endParaRPr lang="en-US" sz="2200" dirty="0"/>
          </a:p>
          <a:p>
            <a:pPr marL="0" indent="0" algn="ctr">
              <a:lnSpc>
                <a:spcPts val="2000"/>
              </a:lnSpc>
              <a:buNone/>
            </a:pPr>
            <a:r>
              <a:rPr lang="en-US" sz="2200" dirty="0" err="1" smtClean="0"/>
              <a:t>Ezek</a:t>
            </a:r>
            <a:r>
              <a:rPr lang="en-US" sz="2200" dirty="0" smtClean="0"/>
              <a:t> mind </a:t>
            </a:r>
            <a:r>
              <a:rPr lang="en-US" sz="2200" dirty="0" err="1" smtClean="0"/>
              <a:t>egy</a:t>
            </a:r>
            <a:r>
              <a:rPr lang="en-US" sz="2200" dirty="0" smtClean="0"/>
              <a:t> </a:t>
            </a:r>
            <a:r>
              <a:rPr lang="en-US" sz="2200" dirty="0" err="1" smtClean="0"/>
              <a:t>üzleti</a:t>
            </a:r>
            <a:r>
              <a:rPr lang="en-US" sz="2200" dirty="0" smtClean="0"/>
              <a:t> </a:t>
            </a:r>
            <a:r>
              <a:rPr lang="en-US" sz="2200" dirty="0" err="1" smtClean="0"/>
              <a:t>modell</a:t>
            </a:r>
            <a:r>
              <a:rPr lang="en-US" sz="2200" dirty="0" smtClean="0"/>
              <a:t> </a:t>
            </a:r>
            <a:r>
              <a:rPr lang="en-US" sz="2200" dirty="0" err="1" smtClean="0"/>
              <a:t>fontos</a:t>
            </a:r>
            <a:r>
              <a:rPr lang="en-US" sz="2200" dirty="0" smtClean="0"/>
              <a:t> </a:t>
            </a:r>
            <a:r>
              <a:rPr lang="en-US" sz="2200" b="1" dirty="0" err="1" smtClean="0">
                <a:solidFill>
                  <a:srgbClr val="FCB033"/>
                </a:solidFill>
              </a:rPr>
              <a:t>részei</a:t>
            </a:r>
            <a:r>
              <a:rPr lang="en-US" sz="2200" dirty="0"/>
              <a:t>.</a:t>
            </a:r>
            <a:endParaRPr lang="en-US" sz="2200" dirty="0" smtClean="0"/>
          </a:p>
        </p:txBody>
      </p:sp>
      <p:sp>
        <p:nvSpPr>
          <p:cNvPr id="2" name="Title 1"/>
          <p:cNvSpPr>
            <a:spLocks noGrp="1"/>
          </p:cNvSpPr>
          <p:nvPr>
            <p:ph type="title"/>
          </p:nvPr>
        </p:nvSpPr>
        <p:spPr/>
        <p:txBody>
          <a:bodyPr/>
          <a:lstStyle/>
          <a:p>
            <a:r>
              <a:rPr lang="en-US" dirty="0" err="1" smtClean="0"/>
              <a:t>Mi</a:t>
            </a:r>
            <a:r>
              <a:rPr lang="en-US" dirty="0" smtClean="0"/>
              <a:t> </a:t>
            </a:r>
            <a:r>
              <a:rPr lang="en-US" dirty="0" err="1" smtClean="0"/>
              <a:t>nem</a:t>
            </a:r>
            <a:r>
              <a:rPr lang="en-US" dirty="0" smtClean="0"/>
              <a:t> </a:t>
            </a:r>
            <a:r>
              <a:rPr lang="en-US" dirty="0" err="1" smtClean="0"/>
              <a:t>üzleti</a:t>
            </a:r>
            <a:r>
              <a:rPr lang="en-US" dirty="0" smtClean="0"/>
              <a:t> </a:t>
            </a:r>
            <a:r>
              <a:rPr lang="en-US" dirty="0" err="1" smtClean="0"/>
              <a:t>modell</a:t>
            </a:r>
            <a:r>
              <a:rPr lang="en-US" dirty="0" smtClean="0"/>
              <a:t>?</a:t>
            </a:r>
            <a:endParaRPr lang="en-US" dirty="0"/>
          </a:p>
        </p:txBody>
      </p:sp>
      <p:sp>
        <p:nvSpPr>
          <p:cNvPr id="4" name="Téglalap 3"/>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68295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_9F0LP3-Z67E/TND81LidP3I/AAAAAAAAANk/NDEtO4WRPLo/s1600/Recent+internet+evolution.jpg"/>
          <p:cNvPicPr>
            <a:picLocks noChangeAspect="1" noChangeArrowheads="1"/>
          </p:cNvPicPr>
          <p:nvPr/>
        </p:nvPicPr>
        <p:blipFill rotWithShape="1">
          <a:blip r:embed="rId3">
            <a:extLst>
              <a:ext uri="{28A0092B-C50C-407E-A947-70E740481C1C}">
                <a14:useLocalDpi xmlns:a14="http://schemas.microsoft.com/office/drawing/2010/main" val="0"/>
              </a:ext>
            </a:extLst>
          </a:blip>
          <a:srcRect t="16553" b="5369"/>
          <a:stretch/>
        </p:blipFill>
        <p:spPr bwMode="auto">
          <a:xfrm>
            <a:off x="609976" y="1385455"/>
            <a:ext cx="7914033" cy="46343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hu-HU" dirty="0" smtClean="0"/>
              <a:t>AZ </a:t>
            </a:r>
            <a:r>
              <a:rPr lang="en-US" dirty="0" smtClean="0"/>
              <a:t>Internet </a:t>
            </a:r>
            <a:r>
              <a:rPr lang="en-US" dirty="0" err="1" smtClean="0"/>
              <a:t>története</a:t>
            </a:r>
            <a:endParaRPr lang="en-US" dirty="0"/>
          </a:p>
        </p:txBody>
      </p:sp>
      <p:sp>
        <p:nvSpPr>
          <p:cNvPr id="4" name="Téglalap 3"/>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55388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vasion_of_advertising_timeline_digital_period.p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0113" y="1371600"/>
            <a:ext cx="8043773" cy="4525963"/>
          </a:xfrm>
        </p:spPr>
      </p:pic>
      <p:sp>
        <p:nvSpPr>
          <p:cNvPr id="2" name="Title 1"/>
          <p:cNvSpPr>
            <a:spLocks noGrp="1"/>
          </p:cNvSpPr>
          <p:nvPr>
            <p:ph type="title"/>
          </p:nvPr>
        </p:nvSpPr>
        <p:spPr/>
        <p:txBody>
          <a:bodyPr/>
          <a:lstStyle/>
          <a:p>
            <a:r>
              <a:rPr lang="hu-HU" dirty="0" smtClean="0"/>
              <a:t>A HIRDETÉS 350 év alatt meghódította a médiát</a:t>
            </a:r>
            <a:endParaRPr lang="en-US" dirty="0"/>
          </a:p>
        </p:txBody>
      </p:sp>
      <p:sp>
        <p:nvSpPr>
          <p:cNvPr id="5" name="Téglalap 4"/>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10222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492827"/>
            <a:ext cx="8229600" cy="4525963"/>
          </a:xfrm>
        </p:spPr>
        <p:txBody>
          <a:bodyPr>
            <a:normAutofit fontScale="40000" lnSpcReduction="20000"/>
          </a:bodyPr>
          <a:lstStyle/>
          <a:p>
            <a:r>
              <a:rPr lang="en-US" dirty="0" smtClean="0"/>
              <a:t>First printed book -  Gutenberg in </a:t>
            </a:r>
            <a:r>
              <a:rPr lang="en-US" dirty="0" err="1" smtClean="0"/>
              <a:t>cca</a:t>
            </a:r>
            <a:r>
              <a:rPr lang="en-US" dirty="0" smtClean="0"/>
              <a:t>. 1450 – </a:t>
            </a:r>
            <a:r>
              <a:rPr lang="en-US" dirty="0" err="1" smtClean="0"/>
              <a:t>Donatus</a:t>
            </a:r>
            <a:r>
              <a:rPr lang="en-US" dirty="0" smtClean="0"/>
              <a:t> Latin Grammar</a:t>
            </a:r>
          </a:p>
          <a:p>
            <a:r>
              <a:rPr lang="en-US" sz="3800" b="1" dirty="0" smtClean="0">
                <a:solidFill>
                  <a:srgbClr val="FCB033"/>
                </a:solidFill>
              </a:rPr>
              <a:t>First print ad – 1468</a:t>
            </a:r>
          </a:p>
          <a:p>
            <a:r>
              <a:rPr lang="en-US" dirty="0" smtClean="0"/>
              <a:t>First magazine ad – 1704 – Boston Newsletter</a:t>
            </a:r>
          </a:p>
          <a:p>
            <a:r>
              <a:rPr lang="en-US" dirty="0" smtClean="0"/>
              <a:t>First billboard - 1835</a:t>
            </a:r>
          </a:p>
          <a:p>
            <a:r>
              <a:rPr lang="en-US" dirty="0" smtClean="0"/>
              <a:t>First </a:t>
            </a:r>
            <a:r>
              <a:rPr lang="en-US" dirty="0" err="1" smtClean="0"/>
              <a:t>tv</a:t>
            </a:r>
            <a:r>
              <a:rPr lang="en-US" dirty="0" smtClean="0"/>
              <a:t> ad – 1941 </a:t>
            </a:r>
            <a:endParaRPr lang="hu-HU" dirty="0"/>
          </a:p>
          <a:p>
            <a:r>
              <a:rPr lang="en-US" b="1" dirty="0" smtClean="0">
                <a:solidFill>
                  <a:srgbClr val="FCB033"/>
                </a:solidFill>
              </a:rPr>
              <a:t>First email sent - 1971</a:t>
            </a:r>
          </a:p>
          <a:p>
            <a:r>
              <a:rPr lang="en-US" b="1" dirty="0" smtClean="0">
                <a:solidFill>
                  <a:srgbClr val="FCB033"/>
                </a:solidFill>
              </a:rPr>
              <a:t>First </a:t>
            </a:r>
            <a:r>
              <a:rPr lang="en-US" b="1" dirty="0" err="1" smtClean="0">
                <a:solidFill>
                  <a:srgbClr val="FCB033"/>
                </a:solidFill>
              </a:rPr>
              <a:t>eDM</a:t>
            </a:r>
            <a:r>
              <a:rPr lang="en-US" b="1" dirty="0" smtClean="0">
                <a:solidFill>
                  <a:srgbClr val="FCB033"/>
                </a:solidFill>
              </a:rPr>
              <a:t> – 1978</a:t>
            </a:r>
          </a:p>
          <a:p>
            <a:r>
              <a:rPr lang="en-US" b="1" dirty="0" smtClean="0">
                <a:solidFill>
                  <a:srgbClr val="FCB033"/>
                </a:solidFill>
              </a:rPr>
              <a:t>First web page - 1991</a:t>
            </a:r>
          </a:p>
          <a:p>
            <a:r>
              <a:rPr lang="en-US" dirty="0" smtClean="0"/>
              <a:t>Amazon - 1994</a:t>
            </a:r>
          </a:p>
          <a:p>
            <a:r>
              <a:rPr lang="en-US" b="1" dirty="0" smtClean="0">
                <a:solidFill>
                  <a:srgbClr val="FCB033"/>
                </a:solidFill>
              </a:rPr>
              <a:t>First banner ad - 1994</a:t>
            </a:r>
          </a:p>
          <a:p>
            <a:r>
              <a:rPr lang="en-US" b="1" dirty="0" smtClean="0">
                <a:solidFill>
                  <a:srgbClr val="FCB033"/>
                </a:solidFill>
              </a:rPr>
              <a:t>First search engine – 1994 WebCrawler</a:t>
            </a:r>
          </a:p>
          <a:p>
            <a:r>
              <a:rPr lang="en-US" dirty="0" smtClean="0"/>
              <a:t>Google </a:t>
            </a:r>
            <a:r>
              <a:rPr lang="en-US" dirty="0" err="1" smtClean="0"/>
              <a:t>borns</a:t>
            </a:r>
            <a:r>
              <a:rPr lang="en-US" dirty="0" smtClean="0"/>
              <a:t> - 1996</a:t>
            </a:r>
          </a:p>
          <a:p>
            <a:r>
              <a:rPr lang="en-US" dirty="0" smtClean="0"/>
              <a:t>First pop-up – pre 1998</a:t>
            </a:r>
          </a:p>
          <a:p>
            <a:r>
              <a:rPr lang="en-US" b="1" dirty="0" smtClean="0">
                <a:solidFill>
                  <a:srgbClr val="FCB033"/>
                </a:solidFill>
              </a:rPr>
              <a:t>First paid search – </a:t>
            </a:r>
            <a:r>
              <a:rPr lang="en-US" b="1" dirty="0" err="1" smtClean="0">
                <a:solidFill>
                  <a:srgbClr val="FCB033"/>
                </a:solidFill>
              </a:rPr>
              <a:t>Netspace</a:t>
            </a:r>
            <a:r>
              <a:rPr lang="en-US" b="1" dirty="0" smtClean="0">
                <a:solidFill>
                  <a:srgbClr val="FCB033"/>
                </a:solidFill>
              </a:rPr>
              <a:t> ($ 5 </a:t>
            </a:r>
            <a:r>
              <a:rPr lang="en-US" b="1" dirty="0" err="1" smtClean="0">
                <a:solidFill>
                  <a:srgbClr val="FCB033"/>
                </a:solidFill>
              </a:rPr>
              <a:t>mln</a:t>
            </a:r>
            <a:r>
              <a:rPr lang="en-US" b="1" dirty="0" smtClean="0">
                <a:solidFill>
                  <a:srgbClr val="FCB033"/>
                </a:solidFill>
              </a:rPr>
              <a:t> to Yahoo!, Magellan, Lycos, </a:t>
            </a:r>
            <a:r>
              <a:rPr lang="en-US" b="1" dirty="0" err="1" smtClean="0">
                <a:solidFill>
                  <a:srgbClr val="FCB033"/>
                </a:solidFill>
              </a:rPr>
              <a:t>Infoseek</a:t>
            </a:r>
            <a:r>
              <a:rPr lang="en-US" b="1" dirty="0" smtClean="0">
                <a:solidFill>
                  <a:srgbClr val="FCB033"/>
                </a:solidFill>
              </a:rPr>
              <a:t> and Excite)</a:t>
            </a:r>
          </a:p>
          <a:p>
            <a:r>
              <a:rPr lang="en-US" dirty="0" smtClean="0"/>
              <a:t>First paid search result – 1996 (</a:t>
            </a:r>
            <a:r>
              <a:rPr lang="en-US" dirty="0" err="1" smtClean="0"/>
              <a:t>goto.com</a:t>
            </a:r>
            <a:r>
              <a:rPr lang="en-US" dirty="0" smtClean="0"/>
              <a:t>)</a:t>
            </a:r>
          </a:p>
          <a:p>
            <a:r>
              <a:rPr lang="en-US" dirty="0" smtClean="0"/>
              <a:t>First </a:t>
            </a:r>
            <a:r>
              <a:rPr lang="en-US" dirty="0" err="1" smtClean="0"/>
              <a:t>ebay</a:t>
            </a:r>
            <a:r>
              <a:rPr lang="en-US" dirty="0" smtClean="0"/>
              <a:t> auction – 1995 – a broken laser pointer for $ 14.83</a:t>
            </a:r>
          </a:p>
          <a:p>
            <a:r>
              <a:rPr lang="en-US" dirty="0" smtClean="0"/>
              <a:t>PayPal – 1999</a:t>
            </a:r>
            <a:endParaRPr lang="hu-HU" dirty="0" smtClean="0"/>
          </a:p>
          <a:p>
            <a:r>
              <a:rPr lang="en-US" b="1" dirty="0">
                <a:solidFill>
                  <a:srgbClr val="FCB033"/>
                </a:solidFill>
              </a:rPr>
              <a:t>First </a:t>
            </a:r>
            <a:r>
              <a:rPr lang="hu-HU" b="1" dirty="0" err="1" smtClean="0">
                <a:solidFill>
                  <a:srgbClr val="FCB033"/>
                </a:solidFill>
              </a:rPr>
              <a:t>sms</a:t>
            </a:r>
            <a:r>
              <a:rPr lang="en-US" b="1" dirty="0" smtClean="0">
                <a:solidFill>
                  <a:srgbClr val="FCB033"/>
                </a:solidFill>
              </a:rPr>
              <a:t> </a:t>
            </a:r>
            <a:r>
              <a:rPr lang="en-US" b="1" dirty="0">
                <a:solidFill>
                  <a:srgbClr val="FCB033"/>
                </a:solidFill>
              </a:rPr>
              <a:t>ad - </a:t>
            </a:r>
            <a:r>
              <a:rPr lang="hu-HU" b="1" dirty="0" smtClean="0">
                <a:solidFill>
                  <a:srgbClr val="FCB033"/>
                </a:solidFill>
              </a:rPr>
              <a:t>2000</a:t>
            </a:r>
            <a:endParaRPr lang="en-US" dirty="0" smtClean="0"/>
          </a:p>
          <a:p>
            <a:r>
              <a:rPr lang="en-US" b="1" dirty="0" smtClean="0">
                <a:solidFill>
                  <a:srgbClr val="FCB033"/>
                </a:solidFill>
              </a:rPr>
              <a:t>First RTB – </a:t>
            </a:r>
            <a:r>
              <a:rPr lang="hu-HU" b="1" dirty="0" smtClean="0">
                <a:solidFill>
                  <a:srgbClr val="FCB033"/>
                </a:solidFill>
              </a:rPr>
              <a:t>2009</a:t>
            </a:r>
            <a:endParaRPr lang="en-US" b="1" dirty="0" smtClean="0">
              <a:solidFill>
                <a:srgbClr val="FCB033"/>
              </a:solidFill>
            </a:endParaRPr>
          </a:p>
          <a:p>
            <a:r>
              <a:rPr lang="en-US" dirty="0" smtClean="0"/>
              <a:t>FBX (Facebook </a:t>
            </a:r>
            <a:r>
              <a:rPr lang="en-US" dirty="0" err="1" smtClean="0"/>
              <a:t>AdExchange</a:t>
            </a:r>
            <a:r>
              <a:rPr lang="en-US" dirty="0" smtClean="0"/>
              <a:t>) – 2012.06.</a:t>
            </a:r>
          </a:p>
        </p:txBody>
      </p:sp>
      <p:sp>
        <p:nvSpPr>
          <p:cNvPr id="2" name="Title 1"/>
          <p:cNvSpPr>
            <a:spLocks noGrp="1"/>
          </p:cNvSpPr>
          <p:nvPr>
            <p:ph type="title"/>
          </p:nvPr>
        </p:nvSpPr>
        <p:spPr/>
        <p:txBody>
          <a:bodyPr>
            <a:normAutofit/>
          </a:bodyPr>
          <a:lstStyle/>
          <a:p>
            <a:r>
              <a:rPr lang="hu-HU" dirty="0" smtClean="0"/>
              <a:t>A </a:t>
            </a:r>
            <a:r>
              <a:rPr lang="hu-HU" dirty="0" err="1" smtClean="0"/>
              <a:t>HIRDETÉs</a:t>
            </a:r>
            <a:r>
              <a:rPr lang="hu-HU" dirty="0" smtClean="0"/>
              <a:t> </a:t>
            </a:r>
            <a:r>
              <a:rPr lang="hu-HU" dirty="0"/>
              <a:t>EVOLÚCIÓJA</a:t>
            </a:r>
            <a:endParaRPr lang="en-US" dirty="0"/>
          </a:p>
        </p:txBody>
      </p:sp>
      <p:sp>
        <p:nvSpPr>
          <p:cNvPr id="7" name="Téglalap 6"/>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2050" name="Picture 2" descr="C:\Users\J8352~1.STE\AppData\Local\Temp\resour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343" y="2570772"/>
            <a:ext cx="713232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26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set>
                                      <p:cBhvr override="childStyle">
                                        <p:cTn dur="1" fill="hold" display="0" masterRel="nextClick" afterEffect="1"/>
                                        <p:tgtEl>
                                          <p:spTgt spid="3">
                                            <p:txEl>
                                              <p:pRg st="4" end="4"/>
                                            </p:txEl>
                                          </p:spTgt>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subTnLst>
                                    <p:set>
                                      <p:cBhvr override="childStyle">
                                        <p:cTn dur="1" fill="hold" display="0" masterRel="nextClick" afterEffect="1"/>
                                        <p:tgtEl>
                                          <p:spTgt spid="3">
                                            <p:txEl>
                                              <p:pRg st="5" end="5"/>
                                            </p:txEl>
                                          </p:spTgt>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subTnLst>
                                    <p:set>
                                      <p:cBhvr override="childStyle">
                                        <p:cTn dur="1" fill="hold" display="0" masterRel="nextClick" afterEffect="1"/>
                                        <p:tgtEl>
                                          <p:spTgt spid="3">
                                            <p:txEl>
                                              <p:pRg st="6" end="6"/>
                                            </p:txEl>
                                          </p:spTgt>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subTnLst>
                                    <p:set>
                                      <p:cBhvr override="childStyle">
                                        <p:cTn dur="1" fill="hold" display="0" masterRel="nextClick" afterEffect="1"/>
                                        <p:tgtEl>
                                          <p:spTgt spid="3">
                                            <p:txEl>
                                              <p:pRg st="7" end="7"/>
                                            </p:txEl>
                                          </p:spTgt>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subTnLst>
                                    <p:set>
                                      <p:cBhvr override="childStyle">
                                        <p:cTn dur="1" fill="hold" display="0" masterRel="nextClick" afterEffect="1"/>
                                        <p:tgtEl>
                                          <p:spTgt spid="3">
                                            <p:txEl>
                                              <p:pRg st="8" end="8"/>
                                            </p:txEl>
                                          </p:spTgt>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subTnLst>
                                    <p:set>
                                      <p:cBhvr override="childStyle">
                                        <p:cTn dur="1" fill="hold" display="0" masterRel="nextClick" afterEffect="1"/>
                                        <p:tgtEl>
                                          <p:spTgt spid="3">
                                            <p:txEl>
                                              <p:pRg st="9" end="9"/>
                                            </p:txEl>
                                          </p:spTgt>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subTnLst>
                                    <p:set>
                                      <p:cBhvr override="childStyle">
                                        <p:cTn dur="1" fill="hold" display="0" masterRel="nextClick" afterEffect="1"/>
                                        <p:tgtEl>
                                          <p:spTgt spid="3">
                                            <p:txEl>
                                              <p:pRg st="10" end="10"/>
                                            </p:txEl>
                                          </p:spTgt>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subTnLst>
                                    <p:set>
                                      <p:cBhvr override="childStyle">
                                        <p:cTn dur="1" fill="hold" display="0" masterRel="nextClick" afterEffect="1"/>
                                        <p:tgtEl>
                                          <p:spTgt spid="3">
                                            <p:txEl>
                                              <p:pRg st="11" end="11"/>
                                            </p:txEl>
                                          </p:spTgt>
                                        </p:tgtEl>
                                        <p:attrNameLst>
                                          <p:attrName>style.visibility</p:attrName>
                                        </p:attrNameLst>
                                      </p:cBhvr>
                                      <p:to>
                                        <p:strVal val="hidden"/>
                                      </p:to>
                                    </p:set>
                                  </p:sub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subTnLst>
                                    <p:set>
                                      <p:cBhvr override="childStyle">
                                        <p:cTn dur="1" fill="hold" display="0" masterRel="nextClick" afterEffect="1"/>
                                        <p:tgtEl>
                                          <p:spTgt spid="3">
                                            <p:txEl>
                                              <p:pRg st="12" end="12"/>
                                            </p:txEl>
                                          </p:spTgt>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subTnLst>
                                    <p:set>
                                      <p:cBhvr override="childStyle">
                                        <p:cTn dur="1" fill="hold" display="0" masterRel="nextClick" afterEffect="1"/>
                                        <p:tgtEl>
                                          <p:spTgt spid="3">
                                            <p:txEl>
                                              <p:pRg st="13" end="13"/>
                                            </p:txEl>
                                          </p:spTgt>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subTnLst>
                                    <p:set>
                                      <p:cBhvr override="childStyle">
                                        <p:cTn dur="1" fill="hold" display="0" masterRel="nextClick" afterEffect="1"/>
                                        <p:tgtEl>
                                          <p:spTgt spid="3">
                                            <p:txEl>
                                              <p:pRg st="14" end="14"/>
                                            </p:txEl>
                                          </p:spTgt>
                                        </p:tgtEl>
                                        <p:attrNameLst>
                                          <p:attrName>style.visibility</p:attrName>
                                        </p:attrNameLst>
                                      </p:cBhvr>
                                      <p:to>
                                        <p:strVal val="hidden"/>
                                      </p:to>
                                    </p:set>
                                  </p:subTnLst>
                                </p:cTn>
                              </p:par>
                              <p:par>
                                <p:cTn id="35" presetID="1" presetClass="entr" presetSubtype="0" fill="hold" grpId="0"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subTnLst>
                                    <p:set>
                                      <p:cBhvr override="childStyle">
                                        <p:cTn dur="1" fill="hold" display="0" masterRel="nextClick" afterEffect="1"/>
                                        <p:tgtEl>
                                          <p:spTgt spid="3">
                                            <p:txEl>
                                              <p:pRg st="15" end="15"/>
                                            </p:txEl>
                                          </p:spTgt>
                                        </p:tgtEl>
                                        <p:attrNameLst>
                                          <p:attrName>style.visibility</p:attrName>
                                        </p:attrNameLst>
                                      </p:cBhvr>
                                      <p:to>
                                        <p:strVal val="hidden"/>
                                      </p:to>
                                    </p:set>
                                  </p:subTnLst>
                                </p:cTn>
                              </p:par>
                              <p:par>
                                <p:cTn id="37" presetID="1" presetClass="entr" presetSubtype="0" fill="hold" grpId="0"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subTnLst>
                                    <p:set>
                                      <p:cBhvr override="childStyle">
                                        <p:cTn dur="1" fill="hold" display="0" masterRel="nextClick" afterEffect="1"/>
                                        <p:tgtEl>
                                          <p:spTgt spid="3">
                                            <p:txEl>
                                              <p:pRg st="16" end="16"/>
                                            </p:txEl>
                                          </p:spTgt>
                                        </p:tgtEl>
                                        <p:attrNameLst>
                                          <p:attrName>style.visibility</p:attrName>
                                        </p:attrNameLst>
                                      </p:cBhvr>
                                      <p:to>
                                        <p:strVal val="hidden"/>
                                      </p:to>
                                    </p:set>
                                  </p:subTnLst>
                                </p:cTn>
                              </p:par>
                              <p:par>
                                <p:cTn id="39" presetID="1" presetClass="entr" presetSubtype="0" fill="hold" grpId="0" nodeType="with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childTnLst>
                                  <p:subTnLst>
                                    <p:set>
                                      <p:cBhvr override="childStyle">
                                        <p:cTn dur="1" fill="hold" display="0" masterRel="nextClick" afterEffect="1"/>
                                        <p:tgtEl>
                                          <p:spTgt spid="3">
                                            <p:txEl>
                                              <p:pRg st="17" end="17"/>
                                            </p:txEl>
                                          </p:spTgt>
                                        </p:tgtEl>
                                        <p:attrNameLst>
                                          <p:attrName>style.visibility</p:attrName>
                                        </p:attrNameLst>
                                      </p:cBhvr>
                                      <p:to>
                                        <p:strVal val="hidden"/>
                                      </p:to>
                                    </p:set>
                                  </p:subTnLst>
                                </p:cTn>
                              </p:par>
                              <p:par>
                                <p:cTn id="41" presetID="1" presetClass="entr" presetSubtype="0" fill="hold" grpId="0" nodeType="withEffect">
                                  <p:stCondLst>
                                    <p:cond delay="0"/>
                                  </p:stCondLst>
                                  <p:childTnLst>
                                    <p:set>
                                      <p:cBhvr>
                                        <p:cTn id="42" dur="1" fill="hold">
                                          <p:stCondLst>
                                            <p:cond delay="0"/>
                                          </p:stCondLst>
                                        </p:cTn>
                                        <p:tgtEl>
                                          <p:spTgt spid="3">
                                            <p:txEl>
                                              <p:pRg st="18" end="18"/>
                                            </p:txEl>
                                          </p:spTgt>
                                        </p:tgtEl>
                                        <p:attrNameLst>
                                          <p:attrName>style.visibility</p:attrName>
                                        </p:attrNameLst>
                                      </p:cBhvr>
                                      <p:to>
                                        <p:strVal val="visible"/>
                                      </p:to>
                                    </p:set>
                                  </p:childTnLst>
                                  <p:subTnLst>
                                    <p:set>
                                      <p:cBhvr override="childStyle">
                                        <p:cTn dur="1" fill="hold" display="0" masterRel="nextClick" afterEffect="1"/>
                                        <p:tgtEl>
                                          <p:spTgt spid="3">
                                            <p:txEl>
                                              <p:pRg st="18" end="18"/>
                                            </p:txEl>
                                          </p:spTgt>
                                        </p:tgtEl>
                                        <p:attrNameLst>
                                          <p:attrName>style.visibility</p:attrName>
                                        </p:attrNameLst>
                                      </p:cBhvr>
                                      <p:to>
                                        <p:strVal val="hidden"/>
                                      </p:to>
                                    </p:set>
                                  </p:subTnLst>
                                </p:cTn>
                              </p:par>
                              <p:par>
                                <p:cTn id="43" presetID="1" presetClass="entr" presetSubtype="0" fill="hold" grpId="0" nodeType="withEffect">
                                  <p:stCondLst>
                                    <p:cond delay="0"/>
                                  </p:stCondLst>
                                  <p:childTnLst>
                                    <p:set>
                                      <p:cBhvr>
                                        <p:cTn id="44" dur="1" fill="hold">
                                          <p:stCondLst>
                                            <p:cond delay="0"/>
                                          </p:stCondLst>
                                        </p:cTn>
                                        <p:tgtEl>
                                          <p:spTgt spid="3">
                                            <p:txEl>
                                              <p:pRg st="19" end="19"/>
                                            </p:txEl>
                                          </p:spTgt>
                                        </p:tgtEl>
                                        <p:attrNameLst>
                                          <p:attrName>style.visibility</p:attrName>
                                        </p:attrNameLst>
                                      </p:cBhvr>
                                      <p:to>
                                        <p:strVal val="visible"/>
                                      </p:to>
                                    </p:set>
                                  </p:childTnLst>
                                  <p:subTnLst>
                                    <p:set>
                                      <p:cBhvr override="childStyle">
                                        <p:cTn dur="1" fill="hold" display="0" masterRel="nextClick" afterEffect="1"/>
                                        <p:tgtEl>
                                          <p:spTgt spid="3">
                                            <p:txEl>
                                              <p:pRg st="19" end="19"/>
                                            </p:txEl>
                                          </p:spTgt>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Mennyi</a:t>
            </a:r>
            <a:r>
              <a:rPr lang="en-US" dirty="0" smtClean="0"/>
              <a:t> </a:t>
            </a:r>
            <a:r>
              <a:rPr lang="en-US" dirty="0" err="1" smtClean="0"/>
              <a:t>idő</a:t>
            </a:r>
            <a:r>
              <a:rPr lang="en-US" dirty="0" smtClean="0"/>
              <a:t> </a:t>
            </a:r>
            <a:r>
              <a:rPr lang="en-US" dirty="0" err="1" smtClean="0"/>
              <a:t>alatt</a:t>
            </a:r>
            <a:r>
              <a:rPr lang="en-US" dirty="0" smtClean="0"/>
              <a:t> </a:t>
            </a:r>
            <a:r>
              <a:rPr lang="en-US" dirty="0" err="1" smtClean="0"/>
              <a:t>vált</a:t>
            </a:r>
            <a:r>
              <a:rPr lang="en-US" dirty="0" smtClean="0"/>
              <a:t> </a:t>
            </a:r>
            <a:r>
              <a:rPr lang="en-US" dirty="0" err="1" smtClean="0"/>
              <a:t>üzletileg</a:t>
            </a:r>
            <a:r>
              <a:rPr lang="en-US" dirty="0" smtClean="0"/>
              <a:t> </a:t>
            </a:r>
            <a:r>
              <a:rPr lang="en-US" dirty="0" err="1" smtClean="0"/>
              <a:t>fenntarthatóvá</a:t>
            </a:r>
            <a:r>
              <a:rPr lang="en-US" dirty="0" smtClean="0"/>
              <a:t>…</a:t>
            </a:r>
            <a:endParaRPr lang="en-US" dirty="0"/>
          </a:p>
        </p:txBody>
      </p:sp>
      <p:graphicFrame>
        <p:nvGraphicFramePr>
          <p:cNvPr id="6" name="Táblázat 5"/>
          <p:cNvGraphicFramePr>
            <a:graphicFrameLocks noGrp="1"/>
          </p:cNvGraphicFramePr>
          <p:nvPr>
            <p:extLst>
              <p:ext uri="{D42A27DB-BD31-4B8C-83A1-F6EECF244321}">
                <p14:modId xmlns:p14="http://schemas.microsoft.com/office/powerpoint/2010/main" val="787429527"/>
              </p:ext>
            </p:extLst>
          </p:nvPr>
        </p:nvGraphicFramePr>
        <p:xfrm>
          <a:off x="609598" y="1905000"/>
          <a:ext cx="7924802" cy="3810000"/>
        </p:xfrm>
        <a:graphic>
          <a:graphicData uri="http://schemas.openxmlformats.org/drawingml/2006/table">
            <a:tbl>
              <a:tblPr/>
              <a:tblGrid>
                <a:gridCol w="1877391"/>
                <a:gridCol w="1501911"/>
                <a:gridCol w="3128980"/>
                <a:gridCol w="1416520"/>
              </a:tblGrid>
              <a:tr h="293076">
                <a:tc>
                  <a:txBody>
                    <a:bodyPr/>
                    <a:lstStyle/>
                    <a:p>
                      <a:pPr algn="ctr" fontAlgn="ctr"/>
                      <a:endParaRPr lang="hu-HU" sz="1500" b="0" i="1"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hu-HU" sz="1500" b="0" i="1" u="none" strike="noStrike" dirty="0" smtClean="0">
                          <a:solidFill>
                            <a:srgbClr val="000000"/>
                          </a:solidFill>
                          <a:effectLst/>
                          <a:latin typeface="Arial" pitchFamily="34" charset="0"/>
                          <a:cs typeface="Arial" pitchFamily="34" charset="0"/>
                        </a:rPr>
                        <a:t>Alapítás éve</a:t>
                      </a:r>
                      <a:endParaRPr lang="hu-HU" sz="1500" b="0" i="1"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hu-HU" sz="1500" b="0" i="1" u="none" strike="noStrike" dirty="0" smtClean="0">
                          <a:solidFill>
                            <a:srgbClr val="000000"/>
                          </a:solidFill>
                          <a:effectLst/>
                          <a:latin typeface="Arial" pitchFamily="34" charset="0"/>
                          <a:cs typeface="Arial" pitchFamily="34" charset="0"/>
                        </a:rPr>
                        <a:t>Első </a:t>
                      </a:r>
                      <a:r>
                        <a:rPr lang="hu-HU" sz="1500" b="0" i="1" u="none" strike="noStrike" dirty="0" err="1" smtClean="0">
                          <a:solidFill>
                            <a:srgbClr val="000000"/>
                          </a:solidFill>
                          <a:effectLst/>
                          <a:latin typeface="Arial" pitchFamily="34" charset="0"/>
                          <a:cs typeface="Arial" pitchFamily="34" charset="0"/>
                        </a:rPr>
                        <a:t>profitábilis</a:t>
                      </a:r>
                      <a:r>
                        <a:rPr lang="hu-HU" sz="1500" b="0" i="1" u="none" strike="noStrike" dirty="0" smtClean="0">
                          <a:solidFill>
                            <a:srgbClr val="000000"/>
                          </a:solidFill>
                          <a:effectLst/>
                          <a:latin typeface="Arial" pitchFamily="34" charset="0"/>
                          <a:cs typeface="Arial" pitchFamily="34" charset="0"/>
                        </a:rPr>
                        <a:t> év</a:t>
                      </a:r>
                      <a:endParaRPr lang="hu-HU" sz="1500" b="0" i="1"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hu-HU" sz="1500" b="0" i="1" u="none" strike="noStrike" kern="1200" dirty="0" smtClean="0">
                          <a:solidFill>
                            <a:srgbClr val="000000"/>
                          </a:solidFill>
                          <a:effectLst/>
                          <a:latin typeface="Arial" pitchFamily="34" charset="0"/>
                          <a:ea typeface="+mn-ea"/>
                          <a:cs typeface="Arial" pitchFamily="34" charset="0"/>
                        </a:rPr>
                        <a:t>Bevétel CAGR</a:t>
                      </a:r>
                      <a:endParaRPr lang="hu-HU" sz="1500" b="0" i="1" u="none" strike="noStrike" kern="1200" dirty="0">
                        <a:solidFill>
                          <a:srgbClr val="000000"/>
                        </a:solidFill>
                        <a:effectLst/>
                        <a:latin typeface="Arial" pitchFamily="34" charset="0"/>
                        <a:ea typeface="+mn-ea"/>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6154">
                <a:tc>
                  <a:txBody>
                    <a:bodyPr/>
                    <a:lstStyle/>
                    <a:p>
                      <a:pPr algn="ctr" fontAlgn="ctr"/>
                      <a:r>
                        <a:rPr lang="hu-HU" sz="1500" b="0" i="0" u="none" strike="noStrike" kern="1200" dirty="0" err="1" smtClean="0">
                          <a:solidFill>
                            <a:srgbClr val="000000"/>
                          </a:solidFill>
                          <a:effectLst/>
                          <a:latin typeface="Arial" pitchFamily="34" charset="0"/>
                          <a:ea typeface="+mn-ea"/>
                          <a:cs typeface="Arial" pitchFamily="34" charset="0"/>
                        </a:rPr>
                        <a:t>Google</a:t>
                      </a:r>
                      <a:endParaRPr lang="hu-HU" sz="1500" b="0" i="0" u="none" strike="noStrike" kern="1200" dirty="0">
                        <a:solidFill>
                          <a:srgbClr val="000000"/>
                        </a:solidFill>
                        <a:effectLst/>
                        <a:latin typeface="Arial" pitchFamily="34" charset="0"/>
                        <a:ea typeface="+mn-ea"/>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ctr"/>
                      <a:r>
                        <a:rPr lang="hu-HU" sz="1500" b="0" i="0" u="none" strike="noStrike" kern="1200" dirty="0" smtClean="0">
                          <a:solidFill>
                            <a:srgbClr val="000000"/>
                          </a:solidFill>
                          <a:effectLst/>
                          <a:latin typeface="Arial" pitchFamily="34" charset="0"/>
                          <a:ea typeface="+mn-ea"/>
                          <a:cs typeface="Arial" pitchFamily="34" charset="0"/>
                        </a:rPr>
                        <a:t>1998</a:t>
                      </a:r>
                      <a:endParaRPr lang="hu-HU" sz="1500" b="0" i="0" u="none" strike="noStrike" kern="1200" dirty="0">
                        <a:solidFill>
                          <a:srgbClr val="000000"/>
                        </a:solidFill>
                        <a:effectLst/>
                        <a:latin typeface="Arial" pitchFamily="34" charset="0"/>
                        <a:ea typeface="+mn-ea"/>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hu-HU" sz="1500" b="0" i="0" u="none" strike="noStrike" kern="1200" dirty="0" smtClean="0">
                          <a:solidFill>
                            <a:srgbClr val="000000"/>
                          </a:solidFill>
                          <a:effectLst/>
                          <a:latin typeface="Arial" pitchFamily="34" charset="0"/>
                          <a:ea typeface="+mn-ea"/>
                          <a:cs typeface="Arial" pitchFamily="34" charset="0"/>
                        </a:rPr>
                        <a:t>2001, 7 millió USD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r>
                        <a:rPr lang="hu-HU" sz="1500" b="0" i="0" u="none" strike="noStrike" kern="1200" dirty="0">
                          <a:solidFill>
                            <a:srgbClr val="000000"/>
                          </a:solidFill>
                          <a:effectLst/>
                          <a:latin typeface="Arial" pitchFamily="34" charset="0"/>
                          <a:ea typeface="+mn-ea"/>
                          <a:cs typeface="Arial" pitchFamily="34" charset="0"/>
                        </a:rPr>
                        <a:t>78,3%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586154">
                <a:tc>
                  <a:txBody>
                    <a:bodyPr/>
                    <a:lstStyle/>
                    <a:p>
                      <a:pPr algn="ctr" fontAlgn="ctr"/>
                      <a:r>
                        <a:rPr lang="hu-HU" sz="1500" b="0" i="0" u="none" strike="noStrike" kern="1200" dirty="0">
                          <a:solidFill>
                            <a:srgbClr val="000000"/>
                          </a:solidFill>
                          <a:effectLst/>
                          <a:latin typeface="Arial" pitchFamily="34" charset="0"/>
                          <a:ea typeface="+mn-ea"/>
                          <a:cs typeface="Arial" pitchFamily="34" charset="0"/>
                        </a:rPr>
                        <a:t>Yahoo</a:t>
                      </a:r>
                      <a:r>
                        <a:rPr lang="hu-HU" sz="1500" b="0" i="0" u="none" strike="noStrike" kern="1200" dirty="0" smtClean="0">
                          <a:solidFill>
                            <a:srgbClr val="000000"/>
                          </a:solidFill>
                          <a:effectLst/>
                          <a:latin typeface="Arial" pitchFamily="34" charset="0"/>
                          <a:ea typeface="+mn-ea"/>
                          <a:cs typeface="Arial" pitchFamily="34" charset="0"/>
                        </a:rPr>
                        <a:t>!</a:t>
                      </a:r>
                      <a:endParaRPr lang="hu-HU" sz="1500" b="0" i="0" u="none" strike="noStrike" kern="1200" dirty="0">
                        <a:solidFill>
                          <a:srgbClr val="000000"/>
                        </a:solidFill>
                        <a:effectLst/>
                        <a:latin typeface="Arial" pitchFamily="34" charset="0"/>
                        <a:ea typeface="+mn-ea"/>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fontAlgn="ctr"/>
                      <a:r>
                        <a:rPr lang="hu-HU" sz="1500" b="0" i="0" u="none" strike="noStrike" kern="1200" dirty="0" smtClean="0">
                          <a:solidFill>
                            <a:srgbClr val="000000"/>
                          </a:solidFill>
                          <a:effectLst/>
                          <a:latin typeface="Arial" pitchFamily="34" charset="0"/>
                          <a:ea typeface="+mn-ea"/>
                          <a:cs typeface="Arial" pitchFamily="34" charset="0"/>
                        </a:rPr>
                        <a:t>1994</a:t>
                      </a:r>
                      <a:endParaRPr lang="hu-HU" sz="1500" b="0" i="0" u="none" strike="noStrike" kern="1200" dirty="0">
                        <a:solidFill>
                          <a:srgbClr val="000000"/>
                        </a:solidFill>
                        <a:effectLst/>
                        <a:latin typeface="Arial" pitchFamily="34" charset="0"/>
                        <a:ea typeface="+mn-ea"/>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hu-HU" sz="1500" b="0" i="0" u="none" strike="noStrike" kern="1200" dirty="0" smtClean="0">
                          <a:solidFill>
                            <a:srgbClr val="000000"/>
                          </a:solidFill>
                          <a:effectLst/>
                          <a:latin typeface="Arial" pitchFamily="34" charset="0"/>
                          <a:ea typeface="+mn-ea"/>
                          <a:cs typeface="Arial" pitchFamily="34" charset="0"/>
                        </a:rPr>
                        <a:t>1998, 50 millió USD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algn="ctr" defTabSz="914400" rtl="0" eaLnBrk="1" fontAlgn="ctr" latinLnBrk="0" hangingPunct="1"/>
                      <a:r>
                        <a:rPr lang="hu-HU" sz="1500" b="0" i="0" u="none" strike="noStrike" kern="1200" dirty="0">
                          <a:solidFill>
                            <a:srgbClr val="000000"/>
                          </a:solidFill>
                          <a:effectLst/>
                          <a:latin typeface="Arial" pitchFamily="34" charset="0"/>
                          <a:ea typeface="+mn-ea"/>
                          <a:cs typeface="Arial" pitchFamily="34" charset="0"/>
                        </a:rPr>
                        <a:t>41,6%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586154">
                <a:tc>
                  <a:txBody>
                    <a:bodyPr/>
                    <a:lstStyle/>
                    <a:p>
                      <a:pPr algn="ctr" fontAlgn="ctr"/>
                      <a:r>
                        <a:rPr lang="hu-HU" sz="1500" b="0" i="0" u="none" strike="noStrike" kern="1200" dirty="0" smtClean="0">
                          <a:solidFill>
                            <a:srgbClr val="000000"/>
                          </a:solidFill>
                          <a:effectLst/>
                          <a:latin typeface="Arial" pitchFamily="34" charset="0"/>
                          <a:ea typeface="+mn-ea"/>
                          <a:cs typeface="Arial" pitchFamily="34" charset="0"/>
                        </a:rPr>
                        <a:t>eBay</a:t>
                      </a:r>
                      <a:endParaRPr lang="hu-HU" sz="1500" b="0" i="0" u="none" strike="noStrike" kern="1200" dirty="0">
                        <a:solidFill>
                          <a:srgbClr val="000000"/>
                        </a:solidFill>
                        <a:effectLst/>
                        <a:latin typeface="Arial" pitchFamily="34" charset="0"/>
                        <a:ea typeface="+mn-ea"/>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ctr"/>
                      <a:r>
                        <a:rPr lang="hu-HU" sz="1500" b="0" i="0" u="none" strike="noStrike" kern="1200" dirty="0" smtClean="0">
                          <a:solidFill>
                            <a:srgbClr val="000000"/>
                          </a:solidFill>
                          <a:effectLst/>
                          <a:latin typeface="Arial" pitchFamily="34" charset="0"/>
                          <a:ea typeface="+mn-ea"/>
                          <a:cs typeface="Arial" pitchFamily="34" charset="0"/>
                        </a:rPr>
                        <a:t>1995</a:t>
                      </a:r>
                      <a:endParaRPr lang="hu-HU" sz="1500" b="0" i="0" u="none" strike="noStrike" kern="1200" dirty="0">
                        <a:solidFill>
                          <a:srgbClr val="000000"/>
                        </a:solidFill>
                        <a:effectLst/>
                        <a:latin typeface="Arial" pitchFamily="34" charset="0"/>
                        <a:ea typeface="+mn-ea"/>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hu-HU" sz="1500" b="0" i="0" u="none" strike="noStrike" kern="1200" dirty="0" smtClean="0">
                          <a:solidFill>
                            <a:srgbClr val="000000"/>
                          </a:solidFill>
                          <a:effectLst/>
                          <a:latin typeface="Arial" pitchFamily="34" charset="0"/>
                          <a:ea typeface="+mn-ea"/>
                          <a:cs typeface="Arial" pitchFamily="34" charset="0"/>
                        </a:rPr>
                        <a:t>1997, 1 millió USD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914400" rtl="0" eaLnBrk="1" fontAlgn="ctr" latinLnBrk="0" hangingPunct="1"/>
                      <a:r>
                        <a:rPr lang="hu-HU" sz="1500" b="0" i="0" u="none" strike="noStrike" kern="1200" dirty="0">
                          <a:solidFill>
                            <a:srgbClr val="000000"/>
                          </a:solidFill>
                          <a:effectLst/>
                          <a:latin typeface="Arial" pitchFamily="34" charset="0"/>
                          <a:ea typeface="+mn-ea"/>
                          <a:cs typeface="Arial" pitchFamily="34" charset="0"/>
                        </a:rPr>
                        <a:t>68,3%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586154">
                <a:tc>
                  <a:txBody>
                    <a:bodyPr/>
                    <a:lstStyle/>
                    <a:p>
                      <a:pPr algn="ctr" fontAlgn="ctr"/>
                      <a:r>
                        <a:rPr lang="hu-HU" sz="1500" b="0" i="0" u="none" strike="noStrike" kern="1200" dirty="0" smtClean="0">
                          <a:solidFill>
                            <a:srgbClr val="000000"/>
                          </a:solidFill>
                          <a:effectLst/>
                          <a:latin typeface="Arial" pitchFamily="34" charset="0"/>
                          <a:ea typeface="+mn-ea"/>
                          <a:cs typeface="Arial" pitchFamily="34" charset="0"/>
                        </a:rPr>
                        <a:t>Amazon</a:t>
                      </a:r>
                      <a:endParaRPr lang="hu-HU" sz="1500" b="0" i="0" u="none" strike="noStrike" kern="1200" dirty="0">
                        <a:solidFill>
                          <a:srgbClr val="000000"/>
                        </a:solidFill>
                        <a:effectLst/>
                        <a:latin typeface="Arial" pitchFamily="34" charset="0"/>
                        <a:ea typeface="+mn-ea"/>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hu-HU" sz="1500" b="0" i="0" u="none" strike="noStrike" kern="1200" dirty="0" smtClean="0">
                          <a:solidFill>
                            <a:srgbClr val="000000"/>
                          </a:solidFill>
                          <a:effectLst/>
                          <a:latin typeface="Arial" pitchFamily="34" charset="0"/>
                          <a:ea typeface="+mn-ea"/>
                          <a:cs typeface="Arial" pitchFamily="34" charset="0"/>
                        </a:rPr>
                        <a:t>1994</a:t>
                      </a:r>
                      <a:endParaRPr lang="hu-HU" sz="1500" b="0" i="0" u="none" strike="noStrike" kern="1200" dirty="0">
                        <a:solidFill>
                          <a:srgbClr val="000000"/>
                        </a:solidFill>
                        <a:effectLst/>
                        <a:latin typeface="Arial" pitchFamily="34" charset="0"/>
                        <a:ea typeface="+mn-ea"/>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hu-HU" sz="1500" b="0" i="0" u="none" strike="noStrike" kern="1200" dirty="0" smtClean="0">
                          <a:solidFill>
                            <a:srgbClr val="000000"/>
                          </a:solidFill>
                          <a:effectLst/>
                          <a:latin typeface="Arial" pitchFamily="34" charset="0"/>
                          <a:ea typeface="+mn-ea"/>
                          <a:cs typeface="Arial" pitchFamily="34" charset="0"/>
                        </a:rPr>
                        <a:t>2003, 35 millió USD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hu-HU" sz="1500" b="0" i="0" u="none" strike="noStrike" kern="1200" dirty="0">
                          <a:solidFill>
                            <a:srgbClr val="000000"/>
                          </a:solidFill>
                          <a:effectLst/>
                          <a:latin typeface="Arial" pitchFamily="34" charset="0"/>
                          <a:ea typeface="+mn-ea"/>
                          <a:cs typeface="Arial" pitchFamily="34" charset="0"/>
                        </a:rPr>
                        <a:t>67,6%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86154">
                <a:tc>
                  <a:txBody>
                    <a:bodyPr/>
                    <a:lstStyle/>
                    <a:p>
                      <a:pPr algn="ctr" fontAlgn="ctr"/>
                      <a:r>
                        <a:rPr lang="hu-HU" sz="1500" b="0" i="0" u="none" strike="noStrike" kern="1200" dirty="0" err="1" smtClean="0">
                          <a:solidFill>
                            <a:srgbClr val="000000"/>
                          </a:solidFill>
                          <a:effectLst/>
                          <a:latin typeface="Arial" pitchFamily="34" charset="0"/>
                          <a:ea typeface="+mn-ea"/>
                          <a:cs typeface="Arial" pitchFamily="34" charset="0"/>
                        </a:rPr>
                        <a:t>Facebook</a:t>
                      </a:r>
                      <a:endParaRPr lang="hu-HU" sz="1500" b="0" i="0" u="none" strike="noStrike" kern="1200" dirty="0">
                        <a:solidFill>
                          <a:srgbClr val="000000"/>
                        </a:solidFill>
                        <a:effectLst/>
                        <a:latin typeface="Arial" pitchFamily="34" charset="0"/>
                        <a:ea typeface="+mn-ea"/>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hu-HU" sz="1500" b="0" i="0" u="none" strike="noStrike" kern="1200" dirty="0" smtClean="0">
                          <a:solidFill>
                            <a:srgbClr val="000000"/>
                          </a:solidFill>
                          <a:effectLst/>
                          <a:latin typeface="Arial" pitchFamily="34" charset="0"/>
                          <a:ea typeface="+mn-ea"/>
                          <a:cs typeface="Arial" pitchFamily="34" charset="0"/>
                        </a:rPr>
                        <a:t>2004</a:t>
                      </a:r>
                      <a:endParaRPr lang="hu-HU" sz="1500" b="0" i="0" u="none" strike="noStrike" kern="1200" dirty="0">
                        <a:solidFill>
                          <a:srgbClr val="000000"/>
                        </a:solidFill>
                        <a:effectLst/>
                        <a:latin typeface="Arial" pitchFamily="34" charset="0"/>
                        <a:ea typeface="+mn-ea"/>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hu-HU" sz="1500" b="0" i="0" u="none" strike="noStrike" kern="1200" dirty="0" smtClean="0">
                          <a:solidFill>
                            <a:srgbClr val="000000"/>
                          </a:solidFill>
                          <a:effectLst/>
                          <a:latin typeface="Arial" pitchFamily="34" charset="0"/>
                          <a:ea typeface="+mn-ea"/>
                          <a:cs typeface="Arial" pitchFamily="34" charset="0"/>
                        </a:rPr>
                        <a:t>2009, 122 millió USD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algn="ctr" defTabSz="914400" rtl="0" eaLnBrk="1" fontAlgn="ctr" latinLnBrk="0" hangingPunct="1"/>
                      <a:r>
                        <a:rPr lang="hu-HU" sz="1500" b="0" i="0" u="none" strike="noStrike" kern="1200" dirty="0">
                          <a:solidFill>
                            <a:srgbClr val="000000"/>
                          </a:solidFill>
                          <a:effectLst/>
                          <a:latin typeface="Arial" pitchFamily="34" charset="0"/>
                          <a:ea typeface="+mn-ea"/>
                          <a:cs typeface="Arial" pitchFamily="34" charset="0"/>
                        </a:rPr>
                        <a:t>225,9%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r>
              <a:tr h="586154">
                <a:tc>
                  <a:txBody>
                    <a:bodyPr/>
                    <a:lstStyle/>
                    <a:p>
                      <a:pPr algn="ctr" fontAlgn="ctr"/>
                      <a:r>
                        <a:rPr lang="hu-HU" sz="1500" b="0" i="0" u="none" strike="noStrike" kern="1200" dirty="0" err="1" smtClean="0">
                          <a:solidFill>
                            <a:srgbClr val="000000"/>
                          </a:solidFill>
                          <a:effectLst/>
                          <a:latin typeface="Arial" pitchFamily="34" charset="0"/>
                          <a:ea typeface="+mn-ea"/>
                          <a:cs typeface="Arial" pitchFamily="34" charset="0"/>
                        </a:rPr>
                        <a:t>Twitter</a:t>
                      </a:r>
                      <a:endParaRPr lang="hu-HU" sz="1500" b="0" i="0" u="none" strike="noStrike" kern="1200" dirty="0">
                        <a:solidFill>
                          <a:srgbClr val="000000"/>
                        </a:solidFill>
                        <a:effectLst/>
                        <a:latin typeface="Arial" pitchFamily="34" charset="0"/>
                        <a:ea typeface="+mn-ea"/>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ctr"/>
                      <a:r>
                        <a:rPr lang="hu-HU" sz="1500" b="0" i="0" u="none" strike="noStrike" kern="1200" dirty="0" smtClean="0">
                          <a:solidFill>
                            <a:srgbClr val="000000"/>
                          </a:solidFill>
                          <a:effectLst/>
                          <a:latin typeface="Arial" pitchFamily="34" charset="0"/>
                          <a:ea typeface="+mn-ea"/>
                          <a:cs typeface="Arial" pitchFamily="34" charset="0"/>
                        </a:rPr>
                        <a:t>2006</a:t>
                      </a:r>
                      <a:endParaRPr lang="hu-HU" sz="1500" b="0" i="0" u="none" strike="noStrike" kern="1200" dirty="0">
                        <a:solidFill>
                          <a:srgbClr val="000000"/>
                        </a:solidFill>
                        <a:effectLst/>
                        <a:latin typeface="Arial" pitchFamily="34" charset="0"/>
                        <a:ea typeface="+mn-ea"/>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algn="ctr" defTabSz="914400" rtl="0" eaLnBrk="1" fontAlgn="ctr" latinLnBrk="0" hangingPunct="1"/>
                      <a:r>
                        <a:rPr lang="hu-HU" sz="1500" b="0" i="0" u="none" strike="noStrike" kern="1200" dirty="0" smtClean="0">
                          <a:solidFill>
                            <a:srgbClr val="000000"/>
                          </a:solidFill>
                          <a:effectLst/>
                          <a:latin typeface="Arial" pitchFamily="34" charset="0"/>
                          <a:ea typeface="+mn-ea"/>
                          <a:cs typeface="Arial" pitchFamily="34" charset="0"/>
                        </a:rPr>
                        <a:t>-</a:t>
                      </a:r>
                      <a:endParaRPr lang="hu-HU" sz="1500" b="0" i="0" u="none" strike="noStrike" kern="1200" dirty="0">
                        <a:solidFill>
                          <a:srgbClr val="000000"/>
                        </a:solidFill>
                        <a:effectLst/>
                        <a:latin typeface="Arial" pitchFamily="34" charset="0"/>
                        <a:ea typeface="+mn-ea"/>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algn="ctr" defTabSz="914400" rtl="0" eaLnBrk="1" fontAlgn="ctr" latinLnBrk="0" hangingPunct="1"/>
                      <a:r>
                        <a:rPr lang="hu-HU" sz="1500" b="0" i="0" u="none" strike="noStrike" kern="1200" dirty="0">
                          <a:solidFill>
                            <a:srgbClr val="000000"/>
                          </a:solidFill>
                          <a:effectLst/>
                          <a:latin typeface="Arial" pitchFamily="34" charset="0"/>
                          <a:ea typeface="+mn-ea"/>
                          <a:cs typeface="Arial" pitchFamily="34" charset="0"/>
                        </a:rPr>
                        <a:t>233,5%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bl>
          </a:graphicData>
        </a:graphic>
      </p:graphicFrame>
      <p:sp>
        <p:nvSpPr>
          <p:cNvPr id="4" name="Téglalap 3"/>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636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harechart.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6821" t="26433" r="4407" b="9084"/>
          <a:stretch/>
        </p:blipFill>
        <p:spPr>
          <a:xfrm>
            <a:off x="1050149" y="1823190"/>
            <a:ext cx="7034671" cy="3968010"/>
          </a:xfrm>
        </p:spPr>
      </p:pic>
      <p:sp>
        <p:nvSpPr>
          <p:cNvPr id="2" name="Title 1"/>
          <p:cNvSpPr>
            <a:spLocks noGrp="1"/>
          </p:cNvSpPr>
          <p:nvPr>
            <p:ph type="title"/>
          </p:nvPr>
        </p:nvSpPr>
        <p:spPr/>
        <p:txBody>
          <a:bodyPr/>
          <a:lstStyle/>
          <a:p>
            <a:r>
              <a:rPr lang="hu-HU" dirty="0" smtClean="0"/>
              <a:t>2012 - …and </a:t>
            </a:r>
            <a:r>
              <a:rPr lang="hu-HU" dirty="0" err="1" smtClean="0"/>
              <a:t>the</a:t>
            </a:r>
            <a:r>
              <a:rPr lang="hu-HU" dirty="0" smtClean="0"/>
              <a:t> </a:t>
            </a:r>
            <a:r>
              <a:rPr lang="hu-HU" dirty="0" err="1" smtClean="0"/>
              <a:t>winner</a:t>
            </a:r>
            <a:r>
              <a:rPr lang="hu-HU" dirty="0" smtClean="0"/>
              <a:t> is…</a:t>
            </a:r>
            <a:endParaRPr lang="en-US" dirty="0"/>
          </a:p>
        </p:txBody>
      </p:sp>
      <p:sp>
        <p:nvSpPr>
          <p:cNvPr id="5" name="Téglalap 4"/>
          <p:cNvSpPr/>
          <p:nvPr/>
        </p:nvSpPr>
        <p:spPr>
          <a:xfrm>
            <a:off x="1122653" y="1900236"/>
            <a:ext cx="3276600" cy="309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 name="Picture 4" descr="http://www.underconsideration.com/brandnew/archives/yahoo_logo_detai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6827" y="2397377"/>
            <a:ext cx="824773" cy="2064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assets.fontsinuse.com/static/use-media-items/7/6988/full-1500x800/50564279/logo.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20" t="24334" r="15175" b="23666"/>
          <a:stretch/>
        </p:blipFill>
        <p:spPr bwMode="auto">
          <a:xfrm>
            <a:off x="8164015" y="4572000"/>
            <a:ext cx="676221" cy="265242"/>
          </a:xfrm>
          <a:prstGeom prst="rect">
            <a:avLst/>
          </a:prstGeom>
          <a:noFill/>
          <a:extLst>
            <a:ext uri="{909E8E84-426E-40DD-AFC4-6F175D3DCCD1}">
              <a14:hiddenFill xmlns:a14="http://schemas.microsoft.com/office/drawing/2010/main">
                <a:solidFill>
                  <a:srgbClr val="FFFFFF"/>
                </a:solidFill>
              </a14:hiddenFill>
            </a:ext>
          </a:extLst>
        </p:spPr>
      </p:pic>
      <p:sp>
        <p:nvSpPr>
          <p:cNvPr id="7" name="Téglalap 6"/>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78925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grasshopperherder.com/wp-content/uploads/2012/06/Revised-Business-Model-Canvas-for-UX.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371600"/>
            <a:ext cx="7845425" cy="3701113"/>
          </a:xfrm>
          <a:prstGeom prst="rect">
            <a:avLst/>
          </a:prstGeom>
          <a:noFill/>
          <a:extLst>
            <a:ext uri="{909E8E84-426E-40DD-AFC4-6F175D3DCCD1}">
              <a14:hiddenFill xmlns:a14="http://schemas.microsoft.com/office/drawing/2010/main">
                <a:solidFill>
                  <a:srgbClr val="FFFFFF"/>
                </a:solidFill>
              </a14:hiddenFill>
            </a:ext>
          </a:extLst>
        </p:spPr>
      </p:pic>
      <p:sp>
        <p:nvSpPr>
          <p:cNvPr id="2" name="Tartalom helye 1"/>
          <p:cNvSpPr>
            <a:spLocks noGrp="1"/>
          </p:cNvSpPr>
          <p:nvPr>
            <p:ph idx="1"/>
          </p:nvPr>
        </p:nvSpPr>
        <p:spPr>
          <a:xfrm>
            <a:off x="457200" y="1600201"/>
            <a:ext cx="8229600" cy="685799"/>
          </a:xfrm>
          <a:solidFill>
            <a:srgbClr val="FCB033"/>
          </a:solidFill>
        </p:spPr>
        <p:txBody>
          <a:bodyPr/>
          <a:lstStyle/>
          <a:p>
            <a:pPr>
              <a:buClr>
                <a:schemeClr val="bg1"/>
              </a:buClr>
            </a:pPr>
            <a:r>
              <a:rPr lang="hu-HU" dirty="0" smtClean="0">
                <a:solidFill>
                  <a:schemeClr val="bg1"/>
                </a:solidFill>
              </a:rPr>
              <a:t>Az Üzleti Modell (ÜM) fogalma</a:t>
            </a:r>
          </a:p>
        </p:txBody>
      </p:sp>
      <p:sp>
        <p:nvSpPr>
          <p:cNvPr id="3" name="Cím 2"/>
          <p:cNvSpPr>
            <a:spLocks noGrp="1"/>
          </p:cNvSpPr>
          <p:nvPr>
            <p:ph type="title"/>
          </p:nvPr>
        </p:nvSpPr>
        <p:spPr/>
        <p:txBody>
          <a:bodyPr/>
          <a:lstStyle/>
          <a:p>
            <a:r>
              <a:rPr lang="hu-HU" dirty="0" smtClean="0"/>
              <a:t>Tartalom</a:t>
            </a:r>
            <a:endParaRPr lang="hu-HU" dirty="0"/>
          </a:p>
        </p:txBody>
      </p:sp>
      <p:sp>
        <p:nvSpPr>
          <p:cNvPr id="6" name="Tartalom helye 1"/>
          <p:cNvSpPr>
            <a:spLocks noGrp="1"/>
          </p:cNvSpPr>
          <p:nvPr>
            <p:ph idx="1"/>
          </p:nvPr>
        </p:nvSpPr>
        <p:spPr>
          <a:xfrm>
            <a:off x="457200" y="2438400"/>
            <a:ext cx="8229600" cy="685800"/>
          </a:xfrm>
          <a:solidFill>
            <a:srgbClr val="FCB033"/>
          </a:solidFill>
        </p:spPr>
        <p:txBody>
          <a:bodyPr/>
          <a:lstStyle/>
          <a:p>
            <a:pPr>
              <a:buClr>
                <a:schemeClr val="bg1"/>
              </a:buClr>
            </a:pPr>
            <a:r>
              <a:rPr lang="hu-HU" dirty="0" smtClean="0">
                <a:solidFill>
                  <a:schemeClr val="bg1"/>
                </a:solidFill>
              </a:rPr>
              <a:t>Történeti áttekintés</a:t>
            </a:r>
          </a:p>
        </p:txBody>
      </p:sp>
      <p:sp>
        <p:nvSpPr>
          <p:cNvPr id="7" name="Tartalom helye 1"/>
          <p:cNvSpPr>
            <a:spLocks noGrp="1"/>
          </p:cNvSpPr>
          <p:nvPr>
            <p:ph idx="1"/>
          </p:nvPr>
        </p:nvSpPr>
        <p:spPr>
          <a:xfrm>
            <a:off x="457200" y="3276600"/>
            <a:ext cx="8229600" cy="2286000"/>
          </a:xfrm>
          <a:solidFill>
            <a:srgbClr val="FCB033"/>
          </a:solidFill>
        </p:spPr>
        <p:txBody>
          <a:bodyPr/>
          <a:lstStyle/>
          <a:p>
            <a:pPr>
              <a:buClr>
                <a:schemeClr val="bg1"/>
              </a:buClr>
            </a:pPr>
            <a:r>
              <a:rPr lang="hu-HU" dirty="0" err="1" smtClean="0">
                <a:solidFill>
                  <a:schemeClr val="bg1"/>
                </a:solidFill>
              </a:rPr>
              <a:t>ÜM-ek</a:t>
            </a:r>
            <a:r>
              <a:rPr lang="hu-HU" dirty="0" smtClean="0">
                <a:solidFill>
                  <a:schemeClr val="bg1"/>
                </a:solidFill>
              </a:rPr>
              <a:t> a Sanoma portfólióban</a:t>
            </a:r>
          </a:p>
          <a:p>
            <a:pPr lvl="1"/>
            <a:r>
              <a:rPr lang="hu-HU" dirty="0" smtClean="0"/>
              <a:t>Áttekintés</a:t>
            </a:r>
          </a:p>
          <a:p>
            <a:pPr lvl="1"/>
            <a:r>
              <a:rPr lang="hu-HU" dirty="0" smtClean="0"/>
              <a:t>Egy ÜM evolúciója 2000-2013 között</a:t>
            </a:r>
          </a:p>
          <a:p>
            <a:pPr lvl="1"/>
            <a:r>
              <a:rPr lang="hu-HU" dirty="0" smtClean="0"/>
              <a:t>Néhány egyéb érdekes/progresszív ÜM</a:t>
            </a:r>
          </a:p>
          <a:p>
            <a:pPr lvl="1"/>
            <a:endParaRPr lang="hu-HU" dirty="0" smtClean="0"/>
          </a:p>
        </p:txBody>
      </p:sp>
      <p:sp>
        <p:nvSpPr>
          <p:cNvPr id="4" name="Téglalap 3"/>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5300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fade">
                                      <p:cBhvr>
                                        <p:cTn id="13" dur="500"/>
                                        <p:tgtEl>
                                          <p:spTgt spid="6">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bg/>
                                          </p:spTgt>
                                        </p:tgtEl>
                                        <p:attrNameLst>
                                          <p:attrName>style.visibility</p:attrName>
                                        </p:attrNameLst>
                                      </p:cBhvr>
                                      <p:to>
                                        <p:strVal val="visible"/>
                                      </p:to>
                                    </p:set>
                                    <p:animEffect transition="in" filter="fade">
                                      <p:cBhvr>
                                        <p:cTn id="19" dur="500"/>
                                        <p:tgtEl>
                                          <p:spTgt spid="7">
                                            <p:bg/>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500"/>
                                        <p:tgtEl>
                                          <p:spTgt spid="7">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6" grpId="0" uiExpand="1" build="p" animBg="1"/>
      <p:bldP spid="7"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redavandaag.nl/sites/default/files/imagecache/groot/fotos/201110/jannekieniessen-joellefrij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06" y="1110699"/>
            <a:ext cx="3995583" cy="2285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hu-HU" dirty="0" smtClean="0"/>
              <a:t>Egyenlő pályák, egyenlő esélyek</a:t>
            </a:r>
            <a:endParaRPr lang="en-US" dirty="0"/>
          </a:p>
        </p:txBody>
      </p:sp>
      <p:sp>
        <p:nvSpPr>
          <p:cNvPr id="5" name="Rectangle 4"/>
          <p:cNvSpPr/>
          <p:nvPr/>
        </p:nvSpPr>
        <p:spPr>
          <a:xfrm>
            <a:off x="304800" y="3429829"/>
            <a:ext cx="4191000" cy="307777"/>
          </a:xfrm>
          <a:prstGeom prst="rect">
            <a:avLst/>
          </a:prstGeom>
        </p:spPr>
        <p:txBody>
          <a:bodyPr wrap="square">
            <a:spAutoFit/>
          </a:bodyPr>
          <a:lstStyle/>
          <a:p>
            <a:r>
              <a:rPr lang="en-US" sz="1400" dirty="0"/>
              <a:t>Joelle </a:t>
            </a:r>
            <a:r>
              <a:rPr lang="en-US" sz="1400" dirty="0" err="1"/>
              <a:t>Frijters</a:t>
            </a:r>
            <a:r>
              <a:rPr lang="en-US" sz="1400" dirty="0"/>
              <a:t> </a:t>
            </a:r>
            <a:r>
              <a:rPr lang="en-US" sz="1400" dirty="0" smtClean="0"/>
              <a:t>(CEO</a:t>
            </a:r>
            <a:r>
              <a:rPr lang="en-US" sz="1400" dirty="0"/>
              <a:t>) </a:t>
            </a:r>
            <a:r>
              <a:rPr lang="hu-HU" sz="1400" dirty="0" smtClean="0"/>
              <a:t>   </a:t>
            </a:r>
            <a:r>
              <a:rPr lang="en-US" sz="1400" dirty="0" err="1" smtClean="0"/>
              <a:t>Janneke</a:t>
            </a:r>
            <a:r>
              <a:rPr lang="en-US" sz="1400" dirty="0" smtClean="0"/>
              <a:t> </a:t>
            </a:r>
            <a:r>
              <a:rPr lang="en-US" sz="1400" dirty="0" err="1"/>
              <a:t>Niessen</a:t>
            </a:r>
            <a:r>
              <a:rPr lang="en-US" sz="1400" dirty="0"/>
              <a:t> </a:t>
            </a:r>
            <a:r>
              <a:rPr lang="en-US" sz="1400" dirty="0" smtClean="0"/>
              <a:t>(CIO)</a:t>
            </a:r>
            <a:endParaRPr lang="en-US" sz="1400" dirty="0"/>
          </a:p>
        </p:txBody>
      </p:sp>
      <p:sp>
        <p:nvSpPr>
          <p:cNvPr id="6" name="Téglalap 5"/>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200165"/>
            <a:ext cx="241935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510155"/>
            <a:ext cx="1581150" cy="2376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554" y="4374573"/>
            <a:ext cx="1676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zövegdoboz 3"/>
          <p:cNvSpPr txBox="1"/>
          <p:nvPr/>
        </p:nvSpPr>
        <p:spPr>
          <a:xfrm>
            <a:off x="1905000" y="5520154"/>
            <a:ext cx="1524000" cy="584775"/>
          </a:xfrm>
          <a:prstGeom prst="rect">
            <a:avLst/>
          </a:prstGeom>
          <a:noFill/>
        </p:spPr>
        <p:txBody>
          <a:bodyPr wrap="square" rtlCol="0">
            <a:spAutoFit/>
          </a:bodyPr>
          <a:lstStyle/>
          <a:p>
            <a:r>
              <a:rPr lang="hu-HU" sz="1600" dirty="0" err="1" smtClean="0"/>
              <a:t>Ariana</a:t>
            </a:r>
            <a:r>
              <a:rPr lang="hu-HU" sz="1600" dirty="0" smtClean="0"/>
              <a:t> </a:t>
            </a:r>
            <a:r>
              <a:rPr lang="hu-HU" sz="1600" dirty="0" err="1" smtClean="0"/>
              <a:t>Huffington</a:t>
            </a:r>
            <a:endParaRPr lang="hu-HU" sz="1600" dirty="0"/>
          </a:p>
        </p:txBody>
      </p:sp>
      <p:sp>
        <p:nvSpPr>
          <p:cNvPr id="10" name="Szövegdoboz 9"/>
          <p:cNvSpPr txBox="1"/>
          <p:nvPr/>
        </p:nvSpPr>
        <p:spPr>
          <a:xfrm>
            <a:off x="7038975" y="3945523"/>
            <a:ext cx="1524000" cy="338554"/>
          </a:xfrm>
          <a:prstGeom prst="rect">
            <a:avLst/>
          </a:prstGeom>
          <a:noFill/>
        </p:spPr>
        <p:txBody>
          <a:bodyPr wrap="square" rtlCol="0">
            <a:spAutoFit/>
          </a:bodyPr>
          <a:lstStyle/>
          <a:p>
            <a:r>
              <a:rPr lang="hu-HU" sz="1600" dirty="0" err="1" smtClean="0"/>
              <a:t>Heal</a:t>
            </a:r>
            <a:r>
              <a:rPr lang="hu-HU" sz="1600" dirty="0" smtClean="0"/>
              <a:t> Edina</a:t>
            </a:r>
            <a:endParaRPr lang="hu-HU" sz="1600" dirty="0"/>
          </a:p>
        </p:txBody>
      </p:sp>
      <p:sp>
        <p:nvSpPr>
          <p:cNvPr id="11" name="Szövegdoboz 10"/>
          <p:cNvSpPr txBox="1"/>
          <p:nvPr/>
        </p:nvSpPr>
        <p:spPr>
          <a:xfrm>
            <a:off x="4638675" y="5121418"/>
            <a:ext cx="1524000" cy="338554"/>
          </a:xfrm>
          <a:prstGeom prst="rect">
            <a:avLst/>
          </a:prstGeom>
          <a:noFill/>
        </p:spPr>
        <p:txBody>
          <a:bodyPr wrap="square" rtlCol="0">
            <a:spAutoFit/>
          </a:bodyPr>
          <a:lstStyle/>
          <a:p>
            <a:r>
              <a:rPr lang="hu-HU" sz="1600" dirty="0" err="1" smtClean="0"/>
              <a:t>Marissa</a:t>
            </a:r>
            <a:r>
              <a:rPr lang="hu-HU" sz="1600" dirty="0" smtClean="0"/>
              <a:t> Mayer</a:t>
            </a:r>
            <a:endParaRPr lang="hu-HU" sz="1600" dirty="0"/>
          </a:p>
        </p:txBody>
      </p:sp>
    </p:spTree>
    <p:extLst>
      <p:ext uri="{BB962C8B-B14F-4D97-AF65-F5344CB8AC3E}">
        <p14:creationId xmlns:p14="http://schemas.microsoft.com/office/powerpoint/2010/main" val="420995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p:txBody>
          <a:bodyPr/>
          <a:lstStyle/>
          <a:p>
            <a:r>
              <a:rPr lang="hu-HU" dirty="0" smtClean="0"/>
              <a:t>A </a:t>
            </a:r>
            <a:r>
              <a:rPr lang="hu-HU" dirty="0" err="1" smtClean="0"/>
              <a:t>sanoma</a:t>
            </a:r>
            <a:r>
              <a:rPr lang="hu-HU" dirty="0"/>
              <a:t> </a:t>
            </a:r>
            <a:r>
              <a:rPr lang="hu-HU" dirty="0" smtClean="0"/>
              <a:t>értékesítési modelljei</a:t>
            </a:r>
            <a:endParaRPr lang="hu-HU" dirty="0"/>
          </a:p>
        </p:txBody>
      </p:sp>
      <p:sp>
        <p:nvSpPr>
          <p:cNvPr id="5" name="Téglalap 4"/>
          <p:cNvSpPr/>
          <p:nvPr/>
        </p:nvSpPr>
        <p:spPr>
          <a:xfrm>
            <a:off x="1631373" y="1641664"/>
            <a:ext cx="5857009" cy="2015936"/>
          </a:xfrm>
          <a:prstGeom prst="rect">
            <a:avLst/>
          </a:prstGeom>
        </p:spPr>
        <p:txBody>
          <a:bodyPr wrap="square">
            <a:spAutoFit/>
          </a:bodyPr>
          <a:lstStyle/>
          <a:p>
            <a:pPr algn="ctr">
              <a:lnSpc>
                <a:spcPts val="3000"/>
              </a:lnSpc>
            </a:pPr>
            <a:r>
              <a:rPr lang="hu-HU" sz="3000" b="1" cap="all" dirty="0">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Filtered </a:t>
            </a:r>
            <a:r>
              <a:rPr lang="hu-HU" sz="3000" b="1" cap="all" dirty="0" err="1" smtClean="0">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search</a:t>
            </a:r>
            <a:r>
              <a:rPr lang="hu-HU" sz="3000" b="1" cap="all" dirty="0" smtClean="0">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a:t>
            </a:r>
          </a:p>
          <a:p>
            <a:pPr algn="ctr">
              <a:lnSpc>
                <a:spcPts val="3000"/>
              </a:lnSpc>
            </a:pPr>
            <a:r>
              <a:rPr lang="hu-HU" sz="2000" b="1" cap="all" dirty="0" smtClean="0">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AV alapú, </a:t>
            </a:r>
            <a:r>
              <a:rPr lang="hu-HU" sz="2000" b="1" cap="all" dirty="0">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Idő </a:t>
            </a:r>
            <a:r>
              <a:rPr lang="hu-HU" sz="2000" b="1" cap="all" dirty="0" smtClean="0">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alapú, </a:t>
            </a:r>
            <a:r>
              <a:rPr lang="hu-HU" sz="2000" b="1" cap="all" dirty="0" err="1">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Reach</a:t>
            </a:r>
            <a:r>
              <a:rPr lang="hu-HU" sz="2000" b="1" cap="all" dirty="0">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 </a:t>
            </a:r>
            <a:r>
              <a:rPr lang="hu-HU" sz="2000" b="1" cap="all" dirty="0" err="1" smtClean="0">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alapú</a:t>
            </a:r>
            <a:r>
              <a:rPr lang="hu-HU" sz="2000" b="1" cap="all" dirty="0" smtClean="0">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 CPC, CPL, CPA, </a:t>
            </a:r>
            <a:r>
              <a:rPr lang="hu-HU" sz="2000" b="1" cap="all" dirty="0" err="1" smtClean="0">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e-Commerce</a:t>
            </a:r>
            <a:r>
              <a:rPr lang="hu-HU" sz="2000" b="1" cap="all" dirty="0" smtClean="0">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 </a:t>
            </a:r>
            <a:r>
              <a:rPr lang="hu-HU" sz="2000" b="1" cap="all" dirty="0" err="1" smtClean="0">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Classified</a:t>
            </a:r>
            <a:r>
              <a:rPr lang="hu-HU" sz="2000" b="1" cap="all" dirty="0" smtClean="0">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 </a:t>
            </a:r>
            <a:r>
              <a:rPr lang="hu-HU" sz="2000" b="1" cap="all" dirty="0" err="1" smtClean="0">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Google</a:t>
            </a:r>
            <a:r>
              <a:rPr lang="hu-HU" sz="2000" b="1" cap="all" dirty="0" smtClean="0">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 AFC, </a:t>
            </a:r>
            <a:r>
              <a:rPr lang="hu-HU" sz="2000" b="1" cap="all" dirty="0" err="1">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Google</a:t>
            </a:r>
            <a:r>
              <a:rPr lang="hu-HU" sz="2000" b="1" cap="all" dirty="0">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 </a:t>
            </a:r>
            <a:r>
              <a:rPr lang="hu-HU" sz="2000" b="1" cap="all" dirty="0" smtClean="0">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AFS, </a:t>
            </a:r>
            <a:r>
              <a:rPr lang="hu-HU" sz="2000" b="1" cap="all" dirty="0" err="1" smtClean="0">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eDM</a:t>
            </a:r>
            <a:r>
              <a:rPr lang="hu-HU" sz="2000" b="1" cap="all" dirty="0" smtClean="0">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 Adatbázis, </a:t>
            </a:r>
            <a:r>
              <a:rPr lang="hu-HU" sz="3000" b="1" cap="all" dirty="0" err="1">
                <a:solidFill>
                  <a:schemeClr val="bg1">
                    <a:lumMod val="65000"/>
                  </a:schemeClr>
                </a:solidFill>
                <a:latin typeface="Arial" panose="020B0604020202020204" pitchFamily="34" charset="0"/>
                <a:ea typeface="Open Sans" panose="020B0606030504020204" pitchFamily="34" charset="0"/>
                <a:cs typeface="Open Sans" panose="020B0606030504020204" pitchFamily="34" charset="0"/>
              </a:rPr>
              <a:t>Revenue</a:t>
            </a:r>
            <a:r>
              <a:rPr lang="hu-HU" sz="3000" b="1" cap="all" dirty="0">
                <a:solidFill>
                  <a:schemeClr val="bg1">
                    <a:lumMod val="65000"/>
                  </a:schemeClr>
                </a:solidFill>
                <a:latin typeface="Arial" panose="020B0604020202020204" pitchFamily="34" charset="0"/>
                <a:ea typeface="Open Sans" panose="020B0606030504020204" pitchFamily="34" charset="0"/>
                <a:cs typeface="Open Sans" panose="020B0606030504020204" pitchFamily="34" charset="0"/>
              </a:rPr>
              <a:t> </a:t>
            </a:r>
            <a:r>
              <a:rPr lang="hu-HU" sz="3000" b="1" cap="all" dirty="0" err="1" smtClean="0">
                <a:solidFill>
                  <a:schemeClr val="bg1">
                    <a:lumMod val="65000"/>
                  </a:schemeClr>
                </a:solidFill>
                <a:latin typeface="Arial" panose="020B0604020202020204" pitchFamily="34" charset="0"/>
                <a:ea typeface="Open Sans" panose="020B0606030504020204" pitchFamily="34" charset="0"/>
                <a:cs typeface="Open Sans" panose="020B0606030504020204" pitchFamily="34" charset="0"/>
              </a:rPr>
              <a:t>share</a:t>
            </a:r>
            <a:r>
              <a:rPr lang="hu-HU" sz="3000" b="1" cap="all" dirty="0" smtClean="0">
                <a:solidFill>
                  <a:schemeClr val="bg1">
                    <a:lumMod val="65000"/>
                  </a:schemeClr>
                </a:solidFill>
                <a:latin typeface="Arial" panose="020B0604020202020204" pitchFamily="34" charset="0"/>
                <a:ea typeface="Open Sans" panose="020B0606030504020204" pitchFamily="34" charset="0"/>
                <a:cs typeface="Open Sans" panose="020B0606030504020204" pitchFamily="34" charset="0"/>
              </a:rPr>
              <a:t>,</a:t>
            </a:r>
            <a:r>
              <a:rPr lang="hu-HU" sz="1000" b="1" cap="all" dirty="0" smtClean="0">
                <a:solidFill>
                  <a:schemeClr val="bg1">
                    <a:lumMod val="65000"/>
                  </a:schemeClr>
                </a:solidFill>
                <a:latin typeface="Arial" panose="020B0604020202020204" pitchFamily="34" charset="0"/>
                <a:ea typeface="Open Sans" panose="020B0606030504020204" pitchFamily="34" charset="0"/>
                <a:cs typeface="Open Sans" panose="020B0606030504020204" pitchFamily="34" charset="0"/>
              </a:rPr>
              <a:t> </a:t>
            </a:r>
            <a:endParaRPr lang="hu-HU" sz="1000" b="1" cap="all" dirty="0">
              <a:solidFill>
                <a:schemeClr val="bg1">
                  <a:lumMod val="65000"/>
                </a:schemeClr>
              </a:solidFill>
              <a:latin typeface="Arial" panose="020B0604020202020204" pitchFamily="34" charset="0"/>
              <a:ea typeface="Open Sans" panose="020B0606030504020204" pitchFamily="34" charset="0"/>
              <a:cs typeface="Open Sans" panose="020B0606030504020204" pitchFamily="34" charset="0"/>
            </a:endParaRPr>
          </a:p>
        </p:txBody>
      </p:sp>
      <p:sp>
        <p:nvSpPr>
          <p:cNvPr id="6" name="Téglalap 5"/>
          <p:cNvSpPr/>
          <p:nvPr/>
        </p:nvSpPr>
        <p:spPr>
          <a:xfrm>
            <a:off x="2286000" y="3768436"/>
            <a:ext cx="4572000" cy="2094163"/>
          </a:xfrm>
          <a:prstGeom prst="rect">
            <a:avLst/>
          </a:prstGeom>
        </p:spPr>
        <p:txBody>
          <a:bodyPr>
            <a:spAutoFit/>
          </a:bodyPr>
          <a:lstStyle/>
          <a:p>
            <a:pPr algn="ctr">
              <a:lnSpc>
                <a:spcPts val="3200"/>
              </a:lnSpc>
            </a:pPr>
            <a:r>
              <a:rPr lang="hu-HU" sz="4800" b="1" cap="all" dirty="0" err="1">
                <a:solidFill>
                  <a:schemeClr val="tx1">
                    <a:lumMod val="50000"/>
                    <a:lumOff val="50000"/>
                  </a:schemeClr>
                </a:solidFill>
                <a:latin typeface="Arial" panose="020B0604020202020204" pitchFamily="34" charset="0"/>
                <a:ea typeface="Open Sans" panose="020B0606030504020204" pitchFamily="34" charset="0"/>
                <a:cs typeface="Open Sans" panose="020B0606030504020204" pitchFamily="34" charset="0"/>
              </a:rPr>
              <a:t>Adapt</a:t>
            </a:r>
            <a:r>
              <a:rPr lang="hu-HU" sz="4800" b="1" cap="all" dirty="0">
                <a:solidFill>
                  <a:schemeClr val="tx1">
                    <a:lumMod val="50000"/>
                    <a:lumOff val="50000"/>
                  </a:schemeClr>
                </a:solidFill>
                <a:latin typeface="Arial" panose="020B0604020202020204" pitchFamily="34" charset="0"/>
                <a:ea typeface="Open Sans" panose="020B0606030504020204" pitchFamily="34" charset="0"/>
                <a:cs typeface="Open Sans" panose="020B0606030504020204" pitchFamily="34" charset="0"/>
              </a:rPr>
              <a:t>–RTB, </a:t>
            </a:r>
            <a:r>
              <a:rPr lang="hu-HU" b="1" cap="all" dirty="0" err="1">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Sales</a:t>
            </a:r>
            <a:r>
              <a:rPr lang="hu-HU" b="1" cap="all" dirty="0">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 </a:t>
            </a:r>
            <a:r>
              <a:rPr lang="hu-HU" b="1" cap="all" dirty="0" err="1">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network</a:t>
            </a:r>
            <a:r>
              <a:rPr lang="hu-HU" b="1" cap="all" dirty="0">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 </a:t>
            </a:r>
            <a:r>
              <a:rPr lang="hu-HU" sz="3200" b="1" cap="all" dirty="0" err="1">
                <a:solidFill>
                  <a:schemeClr val="bg1">
                    <a:lumMod val="50000"/>
                  </a:schemeClr>
                </a:solidFill>
                <a:latin typeface="Arial" panose="020B0604020202020204" pitchFamily="34" charset="0"/>
                <a:ea typeface="Open Sans" panose="020B0606030504020204" pitchFamily="34" charset="0"/>
                <a:cs typeface="Open Sans" panose="020B0606030504020204" pitchFamily="34" charset="0"/>
              </a:rPr>
              <a:t>Private</a:t>
            </a:r>
            <a:r>
              <a:rPr lang="hu-HU" sz="3200" b="1" cap="all" dirty="0">
                <a:solidFill>
                  <a:schemeClr val="bg1">
                    <a:lumMod val="50000"/>
                  </a:schemeClr>
                </a:solidFill>
                <a:latin typeface="Arial" panose="020B0604020202020204" pitchFamily="34" charset="0"/>
                <a:ea typeface="Open Sans" panose="020B0606030504020204" pitchFamily="34" charset="0"/>
                <a:cs typeface="Open Sans" panose="020B0606030504020204" pitchFamily="34" charset="0"/>
              </a:rPr>
              <a:t> </a:t>
            </a:r>
            <a:r>
              <a:rPr lang="hu-HU" sz="3200" b="1" cap="all" dirty="0" err="1">
                <a:solidFill>
                  <a:schemeClr val="bg1">
                    <a:lumMod val="50000"/>
                  </a:schemeClr>
                </a:solidFill>
                <a:latin typeface="Arial" panose="020B0604020202020204" pitchFamily="34" charset="0"/>
                <a:ea typeface="Open Sans" panose="020B0606030504020204" pitchFamily="34" charset="0"/>
                <a:cs typeface="Open Sans" panose="020B0606030504020204" pitchFamily="34" charset="0"/>
              </a:rPr>
              <a:t>marketplace</a:t>
            </a:r>
            <a:r>
              <a:rPr lang="hu-HU" sz="3200" b="1" cap="all" dirty="0">
                <a:solidFill>
                  <a:schemeClr val="bg1">
                    <a:lumMod val="50000"/>
                  </a:schemeClr>
                </a:solidFill>
                <a:latin typeface="Arial" panose="020B0604020202020204" pitchFamily="34" charset="0"/>
                <a:ea typeface="Open Sans" panose="020B0606030504020204" pitchFamily="34" charset="0"/>
                <a:cs typeface="Open Sans" panose="020B0606030504020204" pitchFamily="34" charset="0"/>
              </a:rPr>
              <a:t>, </a:t>
            </a:r>
            <a:r>
              <a:rPr lang="hu-HU" sz="2800" b="1" cap="all" dirty="0" err="1">
                <a:solidFill>
                  <a:schemeClr val="bg1">
                    <a:lumMod val="65000"/>
                  </a:schemeClr>
                </a:solidFill>
                <a:latin typeface="Arial" panose="020B0604020202020204" pitchFamily="34" charset="0"/>
                <a:ea typeface="Open Sans" panose="020B0606030504020204" pitchFamily="34" charset="0"/>
                <a:cs typeface="Open Sans" panose="020B0606030504020204" pitchFamily="34" charset="0"/>
              </a:rPr>
              <a:t>Startrec</a:t>
            </a:r>
            <a:r>
              <a:rPr lang="hu-HU" sz="2800" b="1" cap="all" dirty="0">
                <a:solidFill>
                  <a:schemeClr val="bg1">
                    <a:lumMod val="65000"/>
                  </a:schemeClr>
                </a:solidFill>
                <a:latin typeface="Arial" panose="020B0604020202020204" pitchFamily="34" charset="0"/>
                <a:ea typeface="Open Sans" panose="020B0606030504020204" pitchFamily="34" charset="0"/>
                <a:cs typeface="Open Sans" panose="020B0606030504020204" pitchFamily="34" charset="0"/>
              </a:rPr>
              <a:t>,</a:t>
            </a:r>
            <a:r>
              <a:rPr lang="hu-HU" b="1" cap="all" dirty="0">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 </a:t>
            </a:r>
            <a:r>
              <a:rPr lang="hu-HU" b="1" cap="all" dirty="0" err="1">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Content</a:t>
            </a:r>
            <a:r>
              <a:rPr lang="hu-HU" b="1" cap="all" dirty="0">
                <a:solidFill>
                  <a:schemeClr val="bg1">
                    <a:lumMod val="75000"/>
                  </a:schemeClr>
                </a:solidFill>
                <a:latin typeface="Arial" panose="020B0604020202020204" pitchFamily="34" charset="0"/>
                <a:ea typeface="Open Sans" panose="020B0606030504020204" pitchFamily="34" charset="0"/>
                <a:cs typeface="Open Sans" panose="020B0606030504020204" pitchFamily="34" charset="0"/>
              </a:rPr>
              <a:t> marketing</a:t>
            </a:r>
          </a:p>
        </p:txBody>
      </p:sp>
      <p:sp>
        <p:nvSpPr>
          <p:cNvPr id="7" name="Téglalap 6"/>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77692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p:txBody>
          <a:bodyPr>
            <a:normAutofit/>
          </a:bodyPr>
          <a:lstStyle/>
          <a:p>
            <a:r>
              <a:rPr lang="hu-HU" sz="2800" dirty="0" smtClean="0"/>
              <a:t>Az üzleti modellek a gyakorlatban</a:t>
            </a:r>
            <a:endParaRPr lang="hu-HU" sz="28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602" y="1066800"/>
            <a:ext cx="8450034"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églalap 3"/>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7419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p:txBody>
          <a:bodyPr/>
          <a:lstStyle/>
          <a:p>
            <a:r>
              <a:rPr lang="hu-HU" dirty="0" smtClean="0"/>
              <a:t>Egy pi-re jutó bevétel és költség</a:t>
            </a:r>
            <a:endParaRPr lang="hu-HU" dirty="0"/>
          </a:p>
        </p:txBody>
      </p:sp>
      <p:graphicFrame>
        <p:nvGraphicFramePr>
          <p:cNvPr id="4" name="Diagram 3"/>
          <p:cNvGraphicFramePr>
            <a:graphicFrameLocks noGrp="1"/>
          </p:cNvGraphicFramePr>
          <p:nvPr>
            <p:extLst>
              <p:ext uri="{D42A27DB-BD31-4B8C-83A1-F6EECF244321}">
                <p14:modId xmlns:p14="http://schemas.microsoft.com/office/powerpoint/2010/main" val="4019892196"/>
              </p:ext>
            </p:extLst>
          </p:nvPr>
        </p:nvGraphicFramePr>
        <p:xfrm>
          <a:off x="596503" y="1295400"/>
          <a:ext cx="7950993" cy="4732734"/>
        </p:xfrm>
        <a:graphic>
          <a:graphicData uri="http://schemas.openxmlformats.org/drawingml/2006/chart">
            <c:chart xmlns:c="http://schemas.openxmlformats.org/drawingml/2006/chart" xmlns:r="http://schemas.openxmlformats.org/officeDocument/2006/relationships" r:id="rId3"/>
          </a:graphicData>
        </a:graphic>
      </p:graphicFrame>
      <p:sp>
        <p:nvSpPr>
          <p:cNvPr id="5" name="Téglalap 4"/>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1023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ermanentcultures.com/wp-content/uploads/sites/15/2013/11/Viva-La-Evolu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290" y="609600"/>
            <a:ext cx="804672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61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églalap 6"/>
          <p:cNvSpPr/>
          <p:nvPr/>
        </p:nvSpPr>
        <p:spPr>
          <a:xfrm>
            <a:off x="762000" y="762000"/>
            <a:ext cx="2133600" cy="1371600"/>
          </a:xfrm>
          <a:prstGeom prst="rect">
            <a:avLst/>
          </a:prstGeom>
          <a:solidFill>
            <a:srgbClr val="FEE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4098" name="Picture 3" descr="199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225" y="1533814"/>
            <a:ext cx="8320088"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5"/>
          <p:cNvSpPr txBox="1">
            <a:spLocks noChangeArrowheads="1"/>
          </p:cNvSpPr>
          <p:nvPr/>
        </p:nvSpPr>
        <p:spPr bwMode="auto">
          <a:xfrm>
            <a:off x="877887" y="858908"/>
            <a:ext cx="24749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hu-HU"/>
            </a:defPPr>
            <a:lvl1pPr eaLnBrk="1" hangingPunct="1">
              <a:defRPr sz="1600">
                <a:latin typeface="+mj-lt"/>
                <a:ea typeface="ＭＳ Ｐゴシック" pitchFamily="34" charset="-128"/>
              </a:defRPr>
            </a:lvl1pPr>
            <a:lvl2pPr marL="742950" indent="-285750" eaLnBrk="0" hangingPunct="0">
              <a:defRPr>
                <a:latin typeface="Arial" pitchFamily="34" charset="0"/>
                <a:ea typeface="ＭＳ Ｐゴシック" pitchFamily="34" charset="-128"/>
              </a:defRPr>
            </a:lvl2pPr>
            <a:lvl3pPr marL="1143000" indent="-228600" eaLnBrk="0" hangingPunct="0">
              <a:defRPr>
                <a:latin typeface="Arial" pitchFamily="34" charset="0"/>
                <a:ea typeface="ＭＳ Ｐゴシック" pitchFamily="34" charset="-128"/>
              </a:defRPr>
            </a:lvl3pPr>
            <a:lvl4pPr marL="1600200" indent="-228600" eaLnBrk="0" hangingPunct="0">
              <a:defRPr>
                <a:latin typeface="Arial" pitchFamily="34" charset="0"/>
                <a:ea typeface="ＭＳ Ｐゴシック" pitchFamily="34" charset="-128"/>
              </a:defRPr>
            </a:lvl4pPr>
            <a:lvl5pPr marL="2057400" indent="-228600" eaLnBrk="0" hangingPunct="0">
              <a:defRPr>
                <a:latin typeface="Arial" pitchFamily="34" charset="0"/>
                <a:ea typeface="ＭＳ Ｐゴシック" pitchFamily="34" charset="-128"/>
              </a:defRPr>
            </a:lvl5pPr>
            <a:lvl6pPr marL="2514600" indent="-228600" defTabSz="457200" eaLnBrk="0" fontAlgn="base" hangingPunct="0">
              <a:spcBef>
                <a:spcPct val="0"/>
              </a:spcBef>
              <a:spcAft>
                <a:spcPct val="0"/>
              </a:spcAft>
              <a:defRPr>
                <a:latin typeface="Arial" pitchFamily="34" charset="0"/>
                <a:ea typeface="ＭＳ Ｐゴシック" pitchFamily="34" charset="-128"/>
              </a:defRPr>
            </a:lvl6pPr>
            <a:lvl7pPr marL="2971800" indent="-228600" defTabSz="457200" eaLnBrk="0" fontAlgn="base" hangingPunct="0">
              <a:spcBef>
                <a:spcPct val="0"/>
              </a:spcBef>
              <a:spcAft>
                <a:spcPct val="0"/>
              </a:spcAft>
              <a:defRPr>
                <a:latin typeface="Arial" pitchFamily="34" charset="0"/>
                <a:ea typeface="ＭＳ Ｐゴシック" pitchFamily="34" charset="-128"/>
              </a:defRPr>
            </a:lvl7pPr>
            <a:lvl8pPr marL="3429000" indent="-228600" defTabSz="457200" eaLnBrk="0" fontAlgn="base" hangingPunct="0">
              <a:spcBef>
                <a:spcPct val="0"/>
              </a:spcBef>
              <a:spcAft>
                <a:spcPct val="0"/>
              </a:spcAft>
              <a:defRPr>
                <a:latin typeface="Arial" pitchFamily="34" charset="0"/>
                <a:ea typeface="ＭＳ Ｐゴシック" pitchFamily="34" charset="-128"/>
              </a:defRPr>
            </a:lvl8pPr>
            <a:lvl9pPr marL="3886200" indent="-228600" defTabSz="457200" eaLnBrk="0" fontAlgn="base" hangingPunct="0">
              <a:spcBef>
                <a:spcPct val="0"/>
              </a:spcBef>
              <a:spcAft>
                <a:spcPct val="0"/>
              </a:spcAft>
              <a:defRPr>
                <a:latin typeface="Arial" pitchFamily="34" charset="0"/>
                <a:ea typeface="ＭＳ Ｐゴシック" pitchFamily="34" charset="-128"/>
              </a:defRPr>
            </a:lvl9pPr>
          </a:lstStyle>
          <a:p>
            <a:r>
              <a:rPr lang="hu-HU" dirty="0"/>
              <a:t>Fókuszban a linkek</a:t>
            </a:r>
          </a:p>
          <a:p>
            <a:r>
              <a:rPr lang="hu-HU" dirty="0"/>
              <a:t>értékesítése</a:t>
            </a:r>
          </a:p>
        </p:txBody>
      </p:sp>
      <p:sp>
        <p:nvSpPr>
          <p:cNvPr id="8" name="Cím 2"/>
          <p:cNvSpPr>
            <a:spLocks noGrp="1"/>
          </p:cNvSpPr>
          <p:nvPr>
            <p:ph type="title"/>
          </p:nvPr>
        </p:nvSpPr>
        <p:spPr>
          <a:xfrm>
            <a:off x="457200" y="274638"/>
            <a:ext cx="8229600" cy="1143000"/>
          </a:xfrm>
        </p:spPr>
        <p:txBody>
          <a:bodyPr>
            <a:normAutofit/>
          </a:bodyPr>
          <a:lstStyle/>
          <a:p>
            <a:r>
              <a:rPr lang="hu-HU" dirty="0" smtClean="0"/>
              <a:t>1999</a:t>
            </a:r>
            <a:endParaRPr lang="hu-HU" dirty="0"/>
          </a:p>
        </p:txBody>
      </p:sp>
      <p:sp>
        <p:nvSpPr>
          <p:cNvPr id="5" name="Téglalap 4"/>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20187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églalap 6"/>
          <p:cNvSpPr/>
          <p:nvPr/>
        </p:nvSpPr>
        <p:spPr>
          <a:xfrm>
            <a:off x="1447800" y="1447800"/>
            <a:ext cx="3657600" cy="1371600"/>
          </a:xfrm>
          <a:prstGeom prst="rect">
            <a:avLst/>
          </a:prstGeom>
          <a:solidFill>
            <a:srgbClr val="FED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5123" name="Picture 5" descr="2003_11_M.JPG"/>
          <p:cNvPicPr>
            <a:picLocks noChangeAspect="1"/>
          </p:cNvPicPr>
          <p:nvPr/>
        </p:nvPicPr>
        <p:blipFill rotWithShape="1">
          <a:blip r:embed="rId3">
            <a:extLst>
              <a:ext uri="{28A0092B-C50C-407E-A947-70E740481C1C}">
                <a14:useLocalDpi xmlns:a14="http://schemas.microsoft.com/office/drawing/2010/main" val="0"/>
              </a:ext>
            </a:extLst>
          </a:blip>
          <a:srcRect l="19601" t="28141" r="20910" b="6939"/>
          <a:stretch/>
        </p:blipFill>
        <p:spPr bwMode="auto">
          <a:xfrm>
            <a:off x="1655445" y="2243610"/>
            <a:ext cx="5821680" cy="397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3"/>
          <p:cNvSpPr txBox="1">
            <a:spLocks noChangeArrowheads="1"/>
          </p:cNvSpPr>
          <p:nvPr/>
        </p:nvSpPr>
        <p:spPr bwMode="auto">
          <a:xfrm>
            <a:off x="1575955" y="1548825"/>
            <a:ext cx="42152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hu-HU" sz="1600" dirty="0" smtClean="0">
                <a:latin typeface="+mj-lt"/>
              </a:rPr>
              <a:t>Növekvő felületek, nagy hangsúly a linkhirdetések pozícionálásán</a:t>
            </a:r>
            <a:endParaRPr lang="hu-HU" sz="1600" dirty="0">
              <a:latin typeface="+mj-lt"/>
            </a:endParaRPr>
          </a:p>
        </p:txBody>
      </p:sp>
      <p:sp>
        <p:nvSpPr>
          <p:cNvPr id="2" name="Téglalap 1"/>
          <p:cNvSpPr/>
          <p:nvPr/>
        </p:nvSpPr>
        <p:spPr>
          <a:xfrm>
            <a:off x="1885950" y="3320414"/>
            <a:ext cx="5334000" cy="565785"/>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hu-HU">
              <a:solidFill>
                <a:srgbClr val="FF0000"/>
              </a:solidFill>
            </a:endParaRPr>
          </a:p>
        </p:txBody>
      </p:sp>
      <p:sp>
        <p:nvSpPr>
          <p:cNvPr id="12" name="Téglalap 11"/>
          <p:cNvSpPr/>
          <p:nvPr/>
        </p:nvSpPr>
        <p:spPr>
          <a:xfrm>
            <a:off x="3686174" y="4543425"/>
            <a:ext cx="1704975" cy="1066800"/>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hu-HU">
              <a:solidFill>
                <a:srgbClr val="FF0000"/>
              </a:solidFill>
            </a:endParaRPr>
          </a:p>
        </p:txBody>
      </p:sp>
      <p:sp>
        <p:nvSpPr>
          <p:cNvPr id="3" name="Cím 2"/>
          <p:cNvSpPr>
            <a:spLocks noGrp="1"/>
          </p:cNvSpPr>
          <p:nvPr>
            <p:ph type="title"/>
          </p:nvPr>
        </p:nvSpPr>
        <p:spPr/>
        <p:txBody>
          <a:bodyPr/>
          <a:lstStyle/>
          <a:p>
            <a:r>
              <a:rPr lang="hu-HU" dirty="0" smtClean="0"/>
              <a:t>2003</a:t>
            </a:r>
            <a:endParaRPr lang="hu-HU" dirty="0"/>
          </a:p>
        </p:txBody>
      </p:sp>
      <p:sp>
        <p:nvSpPr>
          <p:cNvPr id="6" name="Téglalap 5"/>
          <p:cNvSpPr/>
          <p:nvPr/>
        </p:nvSpPr>
        <p:spPr>
          <a:xfrm>
            <a:off x="3642533" y="3431143"/>
            <a:ext cx="1853392" cy="323165"/>
          </a:xfrm>
          <a:prstGeom prst="rect">
            <a:avLst/>
          </a:prstGeom>
        </p:spPr>
        <p:txBody>
          <a:bodyPr wrap="none">
            <a:spAutoFit/>
          </a:bodyPr>
          <a:lstStyle/>
          <a:p>
            <a:r>
              <a:rPr lang="hu-HU" sz="1500" b="1" dirty="0"/>
              <a:t>680x90 </a:t>
            </a:r>
            <a:r>
              <a:rPr lang="hu-HU" sz="1500" b="1" dirty="0" err="1"/>
              <a:t>px</a:t>
            </a:r>
            <a:r>
              <a:rPr lang="hu-HU" sz="1500" b="1" dirty="0"/>
              <a:t> banner </a:t>
            </a:r>
          </a:p>
        </p:txBody>
      </p:sp>
      <p:sp>
        <p:nvSpPr>
          <p:cNvPr id="9" name="Téglalap 8"/>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27901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églalap 10"/>
          <p:cNvSpPr/>
          <p:nvPr/>
        </p:nvSpPr>
        <p:spPr>
          <a:xfrm>
            <a:off x="762000" y="1733550"/>
            <a:ext cx="4572000" cy="1009650"/>
          </a:xfrm>
          <a:prstGeom prst="rect">
            <a:avLst/>
          </a:prstGeom>
          <a:solidFill>
            <a:srgbClr val="FED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6146"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49" r="15985" b="5232"/>
          <a:stretch/>
        </p:blipFill>
        <p:spPr bwMode="auto">
          <a:xfrm>
            <a:off x="485774" y="2327564"/>
            <a:ext cx="3933826" cy="388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04" r="16754" b="3898"/>
          <a:stretch/>
        </p:blipFill>
        <p:spPr bwMode="auto">
          <a:xfrm>
            <a:off x="4703618" y="2327564"/>
            <a:ext cx="3854451"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6"/>
          <p:cNvSpPr txBox="1">
            <a:spLocks noChangeArrowheads="1"/>
          </p:cNvSpPr>
          <p:nvPr/>
        </p:nvSpPr>
        <p:spPr bwMode="auto">
          <a:xfrm>
            <a:off x="859848" y="1875559"/>
            <a:ext cx="52266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just" eaLnBrk="1" hangingPunct="1"/>
            <a:r>
              <a:rPr lang="hu-HU" sz="1600" dirty="0" smtClean="0">
                <a:latin typeface="Lucida Grande" charset="0"/>
              </a:rPr>
              <a:t>Megjelennek a kreatív technikai megoldások…</a:t>
            </a:r>
            <a:endParaRPr lang="hu-HU" sz="1600" dirty="0">
              <a:latin typeface="Lucida Grande" charset="0"/>
            </a:endParaRPr>
          </a:p>
        </p:txBody>
      </p:sp>
      <p:sp>
        <p:nvSpPr>
          <p:cNvPr id="7" name="Téglalap 6"/>
          <p:cNvSpPr/>
          <p:nvPr/>
        </p:nvSpPr>
        <p:spPr>
          <a:xfrm>
            <a:off x="5387166" y="4566112"/>
            <a:ext cx="976313" cy="942975"/>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9" name="Téglalap 8"/>
          <p:cNvSpPr/>
          <p:nvPr/>
        </p:nvSpPr>
        <p:spPr>
          <a:xfrm>
            <a:off x="6386339" y="3797704"/>
            <a:ext cx="1014412" cy="690476"/>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2" name="Cím 1"/>
          <p:cNvSpPr>
            <a:spLocks noGrp="1"/>
          </p:cNvSpPr>
          <p:nvPr>
            <p:ph type="title"/>
          </p:nvPr>
        </p:nvSpPr>
        <p:spPr/>
        <p:txBody>
          <a:bodyPr/>
          <a:lstStyle/>
          <a:p>
            <a:r>
              <a:rPr lang="hu-HU" dirty="0" smtClean="0"/>
              <a:t>2007</a:t>
            </a:r>
            <a:endParaRPr lang="hu-HU" dirty="0"/>
          </a:p>
        </p:txBody>
      </p:sp>
      <p:sp>
        <p:nvSpPr>
          <p:cNvPr id="10" name="Téglalap 9"/>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33224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églalap 11"/>
          <p:cNvSpPr/>
          <p:nvPr/>
        </p:nvSpPr>
        <p:spPr>
          <a:xfrm>
            <a:off x="685800" y="685800"/>
            <a:ext cx="4080164" cy="945285"/>
          </a:xfrm>
          <a:prstGeom prst="rect">
            <a:avLst/>
          </a:prstGeom>
          <a:solidFill>
            <a:srgbClr val="FEBF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171" name="Picture 5" descr="startlap_aktuálisbox+link_fiat_screenshot.jpg"/>
          <p:cNvPicPr>
            <a:picLocks noChangeAspect="1"/>
          </p:cNvPicPr>
          <p:nvPr/>
        </p:nvPicPr>
        <p:blipFill rotWithShape="1">
          <a:blip r:embed="rId3">
            <a:extLst>
              <a:ext uri="{28A0092B-C50C-407E-A947-70E740481C1C}">
                <a14:useLocalDpi xmlns:a14="http://schemas.microsoft.com/office/drawing/2010/main" val="0"/>
              </a:ext>
            </a:extLst>
          </a:blip>
          <a:srcRect t="3910"/>
          <a:stretch/>
        </p:blipFill>
        <p:spPr bwMode="auto">
          <a:xfrm>
            <a:off x="909638" y="1454439"/>
            <a:ext cx="7324725"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6"/>
          <p:cNvSpPr txBox="1">
            <a:spLocks noChangeArrowheads="1"/>
          </p:cNvSpPr>
          <p:nvPr/>
        </p:nvSpPr>
        <p:spPr bwMode="auto">
          <a:xfrm>
            <a:off x="813954" y="762000"/>
            <a:ext cx="38065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hu-HU" sz="1600" dirty="0" smtClean="0">
                <a:latin typeface="Lucida Grande" charset="0"/>
              </a:rPr>
              <a:t>…és az első hirdetési linkek is feltűnnek a szerkesztőségi tartalmak között</a:t>
            </a:r>
            <a:endParaRPr lang="hu-HU" sz="1600" dirty="0">
              <a:latin typeface="Lucida Grande" charset="0"/>
            </a:endParaRPr>
          </a:p>
        </p:txBody>
      </p:sp>
      <p:sp>
        <p:nvSpPr>
          <p:cNvPr id="5" name="Téglalap 4"/>
          <p:cNvSpPr/>
          <p:nvPr/>
        </p:nvSpPr>
        <p:spPr>
          <a:xfrm>
            <a:off x="3171825" y="1444049"/>
            <a:ext cx="2876550" cy="457200"/>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6" name="Téglalap 5"/>
          <p:cNvSpPr/>
          <p:nvPr/>
        </p:nvSpPr>
        <p:spPr>
          <a:xfrm>
            <a:off x="1828801" y="3048000"/>
            <a:ext cx="609600" cy="1609870"/>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7" name="Téglalap 6"/>
          <p:cNvSpPr/>
          <p:nvPr/>
        </p:nvSpPr>
        <p:spPr>
          <a:xfrm>
            <a:off x="5346700" y="4091133"/>
            <a:ext cx="1473200" cy="1133475"/>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2" name="Cím 1"/>
          <p:cNvSpPr>
            <a:spLocks noGrp="1"/>
          </p:cNvSpPr>
          <p:nvPr>
            <p:ph type="title"/>
          </p:nvPr>
        </p:nvSpPr>
        <p:spPr/>
        <p:txBody>
          <a:bodyPr/>
          <a:lstStyle/>
          <a:p>
            <a:r>
              <a:rPr lang="hu-HU" dirty="0" smtClean="0"/>
              <a:t>2011</a:t>
            </a:r>
            <a:endParaRPr lang="hu-HU" dirty="0"/>
          </a:p>
        </p:txBody>
      </p:sp>
      <p:sp>
        <p:nvSpPr>
          <p:cNvPr id="9" name="Téglalap 8"/>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85674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églalap 13"/>
          <p:cNvSpPr/>
          <p:nvPr/>
        </p:nvSpPr>
        <p:spPr>
          <a:xfrm>
            <a:off x="685800" y="654915"/>
            <a:ext cx="4080164" cy="1173885"/>
          </a:xfrm>
          <a:prstGeom prst="rect">
            <a:avLst/>
          </a:prstGeom>
          <a:solidFill>
            <a:srgbClr val="FCB0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TextBox 6"/>
          <p:cNvSpPr txBox="1">
            <a:spLocks noChangeArrowheads="1"/>
          </p:cNvSpPr>
          <p:nvPr/>
        </p:nvSpPr>
        <p:spPr bwMode="auto">
          <a:xfrm>
            <a:off x="803563" y="738318"/>
            <a:ext cx="38065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hu-HU" sz="1600" dirty="0" smtClean="0">
                <a:latin typeface="Lucida Grande" charset="0"/>
              </a:rPr>
              <a:t>A hirdető egyre </a:t>
            </a:r>
            <a:r>
              <a:rPr lang="hu-HU" sz="1600" dirty="0" smtClean="0">
                <a:latin typeface="Lucida Grande" charset="0"/>
              </a:rPr>
              <a:t>hatékonyabb felületeket </a:t>
            </a:r>
            <a:r>
              <a:rPr lang="hu-HU" sz="1600" dirty="0" smtClean="0">
                <a:latin typeface="Lucida Grande" charset="0"/>
              </a:rPr>
              <a:t>akar, és egyre inkább méri is.</a:t>
            </a:r>
            <a:endParaRPr lang="hu-HU" sz="1600" dirty="0">
              <a:latin typeface="Lucida Grande" charset="0"/>
            </a:endParaRPr>
          </a:p>
        </p:txBody>
      </p:sp>
      <p:pic>
        <p:nvPicPr>
          <p:cNvPr id="1126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593" t="8284" r="4902" b="6637"/>
          <a:stretch/>
        </p:blipFill>
        <p:spPr bwMode="auto">
          <a:xfrm>
            <a:off x="209440" y="1643363"/>
            <a:ext cx="8716351" cy="455654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ím 1"/>
          <p:cNvSpPr>
            <a:spLocks noGrp="1"/>
          </p:cNvSpPr>
          <p:nvPr>
            <p:ph type="title"/>
          </p:nvPr>
        </p:nvSpPr>
        <p:spPr/>
        <p:txBody>
          <a:bodyPr/>
          <a:lstStyle/>
          <a:p>
            <a:r>
              <a:rPr lang="hu-HU" dirty="0" smtClean="0"/>
              <a:t>2013</a:t>
            </a:r>
            <a:endParaRPr lang="hu-HU" dirty="0"/>
          </a:p>
        </p:txBody>
      </p:sp>
      <p:sp>
        <p:nvSpPr>
          <p:cNvPr id="7" name="Téglalap 6"/>
          <p:cNvSpPr/>
          <p:nvPr/>
        </p:nvSpPr>
        <p:spPr>
          <a:xfrm>
            <a:off x="335973" y="2382982"/>
            <a:ext cx="807027" cy="3816929"/>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8" name="Téglalap 7"/>
          <p:cNvSpPr/>
          <p:nvPr/>
        </p:nvSpPr>
        <p:spPr>
          <a:xfrm>
            <a:off x="7987146" y="2382982"/>
            <a:ext cx="807027" cy="3816929"/>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9" name="Téglalap 8"/>
          <p:cNvSpPr/>
          <p:nvPr/>
        </p:nvSpPr>
        <p:spPr>
          <a:xfrm>
            <a:off x="1143001" y="2382983"/>
            <a:ext cx="6844146" cy="741218"/>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10" name="Téglalap 9"/>
          <p:cNvSpPr/>
          <p:nvPr/>
        </p:nvSpPr>
        <p:spPr>
          <a:xfrm>
            <a:off x="3352799" y="3408218"/>
            <a:ext cx="2209801" cy="207817"/>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11" name="Téglalap 10"/>
          <p:cNvSpPr/>
          <p:nvPr/>
        </p:nvSpPr>
        <p:spPr>
          <a:xfrm>
            <a:off x="1146463" y="5095009"/>
            <a:ext cx="4492337" cy="457200"/>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12" name="Téglalap 11"/>
          <p:cNvSpPr/>
          <p:nvPr/>
        </p:nvSpPr>
        <p:spPr>
          <a:xfrm>
            <a:off x="1142997" y="5562599"/>
            <a:ext cx="1219203" cy="637311"/>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13" name="Téglalap 12"/>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90962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églalap 3"/>
          <p:cNvSpPr/>
          <p:nvPr/>
        </p:nvSpPr>
        <p:spPr>
          <a:xfrm>
            <a:off x="0" y="0"/>
            <a:ext cx="9144000" cy="6197600"/>
          </a:xfrm>
          <a:prstGeom prst="rect">
            <a:avLst/>
          </a:prstGeom>
          <a:solidFill>
            <a:srgbClr val="DF0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2052" name="Picture 4" descr="http://nanomidia.files.wordpress.com/2012/04/gutenberg-the-geek.jpg?w=628"/>
          <p:cNvPicPr>
            <a:picLocks noChangeAspect="1" noChangeArrowheads="1"/>
          </p:cNvPicPr>
          <p:nvPr/>
        </p:nvPicPr>
        <p:blipFill rotWithShape="1">
          <a:blip r:embed="rId3">
            <a:extLst>
              <a:ext uri="{28A0092B-C50C-407E-A947-70E740481C1C}">
                <a14:useLocalDpi xmlns:a14="http://schemas.microsoft.com/office/drawing/2010/main" val="0"/>
              </a:ext>
            </a:extLst>
          </a:blip>
          <a:srcRect b="22948"/>
          <a:stretch/>
        </p:blipFill>
        <p:spPr bwMode="auto">
          <a:xfrm>
            <a:off x="0" y="2266950"/>
            <a:ext cx="3286125" cy="39338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581400" y="2231572"/>
            <a:ext cx="5105400" cy="3657600"/>
          </a:xfrm>
        </p:spPr>
        <p:txBody>
          <a:bodyPr>
            <a:noAutofit/>
          </a:bodyPr>
          <a:lstStyle/>
          <a:p>
            <a:pPr marL="0" indent="0" algn="just">
              <a:buNone/>
            </a:pPr>
            <a:r>
              <a:rPr lang="en-US" sz="2000" dirty="0" smtClean="0">
                <a:solidFill>
                  <a:schemeClr val="bg1"/>
                </a:solidFill>
              </a:rPr>
              <a:t>The tendency to operate the future in the terms of the past is precisely what we see today on the net, as newspaper, magazine, and book publishers mimic their paper presence on digital screens: </a:t>
            </a:r>
            <a:r>
              <a:rPr lang="en-US" sz="2000" b="1" dirty="0" smtClean="0"/>
              <a:t>Old wine in new casks</a:t>
            </a:r>
            <a:r>
              <a:rPr lang="en-US" sz="2000" dirty="0" smtClean="0">
                <a:solidFill>
                  <a:schemeClr val="bg1"/>
                </a:solidFill>
              </a:rPr>
              <a:t>. They use the </a:t>
            </a:r>
            <a:r>
              <a:rPr lang="en-US" sz="2000" dirty="0" err="1" smtClean="0">
                <a:solidFill>
                  <a:schemeClr val="bg1"/>
                </a:solidFill>
              </a:rPr>
              <a:t>iPad</a:t>
            </a:r>
            <a:r>
              <a:rPr lang="en-US" sz="2000" dirty="0" smtClean="0">
                <a:solidFill>
                  <a:schemeClr val="bg1"/>
                </a:solidFill>
              </a:rPr>
              <a:t> not to reinvent their products, but to replicate them in hopes of recapturing their lost control over content and business models.</a:t>
            </a:r>
          </a:p>
          <a:p>
            <a:pPr marL="0" indent="0" algn="just">
              <a:buNone/>
            </a:pPr>
            <a:endParaRPr lang="en-US" sz="2000" dirty="0" smtClean="0">
              <a:solidFill>
                <a:schemeClr val="bg1"/>
              </a:solidFill>
            </a:endParaRPr>
          </a:p>
          <a:p>
            <a:pPr marL="0" indent="0" algn="just">
              <a:buNone/>
            </a:pPr>
            <a:r>
              <a:rPr lang="en-US" sz="2000" i="1" dirty="0" smtClean="0">
                <a:solidFill>
                  <a:schemeClr val="bg1"/>
                </a:solidFill>
              </a:rPr>
              <a:t>Jeff Jarvis, Gutenberg The Geek</a:t>
            </a:r>
          </a:p>
          <a:p>
            <a:pPr marL="0" indent="0" algn="just">
              <a:buNone/>
            </a:pPr>
            <a:endParaRPr lang="en-US" sz="2000" dirty="0">
              <a:solidFill>
                <a:schemeClr val="bg1"/>
              </a:solidFill>
            </a:endParaRPr>
          </a:p>
        </p:txBody>
      </p:sp>
      <p:sp>
        <p:nvSpPr>
          <p:cNvPr id="2" name="Title 1"/>
          <p:cNvSpPr>
            <a:spLocks noGrp="1"/>
          </p:cNvSpPr>
          <p:nvPr>
            <p:ph type="title"/>
          </p:nvPr>
        </p:nvSpPr>
        <p:spPr/>
        <p:txBody>
          <a:bodyPr/>
          <a:lstStyle/>
          <a:p>
            <a:r>
              <a:rPr lang="en-US" dirty="0"/>
              <a:t>Gutenberg The Geek</a:t>
            </a:r>
          </a:p>
        </p:txBody>
      </p:sp>
      <p:sp>
        <p:nvSpPr>
          <p:cNvPr id="6" name="Téglalap 5"/>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16019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7091" b="1131"/>
          <a:stretch>
            <a:fillRect/>
          </a:stretch>
        </p:blipFill>
        <p:spPr bwMode="auto">
          <a:xfrm flipH="1">
            <a:off x="705716" y="-31173"/>
            <a:ext cx="1028700" cy="624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771" t="7436" r="11497" b="7178"/>
          <a:stretch/>
        </p:blipFill>
        <p:spPr bwMode="auto">
          <a:xfrm>
            <a:off x="1981199" y="2057400"/>
            <a:ext cx="6648915" cy="4159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ím 1"/>
          <p:cNvSpPr>
            <a:spLocks noGrp="1"/>
          </p:cNvSpPr>
          <p:nvPr>
            <p:ph type="title"/>
          </p:nvPr>
        </p:nvSpPr>
        <p:spPr>
          <a:xfrm>
            <a:off x="457200" y="274638"/>
            <a:ext cx="8229600" cy="1143000"/>
          </a:xfrm>
        </p:spPr>
        <p:txBody>
          <a:bodyPr/>
          <a:lstStyle/>
          <a:p>
            <a:r>
              <a:rPr lang="hu-HU" dirty="0" smtClean="0"/>
              <a:t>2013</a:t>
            </a:r>
            <a:endParaRPr lang="hu-HU" dirty="0"/>
          </a:p>
        </p:txBody>
      </p:sp>
      <p:sp>
        <p:nvSpPr>
          <p:cNvPr id="13" name="Téglalap 12"/>
          <p:cNvSpPr/>
          <p:nvPr/>
        </p:nvSpPr>
        <p:spPr>
          <a:xfrm>
            <a:off x="609600" y="1205346"/>
            <a:ext cx="1219200" cy="762000"/>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6" name="Téglalap 5"/>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68544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7091" b="1131"/>
          <a:stretch>
            <a:fillRect/>
          </a:stretch>
        </p:blipFill>
        <p:spPr bwMode="auto">
          <a:xfrm flipH="1">
            <a:off x="705716" y="-31173"/>
            <a:ext cx="1028700" cy="624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églalap 7"/>
          <p:cNvSpPr/>
          <p:nvPr/>
        </p:nvSpPr>
        <p:spPr>
          <a:xfrm>
            <a:off x="609600" y="228601"/>
            <a:ext cx="1219200" cy="762000"/>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12" name="Cím 1"/>
          <p:cNvSpPr>
            <a:spLocks noGrp="1"/>
          </p:cNvSpPr>
          <p:nvPr>
            <p:ph type="title"/>
          </p:nvPr>
        </p:nvSpPr>
        <p:spPr>
          <a:xfrm>
            <a:off x="457200" y="274638"/>
            <a:ext cx="8229600" cy="1143000"/>
          </a:xfrm>
        </p:spPr>
        <p:txBody>
          <a:bodyPr/>
          <a:lstStyle/>
          <a:p>
            <a:r>
              <a:rPr lang="hu-HU" dirty="0" smtClean="0"/>
              <a:t>2013</a:t>
            </a:r>
            <a:endParaRPr lang="hu-HU" dirty="0"/>
          </a:p>
        </p:txBody>
      </p:sp>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6579" b="-1304"/>
          <a:stretch/>
        </p:blipFill>
        <p:spPr bwMode="auto">
          <a:xfrm>
            <a:off x="2133600" y="1398905"/>
            <a:ext cx="5647342"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églalap 12"/>
          <p:cNvSpPr/>
          <p:nvPr/>
        </p:nvSpPr>
        <p:spPr>
          <a:xfrm>
            <a:off x="5922818" y="1391978"/>
            <a:ext cx="1858124" cy="3180022"/>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14" name="Téglalap 13"/>
          <p:cNvSpPr/>
          <p:nvPr/>
        </p:nvSpPr>
        <p:spPr>
          <a:xfrm>
            <a:off x="5922818" y="4572000"/>
            <a:ext cx="1858124" cy="1645226"/>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9" name="Téglalap 8"/>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7819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7091" b="1131"/>
          <a:stretch>
            <a:fillRect/>
          </a:stretch>
        </p:blipFill>
        <p:spPr bwMode="auto">
          <a:xfrm flipH="1">
            <a:off x="705716" y="-31173"/>
            <a:ext cx="1028700" cy="624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églalap 9"/>
          <p:cNvSpPr/>
          <p:nvPr/>
        </p:nvSpPr>
        <p:spPr>
          <a:xfrm>
            <a:off x="609600" y="2237507"/>
            <a:ext cx="1219200" cy="762000"/>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11" name="Cím 1"/>
          <p:cNvSpPr>
            <a:spLocks noGrp="1"/>
          </p:cNvSpPr>
          <p:nvPr>
            <p:ph type="title"/>
          </p:nvPr>
        </p:nvSpPr>
        <p:spPr>
          <a:xfrm>
            <a:off x="457200" y="274638"/>
            <a:ext cx="8229600" cy="1143000"/>
          </a:xfrm>
        </p:spPr>
        <p:txBody>
          <a:bodyPr/>
          <a:lstStyle/>
          <a:p>
            <a:r>
              <a:rPr lang="hu-HU" dirty="0" smtClean="0"/>
              <a:t>2013</a:t>
            </a:r>
            <a:endParaRPr lang="hu-HU" dirty="0"/>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2568" y="1063338"/>
            <a:ext cx="4478863" cy="514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églalap 4"/>
          <p:cNvSpPr/>
          <p:nvPr/>
        </p:nvSpPr>
        <p:spPr>
          <a:xfrm>
            <a:off x="2311786" y="5171949"/>
            <a:ext cx="1553632" cy="401042"/>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7" name="Téglalap 6"/>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80020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7091" b="1131"/>
          <a:stretch>
            <a:fillRect/>
          </a:stretch>
        </p:blipFill>
        <p:spPr bwMode="auto">
          <a:xfrm flipH="1">
            <a:off x="705716" y="-31173"/>
            <a:ext cx="1028700" cy="624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églalap 9"/>
          <p:cNvSpPr/>
          <p:nvPr/>
        </p:nvSpPr>
        <p:spPr>
          <a:xfrm>
            <a:off x="609600" y="5105400"/>
            <a:ext cx="1219200" cy="907470"/>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11" name="Cím 1"/>
          <p:cNvSpPr>
            <a:spLocks noGrp="1"/>
          </p:cNvSpPr>
          <p:nvPr>
            <p:ph type="title"/>
          </p:nvPr>
        </p:nvSpPr>
        <p:spPr>
          <a:xfrm>
            <a:off x="457200" y="274638"/>
            <a:ext cx="8229600" cy="1143000"/>
          </a:xfrm>
        </p:spPr>
        <p:txBody>
          <a:bodyPr/>
          <a:lstStyle/>
          <a:p>
            <a:r>
              <a:rPr lang="hu-HU" dirty="0" smtClean="0"/>
              <a:t>2013</a:t>
            </a:r>
            <a:endParaRPr lang="hu-HU"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3101" y="955965"/>
            <a:ext cx="4594899"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églalap 4"/>
          <p:cNvSpPr/>
          <p:nvPr/>
        </p:nvSpPr>
        <p:spPr>
          <a:xfrm>
            <a:off x="5247409" y="4485409"/>
            <a:ext cx="1600200" cy="1600200"/>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7" name="Téglalap 6"/>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88780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a:xfrm>
            <a:off x="457200" y="533400"/>
            <a:ext cx="8229600" cy="1143000"/>
          </a:xfrm>
        </p:spPr>
        <p:txBody>
          <a:bodyPr/>
          <a:lstStyle/>
          <a:p>
            <a:r>
              <a:rPr lang="hu-HU" dirty="0"/>
              <a:t>STARTLAP RECOMMENDATIONS</a:t>
            </a:r>
            <a:br>
              <a:rPr lang="hu-HU" dirty="0"/>
            </a:br>
            <a:endParaRPr lang="hu-HU" dirty="0"/>
          </a:p>
        </p:txBody>
      </p:sp>
      <p:pic>
        <p:nvPicPr>
          <p:cNvPr id="9221" name="Picture 2" descr="image00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182"/>
          <a:stretch/>
        </p:blipFill>
        <p:spPr bwMode="auto">
          <a:xfrm>
            <a:off x="4062845" y="1188027"/>
            <a:ext cx="4679950" cy="489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églalap 10"/>
          <p:cNvSpPr/>
          <p:nvPr/>
        </p:nvSpPr>
        <p:spPr>
          <a:xfrm>
            <a:off x="644079" y="4772561"/>
            <a:ext cx="3242121" cy="1323439"/>
          </a:xfrm>
          <a:prstGeom prst="rect">
            <a:avLst/>
          </a:prstGeom>
          <a:noFill/>
        </p:spPr>
        <p:txBody>
          <a:bodyPr wrap="square">
            <a:spAutoFit/>
          </a:bodyPr>
          <a:lstStyle/>
          <a:p>
            <a:r>
              <a:rPr lang="hu-HU" sz="2000" dirty="0" smtClean="0">
                <a:latin typeface="+mj-lt"/>
              </a:rPr>
              <a:t>15 </a:t>
            </a:r>
            <a:r>
              <a:rPr lang="hu-HU" sz="2000" dirty="0" err="1" smtClean="0">
                <a:latin typeface="+mj-lt"/>
              </a:rPr>
              <a:t>targetálható</a:t>
            </a:r>
            <a:r>
              <a:rPr lang="hu-HU" sz="2000" dirty="0">
                <a:latin typeface="+mj-lt"/>
              </a:rPr>
              <a:t> </a:t>
            </a:r>
            <a:r>
              <a:rPr lang="hu-HU" sz="2000" dirty="0" smtClean="0">
                <a:latin typeface="+mj-lt"/>
              </a:rPr>
              <a:t>célcsoport, érdeklődési profil alapján</a:t>
            </a:r>
          </a:p>
          <a:p>
            <a:endParaRPr lang="hu-HU" sz="2000" dirty="0">
              <a:latin typeface="+mj-lt"/>
            </a:endParaRPr>
          </a:p>
          <a:p>
            <a:r>
              <a:rPr lang="hu-HU" sz="2000" dirty="0" smtClean="0">
                <a:latin typeface="+mj-lt"/>
              </a:rPr>
              <a:t>Napi szintű statisztika</a:t>
            </a:r>
            <a:endParaRPr lang="hu-HU" sz="2000" dirty="0">
              <a:latin typeface="+mj-lt"/>
            </a:endParaRPr>
          </a:p>
        </p:txBody>
      </p:sp>
      <p:sp>
        <p:nvSpPr>
          <p:cNvPr id="6" name="Téglalap 5"/>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77987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églalap 11"/>
          <p:cNvSpPr/>
          <p:nvPr/>
        </p:nvSpPr>
        <p:spPr>
          <a:xfrm>
            <a:off x="381000" y="3352800"/>
            <a:ext cx="3733800" cy="1981200"/>
          </a:xfrm>
          <a:prstGeom prst="rect">
            <a:avLst/>
          </a:prstGeom>
          <a:solidFill>
            <a:srgbClr val="FCB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Picture 2">
            <a:hlinkClick r:id="rId3"/>
          </p:cNvPr>
          <p:cNvPicPr>
            <a:picLocks noChangeAspect="1" noChangeArrowheads="1"/>
          </p:cNvPicPr>
          <p:nvPr/>
        </p:nvPicPr>
        <p:blipFill rotWithShape="1">
          <a:blip r:embed="rId4"/>
          <a:srcRect l="2049" t="6478" r="1586" b="7926"/>
          <a:stretch/>
        </p:blipFill>
        <p:spPr bwMode="auto">
          <a:xfrm>
            <a:off x="598488" y="696480"/>
            <a:ext cx="3973512" cy="2825750"/>
          </a:xfrm>
          <a:prstGeom prst="rect">
            <a:avLst/>
          </a:prstGeom>
          <a:ln>
            <a:noFill/>
          </a:ln>
          <a:effectLst>
            <a:outerShdw sx="1000" sy="1000" algn="tl"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5"/>
          <a:srcRect l="1782" t="6600" r="2086" b="8323"/>
          <a:stretch/>
        </p:blipFill>
        <p:spPr bwMode="auto">
          <a:xfrm>
            <a:off x="2833254" y="2109355"/>
            <a:ext cx="5795962" cy="4103688"/>
          </a:xfrm>
          <a:prstGeom prst="rect">
            <a:avLst/>
          </a:prstGeom>
          <a:ln>
            <a:noFill/>
          </a:ln>
          <a:effectLst>
            <a:outerShdw sx="1000" sy="1000" algn="tl"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ím 4"/>
          <p:cNvSpPr>
            <a:spLocks noGrp="1"/>
          </p:cNvSpPr>
          <p:nvPr>
            <p:ph type="title"/>
          </p:nvPr>
        </p:nvSpPr>
        <p:spPr/>
        <p:txBody>
          <a:bodyPr/>
          <a:lstStyle/>
          <a:p>
            <a:r>
              <a:rPr lang="hu-HU" dirty="0" smtClean="0"/>
              <a:t>Filtered </a:t>
            </a:r>
            <a:r>
              <a:rPr lang="hu-HU" dirty="0" err="1" smtClean="0"/>
              <a:t>Search</a:t>
            </a:r>
            <a:endParaRPr lang="hu-HU" dirty="0"/>
          </a:p>
        </p:txBody>
      </p:sp>
      <p:sp>
        <p:nvSpPr>
          <p:cNvPr id="10" name="Téglalap 9"/>
          <p:cNvSpPr>
            <a:spLocks noChangeArrowheads="1"/>
          </p:cNvSpPr>
          <p:nvPr/>
        </p:nvSpPr>
        <p:spPr bwMode="auto">
          <a:xfrm>
            <a:off x="488373" y="3616036"/>
            <a:ext cx="2138363" cy="1631216"/>
          </a:xfrm>
          <a:prstGeom prst="rect">
            <a:avLst/>
          </a:prstGeom>
          <a:noFill/>
          <a:ln>
            <a:noFill/>
          </a:ln>
          <a:extLst/>
        </p:spPr>
        <p:txBody>
          <a:bodyPr wrap="square">
            <a:spAutoFit/>
          </a:bodyPr>
          <a:lstStyle/>
          <a:p>
            <a:r>
              <a:rPr lang="hu-HU" sz="2500" dirty="0">
                <a:solidFill>
                  <a:schemeClr val="bg1"/>
                </a:solidFill>
              </a:rPr>
              <a:t>Relevánsabb felhasználók a hirdetők számára</a:t>
            </a:r>
          </a:p>
        </p:txBody>
      </p:sp>
      <p:sp>
        <p:nvSpPr>
          <p:cNvPr id="11" name="Téglalap 10"/>
          <p:cNvSpPr>
            <a:spLocks noChangeArrowheads="1"/>
          </p:cNvSpPr>
          <p:nvPr/>
        </p:nvSpPr>
        <p:spPr bwMode="auto">
          <a:xfrm>
            <a:off x="4745182" y="1206017"/>
            <a:ext cx="3752416" cy="861774"/>
          </a:xfrm>
          <a:prstGeom prst="rect">
            <a:avLst/>
          </a:prstGeom>
          <a:noFill/>
          <a:ln>
            <a:noFill/>
          </a:ln>
          <a:extLst/>
        </p:spPr>
        <p:txBody>
          <a:bodyPr wrap="square">
            <a:spAutoFit/>
          </a:bodyPr>
          <a:lstStyle/>
          <a:p>
            <a:r>
              <a:rPr lang="hu-HU" sz="2500" dirty="0"/>
              <a:t>Relevánsabb találatok a felhasználók számára</a:t>
            </a:r>
          </a:p>
        </p:txBody>
      </p:sp>
      <p:sp>
        <p:nvSpPr>
          <p:cNvPr id="13" name="Téglalap 12"/>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09405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eventbrite-s3.s3.amazonaws.com/eventlogos/653813/designplaat.jpg"/>
          <p:cNvPicPr>
            <a:picLocks noChangeAspect="1" noChangeArrowheads="1"/>
          </p:cNvPicPr>
          <p:nvPr/>
        </p:nvPicPr>
        <p:blipFill rotWithShape="1">
          <a:blip r:embed="rId3">
            <a:extLst>
              <a:ext uri="{28A0092B-C50C-407E-A947-70E740481C1C}">
                <a14:useLocalDpi xmlns:a14="http://schemas.microsoft.com/office/drawing/2010/main" val="0"/>
              </a:ext>
            </a:extLst>
          </a:blip>
          <a:srcRect l="15636" t="13049" r="14141" b="18136"/>
          <a:stretch/>
        </p:blipFill>
        <p:spPr bwMode="auto">
          <a:xfrm>
            <a:off x="0" y="133772"/>
            <a:ext cx="9144000" cy="6076530"/>
          </a:xfrm>
          <a:prstGeom prst="rect">
            <a:avLst/>
          </a:prstGeom>
          <a:noFill/>
          <a:extLst>
            <a:ext uri="{909E8E84-426E-40DD-AFC4-6F175D3DCCD1}">
              <a14:hiddenFill xmlns:a14="http://schemas.microsoft.com/office/drawing/2010/main">
                <a:solidFill>
                  <a:srgbClr val="FFFFFF"/>
                </a:solidFill>
              </a14:hiddenFill>
            </a:ext>
          </a:extLst>
        </p:spPr>
      </p:pic>
      <p:sp>
        <p:nvSpPr>
          <p:cNvPr id="10" name="Téglalap 9"/>
          <p:cNvSpPr/>
          <p:nvPr/>
        </p:nvSpPr>
        <p:spPr>
          <a:xfrm>
            <a:off x="2438400" y="5029200"/>
            <a:ext cx="6705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Cím 4"/>
          <p:cNvSpPr>
            <a:spLocks noGrp="1"/>
          </p:cNvSpPr>
          <p:nvPr>
            <p:ph type="title"/>
          </p:nvPr>
        </p:nvSpPr>
        <p:spPr>
          <a:xfrm>
            <a:off x="457200" y="4914900"/>
            <a:ext cx="8229600" cy="1143000"/>
          </a:xfrm>
        </p:spPr>
        <p:txBody>
          <a:bodyPr/>
          <a:lstStyle/>
          <a:p>
            <a:r>
              <a:rPr lang="hu-HU" dirty="0" smtClean="0"/>
              <a:t>TOVÁBBI üzleti modellek</a:t>
            </a:r>
            <a:endParaRPr lang="hu-HU" dirty="0"/>
          </a:p>
        </p:txBody>
      </p:sp>
      <p:sp>
        <p:nvSpPr>
          <p:cNvPr id="5" name="Téglalap 4"/>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51104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2"/>
          <p:cNvPicPr>
            <a:picLocks noChangeAspect="1" noChangeArrowheads="1"/>
          </p:cNvPicPr>
          <p:nvPr/>
        </p:nvPicPr>
        <p:blipFill>
          <a:blip r:embed="rId3">
            <a:extLst>
              <a:ext uri="{28A0092B-C50C-407E-A947-70E740481C1C}">
                <a14:useLocalDpi xmlns:a14="http://schemas.microsoft.com/office/drawing/2010/main" val="0"/>
              </a:ext>
            </a:extLst>
          </a:blip>
          <a:srcRect l="12621" t="6973" r="13467" b="5272"/>
          <a:stretch>
            <a:fillRect/>
          </a:stretch>
        </p:blipFill>
        <p:spPr bwMode="auto">
          <a:xfrm>
            <a:off x="914400" y="1326707"/>
            <a:ext cx="7315200" cy="4883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8" name="Cím 1"/>
          <p:cNvSpPr>
            <a:spLocks noGrp="1"/>
          </p:cNvSpPr>
          <p:nvPr>
            <p:ph type="title"/>
          </p:nvPr>
        </p:nvSpPr>
        <p:spPr>
          <a:noFill/>
        </p:spPr>
        <p:txBody>
          <a:bodyPr vert="horz" lIns="91440" tIns="45720" rIns="91440" bIns="45720" rtlCol="0" anchor="ctr">
            <a:normAutofit/>
          </a:bodyPr>
          <a:lstStyle/>
          <a:p>
            <a:r>
              <a:rPr lang="hu-HU" dirty="0" err="1"/>
              <a:t>Hírstart.hu</a:t>
            </a:r>
            <a:endParaRPr lang="hu-HU" dirty="0"/>
          </a:p>
        </p:txBody>
      </p:sp>
      <p:sp>
        <p:nvSpPr>
          <p:cNvPr id="4" name="Téglalap 3"/>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87926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ím 1"/>
          <p:cNvSpPr>
            <a:spLocks noGrp="1"/>
          </p:cNvSpPr>
          <p:nvPr>
            <p:ph type="title"/>
          </p:nvPr>
        </p:nvSpPr>
        <p:spPr bwMode="auto">
          <a:xfrm>
            <a:off x="152400" y="274638"/>
            <a:ext cx="8686800" cy="1143000"/>
          </a:xfrm>
          <a:noFill/>
        </p:spPr>
        <p:txBody>
          <a:bodyPr vert="horz" lIns="91440" tIns="45720" rIns="91440" bIns="45720" rtlCol="0" anchor="ctr">
            <a:normAutofit fontScale="90000"/>
          </a:bodyPr>
          <a:lstStyle/>
          <a:p>
            <a:r>
              <a:rPr lang="hu-HU" dirty="0"/>
              <a:t/>
            </a:r>
            <a:br>
              <a:rPr lang="hu-HU" dirty="0"/>
            </a:br>
            <a:r>
              <a:rPr lang="hu-HU" dirty="0" smtClean="0"/>
              <a:t>CPM/AV</a:t>
            </a:r>
            <a:r>
              <a:rPr lang="hu-HU" dirty="0"/>
              <a:t>, IDŐ, REACH ALAPÚ </a:t>
            </a:r>
            <a:br>
              <a:rPr lang="hu-HU" dirty="0"/>
            </a:br>
            <a:endParaRPr lang="hu-HU" dirty="0"/>
          </a:p>
        </p:txBody>
      </p:sp>
      <p:pic>
        <p:nvPicPr>
          <p:cNvPr id="11" name="Kép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285433"/>
            <a:ext cx="5244281" cy="4924104"/>
          </a:xfrm>
          <a:prstGeom prst="rect">
            <a:avLst/>
          </a:prstGeom>
        </p:spPr>
      </p:pic>
      <p:sp>
        <p:nvSpPr>
          <p:cNvPr id="14" name="Téglalap 13"/>
          <p:cNvSpPr/>
          <p:nvPr/>
        </p:nvSpPr>
        <p:spPr>
          <a:xfrm>
            <a:off x="5583865" y="5162037"/>
            <a:ext cx="3359727" cy="923330"/>
          </a:xfrm>
          <a:prstGeom prst="rect">
            <a:avLst/>
          </a:prstGeom>
        </p:spPr>
        <p:txBody>
          <a:bodyPr wrap="square">
            <a:spAutoFit/>
          </a:bodyPr>
          <a:lstStyle/>
          <a:p>
            <a:pPr algn="just">
              <a:buNone/>
              <a:defRPr/>
            </a:pPr>
            <a:r>
              <a:rPr lang="hu-HU" b="1" dirty="0" smtClean="0">
                <a:ea typeface="Verdana" pitchFamily="34" charset="0"/>
                <a:cs typeface="Verdana" pitchFamily="34" charset="0"/>
              </a:rPr>
              <a:t>A hatékonyság növelésében kulcsfontosságú szerepet játszik a megfelelő </a:t>
            </a:r>
            <a:r>
              <a:rPr lang="hu-HU" b="1" dirty="0" err="1" smtClean="0">
                <a:ea typeface="Verdana" pitchFamily="34" charset="0"/>
                <a:cs typeface="Verdana" pitchFamily="34" charset="0"/>
              </a:rPr>
              <a:t>targetálás</a:t>
            </a:r>
            <a:endParaRPr lang="hu-HU" dirty="0">
              <a:ea typeface="Verdana" pitchFamily="34" charset="0"/>
              <a:cs typeface="Verdana" pitchFamily="34" charset="0"/>
            </a:endParaRPr>
          </a:p>
        </p:txBody>
      </p:sp>
      <p:sp>
        <p:nvSpPr>
          <p:cNvPr id="10" name="Téglalap 9"/>
          <p:cNvSpPr/>
          <p:nvPr/>
        </p:nvSpPr>
        <p:spPr>
          <a:xfrm>
            <a:off x="96982" y="1285433"/>
            <a:ext cx="8863445" cy="492410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6" name="Picture 2"/>
          <p:cNvPicPr>
            <a:picLocks noGrp="1" noChangeAspect="1" noChangeArrowheads="1"/>
          </p:cNvPicPr>
          <p:nvPr>
            <p:ph sz="half" idx="2"/>
          </p:nvPr>
        </p:nvPicPr>
        <p:blipFill>
          <a:blip r:embed="rId4"/>
          <a:srcRect/>
          <a:stretch>
            <a:fillRect/>
          </a:stretch>
        </p:blipFill>
        <p:spPr>
          <a:xfrm>
            <a:off x="1940502" y="1413163"/>
            <a:ext cx="6696075" cy="4793611"/>
          </a:xfrm>
          <a:ln w="76200">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églalap 20"/>
          <p:cNvSpPr/>
          <p:nvPr/>
        </p:nvSpPr>
        <p:spPr>
          <a:xfrm>
            <a:off x="2653313" y="2339863"/>
            <a:ext cx="903842" cy="327137"/>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22" name="Téglalap 21"/>
          <p:cNvSpPr/>
          <p:nvPr/>
        </p:nvSpPr>
        <p:spPr>
          <a:xfrm>
            <a:off x="4222173" y="1752600"/>
            <a:ext cx="4287982" cy="838200"/>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23" name="Téglalap 22"/>
          <p:cNvSpPr/>
          <p:nvPr/>
        </p:nvSpPr>
        <p:spPr>
          <a:xfrm>
            <a:off x="6175663" y="2590800"/>
            <a:ext cx="1801091" cy="2057400"/>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17" name="Téglalap 16"/>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14392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P spid="22" grpId="0" animBg="1"/>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52400" y="274638"/>
            <a:ext cx="8686800" cy="1143000"/>
          </a:xfrm>
        </p:spPr>
        <p:txBody>
          <a:bodyPr>
            <a:normAutofit fontScale="90000"/>
          </a:bodyPr>
          <a:lstStyle/>
          <a:p>
            <a:pPr>
              <a:defRPr/>
            </a:pPr>
            <a:r>
              <a:rPr lang="hu-HU" dirty="0" smtClean="0"/>
              <a:t/>
            </a:r>
            <a:br>
              <a:rPr lang="hu-HU" dirty="0" smtClean="0"/>
            </a:br>
            <a:r>
              <a:rPr lang="hu-HU" dirty="0" smtClean="0"/>
              <a:t>teljesítmény </a:t>
            </a:r>
            <a:r>
              <a:rPr lang="hu-HU" dirty="0"/>
              <a:t>alapú - CPC, CPL, CPA</a:t>
            </a:r>
            <a:br>
              <a:rPr lang="hu-HU" dirty="0"/>
            </a:br>
            <a:endParaRPr lang="hu-HU" dirty="0"/>
          </a:p>
        </p:txBody>
      </p:sp>
      <p:pic>
        <p:nvPicPr>
          <p:cNvPr id="174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8409" y="1305924"/>
            <a:ext cx="5486400" cy="490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églalap 7"/>
          <p:cNvSpPr/>
          <p:nvPr/>
        </p:nvSpPr>
        <p:spPr>
          <a:xfrm>
            <a:off x="1818410" y="1894609"/>
            <a:ext cx="5486400" cy="685800"/>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5" name="Téglalap 4"/>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07849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57200" y="1265237"/>
            <a:ext cx="8229600" cy="4525963"/>
          </a:xfrm>
        </p:spPr>
        <p:txBody>
          <a:bodyPr/>
          <a:lstStyle/>
          <a:p>
            <a:r>
              <a:rPr lang="hu-HU" sz="1800" dirty="0" smtClean="0"/>
              <a:t>„</a:t>
            </a:r>
            <a:r>
              <a:rPr lang="en-US" sz="1800" dirty="0" smtClean="0"/>
              <a:t>to </a:t>
            </a:r>
            <a:r>
              <a:rPr lang="en-US" sz="1800" u="sng" dirty="0"/>
              <a:t>organize</a:t>
            </a:r>
            <a:r>
              <a:rPr lang="en-US" sz="1800" dirty="0"/>
              <a:t> the world’s information and make it </a:t>
            </a:r>
            <a:r>
              <a:rPr lang="en-US" sz="1800" u="sng" dirty="0"/>
              <a:t>universally</a:t>
            </a:r>
            <a:r>
              <a:rPr lang="en-US" sz="1800" dirty="0"/>
              <a:t> </a:t>
            </a:r>
            <a:r>
              <a:rPr lang="en-US" sz="1800" u="sng" dirty="0"/>
              <a:t>accessible</a:t>
            </a:r>
            <a:r>
              <a:rPr lang="en-US" sz="1800" dirty="0"/>
              <a:t> and </a:t>
            </a:r>
            <a:r>
              <a:rPr lang="en-US" sz="1800" u="sng" dirty="0" smtClean="0"/>
              <a:t>useful</a:t>
            </a:r>
            <a:r>
              <a:rPr lang="hu-HU" sz="1800" dirty="0" smtClean="0"/>
              <a:t>”</a:t>
            </a:r>
            <a:endParaRPr lang="en-US" sz="1800" dirty="0"/>
          </a:p>
          <a:p>
            <a:r>
              <a:rPr lang="hu-HU" sz="1800" dirty="0" smtClean="0">
                <a:solidFill>
                  <a:schemeClr val="accent6">
                    <a:lumMod val="20000"/>
                    <a:lumOff val="80000"/>
                  </a:schemeClr>
                </a:solidFill>
              </a:rPr>
              <a:t>„</a:t>
            </a:r>
            <a:r>
              <a:rPr lang="en-US" sz="1800" dirty="0" smtClean="0">
                <a:solidFill>
                  <a:schemeClr val="accent6">
                    <a:lumMod val="20000"/>
                    <a:lumOff val="80000"/>
                  </a:schemeClr>
                </a:solidFill>
              </a:rPr>
              <a:t>to </a:t>
            </a:r>
            <a:r>
              <a:rPr lang="en-US" sz="1800" dirty="0">
                <a:solidFill>
                  <a:schemeClr val="accent6">
                    <a:lumMod val="20000"/>
                    <a:lumOff val="80000"/>
                  </a:schemeClr>
                </a:solidFill>
              </a:rPr>
              <a:t>give people the </a:t>
            </a:r>
            <a:r>
              <a:rPr lang="en-US" sz="1800" u="sng" dirty="0">
                <a:solidFill>
                  <a:schemeClr val="accent6">
                    <a:lumMod val="20000"/>
                    <a:lumOff val="80000"/>
                  </a:schemeClr>
                </a:solidFill>
              </a:rPr>
              <a:t>power</a:t>
            </a:r>
            <a:r>
              <a:rPr lang="en-US" sz="1800" dirty="0">
                <a:solidFill>
                  <a:schemeClr val="accent6">
                    <a:lumMod val="20000"/>
                    <a:lumOff val="80000"/>
                  </a:schemeClr>
                </a:solidFill>
              </a:rPr>
              <a:t> to </a:t>
            </a:r>
            <a:r>
              <a:rPr lang="en-US" sz="1800" u="sng" dirty="0">
                <a:solidFill>
                  <a:schemeClr val="accent6">
                    <a:lumMod val="20000"/>
                    <a:lumOff val="80000"/>
                  </a:schemeClr>
                </a:solidFill>
              </a:rPr>
              <a:t>share</a:t>
            </a:r>
            <a:r>
              <a:rPr lang="en-US" sz="1800" dirty="0">
                <a:solidFill>
                  <a:schemeClr val="accent6">
                    <a:lumMod val="20000"/>
                    <a:lumOff val="80000"/>
                  </a:schemeClr>
                </a:solidFill>
              </a:rPr>
              <a:t> and make the world more </a:t>
            </a:r>
            <a:r>
              <a:rPr lang="en-US" sz="1800" u="sng" dirty="0">
                <a:solidFill>
                  <a:schemeClr val="accent6">
                    <a:lumMod val="20000"/>
                    <a:lumOff val="80000"/>
                  </a:schemeClr>
                </a:solidFill>
              </a:rPr>
              <a:t>open</a:t>
            </a:r>
            <a:r>
              <a:rPr lang="en-US" sz="1800" dirty="0">
                <a:solidFill>
                  <a:schemeClr val="accent6">
                    <a:lumMod val="20000"/>
                    <a:lumOff val="80000"/>
                  </a:schemeClr>
                </a:solidFill>
              </a:rPr>
              <a:t> and </a:t>
            </a:r>
            <a:r>
              <a:rPr lang="en-US" sz="1800" u="sng" dirty="0" smtClean="0">
                <a:solidFill>
                  <a:schemeClr val="accent6">
                    <a:lumMod val="20000"/>
                    <a:lumOff val="80000"/>
                  </a:schemeClr>
                </a:solidFill>
              </a:rPr>
              <a:t>connected</a:t>
            </a:r>
            <a:r>
              <a:rPr lang="hu-HU" sz="1800" dirty="0" smtClean="0">
                <a:solidFill>
                  <a:schemeClr val="accent6">
                    <a:lumMod val="20000"/>
                    <a:lumOff val="80000"/>
                  </a:schemeClr>
                </a:solidFill>
              </a:rPr>
              <a:t>”</a:t>
            </a:r>
          </a:p>
          <a:p>
            <a:r>
              <a:rPr lang="hu-HU" sz="1800" dirty="0" smtClean="0">
                <a:solidFill>
                  <a:schemeClr val="accent6">
                    <a:lumMod val="20000"/>
                    <a:lumOff val="80000"/>
                  </a:schemeClr>
                </a:solidFill>
              </a:rPr>
              <a:t>„</a:t>
            </a:r>
            <a:r>
              <a:rPr lang="en-US" sz="1800" dirty="0" smtClean="0">
                <a:solidFill>
                  <a:schemeClr val="accent6">
                    <a:lumMod val="20000"/>
                    <a:lumOff val="80000"/>
                  </a:schemeClr>
                </a:solidFill>
              </a:rPr>
              <a:t>to </a:t>
            </a:r>
            <a:r>
              <a:rPr lang="en-US" sz="1800" dirty="0">
                <a:solidFill>
                  <a:schemeClr val="accent6">
                    <a:lumMod val="20000"/>
                    <a:lumOff val="80000"/>
                  </a:schemeClr>
                </a:solidFill>
              </a:rPr>
              <a:t>be Earth’s most </a:t>
            </a:r>
            <a:r>
              <a:rPr lang="en-US" sz="1800" u="sng" dirty="0">
                <a:solidFill>
                  <a:schemeClr val="accent6">
                    <a:lumMod val="20000"/>
                    <a:lumOff val="80000"/>
                  </a:schemeClr>
                </a:solidFill>
              </a:rPr>
              <a:t>customer-centric</a:t>
            </a:r>
            <a:r>
              <a:rPr lang="en-US" sz="1800" dirty="0">
                <a:solidFill>
                  <a:schemeClr val="accent6">
                    <a:lumMod val="20000"/>
                    <a:lumOff val="80000"/>
                  </a:schemeClr>
                </a:solidFill>
              </a:rPr>
              <a:t> company, where customers can find and discover </a:t>
            </a:r>
            <a:r>
              <a:rPr lang="en-US" sz="1800" u="sng" dirty="0">
                <a:solidFill>
                  <a:schemeClr val="accent6">
                    <a:lumMod val="20000"/>
                    <a:lumOff val="80000"/>
                  </a:schemeClr>
                </a:solidFill>
              </a:rPr>
              <a:t>anything</a:t>
            </a:r>
            <a:r>
              <a:rPr lang="en-US" sz="1800" dirty="0">
                <a:solidFill>
                  <a:schemeClr val="accent6">
                    <a:lumMod val="20000"/>
                    <a:lumOff val="80000"/>
                  </a:schemeClr>
                </a:solidFill>
              </a:rPr>
              <a:t> they might want to </a:t>
            </a:r>
            <a:r>
              <a:rPr lang="en-US" sz="1800" u="sng" dirty="0">
                <a:solidFill>
                  <a:schemeClr val="accent6">
                    <a:lumMod val="20000"/>
                    <a:lumOff val="80000"/>
                  </a:schemeClr>
                </a:solidFill>
              </a:rPr>
              <a:t>buy online</a:t>
            </a:r>
            <a:r>
              <a:rPr lang="en-US" sz="1800" dirty="0">
                <a:solidFill>
                  <a:schemeClr val="accent6">
                    <a:lumMod val="20000"/>
                    <a:lumOff val="80000"/>
                  </a:schemeClr>
                </a:solidFill>
              </a:rPr>
              <a:t>, and endeavors to </a:t>
            </a:r>
            <a:r>
              <a:rPr lang="en-US" sz="1800" dirty="0" smtClean="0">
                <a:solidFill>
                  <a:schemeClr val="accent6">
                    <a:lumMod val="20000"/>
                    <a:lumOff val="80000"/>
                  </a:schemeClr>
                </a:solidFill>
              </a:rPr>
              <a:t>offer </a:t>
            </a:r>
            <a:r>
              <a:rPr lang="en-US" sz="1800" dirty="0">
                <a:solidFill>
                  <a:schemeClr val="accent6">
                    <a:lumMod val="20000"/>
                    <a:lumOff val="80000"/>
                  </a:schemeClr>
                </a:solidFill>
              </a:rPr>
              <a:t>its customers the </a:t>
            </a:r>
            <a:r>
              <a:rPr lang="en-US" sz="1800" u="sng" dirty="0">
                <a:solidFill>
                  <a:schemeClr val="accent6">
                    <a:lumMod val="20000"/>
                    <a:lumOff val="80000"/>
                  </a:schemeClr>
                </a:solidFill>
              </a:rPr>
              <a:t>lowest possible </a:t>
            </a:r>
            <a:r>
              <a:rPr lang="en-US" sz="1800" u="sng" dirty="0" smtClean="0">
                <a:solidFill>
                  <a:schemeClr val="accent6">
                    <a:lumMod val="20000"/>
                    <a:lumOff val="80000"/>
                  </a:schemeClr>
                </a:solidFill>
              </a:rPr>
              <a:t>prices</a:t>
            </a:r>
            <a:r>
              <a:rPr lang="hu-HU" sz="1800" dirty="0" smtClean="0">
                <a:solidFill>
                  <a:schemeClr val="accent6">
                    <a:lumMod val="20000"/>
                    <a:lumOff val="80000"/>
                  </a:schemeClr>
                </a:solidFill>
              </a:rPr>
              <a:t>”</a:t>
            </a:r>
          </a:p>
          <a:p>
            <a:r>
              <a:rPr lang="hu-HU" sz="1800" dirty="0" smtClean="0">
                <a:solidFill>
                  <a:schemeClr val="accent6">
                    <a:lumMod val="20000"/>
                    <a:lumOff val="80000"/>
                  </a:schemeClr>
                </a:solidFill>
              </a:rPr>
              <a:t>„</a:t>
            </a:r>
            <a:r>
              <a:rPr lang="en-US" sz="1800" dirty="0" smtClean="0">
                <a:solidFill>
                  <a:schemeClr val="accent6">
                    <a:lumMod val="20000"/>
                    <a:lumOff val="80000"/>
                  </a:schemeClr>
                </a:solidFill>
              </a:rPr>
              <a:t>to </a:t>
            </a:r>
            <a:r>
              <a:rPr lang="en-US" sz="1800" dirty="0">
                <a:solidFill>
                  <a:schemeClr val="accent6">
                    <a:lumMod val="20000"/>
                    <a:lumOff val="80000"/>
                  </a:schemeClr>
                </a:solidFill>
              </a:rPr>
              <a:t>provide a global online marketplace where practically anyone can trade practically anything, enabling </a:t>
            </a:r>
            <a:r>
              <a:rPr lang="en-US" sz="1800" u="sng" dirty="0">
                <a:solidFill>
                  <a:schemeClr val="accent6">
                    <a:lumMod val="20000"/>
                    <a:lumOff val="80000"/>
                  </a:schemeClr>
                </a:solidFill>
              </a:rPr>
              <a:t>economic opportunity </a:t>
            </a:r>
            <a:r>
              <a:rPr lang="en-US" sz="1800" dirty="0">
                <a:solidFill>
                  <a:schemeClr val="accent6">
                    <a:lumMod val="20000"/>
                    <a:lumOff val="80000"/>
                  </a:schemeClr>
                </a:solidFill>
              </a:rPr>
              <a:t>around the </a:t>
            </a:r>
            <a:r>
              <a:rPr lang="en-US" sz="1800" dirty="0" smtClean="0">
                <a:solidFill>
                  <a:schemeClr val="accent6">
                    <a:lumMod val="20000"/>
                    <a:lumOff val="80000"/>
                  </a:schemeClr>
                </a:solidFill>
              </a:rPr>
              <a:t>world</a:t>
            </a:r>
            <a:r>
              <a:rPr lang="hu-HU" sz="1800" dirty="0" smtClean="0">
                <a:solidFill>
                  <a:schemeClr val="accent6">
                    <a:lumMod val="20000"/>
                    <a:lumOff val="80000"/>
                  </a:schemeClr>
                </a:solidFill>
              </a:rPr>
              <a:t>”</a:t>
            </a:r>
          </a:p>
          <a:p>
            <a:r>
              <a:rPr lang="hu-HU" sz="1800" dirty="0" smtClean="0">
                <a:solidFill>
                  <a:schemeClr val="accent6">
                    <a:lumMod val="20000"/>
                    <a:lumOff val="80000"/>
                  </a:schemeClr>
                </a:solidFill>
              </a:rPr>
              <a:t>„w</a:t>
            </a:r>
            <a:r>
              <a:rPr lang="en-US" sz="1800" dirty="0" smtClean="0">
                <a:solidFill>
                  <a:schemeClr val="accent6">
                    <a:lumMod val="20000"/>
                    <a:lumOff val="80000"/>
                  </a:schemeClr>
                </a:solidFill>
              </a:rPr>
              <a:t>e </a:t>
            </a:r>
            <a:r>
              <a:rPr lang="en-US" sz="1800" dirty="0">
                <a:solidFill>
                  <a:schemeClr val="accent6">
                    <a:lumMod val="20000"/>
                    <a:lumOff val="80000"/>
                  </a:schemeClr>
                </a:solidFill>
              </a:rPr>
              <a:t>make the </a:t>
            </a:r>
            <a:r>
              <a:rPr lang="en-US" sz="1800" dirty="0" smtClean="0">
                <a:solidFill>
                  <a:schemeClr val="accent6">
                    <a:lumMod val="20000"/>
                    <a:lumOff val="80000"/>
                  </a:schemeClr>
                </a:solidFill>
              </a:rPr>
              <a:t>world's </a:t>
            </a:r>
            <a:r>
              <a:rPr lang="en-US" sz="1800" dirty="0">
                <a:solidFill>
                  <a:schemeClr val="accent6">
                    <a:lumMod val="20000"/>
                    <a:lumOff val="80000"/>
                  </a:schemeClr>
                </a:solidFill>
              </a:rPr>
              <a:t>daily habits </a:t>
            </a:r>
            <a:r>
              <a:rPr lang="en-US" sz="1800" u="sng" dirty="0">
                <a:solidFill>
                  <a:schemeClr val="accent6">
                    <a:lumMod val="20000"/>
                    <a:lumOff val="80000"/>
                  </a:schemeClr>
                </a:solidFill>
              </a:rPr>
              <a:t>inspiring</a:t>
            </a:r>
            <a:r>
              <a:rPr lang="en-US" sz="1800" dirty="0">
                <a:solidFill>
                  <a:schemeClr val="accent6">
                    <a:lumMod val="20000"/>
                    <a:lumOff val="80000"/>
                  </a:schemeClr>
                </a:solidFill>
              </a:rPr>
              <a:t> </a:t>
            </a:r>
            <a:r>
              <a:rPr lang="en-US" sz="1800" dirty="0" smtClean="0">
                <a:solidFill>
                  <a:schemeClr val="accent6">
                    <a:lumMod val="20000"/>
                    <a:lumOff val="80000"/>
                  </a:schemeClr>
                </a:solidFill>
              </a:rPr>
              <a:t>and </a:t>
            </a:r>
            <a:r>
              <a:rPr lang="en-US" sz="1800" u="sng" dirty="0" smtClean="0">
                <a:solidFill>
                  <a:schemeClr val="accent6">
                    <a:lumMod val="20000"/>
                    <a:lumOff val="80000"/>
                  </a:schemeClr>
                </a:solidFill>
              </a:rPr>
              <a:t>entertaining</a:t>
            </a:r>
            <a:r>
              <a:rPr lang="hu-HU" sz="1800" dirty="0" smtClean="0">
                <a:solidFill>
                  <a:schemeClr val="accent6">
                    <a:lumMod val="20000"/>
                    <a:lumOff val="80000"/>
                  </a:schemeClr>
                </a:solidFill>
              </a:rPr>
              <a:t>”</a:t>
            </a:r>
          </a:p>
          <a:p>
            <a:r>
              <a:rPr lang="hu-HU" sz="1800" dirty="0" smtClean="0">
                <a:solidFill>
                  <a:schemeClr val="accent6">
                    <a:lumMod val="20000"/>
                    <a:lumOff val="80000"/>
                  </a:schemeClr>
                </a:solidFill>
              </a:rPr>
              <a:t>„</a:t>
            </a:r>
            <a:r>
              <a:rPr lang="en-US" sz="1800" dirty="0" smtClean="0">
                <a:solidFill>
                  <a:schemeClr val="accent6">
                    <a:lumMod val="20000"/>
                    <a:lumOff val="80000"/>
                  </a:schemeClr>
                </a:solidFill>
              </a:rPr>
              <a:t>we </a:t>
            </a:r>
            <a:r>
              <a:rPr lang="en-US" sz="1800" dirty="0">
                <a:solidFill>
                  <a:schemeClr val="accent6">
                    <a:lumMod val="20000"/>
                    <a:lumOff val="80000"/>
                  </a:schemeClr>
                </a:solidFill>
              </a:rPr>
              <a:t>help people access and </a:t>
            </a:r>
            <a:r>
              <a:rPr lang="en-US" sz="1800" u="sng" dirty="0">
                <a:solidFill>
                  <a:schemeClr val="accent6">
                    <a:lumMod val="20000"/>
                    <a:lumOff val="80000"/>
                  </a:schemeClr>
                </a:solidFill>
              </a:rPr>
              <a:t>understand</a:t>
            </a:r>
            <a:r>
              <a:rPr lang="en-US" sz="1800" dirty="0">
                <a:solidFill>
                  <a:schemeClr val="accent6">
                    <a:lumMod val="20000"/>
                    <a:lumOff val="80000"/>
                  </a:schemeClr>
                </a:solidFill>
              </a:rPr>
              <a:t> the world. A world full of opportunities and experiences – a world to explore, influence or share. Working together with our customers, we create high </a:t>
            </a:r>
            <a:r>
              <a:rPr lang="en-US" sz="1800" u="sng" dirty="0">
                <a:solidFill>
                  <a:schemeClr val="accent6">
                    <a:lumMod val="20000"/>
                    <a:lumOff val="80000"/>
                  </a:schemeClr>
                </a:solidFill>
              </a:rPr>
              <a:t>quality</a:t>
            </a:r>
            <a:r>
              <a:rPr lang="en-US" sz="1800" dirty="0">
                <a:solidFill>
                  <a:schemeClr val="accent6">
                    <a:lumMod val="20000"/>
                    <a:lumOff val="80000"/>
                  </a:schemeClr>
                </a:solidFill>
              </a:rPr>
              <a:t>, relevant, captivating </a:t>
            </a:r>
            <a:r>
              <a:rPr lang="en-US" sz="1800" u="sng" dirty="0">
                <a:solidFill>
                  <a:schemeClr val="accent6">
                    <a:lumMod val="20000"/>
                    <a:lumOff val="80000"/>
                  </a:schemeClr>
                </a:solidFill>
              </a:rPr>
              <a:t>content</a:t>
            </a:r>
            <a:r>
              <a:rPr lang="en-US" sz="1800" dirty="0">
                <a:solidFill>
                  <a:schemeClr val="accent6">
                    <a:lumMod val="20000"/>
                    <a:lumOff val="80000"/>
                  </a:schemeClr>
                </a:solidFill>
              </a:rPr>
              <a:t>: </a:t>
            </a:r>
            <a:r>
              <a:rPr lang="en-US" sz="1800" u="sng" dirty="0">
                <a:solidFill>
                  <a:schemeClr val="accent6">
                    <a:lumMod val="20000"/>
                    <a:lumOff val="80000"/>
                  </a:schemeClr>
                </a:solidFill>
              </a:rPr>
              <a:t>information</a:t>
            </a:r>
            <a:r>
              <a:rPr lang="en-US" sz="1800" dirty="0">
                <a:solidFill>
                  <a:schemeClr val="accent6">
                    <a:lumMod val="20000"/>
                    <a:lumOff val="80000"/>
                  </a:schemeClr>
                </a:solidFill>
              </a:rPr>
              <a:t>, </a:t>
            </a:r>
            <a:r>
              <a:rPr lang="en-US" sz="1800" u="sng" dirty="0">
                <a:solidFill>
                  <a:schemeClr val="accent6">
                    <a:lumMod val="20000"/>
                    <a:lumOff val="80000"/>
                  </a:schemeClr>
                </a:solidFill>
              </a:rPr>
              <a:t>inspiration</a:t>
            </a:r>
            <a:r>
              <a:rPr lang="en-US" sz="1800" dirty="0">
                <a:solidFill>
                  <a:schemeClr val="accent6">
                    <a:lumMod val="20000"/>
                    <a:lumOff val="80000"/>
                  </a:schemeClr>
                </a:solidFill>
              </a:rPr>
              <a:t>, </a:t>
            </a:r>
            <a:r>
              <a:rPr lang="en-US" sz="1800" u="sng" dirty="0">
                <a:solidFill>
                  <a:schemeClr val="accent6">
                    <a:lumMod val="20000"/>
                    <a:lumOff val="80000"/>
                  </a:schemeClr>
                </a:solidFill>
              </a:rPr>
              <a:t>education</a:t>
            </a:r>
            <a:r>
              <a:rPr lang="en-US" sz="1800" dirty="0">
                <a:solidFill>
                  <a:schemeClr val="accent6">
                    <a:lumMod val="20000"/>
                    <a:lumOff val="80000"/>
                  </a:schemeClr>
                </a:solidFill>
              </a:rPr>
              <a:t> and </a:t>
            </a:r>
            <a:r>
              <a:rPr lang="en-US" sz="1800" u="sng" dirty="0">
                <a:solidFill>
                  <a:schemeClr val="accent6">
                    <a:lumMod val="20000"/>
                    <a:lumOff val="80000"/>
                  </a:schemeClr>
                </a:solidFill>
              </a:rPr>
              <a:t>entertainment</a:t>
            </a:r>
            <a:r>
              <a:rPr lang="en-US" sz="1800" dirty="0">
                <a:solidFill>
                  <a:schemeClr val="accent6">
                    <a:lumMod val="20000"/>
                    <a:lumOff val="80000"/>
                  </a:schemeClr>
                </a:solidFill>
              </a:rPr>
              <a:t>, across media in multiple channels. We serve their individual needs to develop themselves and </a:t>
            </a:r>
            <a:r>
              <a:rPr lang="en-US" sz="1800" u="sng" dirty="0">
                <a:solidFill>
                  <a:schemeClr val="accent6">
                    <a:lumMod val="20000"/>
                    <a:lumOff val="80000"/>
                  </a:schemeClr>
                </a:solidFill>
              </a:rPr>
              <a:t>enjoy their </a:t>
            </a:r>
            <a:r>
              <a:rPr lang="en-US" sz="1800" u="sng" dirty="0" smtClean="0">
                <a:solidFill>
                  <a:schemeClr val="accent6">
                    <a:lumMod val="20000"/>
                    <a:lumOff val="80000"/>
                  </a:schemeClr>
                </a:solidFill>
              </a:rPr>
              <a:t>lives</a:t>
            </a:r>
            <a:r>
              <a:rPr lang="hu-HU" sz="1800" dirty="0" smtClean="0">
                <a:solidFill>
                  <a:schemeClr val="accent6">
                    <a:lumMod val="20000"/>
                    <a:lumOff val="80000"/>
                  </a:schemeClr>
                </a:solidFill>
              </a:rPr>
              <a:t>”</a:t>
            </a:r>
          </a:p>
        </p:txBody>
      </p:sp>
      <p:sp>
        <p:nvSpPr>
          <p:cNvPr id="2" name="Cím 1"/>
          <p:cNvSpPr>
            <a:spLocks noGrp="1"/>
          </p:cNvSpPr>
          <p:nvPr>
            <p:ph type="title"/>
          </p:nvPr>
        </p:nvSpPr>
        <p:spPr/>
        <p:txBody>
          <a:bodyPr/>
          <a:lstStyle/>
          <a:p>
            <a:r>
              <a:rPr lang="hu-HU" dirty="0" smtClean="0"/>
              <a:t>Tudd ki vagy és mit akarsz</a:t>
            </a:r>
            <a:endParaRPr lang="hu-HU" dirty="0"/>
          </a:p>
        </p:txBody>
      </p:sp>
      <p:grpSp>
        <p:nvGrpSpPr>
          <p:cNvPr id="4" name="Csoportba foglalás 3"/>
          <p:cNvGrpSpPr/>
          <p:nvPr/>
        </p:nvGrpSpPr>
        <p:grpSpPr>
          <a:xfrm>
            <a:off x="457200" y="1905000"/>
            <a:ext cx="8458200" cy="4114800"/>
            <a:chOff x="457200" y="1905000"/>
            <a:chExt cx="8458200" cy="4114800"/>
          </a:xfrm>
        </p:grpSpPr>
        <p:sp>
          <p:nvSpPr>
            <p:cNvPr id="6" name="Téglalap 5"/>
            <p:cNvSpPr/>
            <p:nvPr/>
          </p:nvSpPr>
          <p:spPr>
            <a:xfrm>
              <a:off x="457200" y="1905000"/>
              <a:ext cx="84582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3074" name="Picture 2" descr="http://www.conceptcupboard.com/blog/wp-content/uploads/2013/09/goog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100" y="2385633"/>
              <a:ext cx="7010400" cy="233876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églalap 6"/>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34289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pPr>
              <a:defRPr/>
            </a:pPr>
            <a:r>
              <a:rPr lang="hu-HU" dirty="0" err="1"/>
              <a:t>e-commerce</a:t>
            </a:r>
            <a:r>
              <a:rPr lang="hu-HU" dirty="0"/>
              <a:t> - jutalék alapú </a:t>
            </a:r>
          </a:p>
        </p:txBody>
      </p:sp>
      <p:pic>
        <p:nvPicPr>
          <p:cNvPr id="2048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17098"/>
            <a:ext cx="4056063"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17098"/>
            <a:ext cx="4056063"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églalap 5"/>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41877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dirty="0" err="1"/>
              <a:t>e-commerce</a:t>
            </a:r>
            <a:r>
              <a:rPr lang="hu-HU" dirty="0"/>
              <a:t> - hagyományos </a:t>
            </a:r>
          </a:p>
        </p:txBody>
      </p:sp>
      <p:pic>
        <p:nvPicPr>
          <p:cNvPr id="2150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62" y="1641764"/>
            <a:ext cx="364013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41764"/>
            <a:ext cx="366871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églalap 4"/>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90703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dirty="0" err="1"/>
              <a:t>classified</a:t>
            </a:r>
            <a:endParaRPr lang="hu-HU" dirty="0"/>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616" y="1467527"/>
            <a:ext cx="3723984" cy="4739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373" y="1467527"/>
            <a:ext cx="3810000" cy="4739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églalap 4"/>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79541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25914"/>
            <a:ext cx="3460750" cy="438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ím 1"/>
          <p:cNvSpPr>
            <a:spLocks noGrp="1"/>
          </p:cNvSpPr>
          <p:nvPr>
            <p:ph type="title"/>
          </p:nvPr>
        </p:nvSpPr>
        <p:spPr/>
        <p:txBody>
          <a:bodyPr/>
          <a:lstStyle/>
          <a:p>
            <a:pPr>
              <a:defRPr/>
            </a:pPr>
            <a:r>
              <a:rPr lang="hu-HU" dirty="0" err="1"/>
              <a:t>Google</a:t>
            </a:r>
            <a:r>
              <a:rPr lang="hu-HU" dirty="0"/>
              <a:t> </a:t>
            </a:r>
            <a:r>
              <a:rPr lang="hu-HU" dirty="0" err="1" smtClean="0"/>
              <a:t>Adsense</a:t>
            </a:r>
            <a:r>
              <a:rPr lang="hu-HU" dirty="0" smtClean="0"/>
              <a:t> </a:t>
            </a:r>
            <a:r>
              <a:rPr lang="hu-HU" dirty="0" err="1" smtClean="0"/>
              <a:t>for</a:t>
            </a:r>
            <a:r>
              <a:rPr lang="hu-HU" dirty="0" smtClean="0"/>
              <a:t> </a:t>
            </a:r>
            <a:r>
              <a:rPr lang="hu-HU" dirty="0" err="1" smtClean="0"/>
              <a:t>content</a:t>
            </a:r>
            <a:endParaRPr lang="hu-HU" dirty="0"/>
          </a:p>
        </p:txBody>
      </p:sp>
      <p:pic>
        <p:nvPicPr>
          <p:cNvPr id="23558"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538" y="2294227"/>
            <a:ext cx="4624387" cy="391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églalap 2"/>
          <p:cNvSpPr/>
          <p:nvPr/>
        </p:nvSpPr>
        <p:spPr>
          <a:xfrm>
            <a:off x="609600" y="5562600"/>
            <a:ext cx="2133600" cy="550718"/>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12" name="Téglalap 11"/>
          <p:cNvSpPr/>
          <p:nvPr/>
        </p:nvSpPr>
        <p:spPr>
          <a:xfrm>
            <a:off x="4779818" y="2258580"/>
            <a:ext cx="3657600" cy="550718"/>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14" name="Téglalap 13"/>
          <p:cNvSpPr/>
          <p:nvPr/>
        </p:nvSpPr>
        <p:spPr>
          <a:xfrm>
            <a:off x="7391400" y="3453246"/>
            <a:ext cx="1600200" cy="1236518"/>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8" name="Téglalap 7"/>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56338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dirty="0" err="1" smtClean="0"/>
              <a:t>Google</a:t>
            </a:r>
            <a:r>
              <a:rPr lang="hu-HU" dirty="0" smtClean="0"/>
              <a:t> </a:t>
            </a:r>
            <a:r>
              <a:rPr lang="hu-HU" dirty="0" err="1" smtClean="0"/>
              <a:t>Adsense</a:t>
            </a:r>
            <a:r>
              <a:rPr lang="hu-HU" dirty="0" smtClean="0"/>
              <a:t> </a:t>
            </a:r>
            <a:r>
              <a:rPr lang="hu-HU" dirty="0" err="1" smtClean="0"/>
              <a:t>foR</a:t>
            </a:r>
            <a:r>
              <a:rPr lang="hu-HU" dirty="0" smtClean="0"/>
              <a:t> </a:t>
            </a:r>
            <a:r>
              <a:rPr lang="hu-HU" dirty="0" err="1" smtClean="0"/>
              <a:t>search</a:t>
            </a:r>
            <a:endParaRPr lang="hu-HU" dirty="0"/>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431" y="1527291"/>
            <a:ext cx="5661025" cy="4689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3058" y="2545773"/>
            <a:ext cx="4446587"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églalap 4"/>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43869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2" descr="G:\Sales2013\Screenshotok 2013\Citromail_DM_BUdapestBAnk.jpg"/>
          <p:cNvPicPr>
            <a:picLocks noChangeAspect="1" noChangeArrowheads="1"/>
          </p:cNvPicPr>
          <p:nvPr/>
        </p:nvPicPr>
        <p:blipFill>
          <a:blip r:embed="rId2">
            <a:extLst>
              <a:ext uri="{28A0092B-C50C-407E-A947-70E740481C1C}">
                <a14:useLocalDpi xmlns:a14="http://schemas.microsoft.com/office/drawing/2010/main" val="0"/>
              </a:ext>
            </a:extLst>
          </a:blip>
          <a:srcRect b="29279"/>
          <a:stretch>
            <a:fillRect/>
          </a:stretch>
        </p:blipFill>
        <p:spPr bwMode="auto">
          <a:xfrm>
            <a:off x="272436" y="990601"/>
            <a:ext cx="5507651" cy="520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ím 1"/>
          <p:cNvSpPr>
            <a:spLocks noGrp="1"/>
          </p:cNvSpPr>
          <p:nvPr>
            <p:ph type="title"/>
          </p:nvPr>
        </p:nvSpPr>
        <p:spPr/>
        <p:txBody>
          <a:bodyPr/>
          <a:lstStyle/>
          <a:p>
            <a:pPr>
              <a:defRPr/>
            </a:pPr>
            <a:r>
              <a:rPr lang="hu-HU" dirty="0" err="1"/>
              <a:t>eDM</a:t>
            </a:r>
            <a:endParaRPr lang="hu-HU" dirty="0"/>
          </a:p>
        </p:txBody>
      </p:sp>
      <p:pic>
        <p:nvPicPr>
          <p:cNvPr id="25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6275" y="3088698"/>
            <a:ext cx="4505325"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églalap 4"/>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41896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dirty="0"/>
              <a:t>egyéb</a:t>
            </a:r>
          </a:p>
        </p:txBody>
      </p:sp>
      <p:pic>
        <p:nvPicPr>
          <p:cNvPr id="26629" name="Picture 5" descr="C:\Users\zsolt.bitay\AppData\Local\Microsoft\Windows\Temporary Internet Files\Content.Outlook\JSMKYUP9\pelda_CVD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8" y="685801"/>
            <a:ext cx="6418462" cy="551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églalap 3"/>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27550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52400" y="274638"/>
            <a:ext cx="8534400" cy="1143000"/>
          </a:xfrm>
        </p:spPr>
        <p:txBody>
          <a:bodyPr>
            <a:normAutofit fontScale="90000"/>
          </a:bodyPr>
          <a:lstStyle/>
          <a:p>
            <a:pPr>
              <a:defRPr/>
            </a:pPr>
            <a:r>
              <a:rPr lang="hu-HU" dirty="0" smtClean="0"/>
              <a:t/>
            </a:r>
            <a:br>
              <a:rPr lang="hu-HU" dirty="0" smtClean="0"/>
            </a:br>
            <a:r>
              <a:rPr lang="hu-HU" dirty="0"/>
              <a:t>nem hagyományos teljesítmény alapú (</a:t>
            </a:r>
            <a:r>
              <a:rPr lang="hu-HU" dirty="0" err="1" smtClean="0"/>
              <a:t>rev</a:t>
            </a:r>
            <a:r>
              <a:rPr lang="hu-HU" dirty="0"/>
              <a:t>. </a:t>
            </a:r>
            <a:r>
              <a:rPr lang="hu-HU" dirty="0" err="1"/>
              <a:t>share</a:t>
            </a:r>
            <a:r>
              <a:rPr lang="hu-HU" dirty="0"/>
              <a:t>)</a:t>
            </a:r>
            <a:br>
              <a:rPr lang="hu-HU" dirty="0"/>
            </a:br>
            <a:endParaRPr lang="hu-HU" dirty="0"/>
          </a:p>
        </p:txBody>
      </p:sp>
      <p:pic>
        <p:nvPicPr>
          <p:cNvPr id="18448" name="Picture 17" descr="C:\Users\zsolt.bitay\AppData\Local\Microsoft\Windows\Temporary Internet Files\Content.Outlook\JSMKYUP9\farmerama-startlap.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522"/>
          <a:stretch/>
        </p:blipFill>
        <p:spPr bwMode="auto">
          <a:xfrm>
            <a:off x="546532" y="1524000"/>
            <a:ext cx="4735513" cy="266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18" descr="C:\Users\zsolt.bitay\AppData\Local\Microsoft\Windows\Temporary Internet Files\Content.Outlook\JSMKYUP9\farmerama-landing-page-regisztráció.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30901"/>
            <a:ext cx="45720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elé nyíl 2"/>
          <p:cNvSpPr/>
          <p:nvPr/>
        </p:nvSpPr>
        <p:spPr>
          <a:xfrm rot="18427783">
            <a:off x="2968186" y="2887457"/>
            <a:ext cx="484187" cy="2552901"/>
          </a:xfrm>
          <a:prstGeom prst="downArrow">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6" name="Téglalap 5"/>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532" y="1408112"/>
            <a:ext cx="6662737" cy="404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000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par>
                                <p:cTn id="8" presetID="10" presetClass="entr" presetSubtype="0" fill="hold" nodeType="withEffect">
                                  <p:stCondLst>
                                    <p:cond delay="0"/>
                                  </p:stCondLst>
                                  <p:childTnLst>
                                    <p:set>
                                      <p:cBhvr>
                                        <p:cTn id="9" dur="1" fill="hold">
                                          <p:stCondLst>
                                            <p:cond delay="0"/>
                                          </p:stCondLst>
                                        </p:cTn>
                                        <p:tgtEl>
                                          <p:spTgt spid="18449"/>
                                        </p:tgtEl>
                                        <p:attrNameLst>
                                          <p:attrName>style.visibility</p:attrName>
                                        </p:attrNameLst>
                                      </p:cBhvr>
                                      <p:to>
                                        <p:strVal val="visible"/>
                                      </p:to>
                                    </p:set>
                                    <p:animEffect transition="in" filter="fade">
                                      <p:cBhvr>
                                        <p:cTn id="10" dur="500"/>
                                        <p:tgtEl>
                                          <p:spTgt spid="18449"/>
                                        </p:tgtEl>
                                      </p:cBhvr>
                                    </p:animEffect>
                                  </p:childTnLst>
                                  <p:subTnLst>
                                    <p:set>
                                      <p:cBhvr override="childStyle">
                                        <p:cTn dur="1" fill="hold" display="0" masterRel="nextClick" afterEffect="1"/>
                                        <p:tgtEl>
                                          <p:spTgt spid="1844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a:defRPr/>
            </a:pPr>
            <a:r>
              <a:rPr lang="hu-HU" dirty="0" smtClean="0"/>
              <a:t/>
            </a:r>
            <a:br>
              <a:rPr lang="hu-HU" dirty="0" smtClean="0"/>
            </a:br>
            <a:r>
              <a:rPr lang="hu-HU" dirty="0" err="1"/>
              <a:t>bid</a:t>
            </a:r>
            <a:r>
              <a:rPr lang="hu-HU" dirty="0"/>
              <a:t> alapú - RTB, </a:t>
            </a:r>
            <a:r>
              <a:rPr lang="hu-HU" dirty="0" err="1"/>
              <a:t>sales</a:t>
            </a:r>
            <a:r>
              <a:rPr lang="hu-HU" dirty="0"/>
              <a:t> </a:t>
            </a:r>
            <a:r>
              <a:rPr lang="hu-HU" dirty="0" err="1"/>
              <a:t>network</a:t>
            </a:r>
            <a:r>
              <a:rPr lang="hu-HU" dirty="0"/>
              <a:t>, </a:t>
            </a:r>
            <a:r>
              <a:rPr lang="hu-HU" dirty="0" err="1"/>
              <a:t>private</a:t>
            </a:r>
            <a:r>
              <a:rPr lang="hu-HU" dirty="0"/>
              <a:t> </a:t>
            </a:r>
            <a:r>
              <a:rPr lang="hu-HU" dirty="0" err="1"/>
              <a:t>marketplace</a:t>
            </a:r>
            <a:r>
              <a:rPr lang="hu-HU" dirty="0"/>
              <a:t/>
            </a:r>
            <a:br>
              <a:rPr lang="hu-HU" dirty="0"/>
            </a:br>
            <a:endParaRPr lang="hu-HU" dirty="0"/>
          </a:p>
        </p:txBody>
      </p:sp>
      <p:sp>
        <p:nvSpPr>
          <p:cNvPr id="5" name="Téglalap 4"/>
          <p:cNvSpPr/>
          <p:nvPr/>
        </p:nvSpPr>
        <p:spPr>
          <a:xfrm>
            <a:off x="144215" y="287635"/>
            <a:ext cx="5976664" cy="230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a:p>
        </p:txBody>
      </p:sp>
      <p:pic>
        <p:nvPicPr>
          <p:cNvPr id="7" name="Kép 6"/>
          <p:cNvPicPr>
            <a:picLocks noChangeAspect="1"/>
          </p:cNvPicPr>
          <p:nvPr/>
        </p:nvPicPr>
        <p:blipFill rotWithShape="1">
          <a:blip r:embed="rId2">
            <a:extLst>
              <a:ext uri="{28A0092B-C50C-407E-A947-70E740481C1C}">
                <a14:useLocalDpi xmlns:a14="http://schemas.microsoft.com/office/drawing/2010/main" val="0"/>
              </a:ext>
            </a:extLst>
          </a:blip>
          <a:srcRect t="10513"/>
          <a:stretch/>
        </p:blipFill>
        <p:spPr>
          <a:xfrm>
            <a:off x="296660" y="1548799"/>
            <a:ext cx="7342336" cy="3662080"/>
          </a:xfrm>
          <a:prstGeom prst="rect">
            <a:avLst/>
          </a:prstGeom>
        </p:spPr>
      </p:pic>
      <p:sp>
        <p:nvSpPr>
          <p:cNvPr id="8" name="Szövegdoboz 7"/>
          <p:cNvSpPr txBox="1"/>
          <p:nvPr/>
        </p:nvSpPr>
        <p:spPr>
          <a:xfrm>
            <a:off x="835840" y="4067605"/>
            <a:ext cx="2160240" cy="241980"/>
          </a:xfrm>
          <a:prstGeom prst="rect">
            <a:avLst/>
          </a:prstGeom>
          <a:noFill/>
        </p:spPr>
        <p:txBody>
          <a:bodyPr wrap="square" lIns="36000" tIns="36000" rIns="36000" bIns="36000" rtlCol="0">
            <a:spAutoFit/>
          </a:bodyPr>
          <a:lstStyle/>
          <a:p>
            <a:r>
              <a:rPr lang="hu-HU" sz="1100" spc="-40" dirty="0" smtClean="0">
                <a:solidFill>
                  <a:schemeClr val="bg1">
                    <a:lumMod val="65000"/>
                  </a:schemeClr>
                </a:solidFill>
              </a:rPr>
              <a:t>Nincsenek játékban</a:t>
            </a:r>
          </a:p>
        </p:txBody>
      </p:sp>
      <p:sp>
        <p:nvSpPr>
          <p:cNvPr id="9" name="Szövegdoboz 8"/>
          <p:cNvSpPr txBox="1"/>
          <p:nvPr/>
        </p:nvSpPr>
        <p:spPr>
          <a:xfrm>
            <a:off x="5193159" y="4285103"/>
            <a:ext cx="3722241" cy="1734697"/>
          </a:xfrm>
          <a:prstGeom prst="rect">
            <a:avLst/>
          </a:prstGeom>
          <a:noFill/>
        </p:spPr>
        <p:txBody>
          <a:bodyPr wrap="square" lIns="36000" tIns="36000" rIns="36000" bIns="36000" rtlCol="0">
            <a:spAutoFit/>
          </a:bodyPr>
          <a:lstStyle/>
          <a:p>
            <a:r>
              <a:rPr lang="hu-HU" spc="-40" dirty="0" smtClean="0"/>
              <a:t>Azok a kiadók, akik számára az RTB többet jelent a non-prémium felületeik értékesítésére szolgáló eszköznél. Előszeretettel fedezik fel az automatizált csatornákban rejlő lehetőségeket.</a:t>
            </a:r>
          </a:p>
        </p:txBody>
      </p:sp>
      <p:sp>
        <p:nvSpPr>
          <p:cNvPr id="11" name="Téglalap 10"/>
          <p:cNvSpPr/>
          <p:nvPr/>
        </p:nvSpPr>
        <p:spPr>
          <a:xfrm>
            <a:off x="370294" y="4281160"/>
            <a:ext cx="2016224" cy="600164"/>
          </a:xfrm>
          <a:prstGeom prst="rect">
            <a:avLst/>
          </a:prstGeom>
        </p:spPr>
        <p:txBody>
          <a:bodyPr wrap="square">
            <a:spAutoFit/>
          </a:bodyPr>
          <a:lstStyle/>
          <a:p>
            <a:r>
              <a:rPr lang="hu-HU" sz="1100" spc="-40" dirty="0">
                <a:solidFill>
                  <a:schemeClr val="bg1">
                    <a:lumMod val="65000"/>
                  </a:schemeClr>
                </a:solidFill>
              </a:rPr>
              <a:t>Azok az európai kiadók, akik jelenleg egyáltalán nem használnak </a:t>
            </a:r>
            <a:r>
              <a:rPr lang="hu-HU" sz="1100" spc="-40" dirty="0" err="1">
                <a:solidFill>
                  <a:schemeClr val="bg1">
                    <a:lumMod val="65000"/>
                  </a:schemeClr>
                </a:solidFill>
              </a:rPr>
              <a:t>RTB-t</a:t>
            </a:r>
            <a:r>
              <a:rPr lang="hu-HU" sz="1100" spc="-40" dirty="0">
                <a:solidFill>
                  <a:schemeClr val="bg1">
                    <a:lumMod val="65000"/>
                  </a:schemeClr>
                </a:solidFill>
              </a:rPr>
              <a:t>.</a:t>
            </a:r>
          </a:p>
        </p:txBody>
      </p:sp>
      <p:sp>
        <p:nvSpPr>
          <p:cNvPr id="12" name="Szövegdoboz 11"/>
          <p:cNvSpPr txBox="1"/>
          <p:nvPr/>
        </p:nvSpPr>
        <p:spPr>
          <a:xfrm>
            <a:off x="3295835" y="3899947"/>
            <a:ext cx="2160240" cy="411257"/>
          </a:xfrm>
          <a:prstGeom prst="rect">
            <a:avLst/>
          </a:prstGeom>
          <a:noFill/>
        </p:spPr>
        <p:txBody>
          <a:bodyPr wrap="square" lIns="36000" tIns="36000" rIns="36000" bIns="36000" rtlCol="0">
            <a:spAutoFit/>
          </a:bodyPr>
          <a:lstStyle/>
          <a:p>
            <a:r>
              <a:rPr lang="hu-HU" sz="1100" spc="-40" dirty="0">
                <a:solidFill>
                  <a:schemeClr val="bg1">
                    <a:lumMod val="65000"/>
                  </a:schemeClr>
                </a:solidFill>
              </a:rPr>
              <a:t>Ismerkednek </a:t>
            </a:r>
            <a:r>
              <a:rPr lang="hu-HU" sz="1100" spc="-40" dirty="0" smtClean="0">
                <a:solidFill>
                  <a:schemeClr val="bg1">
                    <a:lumMod val="65000"/>
                  </a:schemeClr>
                </a:solidFill>
              </a:rPr>
              <a:t>az</a:t>
            </a:r>
          </a:p>
          <a:p>
            <a:r>
              <a:rPr lang="hu-HU" sz="1100" spc="-40" dirty="0" smtClean="0">
                <a:solidFill>
                  <a:schemeClr val="bg1">
                    <a:lumMod val="65000"/>
                  </a:schemeClr>
                </a:solidFill>
              </a:rPr>
              <a:t>RTB </a:t>
            </a:r>
            <a:r>
              <a:rPr lang="hu-HU" sz="1100" spc="-40" dirty="0">
                <a:solidFill>
                  <a:schemeClr val="bg1">
                    <a:lumMod val="65000"/>
                  </a:schemeClr>
                </a:solidFill>
              </a:rPr>
              <a:t>világával</a:t>
            </a:r>
            <a:endParaRPr lang="hu-HU" sz="1100" spc="-40" dirty="0" smtClean="0">
              <a:solidFill>
                <a:schemeClr val="bg1">
                  <a:lumMod val="65000"/>
                </a:schemeClr>
              </a:solidFill>
            </a:endParaRPr>
          </a:p>
        </p:txBody>
      </p:sp>
      <p:sp>
        <p:nvSpPr>
          <p:cNvPr id="13" name="Téglalap 12"/>
          <p:cNvSpPr/>
          <p:nvPr/>
        </p:nvSpPr>
        <p:spPr>
          <a:xfrm>
            <a:off x="2744888" y="4282634"/>
            <a:ext cx="2232248" cy="769441"/>
          </a:xfrm>
          <a:prstGeom prst="rect">
            <a:avLst/>
          </a:prstGeom>
        </p:spPr>
        <p:txBody>
          <a:bodyPr wrap="square">
            <a:spAutoFit/>
          </a:bodyPr>
          <a:lstStyle/>
          <a:p>
            <a:r>
              <a:rPr lang="hu-HU" sz="1100" spc="-40" dirty="0">
                <a:solidFill>
                  <a:schemeClr val="bg1">
                    <a:lumMod val="65000"/>
                  </a:schemeClr>
                </a:solidFill>
              </a:rPr>
              <a:t>Azon kiadók, akik a hagyományos </a:t>
            </a:r>
            <a:r>
              <a:rPr lang="hu-HU" sz="1100" spc="-40" dirty="0" err="1">
                <a:solidFill>
                  <a:schemeClr val="bg1">
                    <a:lumMod val="65000"/>
                  </a:schemeClr>
                </a:solidFill>
              </a:rPr>
              <a:t>sales</a:t>
            </a:r>
            <a:r>
              <a:rPr lang="hu-HU" sz="1100" spc="-40" dirty="0">
                <a:solidFill>
                  <a:schemeClr val="bg1">
                    <a:lumMod val="65000"/>
                  </a:schemeClr>
                </a:solidFill>
              </a:rPr>
              <a:t> csatornáikon keresztül el nem adott </a:t>
            </a:r>
            <a:r>
              <a:rPr lang="hu-HU" sz="1100" spc="-40" dirty="0" err="1">
                <a:solidFill>
                  <a:schemeClr val="bg1">
                    <a:lumMod val="65000"/>
                  </a:schemeClr>
                </a:solidFill>
              </a:rPr>
              <a:t>inventory</a:t>
            </a:r>
            <a:r>
              <a:rPr lang="hu-HU" sz="1100" spc="-40" dirty="0">
                <a:solidFill>
                  <a:schemeClr val="bg1">
                    <a:lumMod val="65000"/>
                  </a:schemeClr>
                </a:solidFill>
              </a:rPr>
              <a:t> értékesítésére használnak </a:t>
            </a:r>
            <a:r>
              <a:rPr lang="hu-HU" sz="1100" spc="-40" dirty="0" err="1">
                <a:solidFill>
                  <a:schemeClr val="bg1">
                    <a:lumMod val="65000"/>
                  </a:schemeClr>
                </a:solidFill>
              </a:rPr>
              <a:t>RTB-t</a:t>
            </a:r>
            <a:r>
              <a:rPr lang="hu-HU" sz="1100" spc="-40" dirty="0">
                <a:solidFill>
                  <a:schemeClr val="bg1">
                    <a:lumMod val="65000"/>
                  </a:schemeClr>
                </a:solidFill>
              </a:rPr>
              <a:t>.</a:t>
            </a:r>
          </a:p>
        </p:txBody>
      </p:sp>
      <p:sp>
        <p:nvSpPr>
          <p:cNvPr id="14" name="Szövegdoboz 13"/>
          <p:cNvSpPr txBox="1"/>
          <p:nvPr/>
        </p:nvSpPr>
        <p:spPr>
          <a:xfrm>
            <a:off x="5625207" y="3995686"/>
            <a:ext cx="2160240" cy="349702"/>
          </a:xfrm>
          <a:prstGeom prst="rect">
            <a:avLst/>
          </a:prstGeom>
          <a:noFill/>
        </p:spPr>
        <p:txBody>
          <a:bodyPr wrap="square" lIns="36000" tIns="36000" rIns="36000" bIns="36000" rtlCol="0">
            <a:spAutoFit/>
          </a:bodyPr>
          <a:lstStyle/>
          <a:p>
            <a:r>
              <a:rPr lang="hu-HU" spc="-40" dirty="0" err="1"/>
              <a:t>A</a:t>
            </a:r>
            <a:r>
              <a:rPr lang="hu-HU" spc="-40" dirty="0" err="1" smtClean="0"/>
              <a:t>ll</a:t>
            </a:r>
            <a:r>
              <a:rPr lang="hu-HU" spc="-40" dirty="0" smtClean="0"/>
              <a:t> </a:t>
            </a:r>
            <a:r>
              <a:rPr lang="hu-HU" spc="-40" dirty="0" err="1" smtClean="0"/>
              <a:t>in</a:t>
            </a:r>
            <a:endParaRPr lang="hu-HU" spc="-40" dirty="0" smtClean="0"/>
          </a:p>
        </p:txBody>
      </p:sp>
      <p:sp>
        <p:nvSpPr>
          <p:cNvPr id="15" name="Téglalap 14"/>
          <p:cNvSpPr/>
          <p:nvPr/>
        </p:nvSpPr>
        <p:spPr>
          <a:xfrm>
            <a:off x="8229600" y="6359236"/>
            <a:ext cx="6927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Szövegdoboz 9"/>
          <p:cNvSpPr txBox="1"/>
          <p:nvPr/>
        </p:nvSpPr>
        <p:spPr>
          <a:xfrm>
            <a:off x="4158680" y="6438979"/>
            <a:ext cx="4680520" cy="211203"/>
          </a:xfrm>
          <a:prstGeom prst="rect">
            <a:avLst/>
          </a:prstGeom>
          <a:noFill/>
        </p:spPr>
        <p:txBody>
          <a:bodyPr wrap="square" lIns="36000" tIns="36000" rIns="36000" bIns="36000" rtlCol="0">
            <a:spAutoFit/>
          </a:bodyPr>
          <a:lstStyle/>
          <a:p>
            <a:pPr algn="r"/>
            <a:r>
              <a:rPr lang="hu-HU" sz="900" spc="-40" dirty="0">
                <a:solidFill>
                  <a:schemeClr val="bg1"/>
                </a:solidFill>
              </a:rPr>
              <a:t>Forrás: Az </a:t>
            </a:r>
            <a:r>
              <a:rPr lang="hu-HU" sz="900" spc="-40" dirty="0" err="1">
                <a:solidFill>
                  <a:schemeClr val="bg1"/>
                </a:solidFill>
              </a:rPr>
              <a:t>AdMonsters</a:t>
            </a:r>
            <a:r>
              <a:rPr lang="hu-HU" sz="900" spc="-40" dirty="0">
                <a:solidFill>
                  <a:schemeClr val="bg1"/>
                </a:solidFill>
              </a:rPr>
              <a:t> média oldali RTB kutatása, 2012. március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76200" y="274638"/>
            <a:ext cx="8686800" cy="1143000"/>
          </a:xfrm>
        </p:spPr>
        <p:txBody>
          <a:bodyPr>
            <a:normAutofit fontScale="90000"/>
          </a:bodyPr>
          <a:lstStyle/>
          <a:p>
            <a:r>
              <a:rPr lang="hu-HU" dirty="0"/>
              <a:t>ADAPT </a:t>
            </a:r>
            <a:r>
              <a:rPr lang="hu-HU" dirty="0" smtClean="0"/>
              <a:t>termékek TERVEZETT bevezetése</a:t>
            </a:r>
            <a:br>
              <a:rPr lang="hu-HU" dirty="0" smtClean="0"/>
            </a:br>
            <a:endParaRPr lang="hu-HU" sz="1600" dirty="0"/>
          </a:p>
        </p:txBody>
      </p:sp>
      <p:cxnSp>
        <p:nvCxnSpPr>
          <p:cNvPr id="5" name="Egyenes összekötő nyíllal 4"/>
          <p:cNvCxnSpPr/>
          <p:nvPr/>
        </p:nvCxnSpPr>
        <p:spPr>
          <a:xfrm>
            <a:off x="245014" y="3896774"/>
            <a:ext cx="8762664" cy="0"/>
          </a:xfrm>
          <a:prstGeom prst="straightConnector1">
            <a:avLst/>
          </a:prstGeom>
          <a:ln w="635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 name="Egyenes összekötő 5"/>
          <p:cNvCxnSpPr/>
          <p:nvPr/>
        </p:nvCxnSpPr>
        <p:spPr>
          <a:xfrm>
            <a:off x="245014" y="2996817"/>
            <a:ext cx="0" cy="932302"/>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Egyenes összekötő 6"/>
          <p:cNvCxnSpPr/>
          <p:nvPr/>
        </p:nvCxnSpPr>
        <p:spPr>
          <a:xfrm>
            <a:off x="3746532" y="3583645"/>
            <a:ext cx="0" cy="61471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Egyenes összekötő 7"/>
          <p:cNvCxnSpPr/>
          <p:nvPr/>
        </p:nvCxnSpPr>
        <p:spPr>
          <a:xfrm>
            <a:off x="1960418" y="3508002"/>
            <a:ext cx="0" cy="407945"/>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Egyenes összekötő 8"/>
          <p:cNvCxnSpPr/>
          <p:nvPr/>
        </p:nvCxnSpPr>
        <p:spPr>
          <a:xfrm>
            <a:off x="6241017" y="3610077"/>
            <a:ext cx="0" cy="819162"/>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Egyenes összekötő 9"/>
          <p:cNvCxnSpPr/>
          <p:nvPr/>
        </p:nvCxnSpPr>
        <p:spPr>
          <a:xfrm>
            <a:off x="8231297" y="3254652"/>
            <a:ext cx="0" cy="610949"/>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Szövegdoboz 10"/>
          <p:cNvSpPr txBox="1"/>
          <p:nvPr/>
        </p:nvSpPr>
        <p:spPr>
          <a:xfrm>
            <a:off x="3699252" y="4198358"/>
            <a:ext cx="2285912" cy="575146"/>
          </a:xfrm>
          <a:prstGeom prst="rect">
            <a:avLst/>
          </a:prstGeom>
          <a:noFill/>
        </p:spPr>
        <p:txBody>
          <a:bodyPr wrap="square" lIns="33332" tIns="33332" rIns="33332" bIns="33332" rtlCol="0">
            <a:spAutoFit/>
          </a:bodyPr>
          <a:lstStyle/>
          <a:p>
            <a:r>
              <a:rPr lang="hu-HU" sz="1100" b="1" spc="-37" dirty="0">
                <a:solidFill>
                  <a:srgbClr val="0070C0"/>
                </a:solidFill>
                <a:latin typeface="+mn-lt"/>
              </a:rPr>
              <a:t>ITT TARTUNK MOST</a:t>
            </a:r>
          </a:p>
          <a:p>
            <a:endParaRPr lang="hu-HU" sz="1100" b="1" spc="-37" dirty="0">
              <a:solidFill>
                <a:srgbClr val="0070C0"/>
              </a:solidFill>
              <a:latin typeface="+mn-lt"/>
            </a:endParaRPr>
          </a:p>
          <a:p>
            <a:r>
              <a:rPr lang="hu-HU" sz="1100" b="1" spc="-37" dirty="0">
                <a:solidFill>
                  <a:srgbClr val="0070C0"/>
                </a:solidFill>
                <a:latin typeface="+mn-lt"/>
              </a:rPr>
              <a:t>2013. december  14.</a:t>
            </a:r>
          </a:p>
        </p:txBody>
      </p:sp>
      <p:sp>
        <p:nvSpPr>
          <p:cNvPr id="12" name="Szövegdoboz 11"/>
          <p:cNvSpPr txBox="1"/>
          <p:nvPr/>
        </p:nvSpPr>
        <p:spPr>
          <a:xfrm>
            <a:off x="1905088" y="2594301"/>
            <a:ext cx="2285912" cy="913701"/>
          </a:xfrm>
          <a:prstGeom prst="rect">
            <a:avLst/>
          </a:prstGeom>
          <a:noFill/>
        </p:spPr>
        <p:txBody>
          <a:bodyPr wrap="square" lIns="33332" tIns="33332" rIns="33332" bIns="33332" rtlCol="0">
            <a:spAutoFit/>
          </a:bodyPr>
          <a:lstStyle/>
          <a:p>
            <a:r>
              <a:rPr lang="hu-HU" sz="1100" b="1" spc="-37" dirty="0">
                <a:solidFill>
                  <a:schemeClr val="bg1">
                    <a:lumMod val="65000"/>
                  </a:schemeClr>
                </a:solidFill>
                <a:latin typeface="+mn-lt"/>
              </a:rPr>
              <a:t>ADAPT.RTB (CPM):</a:t>
            </a:r>
          </a:p>
          <a:p>
            <a:pPr marL="158746" indent="-158746">
              <a:buFont typeface="Arial" pitchFamily="34" charset="0"/>
              <a:buChar char="•"/>
            </a:pPr>
            <a:r>
              <a:rPr lang="hu-HU" sz="1100" b="1" spc="-37" dirty="0">
                <a:solidFill>
                  <a:schemeClr val="bg1">
                    <a:lumMod val="65000"/>
                  </a:schemeClr>
                </a:solidFill>
                <a:latin typeface="+mn-lt"/>
              </a:rPr>
              <a:t>Nyílt</a:t>
            </a:r>
          </a:p>
          <a:p>
            <a:pPr marL="158746" indent="-158746">
              <a:buFont typeface="Arial" pitchFamily="34" charset="0"/>
              <a:buChar char="•"/>
            </a:pPr>
            <a:r>
              <a:rPr lang="hu-HU" sz="1100" b="1" spc="-37" dirty="0">
                <a:solidFill>
                  <a:schemeClr val="bg1">
                    <a:lumMod val="65000"/>
                  </a:schemeClr>
                </a:solidFill>
                <a:latin typeface="+mn-lt"/>
              </a:rPr>
              <a:t>PMP</a:t>
            </a:r>
          </a:p>
          <a:p>
            <a:endParaRPr lang="hu-HU" sz="1100" b="1" spc="-37" dirty="0">
              <a:solidFill>
                <a:schemeClr val="bg1">
                  <a:lumMod val="65000"/>
                </a:schemeClr>
              </a:solidFill>
              <a:latin typeface="+mn-lt"/>
            </a:endParaRPr>
          </a:p>
          <a:p>
            <a:r>
              <a:rPr lang="hu-HU" sz="1100" b="1" spc="-37" dirty="0">
                <a:solidFill>
                  <a:schemeClr val="bg1">
                    <a:lumMod val="65000"/>
                  </a:schemeClr>
                </a:solidFill>
                <a:latin typeface="+mn-lt"/>
              </a:rPr>
              <a:t>2013. november 4.</a:t>
            </a:r>
          </a:p>
        </p:txBody>
      </p:sp>
      <p:sp>
        <p:nvSpPr>
          <p:cNvPr id="13" name="Szövegdoboz 12"/>
          <p:cNvSpPr txBox="1"/>
          <p:nvPr/>
        </p:nvSpPr>
        <p:spPr>
          <a:xfrm>
            <a:off x="6172288" y="4419600"/>
            <a:ext cx="2285912" cy="1252255"/>
          </a:xfrm>
          <a:prstGeom prst="rect">
            <a:avLst/>
          </a:prstGeom>
          <a:noFill/>
        </p:spPr>
        <p:txBody>
          <a:bodyPr wrap="square" lIns="33332" tIns="33332" rIns="33332" bIns="33332" rtlCol="0">
            <a:spAutoFit/>
          </a:bodyPr>
          <a:lstStyle/>
          <a:p>
            <a:r>
              <a:rPr lang="hu-HU" sz="1100" b="1" spc="-37" dirty="0">
                <a:latin typeface="+mn-lt"/>
              </a:rPr>
              <a:t>ADAPT.CPC+CPA</a:t>
            </a:r>
          </a:p>
          <a:p>
            <a:endParaRPr lang="hu-HU" sz="1100" b="1" spc="-37" dirty="0">
              <a:latin typeface="+mn-lt"/>
            </a:endParaRPr>
          </a:p>
          <a:p>
            <a:r>
              <a:rPr lang="hu-HU" sz="1100" b="1" spc="-37" dirty="0">
                <a:latin typeface="+mn-lt"/>
              </a:rPr>
              <a:t>ADAPT.CPM:</a:t>
            </a:r>
          </a:p>
          <a:p>
            <a:pPr marL="158746" indent="-158746">
              <a:buFont typeface="Arial" pitchFamily="34" charset="0"/>
              <a:buChar char="•"/>
            </a:pPr>
            <a:r>
              <a:rPr lang="hu-HU" sz="1100" b="1" spc="-37" dirty="0" err="1">
                <a:latin typeface="+mn-lt"/>
              </a:rPr>
              <a:t>Retargeting</a:t>
            </a:r>
            <a:endParaRPr lang="hu-HU" sz="1100" b="1" spc="-37" dirty="0">
              <a:latin typeface="+mn-lt"/>
            </a:endParaRPr>
          </a:p>
          <a:p>
            <a:pPr marL="158746" indent="-158746">
              <a:buFont typeface="Arial" pitchFamily="34" charset="0"/>
              <a:buChar char="•"/>
            </a:pPr>
            <a:r>
              <a:rPr lang="hu-HU" sz="1100" b="1" spc="-37" dirty="0">
                <a:latin typeface="+mn-lt"/>
              </a:rPr>
              <a:t>Csatornák</a:t>
            </a:r>
          </a:p>
          <a:p>
            <a:endParaRPr lang="hu-HU" sz="1100" b="1" spc="-37" dirty="0">
              <a:latin typeface="+mn-lt"/>
            </a:endParaRPr>
          </a:p>
          <a:p>
            <a:r>
              <a:rPr lang="hu-HU" sz="1100" b="1" spc="-37" dirty="0">
                <a:latin typeface="+mn-lt"/>
              </a:rPr>
              <a:t>2013. február 10.</a:t>
            </a:r>
          </a:p>
        </p:txBody>
      </p:sp>
      <p:sp>
        <p:nvSpPr>
          <p:cNvPr id="14" name="Szövegdoboz 13"/>
          <p:cNvSpPr txBox="1"/>
          <p:nvPr/>
        </p:nvSpPr>
        <p:spPr>
          <a:xfrm>
            <a:off x="5999018" y="2622454"/>
            <a:ext cx="2285912" cy="575146"/>
          </a:xfrm>
          <a:prstGeom prst="rect">
            <a:avLst/>
          </a:prstGeom>
          <a:noFill/>
        </p:spPr>
        <p:txBody>
          <a:bodyPr wrap="square" lIns="33332" tIns="33332" rIns="33332" bIns="33332" rtlCol="0">
            <a:spAutoFit/>
          </a:bodyPr>
          <a:lstStyle/>
          <a:p>
            <a:pPr algn="r"/>
            <a:r>
              <a:rPr lang="hu-HU" sz="1100" b="1" spc="-37" dirty="0">
                <a:latin typeface="+mn-lt"/>
              </a:rPr>
              <a:t>ADAPT.AUDIENCE (CPM):</a:t>
            </a:r>
          </a:p>
          <a:p>
            <a:pPr algn="r"/>
            <a:endParaRPr lang="hu-HU" sz="1100" b="1" spc="-37" dirty="0">
              <a:latin typeface="+mn-lt"/>
            </a:endParaRPr>
          </a:p>
          <a:p>
            <a:pPr algn="r"/>
            <a:r>
              <a:rPr lang="hu-HU" sz="1100" b="1" spc="-37" dirty="0">
                <a:latin typeface="+mn-lt"/>
              </a:rPr>
              <a:t>2013. március  31.</a:t>
            </a:r>
          </a:p>
        </p:txBody>
      </p:sp>
      <p:sp>
        <p:nvSpPr>
          <p:cNvPr id="15" name="Szövegdoboz 14"/>
          <p:cNvSpPr txBox="1"/>
          <p:nvPr/>
        </p:nvSpPr>
        <p:spPr>
          <a:xfrm>
            <a:off x="194052" y="2362200"/>
            <a:ext cx="2285912" cy="575146"/>
          </a:xfrm>
          <a:prstGeom prst="rect">
            <a:avLst/>
          </a:prstGeom>
          <a:noFill/>
        </p:spPr>
        <p:txBody>
          <a:bodyPr wrap="square" lIns="33332" tIns="33332" rIns="33332" bIns="33332" rtlCol="0">
            <a:spAutoFit/>
          </a:bodyPr>
          <a:lstStyle/>
          <a:p>
            <a:r>
              <a:rPr lang="hu-HU" sz="1100" b="1" spc="-37" dirty="0" smtClean="0">
                <a:solidFill>
                  <a:schemeClr val="bg1">
                    <a:lumMod val="65000"/>
                  </a:schemeClr>
                </a:solidFill>
                <a:latin typeface="+mn-lt"/>
              </a:rPr>
              <a:t>ADAPT.CPC</a:t>
            </a:r>
          </a:p>
          <a:p>
            <a:endParaRPr lang="hu-HU" sz="1100" b="1" spc="-37" dirty="0">
              <a:solidFill>
                <a:schemeClr val="bg1">
                  <a:lumMod val="65000"/>
                </a:schemeClr>
              </a:solidFill>
              <a:latin typeface="+mn-lt"/>
            </a:endParaRPr>
          </a:p>
          <a:p>
            <a:r>
              <a:rPr lang="hu-HU" sz="1100" b="1" spc="-37" dirty="0">
                <a:solidFill>
                  <a:schemeClr val="bg1">
                    <a:lumMod val="65000"/>
                  </a:schemeClr>
                </a:solidFill>
                <a:latin typeface="+mn-lt"/>
              </a:rPr>
              <a:t>2013.szeptember 23.</a:t>
            </a:r>
          </a:p>
        </p:txBody>
      </p:sp>
      <p:sp>
        <p:nvSpPr>
          <p:cNvPr id="16" name="Téglalap 15"/>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82334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57200" y="1265237"/>
            <a:ext cx="8229600" cy="4525963"/>
          </a:xfrm>
        </p:spPr>
        <p:txBody>
          <a:bodyPr/>
          <a:lstStyle/>
          <a:p>
            <a:r>
              <a:rPr lang="hu-HU" sz="1800" dirty="0">
                <a:solidFill>
                  <a:schemeClr val="accent6">
                    <a:lumMod val="20000"/>
                    <a:lumOff val="80000"/>
                  </a:schemeClr>
                </a:solidFill>
              </a:rPr>
              <a:t>„</a:t>
            </a:r>
            <a:r>
              <a:rPr lang="en-US" sz="1800" dirty="0">
                <a:solidFill>
                  <a:schemeClr val="accent6">
                    <a:lumMod val="20000"/>
                    <a:lumOff val="80000"/>
                  </a:schemeClr>
                </a:solidFill>
              </a:rPr>
              <a:t>to organize the world’s information and make it universally accessible and useful</a:t>
            </a:r>
            <a:r>
              <a:rPr lang="hu-HU" sz="1800" dirty="0">
                <a:solidFill>
                  <a:schemeClr val="accent6">
                    <a:lumMod val="20000"/>
                    <a:lumOff val="80000"/>
                  </a:schemeClr>
                </a:solidFill>
              </a:rPr>
              <a:t>”</a:t>
            </a:r>
            <a:endParaRPr lang="en-US" sz="1800" dirty="0">
              <a:solidFill>
                <a:schemeClr val="accent6">
                  <a:lumMod val="20000"/>
                  <a:lumOff val="80000"/>
                </a:schemeClr>
              </a:solidFill>
            </a:endParaRPr>
          </a:p>
          <a:p>
            <a:r>
              <a:rPr lang="hu-HU" sz="1800" dirty="0"/>
              <a:t>„</a:t>
            </a:r>
            <a:r>
              <a:rPr lang="en-US" sz="1800" dirty="0"/>
              <a:t>to give people the power to share and make the world more open and connected</a:t>
            </a:r>
            <a:r>
              <a:rPr lang="hu-HU" sz="1800" dirty="0"/>
              <a:t>”</a:t>
            </a:r>
          </a:p>
          <a:p>
            <a:r>
              <a:rPr lang="hu-HU" sz="1800" dirty="0" smtClean="0">
                <a:solidFill>
                  <a:schemeClr val="accent6">
                    <a:lumMod val="20000"/>
                    <a:lumOff val="80000"/>
                  </a:schemeClr>
                </a:solidFill>
              </a:rPr>
              <a:t>„</a:t>
            </a:r>
            <a:r>
              <a:rPr lang="en-US" sz="1800" dirty="0" smtClean="0">
                <a:solidFill>
                  <a:schemeClr val="accent6">
                    <a:lumMod val="20000"/>
                    <a:lumOff val="80000"/>
                  </a:schemeClr>
                </a:solidFill>
              </a:rPr>
              <a:t>to </a:t>
            </a:r>
            <a:r>
              <a:rPr lang="en-US" sz="1800" dirty="0">
                <a:solidFill>
                  <a:schemeClr val="accent6">
                    <a:lumMod val="20000"/>
                    <a:lumOff val="80000"/>
                  </a:schemeClr>
                </a:solidFill>
              </a:rPr>
              <a:t>be Earth’s most </a:t>
            </a:r>
            <a:r>
              <a:rPr lang="en-US" sz="1800" u="sng" dirty="0">
                <a:solidFill>
                  <a:schemeClr val="accent6">
                    <a:lumMod val="20000"/>
                    <a:lumOff val="80000"/>
                  </a:schemeClr>
                </a:solidFill>
              </a:rPr>
              <a:t>customer-centric</a:t>
            </a:r>
            <a:r>
              <a:rPr lang="en-US" sz="1800" dirty="0">
                <a:solidFill>
                  <a:schemeClr val="accent6">
                    <a:lumMod val="20000"/>
                    <a:lumOff val="80000"/>
                  </a:schemeClr>
                </a:solidFill>
              </a:rPr>
              <a:t> company, where customers can find and discover </a:t>
            </a:r>
            <a:r>
              <a:rPr lang="en-US" sz="1800" u="sng" dirty="0">
                <a:solidFill>
                  <a:schemeClr val="accent6">
                    <a:lumMod val="20000"/>
                    <a:lumOff val="80000"/>
                  </a:schemeClr>
                </a:solidFill>
              </a:rPr>
              <a:t>anything</a:t>
            </a:r>
            <a:r>
              <a:rPr lang="en-US" sz="1800" dirty="0">
                <a:solidFill>
                  <a:schemeClr val="accent6">
                    <a:lumMod val="20000"/>
                    <a:lumOff val="80000"/>
                  </a:schemeClr>
                </a:solidFill>
              </a:rPr>
              <a:t> they might want to </a:t>
            </a:r>
            <a:r>
              <a:rPr lang="en-US" sz="1800" u="sng" dirty="0">
                <a:solidFill>
                  <a:schemeClr val="accent6">
                    <a:lumMod val="20000"/>
                    <a:lumOff val="80000"/>
                  </a:schemeClr>
                </a:solidFill>
              </a:rPr>
              <a:t>buy online</a:t>
            </a:r>
            <a:r>
              <a:rPr lang="en-US" sz="1800" dirty="0">
                <a:solidFill>
                  <a:schemeClr val="accent6">
                    <a:lumMod val="20000"/>
                    <a:lumOff val="80000"/>
                  </a:schemeClr>
                </a:solidFill>
              </a:rPr>
              <a:t>, and endeavors to </a:t>
            </a:r>
            <a:r>
              <a:rPr lang="en-US" sz="1800" dirty="0" smtClean="0">
                <a:solidFill>
                  <a:schemeClr val="accent6">
                    <a:lumMod val="20000"/>
                    <a:lumOff val="80000"/>
                  </a:schemeClr>
                </a:solidFill>
              </a:rPr>
              <a:t>offer </a:t>
            </a:r>
            <a:r>
              <a:rPr lang="en-US" sz="1800" dirty="0">
                <a:solidFill>
                  <a:schemeClr val="accent6">
                    <a:lumMod val="20000"/>
                    <a:lumOff val="80000"/>
                  </a:schemeClr>
                </a:solidFill>
              </a:rPr>
              <a:t>its customers the </a:t>
            </a:r>
            <a:r>
              <a:rPr lang="en-US" sz="1800" u="sng" dirty="0">
                <a:solidFill>
                  <a:schemeClr val="accent6">
                    <a:lumMod val="20000"/>
                    <a:lumOff val="80000"/>
                  </a:schemeClr>
                </a:solidFill>
              </a:rPr>
              <a:t>lowest possible </a:t>
            </a:r>
            <a:r>
              <a:rPr lang="en-US" sz="1800" u="sng" dirty="0" smtClean="0">
                <a:solidFill>
                  <a:schemeClr val="accent6">
                    <a:lumMod val="20000"/>
                    <a:lumOff val="80000"/>
                  </a:schemeClr>
                </a:solidFill>
              </a:rPr>
              <a:t>prices</a:t>
            </a:r>
            <a:r>
              <a:rPr lang="hu-HU" sz="1800" dirty="0" smtClean="0">
                <a:solidFill>
                  <a:schemeClr val="accent6">
                    <a:lumMod val="20000"/>
                    <a:lumOff val="80000"/>
                  </a:schemeClr>
                </a:solidFill>
              </a:rPr>
              <a:t>”</a:t>
            </a:r>
          </a:p>
          <a:p>
            <a:r>
              <a:rPr lang="hu-HU" sz="1800" dirty="0" smtClean="0">
                <a:solidFill>
                  <a:schemeClr val="accent6">
                    <a:lumMod val="20000"/>
                    <a:lumOff val="80000"/>
                  </a:schemeClr>
                </a:solidFill>
              </a:rPr>
              <a:t>„</a:t>
            </a:r>
            <a:r>
              <a:rPr lang="en-US" sz="1800" dirty="0" smtClean="0">
                <a:solidFill>
                  <a:schemeClr val="accent6">
                    <a:lumMod val="20000"/>
                    <a:lumOff val="80000"/>
                  </a:schemeClr>
                </a:solidFill>
              </a:rPr>
              <a:t>to </a:t>
            </a:r>
            <a:r>
              <a:rPr lang="en-US" sz="1800" dirty="0">
                <a:solidFill>
                  <a:schemeClr val="accent6">
                    <a:lumMod val="20000"/>
                    <a:lumOff val="80000"/>
                  </a:schemeClr>
                </a:solidFill>
              </a:rPr>
              <a:t>provide a global online marketplace where practically anyone can trade practically anything, enabling </a:t>
            </a:r>
            <a:r>
              <a:rPr lang="en-US" sz="1800" u="sng" dirty="0">
                <a:solidFill>
                  <a:schemeClr val="accent6">
                    <a:lumMod val="20000"/>
                    <a:lumOff val="80000"/>
                  </a:schemeClr>
                </a:solidFill>
              </a:rPr>
              <a:t>economic opportunity </a:t>
            </a:r>
            <a:r>
              <a:rPr lang="en-US" sz="1800" dirty="0">
                <a:solidFill>
                  <a:schemeClr val="accent6">
                    <a:lumMod val="20000"/>
                    <a:lumOff val="80000"/>
                  </a:schemeClr>
                </a:solidFill>
              </a:rPr>
              <a:t>around the </a:t>
            </a:r>
            <a:r>
              <a:rPr lang="en-US" sz="1800" dirty="0" smtClean="0">
                <a:solidFill>
                  <a:schemeClr val="accent6">
                    <a:lumMod val="20000"/>
                    <a:lumOff val="80000"/>
                  </a:schemeClr>
                </a:solidFill>
              </a:rPr>
              <a:t>world</a:t>
            </a:r>
            <a:r>
              <a:rPr lang="hu-HU" sz="1800" dirty="0" smtClean="0">
                <a:solidFill>
                  <a:schemeClr val="accent6">
                    <a:lumMod val="20000"/>
                    <a:lumOff val="80000"/>
                  </a:schemeClr>
                </a:solidFill>
              </a:rPr>
              <a:t>”</a:t>
            </a:r>
          </a:p>
          <a:p>
            <a:r>
              <a:rPr lang="hu-HU" sz="1800" dirty="0" smtClean="0">
                <a:solidFill>
                  <a:schemeClr val="accent6">
                    <a:lumMod val="20000"/>
                    <a:lumOff val="80000"/>
                  </a:schemeClr>
                </a:solidFill>
              </a:rPr>
              <a:t>„w</a:t>
            </a:r>
            <a:r>
              <a:rPr lang="en-US" sz="1800" dirty="0" smtClean="0">
                <a:solidFill>
                  <a:schemeClr val="accent6">
                    <a:lumMod val="20000"/>
                    <a:lumOff val="80000"/>
                  </a:schemeClr>
                </a:solidFill>
              </a:rPr>
              <a:t>e </a:t>
            </a:r>
            <a:r>
              <a:rPr lang="en-US" sz="1800" dirty="0">
                <a:solidFill>
                  <a:schemeClr val="accent6">
                    <a:lumMod val="20000"/>
                    <a:lumOff val="80000"/>
                  </a:schemeClr>
                </a:solidFill>
              </a:rPr>
              <a:t>make the </a:t>
            </a:r>
            <a:r>
              <a:rPr lang="en-US" sz="1800" dirty="0" smtClean="0">
                <a:solidFill>
                  <a:schemeClr val="accent6">
                    <a:lumMod val="20000"/>
                    <a:lumOff val="80000"/>
                  </a:schemeClr>
                </a:solidFill>
              </a:rPr>
              <a:t>world's </a:t>
            </a:r>
            <a:r>
              <a:rPr lang="en-US" sz="1800" dirty="0">
                <a:solidFill>
                  <a:schemeClr val="accent6">
                    <a:lumMod val="20000"/>
                    <a:lumOff val="80000"/>
                  </a:schemeClr>
                </a:solidFill>
              </a:rPr>
              <a:t>daily habits </a:t>
            </a:r>
            <a:r>
              <a:rPr lang="en-US" sz="1800" u="sng" dirty="0">
                <a:solidFill>
                  <a:schemeClr val="accent6">
                    <a:lumMod val="20000"/>
                    <a:lumOff val="80000"/>
                  </a:schemeClr>
                </a:solidFill>
              </a:rPr>
              <a:t>inspiring</a:t>
            </a:r>
            <a:r>
              <a:rPr lang="en-US" sz="1800" dirty="0">
                <a:solidFill>
                  <a:schemeClr val="accent6">
                    <a:lumMod val="20000"/>
                    <a:lumOff val="80000"/>
                  </a:schemeClr>
                </a:solidFill>
              </a:rPr>
              <a:t> </a:t>
            </a:r>
            <a:r>
              <a:rPr lang="en-US" sz="1800" dirty="0" smtClean="0">
                <a:solidFill>
                  <a:schemeClr val="accent6">
                    <a:lumMod val="20000"/>
                    <a:lumOff val="80000"/>
                  </a:schemeClr>
                </a:solidFill>
              </a:rPr>
              <a:t>and </a:t>
            </a:r>
            <a:r>
              <a:rPr lang="en-US" sz="1800" u="sng" dirty="0" smtClean="0">
                <a:solidFill>
                  <a:schemeClr val="accent6">
                    <a:lumMod val="20000"/>
                    <a:lumOff val="80000"/>
                  </a:schemeClr>
                </a:solidFill>
              </a:rPr>
              <a:t>entertaining</a:t>
            </a:r>
            <a:r>
              <a:rPr lang="hu-HU" sz="1800" dirty="0" smtClean="0">
                <a:solidFill>
                  <a:schemeClr val="accent6">
                    <a:lumMod val="20000"/>
                    <a:lumOff val="80000"/>
                  </a:schemeClr>
                </a:solidFill>
              </a:rPr>
              <a:t>”</a:t>
            </a:r>
          </a:p>
          <a:p>
            <a:r>
              <a:rPr lang="hu-HU" sz="1800" dirty="0" smtClean="0">
                <a:solidFill>
                  <a:schemeClr val="accent6">
                    <a:lumMod val="20000"/>
                    <a:lumOff val="80000"/>
                  </a:schemeClr>
                </a:solidFill>
              </a:rPr>
              <a:t>„</a:t>
            </a:r>
            <a:r>
              <a:rPr lang="en-US" sz="1800" dirty="0" smtClean="0">
                <a:solidFill>
                  <a:schemeClr val="accent6">
                    <a:lumMod val="20000"/>
                    <a:lumOff val="80000"/>
                  </a:schemeClr>
                </a:solidFill>
              </a:rPr>
              <a:t>we </a:t>
            </a:r>
            <a:r>
              <a:rPr lang="en-US" sz="1800" dirty="0">
                <a:solidFill>
                  <a:schemeClr val="accent6">
                    <a:lumMod val="20000"/>
                    <a:lumOff val="80000"/>
                  </a:schemeClr>
                </a:solidFill>
              </a:rPr>
              <a:t>help people access and </a:t>
            </a:r>
            <a:r>
              <a:rPr lang="en-US" sz="1800" u="sng" dirty="0">
                <a:solidFill>
                  <a:schemeClr val="accent6">
                    <a:lumMod val="20000"/>
                    <a:lumOff val="80000"/>
                  </a:schemeClr>
                </a:solidFill>
              </a:rPr>
              <a:t>understand</a:t>
            </a:r>
            <a:r>
              <a:rPr lang="en-US" sz="1800" dirty="0">
                <a:solidFill>
                  <a:schemeClr val="accent6">
                    <a:lumMod val="20000"/>
                    <a:lumOff val="80000"/>
                  </a:schemeClr>
                </a:solidFill>
              </a:rPr>
              <a:t> the world. A world full of opportunities and experiences – a world to explore, influence or share. Working together with our customers, we create high </a:t>
            </a:r>
            <a:r>
              <a:rPr lang="en-US" sz="1800" u="sng" dirty="0">
                <a:solidFill>
                  <a:schemeClr val="accent6">
                    <a:lumMod val="20000"/>
                    <a:lumOff val="80000"/>
                  </a:schemeClr>
                </a:solidFill>
              </a:rPr>
              <a:t>quality</a:t>
            </a:r>
            <a:r>
              <a:rPr lang="en-US" sz="1800" dirty="0">
                <a:solidFill>
                  <a:schemeClr val="accent6">
                    <a:lumMod val="20000"/>
                    <a:lumOff val="80000"/>
                  </a:schemeClr>
                </a:solidFill>
              </a:rPr>
              <a:t>, relevant, captivating </a:t>
            </a:r>
            <a:r>
              <a:rPr lang="en-US" sz="1800" u="sng" dirty="0">
                <a:solidFill>
                  <a:schemeClr val="accent6">
                    <a:lumMod val="20000"/>
                    <a:lumOff val="80000"/>
                  </a:schemeClr>
                </a:solidFill>
              </a:rPr>
              <a:t>content</a:t>
            </a:r>
            <a:r>
              <a:rPr lang="en-US" sz="1800" dirty="0">
                <a:solidFill>
                  <a:schemeClr val="accent6">
                    <a:lumMod val="20000"/>
                    <a:lumOff val="80000"/>
                  </a:schemeClr>
                </a:solidFill>
              </a:rPr>
              <a:t>: </a:t>
            </a:r>
            <a:r>
              <a:rPr lang="en-US" sz="1800" u="sng" dirty="0">
                <a:solidFill>
                  <a:schemeClr val="accent6">
                    <a:lumMod val="20000"/>
                    <a:lumOff val="80000"/>
                  </a:schemeClr>
                </a:solidFill>
              </a:rPr>
              <a:t>information</a:t>
            </a:r>
            <a:r>
              <a:rPr lang="en-US" sz="1800" dirty="0">
                <a:solidFill>
                  <a:schemeClr val="accent6">
                    <a:lumMod val="20000"/>
                    <a:lumOff val="80000"/>
                  </a:schemeClr>
                </a:solidFill>
              </a:rPr>
              <a:t>, </a:t>
            </a:r>
            <a:r>
              <a:rPr lang="en-US" sz="1800" u="sng" dirty="0">
                <a:solidFill>
                  <a:schemeClr val="accent6">
                    <a:lumMod val="20000"/>
                    <a:lumOff val="80000"/>
                  </a:schemeClr>
                </a:solidFill>
              </a:rPr>
              <a:t>inspiration</a:t>
            </a:r>
            <a:r>
              <a:rPr lang="en-US" sz="1800" dirty="0">
                <a:solidFill>
                  <a:schemeClr val="accent6">
                    <a:lumMod val="20000"/>
                    <a:lumOff val="80000"/>
                  </a:schemeClr>
                </a:solidFill>
              </a:rPr>
              <a:t>, </a:t>
            </a:r>
            <a:r>
              <a:rPr lang="en-US" sz="1800" u="sng" dirty="0">
                <a:solidFill>
                  <a:schemeClr val="accent6">
                    <a:lumMod val="20000"/>
                    <a:lumOff val="80000"/>
                  </a:schemeClr>
                </a:solidFill>
              </a:rPr>
              <a:t>education</a:t>
            </a:r>
            <a:r>
              <a:rPr lang="en-US" sz="1800" dirty="0">
                <a:solidFill>
                  <a:schemeClr val="accent6">
                    <a:lumMod val="20000"/>
                    <a:lumOff val="80000"/>
                  </a:schemeClr>
                </a:solidFill>
              </a:rPr>
              <a:t> and </a:t>
            </a:r>
            <a:r>
              <a:rPr lang="en-US" sz="1800" u="sng" dirty="0">
                <a:solidFill>
                  <a:schemeClr val="accent6">
                    <a:lumMod val="20000"/>
                    <a:lumOff val="80000"/>
                  </a:schemeClr>
                </a:solidFill>
              </a:rPr>
              <a:t>entertainment</a:t>
            </a:r>
            <a:r>
              <a:rPr lang="en-US" sz="1800" dirty="0">
                <a:solidFill>
                  <a:schemeClr val="accent6">
                    <a:lumMod val="20000"/>
                    <a:lumOff val="80000"/>
                  </a:schemeClr>
                </a:solidFill>
              </a:rPr>
              <a:t>, across media in multiple channels. We serve their individual needs to develop themselves and </a:t>
            </a:r>
            <a:r>
              <a:rPr lang="en-US" sz="1800" u="sng" dirty="0">
                <a:solidFill>
                  <a:schemeClr val="accent6">
                    <a:lumMod val="20000"/>
                    <a:lumOff val="80000"/>
                  </a:schemeClr>
                </a:solidFill>
              </a:rPr>
              <a:t>enjoy their </a:t>
            </a:r>
            <a:r>
              <a:rPr lang="en-US" sz="1800" u="sng" dirty="0" smtClean="0">
                <a:solidFill>
                  <a:schemeClr val="accent6">
                    <a:lumMod val="20000"/>
                    <a:lumOff val="80000"/>
                  </a:schemeClr>
                </a:solidFill>
              </a:rPr>
              <a:t>lives</a:t>
            </a:r>
            <a:r>
              <a:rPr lang="hu-HU" sz="1800" dirty="0" smtClean="0">
                <a:solidFill>
                  <a:schemeClr val="accent6">
                    <a:lumMod val="20000"/>
                    <a:lumOff val="80000"/>
                  </a:schemeClr>
                </a:solidFill>
              </a:rPr>
              <a:t>”</a:t>
            </a:r>
          </a:p>
        </p:txBody>
      </p:sp>
      <p:sp>
        <p:nvSpPr>
          <p:cNvPr id="2" name="Cím 1"/>
          <p:cNvSpPr>
            <a:spLocks noGrp="1"/>
          </p:cNvSpPr>
          <p:nvPr>
            <p:ph type="title"/>
          </p:nvPr>
        </p:nvSpPr>
        <p:spPr/>
        <p:txBody>
          <a:bodyPr/>
          <a:lstStyle/>
          <a:p>
            <a:r>
              <a:rPr lang="hu-HU" dirty="0" smtClean="0"/>
              <a:t>Tudd ki vagy és mit akarsz</a:t>
            </a:r>
            <a:endParaRPr lang="hu-HU" dirty="0"/>
          </a:p>
        </p:txBody>
      </p:sp>
      <p:grpSp>
        <p:nvGrpSpPr>
          <p:cNvPr id="10" name="Csoportba foglalás 9"/>
          <p:cNvGrpSpPr/>
          <p:nvPr/>
        </p:nvGrpSpPr>
        <p:grpSpPr>
          <a:xfrm>
            <a:off x="304800" y="1066800"/>
            <a:ext cx="8610600" cy="5029200"/>
            <a:chOff x="304800" y="1066800"/>
            <a:chExt cx="8610600" cy="5029200"/>
          </a:xfrm>
        </p:grpSpPr>
        <p:grpSp>
          <p:nvGrpSpPr>
            <p:cNvPr id="7" name="Csoportba foglalás 6"/>
            <p:cNvGrpSpPr/>
            <p:nvPr/>
          </p:nvGrpSpPr>
          <p:grpSpPr>
            <a:xfrm>
              <a:off x="304800" y="2209800"/>
              <a:ext cx="8610600" cy="3886200"/>
              <a:chOff x="304800" y="2209800"/>
              <a:chExt cx="8610600" cy="3886200"/>
            </a:xfrm>
          </p:grpSpPr>
          <p:sp>
            <p:nvSpPr>
              <p:cNvPr id="4" name="Téglalap 3"/>
              <p:cNvSpPr/>
              <p:nvPr/>
            </p:nvSpPr>
            <p:spPr>
              <a:xfrm>
                <a:off x="304800" y="2514600"/>
                <a:ext cx="8610600" cy="358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5124" name="Picture 4" descr="http://staffxperts.de/wp-content/uploads/Facebook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238" y="2209800"/>
                <a:ext cx="7697162" cy="28956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églalap 8"/>
            <p:cNvSpPr/>
            <p:nvPr/>
          </p:nvSpPr>
          <p:spPr>
            <a:xfrm>
              <a:off x="381000" y="1066800"/>
              <a:ext cx="85344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sp>
        <p:nvSpPr>
          <p:cNvPr id="11" name="Téglalap 10"/>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17345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Afgeronde rechthoek 33"/>
          <p:cNvSpPr/>
          <p:nvPr/>
        </p:nvSpPr>
        <p:spPr>
          <a:xfrm>
            <a:off x="257820" y="4109240"/>
            <a:ext cx="8597423" cy="993980"/>
          </a:xfrm>
          <a:prstGeom prst="roundRect">
            <a:avLst/>
          </a:prstGeom>
          <a:solidFill>
            <a:srgbClr val="FEBF58"/>
          </a:solidFill>
          <a:ln>
            <a:noFill/>
          </a:ln>
          <a:effectLst>
            <a:outerShdw sx="1000" sy="1000" rotWithShape="0">
              <a:srgbClr val="000000"/>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102402" tIns="51200" rIns="102402" bIns="51200" numCol="1" spcCol="0" rtlCol="0" fromWordArt="0" anchor="ctr" anchorCtr="0" forceAA="0" compatLnSpc="1">
            <a:prstTxWarp prst="textNoShape">
              <a:avLst/>
            </a:prstTxWarp>
            <a:noAutofit/>
          </a:bodyPr>
          <a:lstStyle/>
          <a:p>
            <a:pPr algn="ctr"/>
            <a:endParaRPr lang="en-US" dirty="0"/>
          </a:p>
        </p:txBody>
      </p:sp>
      <p:sp>
        <p:nvSpPr>
          <p:cNvPr id="20" name="Afgeronde rechthoek 19"/>
          <p:cNvSpPr/>
          <p:nvPr/>
        </p:nvSpPr>
        <p:spPr>
          <a:xfrm>
            <a:off x="226882" y="1563706"/>
            <a:ext cx="8628361" cy="2387600"/>
          </a:xfrm>
          <a:prstGeom prst="roundRect">
            <a:avLst/>
          </a:prstGeom>
          <a:solidFill>
            <a:srgbClr val="FED086"/>
          </a:solid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02402" tIns="51200" rIns="102402" bIns="51200" numCol="1" spcCol="0" rtlCol="0" fromWordArt="0" anchor="ctr" anchorCtr="0" forceAA="0" compatLnSpc="1">
            <a:prstTxWarp prst="textNoShape">
              <a:avLst/>
            </a:prstTxWarp>
            <a:noAutofit/>
          </a:bodyPr>
          <a:lstStyle/>
          <a:p>
            <a:pPr algn="ctr"/>
            <a:endParaRPr lang="en-US" dirty="0"/>
          </a:p>
        </p:txBody>
      </p:sp>
      <p:sp>
        <p:nvSpPr>
          <p:cNvPr id="14" name="Afgeronde rechthoek 13"/>
          <p:cNvSpPr/>
          <p:nvPr/>
        </p:nvSpPr>
        <p:spPr>
          <a:xfrm>
            <a:off x="226882" y="541186"/>
            <a:ext cx="8628361" cy="906961"/>
          </a:xfrm>
          <a:prstGeom prst="roundRect">
            <a:avLst/>
          </a:prstGeom>
          <a:solidFill>
            <a:srgbClr val="FEDDA8"/>
          </a:solid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02402" tIns="51200" rIns="102402" bIns="51200" numCol="1" spcCol="0" rtlCol="0" fromWordArt="0" anchor="ctr" anchorCtr="0" forceAA="0" compatLnSpc="1">
            <a:prstTxWarp prst="textNoShape">
              <a:avLst/>
            </a:prstTxWarp>
            <a:noAutofit/>
          </a:bodyPr>
          <a:lstStyle/>
          <a:p>
            <a:pPr algn="ctr"/>
            <a:endParaRPr lang="en-US" dirty="0"/>
          </a:p>
        </p:txBody>
      </p:sp>
      <p:sp>
        <p:nvSpPr>
          <p:cNvPr id="10" name="Afgeronde rechthoek 9"/>
          <p:cNvSpPr/>
          <p:nvPr/>
        </p:nvSpPr>
        <p:spPr>
          <a:xfrm>
            <a:off x="1684433" y="266750"/>
            <a:ext cx="2421972" cy="5098343"/>
          </a:xfrm>
          <a:prstGeom prst="roundRect">
            <a:avLst/>
          </a:prstGeom>
          <a:ln w="19050">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02402" tIns="51200" rIns="102402" bIns="51200" numCol="1" spcCol="0" rtlCol="0" fromWordArt="0" anchor="ctr" anchorCtr="0" forceAA="0" compatLnSpc="1">
            <a:prstTxWarp prst="textNoShape">
              <a:avLst/>
            </a:prstTxWarp>
            <a:noAutofit/>
          </a:bodyPr>
          <a:lstStyle/>
          <a:p>
            <a:pPr algn="ctr"/>
            <a:endParaRPr lang="en-US"/>
          </a:p>
        </p:txBody>
      </p:sp>
      <p:sp>
        <p:nvSpPr>
          <p:cNvPr id="12" name="Afgeronde rechthoek 11"/>
          <p:cNvSpPr/>
          <p:nvPr/>
        </p:nvSpPr>
        <p:spPr>
          <a:xfrm>
            <a:off x="5524463" y="266750"/>
            <a:ext cx="2349410" cy="5098343"/>
          </a:xfrm>
          <a:prstGeom prst="roundRect">
            <a:avLst/>
          </a:prstGeom>
          <a:ln w="19050">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02402" tIns="51200" rIns="102402" bIns="51200" numCol="1" spcCol="0" rtlCol="0" fromWordArt="0" anchor="ctr" anchorCtr="0" forceAA="0" compatLnSpc="1">
            <a:prstTxWarp prst="textNoShape">
              <a:avLst/>
            </a:prstTxWarp>
            <a:noAutofit/>
          </a:bodyPr>
          <a:lstStyle/>
          <a:p>
            <a:pPr algn="ctr"/>
            <a:endParaRPr lang="en-US" dirty="0"/>
          </a:p>
        </p:txBody>
      </p:sp>
      <p:sp>
        <p:nvSpPr>
          <p:cNvPr id="16" name="Tekstvak 15"/>
          <p:cNvSpPr txBox="1"/>
          <p:nvPr/>
        </p:nvSpPr>
        <p:spPr>
          <a:xfrm>
            <a:off x="1752600" y="288619"/>
            <a:ext cx="2152080" cy="266085"/>
          </a:xfrm>
          <a:prstGeom prst="rect">
            <a:avLst/>
          </a:prstGeom>
          <a:noFill/>
        </p:spPr>
        <p:txBody>
          <a:bodyPr wrap="square" lIns="40316" tIns="40316" rIns="40316" bIns="40316" rtlCol="0">
            <a:spAutoFit/>
          </a:bodyPr>
          <a:lstStyle/>
          <a:p>
            <a:pPr algn="ctr"/>
            <a:r>
              <a:rPr lang="en-US" sz="1200" b="1" spc="-44" dirty="0" smtClean="0"/>
              <a:t>Product</a:t>
            </a:r>
            <a:endParaRPr lang="en-US" sz="1200" b="1" spc="-44" dirty="0"/>
          </a:p>
        </p:txBody>
      </p:sp>
      <p:sp>
        <p:nvSpPr>
          <p:cNvPr id="18" name="Tekstvak 17"/>
          <p:cNvSpPr txBox="1"/>
          <p:nvPr/>
        </p:nvSpPr>
        <p:spPr>
          <a:xfrm>
            <a:off x="6006820" y="286751"/>
            <a:ext cx="1384580" cy="266085"/>
          </a:xfrm>
          <a:prstGeom prst="rect">
            <a:avLst/>
          </a:prstGeom>
          <a:noFill/>
        </p:spPr>
        <p:txBody>
          <a:bodyPr wrap="square" lIns="40316" tIns="40316" rIns="40316" bIns="40316" rtlCol="0">
            <a:spAutoFit/>
          </a:bodyPr>
          <a:lstStyle/>
          <a:p>
            <a:pPr algn="ctr"/>
            <a:r>
              <a:rPr lang="en-US" sz="1200" b="1" spc="-44" dirty="0" smtClean="0"/>
              <a:t>Delivery</a:t>
            </a:r>
            <a:endParaRPr lang="en-US" sz="1200" b="1" spc="-44" dirty="0"/>
          </a:p>
        </p:txBody>
      </p:sp>
      <p:sp>
        <p:nvSpPr>
          <p:cNvPr id="22" name="Tekstvak 21"/>
          <p:cNvSpPr txBox="1"/>
          <p:nvPr/>
        </p:nvSpPr>
        <p:spPr>
          <a:xfrm>
            <a:off x="223319" y="756303"/>
            <a:ext cx="1591738" cy="512307"/>
          </a:xfrm>
          <a:prstGeom prst="rect">
            <a:avLst/>
          </a:prstGeom>
          <a:noFill/>
        </p:spPr>
        <p:txBody>
          <a:bodyPr wrap="square" lIns="40316" tIns="40316" rIns="40316" bIns="40316" rtlCol="0">
            <a:spAutoFit/>
          </a:bodyPr>
          <a:lstStyle/>
          <a:p>
            <a:pPr algn="ctr"/>
            <a:r>
              <a:rPr lang="en-US" sz="1400" b="1" spc="-44" dirty="0">
                <a:solidFill>
                  <a:schemeClr val="tx1">
                    <a:lumMod val="65000"/>
                    <a:lumOff val="35000"/>
                  </a:schemeClr>
                </a:solidFill>
              </a:rPr>
              <a:t>Performance</a:t>
            </a:r>
          </a:p>
          <a:p>
            <a:pPr algn="ctr"/>
            <a:r>
              <a:rPr lang="en-US" sz="1400" b="1" spc="-44" dirty="0">
                <a:solidFill>
                  <a:schemeClr val="tx1">
                    <a:lumMod val="65000"/>
                    <a:lumOff val="35000"/>
                  </a:schemeClr>
                </a:solidFill>
              </a:rPr>
              <a:t>Objective </a:t>
            </a:r>
          </a:p>
        </p:txBody>
      </p:sp>
      <p:sp>
        <p:nvSpPr>
          <p:cNvPr id="23" name="Tekstvak 22"/>
          <p:cNvSpPr txBox="1"/>
          <p:nvPr/>
        </p:nvSpPr>
        <p:spPr>
          <a:xfrm>
            <a:off x="226881" y="2370336"/>
            <a:ext cx="1591738" cy="727750"/>
          </a:xfrm>
          <a:prstGeom prst="rect">
            <a:avLst/>
          </a:prstGeom>
          <a:noFill/>
        </p:spPr>
        <p:txBody>
          <a:bodyPr wrap="square" lIns="40316" tIns="40316" rIns="40316" bIns="40316" rtlCol="0">
            <a:spAutoFit/>
          </a:bodyPr>
          <a:lstStyle/>
          <a:p>
            <a:pPr algn="ctr"/>
            <a:r>
              <a:rPr lang="en-US" sz="1400" b="1" spc="-44" dirty="0">
                <a:solidFill>
                  <a:schemeClr val="tx1">
                    <a:lumMod val="65000"/>
                    <a:lumOff val="35000"/>
                  </a:schemeClr>
                </a:solidFill>
              </a:rPr>
              <a:t>Branding</a:t>
            </a:r>
          </a:p>
          <a:p>
            <a:pPr algn="ctr"/>
            <a:r>
              <a:rPr lang="en-US" sz="1400" b="1" spc="-44" dirty="0">
                <a:solidFill>
                  <a:schemeClr val="tx1">
                    <a:lumMod val="65000"/>
                    <a:lumOff val="35000"/>
                  </a:schemeClr>
                </a:solidFill>
              </a:rPr>
              <a:t>Objective </a:t>
            </a:r>
            <a:endParaRPr lang="hu-HU" sz="1400" b="1" spc="-44" dirty="0">
              <a:solidFill>
                <a:schemeClr val="tx1">
                  <a:lumMod val="65000"/>
                  <a:lumOff val="35000"/>
                </a:schemeClr>
              </a:solidFill>
            </a:endParaRPr>
          </a:p>
          <a:p>
            <a:pPr algn="ctr"/>
            <a:endParaRPr lang="en-US" sz="1400" b="1" spc="-44" dirty="0">
              <a:solidFill>
                <a:schemeClr val="tx1">
                  <a:lumMod val="65000"/>
                  <a:lumOff val="35000"/>
                </a:schemeClr>
              </a:solidFill>
            </a:endParaRPr>
          </a:p>
        </p:txBody>
      </p:sp>
      <p:sp>
        <p:nvSpPr>
          <p:cNvPr id="27" name="Rechthoek 26"/>
          <p:cNvSpPr/>
          <p:nvPr/>
        </p:nvSpPr>
        <p:spPr>
          <a:xfrm>
            <a:off x="1818620" y="1349713"/>
            <a:ext cx="1392094" cy="1393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402" tIns="51200" rIns="102402" bIns="51200" numCol="1" spcCol="0" rtlCol="0" fromWordArt="0" anchor="ctr" anchorCtr="0" forceAA="0" compatLnSpc="1">
            <a:prstTxWarp prst="textNoShape">
              <a:avLst/>
            </a:prstTxWarp>
            <a:noAutofit/>
          </a:bodyPr>
          <a:lstStyle/>
          <a:p>
            <a:pPr algn="ctr"/>
            <a:endParaRPr lang="en-US"/>
          </a:p>
        </p:txBody>
      </p:sp>
      <p:sp>
        <p:nvSpPr>
          <p:cNvPr id="28" name="Rechthoek 27"/>
          <p:cNvSpPr/>
          <p:nvPr/>
        </p:nvSpPr>
        <p:spPr>
          <a:xfrm>
            <a:off x="1770494" y="753577"/>
            <a:ext cx="1477514" cy="7652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316" tIns="40316" rIns="40316" bIns="40316" numCol="1" spcCol="0" rtlCol="0" fromWordArt="0" anchor="t" anchorCtr="0" forceAA="0" compatLnSpc="1">
            <a:prstTxWarp prst="textNoShape">
              <a:avLst/>
            </a:prstTxWarp>
            <a:noAutofit/>
          </a:bodyPr>
          <a:lstStyle/>
          <a:p>
            <a:pPr marL="192003" indent="-192003">
              <a:buFont typeface="Arial" pitchFamily="34" charset="0"/>
              <a:buChar char="•"/>
            </a:pPr>
            <a:r>
              <a:rPr lang="en-US" sz="1100" dirty="0">
                <a:solidFill>
                  <a:srgbClr val="0070C0"/>
                </a:solidFill>
              </a:rPr>
              <a:t>CPC display</a:t>
            </a:r>
          </a:p>
          <a:p>
            <a:pPr marL="192003" indent="-192003">
              <a:buFont typeface="Arial" pitchFamily="34" charset="0"/>
              <a:buChar char="•"/>
            </a:pPr>
            <a:r>
              <a:rPr lang="en-US" sz="1100" dirty="0">
                <a:solidFill>
                  <a:srgbClr val="0070C0"/>
                </a:solidFill>
              </a:rPr>
              <a:t>CPC </a:t>
            </a:r>
            <a:r>
              <a:rPr lang="en-US" sz="1100" dirty="0" err="1" smtClean="0">
                <a:solidFill>
                  <a:srgbClr val="0070C0"/>
                </a:solidFill>
              </a:rPr>
              <a:t>te</a:t>
            </a:r>
            <a:r>
              <a:rPr lang="hu-HU" sz="1100" dirty="0" smtClean="0">
                <a:solidFill>
                  <a:srgbClr val="0070C0"/>
                </a:solidFill>
              </a:rPr>
              <a:t>x</a:t>
            </a:r>
            <a:r>
              <a:rPr lang="en-US" sz="1100" dirty="0" smtClean="0">
                <a:solidFill>
                  <a:srgbClr val="0070C0"/>
                </a:solidFill>
              </a:rPr>
              <a:t>t</a:t>
            </a:r>
            <a:endParaRPr lang="en-US" sz="1100" dirty="0">
              <a:solidFill>
                <a:srgbClr val="0070C0"/>
              </a:solidFill>
            </a:endParaRPr>
          </a:p>
        </p:txBody>
      </p:sp>
      <p:sp>
        <p:nvSpPr>
          <p:cNvPr id="29" name="Rechthoek 28"/>
          <p:cNvSpPr/>
          <p:nvPr/>
        </p:nvSpPr>
        <p:spPr>
          <a:xfrm>
            <a:off x="1770494" y="1590372"/>
            <a:ext cx="2238381" cy="12283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316" tIns="40316" rIns="40316" bIns="40316" numCol="1" spcCol="0" rtlCol="0" fromWordArt="0" anchor="t" anchorCtr="0" forceAA="0" compatLnSpc="1">
            <a:prstTxWarp prst="textNoShape">
              <a:avLst/>
            </a:prstTxWarp>
            <a:noAutofit/>
          </a:bodyPr>
          <a:lstStyle/>
          <a:p>
            <a:pPr marL="192003" indent="-192003">
              <a:buFont typeface="Arial" pitchFamily="34" charset="0"/>
              <a:buChar char="•"/>
            </a:pPr>
            <a:r>
              <a:rPr lang="en-US" sz="1100" dirty="0">
                <a:solidFill>
                  <a:srgbClr val="0070C0"/>
                </a:solidFill>
              </a:rPr>
              <a:t>CPM display</a:t>
            </a:r>
          </a:p>
          <a:p>
            <a:pPr marL="192003" indent="-192003">
              <a:buFont typeface="Arial" pitchFamily="34" charset="0"/>
              <a:buChar char="•"/>
            </a:pPr>
            <a:r>
              <a:rPr lang="en-US" sz="1100" dirty="0">
                <a:solidFill>
                  <a:srgbClr val="0070C0"/>
                </a:solidFill>
              </a:rPr>
              <a:t>CPM text</a:t>
            </a:r>
          </a:p>
          <a:p>
            <a:pPr marL="192003" indent="-192003">
              <a:buFont typeface="Arial" pitchFamily="34" charset="0"/>
              <a:buChar char="•"/>
            </a:pPr>
            <a:r>
              <a:rPr lang="en-US" sz="1100" dirty="0">
                <a:solidFill>
                  <a:schemeClr val="tx1"/>
                </a:solidFill>
              </a:rPr>
              <a:t>ADAPT local</a:t>
            </a:r>
          </a:p>
          <a:p>
            <a:pPr marL="192003" indent="-192003">
              <a:buFont typeface="Arial" pitchFamily="34" charset="0"/>
              <a:buChar char="•"/>
            </a:pPr>
            <a:r>
              <a:rPr lang="en-US" sz="1100" dirty="0" err="1">
                <a:solidFill>
                  <a:srgbClr val="0070C0"/>
                </a:solidFill>
              </a:rPr>
              <a:t>ADAPT.channels</a:t>
            </a:r>
            <a:endParaRPr lang="hu-HU" sz="1100" dirty="0">
              <a:solidFill>
                <a:srgbClr val="0070C0"/>
              </a:solidFill>
            </a:endParaRPr>
          </a:p>
          <a:p>
            <a:pPr marL="192003" indent="-192003">
              <a:buFont typeface="Arial" pitchFamily="34" charset="0"/>
              <a:buChar char="•"/>
            </a:pPr>
            <a:endParaRPr lang="hu-HU" sz="1100" dirty="0">
              <a:solidFill>
                <a:schemeClr val="tx1"/>
              </a:solidFill>
            </a:endParaRPr>
          </a:p>
          <a:p>
            <a:r>
              <a:rPr lang="hu-HU" sz="1100" b="1" dirty="0" err="1">
                <a:solidFill>
                  <a:schemeClr val="tx1"/>
                </a:solidFill>
              </a:rPr>
              <a:t>Programmatic</a:t>
            </a:r>
            <a:r>
              <a:rPr lang="hu-HU" sz="1100" b="1" dirty="0">
                <a:solidFill>
                  <a:schemeClr val="tx1"/>
                </a:solidFill>
              </a:rPr>
              <a:t> Premium:</a:t>
            </a:r>
            <a:endParaRPr lang="en-US" sz="1100" b="1" dirty="0">
              <a:solidFill>
                <a:schemeClr val="tx1"/>
              </a:solidFill>
            </a:endParaRPr>
          </a:p>
          <a:p>
            <a:pPr marL="192003" indent="-192003">
              <a:buFont typeface="Arial" pitchFamily="34" charset="0"/>
              <a:buChar char="•"/>
            </a:pPr>
            <a:r>
              <a:rPr lang="en-US" sz="1100" dirty="0">
                <a:solidFill>
                  <a:schemeClr val="tx1"/>
                </a:solidFill>
              </a:rPr>
              <a:t>ADAPT.R</a:t>
            </a:r>
            <a:r>
              <a:rPr lang="hu-HU" sz="1100" dirty="0" err="1">
                <a:solidFill>
                  <a:schemeClr val="tx1"/>
                </a:solidFill>
              </a:rPr>
              <a:t>ich</a:t>
            </a:r>
            <a:r>
              <a:rPr lang="en-US" sz="1100" dirty="0">
                <a:solidFill>
                  <a:schemeClr val="tx1"/>
                </a:solidFill>
              </a:rPr>
              <a:t>M</a:t>
            </a:r>
            <a:r>
              <a:rPr lang="hu-HU" sz="1100" dirty="0" err="1">
                <a:solidFill>
                  <a:schemeClr val="tx1"/>
                </a:solidFill>
              </a:rPr>
              <a:t>edia</a:t>
            </a:r>
            <a:r>
              <a:rPr lang="en-US" sz="1100" dirty="0">
                <a:solidFill>
                  <a:schemeClr val="tx1"/>
                </a:solidFill>
              </a:rPr>
              <a:t> </a:t>
            </a:r>
            <a:r>
              <a:rPr lang="en-US" sz="1100" i="1" u="sng" dirty="0">
                <a:solidFill>
                  <a:schemeClr val="tx1"/>
                </a:solidFill>
              </a:rPr>
              <a:t>new</a:t>
            </a:r>
          </a:p>
          <a:p>
            <a:pPr marL="576776" lvl="1" indent="-192003">
              <a:buFont typeface="Arial" pitchFamily="34" charset="0"/>
              <a:buChar char="•"/>
            </a:pPr>
            <a:r>
              <a:rPr lang="en-US" sz="1100" dirty="0">
                <a:solidFill>
                  <a:schemeClr val="tx1"/>
                </a:solidFill>
              </a:rPr>
              <a:t>Expandable leaderboard</a:t>
            </a:r>
          </a:p>
          <a:p>
            <a:pPr marL="192003" indent="-192003">
              <a:buFont typeface="Arial" pitchFamily="34" charset="0"/>
              <a:buChar char="•"/>
            </a:pPr>
            <a:r>
              <a:rPr lang="en-US" sz="1100" dirty="0">
                <a:solidFill>
                  <a:schemeClr val="tx1"/>
                </a:solidFill>
              </a:rPr>
              <a:t>ADAPT Big Display </a:t>
            </a:r>
            <a:r>
              <a:rPr lang="en-US" sz="1100" i="1" u="sng" dirty="0">
                <a:solidFill>
                  <a:schemeClr val="tx1"/>
                </a:solidFill>
              </a:rPr>
              <a:t>new</a:t>
            </a:r>
            <a:endParaRPr lang="en-US" sz="1100" dirty="0">
              <a:solidFill>
                <a:schemeClr val="tx1"/>
              </a:solidFill>
            </a:endParaRPr>
          </a:p>
          <a:p>
            <a:pPr marL="576776" lvl="1" indent="-192003">
              <a:buFont typeface="Arial" pitchFamily="34" charset="0"/>
              <a:buChar char="•"/>
            </a:pPr>
            <a:r>
              <a:rPr lang="en-US" sz="1100" dirty="0">
                <a:solidFill>
                  <a:schemeClr val="tx1"/>
                </a:solidFill>
              </a:rPr>
              <a:t>Billboard</a:t>
            </a:r>
          </a:p>
          <a:p>
            <a:pPr marL="576776" lvl="1" indent="-192003">
              <a:buFont typeface="Arial" pitchFamily="34" charset="0"/>
              <a:buChar char="•"/>
            </a:pPr>
            <a:r>
              <a:rPr lang="en-US" sz="1100" dirty="0">
                <a:solidFill>
                  <a:schemeClr val="tx1"/>
                </a:solidFill>
              </a:rPr>
              <a:t>Half Page</a:t>
            </a:r>
          </a:p>
          <a:p>
            <a:pPr marL="192003" indent="-192003">
              <a:buFont typeface="Arial" pitchFamily="34" charset="0"/>
              <a:buChar char="•"/>
            </a:pPr>
            <a:r>
              <a:rPr lang="en-US" sz="1100" dirty="0">
                <a:solidFill>
                  <a:schemeClr val="tx1"/>
                </a:solidFill>
              </a:rPr>
              <a:t>Video pre-roll / mid-roll </a:t>
            </a:r>
            <a:r>
              <a:rPr lang="en-US" sz="1100" i="1" u="sng" dirty="0">
                <a:solidFill>
                  <a:schemeClr val="tx1"/>
                </a:solidFill>
              </a:rPr>
              <a:t>new</a:t>
            </a:r>
          </a:p>
          <a:p>
            <a:pPr marL="192003" indent="-192003">
              <a:buFont typeface="Arial" pitchFamily="34" charset="0"/>
              <a:buChar char="•"/>
            </a:pPr>
            <a:endParaRPr lang="en-US" sz="1100" dirty="0">
              <a:solidFill>
                <a:schemeClr val="tx1"/>
              </a:solidFill>
            </a:endParaRPr>
          </a:p>
          <a:p>
            <a:pPr marL="192003" indent="-192003">
              <a:buFont typeface="Arial" pitchFamily="34" charset="0"/>
              <a:buChar char="•"/>
            </a:pPr>
            <a:endParaRPr lang="en-US" sz="1100" dirty="0">
              <a:solidFill>
                <a:schemeClr val="tx1"/>
              </a:solidFill>
            </a:endParaRPr>
          </a:p>
        </p:txBody>
      </p:sp>
      <p:sp>
        <p:nvSpPr>
          <p:cNvPr id="35" name="Tekstvak 34"/>
          <p:cNvSpPr txBox="1"/>
          <p:nvPr/>
        </p:nvSpPr>
        <p:spPr>
          <a:xfrm>
            <a:off x="289769" y="4322234"/>
            <a:ext cx="1591738" cy="512307"/>
          </a:xfrm>
          <a:prstGeom prst="rect">
            <a:avLst/>
          </a:prstGeom>
          <a:noFill/>
        </p:spPr>
        <p:txBody>
          <a:bodyPr wrap="square" lIns="40316" tIns="40316" rIns="40316" bIns="40316" rtlCol="0">
            <a:spAutoFit/>
          </a:bodyPr>
          <a:lstStyle/>
          <a:p>
            <a:pPr algn="ctr"/>
            <a:r>
              <a:rPr lang="en-US" sz="1400" b="1" spc="-44" dirty="0">
                <a:solidFill>
                  <a:schemeClr val="tx1">
                    <a:lumMod val="65000"/>
                    <a:lumOff val="35000"/>
                  </a:schemeClr>
                </a:solidFill>
              </a:rPr>
              <a:t>Targeting </a:t>
            </a:r>
          </a:p>
          <a:p>
            <a:pPr algn="ctr"/>
            <a:r>
              <a:rPr lang="en-US" sz="1400" b="1" spc="-44" dirty="0">
                <a:solidFill>
                  <a:schemeClr val="tx1">
                    <a:lumMod val="65000"/>
                    <a:lumOff val="35000"/>
                  </a:schemeClr>
                </a:solidFill>
              </a:rPr>
              <a:t>Technology</a:t>
            </a:r>
          </a:p>
        </p:txBody>
      </p:sp>
      <p:sp>
        <p:nvSpPr>
          <p:cNvPr id="36" name="Rechthoek 35"/>
          <p:cNvSpPr/>
          <p:nvPr/>
        </p:nvSpPr>
        <p:spPr>
          <a:xfrm>
            <a:off x="1815057" y="4322233"/>
            <a:ext cx="1477514" cy="75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316" tIns="40316" rIns="40316" bIns="40316" numCol="1" spcCol="0" rtlCol="0" fromWordArt="0" anchor="t" anchorCtr="0" forceAA="0" compatLnSpc="1">
            <a:prstTxWarp prst="textNoShape">
              <a:avLst/>
            </a:prstTxWarp>
            <a:noAutofit/>
          </a:bodyPr>
          <a:lstStyle/>
          <a:p>
            <a:pPr marL="192003" indent="-192003">
              <a:buFont typeface="Arial" pitchFamily="34" charset="0"/>
              <a:buChar char="•"/>
            </a:pPr>
            <a:r>
              <a:rPr lang="en-US" sz="1100" dirty="0">
                <a:solidFill>
                  <a:srgbClr val="0070C0"/>
                </a:solidFill>
              </a:rPr>
              <a:t>CPM Demographics</a:t>
            </a:r>
          </a:p>
          <a:p>
            <a:pPr marL="192003" indent="-192003">
              <a:buFont typeface="Arial" pitchFamily="34" charset="0"/>
              <a:buChar char="•"/>
            </a:pPr>
            <a:r>
              <a:rPr lang="en-US" sz="1100" dirty="0">
                <a:solidFill>
                  <a:srgbClr val="0070C0"/>
                </a:solidFill>
              </a:rPr>
              <a:t>CPM Interests</a:t>
            </a:r>
          </a:p>
          <a:p>
            <a:endParaRPr lang="en-US" sz="1100" dirty="0">
              <a:solidFill>
                <a:srgbClr val="0070C0"/>
              </a:solidFill>
            </a:endParaRPr>
          </a:p>
          <a:p>
            <a:endParaRPr lang="en-US" sz="1100" dirty="0">
              <a:solidFill>
                <a:srgbClr val="0070C0"/>
              </a:solidFill>
            </a:endParaRPr>
          </a:p>
        </p:txBody>
      </p:sp>
      <p:sp>
        <p:nvSpPr>
          <p:cNvPr id="30" name="Rechthoek 29"/>
          <p:cNvSpPr/>
          <p:nvPr/>
        </p:nvSpPr>
        <p:spPr>
          <a:xfrm>
            <a:off x="5915019" y="756303"/>
            <a:ext cx="1477514" cy="7652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316" tIns="40316" rIns="40316" bIns="40316" numCol="1" spcCol="0" rtlCol="0" fromWordArt="0" anchor="t" anchorCtr="0" forceAA="0" compatLnSpc="1">
            <a:prstTxWarp prst="textNoShape">
              <a:avLst/>
            </a:prstTxWarp>
            <a:noAutofit/>
          </a:bodyPr>
          <a:lstStyle/>
          <a:p>
            <a:r>
              <a:rPr lang="en-US" sz="1100" dirty="0">
                <a:solidFill>
                  <a:schemeClr val="tx1"/>
                </a:solidFill>
              </a:rPr>
              <a:t>RON</a:t>
            </a:r>
          </a:p>
          <a:p>
            <a:r>
              <a:rPr lang="en-US" sz="1100" dirty="0">
                <a:solidFill>
                  <a:schemeClr val="tx1"/>
                </a:solidFill>
              </a:rPr>
              <a:t>RON</a:t>
            </a:r>
          </a:p>
        </p:txBody>
      </p:sp>
      <p:sp>
        <p:nvSpPr>
          <p:cNvPr id="33" name="Rechthoek 32"/>
          <p:cNvSpPr/>
          <p:nvPr/>
        </p:nvSpPr>
        <p:spPr>
          <a:xfrm>
            <a:off x="5915019" y="1590372"/>
            <a:ext cx="1477514" cy="12283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316" tIns="40316" rIns="40316" bIns="40316" numCol="1" spcCol="0" rtlCol="0" fromWordArt="0" anchor="t" anchorCtr="0" forceAA="0" compatLnSpc="1">
            <a:prstTxWarp prst="textNoShape">
              <a:avLst/>
            </a:prstTxWarp>
            <a:noAutofit/>
          </a:bodyPr>
          <a:lstStyle/>
          <a:p>
            <a:r>
              <a:rPr lang="en-US" sz="1100" dirty="0">
                <a:solidFill>
                  <a:schemeClr val="tx1"/>
                </a:solidFill>
              </a:rPr>
              <a:t>RON</a:t>
            </a:r>
          </a:p>
          <a:p>
            <a:r>
              <a:rPr lang="en-US" sz="1100" dirty="0">
                <a:solidFill>
                  <a:schemeClr val="tx1"/>
                </a:solidFill>
              </a:rPr>
              <a:t>RON</a:t>
            </a:r>
          </a:p>
          <a:p>
            <a:r>
              <a:rPr lang="en-US" sz="1100" dirty="0">
                <a:solidFill>
                  <a:schemeClr val="tx1"/>
                </a:solidFill>
              </a:rPr>
              <a:t>RON</a:t>
            </a:r>
          </a:p>
          <a:p>
            <a:r>
              <a:rPr lang="en-US" sz="1100" dirty="0">
                <a:solidFill>
                  <a:schemeClr val="tx1"/>
                </a:solidFill>
              </a:rPr>
              <a:t>ROC</a:t>
            </a:r>
          </a:p>
          <a:p>
            <a:endParaRPr lang="en-US" sz="1100" dirty="0">
              <a:solidFill>
                <a:schemeClr val="tx1"/>
              </a:solidFill>
            </a:endParaRPr>
          </a:p>
          <a:p>
            <a:r>
              <a:rPr lang="en-US" sz="1100" dirty="0">
                <a:solidFill>
                  <a:schemeClr val="tx1"/>
                </a:solidFill>
              </a:rPr>
              <a:t>RON / ROC</a:t>
            </a:r>
          </a:p>
          <a:p>
            <a:endParaRPr lang="en-US" sz="1100" dirty="0">
              <a:solidFill>
                <a:schemeClr val="tx1"/>
              </a:solidFill>
            </a:endParaRPr>
          </a:p>
          <a:p>
            <a:r>
              <a:rPr lang="en-US" sz="1100" dirty="0">
                <a:solidFill>
                  <a:schemeClr val="tx1"/>
                </a:solidFill>
              </a:rPr>
              <a:t>RON</a:t>
            </a:r>
          </a:p>
          <a:p>
            <a:r>
              <a:rPr lang="en-US" sz="1100" dirty="0">
                <a:solidFill>
                  <a:schemeClr val="tx1"/>
                </a:solidFill>
              </a:rPr>
              <a:t>RON</a:t>
            </a:r>
          </a:p>
          <a:p>
            <a:r>
              <a:rPr lang="en-US" sz="1100" dirty="0">
                <a:solidFill>
                  <a:schemeClr val="tx1"/>
                </a:solidFill>
              </a:rPr>
              <a:t>RON</a:t>
            </a:r>
          </a:p>
          <a:p>
            <a:endParaRPr lang="en-US" sz="1100" dirty="0">
              <a:solidFill>
                <a:schemeClr val="tx1"/>
              </a:solidFill>
            </a:endParaRPr>
          </a:p>
          <a:p>
            <a:endParaRPr lang="en-US" sz="1100" dirty="0">
              <a:solidFill>
                <a:schemeClr val="tx1"/>
              </a:solidFill>
            </a:endParaRPr>
          </a:p>
          <a:p>
            <a:endParaRPr lang="en-US" sz="1100" dirty="0">
              <a:solidFill>
                <a:schemeClr val="tx1"/>
              </a:solidFill>
            </a:endParaRPr>
          </a:p>
        </p:txBody>
      </p:sp>
      <p:sp>
        <p:nvSpPr>
          <p:cNvPr id="38" name="Rechthoek 37"/>
          <p:cNvSpPr/>
          <p:nvPr/>
        </p:nvSpPr>
        <p:spPr>
          <a:xfrm>
            <a:off x="5901349" y="4322233"/>
            <a:ext cx="1477514" cy="75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316" tIns="40316" rIns="40316" bIns="40316" numCol="1" spcCol="0" rtlCol="0" fromWordArt="0" anchor="t" anchorCtr="0" forceAA="0" compatLnSpc="1">
            <a:prstTxWarp prst="textNoShape">
              <a:avLst/>
            </a:prstTxWarp>
            <a:noAutofit/>
          </a:bodyPr>
          <a:lstStyle/>
          <a:p>
            <a:r>
              <a:rPr lang="en-US" sz="1100" dirty="0">
                <a:solidFill>
                  <a:schemeClr val="tx1"/>
                </a:solidFill>
              </a:rPr>
              <a:t>All packages are  in combination with an impression only</a:t>
            </a:r>
          </a:p>
          <a:p>
            <a:endParaRPr lang="en-US" sz="1100" dirty="0">
              <a:solidFill>
                <a:schemeClr val="tx1"/>
              </a:solidFill>
            </a:endParaRPr>
          </a:p>
          <a:p>
            <a:endParaRPr lang="en-US" sz="1100" dirty="0">
              <a:solidFill>
                <a:schemeClr val="tx1"/>
              </a:solidFill>
            </a:endParaRPr>
          </a:p>
          <a:p>
            <a:endParaRPr lang="en-US" sz="1100" dirty="0">
              <a:solidFill>
                <a:schemeClr val="tx1"/>
              </a:solidFill>
            </a:endParaRPr>
          </a:p>
        </p:txBody>
      </p:sp>
      <p:sp>
        <p:nvSpPr>
          <p:cNvPr id="32" name="Afgeronde rechthoek 33"/>
          <p:cNvSpPr/>
          <p:nvPr/>
        </p:nvSpPr>
        <p:spPr>
          <a:xfrm>
            <a:off x="289770" y="5466708"/>
            <a:ext cx="8565474" cy="496990"/>
          </a:xfrm>
          <a:prstGeom prst="roundRect">
            <a:avLst/>
          </a:prstGeom>
          <a:solidFill>
            <a:srgbClr val="FCB033"/>
          </a:solidFill>
          <a:ln>
            <a:noFill/>
          </a:ln>
          <a:effectLst>
            <a:outerShdw sx="1000" sy="1000" rotWithShape="0">
              <a:srgbClr val="000000"/>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102402" tIns="51200" rIns="102402" bIns="51200" numCol="1" spcCol="0" rtlCol="0" fromWordArt="0" anchor="ctr" anchorCtr="0" forceAA="0" compatLnSpc="1">
            <a:prstTxWarp prst="textNoShape">
              <a:avLst/>
            </a:prstTxWarp>
            <a:noAutofit/>
          </a:bodyPr>
          <a:lstStyle/>
          <a:p>
            <a:pPr algn="ctr"/>
            <a:endParaRPr lang="en-US" dirty="0"/>
          </a:p>
        </p:txBody>
      </p:sp>
      <p:sp>
        <p:nvSpPr>
          <p:cNvPr id="43" name="Tekstvak 34"/>
          <p:cNvSpPr txBox="1"/>
          <p:nvPr/>
        </p:nvSpPr>
        <p:spPr>
          <a:xfrm>
            <a:off x="354514" y="5557063"/>
            <a:ext cx="1591738" cy="296863"/>
          </a:xfrm>
          <a:prstGeom prst="rect">
            <a:avLst/>
          </a:prstGeom>
          <a:noFill/>
        </p:spPr>
        <p:txBody>
          <a:bodyPr wrap="square" lIns="40316" tIns="40316" rIns="40316" bIns="40316" rtlCol="0">
            <a:spAutoFit/>
          </a:bodyPr>
          <a:lstStyle/>
          <a:p>
            <a:pPr algn="ctr"/>
            <a:r>
              <a:rPr lang="hu-HU" sz="1400" b="1" spc="-44" dirty="0">
                <a:solidFill>
                  <a:schemeClr val="tx1">
                    <a:lumMod val="65000"/>
                    <a:lumOff val="35000"/>
                  </a:schemeClr>
                </a:solidFill>
              </a:rPr>
              <a:t>RTB</a:t>
            </a:r>
            <a:endParaRPr lang="en-US" sz="1400" b="1" spc="-44" dirty="0">
              <a:solidFill>
                <a:schemeClr val="tx1">
                  <a:lumMod val="65000"/>
                  <a:lumOff val="35000"/>
                </a:schemeClr>
              </a:solidFill>
            </a:endParaRPr>
          </a:p>
        </p:txBody>
      </p:sp>
      <p:sp>
        <p:nvSpPr>
          <p:cNvPr id="44" name="Afgeronde rechthoek 11"/>
          <p:cNvSpPr/>
          <p:nvPr/>
        </p:nvSpPr>
        <p:spPr>
          <a:xfrm>
            <a:off x="2518961" y="5466708"/>
            <a:ext cx="4008699" cy="496990"/>
          </a:xfrm>
          <a:prstGeom prst="roundRect">
            <a:avLst/>
          </a:prstGeom>
          <a:ln w="19050">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02402" tIns="51200" rIns="102402" bIns="51200" numCol="1" spcCol="0" rtlCol="0" fromWordArt="0" anchor="ctr" anchorCtr="0" forceAA="0" compatLnSpc="1">
            <a:prstTxWarp prst="textNoShape">
              <a:avLst/>
            </a:prstTxWarp>
            <a:noAutofit/>
          </a:bodyPr>
          <a:lstStyle/>
          <a:p>
            <a:pPr algn="ctr"/>
            <a:endParaRPr lang="en-US" dirty="0"/>
          </a:p>
        </p:txBody>
      </p:sp>
      <p:sp>
        <p:nvSpPr>
          <p:cNvPr id="45" name="Rechthoek 35"/>
          <p:cNvSpPr/>
          <p:nvPr/>
        </p:nvSpPr>
        <p:spPr>
          <a:xfrm>
            <a:off x="3683034" y="5498280"/>
            <a:ext cx="1650966" cy="75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316" tIns="40316" rIns="40316" bIns="40316" numCol="1" spcCol="0" rtlCol="0" fromWordArt="0" anchor="t" anchorCtr="0" forceAA="0" compatLnSpc="1">
            <a:prstTxWarp prst="textNoShape">
              <a:avLst/>
            </a:prstTxWarp>
            <a:noAutofit/>
          </a:bodyPr>
          <a:lstStyle/>
          <a:p>
            <a:pPr marL="192003" indent="-192003">
              <a:buFont typeface="Arial" pitchFamily="34" charset="0"/>
              <a:buChar char="•"/>
            </a:pPr>
            <a:r>
              <a:rPr lang="hu-HU" sz="1100" dirty="0">
                <a:solidFill>
                  <a:srgbClr val="0070C0"/>
                </a:solidFill>
              </a:rPr>
              <a:t>RTB</a:t>
            </a:r>
            <a:endParaRPr lang="en-US" sz="1100" dirty="0">
              <a:solidFill>
                <a:srgbClr val="0070C0"/>
              </a:solidFill>
            </a:endParaRPr>
          </a:p>
          <a:p>
            <a:pPr marL="192003" indent="-192003">
              <a:buFont typeface="Arial" pitchFamily="34" charset="0"/>
              <a:buChar char="•"/>
            </a:pPr>
            <a:r>
              <a:rPr lang="hu-HU" sz="1100" dirty="0" err="1">
                <a:solidFill>
                  <a:srgbClr val="0070C0"/>
                </a:solidFill>
              </a:rPr>
              <a:t>PrivateMarketPlace</a:t>
            </a:r>
            <a:endParaRPr lang="en-US" sz="1100" dirty="0">
              <a:solidFill>
                <a:srgbClr val="0070C0"/>
              </a:solidFill>
            </a:endParaRPr>
          </a:p>
          <a:p>
            <a:endParaRPr lang="en-US" sz="1100" dirty="0">
              <a:solidFill>
                <a:srgbClr val="0070C0"/>
              </a:solidFill>
            </a:endParaRPr>
          </a:p>
          <a:p>
            <a:endParaRPr lang="en-US" sz="1100" dirty="0">
              <a:solidFill>
                <a:srgbClr val="0070C0"/>
              </a:solidFill>
            </a:endParaRPr>
          </a:p>
        </p:txBody>
      </p:sp>
      <p:sp>
        <p:nvSpPr>
          <p:cNvPr id="24" name="Téglalap 23"/>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72472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224" y="1786271"/>
            <a:ext cx="8160908" cy="4417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ím 1"/>
          <p:cNvSpPr>
            <a:spLocks noGrp="1"/>
          </p:cNvSpPr>
          <p:nvPr>
            <p:ph type="title"/>
          </p:nvPr>
        </p:nvSpPr>
        <p:spPr/>
        <p:txBody>
          <a:bodyPr/>
          <a:lstStyle/>
          <a:p>
            <a:r>
              <a:rPr lang="hu-HU" dirty="0" smtClean="0"/>
              <a:t>És a közelmúlt nagy újoncai</a:t>
            </a:r>
            <a:endParaRPr lang="hu-HU" dirty="0"/>
          </a:p>
        </p:txBody>
      </p:sp>
      <p:sp>
        <p:nvSpPr>
          <p:cNvPr id="3" name="Téglalap 2"/>
          <p:cNvSpPr/>
          <p:nvPr/>
        </p:nvSpPr>
        <p:spPr>
          <a:xfrm>
            <a:off x="304800" y="1371600"/>
            <a:ext cx="8610600" cy="483249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2364" y="1472321"/>
            <a:ext cx="3875809" cy="4732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églalap 3"/>
          <p:cNvSpPr/>
          <p:nvPr/>
        </p:nvSpPr>
        <p:spPr>
          <a:xfrm>
            <a:off x="76200" y="1219200"/>
            <a:ext cx="8991600" cy="498489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6" name="Picture 4"/>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762000" y="1447800"/>
            <a:ext cx="3869793" cy="4756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églalap 4"/>
          <p:cNvSpPr/>
          <p:nvPr/>
        </p:nvSpPr>
        <p:spPr>
          <a:xfrm>
            <a:off x="76200" y="1143000"/>
            <a:ext cx="8991600" cy="506109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Picture 2"/>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4114800" y="1757619"/>
            <a:ext cx="4038600" cy="444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églalap 6"/>
          <p:cNvSpPr/>
          <p:nvPr/>
        </p:nvSpPr>
        <p:spPr>
          <a:xfrm>
            <a:off x="152400" y="1143000"/>
            <a:ext cx="8686800" cy="506109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1513994"/>
            <a:ext cx="4489521" cy="469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églalap 8"/>
          <p:cNvSpPr/>
          <p:nvPr/>
        </p:nvSpPr>
        <p:spPr>
          <a:xfrm>
            <a:off x="95250" y="1220308"/>
            <a:ext cx="8991600" cy="498489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557" y="2266950"/>
            <a:ext cx="8344868" cy="394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églalap 13"/>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71960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Összefoglalás</a:t>
            </a:r>
            <a:endParaRPr lang="hu-HU" dirty="0"/>
          </a:p>
        </p:txBody>
      </p:sp>
      <p:sp>
        <p:nvSpPr>
          <p:cNvPr id="3" name="Tartalom helye 2"/>
          <p:cNvSpPr>
            <a:spLocks noGrp="1"/>
          </p:cNvSpPr>
          <p:nvPr>
            <p:ph sz="half" idx="1"/>
          </p:nvPr>
        </p:nvSpPr>
        <p:spPr>
          <a:xfrm>
            <a:off x="457200" y="1600200"/>
            <a:ext cx="4343400" cy="4525963"/>
          </a:xfrm>
        </p:spPr>
        <p:txBody>
          <a:bodyPr/>
          <a:lstStyle/>
          <a:p>
            <a:r>
              <a:rPr lang="hu-HU" dirty="0" smtClean="0">
                <a:solidFill>
                  <a:srgbClr val="FCB033"/>
                </a:solidFill>
              </a:rPr>
              <a:t>Töredezett piac</a:t>
            </a:r>
          </a:p>
          <a:p>
            <a:r>
              <a:rPr lang="hu-HU" dirty="0" smtClean="0">
                <a:solidFill>
                  <a:srgbClr val="FCB033"/>
                </a:solidFill>
              </a:rPr>
              <a:t>Globális szereplők veszélyt jelentenek a kis piacok helyi szereplőire</a:t>
            </a:r>
          </a:p>
          <a:p>
            <a:r>
              <a:rPr lang="hu-HU" dirty="0" smtClean="0">
                <a:solidFill>
                  <a:srgbClr val="FCB033"/>
                </a:solidFill>
              </a:rPr>
              <a:t>„egylábas modell”</a:t>
            </a:r>
          </a:p>
          <a:p>
            <a:r>
              <a:rPr lang="hu-HU" dirty="0" smtClean="0">
                <a:solidFill>
                  <a:srgbClr val="FCB033"/>
                </a:solidFill>
              </a:rPr>
              <a:t>Technológiai előny</a:t>
            </a:r>
          </a:p>
          <a:p>
            <a:r>
              <a:rPr lang="hu-HU" dirty="0" smtClean="0">
                <a:solidFill>
                  <a:srgbClr val="FCB033"/>
                </a:solidFill>
              </a:rPr>
              <a:t>Tömegtermelés határköltsége 0</a:t>
            </a:r>
          </a:p>
          <a:p>
            <a:pPr marL="0" indent="0">
              <a:buNone/>
            </a:pPr>
            <a:endParaRPr lang="hu-HU" dirty="0">
              <a:solidFill>
                <a:srgbClr val="FCB033"/>
              </a:solidFill>
            </a:endParaRPr>
          </a:p>
        </p:txBody>
      </p:sp>
      <p:sp>
        <p:nvSpPr>
          <p:cNvPr id="5" name="Tartalom helye 2"/>
          <p:cNvSpPr>
            <a:spLocks noGrp="1"/>
          </p:cNvSpPr>
          <p:nvPr>
            <p:ph sz="half" idx="1"/>
          </p:nvPr>
        </p:nvSpPr>
        <p:spPr>
          <a:xfrm>
            <a:off x="4724400" y="1600200"/>
            <a:ext cx="4343400" cy="4525963"/>
          </a:xfrm>
        </p:spPr>
        <p:txBody>
          <a:bodyPr/>
          <a:lstStyle/>
          <a:p>
            <a:r>
              <a:rPr lang="hu-HU" dirty="0" smtClean="0">
                <a:solidFill>
                  <a:schemeClr val="tx1">
                    <a:lumMod val="65000"/>
                    <a:lumOff val="35000"/>
                  </a:schemeClr>
                </a:solidFill>
              </a:rPr>
              <a:t>Diverzifikáció</a:t>
            </a:r>
          </a:p>
          <a:p>
            <a:r>
              <a:rPr lang="hu-HU" dirty="0" smtClean="0">
                <a:solidFill>
                  <a:schemeClr val="tx1">
                    <a:lumMod val="65000"/>
                    <a:lumOff val="35000"/>
                  </a:schemeClr>
                </a:solidFill>
              </a:rPr>
              <a:t>Fókusz a lokalitásból adódó komparatív előnyökön (pl. tartalom)</a:t>
            </a:r>
          </a:p>
          <a:p>
            <a:r>
              <a:rPr lang="hu-HU" dirty="0" smtClean="0">
                <a:solidFill>
                  <a:schemeClr val="tx1">
                    <a:lumMod val="65000"/>
                    <a:lumOff val="35000"/>
                  </a:schemeClr>
                </a:solidFill>
              </a:rPr>
              <a:t>Ellenállni az uniformizálódásnak</a:t>
            </a:r>
          </a:p>
          <a:p>
            <a:r>
              <a:rPr lang="hu-HU" dirty="0" smtClean="0">
                <a:solidFill>
                  <a:schemeClr val="tx1">
                    <a:lumMod val="65000"/>
                    <a:lumOff val="35000"/>
                  </a:schemeClr>
                </a:solidFill>
              </a:rPr>
              <a:t>Szolgáltatás, kiszolgálás</a:t>
            </a:r>
            <a:endParaRPr lang="hu-HU" dirty="0">
              <a:solidFill>
                <a:schemeClr val="tx1">
                  <a:lumMod val="65000"/>
                  <a:lumOff val="35000"/>
                </a:schemeClr>
              </a:solidFill>
            </a:endParaRPr>
          </a:p>
        </p:txBody>
      </p:sp>
      <p:sp>
        <p:nvSpPr>
          <p:cNvPr id="6" name="Téglalap 5"/>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0127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752600"/>
            <a:ext cx="8229600" cy="3962400"/>
          </a:xfrm>
        </p:spPr>
        <p:txBody>
          <a:bodyPr>
            <a:normAutofit fontScale="40000" lnSpcReduction="20000"/>
          </a:bodyPr>
          <a:lstStyle/>
          <a:p>
            <a:r>
              <a:rPr lang="en-US" dirty="0" smtClean="0">
                <a:solidFill>
                  <a:schemeClr val="tx2"/>
                </a:solidFill>
              </a:rPr>
              <a:t>Jeff Jarvis, Gutenberg The </a:t>
            </a:r>
            <a:r>
              <a:rPr lang="en-US" dirty="0" smtClean="0">
                <a:solidFill>
                  <a:schemeClr val="tx2"/>
                </a:solidFill>
              </a:rPr>
              <a:t>Geek</a:t>
            </a:r>
            <a:r>
              <a:rPr lang="hu-HU" dirty="0" smtClean="0">
                <a:solidFill>
                  <a:schemeClr val="tx2"/>
                </a:solidFill>
              </a:rPr>
              <a:t> – </a:t>
            </a:r>
            <a:r>
              <a:rPr lang="hu-HU" dirty="0" err="1" smtClean="0">
                <a:solidFill>
                  <a:schemeClr val="tx2"/>
                </a:solidFill>
              </a:rPr>
              <a:t>Kindle</a:t>
            </a:r>
            <a:r>
              <a:rPr lang="hu-HU" dirty="0" smtClean="0">
                <a:solidFill>
                  <a:schemeClr val="tx2"/>
                </a:solidFill>
              </a:rPr>
              <a:t> </a:t>
            </a:r>
            <a:r>
              <a:rPr lang="hu-HU" dirty="0" err="1" smtClean="0">
                <a:solidFill>
                  <a:schemeClr val="tx2"/>
                </a:solidFill>
              </a:rPr>
              <a:t>Single</a:t>
            </a:r>
            <a:r>
              <a:rPr lang="hu-HU" dirty="0" smtClean="0">
                <a:solidFill>
                  <a:schemeClr val="tx2"/>
                </a:solidFill>
              </a:rPr>
              <a:t> 2012</a:t>
            </a:r>
            <a:endParaRPr lang="en-US" dirty="0" smtClean="0">
              <a:solidFill>
                <a:schemeClr val="tx2"/>
              </a:solidFill>
            </a:endParaRPr>
          </a:p>
          <a:p>
            <a:r>
              <a:rPr lang="hu-HU" dirty="0">
                <a:hlinkClick r:id="rId2"/>
              </a:rPr>
              <a:t>http://www.digitaltonto.com/2012/what-is-a-business-model</a:t>
            </a:r>
            <a:r>
              <a:rPr lang="hu-HU" dirty="0" smtClean="0">
                <a:hlinkClick r:id="rId2"/>
              </a:rPr>
              <a:t>/</a:t>
            </a:r>
            <a:endParaRPr lang="hu-HU" dirty="0" smtClean="0"/>
          </a:p>
          <a:p>
            <a:r>
              <a:rPr lang="en-US" dirty="0" smtClean="0">
                <a:hlinkClick r:id="rId3"/>
              </a:rPr>
              <a:t>http</a:t>
            </a:r>
            <a:r>
              <a:rPr lang="en-US" dirty="0">
                <a:hlinkClick r:id="rId3"/>
              </a:rPr>
              <a:t>://</a:t>
            </a:r>
            <a:r>
              <a:rPr lang="en-US" dirty="0" smtClean="0">
                <a:hlinkClick r:id="rId3"/>
              </a:rPr>
              <a:t>www.freestyle-marketing.co.uk/print-and-production/history-of-print-advertising.html</a:t>
            </a:r>
            <a:endParaRPr lang="hu-HU" dirty="0" smtClean="0"/>
          </a:p>
          <a:p>
            <a:r>
              <a:rPr lang="en-US" dirty="0" smtClean="0">
                <a:hlinkClick r:id="rId4"/>
              </a:rPr>
              <a:t>http</a:t>
            </a:r>
            <a:r>
              <a:rPr lang="en-US" dirty="0">
                <a:hlinkClick r:id="rId4"/>
              </a:rPr>
              <a:t>://</a:t>
            </a:r>
            <a:r>
              <a:rPr lang="en-US" dirty="0" smtClean="0">
                <a:hlinkClick r:id="rId4"/>
              </a:rPr>
              <a:t>www.youtube.com/watch?v=lsjc2uDi1OI</a:t>
            </a:r>
            <a:endParaRPr lang="hu-HU" dirty="0" smtClean="0"/>
          </a:p>
          <a:p>
            <a:r>
              <a:rPr lang="en-US" dirty="0" smtClean="0">
                <a:hlinkClick r:id="rId5"/>
              </a:rPr>
              <a:t>http</a:t>
            </a:r>
            <a:r>
              <a:rPr lang="en-US" dirty="0">
                <a:hlinkClick r:id="rId5"/>
              </a:rPr>
              <a:t>://</a:t>
            </a:r>
            <a:r>
              <a:rPr lang="en-US" dirty="0" smtClean="0">
                <a:hlinkClick r:id="rId5"/>
              </a:rPr>
              <a:t>email.about.com/cs/emailhistory/a/first_email.htm</a:t>
            </a:r>
            <a:endParaRPr lang="hu-HU" dirty="0" smtClean="0"/>
          </a:p>
          <a:p>
            <a:r>
              <a:rPr lang="en-US" dirty="0" smtClean="0">
                <a:hlinkClick r:id="rId6"/>
              </a:rPr>
              <a:t>http</a:t>
            </a:r>
            <a:r>
              <a:rPr lang="en-US" dirty="0">
                <a:hlinkClick r:id="rId6"/>
              </a:rPr>
              <a:t>://email.about.com/gi/o.htm?zi=1/XJ&amp;zTi=1&amp;sdn=email&amp;cdn=compute&amp;tm=83&amp;f=00&amp;tt=12&amp;bt=2&amp;bts=9&amp;zu=http%3A//</a:t>
            </a:r>
            <a:r>
              <a:rPr lang="en-US" dirty="0" smtClean="0">
                <a:hlinkClick r:id="rId6"/>
              </a:rPr>
              <a:t>www.templetons.com/brad/spamreact.html</a:t>
            </a:r>
            <a:endParaRPr lang="hu-HU" dirty="0" smtClean="0"/>
          </a:p>
          <a:p>
            <a:r>
              <a:rPr lang="en-US" dirty="0" smtClean="0">
                <a:hlinkClick r:id="rId7"/>
              </a:rPr>
              <a:t>http</a:t>
            </a:r>
            <a:r>
              <a:rPr lang="en-US" dirty="0">
                <a:hlinkClick r:id="rId7"/>
              </a:rPr>
              <a:t>://</a:t>
            </a:r>
            <a:r>
              <a:rPr lang="en-US" dirty="0" smtClean="0">
                <a:hlinkClick r:id="rId7"/>
              </a:rPr>
              <a:t>info.cern.ch/hypertext/WWW/TheProject.html</a:t>
            </a:r>
            <a:endParaRPr lang="hu-HU" dirty="0" smtClean="0"/>
          </a:p>
          <a:p>
            <a:r>
              <a:rPr lang="en-US" dirty="0" smtClean="0">
                <a:hlinkClick r:id="rId8"/>
              </a:rPr>
              <a:t>http</a:t>
            </a:r>
            <a:r>
              <a:rPr lang="en-US" dirty="0">
                <a:hlinkClick r:id="rId8"/>
              </a:rPr>
              <a:t>://</a:t>
            </a:r>
            <a:r>
              <a:rPr lang="en-US" dirty="0" smtClean="0">
                <a:hlinkClick r:id="rId8"/>
              </a:rPr>
              <a:t>p.barker.dj/banner</a:t>
            </a:r>
            <a:endParaRPr lang="hu-HU" dirty="0" smtClean="0"/>
          </a:p>
          <a:p>
            <a:r>
              <a:rPr lang="en-US" dirty="0" smtClean="0">
                <a:hlinkClick r:id="rId9"/>
              </a:rPr>
              <a:t>http</a:t>
            </a:r>
            <a:r>
              <a:rPr lang="en-US" dirty="0">
                <a:hlinkClick r:id="rId9"/>
              </a:rPr>
              <a:t>://</a:t>
            </a:r>
            <a:r>
              <a:rPr lang="en-US" dirty="0" smtClean="0">
                <a:hlinkClick r:id="rId9"/>
              </a:rPr>
              <a:t>www.techdirt.com/articles/20130613/02025423448/company-claims-patent-pop-up-ads-sues-porn-travel-companies.shtml#comments</a:t>
            </a:r>
            <a:endParaRPr lang="hu-HU" dirty="0" smtClean="0"/>
          </a:p>
          <a:p>
            <a:r>
              <a:rPr lang="hu-HU" dirty="0" smtClean="0">
                <a:hlinkClick r:id="rId10"/>
              </a:rPr>
              <a:t>http</a:t>
            </a:r>
            <a:r>
              <a:rPr lang="hu-HU" dirty="0">
                <a:hlinkClick r:id="rId10"/>
              </a:rPr>
              <a:t>://444.hu/2013/12/05/ha-ezt-elolvasod-soha-tobbe-nem-gondolsz-ugy-az-internetre-mint-korabban-igerem</a:t>
            </a:r>
            <a:r>
              <a:rPr lang="hu-HU" dirty="0" smtClean="0">
                <a:hlinkClick r:id="rId10"/>
              </a:rPr>
              <a:t>/</a:t>
            </a:r>
            <a:endParaRPr lang="hu-HU" dirty="0" smtClean="0"/>
          </a:p>
          <a:p>
            <a:r>
              <a:rPr lang="hu-HU" dirty="0" smtClean="0">
                <a:hlinkClick r:id="rId11"/>
              </a:rPr>
              <a:t>http</a:t>
            </a:r>
            <a:r>
              <a:rPr lang="hu-HU" dirty="0">
                <a:hlinkClick r:id="rId11"/>
              </a:rPr>
              <a:t>://</a:t>
            </a:r>
            <a:r>
              <a:rPr lang="hu-HU" dirty="0" smtClean="0">
                <a:hlinkClick r:id="rId11"/>
              </a:rPr>
              <a:t>www.vindicia.com/sites/default/files/VN_BPG_OnlineBusinessModels_F.pdf</a:t>
            </a:r>
            <a:endParaRPr lang="hu-HU" dirty="0" smtClean="0"/>
          </a:p>
          <a:p>
            <a:r>
              <a:rPr lang="hu-HU" dirty="0">
                <a:hlinkClick r:id="rId12"/>
              </a:rPr>
              <a:t>http://</a:t>
            </a:r>
            <a:r>
              <a:rPr lang="hu-HU" dirty="0" smtClean="0">
                <a:hlinkClick r:id="rId12"/>
              </a:rPr>
              <a:t>smallbusiness.chron.com/craigslist-money-27287.html</a:t>
            </a:r>
            <a:endParaRPr lang="hu-HU" dirty="0" smtClean="0"/>
          </a:p>
          <a:p>
            <a:r>
              <a:rPr lang="hu-HU" dirty="0" smtClean="0">
                <a:hlinkClick r:id="rId13"/>
              </a:rPr>
              <a:t>http</a:t>
            </a:r>
            <a:r>
              <a:rPr lang="hu-HU" dirty="0">
                <a:hlinkClick r:id="rId13"/>
              </a:rPr>
              <a:t>://www.digitaltonto.com/2012/business-models-and-the-singularity/</a:t>
            </a:r>
            <a:endParaRPr lang="hu-HU" dirty="0" smtClean="0"/>
          </a:p>
          <a:p>
            <a:r>
              <a:rPr lang="hu-HU" dirty="0">
                <a:hlinkClick r:id="rId14"/>
              </a:rPr>
              <a:t>http://</a:t>
            </a:r>
            <a:r>
              <a:rPr lang="hu-HU" dirty="0" smtClean="0">
                <a:hlinkClick r:id="rId14"/>
              </a:rPr>
              <a:t>www.businessinsider.com/the-future-of-digital-2013-2013-11?op=1</a:t>
            </a:r>
            <a:endParaRPr lang="hu-HU" dirty="0" smtClean="0"/>
          </a:p>
          <a:p>
            <a:r>
              <a:rPr lang="hu-HU" u="sng" dirty="0">
                <a:hlinkClick r:id="rId15"/>
              </a:rPr>
              <a:t>http://readwrite.com/2013/10/30/facebook-mobile-revenue#awesm=~</a:t>
            </a:r>
            <a:r>
              <a:rPr lang="hu-HU" u="sng" dirty="0" smtClean="0">
                <a:hlinkClick r:id="rId15"/>
              </a:rPr>
              <a:t>opUEQM6j6xkAdg</a:t>
            </a:r>
            <a:endParaRPr lang="hu-HU" u="sng" dirty="0" smtClean="0"/>
          </a:p>
          <a:p>
            <a:r>
              <a:rPr lang="hu-HU" dirty="0">
                <a:hlinkClick r:id="rId16"/>
              </a:rPr>
              <a:t>http://</a:t>
            </a:r>
            <a:r>
              <a:rPr lang="hu-HU" dirty="0" smtClean="0">
                <a:hlinkClick r:id="rId16"/>
              </a:rPr>
              <a:t>www.theguardian.com/technology/2013/nov/11/apple-maps-google-iphone-users</a:t>
            </a:r>
            <a:endParaRPr lang="hu-HU" dirty="0" smtClean="0"/>
          </a:p>
          <a:p>
            <a:endParaRPr lang="hu-HU" dirty="0"/>
          </a:p>
          <a:p>
            <a:endParaRPr lang="en-US" dirty="0" smtClean="0"/>
          </a:p>
          <a:p>
            <a:endParaRPr lang="en-US" dirty="0" smtClean="0"/>
          </a:p>
          <a:p>
            <a:endParaRPr lang="en-US" dirty="0" smtClean="0"/>
          </a:p>
        </p:txBody>
      </p:sp>
      <p:sp>
        <p:nvSpPr>
          <p:cNvPr id="2" name="Title 1"/>
          <p:cNvSpPr>
            <a:spLocks noGrp="1"/>
          </p:cNvSpPr>
          <p:nvPr>
            <p:ph type="title"/>
          </p:nvPr>
        </p:nvSpPr>
        <p:spPr/>
        <p:txBody>
          <a:bodyPr/>
          <a:lstStyle/>
          <a:p>
            <a:r>
              <a:rPr lang="hu-HU" dirty="0"/>
              <a:t>Hivatkozások, olvasnivaló</a:t>
            </a:r>
            <a:endParaRPr lang="en-US" dirty="0"/>
          </a:p>
        </p:txBody>
      </p:sp>
      <p:sp>
        <p:nvSpPr>
          <p:cNvPr id="4" name="Téglalap 3"/>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79998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hu-HU" dirty="0" smtClean="0"/>
              <a:t>Köszönöm a figyelmet!</a:t>
            </a:r>
            <a:endParaRPr lang="hu-HU" dirty="0"/>
          </a:p>
        </p:txBody>
      </p:sp>
      <p:sp>
        <p:nvSpPr>
          <p:cNvPr id="3" name="Subtitle 2"/>
          <p:cNvSpPr>
            <a:spLocks noGrp="1"/>
          </p:cNvSpPr>
          <p:nvPr>
            <p:ph type="subTitle"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2000"/>
              </a:lnSpc>
            </a:pPr>
            <a:r>
              <a:rPr lang="hu-HU" dirty="0"/>
              <a:t>Steff József</a:t>
            </a:r>
          </a:p>
          <a:p>
            <a:pPr>
              <a:lnSpc>
                <a:spcPts val="2000"/>
              </a:lnSpc>
            </a:pPr>
            <a:r>
              <a:rPr lang="hu-HU" dirty="0"/>
              <a:t>Kereskedelmi igazgató</a:t>
            </a:r>
          </a:p>
          <a:p>
            <a:pPr>
              <a:lnSpc>
                <a:spcPts val="2000"/>
              </a:lnSpc>
            </a:pPr>
            <a:r>
              <a:rPr lang="hu-HU" dirty="0"/>
              <a:t>Sanoma Media Budapest </a:t>
            </a:r>
            <a:r>
              <a:rPr lang="hu-HU" dirty="0" err="1"/>
              <a:t>Zrt</a:t>
            </a:r>
            <a:r>
              <a:rPr lang="hu-HU" dirty="0"/>
              <a:t>.</a:t>
            </a:r>
          </a:p>
          <a:p>
            <a:pPr>
              <a:lnSpc>
                <a:spcPts val="2000"/>
              </a:lnSpc>
            </a:pPr>
            <a:r>
              <a:rPr lang="hu-HU" dirty="0"/>
              <a:t>jozsef.steff@sanomamedia.hu</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57200" y="1265237"/>
            <a:ext cx="8229600" cy="4525963"/>
          </a:xfrm>
        </p:spPr>
        <p:txBody>
          <a:bodyPr/>
          <a:lstStyle/>
          <a:p>
            <a:r>
              <a:rPr lang="hu-HU" sz="1800" dirty="0">
                <a:solidFill>
                  <a:schemeClr val="accent6">
                    <a:lumMod val="20000"/>
                    <a:lumOff val="80000"/>
                  </a:schemeClr>
                </a:solidFill>
              </a:rPr>
              <a:t>„</a:t>
            </a:r>
            <a:r>
              <a:rPr lang="en-US" sz="1800" dirty="0">
                <a:solidFill>
                  <a:schemeClr val="accent6">
                    <a:lumMod val="20000"/>
                    <a:lumOff val="80000"/>
                  </a:schemeClr>
                </a:solidFill>
              </a:rPr>
              <a:t>to organize the world’s information and make it universally accessible and useful</a:t>
            </a:r>
            <a:r>
              <a:rPr lang="hu-HU" sz="1800" dirty="0">
                <a:solidFill>
                  <a:schemeClr val="accent6">
                    <a:lumMod val="20000"/>
                    <a:lumOff val="80000"/>
                  </a:schemeClr>
                </a:solidFill>
              </a:rPr>
              <a:t>”</a:t>
            </a:r>
            <a:endParaRPr lang="en-US" sz="1800" dirty="0">
              <a:solidFill>
                <a:schemeClr val="accent6">
                  <a:lumMod val="20000"/>
                  <a:lumOff val="80000"/>
                </a:schemeClr>
              </a:solidFill>
            </a:endParaRPr>
          </a:p>
          <a:p>
            <a:r>
              <a:rPr lang="hu-HU" sz="1800" dirty="0">
                <a:solidFill>
                  <a:schemeClr val="accent6">
                    <a:lumMod val="20000"/>
                    <a:lumOff val="80000"/>
                  </a:schemeClr>
                </a:solidFill>
              </a:rPr>
              <a:t>„</a:t>
            </a:r>
            <a:r>
              <a:rPr lang="en-US" sz="1800" dirty="0">
                <a:solidFill>
                  <a:schemeClr val="accent6">
                    <a:lumMod val="20000"/>
                    <a:lumOff val="80000"/>
                  </a:schemeClr>
                </a:solidFill>
              </a:rPr>
              <a:t>to give people the power to share and make the world more open and connected</a:t>
            </a:r>
            <a:r>
              <a:rPr lang="hu-HU" sz="1800" dirty="0">
                <a:solidFill>
                  <a:schemeClr val="accent6">
                    <a:lumMod val="20000"/>
                    <a:lumOff val="80000"/>
                  </a:schemeClr>
                </a:solidFill>
              </a:rPr>
              <a:t>”</a:t>
            </a:r>
          </a:p>
          <a:p>
            <a:r>
              <a:rPr lang="hu-HU" sz="1800" dirty="0"/>
              <a:t>„</a:t>
            </a:r>
            <a:r>
              <a:rPr lang="en-US" sz="1800" dirty="0"/>
              <a:t>to be Earth’s most customer-centric company, where customers can find and discover </a:t>
            </a:r>
            <a:r>
              <a:rPr lang="en-US" sz="1800" u="sng" dirty="0"/>
              <a:t>anything</a:t>
            </a:r>
            <a:r>
              <a:rPr lang="en-US" sz="1800" dirty="0"/>
              <a:t> they might want to </a:t>
            </a:r>
            <a:r>
              <a:rPr lang="en-US" sz="1800" u="sng" dirty="0"/>
              <a:t>buy online</a:t>
            </a:r>
            <a:r>
              <a:rPr lang="en-US" sz="1800" dirty="0"/>
              <a:t>, and endeavors to </a:t>
            </a:r>
            <a:r>
              <a:rPr lang="en-US" sz="1800" dirty="0" smtClean="0"/>
              <a:t>offer </a:t>
            </a:r>
            <a:r>
              <a:rPr lang="en-US" sz="1800" dirty="0"/>
              <a:t>its customers the </a:t>
            </a:r>
            <a:r>
              <a:rPr lang="en-US" sz="1800" u="sng" dirty="0"/>
              <a:t>lowest possible </a:t>
            </a:r>
            <a:r>
              <a:rPr lang="en-US" sz="1800" u="sng" dirty="0" smtClean="0"/>
              <a:t>prices</a:t>
            </a:r>
            <a:r>
              <a:rPr lang="hu-HU" sz="1800" dirty="0" smtClean="0"/>
              <a:t>”</a:t>
            </a:r>
          </a:p>
          <a:p>
            <a:r>
              <a:rPr lang="hu-HU" sz="1800" dirty="0" smtClean="0">
                <a:solidFill>
                  <a:schemeClr val="accent6">
                    <a:lumMod val="20000"/>
                    <a:lumOff val="80000"/>
                  </a:schemeClr>
                </a:solidFill>
              </a:rPr>
              <a:t>„</a:t>
            </a:r>
            <a:r>
              <a:rPr lang="en-US" sz="1800" dirty="0" smtClean="0">
                <a:solidFill>
                  <a:schemeClr val="accent6">
                    <a:lumMod val="20000"/>
                    <a:lumOff val="80000"/>
                  </a:schemeClr>
                </a:solidFill>
              </a:rPr>
              <a:t>to </a:t>
            </a:r>
            <a:r>
              <a:rPr lang="en-US" sz="1800" dirty="0">
                <a:solidFill>
                  <a:schemeClr val="accent6">
                    <a:lumMod val="20000"/>
                    <a:lumOff val="80000"/>
                  </a:schemeClr>
                </a:solidFill>
              </a:rPr>
              <a:t>provide a global online marketplace where practically anyone can trade practically anything, enabling </a:t>
            </a:r>
            <a:r>
              <a:rPr lang="en-US" sz="1800" u="sng" dirty="0">
                <a:solidFill>
                  <a:schemeClr val="accent6">
                    <a:lumMod val="20000"/>
                    <a:lumOff val="80000"/>
                  </a:schemeClr>
                </a:solidFill>
              </a:rPr>
              <a:t>economic opportunity </a:t>
            </a:r>
            <a:r>
              <a:rPr lang="en-US" sz="1800" dirty="0">
                <a:solidFill>
                  <a:schemeClr val="accent6">
                    <a:lumMod val="20000"/>
                    <a:lumOff val="80000"/>
                  </a:schemeClr>
                </a:solidFill>
              </a:rPr>
              <a:t>around the </a:t>
            </a:r>
            <a:r>
              <a:rPr lang="en-US" sz="1800" dirty="0" smtClean="0">
                <a:solidFill>
                  <a:schemeClr val="accent6">
                    <a:lumMod val="20000"/>
                    <a:lumOff val="80000"/>
                  </a:schemeClr>
                </a:solidFill>
              </a:rPr>
              <a:t>world</a:t>
            </a:r>
            <a:r>
              <a:rPr lang="hu-HU" sz="1800" dirty="0" smtClean="0">
                <a:solidFill>
                  <a:schemeClr val="accent6">
                    <a:lumMod val="20000"/>
                    <a:lumOff val="80000"/>
                  </a:schemeClr>
                </a:solidFill>
              </a:rPr>
              <a:t>”</a:t>
            </a:r>
          </a:p>
          <a:p>
            <a:r>
              <a:rPr lang="hu-HU" sz="1800" dirty="0" smtClean="0">
                <a:solidFill>
                  <a:schemeClr val="accent6">
                    <a:lumMod val="20000"/>
                    <a:lumOff val="80000"/>
                  </a:schemeClr>
                </a:solidFill>
              </a:rPr>
              <a:t>„w</a:t>
            </a:r>
            <a:r>
              <a:rPr lang="en-US" sz="1800" dirty="0" smtClean="0">
                <a:solidFill>
                  <a:schemeClr val="accent6">
                    <a:lumMod val="20000"/>
                    <a:lumOff val="80000"/>
                  </a:schemeClr>
                </a:solidFill>
              </a:rPr>
              <a:t>e </a:t>
            </a:r>
            <a:r>
              <a:rPr lang="en-US" sz="1800" dirty="0">
                <a:solidFill>
                  <a:schemeClr val="accent6">
                    <a:lumMod val="20000"/>
                    <a:lumOff val="80000"/>
                  </a:schemeClr>
                </a:solidFill>
              </a:rPr>
              <a:t>make the </a:t>
            </a:r>
            <a:r>
              <a:rPr lang="en-US" sz="1800" dirty="0" smtClean="0">
                <a:solidFill>
                  <a:schemeClr val="accent6">
                    <a:lumMod val="20000"/>
                    <a:lumOff val="80000"/>
                  </a:schemeClr>
                </a:solidFill>
              </a:rPr>
              <a:t>world's </a:t>
            </a:r>
            <a:r>
              <a:rPr lang="en-US" sz="1800" dirty="0">
                <a:solidFill>
                  <a:schemeClr val="accent6">
                    <a:lumMod val="20000"/>
                    <a:lumOff val="80000"/>
                  </a:schemeClr>
                </a:solidFill>
              </a:rPr>
              <a:t>daily habits </a:t>
            </a:r>
            <a:r>
              <a:rPr lang="en-US" sz="1800" u="sng" dirty="0">
                <a:solidFill>
                  <a:schemeClr val="accent6">
                    <a:lumMod val="20000"/>
                    <a:lumOff val="80000"/>
                  </a:schemeClr>
                </a:solidFill>
              </a:rPr>
              <a:t>inspiring</a:t>
            </a:r>
            <a:r>
              <a:rPr lang="en-US" sz="1800" dirty="0">
                <a:solidFill>
                  <a:schemeClr val="accent6">
                    <a:lumMod val="20000"/>
                    <a:lumOff val="80000"/>
                  </a:schemeClr>
                </a:solidFill>
              </a:rPr>
              <a:t> </a:t>
            </a:r>
            <a:r>
              <a:rPr lang="en-US" sz="1800" dirty="0" smtClean="0">
                <a:solidFill>
                  <a:schemeClr val="accent6">
                    <a:lumMod val="20000"/>
                    <a:lumOff val="80000"/>
                  </a:schemeClr>
                </a:solidFill>
              </a:rPr>
              <a:t>and </a:t>
            </a:r>
            <a:r>
              <a:rPr lang="en-US" sz="1800" u="sng" dirty="0" smtClean="0">
                <a:solidFill>
                  <a:schemeClr val="accent6">
                    <a:lumMod val="20000"/>
                    <a:lumOff val="80000"/>
                  </a:schemeClr>
                </a:solidFill>
              </a:rPr>
              <a:t>entertaining</a:t>
            </a:r>
            <a:r>
              <a:rPr lang="hu-HU" sz="1800" dirty="0" smtClean="0">
                <a:solidFill>
                  <a:schemeClr val="accent6">
                    <a:lumMod val="20000"/>
                    <a:lumOff val="80000"/>
                  </a:schemeClr>
                </a:solidFill>
              </a:rPr>
              <a:t>”</a:t>
            </a:r>
          </a:p>
          <a:p>
            <a:r>
              <a:rPr lang="hu-HU" sz="1800" dirty="0" smtClean="0">
                <a:solidFill>
                  <a:schemeClr val="accent6">
                    <a:lumMod val="20000"/>
                    <a:lumOff val="80000"/>
                  </a:schemeClr>
                </a:solidFill>
              </a:rPr>
              <a:t>„</a:t>
            </a:r>
            <a:r>
              <a:rPr lang="en-US" sz="1800" dirty="0" smtClean="0">
                <a:solidFill>
                  <a:schemeClr val="accent6">
                    <a:lumMod val="20000"/>
                    <a:lumOff val="80000"/>
                  </a:schemeClr>
                </a:solidFill>
              </a:rPr>
              <a:t>we </a:t>
            </a:r>
            <a:r>
              <a:rPr lang="en-US" sz="1800" dirty="0">
                <a:solidFill>
                  <a:schemeClr val="accent6">
                    <a:lumMod val="20000"/>
                    <a:lumOff val="80000"/>
                  </a:schemeClr>
                </a:solidFill>
              </a:rPr>
              <a:t>help people access and </a:t>
            </a:r>
            <a:r>
              <a:rPr lang="en-US" sz="1800" u="sng" dirty="0">
                <a:solidFill>
                  <a:schemeClr val="accent6">
                    <a:lumMod val="20000"/>
                    <a:lumOff val="80000"/>
                  </a:schemeClr>
                </a:solidFill>
              </a:rPr>
              <a:t>understand</a:t>
            </a:r>
            <a:r>
              <a:rPr lang="en-US" sz="1800" dirty="0">
                <a:solidFill>
                  <a:schemeClr val="accent6">
                    <a:lumMod val="20000"/>
                    <a:lumOff val="80000"/>
                  </a:schemeClr>
                </a:solidFill>
              </a:rPr>
              <a:t> the world. A world full of opportunities and experiences – a world to explore, influence or share. Working together with our customers, we create high </a:t>
            </a:r>
            <a:r>
              <a:rPr lang="en-US" sz="1800" u="sng" dirty="0">
                <a:solidFill>
                  <a:schemeClr val="accent6">
                    <a:lumMod val="20000"/>
                    <a:lumOff val="80000"/>
                  </a:schemeClr>
                </a:solidFill>
              </a:rPr>
              <a:t>quality</a:t>
            </a:r>
            <a:r>
              <a:rPr lang="en-US" sz="1800" dirty="0">
                <a:solidFill>
                  <a:schemeClr val="accent6">
                    <a:lumMod val="20000"/>
                    <a:lumOff val="80000"/>
                  </a:schemeClr>
                </a:solidFill>
              </a:rPr>
              <a:t>, relevant, captivating </a:t>
            </a:r>
            <a:r>
              <a:rPr lang="en-US" sz="1800" u="sng" dirty="0">
                <a:solidFill>
                  <a:schemeClr val="accent6">
                    <a:lumMod val="20000"/>
                    <a:lumOff val="80000"/>
                  </a:schemeClr>
                </a:solidFill>
              </a:rPr>
              <a:t>content</a:t>
            </a:r>
            <a:r>
              <a:rPr lang="en-US" sz="1800" dirty="0">
                <a:solidFill>
                  <a:schemeClr val="accent6">
                    <a:lumMod val="20000"/>
                    <a:lumOff val="80000"/>
                  </a:schemeClr>
                </a:solidFill>
              </a:rPr>
              <a:t>: </a:t>
            </a:r>
            <a:r>
              <a:rPr lang="en-US" sz="1800" u="sng" dirty="0">
                <a:solidFill>
                  <a:schemeClr val="accent6">
                    <a:lumMod val="20000"/>
                    <a:lumOff val="80000"/>
                  </a:schemeClr>
                </a:solidFill>
              </a:rPr>
              <a:t>information</a:t>
            </a:r>
            <a:r>
              <a:rPr lang="en-US" sz="1800" dirty="0">
                <a:solidFill>
                  <a:schemeClr val="accent6">
                    <a:lumMod val="20000"/>
                    <a:lumOff val="80000"/>
                  </a:schemeClr>
                </a:solidFill>
              </a:rPr>
              <a:t>, </a:t>
            </a:r>
            <a:r>
              <a:rPr lang="en-US" sz="1800" u="sng" dirty="0">
                <a:solidFill>
                  <a:schemeClr val="accent6">
                    <a:lumMod val="20000"/>
                    <a:lumOff val="80000"/>
                  </a:schemeClr>
                </a:solidFill>
              </a:rPr>
              <a:t>inspiration</a:t>
            </a:r>
            <a:r>
              <a:rPr lang="en-US" sz="1800" dirty="0">
                <a:solidFill>
                  <a:schemeClr val="accent6">
                    <a:lumMod val="20000"/>
                    <a:lumOff val="80000"/>
                  </a:schemeClr>
                </a:solidFill>
              </a:rPr>
              <a:t>, </a:t>
            </a:r>
            <a:r>
              <a:rPr lang="en-US" sz="1800" u="sng" dirty="0">
                <a:solidFill>
                  <a:schemeClr val="accent6">
                    <a:lumMod val="20000"/>
                    <a:lumOff val="80000"/>
                  </a:schemeClr>
                </a:solidFill>
              </a:rPr>
              <a:t>education</a:t>
            </a:r>
            <a:r>
              <a:rPr lang="en-US" sz="1800" dirty="0">
                <a:solidFill>
                  <a:schemeClr val="accent6">
                    <a:lumMod val="20000"/>
                    <a:lumOff val="80000"/>
                  </a:schemeClr>
                </a:solidFill>
              </a:rPr>
              <a:t> and </a:t>
            </a:r>
            <a:r>
              <a:rPr lang="en-US" sz="1800" u="sng" dirty="0">
                <a:solidFill>
                  <a:schemeClr val="accent6">
                    <a:lumMod val="20000"/>
                    <a:lumOff val="80000"/>
                  </a:schemeClr>
                </a:solidFill>
              </a:rPr>
              <a:t>entertainment</a:t>
            </a:r>
            <a:r>
              <a:rPr lang="en-US" sz="1800" dirty="0">
                <a:solidFill>
                  <a:schemeClr val="accent6">
                    <a:lumMod val="20000"/>
                    <a:lumOff val="80000"/>
                  </a:schemeClr>
                </a:solidFill>
              </a:rPr>
              <a:t>, across media in multiple channels. We serve their individual needs to develop themselves and </a:t>
            </a:r>
            <a:r>
              <a:rPr lang="en-US" sz="1800" u="sng" dirty="0">
                <a:solidFill>
                  <a:schemeClr val="accent6">
                    <a:lumMod val="20000"/>
                    <a:lumOff val="80000"/>
                  </a:schemeClr>
                </a:solidFill>
              </a:rPr>
              <a:t>enjoy their </a:t>
            </a:r>
            <a:r>
              <a:rPr lang="en-US" sz="1800" u="sng" dirty="0" smtClean="0">
                <a:solidFill>
                  <a:schemeClr val="accent6">
                    <a:lumMod val="20000"/>
                    <a:lumOff val="80000"/>
                  </a:schemeClr>
                </a:solidFill>
              </a:rPr>
              <a:t>lives</a:t>
            </a:r>
            <a:r>
              <a:rPr lang="hu-HU" sz="1800" dirty="0" smtClean="0">
                <a:solidFill>
                  <a:schemeClr val="accent6">
                    <a:lumMod val="20000"/>
                    <a:lumOff val="80000"/>
                  </a:schemeClr>
                </a:solidFill>
              </a:rPr>
              <a:t>”</a:t>
            </a:r>
          </a:p>
        </p:txBody>
      </p:sp>
      <p:sp>
        <p:nvSpPr>
          <p:cNvPr id="2" name="Cím 1"/>
          <p:cNvSpPr>
            <a:spLocks noGrp="1"/>
          </p:cNvSpPr>
          <p:nvPr>
            <p:ph type="title"/>
          </p:nvPr>
        </p:nvSpPr>
        <p:spPr/>
        <p:txBody>
          <a:bodyPr/>
          <a:lstStyle/>
          <a:p>
            <a:r>
              <a:rPr lang="hu-HU" dirty="0" smtClean="0"/>
              <a:t>Tudd ki vagy és mit akarsz</a:t>
            </a:r>
            <a:endParaRPr lang="hu-HU" dirty="0"/>
          </a:p>
        </p:txBody>
      </p:sp>
      <p:grpSp>
        <p:nvGrpSpPr>
          <p:cNvPr id="9" name="Csoportba foglalás 8"/>
          <p:cNvGrpSpPr/>
          <p:nvPr/>
        </p:nvGrpSpPr>
        <p:grpSpPr>
          <a:xfrm>
            <a:off x="228600" y="1066800"/>
            <a:ext cx="8763000" cy="5061856"/>
            <a:chOff x="228600" y="1066800"/>
            <a:chExt cx="8763000" cy="5061856"/>
          </a:xfrm>
        </p:grpSpPr>
        <p:grpSp>
          <p:nvGrpSpPr>
            <p:cNvPr id="6" name="Csoportba foglalás 5"/>
            <p:cNvGrpSpPr/>
            <p:nvPr/>
          </p:nvGrpSpPr>
          <p:grpSpPr>
            <a:xfrm>
              <a:off x="457200" y="3385456"/>
              <a:ext cx="8382000" cy="2743200"/>
              <a:chOff x="457200" y="3385456"/>
              <a:chExt cx="8382000" cy="2743200"/>
            </a:xfrm>
          </p:grpSpPr>
          <p:sp>
            <p:nvSpPr>
              <p:cNvPr id="5" name="Téglalap 4"/>
              <p:cNvSpPr/>
              <p:nvPr/>
            </p:nvSpPr>
            <p:spPr>
              <a:xfrm>
                <a:off x="457200" y="3385456"/>
                <a:ext cx="83820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170" name="Picture 2" descr="http://techhive.de/blog/wp-content/uploads/2013/06/amazon-com-logo.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3779152"/>
                <a:ext cx="5943600" cy="216444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églalap 7"/>
            <p:cNvSpPr/>
            <p:nvPr/>
          </p:nvSpPr>
          <p:spPr>
            <a:xfrm>
              <a:off x="228600" y="1066800"/>
              <a:ext cx="87630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sp>
        <p:nvSpPr>
          <p:cNvPr id="10" name="Téglalap 9"/>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9182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57200" y="1265237"/>
            <a:ext cx="8229600" cy="4525963"/>
          </a:xfrm>
        </p:spPr>
        <p:txBody>
          <a:bodyPr/>
          <a:lstStyle/>
          <a:p>
            <a:r>
              <a:rPr lang="hu-HU" sz="1800" dirty="0">
                <a:solidFill>
                  <a:schemeClr val="accent6">
                    <a:lumMod val="20000"/>
                    <a:lumOff val="80000"/>
                  </a:schemeClr>
                </a:solidFill>
              </a:rPr>
              <a:t>„</a:t>
            </a:r>
            <a:r>
              <a:rPr lang="en-US" sz="1800" dirty="0">
                <a:solidFill>
                  <a:schemeClr val="accent6">
                    <a:lumMod val="20000"/>
                    <a:lumOff val="80000"/>
                  </a:schemeClr>
                </a:solidFill>
              </a:rPr>
              <a:t>to organize the world’s information and make it universally accessible and useful</a:t>
            </a:r>
            <a:r>
              <a:rPr lang="hu-HU" sz="1800" dirty="0">
                <a:solidFill>
                  <a:schemeClr val="accent6">
                    <a:lumMod val="20000"/>
                    <a:lumOff val="80000"/>
                  </a:schemeClr>
                </a:solidFill>
              </a:rPr>
              <a:t>”</a:t>
            </a:r>
            <a:endParaRPr lang="en-US" sz="1800" dirty="0">
              <a:solidFill>
                <a:schemeClr val="accent6">
                  <a:lumMod val="20000"/>
                  <a:lumOff val="80000"/>
                </a:schemeClr>
              </a:solidFill>
            </a:endParaRPr>
          </a:p>
          <a:p>
            <a:r>
              <a:rPr lang="hu-HU" sz="1800" dirty="0">
                <a:solidFill>
                  <a:schemeClr val="accent6">
                    <a:lumMod val="20000"/>
                    <a:lumOff val="80000"/>
                  </a:schemeClr>
                </a:solidFill>
              </a:rPr>
              <a:t>„</a:t>
            </a:r>
            <a:r>
              <a:rPr lang="en-US" sz="1800" dirty="0">
                <a:solidFill>
                  <a:schemeClr val="accent6">
                    <a:lumMod val="20000"/>
                    <a:lumOff val="80000"/>
                  </a:schemeClr>
                </a:solidFill>
              </a:rPr>
              <a:t>to give people the power to share and make the world more open and connected</a:t>
            </a:r>
            <a:r>
              <a:rPr lang="hu-HU" sz="1800" dirty="0">
                <a:solidFill>
                  <a:schemeClr val="accent6">
                    <a:lumMod val="20000"/>
                    <a:lumOff val="80000"/>
                  </a:schemeClr>
                </a:solidFill>
              </a:rPr>
              <a:t>”</a:t>
            </a:r>
          </a:p>
          <a:p>
            <a:r>
              <a:rPr lang="hu-HU" sz="1800" dirty="0">
                <a:solidFill>
                  <a:schemeClr val="accent6">
                    <a:lumMod val="20000"/>
                    <a:lumOff val="80000"/>
                  </a:schemeClr>
                </a:solidFill>
              </a:rPr>
              <a:t>„</a:t>
            </a:r>
            <a:r>
              <a:rPr lang="en-US" sz="1800" dirty="0">
                <a:solidFill>
                  <a:schemeClr val="accent6">
                    <a:lumMod val="20000"/>
                    <a:lumOff val="80000"/>
                  </a:schemeClr>
                </a:solidFill>
              </a:rPr>
              <a:t>to be Earth’s most customer-centric company, where customers can find and discover anything they might want to buy online, and endeavors to offer its customers the lowest possible prices</a:t>
            </a:r>
            <a:r>
              <a:rPr lang="hu-HU" sz="1800" dirty="0">
                <a:solidFill>
                  <a:schemeClr val="accent6">
                    <a:lumMod val="20000"/>
                    <a:lumOff val="80000"/>
                  </a:schemeClr>
                </a:solidFill>
              </a:rPr>
              <a:t>”</a:t>
            </a:r>
          </a:p>
          <a:p>
            <a:r>
              <a:rPr lang="hu-HU" sz="1800" dirty="0"/>
              <a:t>„</a:t>
            </a:r>
            <a:r>
              <a:rPr lang="en-US" sz="1800" dirty="0"/>
              <a:t>to provide a global online marketplace where practically anyone can trade practically anything, enabling economic </a:t>
            </a:r>
            <a:r>
              <a:rPr lang="en-US" sz="1800" u="sng" dirty="0"/>
              <a:t>opportunity </a:t>
            </a:r>
            <a:r>
              <a:rPr lang="en-US" sz="1800" dirty="0"/>
              <a:t>around the </a:t>
            </a:r>
            <a:r>
              <a:rPr lang="en-US" sz="1800" dirty="0" smtClean="0"/>
              <a:t>world</a:t>
            </a:r>
            <a:r>
              <a:rPr lang="hu-HU" sz="1800" dirty="0" smtClean="0"/>
              <a:t>”</a:t>
            </a:r>
          </a:p>
          <a:p>
            <a:r>
              <a:rPr lang="hu-HU" sz="1800" dirty="0" smtClean="0">
                <a:solidFill>
                  <a:schemeClr val="accent6">
                    <a:lumMod val="20000"/>
                    <a:lumOff val="80000"/>
                  </a:schemeClr>
                </a:solidFill>
              </a:rPr>
              <a:t>„w</a:t>
            </a:r>
            <a:r>
              <a:rPr lang="en-US" sz="1800" dirty="0" smtClean="0">
                <a:solidFill>
                  <a:schemeClr val="accent6">
                    <a:lumMod val="20000"/>
                    <a:lumOff val="80000"/>
                  </a:schemeClr>
                </a:solidFill>
              </a:rPr>
              <a:t>e </a:t>
            </a:r>
            <a:r>
              <a:rPr lang="en-US" sz="1800" dirty="0">
                <a:solidFill>
                  <a:schemeClr val="accent6">
                    <a:lumMod val="20000"/>
                    <a:lumOff val="80000"/>
                  </a:schemeClr>
                </a:solidFill>
              </a:rPr>
              <a:t>make the </a:t>
            </a:r>
            <a:r>
              <a:rPr lang="en-US" sz="1800" dirty="0" smtClean="0">
                <a:solidFill>
                  <a:schemeClr val="accent6">
                    <a:lumMod val="20000"/>
                    <a:lumOff val="80000"/>
                  </a:schemeClr>
                </a:solidFill>
              </a:rPr>
              <a:t>world's </a:t>
            </a:r>
            <a:r>
              <a:rPr lang="en-US" sz="1800" dirty="0">
                <a:solidFill>
                  <a:schemeClr val="accent6">
                    <a:lumMod val="20000"/>
                    <a:lumOff val="80000"/>
                  </a:schemeClr>
                </a:solidFill>
              </a:rPr>
              <a:t>daily habits </a:t>
            </a:r>
            <a:r>
              <a:rPr lang="en-US" sz="1800" u="sng" dirty="0">
                <a:solidFill>
                  <a:schemeClr val="accent6">
                    <a:lumMod val="20000"/>
                    <a:lumOff val="80000"/>
                  </a:schemeClr>
                </a:solidFill>
              </a:rPr>
              <a:t>inspiring</a:t>
            </a:r>
            <a:r>
              <a:rPr lang="en-US" sz="1800" dirty="0">
                <a:solidFill>
                  <a:schemeClr val="accent6">
                    <a:lumMod val="20000"/>
                    <a:lumOff val="80000"/>
                  </a:schemeClr>
                </a:solidFill>
              </a:rPr>
              <a:t> </a:t>
            </a:r>
            <a:r>
              <a:rPr lang="en-US" sz="1800" dirty="0" smtClean="0">
                <a:solidFill>
                  <a:schemeClr val="accent6">
                    <a:lumMod val="20000"/>
                    <a:lumOff val="80000"/>
                  </a:schemeClr>
                </a:solidFill>
              </a:rPr>
              <a:t>and </a:t>
            </a:r>
            <a:r>
              <a:rPr lang="en-US" sz="1800" u="sng" dirty="0" smtClean="0">
                <a:solidFill>
                  <a:schemeClr val="accent6">
                    <a:lumMod val="20000"/>
                    <a:lumOff val="80000"/>
                  </a:schemeClr>
                </a:solidFill>
              </a:rPr>
              <a:t>entertaining</a:t>
            </a:r>
            <a:r>
              <a:rPr lang="hu-HU" sz="1800" dirty="0" smtClean="0">
                <a:solidFill>
                  <a:schemeClr val="accent6">
                    <a:lumMod val="20000"/>
                    <a:lumOff val="80000"/>
                  </a:schemeClr>
                </a:solidFill>
              </a:rPr>
              <a:t>”</a:t>
            </a:r>
          </a:p>
          <a:p>
            <a:r>
              <a:rPr lang="hu-HU" sz="1800" dirty="0" smtClean="0">
                <a:solidFill>
                  <a:schemeClr val="accent6">
                    <a:lumMod val="20000"/>
                    <a:lumOff val="80000"/>
                  </a:schemeClr>
                </a:solidFill>
              </a:rPr>
              <a:t>„</a:t>
            </a:r>
            <a:r>
              <a:rPr lang="en-US" sz="1800" dirty="0" smtClean="0">
                <a:solidFill>
                  <a:schemeClr val="accent6">
                    <a:lumMod val="20000"/>
                    <a:lumOff val="80000"/>
                  </a:schemeClr>
                </a:solidFill>
              </a:rPr>
              <a:t>we </a:t>
            </a:r>
            <a:r>
              <a:rPr lang="en-US" sz="1800" dirty="0">
                <a:solidFill>
                  <a:schemeClr val="accent6">
                    <a:lumMod val="20000"/>
                    <a:lumOff val="80000"/>
                  </a:schemeClr>
                </a:solidFill>
              </a:rPr>
              <a:t>help people access and </a:t>
            </a:r>
            <a:r>
              <a:rPr lang="en-US" sz="1800" u="sng" dirty="0">
                <a:solidFill>
                  <a:schemeClr val="accent6">
                    <a:lumMod val="20000"/>
                    <a:lumOff val="80000"/>
                  </a:schemeClr>
                </a:solidFill>
              </a:rPr>
              <a:t>understand</a:t>
            </a:r>
            <a:r>
              <a:rPr lang="en-US" sz="1800" dirty="0">
                <a:solidFill>
                  <a:schemeClr val="accent6">
                    <a:lumMod val="20000"/>
                    <a:lumOff val="80000"/>
                  </a:schemeClr>
                </a:solidFill>
              </a:rPr>
              <a:t> the world. A world full of opportunities and experiences – a world to explore, influence or share. Working together with our customers, we create high </a:t>
            </a:r>
            <a:r>
              <a:rPr lang="en-US" sz="1800" u="sng" dirty="0">
                <a:solidFill>
                  <a:schemeClr val="accent6">
                    <a:lumMod val="20000"/>
                    <a:lumOff val="80000"/>
                  </a:schemeClr>
                </a:solidFill>
              </a:rPr>
              <a:t>quality</a:t>
            </a:r>
            <a:r>
              <a:rPr lang="en-US" sz="1800" dirty="0">
                <a:solidFill>
                  <a:schemeClr val="accent6">
                    <a:lumMod val="20000"/>
                    <a:lumOff val="80000"/>
                  </a:schemeClr>
                </a:solidFill>
              </a:rPr>
              <a:t>, relevant, captivating </a:t>
            </a:r>
            <a:r>
              <a:rPr lang="en-US" sz="1800" u="sng" dirty="0">
                <a:solidFill>
                  <a:schemeClr val="accent6">
                    <a:lumMod val="20000"/>
                    <a:lumOff val="80000"/>
                  </a:schemeClr>
                </a:solidFill>
              </a:rPr>
              <a:t>content</a:t>
            </a:r>
            <a:r>
              <a:rPr lang="en-US" sz="1800" dirty="0">
                <a:solidFill>
                  <a:schemeClr val="accent6">
                    <a:lumMod val="20000"/>
                    <a:lumOff val="80000"/>
                  </a:schemeClr>
                </a:solidFill>
              </a:rPr>
              <a:t>: </a:t>
            </a:r>
            <a:r>
              <a:rPr lang="en-US" sz="1800" u="sng" dirty="0">
                <a:solidFill>
                  <a:schemeClr val="accent6">
                    <a:lumMod val="20000"/>
                    <a:lumOff val="80000"/>
                  </a:schemeClr>
                </a:solidFill>
              </a:rPr>
              <a:t>information</a:t>
            </a:r>
            <a:r>
              <a:rPr lang="en-US" sz="1800" dirty="0">
                <a:solidFill>
                  <a:schemeClr val="accent6">
                    <a:lumMod val="20000"/>
                    <a:lumOff val="80000"/>
                  </a:schemeClr>
                </a:solidFill>
              </a:rPr>
              <a:t>, </a:t>
            </a:r>
            <a:r>
              <a:rPr lang="en-US" sz="1800" u="sng" dirty="0">
                <a:solidFill>
                  <a:schemeClr val="accent6">
                    <a:lumMod val="20000"/>
                    <a:lumOff val="80000"/>
                  </a:schemeClr>
                </a:solidFill>
              </a:rPr>
              <a:t>inspiration</a:t>
            </a:r>
            <a:r>
              <a:rPr lang="en-US" sz="1800" dirty="0">
                <a:solidFill>
                  <a:schemeClr val="accent6">
                    <a:lumMod val="20000"/>
                    <a:lumOff val="80000"/>
                  </a:schemeClr>
                </a:solidFill>
              </a:rPr>
              <a:t>, </a:t>
            </a:r>
            <a:r>
              <a:rPr lang="en-US" sz="1800" u="sng" dirty="0">
                <a:solidFill>
                  <a:schemeClr val="accent6">
                    <a:lumMod val="20000"/>
                    <a:lumOff val="80000"/>
                  </a:schemeClr>
                </a:solidFill>
              </a:rPr>
              <a:t>education</a:t>
            </a:r>
            <a:r>
              <a:rPr lang="en-US" sz="1800" dirty="0">
                <a:solidFill>
                  <a:schemeClr val="accent6">
                    <a:lumMod val="20000"/>
                    <a:lumOff val="80000"/>
                  </a:schemeClr>
                </a:solidFill>
              </a:rPr>
              <a:t> and </a:t>
            </a:r>
            <a:r>
              <a:rPr lang="en-US" sz="1800" u="sng" dirty="0">
                <a:solidFill>
                  <a:schemeClr val="accent6">
                    <a:lumMod val="20000"/>
                    <a:lumOff val="80000"/>
                  </a:schemeClr>
                </a:solidFill>
              </a:rPr>
              <a:t>entertainment</a:t>
            </a:r>
            <a:r>
              <a:rPr lang="en-US" sz="1800" dirty="0">
                <a:solidFill>
                  <a:schemeClr val="accent6">
                    <a:lumMod val="20000"/>
                    <a:lumOff val="80000"/>
                  </a:schemeClr>
                </a:solidFill>
              </a:rPr>
              <a:t>, across media in multiple channels. We serve their individual needs to develop themselves and </a:t>
            </a:r>
            <a:r>
              <a:rPr lang="en-US" sz="1800" u="sng" dirty="0">
                <a:solidFill>
                  <a:schemeClr val="accent6">
                    <a:lumMod val="20000"/>
                    <a:lumOff val="80000"/>
                  </a:schemeClr>
                </a:solidFill>
              </a:rPr>
              <a:t>enjoy their </a:t>
            </a:r>
            <a:r>
              <a:rPr lang="en-US" sz="1800" u="sng" dirty="0" smtClean="0">
                <a:solidFill>
                  <a:schemeClr val="accent6">
                    <a:lumMod val="20000"/>
                    <a:lumOff val="80000"/>
                  </a:schemeClr>
                </a:solidFill>
              </a:rPr>
              <a:t>lives</a:t>
            </a:r>
            <a:r>
              <a:rPr lang="hu-HU" sz="1800" dirty="0" smtClean="0">
                <a:solidFill>
                  <a:schemeClr val="accent6">
                    <a:lumMod val="20000"/>
                    <a:lumOff val="80000"/>
                  </a:schemeClr>
                </a:solidFill>
              </a:rPr>
              <a:t>”</a:t>
            </a:r>
          </a:p>
        </p:txBody>
      </p:sp>
      <p:sp>
        <p:nvSpPr>
          <p:cNvPr id="2" name="Cím 1"/>
          <p:cNvSpPr>
            <a:spLocks noGrp="1"/>
          </p:cNvSpPr>
          <p:nvPr>
            <p:ph type="title"/>
          </p:nvPr>
        </p:nvSpPr>
        <p:spPr/>
        <p:txBody>
          <a:bodyPr/>
          <a:lstStyle/>
          <a:p>
            <a:r>
              <a:rPr lang="hu-HU" dirty="0" smtClean="0"/>
              <a:t>Tudd ki vagy és mit akarsz</a:t>
            </a:r>
            <a:endParaRPr lang="hu-HU" dirty="0"/>
          </a:p>
        </p:txBody>
      </p:sp>
      <p:grpSp>
        <p:nvGrpSpPr>
          <p:cNvPr id="9" name="Csoportba foglalás 8"/>
          <p:cNvGrpSpPr/>
          <p:nvPr/>
        </p:nvGrpSpPr>
        <p:grpSpPr>
          <a:xfrm>
            <a:off x="152400" y="1219200"/>
            <a:ext cx="8763000" cy="4873170"/>
            <a:chOff x="152400" y="1219200"/>
            <a:chExt cx="8763000" cy="4873170"/>
          </a:xfrm>
        </p:grpSpPr>
        <p:grpSp>
          <p:nvGrpSpPr>
            <p:cNvPr id="7" name="Csoportba foglalás 6"/>
            <p:cNvGrpSpPr/>
            <p:nvPr/>
          </p:nvGrpSpPr>
          <p:grpSpPr>
            <a:xfrm>
              <a:off x="381000" y="4035955"/>
              <a:ext cx="8534400" cy="2056415"/>
              <a:chOff x="381000" y="4035955"/>
              <a:chExt cx="8534400" cy="2056415"/>
            </a:xfrm>
          </p:grpSpPr>
          <p:sp>
            <p:nvSpPr>
              <p:cNvPr id="4" name="Téglalap 3"/>
              <p:cNvSpPr/>
              <p:nvPr/>
            </p:nvSpPr>
            <p:spPr>
              <a:xfrm>
                <a:off x="381000" y="4035955"/>
                <a:ext cx="8534400" cy="2056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194" name="Picture 2" descr="http://assets.fontsinuse.com/static/use-media-items/7/6988/full-1500x800/50564279/logo.png"/>
              <p:cNvPicPr>
                <a:picLocks noChangeAspect="1" noChangeArrowheads="1"/>
              </p:cNvPicPr>
              <p:nvPr/>
            </p:nvPicPr>
            <p:blipFill rotWithShape="1">
              <a:blip r:embed="rId3">
                <a:extLst>
                  <a:ext uri="{28A0092B-C50C-407E-A947-70E740481C1C}">
                    <a14:useLocalDpi xmlns:a14="http://schemas.microsoft.com/office/drawing/2010/main" val="0"/>
                  </a:ext>
                </a:extLst>
              </a:blip>
              <a:srcRect l="14120" t="24334" r="15175" b="23666"/>
              <a:stretch/>
            </p:blipFill>
            <p:spPr bwMode="auto">
              <a:xfrm>
                <a:off x="1949101" y="4035955"/>
                <a:ext cx="5242727" cy="205641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églalap 7"/>
            <p:cNvSpPr/>
            <p:nvPr/>
          </p:nvSpPr>
          <p:spPr>
            <a:xfrm>
              <a:off x="152400" y="1219200"/>
              <a:ext cx="8763000"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sp>
        <p:nvSpPr>
          <p:cNvPr id="10" name="Téglalap 9"/>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75076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57200" y="1265237"/>
            <a:ext cx="8229600" cy="4525963"/>
          </a:xfrm>
        </p:spPr>
        <p:txBody>
          <a:bodyPr/>
          <a:lstStyle/>
          <a:p>
            <a:r>
              <a:rPr lang="hu-HU" sz="1800" dirty="0">
                <a:solidFill>
                  <a:schemeClr val="accent6">
                    <a:lumMod val="20000"/>
                    <a:lumOff val="80000"/>
                  </a:schemeClr>
                </a:solidFill>
              </a:rPr>
              <a:t>„</a:t>
            </a:r>
            <a:r>
              <a:rPr lang="en-US" sz="1800" dirty="0">
                <a:solidFill>
                  <a:schemeClr val="accent6">
                    <a:lumMod val="20000"/>
                    <a:lumOff val="80000"/>
                  </a:schemeClr>
                </a:solidFill>
              </a:rPr>
              <a:t>to organize the world’s information and make it universally accessible and useful</a:t>
            </a:r>
            <a:r>
              <a:rPr lang="hu-HU" sz="1800" dirty="0">
                <a:solidFill>
                  <a:schemeClr val="accent6">
                    <a:lumMod val="20000"/>
                    <a:lumOff val="80000"/>
                  </a:schemeClr>
                </a:solidFill>
              </a:rPr>
              <a:t>”</a:t>
            </a:r>
            <a:endParaRPr lang="en-US" sz="1800" dirty="0">
              <a:solidFill>
                <a:schemeClr val="accent6">
                  <a:lumMod val="20000"/>
                  <a:lumOff val="80000"/>
                </a:schemeClr>
              </a:solidFill>
            </a:endParaRPr>
          </a:p>
          <a:p>
            <a:r>
              <a:rPr lang="hu-HU" sz="1800" dirty="0">
                <a:solidFill>
                  <a:schemeClr val="accent6">
                    <a:lumMod val="20000"/>
                    <a:lumOff val="80000"/>
                  </a:schemeClr>
                </a:solidFill>
              </a:rPr>
              <a:t>„</a:t>
            </a:r>
            <a:r>
              <a:rPr lang="en-US" sz="1800" dirty="0">
                <a:solidFill>
                  <a:schemeClr val="accent6">
                    <a:lumMod val="20000"/>
                    <a:lumOff val="80000"/>
                  </a:schemeClr>
                </a:solidFill>
              </a:rPr>
              <a:t>to give people the power to share and make the world more open and connected</a:t>
            </a:r>
            <a:r>
              <a:rPr lang="hu-HU" sz="1800" dirty="0">
                <a:solidFill>
                  <a:schemeClr val="accent6">
                    <a:lumMod val="20000"/>
                    <a:lumOff val="80000"/>
                  </a:schemeClr>
                </a:solidFill>
              </a:rPr>
              <a:t>”</a:t>
            </a:r>
          </a:p>
          <a:p>
            <a:r>
              <a:rPr lang="hu-HU" sz="1800" dirty="0">
                <a:solidFill>
                  <a:schemeClr val="accent6">
                    <a:lumMod val="20000"/>
                    <a:lumOff val="80000"/>
                  </a:schemeClr>
                </a:solidFill>
              </a:rPr>
              <a:t>„</a:t>
            </a:r>
            <a:r>
              <a:rPr lang="en-US" sz="1800" dirty="0">
                <a:solidFill>
                  <a:schemeClr val="accent6">
                    <a:lumMod val="20000"/>
                    <a:lumOff val="80000"/>
                  </a:schemeClr>
                </a:solidFill>
              </a:rPr>
              <a:t>to be Earth’s most customer-centric company, where customers can find and discover anything they might want to buy online, and endeavors to offer its customers the lowest possible prices</a:t>
            </a:r>
            <a:r>
              <a:rPr lang="hu-HU" sz="1800" dirty="0">
                <a:solidFill>
                  <a:schemeClr val="accent6">
                    <a:lumMod val="20000"/>
                    <a:lumOff val="80000"/>
                  </a:schemeClr>
                </a:solidFill>
              </a:rPr>
              <a:t>”</a:t>
            </a:r>
          </a:p>
          <a:p>
            <a:r>
              <a:rPr lang="hu-HU" sz="1800" dirty="0">
                <a:solidFill>
                  <a:schemeClr val="accent6">
                    <a:lumMod val="20000"/>
                    <a:lumOff val="80000"/>
                  </a:schemeClr>
                </a:solidFill>
              </a:rPr>
              <a:t>„</a:t>
            </a:r>
            <a:r>
              <a:rPr lang="en-US" sz="1800" dirty="0">
                <a:solidFill>
                  <a:schemeClr val="accent6">
                    <a:lumMod val="20000"/>
                    <a:lumOff val="80000"/>
                  </a:schemeClr>
                </a:solidFill>
              </a:rPr>
              <a:t>to provide a global online marketplace where practically anyone can trade practically anything, enabling economic opportunity around the world</a:t>
            </a:r>
            <a:r>
              <a:rPr lang="hu-HU" sz="1800" dirty="0">
                <a:solidFill>
                  <a:schemeClr val="accent6">
                    <a:lumMod val="20000"/>
                    <a:lumOff val="80000"/>
                  </a:schemeClr>
                </a:solidFill>
              </a:rPr>
              <a:t>”</a:t>
            </a:r>
          </a:p>
          <a:p>
            <a:r>
              <a:rPr lang="hu-HU" sz="1800" dirty="0"/>
              <a:t>„w</a:t>
            </a:r>
            <a:r>
              <a:rPr lang="en-US" sz="1800" dirty="0"/>
              <a:t>e make the world's daily habits </a:t>
            </a:r>
            <a:r>
              <a:rPr lang="en-US" sz="1800" u="sng" dirty="0"/>
              <a:t>inspiring</a:t>
            </a:r>
            <a:r>
              <a:rPr lang="en-US" sz="1800" dirty="0"/>
              <a:t> </a:t>
            </a:r>
            <a:r>
              <a:rPr lang="en-US" sz="1800" dirty="0" smtClean="0"/>
              <a:t>and </a:t>
            </a:r>
            <a:r>
              <a:rPr lang="en-US" sz="1800" u="sng" dirty="0" smtClean="0"/>
              <a:t>entertaining</a:t>
            </a:r>
            <a:r>
              <a:rPr lang="hu-HU" sz="1800" dirty="0" smtClean="0"/>
              <a:t>”</a:t>
            </a:r>
          </a:p>
          <a:p>
            <a:r>
              <a:rPr lang="hu-HU" sz="1800" dirty="0" smtClean="0">
                <a:solidFill>
                  <a:schemeClr val="accent6">
                    <a:lumMod val="20000"/>
                    <a:lumOff val="80000"/>
                  </a:schemeClr>
                </a:solidFill>
              </a:rPr>
              <a:t>„</a:t>
            </a:r>
            <a:r>
              <a:rPr lang="en-US" sz="1800" dirty="0" smtClean="0">
                <a:solidFill>
                  <a:schemeClr val="accent6">
                    <a:lumMod val="20000"/>
                    <a:lumOff val="80000"/>
                  </a:schemeClr>
                </a:solidFill>
              </a:rPr>
              <a:t>we </a:t>
            </a:r>
            <a:r>
              <a:rPr lang="en-US" sz="1800" dirty="0">
                <a:solidFill>
                  <a:schemeClr val="accent6">
                    <a:lumMod val="20000"/>
                    <a:lumOff val="80000"/>
                  </a:schemeClr>
                </a:solidFill>
              </a:rPr>
              <a:t>help people access and </a:t>
            </a:r>
            <a:r>
              <a:rPr lang="en-US" sz="1800" u="sng" dirty="0">
                <a:solidFill>
                  <a:schemeClr val="accent6">
                    <a:lumMod val="20000"/>
                    <a:lumOff val="80000"/>
                  </a:schemeClr>
                </a:solidFill>
              </a:rPr>
              <a:t>understand</a:t>
            </a:r>
            <a:r>
              <a:rPr lang="en-US" sz="1800" dirty="0">
                <a:solidFill>
                  <a:schemeClr val="accent6">
                    <a:lumMod val="20000"/>
                    <a:lumOff val="80000"/>
                  </a:schemeClr>
                </a:solidFill>
              </a:rPr>
              <a:t> the world. A world full of opportunities and experiences – a world to explore, influence or share. Working together with our customers, we create high </a:t>
            </a:r>
            <a:r>
              <a:rPr lang="en-US" sz="1800" u="sng" dirty="0">
                <a:solidFill>
                  <a:schemeClr val="accent6">
                    <a:lumMod val="20000"/>
                    <a:lumOff val="80000"/>
                  </a:schemeClr>
                </a:solidFill>
              </a:rPr>
              <a:t>quality</a:t>
            </a:r>
            <a:r>
              <a:rPr lang="en-US" sz="1800" dirty="0">
                <a:solidFill>
                  <a:schemeClr val="accent6">
                    <a:lumMod val="20000"/>
                    <a:lumOff val="80000"/>
                  </a:schemeClr>
                </a:solidFill>
              </a:rPr>
              <a:t>, relevant, captivating </a:t>
            </a:r>
            <a:r>
              <a:rPr lang="en-US" sz="1800" u="sng" dirty="0">
                <a:solidFill>
                  <a:schemeClr val="accent6">
                    <a:lumMod val="20000"/>
                    <a:lumOff val="80000"/>
                  </a:schemeClr>
                </a:solidFill>
              </a:rPr>
              <a:t>content</a:t>
            </a:r>
            <a:r>
              <a:rPr lang="en-US" sz="1800" dirty="0">
                <a:solidFill>
                  <a:schemeClr val="accent6">
                    <a:lumMod val="20000"/>
                    <a:lumOff val="80000"/>
                  </a:schemeClr>
                </a:solidFill>
              </a:rPr>
              <a:t>: </a:t>
            </a:r>
            <a:r>
              <a:rPr lang="en-US" sz="1800" u="sng" dirty="0">
                <a:solidFill>
                  <a:schemeClr val="accent6">
                    <a:lumMod val="20000"/>
                    <a:lumOff val="80000"/>
                  </a:schemeClr>
                </a:solidFill>
              </a:rPr>
              <a:t>information</a:t>
            </a:r>
            <a:r>
              <a:rPr lang="en-US" sz="1800" dirty="0">
                <a:solidFill>
                  <a:schemeClr val="accent6">
                    <a:lumMod val="20000"/>
                    <a:lumOff val="80000"/>
                  </a:schemeClr>
                </a:solidFill>
              </a:rPr>
              <a:t>, </a:t>
            </a:r>
            <a:r>
              <a:rPr lang="en-US" sz="1800" u="sng" dirty="0">
                <a:solidFill>
                  <a:schemeClr val="accent6">
                    <a:lumMod val="20000"/>
                    <a:lumOff val="80000"/>
                  </a:schemeClr>
                </a:solidFill>
              </a:rPr>
              <a:t>inspiration</a:t>
            </a:r>
            <a:r>
              <a:rPr lang="en-US" sz="1800" dirty="0">
                <a:solidFill>
                  <a:schemeClr val="accent6">
                    <a:lumMod val="20000"/>
                    <a:lumOff val="80000"/>
                  </a:schemeClr>
                </a:solidFill>
              </a:rPr>
              <a:t>, </a:t>
            </a:r>
            <a:r>
              <a:rPr lang="en-US" sz="1800" u="sng" dirty="0">
                <a:solidFill>
                  <a:schemeClr val="accent6">
                    <a:lumMod val="20000"/>
                    <a:lumOff val="80000"/>
                  </a:schemeClr>
                </a:solidFill>
              </a:rPr>
              <a:t>education</a:t>
            </a:r>
            <a:r>
              <a:rPr lang="en-US" sz="1800" dirty="0">
                <a:solidFill>
                  <a:schemeClr val="accent6">
                    <a:lumMod val="20000"/>
                    <a:lumOff val="80000"/>
                  </a:schemeClr>
                </a:solidFill>
              </a:rPr>
              <a:t> and </a:t>
            </a:r>
            <a:r>
              <a:rPr lang="en-US" sz="1800" u="sng" dirty="0">
                <a:solidFill>
                  <a:schemeClr val="accent6">
                    <a:lumMod val="20000"/>
                    <a:lumOff val="80000"/>
                  </a:schemeClr>
                </a:solidFill>
              </a:rPr>
              <a:t>entertainment</a:t>
            </a:r>
            <a:r>
              <a:rPr lang="en-US" sz="1800" dirty="0">
                <a:solidFill>
                  <a:schemeClr val="accent6">
                    <a:lumMod val="20000"/>
                    <a:lumOff val="80000"/>
                  </a:schemeClr>
                </a:solidFill>
              </a:rPr>
              <a:t>, across media in multiple channels. We serve their individual needs to develop themselves and </a:t>
            </a:r>
            <a:r>
              <a:rPr lang="en-US" sz="1800" u="sng" dirty="0">
                <a:solidFill>
                  <a:schemeClr val="accent6">
                    <a:lumMod val="20000"/>
                    <a:lumOff val="80000"/>
                  </a:schemeClr>
                </a:solidFill>
              </a:rPr>
              <a:t>enjoy their </a:t>
            </a:r>
            <a:r>
              <a:rPr lang="en-US" sz="1800" u="sng" dirty="0" smtClean="0">
                <a:solidFill>
                  <a:schemeClr val="accent6">
                    <a:lumMod val="20000"/>
                    <a:lumOff val="80000"/>
                  </a:schemeClr>
                </a:solidFill>
              </a:rPr>
              <a:t>lives</a:t>
            </a:r>
            <a:r>
              <a:rPr lang="hu-HU" sz="1800" dirty="0" smtClean="0">
                <a:solidFill>
                  <a:schemeClr val="accent6">
                    <a:lumMod val="20000"/>
                    <a:lumOff val="80000"/>
                  </a:schemeClr>
                </a:solidFill>
              </a:rPr>
              <a:t>”</a:t>
            </a:r>
          </a:p>
        </p:txBody>
      </p:sp>
      <p:sp>
        <p:nvSpPr>
          <p:cNvPr id="2" name="Cím 1"/>
          <p:cNvSpPr>
            <a:spLocks noGrp="1"/>
          </p:cNvSpPr>
          <p:nvPr>
            <p:ph type="title"/>
          </p:nvPr>
        </p:nvSpPr>
        <p:spPr/>
        <p:txBody>
          <a:bodyPr/>
          <a:lstStyle/>
          <a:p>
            <a:r>
              <a:rPr lang="hu-HU" dirty="0" smtClean="0"/>
              <a:t>Tudd ki vagy és mit akarsz</a:t>
            </a:r>
            <a:endParaRPr lang="hu-HU" dirty="0"/>
          </a:p>
        </p:txBody>
      </p:sp>
      <p:grpSp>
        <p:nvGrpSpPr>
          <p:cNvPr id="9" name="Csoportba foglalás 8"/>
          <p:cNvGrpSpPr/>
          <p:nvPr/>
        </p:nvGrpSpPr>
        <p:grpSpPr>
          <a:xfrm>
            <a:off x="304800" y="1143000"/>
            <a:ext cx="8534400" cy="4902200"/>
            <a:chOff x="304800" y="1143000"/>
            <a:chExt cx="8534400" cy="4902200"/>
          </a:xfrm>
        </p:grpSpPr>
        <p:grpSp>
          <p:nvGrpSpPr>
            <p:cNvPr id="6" name="Csoportba foglalás 5"/>
            <p:cNvGrpSpPr/>
            <p:nvPr/>
          </p:nvGrpSpPr>
          <p:grpSpPr>
            <a:xfrm>
              <a:off x="304800" y="1143000"/>
              <a:ext cx="8534400" cy="2819400"/>
              <a:chOff x="304800" y="1143000"/>
              <a:chExt cx="8534400" cy="2819400"/>
            </a:xfrm>
          </p:grpSpPr>
          <p:sp>
            <p:nvSpPr>
              <p:cNvPr id="5" name="Téglalap 4"/>
              <p:cNvSpPr/>
              <p:nvPr/>
            </p:nvSpPr>
            <p:spPr>
              <a:xfrm>
                <a:off x="304800" y="1143000"/>
                <a:ext cx="85344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220" name="Picture 4" descr="http://www.underconsideration.com/brandnew/archives/yahoo_logo_detai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900" y="2006506"/>
                <a:ext cx="6394450" cy="160029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églalap 7"/>
            <p:cNvSpPr/>
            <p:nvPr/>
          </p:nvSpPr>
          <p:spPr>
            <a:xfrm>
              <a:off x="381000" y="4292600"/>
              <a:ext cx="84582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sp>
        <p:nvSpPr>
          <p:cNvPr id="10" name="Téglalap 9"/>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417456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57200" y="1265237"/>
            <a:ext cx="8229600" cy="4525963"/>
          </a:xfrm>
        </p:spPr>
        <p:txBody>
          <a:bodyPr/>
          <a:lstStyle/>
          <a:p>
            <a:r>
              <a:rPr lang="hu-HU" sz="1800" dirty="0">
                <a:solidFill>
                  <a:schemeClr val="accent6">
                    <a:lumMod val="20000"/>
                    <a:lumOff val="80000"/>
                  </a:schemeClr>
                </a:solidFill>
              </a:rPr>
              <a:t>„</a:t>
            </a:r>
            <a:r>
              <a:rPr lang="en-US" sz="1800" dirty="0">
                <a:solidFill>
                  <a:schemeClr val="accent6">
                    <a:lumMod val="20000"/>
                    <a:lumOff val="80000"/>
                  </a:schemeClr>
                </a:solidFill>
              </a:rPr>
              <a:t>to organize the world’s information and make it universally accessible and useful</a:t>
            </a:r>
            <a:r>
              <a:rPr lang="hu-HU" sz="1800" dirty="0">
                <a:solidFill>
                  <a:schemeClr val="accent6">
                    <a:lumMod val="20000"/>
                    <a:lumOff val="80000"/>
                  </a:schemeClr>
                </a:solidFill>
              </a:rPr>
              <a:t>”</a:t>
            </a:r>
            <a:endParaRPr lang="en-US" sz="1800" dirty="0">
              <a:solidFill>
                <a:schemeClr val="accent6">
                  <a:lumMod val="20000"/>
                  <a:lumOff val="80000"/>
                </a:schemeClr>
              </a:solidFill>
            </a:endParaRPr>
          </a:p>
          <a:p>
            <a:r>
              <a:rPr lang="hu-HU" sz="1800" dirty="0">
                <a:solidFill>
                  <a:schemeClr val="accent6">
                    <a:lumMod val="20000"/>
                    <a:lumOff val="80000"/>
                  </a:schemeClr>
                </a:solidFill>
              </a:rPr>
              <a:t>„</a:t>
            </a:r>
            <a:r>
              <a:rPr lang="en-US" sz="1800" dirty="0">
                <a:solidFill>
                  <a:schemeClr val="accent6">
                    <a:lumMod val="20000"/>
                    <a:lumOff val="80000"/>
                  </a:schemeClr>
                </a:solidFill>
              </a:rPr>
              <a:t>to give people the power to share and make the world more open and connected</a:t>
            </a:r>
            <a:r>
              <a:rPr lang="hu-HU" sz="1800" dirty="0">
                <a:solidFill>
                  <a:schemeClr val="accent6">
                    <a:lumMod val="20000"/>
                    <a:lumOff val="80000"/>
                  </a:schemeClr>
                </a:solidFill>
              </a:rPr>
              <a:t>”</a:t>
            </a:r>
          </a:p>
          <a:p>
            <a:r>
              <a:rPr lang="hu-HU" sz="1800" dirty="0">
                <a:solidFill>
                  <a:schemeClr val="accent6">
                    <a:lumMod val="20000"/>
                    <a:lumOff val="80000"/>
                  </a:schemeClr>
                </a:solidFill>
              </a:rPr>
              <a:t>„</a:t>
            </a:r>
            <a:r>
              <a:rPr lang="en-US" sz="1800" dirty="0">
                <a:solidFill>
                  <a:schemeClr val="accent6">
                    <a:lumMod val="20000"/>
                    <a:lumOff val="80000"/>
                  </a:schemeClr>
                </a:solidFill>
              </a:rPr>
              <a:t>to be Earth’s most customer-centric company, where customers can find and discover anything they might want to buy online, and endeavors to offer its customers the lowest possible prices</a:t>
            </a:r>
            <a:r>
              <a:rPr lang="hu-HU" sz="1800" dirty="0">
                <a:solidFill>
                  <a:schemeClr val="accent6">
                    <a:lumMod val="20000"/>
                    <a:lumOff val="80000"/>
                  </a:schemeClr>
                </a:solidFill>
              </a:rPr>
              <a:t>”</a:t>
            </a:r>
          </a:p>
          <a:p>
            <a:r>
              <a:rPr lang="hu-HU" sz="1800" dirty="0">
                <a:solidFill>
                  <a:schemeClr val="accent6">
                    <a:lumMod val="20000"/>
                    <a:lumOff val="80000"/>
                  </a:schemeClr>
                </a:solidFill>
              </a:rPr>
              <a:t>„</a:t>
            </a:r>
            <a:r>
              <a:rPr lang="en-US" sz="1800" dirty="0">
                <a:solidFill>
                  <a:schemeClr val="accent6">
                    <a:lumMod val="20000"/>
                    <a:lumOff val="80000"/>
                  </a:schemeClr>
                </a:solidFill>
              </a:rPr>
              <a:t>to provide a global online marketplace where practically anyone can trade practically anything, enabling economic opportunity around the world</a:t>
            </a:r>
            <a:r>
              <a:rPr lang="hu-HU" sz="1800" dirty="0">
                <a:solidFill>
                  <a:schemeClr val="accent6">
                    <a:lumMod val="20000"/>
                    <a:lumOff val="80000"/>
                  </a:schemeClr>
                </a:solidFill>
              </a:rPr>
              <a:t>”</a:t>
            </a:r>
          </a:p>
          <a:p>
            <a:r>
              <a:rPr lang="hu-HU" sz="1800" dirty="0">
                <a:solidFill>
                  <a:schemeClr val="accent6">
                    <a:lumMod val="20000"/>
                    <a:lumOff val="80000"/>
                  </a:schemeClr>
                </a:solidFill>
              </a:rPr>
              <a:t>„w</a:t>
            </a:r>
            <a:r>
              <a:rPr lang="en-US" sz="1800" dirty="0">
                <a:solidFill>
                  <a:schemeClr val="accent6">
                    <a:lumMod val="20000"/>
                    <a:lumOff val="80000"/>
                  </a:schemeClr>
                </a:solidFill>
              </a:rPr>
              <a:t>e make the world's daily habits inspiring and entertaining</a:t>
            </a:r>
            <a:r>
              <a:rPr lang="hu-HU" sz="1800" dirty="0">
                <a:solidFill>
                  <a:schemeClr val="accent6">
                    <a:lumMod val="20000"/>
                    <a:lumOff val="80000"/>
                  </a:schemeClr>
                </a:solidFill>
              </a:rPr>
              <a:t>”</a:t>
            </a:r>
          </a:p>
          <a:p>
            <a:r>
              <a:rPr lang="hu-HU" sz="1800" dirty="0"/>
              <a:t>„</a:t>
            </a:r>
            <a:r>
              <a:rPr lang="en-US" sz="1800" dirty="0"/>
              <a:t>we help people access and understand the world. A world full of opportunities and experiences – a world to explore, influence or share. Working together with our customers, we create high </a:t>
            </a:r>
            <a:r>
              <a:rPr lang="en-US" sz="1800" u="sng" dirty="0"/>
              <a:t>quality</a:t>
            </a:r>
            <a:r>
              <a:rPr lang="en-US" sz="1800" dirty="0"/>
              <a:t>, relevant, captivating </a:t>
            </a:r>
            <a:r>
              <a:rPr lang="en-US" sz="1800" u="sng" dirty="0"/>
              <a:t>content</a:t>
            </a:r>
            <a:r>
              <a:rPr lang="en-US" sz="1800" dirty="0"/>
              <a:t>: </a:t>
            </a:r>
            <a:r>
              <a:rPr lang="en-US" sz="1800" u="sng" dirty="0"/>
              <a:t>information</a:t>
            </a:r>
            <a:r>
              <a:rPr lang="en-US" sz="1800" dirty="0"/>
              <a:t>, </a:t>
            </a:r>
            <a:r>
              <a:rPr lang="en-US" sz="1800" u="sng" dirty="0"/>
              <a:t>inspiration</a:t>
            </a:r>
            <a:r>
              <a:rPr lang="en-US" sz="1800" dirty="0"/>
              <a:t>, </a:t>
            </a:r>
            <a:r>
              <a:rPr lang="en-US" sz="1800" u="sng" dirty="0"/>
              <a:t>education</a:t>
            </a:r>
            <a:r>
              <a:rPr lang="en-US" sz="1800" dirty="0"/>
              <a:t> and </a:t>
            </a:r>
            <a:r>
              <a:rPr lang="en-US" sz="1800" u="sng" dirty="0"/>
              <a:t>entertainment</a:t>
            </a:r>
            <a:r>
              <a:rPr lang="en-US" sz="1800" dirty="0"/>
              <a:t>, across media in multiple channels. We serve their individual needs to develop themselves and </a:t>
            </a:r>
            <a:r>
              <a:rPr lang="en-US" sz="1800" u="sng" dirty="0"/>
              <a:t>enjoy their </a:t>
            </a:r>
            <a:r>
              <a:rPr lang="en-US" sz="1800" u="sng" dirty="0" smtClean="0"/>
              <a:t>lives</a:t>
            </a:r>
            <a:r>
              <a:rPr lang="hu-HU" sz="1800" dirty="0" smtClean="0"/>
              <a:t>”</a:t>
            </a:r>
          </a:p>
        </p:txBody>
      </p:sp>
      <p:sp>
        <p:nvSpPr>
          <p:cNvPr id="2" name="Cím 1"/>
          <p:cNvSpPr>
            <a:spLocks noGrp="1"/>
          </p:cNvSpPr>
          <p:nvPr>
            <p:ph type="title"/>
          </p:nvPr>
        </p:nvSpPr>
        <p:spPr/>
        <p:txBody>
          <a:bodyPr/>
          <a:lstStyle/>
          <a:p>
            <a:r>
              <a:rPr lang="hu-HU" dirty="0" smtClean="0"/>
              <a:t>Tudd ki vagy és mit akarsz</a:t>
            </a:r>
            <a:endParaRPr lang="hu-HU" dirty="0"/>
          </a:p>
        </p:txBody>
      </p:sp>
      <p:grpSp>
        <p:nvGrpSpPr>
          <p:cNvPr id="7" name="Csoportba foglalás 6"/>
          <p:cNvGrpSpPr/>
          <p:nvPr/>
        </p:nvGrpSpPr>
        <p:grpSpPr>
          <a:xfrm>
            <a:off x="228600" y="1143000"/>
            <a:ext cx="8839200" cy="3124200"/>
            <a:chOff x="228600" y="1143000"/>
            <a:chExt cx="8839200" cy="3124200"/>
          </a:xfrm>
        </p:grpSpPr>
        <p:sp>
          <p:nvSpPr>
            <p:cNvPr id="4" name="Téglalap 3"/>
            <p:cNvSpPr/>
            <p:nvPr/>
          </p:nvSpPr>
          <p:spPr>
            <a:xfrm>
              <a:off x="228600" y="1143000"/>
              <a:ext cx="88392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242" name="Picture 2" descr="http://upload.wikimedia.org/wikipedia/commons/5/57/Sanoma_logo_20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0" y="2578977"/>
              <a:ext cx="7467600" cy="1243723"/>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églalap 7"/>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47188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AB ED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5346</TotalTime>
  <Words>1629</Words>
  <Application>Microsoft Office PowerPoint</Application>
  <PresentationFormat>Diavetítés a képernyőre (4:3 oldalarány)</PresentationFormat>
  <Paragraphs>337</Paragraphs>
  <Slides>54</Slides>
  <Notes>36</Notes>
  <HiddenSlides>0</HiddenSlides>
  <MMClips>0</MMClips>
  <ScaleCrop>false</ScaleCrop>
  <HeadingPairs>
    <vt:vector size="4" baseType="variant">
      <vt:variant>
        <vt:lpstr>Téma</vt:lpstr>
      </vt:variant>
      <vt:variant>
        <vt:i4>1</vt:i4>
      </vt:variant>
      <vt:variant>
        <vt:lpstr>Diacímek</vt:lpstr>
      </vt:variant>
      <vt:variant>
        <vt:i4>54</vt:i4>
      </vt:variant>
    </vt:vector>
  </HeadingPairs>
  <TitlesOfParts>
    <vt:vector size="55" baseType="lpstr">
      <vt:lpstr>Office Theme</vt:lpstr>
      <vt:lpstr>Üzleti modellek az online térben</vt:lpstr>
      <vt:lpstr>Tartalom</vt:lpstr>
      <vt:lpstr>Gutenberg The Geek</vt:lpstr>
      <vt:lpstr>Tudd ki vagy és mit akarsz</vt:lpstr>
      <vt:lpstr>Tudd ki vagy és mit akarsz</vt:lpstr>
      <vt:lpstr>Tudd ki vagy és mit akarsz</vt:lpstr>
      <vt:lpstr>Tudd ki vagy és mit akarsz</vt:lpstr>
      <vt:lpstr>Tudd ki vagy és mit akarsz</vt:lpstr>
      <vt:lpstr>Tudd ki vagy és mit akarsz</vt:lpstr>
      <vt:lpstr>Mi Az Üzleti modell?</vt:lpstr>
      <vt:lpstr>Mi Az Üzleti modell?</vt:lpstr>
      <vt:lpstr>Mi Az Üzleti modell?</vt:lpstr>
      <vt:lpstr>Mi Az Üzleti modell?</vt:lpstr>
      <vt:lpstr>Mi nem üzleti modell?</vt:lpstr>
      <vt:lpstr>AZ Internet története</vt:lpstr>
      <vt:lpstr>A HIRDETÉS 350 év alatt meghódította a médiát</vt:lpstr>
      <vt:lpstr>A HIRDETÉs EVOLÚCIÓJA</vt:lpstr>
      <vt:lpstr>Mennyi idő alatt vált üzletileg fenntarthatóvá…</vt:lpstr>
      <vt:lpstr>2012 - …and the winner is…</vt:lpstr>
      <vt:lpstr>Egyenlő pályák, egyenlő esélyek</vt:lpstr>
      <vt:lpstr>A sanoma értékesítési modelljei</vt:lpstr>
      <vt:lpstr>Az üzleti modellek a gyakorlatban</vt:lpstr>
      <vt:lpstr>Egy pi-re jutó bevétel és költség</vt:lpstr>
      <vt:lpstr>PowerPoint bemutató</vt:lpstr>
      <vt:lpstr>1999</vt:lpstr>
      <vt:lpstr>2003</vt:lpstr>
      <vt:lpstr>2007</vt:lpstr>
      <vt:lpstr>2011</vt:lpstr>
      <vt:lpstr>2013</vt:lpstr>
      <vt:lpstr>2013</vt:lpstr>
      <vt:lpstr>2013</vt:lpstr>
      <vt:lpstr>2013</vt:lpstr>
      <vt:lpstr>2013</vt:lpstr>
      <vt:lpstr>STARTLAP RECOMMENDATIONS </vt:lpstr>
      <vt:lpstr>Filtered Search</vt:lpstr>
      <vt:lpstr>TOVÁBBI üzleti modellek</vt:lpstr>
      <vt:lpstr>Hírstart.hu</vt:lpstr>
      <vt:lpstr> CPM/AV, IDŐ, REACH ALAPÚ  </vt:lpstr>
      <vt:lpstr> teljesítmény alapú - CPC, CPL, CPA </vt:lpstr>
      <vt:lpstr>e-commerce - jutalék alapú </vt:lpstr>
      <vt:lpstr>e-commerce - hagyományos </vt:lpstr>
      <vt:lpstr>classified</vt:lpstr>
      <vt:lpstr>Google Adsense for content</vt:lpstr>
      <vt:lpstr>Google Adsense foR search</vt:lpstr>
      <vt:lpstr>eDM</vt:lpstr>
      <vt:lpstr>egyéb</vt:lpstr>
      <vt:lpstr> nem hagyományos teljesítmény alapú (rev. share) </vt:lpstr>
      <vt:lpstr> bid alapú - RTB, sales network, private marketplace </vt:lpstr>
      <vt:lpstr>ADAPT termékek TERVEZETT bevezetése </vt:lpstr>
      <vt:lpstr>PowerPoint bemutató</vt:lpstr>
      <vt:lpstr>És a közelmúlt nagy újoncai</vt:lpstr>
      <vt:lpstr>Összefoglalás</vt:lpstr>
      <vt:lpstr>Hivatkozások, olvasnivaló</vt:lpstr>
      <vt:lpstr>Köszönöm a figyelmet!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Endre Somogyi</dc:creator>
  <cp:lastModifiedBy>Steff József</cp:lastModifiedBy>
  <cp:revision>154</cp:revision>
  <dcterms:created xsi:type="dcterms:W3CDTF">2013-10-10T09:39:42Z</dcterms:created>
  <dcterms:modified xsi:type="dcterms:W3CDTF">2013-12-13T16:58:37Z</dcterms:modified>
</cp:coreProperties>
</file>