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61" r:id="rId3"/>
    <p:sldId id="264" r:id="rId4"/>
    <p:sldId id="262" r:id="rId5"/>
    <p:sldId id="263" r:id="rId6"/>
    <p:sldId id="266" r:id="rId7"/>
    <p:sldId id="267" r:id="rId8"/>
    <p:sldId id="269" r:id="rId9"/>
    <p:sldId id="270" r:id="rId10"/>
    <p:sldId id="271" r:id="rId11"/>
    <p:sldId id="274" r:id="rId12"/>
    <p:sldId id="275" r:id="rId13"/>
    <p:sldId id="277" r:id="rId14"/>
    <p:sldId id="289" r:id="rId15"/>
    <p:sldId id="290" r:id="rId16"/>
    <p:sldId id="287" r:id="rId17"/>
    <p:sldId id="291" r:id="rId18"/>
    <p:sldId id="288" r:id="rId19"/>
    <p:sldId id="293" r:id="rId20"/>
    <p:sldId id="294" r:id="rId21"/>
    <p:sldId id="292" r:id="rId22"/>
    <p:sldId id="295" r:id="rId23"/>
    <p:sldId id="282" r:id="rId24"/>
    <p:sldId id="279" r:id="rId25"/>
    <p:sldId id="285" r:id="rId26"/>
    <p:sldId id="284" r:id="rId27"/>
    <p:sldId id="283" r:id="rId28"/>
    <p:sldId id="286" r:id="rId29"/>
    <p:sldId id="281" r:id="rId30"/>
    <p:sldId id="278" r:id="rId31"/>
    <p:sldId id="280" r:id="rId32"/>
    <p:sldId id="296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260" r:id="rId4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Open San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Open San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Open San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Open San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Open San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Open San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Open San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Open San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Open San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D36D"/>
    <a:srgbClr val="D0DD27"/>
    <a:srgbClr val="FCB033"/>
    <a:srgbClr val="EBEBE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57" autoAdjust="0"/>
  </p:normalViewPr>
  <p:slideViewPr>
    <p:cSldViewPr>
      <p:cViewPr varScale="1">
        <p:scale>
          <a:sx n="56" d="100"/>
          <a:sy n="5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FC79D0-4802-4047-87CB-E5F3F8274B59}" type="doc">
      <dgm:prSet loTypeId="urn:microsoft.com/office/officeart/2005/8/layout/radial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572FCF51-8039-4111-A98D-3C6EF5603341}">
      <dgm:prSet phldrT="[Szöveg]"/>
      <dgm:spPr/>
      <dgm:t>
        <a:bodyPr/>
        <a:lstStyle/>
        <a:p>
          <a:r>
            <a:rPr lang="hu-HU" dirty="0" smtClean="0"/>
            <a:t>Digitális</a:t>
          </a:r>
          <a:endParaRPr lang="hu-HU" dirty="0"/>
        </a:p>
      </dgm:t>
    </dgm:pt>
    <dgm:pt modelId="{2E6F5EB0-076D-460C-A065-35310E90CAB3}" type="parTrans" cxnId="{F28EABF6-412E-4415-AC3E-988459711840}">
      <dgm:prSet/>
      <dgm:spPr/>
      <dgm:t>
        <a:bodyPr/>
        <a:lstStyle/>
        <a:p>
          <a:endParaRPr lang="hu-HU"/>
        </a:p>
      </dgm:t>
    </dgm:pt>
    <dgm:pt modelId="{19612632-4C87-4DE2-A276-55CAEEA2AEC7}" type="sibTrans" cxnId="{F28EABF6-412E-4415-AC3E-988459711840}">
      <dgm:prSet/>
      <dgm:spPr/>
      <dgm:t>
        <a:bodyPr/>
        <a:lstStyle/>
        <a:p>
          <a:endParaRPr lang="hu-HU"/>
        </a:p>
      </dgm:t>
    </dgm:pt>
    <dgm:pt modelId="{5DB54BD5-182E-4B4C-915D-1E01F13A281C}">
      <dgm:prSet phldrT="[Szöveg]"/>
      <dgm:spPr/>
      <dgm:t>
        <a:bodyPr/>
        <a:lstStyle/>
        <a:p>
          <a:r>
            <a:rPr lang="hu-HU" dirty="0" smtClean="0"/>
            <a:t>Vállalati kommunikáció</a:t>
          </a:r>
          <a:endParaRPr lang="hu-HU" dirty="0"/>
        </a:p>
      </dgm:t>
    </dgm:pt>
    <dgm:pt modelId="{F83315F8-0219-483F-91FC-455DF995C83C}" type="parTrans" cxnId="{702EEDBF-D246-440C-AFD2-C3C3A290236F}">
      <dgm:prSet/>
      <dgm:spPr/>
      <dgm:t>
        <a:bodyPr/>
        <a:lstStyle/>
        <a:p>
          <a:endParaRPr lang="hu-HU"/>
        </a:p>
      </dgm:t>
    </dgm:pt>
    <dgm:pt modelId="{EA397CFC-AC82-44C2-9B53-7C316D04B8E6}" type="sibTrans" cxnId="{702EEDBF-D246-440C-AFD2-C3C3A290236F}">
      <dgm:prSet/>
      <dgm:spPr/>
      <dgm:t>
        <a:bodyPr/>
        <a:lstStyle/>
        <a:p>
          <a:endParaRPr lang="hu-HU"/>
        </a:p>
      </dgm:t>
    </dgm:pt>
    <dgm:pt modelId="{ED1AF925-3C42-4D0A-A467-9CCFC6C6A7B1}">
      <dgm:prSet phldrT="[Szöveg]"/>
      <dgm:spPr/>
      <dgm:t>
        <a:bodyPr/>
        <a:lstStyle/>
        <a:p>
          <a:r>
            <a:rPr lang="hu-HU" dirty="0" smtClean="0"/>
            <a:t>Promóciók</a:t>
          </a:r>
          <a:endParaRPr lang="hu-HU" dirty="0"/>
        </a:p>
      </dgm:t>
    </dgm:pt>
    <dgm:pt modelId="{23A488C5-65BF-4E58-829D-3167D2D7FBFF}" type="parTrans" cxnId="{2EED9D72-6F8F-4076-AF76-E6F5E057067D}">
      <dgm:prSet/>
      <dgm:spPr/>
      <dgm:t>
        <a:bodyPr/>
        <a:lstStyle/>
        <a:p>
          <a:endParaRPr lang="hu-HU"/>
        </a:p>
      </dgm:t>
    </dgm:pt>
    <dgm:pt modelId="{96A69FEB-C6E9-43CF-B17A-2186C179B991}" type="sibTrans" cxnId="{2EED9D72-6F8F-4076-AF76-E6F5E057067D}">
      <dgm:prSet/>
      <dgm:spPr/>
      <dgm:t>
        <a:bodyPr/>
        <a:lstStyle/>
        <a:p>
          <a:endParaRPr lang="hu-HU"/>
        </a:p>
      </dgm:t>
    </dgm:pt>
    <dgm:pt modelId="{1A14787E-BAE5-4529-8416-8A8E44C45B1E}">
      <dgm:prSet phldrT="[Szöveg]"/>
      <dgm:spPr/>
      <dgm:t>
        <a:bodyPr/>
        <a:lstStyle/>
        <a:p>
          <a:r>
            <a:rPr lang="hu-HU" dirty="0" smtClean="0"/>
            <a:t>Termék értékesítés</a:t>
          </a:r>
          <a:endParaRPr lang="hu-HU" dirty="0"/>
        </a:p>
      </dgm:t>
    </dgm:pt>
    <dgm:pt modelId="{A3D1FBF4-4D87-4FDE-9DE6-A23D73370473}" type="parTrans" cxnId="{031236A4-6203-48BB-8ADA-90847BE41D0D}">
      <dgm:prSet/>
      <dgm:spPr/>
      <dgm:t>
        <a:bodyPr/>
        <a:lstStyle/>
        <a:p>
          <a:endParaRPr lang="hu-HU"/>
        </a:p>
      </dgm:t>
    </dgm:pt>
    <dgm:pt modelId="{2FF5DD1B-BFA3-4CF6-B92E-EA697322BD27}" type="sibTrans" cxnId="{031236A4-6203-48BB-8ADA-90847BE41D0D}">
      <dgm:prSet/>
      <dgm:spPr/>
      <dgm:t>
        <a:bodyPr/>
        <a:lstStyle/>
        <a:p>
          <a:endParaRPr lang="hu-HU"/>
        </a:p>
      </dgm:t>
    </dgm:pt>
    <dgm:pt modelId="{C8C5AADD-CA9F-4EB0-A4CE-0A190ECBCEA8}">
      <dgm:prSet phldrT="[Szöveg]"/>
      <dgm:spPr/>
      <dgm:t>
        <a:bodyPr/>
        <a:lstStyle/>
        <a:p>
          <a:r>
            <a:rPr lang="hu-HU" dirty="0" smtClean="0"/>
            <a:t>Adatbázis</a:t>
          </a:r>
          <a:endParaRPr lang="hu-HU" dirty="0"/>
        </a:p>
      </dgm:t>
    </dgm:pt>
    <dgm:pt modelId="{1EA69F3E-6F67-4572-8DE2-D139F8A648DF}" type="parTrans" cxnId="{BC1DF2EA-829F-4187-8BF9-987F0D0D0D31}">
      <dgm:prSet/>
      <dgm:spPr/>
      <dgm:t>
        <a:bodyPr/>
        <a:lstStyle/>
        <a:p>
          <a:endParaRPr lang="hu-HU"/>
        </a:p>
      </dgm:t>
    </dgm:pt>
    <dgm:pt modelId="{A4AC2352-F3C3-4CCA-837F-240DDD47594F}" type="sibTrans" cxnId="{BC1DF2EA-829F-4187-8BF9-987F0D0D0D31}">
      <dgm:prSet/>
      <dgm:spPr/>
      <dgm:t>
        <a:bodyPr/>
        <a:lstStyle/>
        <a:p>
          <a:endParaRPr lang="hu-HU"/>
        </a:p>
      </dgm:t>
    </dgm:pt>
    <dgm:pt modelId="{8A280D48-15EA-444A-960D-FAF0D63F69F2}">
      <dgm:prSet phldrT="[Szöveg]"/>
      <dgm:spPr/>
      <dgm:t>
        <a:bodyPr/>
        <a:lstStyle/>
        <a:p>
          <a:r>
            <a:rPr lang="hu-HU" dirty="0" smtClean="0"/>
            <a:t>Márkaépítés</a:t>
          </a:r>
          <a:endParaRPr lang="hu-HU" dirty="0"/>
        </a:p>
      </dgm:t>
    </dgm:pt>
    <dgm:pt modelId="{740D296E-D568-4A2C-AAB1-3C1E37FCBCEF}" type="parTrans" cxnId="{CD184674-2AC2-4F1D-9C96-6921960322C5}">
      <dgm:prSet/>
      <dgm:spPr/>
      <dgm:t>
        <a:bodyPr/>
        <a:lstStyle/>
        <a:p>
          <a:endParaRPr lang="hu-HU"/>
        </a:p>
      </dgm:t>
    </dgm:pt>
    <dgm:pt modelId="{E6532F08-AF5C-43B6-9932-6998AF9CD5DC}" type="sibTrans" cxnId="{CD184674-2AC2-4F1D-9C96-6921960322C5}">
      <dgm:prSet/>
      <dgm:spPr/>
      <dgm:t>
        <a:bodyPr/>
        <a:lstStyle/>
        <a:p>
          <a:endParaRPr lang="hu-HU"/>
        </a:p>
      </dgm:t>
    </dgm:pt>
    <dgm:pt modelId="{70256ACD-E673-4ED6-8895-710CE9754922}" type="pres">
      <dgm:prSet presAssocID="{14FC79D0-4802-4047-87CB-E5F3F8274B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ECF22A4-B27B-4AB3-A948-90C06162ECCA}" type="pres">
      <dgm:prSet presAssocID="{572FCF51-8039-4111-A98D-3C6EF5603341}" presName="centerShape" presStyleLbl="node0" presStyleIdx="0" presStyleCnt="1"/>
      <dgm:spPr/>
      <dgm:t>
        <a:bodyPr/>
        <a:lstStyle/>
        <a:p>
          <a:endParaRPr lang="hu-HU"/>
        </a:p>
      </dgm:t>
    </dgm:pt>
    <dgm:pt modelId="{79025B61-9B51-4FC2-938F-26AB2976CC5D}" type="pres">
      <dgm:prSet presAssocID="{F83315F8-0219-483F-91FC-455DF995C83C}" presName="parTrans" presStyleLbl="bgSibTrans2D1" presStyleIdx="0" presStyleCnt="5"/>
      <dgm:spPr/>
      <dgm:t>
        <a:bodyPr/>
        <a:lstStyle/>
        <a:p>
          <a:endParaRPr lang="hu-HU"/>
        </a:p>
      </dgm:t>
    </dgm:pt>
    <dgm:pt modelId="{78181509-1594-436E-9DA5-40208A024AA1}" type="pres">
      <dgm:prSet presAssocID="{5DB54BD5-182E-4B4C-915D-1E01F13A281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F671A8B-323D-4FD8-A6F2-7ACA920B74B0}" type="pres">
      <dgm:prSet presAssocID="{23A488C5-65BF-4E58-829D-3167D2D7FBFF}" presName="parTrans" presStyleLbl="bgSibTrans2D1" presStyleIdx="1" presStyleCnt="5"/>
      <dgm:spPr/>
      <dgm:t>
        <a:bodyPr/>
        <a:lstStyle/>
        <a:p>
          <a:endParaRPr lang="hu-HU"/>
        </a:p>
      </dgm:t>
    </dgm:pt>
    <dgm:pt modelId="{5642A086-66B5-4D12-B67F-16FBB83C6A8A}" type="pres">
      <dgm:prSet presAssocID="{ED1AF925-3C42-4D0A-A467-9CCFC6C6A7B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C3711FB-DC98-4542-B94F-F9D76A699B91}" type="pres">
      <dgm:prSet presAssocID="{A3D1FBF4-4D87-4FDE-9DE6-A23D73370473}" presName="parTrans" presStyleLbl="bgSibTrans2D1" presStyleIdx="2" presStyleCnt="5"/>
      <dgm:spPr/>
      <dgm:t>
        <a:bodyPr/>
        <a:lstStyle/>
        <a:p>
          <a:endParaRPr lang="hu-HU"/>
        </a:p>
      </dgm:t>
    </dgm:pt>
    <dgm:pt modelId="{D454A4A7-E84F-42E7-9F46-188423336249}" type="pres">
      <dgm:prSet presAssocID="{1A14787E-BAE5-4529-8416-8A8E44C45B1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15E5A33-DBAB-4B60-90EC-245EAC3850D7}" type="pres">
      <dgm:prSet presAssocID="{1EA69F3E-6F67-4572-8DE2-D139F8A648DF}" presName="parTrans" presStyleLbl="bgSibTrans2D1" presStyleIdx="3" presStyleCnt="5"/>
      <dgm:spPr/>
      <dgm:t>
        <a:bodyPr/>
        <a:lstStyle/>
        <a:p>
          <a:endParaRPr lang="hu-HU"/>
        </a:p>
      </dgm:t>
    </dgm:pt>
    <dgm:pt modelId="{A60D6AA2-4171-45AC-80F3-856EE56A39B9}" type="pres">
      <dgm:prSet presAssocID="{C8C5AADD-CA9F-4EB0-A4CE-0A190ECBCEA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21FBE9-ADCB-4ECE-B3CA-CE966018ACAD}" type="pres">
      <dgm:prSet presAssocID="{740D296E-D568-4A2C-AAB1-3C1E37FCBCEF}" presName="parTrans" presStyleLbl="bgSibTrans2D1" presStyleIdx="4" presStyleCnt="5"/>
      <dgm:spPr/>
      <dgm:t>
        <a:bodyPr/>
        <a:lstStyle/>
        <a:p>
          <a:endParaRPr lang="hu-HU"/>
        </a:p>
      </dgm:t>
    </dgm:pt>
    <dgm:pt modelId="{BF6BB2C5-23EB-47CB-B8C6-64A71BE287A1}" type="pres">
      <dgm:prSet presAssocID="{8A280D48-15EA-444A-960D-FAF0D63F69F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EED9D72-6F8F-4076-AF76-E6F5E057067D}" srcId="{572FCF51-8039-4111-A98D-3C6EF5603341}" destId="{ED1AF925-3C42-4D0A-A467-9CCFC6C6A7B1}" srcOrd="1" destOrd="0" parTransId="{23A488C5-65BF-4E58-829D-3167D2D7FBFF}" sibTransId="{96A69FEB-C6E9-43CF-B17A-2186C179B991}"/>
    <dgm:cxn modelId="{21183599-DA2F-4F09-994D-571B2F4F7A73}" type="presOf" srcId="{F83315F8-0219-483F-91FC-455DF995C83C}" destId="{79025B61-9B51-4FC2-938F-26AB2976CC5D}" srcOrd="0" destOrd="0" presId="urn:microsoft.com/office/officeart/2005/8/layout/radial4"/>
    <dgm:cxn modelId="{2008FBF4-A552-49B9-8D47-4E0EDE91CCF9}" type="presOf" srcId="{572FCF51-8039-4111-A98D-3C6EF5603341}" destId="{6ECF22A4-B27B-4AB3-A948-90C06162ECCA}" srcOrd="0" destOrd="0" presId="urn:microsoft.com/office/officeart/2005/8/layout/radial4"/>
    <dgm:cxn modelId="{031236A4-6203-48BB-8ADA-90847BE41D0D}" srcId="{572FCF51-8039-4111-A98D-3C6EF5603341}" destId="{1A14787E-BAE5-4529-8416-8A8E44C45B1E}" srcOrd="2" destOrd="0" parTransId="{A3D1FBF4-4D87-4FDE-9DE6-A23D73370473}" sibTransId="{2FF5DD1B-BFA3-4CF6-B92E-EA697322BD27}"/>
    <dgm:cxn modelId="{BCD9BBA5-C5A2-45E6-A1E0-0D6FBEDD6244}" type="presOf" srcId="{8A280D48-15EA-444A-960D-FAF0D63F69F2}" destId="{BF6BB2C5-23EB-47CB-B8C6-64A71BE287A1}" srcOrd="0" destOrd="0" presId="urn:microsoft.com/office/officeart/2005/8/layout/radial4"/>
    <dgm:cxn modelId="{B29A5447-56F4-43C2-BEB6-96A0A503F514}" type="presOf" srcId="{14FC79D0-4802-4047-87CB-E5F3F8274B59}" destId="{70256ACD-E673-4ED6-8895-710CE9754922}" srcOrd="0" destOrd="0" presId="urn:microsoft.com/office/officeart/2005/8/layout/radial4"/>
    <dgm:cxn modelId="{C85F582C-31A5-43A9-B55F-005BEEB34650}" type="presOf" srcId="{A3D1FBF4-4D87-4FDE-9DE6-A23D73370473}" destId="{2C3711FB-DC98-4542-B94F-F9D76A699B91}" srcOrd="0" destOrd="0" presId="urn:microsoft.com/office/officeart/2005/8/layout/radial4"/>
    <dgm:cxn modelId="{702EEDBF-D246-440C-AFD2-C3C3A290236F}" srcId="{572FCF51-8039-4111-A98D-3C6EF5603341}" destId="{5DB54BD5-182E-4B4C-915D-1E01F13A281C}" srcOrd="0" destOrd="0" parTransId="{F83315F8-0219-483F-91FC-455DF995C83C}" sibTransId="{EA397CFC-AC82-44C2-9B53-7C316D04B8E6}"/>
    <dgm:cxn modelId="{5D94CCDD-E442-483F-83C0-DD6AF0E2D747}" type="presOf" srcId="{1A14787E-BAE5-4529-8416-8A8E44C45B1E}" destId="{D454A4A7-E84F-42E7-9F46-188423336249}" srcOrd="0" destOrd="0" presId="urn:microsoft.com/office/officeart/2005/8/layout/radial4"/>
    <dgm:cxn modelId="{CD184674-2AC2-4F1D-9C96-6921960322C5}" srcId="{572FCF51-8039-4111-A98D-3C6EF5603341}" destId="{8A280D48-15EA-444A-960D-FAF0D63F69F2}" srcOrd="4" destOrd="0" parTransId="{740D296E-D568-4A2C-AAB1-3C1E37FCBCEF}" sibTransId="{E6532F08-AF5C-43B6-9932-6998AF9CD5DC}"/>
    <dgm:cxn modelId="{8B723FED-E4B9-4E78-914B-1AF39737FB2C}" type="presOf" srcId="{5DB54BD5-182E-4B4C-915D-1E01F13A281C}" destId="{78181509-1594-436E-9DA5-40208A024AA1}" srcOrd="0" destOrd="0" presId="urn:microsoft.com/office/officeart/2005/8/layout/radial4"/>
    <dgm:cxn modelId="{F28EABF6-412E-4415-AC3E-988459711840}" srcId="{14FC79D0-4802-4047-87CB-E5F3F8274B59}" destId="{572FCF51-8039-4111-A98D-3C6EF5603341}" srcOrd="0" destOrd="0" parTransId="{2E6F5EB0-076D-460C-A065-35310E90CAB3}" sibTransId="{19612632-4C87-4DE2-A276-55CAEEA2AEC7}"/>
    <dgm:cxn modelId="{91E8E799-4D28-4966-91C0-C3B9D63BB9F0}" type="presOf" srcId="{1EA69F3E-6F67-4572-8DE2-D139F8A648DF}" destId="{815E5A33-DBAB-4B60-90EC-245EAC3850D7}" srcOrd="0" destOrd="0" presId="urn:microsoft.com/office/officeart/2005/8/layout/radial4"/>
    <dgm:cxn modelId="{9D4CABDA-2B71-463A-A96C-B4C4C41AAAC0}" type="presOf" srcId="{C8C5AADD-CA9F-4EB0-A4CE-0A190ECBCEA8}" destId="{A60D6AA2-4171-45AC-80F3-856EE56A39B9}" srcOrd="0" destOrd="0" presId="urn:microsoft.com/office/officeart/2005/8/layout/radial4"/>
    <dgm:cxn modelId="{149B552F-3EE0-4B23-A41A-FD5C85CC3D90}" type="presOf" srcId="{23A488C5-65BF-4E58-829D-3167D2D7FBFF}" destId="{AF671A8B-323D-4FD8-A6F2-7ACA920B74B0}" srcOrd="0" destOrd="0" presId="urn:microsoft.com/office/officeart/2005/8/layout/radial4"/>
    <dgm:cxn modelId="{7CA29A1C-C34E-4DF3-8B43-9DF028AA1DE6}" type="presOf" srcId="{ED1AF925-3C42-4D0A-A467-9CCFC6C6A7B1}" destId="{5642A086-66B5-4D12-B67F-16FBB83C6A8A}" srcOrd="0" destOrd="0" presId="urn:microsoft.com/office/officeart/2005/8/layout/radial4"/>
    <dgm:cxn modelId="{751637A7-74F9-49EB-9E4C-1BFA11FF5B4B}" type="presOf" srcId="{740D296E-D568-4A2C-AAB1-3C1E37FCBCEF}" destId="{8E21FBE9-ADCB-4ECE-B3CA-CE966018ACAD}" srcOrd="0" destOrd="0" presId="urn:microsoft.com/office/officeart/2005/8/layout/radial4"/>
    <dgm:cxn modelId="{BC1DF2EA-829F-4187-8BF9-987F0D0D0D31}" srcId="{572FCF51-8039-4111-A98D-3C6EF5603341}" destId="{C8C5AADD-CA9F-4EB0-A4CE-0A190ECBCEA8}" srcOrd="3" destOrd="0" parTransId="{1EA69F3E-6F67-4572-8DE2-D139F8A648DF}" sibTransId="{A4AC2352-F3C3-4CCA-837F-240DDD47594F}"/>
    <dgm:cxn modelId="{44EA93A1-B3DD-4A25-840F-8249AD3C5CB1}" type="presParOf" srcId="{70256ACD-E673-4ED6-8895-710CE9754922}" destId="{6ECF22A4-B27B-4AB3-A948-90C06162ECCA}" srcOrd="0" destOrd="0" presId="urn:microsoft.com/office/officeart/2005/8/layout/radial4"/>
    <dgm:cxn modelId="{94D6FED3-97E9-4047-83AC-C9B9C6077D74}" type="presParOf" srcId="{70256ACD-E673-4ED6-8895-710CE9754922}" destId="{79025B61-9B51-4FC2-938F-26AB2976CC5D}" srcOrd="1" destOrd="0" presId="urn:microsoft.com/office/officeart/2005/8/layout/radial4"/>
    <dgm:cxn modelId="{2A9CD990-1667-4278-AF79-C6ACA3592013}" type="presParOf" srcId="{70256ACD-E673-4ED6-8895-710CE9754922}" destId="{78181509-1594-436E-9DA5-40208A024AA1}" srcOrd="2" destOrd="0" presId="urn:microsoft.com/office/officeart/2005/8/layout/radial4"/>
    <dgm:cxn modelId="{8FAADA39-92E4-4391-BF7D-DDC5DE016102}" type="presParOf" srcId="{70256ACD-E673-4ED6-8895-710CE9754922}" destId="{AF671A8B-323D-4FD8-A6F2-7ACA920B74B0}" srcOrd="3" destOrd="0" presId="urn:microsoft.com/office/officeart/2005/8/layout/radial4"/>
    <dgm:cxn modelId="{6227FE1B-CE4B-49E0-948E-314B11A5C89E}" type="presParOf" srcId="{70256ACD-E673-4ED6-8895-710CE9754922}" destId="{5642A086-66B5-4D12-B67F-16FBB83C6A8A}" srcOrd="4" destOrd="0" presId="urn:microsoft.com/office/officeart/2005/8/layout/radial4"/>
    <dgm:cxn modelId="{D01E6551-A008-4F3B-9857-1827FAA559C3}" type="presParOf" srcId="{70256ACD-E673-4ED6-8895-710CE9754922}" destId="{2C3711FB-DC98-4542-B94F-F9D76A699B91}" srcOrd="5" destOrd="0" presId="urn:microsoft.com/office/officeart/2005/8/layout/radial4"/>
    <dgm:cxn modelId="{9350E76C-E450-4DB9-9FE1-08C9B8287FD3}" type="presParOf" srcId="{70256ACD-E673-4ED6-8895-710CE9754922}" destId="{D454A4A7-E84F-42E7-9F46-188423336249}" srcOrd="6" destOrd="0" presId="urn:microsoft.com/office/officeart/2005/8/layout/radial4"/>
    <dgm:cxn modelId="{DDD48DF2-139F-4759-B444-D1011D04DEB9}" type="presParOf" srcId="{70256ACD-E673-4ED6-8895-710CE9754922}" destId="{815E5A33-DBAB-4B60-90EC-245EAC3850D7}" srcOrd="7" destOrd="0" presId="urn:microsoft.com/office/officeart/2005/8/layout/radial4"/>
    <dgm:cxn modelId="{E6E3D138-2D96-4C6E-9C19-ED0132A34431}" type="presParOf" srcId="{70256ACD-E673-4ED6-8895-710CE9754922}" destId="{A60D6AA2-4171-45AC-80F3-856EE56A39B9}" srcOrd="8" destOrd="0" presId="urn:microsoft.com/office/officeart/2005/8/layout/radial4"/>
    <dgm:cxn modelId="{0732CBD8-6C6B-4275-80D3-0369C3EBB5C5}" type="presParOf" srcId="{70256ACD-E673-4ED6-8895-710CE9754922}" destId="{8E21FBE9-ADCB-4ECE-B3CA-CE966018ACAD}" srcOrd="9" destOrd="0" presId="urn:microsoft.com/office/officeart/2005/8/layout/radial4"/>
    <dgm:cxn modelId="{C170D576-726F-424A-B512-9374D7FA3F5E}" type="presParOf" srcId="{70256ACD-E673-4ED6-8895-710CE9754922}" destId="{BF6BB2C5-23EB-47CB-B8C6-64A71BE287A1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FC79D0-4802-4047-87CB-E5F3F8274B59}" type="doc">
      <dgm:prSet loTypeId="urn:microsoft.com/office/officeart/2005/8/layout/radial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572FCF51-8039-4111-A98D-3C6EF5603341}">
      <dgm:prSet phldrT="[Szöveg]"/>
      <dgm:spPr/>
      <dgm:t>
        <a:bodyPr/>
        <a:lstStyle/>
        <a:p>
          <a:r>
            <a:rPr lang="hu-HU" dirty="0" smtClean="0"/>
            <a:t>Digitális</a:t>
          </a:r>
          <a:endParaRPr lang="hu-HU" dirty="0"/>
        </a:p>
      </dgm:t>
    </dgm:pt>
    <dgm:pt modelId="{2E6F5EB0-076D-460C-A065-35310E90CAB3}" type="parTrans" cxnId="{F28EABF6-412E-4415-AC3E-988459711840}">
      <dgm:prSet/>
      <dgm:spPr/>
      <dgm:t>
        <a:bodyPr/>
        <a:lstStyle/>
        <a:p>
          <a:endParaRPr lang="hu-HU"/>
        </a:p>
      </dgm:t>
    </dgm:pt>
    <dgm:pt modelId="{19612632-4C87-4DE2-A276-55CAEEA2AEC7}" type="sibTrans" cxnId="{F28EABF6-412E-4415-AC3E-988459711840}">
      <dgm:prSet/>
      <dgm:spPr/>
      <dgm:t>
        <a:bodyPr/>
        <a:lstStyle/>
        <a:p>
          <a:endParaRPr lang="hu-HU"/>
        </a:p>
      </dgm:t>
    </dgm:pt>
    <dgm:pt modelId="{5DB54BD5-182E-4B4C-915D-1E01F13A281C}">
      <dgm:prSet phldrT="[Szöveg]"/>
      <dgm:spPr/>
      <dgm:t>
        <a:bodyPr/>
        <a:lstStyle/>
        <a:p>
          <a:r>
            <a:rPr lang="hu-HU" dirty="0" smtClean="0"/>
            <a:t>Vállalati kommunikáció</a:t>
          </a:r>
          <a:endParaRPr lang="hu-HU" dirty="0"/>
        </a:p>
      </dgm:t>
    </dgm:pt>
    <dgm:pt modelId="{F83315F8-0219-483F-91FC-455DF995C83C}" type="parTrans" cxnId="{702EEDBF-D246-440C-AFD2-C3C3A290236F}">
      <dgm:prSet/>
      <dgm:spPr/>
      <dgm:t>
        <a:bodyPr/>
        <a:lstStyle/>
        <a:p>
          <a:endParaRPr lang="hu-HU"/>
        </a:p>
      </dgm:t>
    </dgm:pt>
    <dgm:pt modelId="{EA397CFC-AC82-44C2-9B53-7C316D04B8E6}" type="sibTrans" cxnId="{702EEDBF-D246-440C-AFD2-C3C3A290236F}">
      <dgm:prSet/>
      <dgm:spPr/>
      <dgm:t>
        <a:bodyPr/>
        <a:lstStyle/>
        <a:p>
          <a:endParaRPr lang="hu-HU"/>
        </a:p>
      </dgm:t>
    </dgm:pt>
    <dgm:pt modelId="{70256ACD-E673-4ED6-8895-710CE9754922}" type="pres">
      <dgm:prSet presAssocID="{14FC79D0-4802-4047-87CB-E5F3F8274B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ECF22A4-B27B-4AB3-A948-90C06162ECCA}" type="pres">
      <dgm:prSet presAssocID="{572FCF51-8039-4111-A98D-3C6EF5603341}" presName="centerShape" presStyleLbl="node0" presStyleIdx="0" presStyleCnt="1"/>
      <dgm:spPr/>
      <dgm:t>
        <a:bodyPr/>
        <a:lstStyle/>
        <a:p>
          <a:endParaRPr lang="hu-HU"/>
        </a:p>
      </dgm:t>
    </dgm:pt>
    <dgm:pt modelId="{79025B61-9B51-4FC2-938F-26AB2976CC5D}" type="pres">
      <dgm:prSet presAssocID="{F83315F8-0219-483F-91FC-455DF995C83C}" presName="parTrans" presStyleLbl="bgSibTrans2D1" presStyleIdx="0" presStyleCnt="1"/>
      <dgm:spPr/>
      <dgm:t>
        <a:bodyPr/>
        <a:lstStyle/>
        <a:p>
          <a:endParaRPr lang="hu-HU"/>
        </a:p>
      </dgm:t>
    </dgm:pt>
    <dgm:pt modelId="{78181509-1594-436E-9DA5-40208A024AA1}" type="pres">
      <dgm:prSet presAssocID="{5DB54BD5-182E-4B4C-915D-1E01F13A281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A8CF20B-E41D-47F5-923A-643ECF830496}" type="presOf" srcId="{572FCF51-8039-4111-A98D-3C6EF5603341}" destId="{6ECF22A4-B27B-4AB3-A948-90C06162ECCA}" srcOrd="0" destOrd="0" presId="urn:microsoft.com/office/officeart/2005/8/layout/radial4"/>
    <dgm:cxn modelId="{9FAE2345-C27B-475F-B58F-292F6B9517C6}" type="presOf" srcId="{F83315F8-0219-483F-91FC-455DF995C83C}" destId="{79025B61-9B51-4FC2-938F-26AB2976CC5D}" srcOrd="0" destOrd="0" presId="urn:microsoft.com/office/officeart/2005/8/layout/radial4"/>
    <dgm:cxn modelId="{79D78F0C-BB5F-4673-BB51-94D7B3C51961}" type="presOf" srcId="{14FC79D0-4802-4047-87CB-E5F3F8274B59}" destId="{70256ACD-E673-4ED6-8895-710CE9754922}" srcOrd="0" destOrd="0" presId="urn:microsoft.com/office/officeart/2005/8/layout/radial4"/>
    <dgm:cxn modelId="{F28EABF6-412E-4415-AC3E-988459711840}" srcId="{14FC79D0-4802-4047-87CB-E5F3F8274B59}" destId="{572FCF51-8039-4111-A98D-3C6EF5603341}" srcOrd="0" destOrd="0" parTransId="{2E6F5EB0-076D-460C-A065-35310E90CAB3}" sibTransId="{19612632-4C87-4DE2-A276-55CAEEA2AEC7}"/>
    <dgm:cxn modelId="{702EEDBF-D246-440C-AFD2-C3C3A290236F}" srcId="{572FCF51-8039-4111-A98D-3C6EF5603341}" destId="{5DB54BD5-182E-4B4C-915D-1E01F13A281C}" srcOrd="0" destOrd="0" parTransId="{F83315F8-0219-483F-91FC-455DF995C83C}" sibTransId="{EA397CFC-AC82-44C2-9B53-7C316D04B8E6}"/>
    <dgm:cxn modelId="{6B1A5CFF-AA86-42DF-AF54-28F33701AFE3}" type="presOf" srcId="{5DB54BD5-182E-4B4C-915D-1E01F13A281C}" destId="{78181509-1594-436E-9DA5-40208A024AA1}" srcOrd="0" destOrd="0" presId="urn:microsoft.com/office/officeart/2005/8/layout/radial4"/>
    <dgm:cxn modelId="{E31BF57C-F5F1-476C-AD6C-E1A2FBD54C63}" type="presParOf" srcId="{70256ACD-E673-4ED6-8895-710CE9754922}" destId="{6ECF22A4-B27B-4AB3-A948-90C06162ECCA}" srcOrd="0" destOrd="0" presId="urn:microsoft.com/office/officeart/2005/8/layout/radial4"/>
    <dgm:cxn modelId="{CFAF0DD0-76C8-4A4A-B1EE-FBA4114B56CF}" type="presParOf" srcId="{70256ACD-E673-4ED6-8895-710CE9754922}" destId="{79025B61-9B51-4FC2-938F-26AB2976CC5D}" srcOrd="1" destOrd="0" presId="urn:microsoft.com/office/officeart/2005/8/layout/radial4"/>
    <dgm:cxn modelId="{FE3928A3-47E8-4BA8-B1A3-C672C79E5C11}" type="presParOf" srcId="{70256ACD-E673-4ED6-8895-710CE9754922}" destId="{78181509-1594-436E-9DA5-40208A024AA1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FC79D0-4802-4047-87CB-E5F3F8274B59}" type="doc">
      <dgm:prSet loTypeId="urn:microsoft.com/office/officeart/2005/8/layout/radial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572FCF51-8039-4111-A98D-3C6EF5603341}">
      <dgm:prSet phldrT="[Szöveg]"/>
      <dgm:spPr/>
      <dgm:t>
        <a:bodyPr/>
        <a:lstStyle/>
        <a:p>
          <a:r>
            <a:rPr lang="hu-HU" dirty="0" smtClean="0"/>
            <a:t>Digitális</a:t>
          </a:r>
          <a:endParaRPr lang="hu-HU" dirty="0"/>
        </a:p>
      </dgm:t>
    </dgm:pt>
    <dgm:pt modelId="{2E6F5EB0-076D-460C-A065-35310E90CAB3}" type="parTrans" cxnId="{F28EABF6-412E-4415-AC3E-988459711840}">
      <dgm:prSet/>
      <dgm:spPr/>
      <dgm:t>
        <a:bodyPr/>
        <a:lstStyle/>
        <a:p>
          <a:endParaRPr lang="hu-HU"/>
        </a:p>
      </dgm:t>
    </dgm:pt>
    <dgm:pt modelId="{19612632-4C87-4DE2-A276-55CAEEA2AEC7}" type="sibTrans" cxnId="{F28EABF6-412E-4415-AC3E-988459711840}">
      <dgm:prSet/>
      <dgm:spPr/>
      <dgm:t>
        <a:bodyPr/>
        <a:lstStyle/>
        <a:p>
          <a:endParaRPr lang="hu-HU"/>
        </a:p>
      </dgm:t>
    </dgm:pt>
    <dgm:pt modelId="{5DB54BD5-182E-4B4C-915D-1E01F13A281C}">
      <dgm:prSet phldrT="[Szöveg]"/>
      <dgm:spPr>
        <a:solidFill>
          <a:srgbClr val="4DD36D"/>
        </a:solidFill>
      </dgm:spPr>
      <dgm:t>
        <a:bodyPr/>
        <a:lstStyle/>
        <a:p>
          <a:r>
            <a:rPr lang="hu-HU" dirty="0" smtClean="0"/>
            <a:t>Promóciók</a:t>
          </a:r>
          <a:endParaRPr lang="hu-HU" dirty="0"/>
        </a:p>
      </dgm:t>
    </dgm:pt>
    <dgm:pt modelId="{F83315F8-0219-483F-91FC-455DF995C83C}" type="parTrans" cxnId="{702EEDBF-D246-440C-AFD2-C3C3A290236F}">
      <dgm:prSet/>
      <dgm:spPr>
        <a:gradFill rotWithShape="0">
          <a:gsLst>
            <a:gs pos="0">
              <a:srgbClr val="92D050"/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endParaRPr lang="hu-HU"/>
        </a:p>
      </dgm:t>
    </dgm:pt>
    <dgm:pt modelId="{EA397CFC-AC82-44C2-9B53-7C316D04B8E6}" type="sibTrans" cxnId="{702EEDBF-D246-440C-AFD2-C3C3A290236F}">
      <dgm:prSet/>
      <dgm:spPr/>
      <dgm:t>
        <a:bodyPr/>
        <a:lstStyle/>
        <a:p>
          <a:endParaRPr lang="hu-HU"/>
        </a:p>
      </dgm:t>
    </dgm:pt>
    <dgm:pt modelId="{70256ACD-E673-4ED6-8895-710CE9754922}" type="pres">
      <dgm:prSet presAssocID="{14FC79D0-4802-4047-87CB-E5F3F8274B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ECF22A4-B27B-4AB3-A948-90C06162ECCA}" type="pres">
      <dgm:prSet presAssocID="{572FCF51-8039-4111-A98D-3C6EF5603341}" presName="centerShape" presStyleLbl="node0" presStyleIdx="0" presStyleCnt="1"/>
      <dgm:spPr/>
      <dgm:t>
        <a:bodyPr/>
        <a:lstStyle/>
        <a:p>
          <a:endParaRPr lang="hu-HU"/>
        </a:p>
      </dgm:t>
    </dgm:pt>
    <dgm:pt modelId="{79025B61-9B51-4FC2-938F-26AB2976CC5D}" type="pres">
      <dgm:prSet presAssocID="{F83315F8-0219-483F-91FC-455DF995C83C}" presName="parTrans" presStyleLbl="bgSibTrans2D1" presStyleIdx="0" presStyleCnt="1"/>
      <dgm:spPr/>
      <dgm:t>
        <a:bodyPr/>
        <a:lstStyle/>
        <a:p>
          <a:endParaRPr lang="hu-HU"/>
        </a:p>
      </dgm:t>
    </dgm:pt>
    <dgm:pt modelId="{78181509-1594-436E-9DA5-40208A024AA1}" type="pres">
      <dgm:prSet presAssocID="{5DB54BD5-182E-4B4C-915D-1E01F13A281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28EABF6-412E-4415-AC3E-988459711840}" srcId="{14FC79D0-4802-4047-87CB-E5F3F8274B59}" destId="{572FCF51-8039-4111-A98D-3C6EF5603341}" srcOrd="0" destOrd="0" parTransId="{2E6F5EB0-076D-460C-A065-35310E90CAB3}" sibTransId="{19612632-4C87-4DE2-A276-55CAEEA2AEC7}"/>
    <dgm:cxn modelId="{CBD73A43-A444-4082-84AC-9742AA331841}" type="presOf" srcId="{14FC79D0-4802-4047-87CB-E5F3F8274B59}" destId="{70256ACD-E673-4ED6-8895-710CE9754922}" srcOrd="0" destOrd="0" presId="urn:microsoft.com/office/officeart/2005/8/layout/radial4"/>
    <dgm:cxn modelId="{1FC63C8C-1A8F-428F-AB23-5BA0A5E3B990}" type="presOf" srcId="{F83315F8-0219-483F-91FC-455DF995C83C}" destId="{79025B61-9B51-4FC2-938F-26AB2976CC5D}" srcOrd="0" destOrd="0" presId="urn:microsoft.com/office/officeart/2005/8/layout/radial4"/>
    <dgm:cxn modelId="{50AB6183-2A2B-4152-9E7B-73379F383292}" type="presOf" srcId="{572FCF51-8039-4111-A98D-3C6EF5603341}" destId="{6ECF22A4-B27B-4AB3-A948-90C06162ECCA}" srcOrd="0" destOrd="0" presId="urn:microsoft.com/office/officeart/2005/8/layout/radial4"/>
    <dgm:cxn modelId="{32E7B02A-4ED7-4576-B708-FED10EC611D3}" type="presOf" srcId="{5DB54BD5-182E-4B4C-915D-1E01F13A281C}" destId="{78181509-1594-436E-9DA5-40208A024AA1}" srcOrd="0" destOrd="0" presId="urn:microsoft.com/office/officeart/2005/8/layout/radial4"/>
    <dgm:cxn modelId="{702EEDBF-D246-440C-AFD2-C3C3A290236F}" srcId="{572FCF51-8039-4111-A98D-3C6EF5603341}" destId="{5DB54BD5-182E-4B4C-915D-1E01F13A281C}" srcOrd="0" destOrd="0" parTransId="{F83315F8-0219-483F-91FC-455DF995C83C}" sibTransId="{EA397CFC-AC82-44C2-9B53-7C316D04B8E6}"/>
    <dgm:cxn modelId="{2939248C-9679-4779-A657-98861F5369FA}" type="presParOf" srcId="{70256ACD-E673-4ED6-8895-710CE9754922}" destId="{6ECF22A4-B27B-4AB3-A948-90C06162ECCA}" srcOrd="0" destOrd="0" presId="urn:microsoft.com/office/officeart/2005/8/layout/radial4"/>
    <dgm:cxn modelId="{12AFCB91-E813-4986-B12F-0721298FB07D}" type="presParOf" srcId="{70256ACD-E673-4ED6-8895-710CE9754922}" destId="{79025B61-9B51-4FC2-938F-26AB2976CC5D}" srcOrd="1" destOrd="0" presId="urn:microsoft.com/office/officeart/2005/8/layout/radial4"/>
    <dgm:cxn modelId="{22884A77-C9F6-4597-9FA4-4AA8DB6F765D}" type="presParOf" srcId="{70256ACD-E673-4ED6-8895-710CE9754922}" destId="{78181509-1594-436E-9DA5-40208A024AA1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FC79D0-4802-4047-87CB-E5F3F8274B59}" type="doc">
      <dgm:prSet loTypeId="urn:microsoft.com/office/officeart/2005/8/layout/radial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572FCF51-8039-4111-A98D-3C6EF5603341}">
      <dgm:prSet phldrT="[Szöveg]"/>
      <dgm:spPr/>
      <dgm:t>
        <a:bodyPr/>
        <a:lstStyle/>
        <a:p>
          <a:r>
            <a:rPr lang="hu-HU" dirty="0" smtClean="0"/>
            <a:t>Digitális</a:t>
          </a:r>
          <a:endParaRPr lang="hu-HU" dirty="0"/>
        </a:p>
      </dgm:t>
    </dgm:pt>
    <dgm:pt modelId="{2E6F5EB0-076D-460C-A065-35310E90CAB3}" type="parTrans" cxnId="{F28EABF6-412E-4415-AC3E-988459711840}">
      <dgm:prSet/>
      <dgm:spPr/>
      <dgm:t>
        <a:bodyPr/>
        <a:lstStyle/>
        <a:p>
          <a:endParaRPr lang="hu-HU"/>
        </a:p>
      </dgm:t>
    </dgm:pt>
    <dgm:pt modelId="{19612632-4C87-4DE2-A276-55CAEEA2AEC7}" type="sibTrans" cxnId="{F28EABF6-412E-4415-AC3E-988459711840}">
      <dgm:prSet/>
      <dgm:spPr/>
      <dgm:t>
        <a:bodyPr/>
        <a:lstStyle/>
        <a:p>
          <a:endParaRPr lang="hu-HU"/>
        </a:p>
      </dgm:t>
    </dgm:pt>
    <dgm:pt modelId="{5DB54BD5-182E-4B4C-915D-1E01F13A281C}">
      <dgm:prSet phldrT="[Szöveg]"/>
      <dgm:spPr>
        <a:solidFill>
          <a:srgbClr val="00B050"/>
        </a:solidFill>
      </dgm:spPr>
      <dgm:t>
        <a:bodyPr/>
        <a:lstStyle/>
        <a:p>
          <a:r>
            <a:rPr lang="hu-HU" dirty="0" smtClean="0"/>
            <a:t>Termék értékesítés</a:t>
          </a:r>
          <a:endParaRPr lang="hu-HU" dirty="0"/>
        </a:p>
      </dgm:t>
    </dgm:pt>
    <dgm:pt modelId="{F83315F8-0219-483F-91FC-455DF995C83C}" type="parTrans" cxnId="{702EEDBF-D246-440C-AFD2-C3C3A290236F}">
      <dgm:prSet/>
      <dgm:spPr>
        <a:solidFill>
          <a:srgbClr val="00B050"/>
        </a:solidFill>
      </dgm:spPr>
      <dgm:t>
        <a:bodyPr/>
        <a:lstStyle/>
        <a:p>
          <a:endParaRPr lang="hu-HU"/>
        </a:p>
      </dgm:t>
    </dgm:pt>
    <dgm:pt modelId="{EA397CFC-AC82-44C2-9B53-7C316D04B8E6}" type="sibTrans" cxnId="{702EEDBF-D246-440C-AFD2-C3C3A290236F}">
      <dgm:prSet/>
      <dgm:spPr/>
      <dgm:t>
        <a:bodyPr/>
        <a:lstStyle/>
        <a:p>
          <a:endParaRPr lang="hu-HU"/>
        </a:p>
      </dgm:t>
    </dgm:pt>
    <dgm:pt modelId="{70256ACD-E673-4ED6-8895-710CE9754922}" type="pres">
      <dgm:prSet presAssocID="{14FC79D0-4802-4047-87CB-E5F3F8274B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ECF22A4-B27B-4AB3-A948-90C06162ECCA}" type="pres">
      <dgm:prSet presAssocID="{572FCF51-8039-4111-A98D-3C6EF5603341}" presName="centerShape" presStyleLbl="node0" presStyleIdx="0" presStyleCnt="1"/>
      <dgm:spPr/>
      <dgm:t>
        <a:bodyPr/>
        <a:lstStyle/>
        <a:p>
          <a:endParaRPr lang="hu-HU"/>
        </a:p>
      </dgm:t>
    </dgm:pt>
    <dgm:pt modelId="{79025B61-9B51-4FC2-938F-26AB2976CC5D}" type="pres">
      <dgm:prSet presAssocID="{F83315F8-0219-483F-91FC-455DF995C83C}" presName="parTrans" presStyleLbl="bgSibTrans2D1" presStyleIdx="0" presStyleCnt="1"/>
      <dgm:spPr/>
      <dgm:t>
        <a:bodyPr/>
        <a:lstStyle/>
        <a:p>
          <a:endParaRPr lang="hu-HU"/>
        </a:p>
      </dgm:t>
    </dgm:pt>
    <dgm:pt modelId="{78181509-1594-436E-9DA5-40208A024AA1}" type="pres">
      <dgm:prSet presAssocID="{5DB54BD5-182E-4B4C-915D-1E01F13A281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446B042-710B-4724-ACF0-FEC934BAB581}" type="presOf" srcId="{F83315F8-0219-483F-91FC-455DF995C83C}" destId="{79025B61-9B51-4FC2-938F-26AB2976CC5D}" srcOrd="0" destOrd="0" presId="urn:microsoft.com/office/officeart/2005/8/layout/radial4"/>
    <dgm:cxn modelId="{A734591A-7025-481A-BC61-135459E27564}" type="presOf" srcId="{572FCF51-8039-4111-A98D-3C6EF5603341}" destId="{6ECF22A4-B27B-4AB3-A948-90C06162ECCA}" srcOrd="0" destOrd="0" presId="urn:microsoft.com/office/officeart/2005/8/layout/radial4"/>
    <dgm:cxn modelId="{F28EABF6-412E-4415-AC3E-988459711840}" srcId="{14FC79D0-4802-4047-87CB-E5F3F8274B59}" destId="{572FCF51-8039-4111-A98D-3C6EF5603341}" srcOrd="0" destOrd="0" parTransId="{2E6F5EB0-076D-460C-A065-35310E90CAB3}" sibTransId="{19612632-4C87-4DE2-A276-55CAEEA2AEC7}"/>
    <dgm:cxn modelId="{49010291-6231-48E6-86EA-7BD6625E59AE}" type="presOf" srcId="{14FC79D0-4802-4047-87CB-E5F3F8274B59}" destId="{70256ACD-E673-4ED6-8895-710CE9754922}" srcOrd="0" destOrd="0" presId="urn:microsoft.com/office/officeart/2005/8/layout/radial4"/>
    <dgm:cxn modelId="{702EEDBF-D246-440C-AFD2-C3C3A290236F}" srcId="{572FCF51-8039-4111-A98D-3C6EF5603341}" destId="{5DB54BD5-182E-4B4C-915D-1E01F13A281C}" srcOrd="0" destOrd="0" parTransId="{F83315F8-0219-483F-91FC-455DF995C83C}" sibTransId="{EA397CFC-AC82-44C2-9B53-7C316D04B8E6}"/>
    <dgm:cxn modelId="{A74AB114-4400-4478-B2B0-734F6F539587}" type="presOf" srcId="{5DB54BD5-182E-4B4C-915D-1E01F13A281C}" destId="{78181509-1594-436E-9DA5-40208A024AA1}" srcOrd="0" destOrd="0" presId="urn:microsoft.com/office/officeart/2005/8/layout/radial4"/>
    <dgm:cxn modelId="{35DECB76-937A-4975-AC0D-F4F6C875E368}" type="presParOf" srcId="{70256ACD-E673-4ED6-8895-710CE9754922}" destId="{6ECF22A4-B27B-4AB3-A948-90C06162ECCA}" srcOrd="0" destOrd="0" presId="urn:microsoft.com/office/officeart/2005/8/layout/radial4"/>
    <dgm:cxn modelId="{AED6444C-FE2B-4CC1-816D-177B29939583}" type="presParOf" srcId="{70256ACD-E673-4ED6-8895-710CE9754922}" destId="{79025B61-9B51-4FC2-938F-26AB2976CC5D}" srcOrd="1" destOrd="0" presId="urn:microsoft.com/office/officeart/2005/8/layout/radial4"/>
    <dgm:cxn modelId="{CCAD9378-4057-4F06-946B-DBD76526BC56}" type="presParOf" srcId="{70256ACD-E673-4ED6-8895-710CE9754922}" destId="{78181509-1594-436E-9DA5-40208A024AA1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FC79D0-4802-4047-87CB-E5F3F8274B59}" type="doc">
      <dgm:prSet loTypeId="urn:microsoft.com/office/officeart/2005/8/layout/radial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572FCF51-8039-4111-A98D-3C6EF5603341}">
      <dgm:prSet phldrT="[Szöveg]"/>
      <dgm:spPr/>
      <dgm:t>
        <a:bodyPr/>
        <a:lstStyle/>
        <a:p>
          <a:r>
            <a:rPr lang="hu-HU" dirty="0" smtClean="0"/>
            <a:t>Digitális</a:t>
          </a:r>
          <a:endParaRPr lang="hu-HU" dirty="0"/>
        </a:p>
      </dgm:t>
    </dgm:pt>
    <dgm:pt modelId="{2E6F5EB0-076D-460C-A065-35310E90CAB3}" type="parTrans" cxnId="{F28EABF6-412E-4415-AC3E-988459711840}">
      <dgm:prSet/>
      <dgm:spPr/>
      <dgm:t>
        <a:bodyPr/>
        <a:lstStyle/>
        <a:p>
          <a:endParaRPr lang="hu-HU"/>
        </a:p>
      </dgm:t>
    </dgm:pt>
    <dgm:pt modelId="{19612632-4C87-4DE2-A276-55CAEEA2AEC7}" type="sibTrans" cxnId="{F28EABF6-412E-4415-AC3E-988459711840}">
      <dgm:prSet/>
      <dgm:spPr/>
      <dgm:t>
        <a:bodyPr/>
        <a:lstStyle/>
        <a:p>
          <a:endParaRPr lang="hu-HU"/>
        </a:p>
      </dgm:t>
    </dgm:pt>
    <dgm:pt modelId="{5DB54BD5-182E-4B4C-915D-1E01F13A281C}">
      <dgm:prSet phldrT="[Szöveg]"/>
      <dgm:spPr>
        <a:solidFill>
          <a:srgbClr val="D0DD27"/>
        </a:solidFill>
      </dgm:spPr>
      <dgm:t>
        <a:bodyPr/>
        <a:lstStyle/>
        <a:p>
          <a:r>
            <a:rPr lang="hu-HU" dirty="0" smtClean="0"/>
            <a:t>Adatbázis</a:t>
          </a:r>
          <a:endParaRPr lang="hu-HU" dirty="0"/>
        </a:p>
      </dgm:t>
    </dgm:pt>
    <dgm:pt modelId="{F83315F8-0219-483F-91FC-455DF995C83C}" type="parTrans" cxnId="{702EEDBF-D246-440C-AFD2-C3C3A290236F}">
      <dgm:prSet/>
      <dgm:spPr>
        <a:solidFill>
          <a:srgbClr val="D0DD27"/>
        </a:solidFill>
      </dgm:spPr>
      <dgm:t>
        <a:bodyPr/>
        <a:lstStyle/>
        <a:p>
          <a:endParaRPr lang="hu-HU"/>
        </a:p>
      </dgm:t>
    </dgm:pt>
    <dgm:pt modelId="{EA397CFC-AC82-44C2-9B53-7C316D04B8E6}" type="sibTrans" cxnId="{702EEDBF-D246-440C-AFD2-C3C3A290236F}">
      <dgm:prSet/>
      <dgm:spPr/>
      <dgm:t>
        <a:bodyPr/>
        <a:lstStyle/>
        <a:p>
          <a:endParaRPr lang="hu-HU"/>
        </a:p>
      </dgm:t>
    </dgm:pt>
    <dgm:pt modelId="{70256ACD-E673-4ED6-8895-710CE9754922}" type="pres">
      <dgm:prSet presAssocID="{14FC79D0-4802-4047-87CB-E5F3F8274B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ECF22A4-B27B-4AB3-A948-90C06162ECCA}" type="pres">
      <dgm:prSet presAssocID="{572FCF51-8039-4111-A98D-3C6EF5603341}" presName="centerShape" presStyleLbl="node0" presStyleIdx="0" presStyleCnt="1"/>
      <dgm:spPr/>
      <dgm:t>
        <a:bodyPr/>
        <a:lstStyle/>
        <a:p>
          <a:endParaRPr lang="hu-HU"/>
        </a:p>
      </dgm:t>
    </dgm:pt>
    <dgm:pt modelId="{79025B61-9B51-4FC2-938F-26AB2976CC5D}" type="pres">
      <dgm:prSet presAssocID="{F83315F8-0219-483F-91FC-455DF995C83C}" presName="parTrans" presStyleLbl="bgSibTrans2D1" presStyleIdx="0" presStyleCnt="1"/>
      <dgm:spPr/>
      <dgm:t>
        <a:bodyPr/>
        <a:lstStyle/>
        <a:p>
          <a:endParaRPr lang="hu-HU"/>
        </a:p>
      </dgm:t>
    </dgm:pt>
    <dgm:pt modelId="{78181509-1594-436E-9DA5-40208A024AA1}" type="pres">
      <dgm:prSet presAssocID="{5DB54BD5-182E-4B4C-915D-1E01F13A281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B152CF8-D0C3-40D0-9B0F-944D51BB6F1B}" type="presOf" srcId="{5DB54BD5-182E-4B4C-915D-1E01F13A281C}" destId="{78181509-1594-436E-9DA5-40208A024AA1}" srcOrd="0" destOrd="0" presId="urn:microsoft.com/office/officeart/2005/8/layout/radial4"/>
    <dgm:cxn modelId="{E5E2D0E1-3C8E-4E0D-8417-C3197CCCC7AE}" type="presOf" srcId="{572FCF51-8039-4111-A98D-3C6EF5603341}" destId="{6ECF22A4-B27B-4AB3-A948-90C06162ECCA}" srcOrd="0" destOrd="0" presId="urn:microsoft.com/office/officeart/2005/8/layout/radial4"/>
    <dgm:cxn modelId="{03E757B7-3EAD-4B33-89C4-DB9CB2C08FFD}" type="presOf" srcId="{14FC79D0-4802-4047-87CB-E5F3F8274B59}" destId="{70256ACD-E673-4ED6-8895-710CE9754922}" srcOrd="0" destOrd="0" presId="urn:microsoft.com/office/officeart/2005/8/layout/radial4"/>
    <dgm:cxn modelId="{F28EABF6-412E-4415-AC3E-988459711840}" srcId="{14FC79D0-4802-4047-87CB-E5F3F8274B59}" destId="{572FCF51-8039-4111-A98D-3C6EF5603341}" srcOrd="0" destOrd="0" parTransId="{2E6F5EB0-076D-460C-A065-35310E90CAB3}" sibTransId="{19612632-4C87-4DE2-A276-55CAEEA2AEC7}"/>
    <dgm:cxn modelId="{702EEDBF-D246-440C-AFD2-C3C3A290236F}" srcId="{572FCF51-8039-4111-A98D-3C6EF5603341}" destId="{5DB54BD5-182E-4B4C-915D-1E01F13A281C}" srcOrd="0" destOrd="0" parTransId="{F83315F8-0219-483F-91FC-455DF995C83C}" sibTransId="{EA397CFC-AC82-44C2-9B53-7C316D04B8E6}"/>
    <dgm:cxn modelId="{FAE0E1D9-AC15-4148-B742-9FFE1D9D68A7}" type="presOf" srcId="{F83315F8-0219-483F-91FC-455DF995C83C}" destId="{79025B61-9B51-4FC2-938F-26AB2976CC5D}" srcOrd="0" destOrd="0" presId="urn:microsoft.com/office/officeart/2005/8/layout/radial4"/>
    <dgm:cxn modelId="{BFBD3AB2-8DA9-4F06-95DC-E31FC29FA2A8}" type="presParOf" srcId="{70256ACD-E673-4ED6-8895-710CE9754922}" destId="{6ECF22A4-B27B-4AB3-A948-90C06162ECCA}" srcOrd="0" destOrd="0" presId="urn:microsoft.com/office/officeart/2005/8/layout/radial4"/>
    <dgm:cxn modelId="{034F8459-D0FD-4B82-9ADD-52237AA6632D}" type="presParOf" srcId="{70256ACD-E673-4ED6-8895-710CE9754922}" destId="{79025B61-9B51-4FC2-938F-26AB2976CC5D}" srcOrd="1" destOrd="0" presId="urn:microsoft.com/office/officeart/2005/8/layout/radial4"/>
    <dgm:cxn modelId="{DCDAB9AC-851E-4D44-BB2A-307C6D941655}" type="presParOf" srcId="{70256ACD-E673-4ED6-8895-710CE9754922}" destId="{78181509-1594-436E-9DA5-40208A024AA1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FC79D0-4802-4047-87CB-E5F3F8274B59}" type="doc">
      <dgm:prSet loTypeId="urn:microsoft.com/office/officeart/2005/8/layout/radial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572FCF51-8039-4111-A98D-3C6EF5603341}">
      <dgm:prSet phldrT="[Szöveg]"/>
      <dgm:spPr/>
      <dgm:t>
        <a:bodyPr/>
        <a:lstStyle/>
        <a:p>
          <a:r>
            <a:rPr lang="hu-HU" dirty="0" smtClean="0"/>
            <a:t>Digitális</a:t>
          </a:r>
          <a:endParaRPr lang="hu-HU" dirty="0"/>
        </a:p>
      </dgm:t>
    </dgm:pt>
    <dgm:pt modelId="{2E6F5EB0-076D-460C-A065-35310E90CAB3}" type="parTrans" cxnId="{F28EABF6-412E-4415-AC3E-988459711840}">
      <dgm:prSet/>
      <dgm:spPr/>
      <dgm:t>
        <a:bodyPr/>
        <a:lstStyle/>
        <a:p>
          <a:endParaRPr lang="hu-HU"/>
        </a:p>
      </dgm:t>
    </dgm:pt>
    <dgm:pt modelId="{19612632-4C87-4DE2-A276-55CAEEA2AEC7}" type="sibTrans" cxnId="{F28EABF6-412E-4415-AC3E-988459711840}">
      <dgm:prSet/>
      <dgm:spPr/>
      <dgm:t>
        <a:bodyPr/>
        <a:lstStyle/>
        <a:p>
          <a:endParaRPr lang="hu-HU"/>
        </a:p>
      </dgm:t>
    </dgm:pt>
    <dgm:pt modelId="{5DB54BD5-182E-4B4C-915D-1E01F13A281C}">
      <dgm:prSet phldrT="[Szöveg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hu-HU" dirty="0" smtClean="0"/>
            <a:t>Márkaépítés</a:t>
          </a:r>
          <a:endParaRPr lang="hu-HU" dirty="0"/>
        </a:p>
      </dgm:t>
    </dgm:pt>
    <dgm:pt modelId="{F83315F8-0219-483F-91FC-455DF995C83C}" type="parTrans" cxnId="{702EEDBF-D246-440C-AFD2-C3C3A290236F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hu-HU"/>
        </a:p>
      </dgm:t>
    </dgm:pt>
    <dgm:pt modelId="{EA397CFC-AC82-44C2-9B53-7C316D04B8E6}" type="sibTrans" cxnId="{702EEDBF-D246-440C-AFD2-C3C3A290236F}">
      <dgm:prSet/>
      <dgm:spPr/>
      <dgm:t>
        <a:bodyPr/>
        <a:lstStyle/>
        <a:p>
          <a:endParaRPr lang="hu-HU"/>
        </a:p>
      </dgm:t>
    </dgm:pt>
    <dgm:pt modelId="{70256ACD-E673-4ED6-8895-710CE9754922}" type="pres">
      <dgm:prSet presAssocID="{14FC79D0-4802-4047-87CB-E5F3F8274B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ECF22A4-B27B-4AB3-A948-90C06162ECCA}" type="pres">
      <dgm:prSet presAssocID="{572FCF51-8039-4111-A98D-3C6EF5603341}" presName="centerShape" presStyleLbl="node0" presStyleIdx="0" presStyleCnt="1"/>
      <dgm:spPr/>
      <dgm:t>
        <a:bodyPr/>
        <a:lstStyle/>
        <a:p>
          <a:endParaRPr lang="hu-HU"/>
        </a:p>
      </dgm:t>
    </dgm:pt>
    <dgm:pt modelId="{79025B61-9B51-4FC2-938F-26AB2976CC5D}" type="pres">
      <dgm:prSet presAssocID="{F83315F8-0219-483F-91FC-455DF995C83C}" presName="parTrans" presStyleLbl="bgSibTrans2D1" presStyleIdx="0" presStyleCnt="1"/>
      <dgm:spPr/>
      <dgm:t>
        <a:bodyPr/>
        <a:lstStyle/>
        <a:p>
          <a:endParaRPr lang="hu-HU"/>
        </a:p>
      </dgm:t>
    </dgm:pt>
    <dgm:pt modelId="{78181509-1594-436E-9DA5-40208A024AA1}" type="pres">
      <dgm:prSet presAssocID="{5DB54BD5-182E-4B4C-915D-1E01F13A281C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28EABF6-412E-4415-AC3E-988459711840}" srcId="{14FC79D0-4802-4047-87CB-E5F3F8274B59}" destId="{572FCF51-8039-4111-A98D-3C6EF5603341}" srcOrd="0" destOrd="0" parTransId="{2E6F5EB0-076D-460C-A065-35310E90CAB3}" sibTransId="{19612632-4C87-4DE2-A276-55CAEEA2AEC7}"/>
    <dgm:cxn modelId="{268739C7-986C-4828-9786-AAFF82900EF0}" type="presOf" srcId="{5DB54BD5-182E-4B4C-915D-1E01F13A281C}" destId="{78181509-1594-436E-9DA5-40208A024AA1}" srcOrd="0" destOrd="0" presId="urn:microsoft.com/office/officeart/2005/8/layout/radial4"/>
    <dgm:cxn modelId="{9A1B81A5-5F2A-4082-B202-E01FBC0D517C}" type="presOf" srcId="{14FC79D0-4802-4047-87CB-E5F3F8274B59}" destId="{70256ACD-E673-4ED6-8895-710CE9754922}" srcOrd="0" destOrd="0" presId="urn:microsoft.com/office/officeart/2005/8/layout/radial4"/>
    <dgm:cxn modelId="{1FF64B6F-2074-4D2F-9228-8F7CB92D0505}" type="presOf" srcId="{F83315F8-0219-483F-91FC-455DF995C83C}" destId="{79025B61-9B51-4FC2-938F-26AB2976CC5D}" srcOrd="0" destOrd="0" presId="urn:microsoft.com/office/officeart/2005/8/layout/radial4"/>
    <dgm:cxn modelId="{F385EA6A-8031-4B27-8FBC-940798A79C84}" type="presOf" srcId="{572FCF51-8039-4111-A98D-3C6EF5603341}" destId="{6ECF22A4-B27B-4AB3-A948-90C06162ECCA}" srcOrd="0" destOrd="0" presId="urn:microsoft.com/office/officeart/2005/8/layout/radial4"/>
    <dgm:cxn modelId="{702EEDBF-D246-440C-AFD2-C3C3A290236F}" srcId="{572FCF51-8039-4111-A98D-3C6EF5603341}" destId="{5DB54BD5-182E-4B4C-915D-1E01F13A281C}" srcOrd="0" destOrd="0" parTransId="{F83315F8-0219-483F-91FC-455DF995C83C}" sibTransId="{EA397CFC-AC82-44C2-9B53-7C316D04B8E6}"/>
    <dgm:cxn modelId="{5CCEBBD8-575D-4426-AA0F-0886488F7E15}" type="presParOf" srcId="{70256ACD-E673-4ED6-8895-710CE9754922}" destId="{6ECF22A4-B27B-4AB3-A948-90C06162ECCA}" srcOrd="0" destOrd="0" presId="urn:microsoft.com/office/officeart/2005/8/layout/radial4"/>
    <dgm:cxn modelId="{C9571073-04B8-4397-B094-90E73796C66D}" type="presParOf" srcId="{70256ACD-E673-4ED6-8895-710CE9754922}" destId="{79025B61-9B51-4FC2-938F-26AB2976CC5D}" srcOrd="1" destOrd="0" presId="urn:microsoft.com/office/officeart/2005/8/layout/radial4"/>
    <dgm:cxn modelId="{ED5B9B22-F02B-4579-AB52-038E300BDFAD}" type="presParOf" srcId="{70256ACD-E673-4ED6-8895-710CE9754922}" destId="{78181509-1594-436E-9DA5-40208A024AA1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F22A4-B27B-4AB3-A948-90C06162ECCA}">
      <dsp:nvSpPr>
        <dsp:cNvPr id="0" name=""/>
        <dsp:cNvSpPr/>
      </dsp:nvSpPr>
      <dsp:spPr>
        <a:xfrm>
          <a:off x="3134555" y="2361462"/>
          <a:ext cx="1750939" cy="175093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Digitális</a:t>
          </a:r>
          <a:endParaRPr lang="hu-HU" sz="2700" kern="1200" dirty="0"/>
        </a:p>
      </dsp:txBody>
      <dsp:txXfrm>
        <a:off x="3134555" y="2361462"/>
        <a:ext cx="1750939" cy="1750939"/>
      </dsp:txXfrm>
    </dsp:sp>
    <dsp:sp modelId="{79025B61-9B51-4FC2-938F-26AB2976CC5D}">
      <dsp:nvSpPr>
        <dsp:cNvPr id="0" name=""/>
        <dsp:cNvSpPr/>
      </dsp:nvSpPr>
      <dsp:spPr>
        <a:xfrm rot="10800000">
          <a:off x="1439259" y="2987423"/>
          <a:ext cx="1602054" cy="4990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181509-1594-436E-9DA5-40208A024AA1}">
      <dsp:nvSpPr>
        <dsp:cNvPr id="0" name=""/>
        <dsp:cNvSpPr/>
      </dsp:nvSpPr>
      <dsp:spPr>
        <a:xfrm>
          <a:off x="607563" y="2571575"/>
          <a:ext cx="1663392" cy="1330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Vállalati kommunikáció</a:t>
          </a:r>
          <a:endParaRPr lang="hu-HU" sz="1800" kern="1200" dirty="0"/>
        </a:p>
      </dsp:txBody>
      <dsp:txXfrm>
        <a:off x="607563" y="2571575"/>
        <a:ext cx="1663392" cy="1330714"/>
      </dsp:txXfrm>
    </dsp:sp>
    <dsp:sp modelId="{AF671A8B-323D-4FD8-A6F2-7ACA920B74B0}">
      <dsp:nvSpPr>
        <dsp:cNvPr id="0" name=""/>
        <dsp:cNvSpPr/>
      </dsp:nvSpPr>
      <dsp:spPr>
        <a:xfrm rot="13500000">
          <a:off x="1957604" y="1736029"/>
          <a:ext cx="1602054" cy="4990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42A086-66B5-4D12-B67F-16FBB83C6A8A}">
      <dsp:nvSpPr>
        <dsp:cNvPr id="0" name=""/>
        <dsp:cNvSpPr/>
      </dsp:nvSpPr>
      <dsp:spPr>
        <a:xfrm>
          <a:off x="1360523" y="753770"/>
          <a:ext cx="1663392" cy="1330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Promóciók</a:t>
          </a:r>
          <a:endParaRPr lang="hu-HU" sz="1800" kern="1200" dirty="0"/>
        </a:p>
      </dsp:txBody>
      <dsp:txXfrm>
        <a:off x="1360523" y="753770"/>
        <a:ext cx="1663392" cy="1330714"/>
      </dsp:txXfrm>
    </dsp:sp>
    <dsp:sp modelId="{2C3711FB-DC98-4542-B94F-F9D76A699B91}">
      <dsp:nvSpPr>
        <dsp:cNvPr id="0" name=""/>
        <dsp:cNvSpPr/>
      </dsp:nvSpPr>
      <dsp:spPr>
        <a:xfrm rot="16200000">
          <a:off x="3208997" y="1217685"/>
          <a:ext cx="1602054" cy="4990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54A4A7-E84F-42E7-9F46-188423336249}">
      <dsp:nvSpPr>
        <dsp:cNvPr id="0" name=""/>
        <dsp:cNvSpPr/>
      </dsp:nvSpPr>
      <dsp:spPr>
        <a:xfrm>
          <a:off x="3178328" y="810"/>
          <a:ext cx="1663392" cy="1330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Termék értékesítés</a:t>
          </a:r>
          <a:endParaRPr lang="hu-HU" sz="1800" kern="1200" dirty="0"/>
        </a:p>
      </dsp:txBody>
      <dsp:txXfrm>
        <a:off x="3178328" y="810"/>
        <a:ext cx="1663392" cy="1330714"/>
      </dsp:txXfrm>
    </dsp:sp>
    <dsp:sp modelId="{815E5A33-DBAB-4B60-90EC-245EAC3850D7}">
      <dsp:nvSpPr>
        <dsp:cNvPr id="0" name=""/>
        <dsp:cNvSpPr/>
      </dsp:nvSpPr>
      <dsp:spPr>
        <a:xfrm rot="18900000">
          <a:off x="4460391" y="1736029"/>
          <a:ext cx="1602054" cy="4990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0D6AA2-4171-45AC-80F3-856EE56A39B9}">
      <dsp:nvSpPr>
        <dsp:cNvPr id="0" name=""/>
        <dsp:cNvSpPr/>
      </dsp:nvSpPr>
      <dsp:spPr>
        <a:xfrm>
          <a:off x="4996134" y="753770"/>
          <a:ext cx="1663392" cy="1330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Adatbázis</a:t>
          </a:r>
          <a:endParaRPr lang="hu-HU" sz="1800" kern="1200" dirty="0"/>
        </a:p>
      </dsp:txBody>
      <dsp:txXfrm>
        <a:off x="4996134" y="753770"/>
        <a:ext cx="1663392" cy="1330714"/>
      </dsp:txXfrm>
    </dsp:sp>
    <dsp:sp modelId="{8E21FBE9-ADCB-4ECE-B3CA-CE966018ACAD}">
      <dsp:nvSpPr>
        <dsp:cNvPr id="0" name=""/>
        <dsp:cNvSpPr/>
      </dsp:nvSpPr>
      <dsp:spPr>
        <a:xfrm>
          <a:off x="4978736" y="2987423"/>
          <a:ext cx="1602054" cy="4990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6BB2C5-23EB-47CB-B8C6-64A71BE287A1}">
      <dsp:nvSpPr>
        <dsp:cNvPr id="0" name=""/>
        <dsp:cNvSpPr/>
      </dsp:nvSpPr>
      <dsp:spPr>
        <a:xfrm>
          <a:off x="5749093" y="2571575"/>
          <a:ext cx="1663392" cy="13307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Márkaépítés</a:t>
          </a:r>
          <a:endParaRPr lang="hu-HU" sz="1800" kern="1200" dirty="0"/>
        </a:p>
      </dsp:txBody>
      <dsp:txXfrm>
        <a:off x="5749093" y="2571575"/>
        <a:ext cx="1663392" cy="133071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F22A4-B27B-4AB3-A948-90C06162ECCA}">
      <dsp:nvSpPr>
        <dsp:cNvPr id="0" name=""/>
        <dsp:cNvSpPr/>
      </dsp:nvSpPr>
      <dsp:spPr>
        <a:xfrm>
          <a:off x="2977012" y="2046764"/>
          <a:ext cx="2066024" cy="206602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Digitális</a:t>
          </a:r>
          <a:endParaRPr lang="hu-HU" sz="3100" kern="1200" dirty="0"/>
        </a:p>
      </dsp:txBody>
      <dsp:txXfrm>
        <a:off x="2977012" y="2046764"/>
        <a:ext cx="2066024" cy="2066024"/>
      </dsp:txXfrm>
    </dsp:sp>
    <dsp:sp modelId="{79025B61-9B51-4FC2-938F-26AB2976CC5D}">
      <dsp:nvSpPr>
        <dsp:cNvPr id="0" name=""/>
        <dsp:cNvSpPr/>
      </dsp:nvSpPr>
      <dsp:spPr>
        <a:xfrm rot="16200000">
          <a:off x="3414083" y="1087046"/>
          <a:ext cx="1191882" cy="58881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181509-1594-436E-9DA5-40208A024AA1}">
      <dsp:nvSpPr>
        <dsp:cNvPr id="0" name=""/>
        <dsp:cNvSpPr/>
      </dsp:nvSpPr>
      <dsp:spPr>
        <a:xfrm>
          <a:off x="3028663" y="423"/>
          <a:ext cx="1962723" cy="15701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Vállalati kommunikáció</a:t>
          </a:r>
          <a:endParaRPr lang="hu-HU" sz="2200" kern="1200" dirty="0"/>
        </a:p>
      </dsp:txBody>
      <dsp:txXfrm>
        <a:off x="3028663" y="423"/>
        <a:ext cx="1962723" cy="157017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F22A4-B27B-4AB3-A948-90C06162ECCA}">
      <dsp:nvSpPr>
        <dsp:cNvPr id="0" name=""/>
        <dsp:cNvSpPr/>
      </dsp:nvSpPr>
      <dsp:spPr>
        <a:xfrm>
          <a:off x="2977012" y="2046764"/>
          <a:ext cx="2066024" cy="206602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Digitális</a:t>
          </a:r>
          <a:endParaRPr lang="hu-HU" sz="3100" kern="1200" dirty="0"/>
        </a:p>
      </dsp:txBody>
      <dsp:txXfrm>
        <a:off x="2977012" y="2046764"/>
        <a:ext cx="2066024" cy="2066024"/>
      </dsp:txXfrm>
    </dsp:sp>
    <dsp:sp modelId="{79025B61-9B51-4FC2-938F-26AB2976CC5D}">
      <dsp:nvSpPr>
        <dsp:cNvPr id="0" name=""/>
        <dsp:cNvSpPr/>
      </dsp:nvSpPr>
      <dsp:spPr>
        <a:xfrm rot="16200000">
          <a:off x="3414083" y="1087046"/>
          <a:ext cx="1191882" cy="58881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92D050"/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181509-1594-436E-9DA5-40208A024AA1}">
      <dsp:nvSpPr>
        <dsp:cNvPr id="0" name=""/>
        <dsp:cNvSpPr/>
      </dsp:nvSpPr>
      <dsp:spPr>
        <a:xfrm>
          <a:off x="3028663" y="423"/>
          <a:ext cx="1962723" cy="1570178"/>
        </a:xfrm>
        <a:prstGeom prst="roundRect">
          <a:avLst>
            <a:gd name="adj" fmla="val 10000"/>
          </a:avLst>
        </a:prstGeom>
        <a:solidFill>
          <a:srgbClr val="4DD36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900" kern="1200" dirty="0" smtClean="0"/>
            <a:t>Promóciók</a:t>
          </a:r>
          <a:endParaRPr lang="hu-HU" sz="2900" kern="1200" dirty="0"/>
        </a:p>
      </dsp:txBody>
      <dsp:txXfrm>
        <a:off x="3028663" y="423"/>
        <a:ext cx="1962723" cy="157017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F22A4-B27B-4AB3-A948-90C06162ECCA}">
      <dsp:nvSpPr>
        <dsp:cNvPr id="0" name=""/>
        <dsp:cNvSpPr/>
      </dsp:nvSpPr>
      <dsp:spPr>
        <a:xfrm>
          <a:off x="2977012" y="2046764"/>
          <a:ext cx="2066024" cy="206602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Digitális</a:t>
          </a:r>
          <a:endParaRPr lang="hu-HU" sz="3100" kern="1200" dirty="0"/>
        </a:p>
      </dsp:txBody>
      <dsp:txXfrm>
        <a:off x="2977012" y="2046764"/>
        <a:ext cx="2066024" cy="2066024"/>
      </dsp:txXfrm>
    </dsp:sp>
    <dsp:sp modelId="{79025B61-9B51-4FC2-938F-26AB2976CC5D}">
      <dsp:nvSpPr>
        <dsp:cNvPr id="0" name=""/>
        <dsp:cNvSpPr/>
      </dsp:nvSpPr>
      <dsp:spPr>
        <a:xfrm rot="16200000">
          <a:off x="3414083" y="1087046"/>
          <a:ext cx="1191882" cy="588816"/>
        </a:xfrm>
        <a:prstGeom prst="lef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181509-1594-436E-9DA5-40208A024AA1}">
      <dsp:nvSpPr>
        <dsp:cNvPr id="0" name=""/>
        <dsp:cNvSpPr/>
      </dsp:nvSpPr>
      <dsp:spPr>
        <a:xfrm>
          <a:off x="3028663" y="423"/>
          <a:ext cx="1962723" cy="1570178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smtClean="0"/>
            <a:t>Termék értékesítés</a:t>
          </a:r>
          <a:endParaRPr lang="hu-HU" sz="2800" kern="1200" dirty="0"/>
        </a:p>
      </dsp:txBody>
      <dsp:txXfrm>
        <a:off x="3028663" y="423"/>
        <a:ext cx="1962723" cy="157017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F22A4-B27B-4AB3-A948-90C06162ECCA}">
      <dsp:nvSpPr>
        <dsp:cNvPr id="0" name=""/>
        <dsp:cNvSpPr/>
      </dsp:nvSpPr>
      <dsp:spPr>
        <a:xfrm>
          <a:off x="2977012" y="2046764"/>
          <a:ext cx="2066024" cy="206602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Digitális</a:t>
          </a:r>
          <a:endParaRPr lang="hu-HU" sz="3100" kern="1200" dirty="0"/>
        </a:p>
      </dsp:txBody>
      <dsp:txXfrm>
        <a:off x="2977012" y="2046764"/>
        <a:ext cx="2066024" cy="2066024"/>
      </dsp:txXfrm>
    </dsp:sp>
    <dsp:sp modelId="{79025B61-9B51-4FC2-938F-26AB2976CC5D}">
      <dsp:nvSpPr>
        <dsp:cNvPr id="0" name=""/>
        <dsp:cNvSpPr/>
      </dsp:nvSpPr>
      <dsp:spPr>
        <a:xfrm rot="16200000">
          <a:off x="3414083" y="1087046"/>
          <a:ext cx="1191882" cy="588816"/>
        </a:xfrm>
        <a:prstGeom prst="leftArrow">
          <a:avLst>
            <a:gd name="adj1" fmla="val 60000"/>
            <a:gd name="adj2" fmla="val 50000"/>
          </a:avLst>
        </a:prstGeom>
        <a:solidFill>
          <a:srgbClr val="D0DD2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181509-1594-436E-9DA5-40208A024AA1}">
      <dsp:nvSpPr>
        <dsp:cNvPr id="0" name=""/>
        <dsp:cNvSpPr/>
      </dsp:nvSpPr>
      <dsp:spPr>
        <a:xfrm>
          <a:off x="3028663" y="423"/>
          <a:ext cx="1962723" cy="1570178"/>
        </a:xfrm>
        <a:prstGeom prst="roundRect">
          <a:avLst>
            <a:gd name="adj" fmla="val 10000"/>
          </a:avLst>
        </a:prstGeom>
        <a:solidFill>
          <a:srgbClr val="D0DD2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Adatbázis</a:t>
          </a:r>
          <a:endParaRPr lang="hu-HU" sz="3100" kern="1200" dirty="0"/>
        </a:p>
      </dsp:txBody>
      <dsp:txXfrm>
        <a:off x="3028663" y="423"/>
        <a:ext cx="1962723" cy="157017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CF22A4-B27B-4AB3-A948-90C06162ECCA}">
      <dsp:nvSpPr>
        <dsp:cNvPr id="0" name=""/>
        <dsp:cNvSpPr/>
      </dsp:nvSpPr>
      <dsp:spPr>
        <a:xfrm>
          <a:off x="2977012" y="2046764"/>
          <a:ext cx="2066024" cy="206602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Digitális</a:t>
          </a:r>
          <a:endParaRPr lang="hu-HU" sz="3100" kern="1200" dirty="0"/>
        </a:p>
      </dsp:txBody>
      <dsp:txXfrm>
        <a:off x="2977012" y="2046764"/>
        <a:ext cx="2066024" cy="2066024"/>
      </dsp:txXfrm>
    </dsp:sp>
    <dsp:sp modelId="{79025B61-9B51-4FC2-938F-26AB2976CC5D}">
      <dsp:nvSpPr>
        <dsp:cNvPr id="0" name=""/>
        <dsp:cNvSpPr/>
      </dsp:nvSpPr>
      <dsp:spPr>
        <a:xfrm rot="16200000">
          <a:off x="3414083" y="1087046"/>
          <a:ext cx="1191882" cy="588816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181509-1594-436E-9DA5-40208A024AA1}">
      <dsp:nvSpPr>
        <dsp:cNvPr id="0" name=""/>
        <dsp:cNvSpPr/>
      </dsp:nvSpPr>
      <dsp:spPr>
        <a:xfrm>
          <a:off x="3028663" y="423"/>
          <a:ext cx="1962723" cy="1570178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dirty="0" smtClean="0"/>
            <a:t>Márkaépítés</a:t>
          </a:r>
          <a:endParaRPr lang="hu-HU" sz="2500" kern="1200" dirty="0"/>
        </a:p>
      </dsp:txBody>
      <dsp:txXfrm>
        <a:off x="3028663" y="423"/>
        <a:ext cx="1962723" cy="1570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1C6A4B-DD6F-4DCF-B5FA-AB561EDAE4A3}" type="datetimeFigureOut">
              <a:rPr lang="hu-HU"/>
              <a:pPr>
                <a:defRPr/>
              </a:pPr>
              <a:t>2013.12.07.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30BABF2-0F4E-4725-B897-7E33A5F69A4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hu-H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Megkülönböztetünk </a:t>
            </a:r>
            <a:r>
              <a:rPr kumimoji="0" lang="hu-H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ún</a:t>
            </a:r>
            <a:r>
              <a:rPr kumimoji="0" lang="hu-H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 3rd </a:t>
            </a:r>
            <a:r>
              <a:rPr kumimoji="0" lang="hu-H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party</a:t>
            </a:r>
            <a:r>
              <a:rPr kumimoji="0" lang="hu-H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 és ún. 1st </a:t>
            </a:r>
            <a:r>
              <a:rPr kumimoji="0" lang="hu-H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party</a:t>
            </a:r>
            <a:r>
              <a:rPr kumimoji="0" lang="hu-H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 </a:t>
            </a:r>
            <a:r>
              <a:rPr kumimoji="0" lang="hu-H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adservereket</a:t>
            </a:r>
            <a:r>
              <a:rPr kumimoji="0" lang="hu-H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.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455560"/>
              </a:solidFill>
              <a:effectLst/>
              <a:uLnTx/>
              <a:uFillTx/>
              <a:latin typeface="Corbel"/>
              <a:ea typeface="+mn-ea"/>
              <a:cs typeface="Corbe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hu-H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Jellmezően</a:t>
            </a:r>
            <a:r>
              <a:rPr kumimoji="0" lang="hu-H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55560"/>
                </a:solidFill>
                <a:effectLst/>
                <a:uLnTx/>
                <a:uFillTx/>
                <a:latin typeface="Corbel"/>
                <a:ea typeface="+mn-ea"/>
                <a:cs typeface="Corbel"/>
              </a:rPr>
              <a:t> egy reklám kérést nem a kiadói reklámszerver szolgál ki, hanem az továbbítja a kérést a hirdetői/ügynökségi adserver felé.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hu-HU" sz="1200" dirty="0" smtClean="0">
                <a:solidFill>
                  <a:srgbClr val="455560"/>
                </a:solidFill>
                <a:latin typeface="Corbel"/>
                <a:cs typeface="Corbel"/>
              </a:rPr>
              <a:t>Bár</a:t>
            </a:r>
            <a:r>
              <a:rPr lang="hu-HU" sz="1200" baseline="0" dirty="0" smtClean="0">
                <a:solidFill>
                  <a:srgbClr val="455560"/>
                </a:solidFill>
                <a:latin typeface="Corbel"/>
                <a:cs typeface="Corbel"/>
              </a:rPr>
              <a:t> sokan nem tudják, valójában magának a hirdetésnek a kiszolgálását/tárolást fizikailag nem a reklámszerverek végzik a legtöbb esetben, ezt a nagy kapacitást igénylő feladatot ún. tartalom kiszolgáló hálózatok – angolul </a:t>
            </a:r>
            <a:r>
              <a:rPr lang="en-US" sz="1200" dirty="0" smtClean="0">
                <a:solidFill>
                  <a:srgbClr val="455560"/>
                </a:solidFill>
                <a:latin typeface="Corbel"/>
                <a:cs typeface="Corbel"/>
              </a:rPr>
              <a:t>Content Delivery Network </a:t>
            </a:r>
            <a:r>
              <a:rPr lang="hu-HU" sz="1200" dirty="0" smtClean="0">
                <a:solidFill>
                  <a:srgbClr val="455560"/>
                </a:solidFill>
                <a:latin typeface="Corbel"/>
                <a:cs typeface="Corbel"/>
              </a:rPr>
              <a:t>végzik </a:t>
            </a:r>
            <a:r>
              <a:rPr lang="en-US" sz="1200" dirty="0" smtClean="0">
                <a:solidFill>
                  <a:srgbClr val="455560"/>
                </a:solidFill>
                <a:latin typeface="Corbel"/>
                <a:cs typeface="Corbel"/>
              </a:rPr>
              <a:t>(CDN, </a:t>
            </a:r>
            <a:r>
              <a:rPr lang="hu-HU" sz="1200" dirty="0" err="1" smtClean="0">
                <a:solidFill>
                  <a:srgbClr val="455560"/>
                </a:solidFill>
                <a:latin typeface="Corbel"/>
                <a:cs typeface="Corbel"/>
              </a:rPr>
              <a:t>többezer</a:t>
            </a:r>
            <a:r>
              <a:rPr lang="hu-HU" sz="1200" dirty="0" smtClean="0">
                <a:solidFill>
                  <a:srgbClr val="455560"/>
                </a:solidFill>
                <a:latin typeface="Corbel"/>
                <a:cs typeface="Corbel"/>
              </a:rPr>
              <a:t> szerverből álló </a:t>
            </a:r>
            <a:r>
              <a:rPr lang="hu-HU" sz="1200" dirty="0" err="1" smtClean="0">
                <a:solidFill>
                  <a:srgbClr val="455560"/>
                </a:solidFill>
                <a:latin typeface="Corbel"/>
                <a:cs typeface="Corbel"/>
              </a:rPr>
              <a:t>kiszolgálóhálózat</a:t>
            </a:r>
            <a:r>
              <a:rPr lang="hu-HU" sz="1200" dirty="0" smtClean="0">
                <a:solidFill>
                  <a:srgbClr val="455560"/>
                </a:solidFill>
                <a:latin typeface="Corbel"/>
                <a:cs typeface="Corbel"/>
              </a:rPr>
              <a:t>. Ilyenkor a hirdetői/ügynökségi adserver is átirányítja a kérést a CDN felé.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0BABF2-0F4E-4725-B897-7E33A5F69A44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baseline="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0BABF2-0F4E-4725-B897-7E33A5F69A44}" type="slidenum">
              <a:rPr lang="hu-HU" smtClean="0"/>
              <a:pPr>
                <a:defRPr/>
              </a:pPr>
              <a:t>33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0BABF2-0F4E-4725-B897-7E33A5F69A44}" type="slidenum">
              <a:rPr lang="hu-HU" smtClean="0"/>
              <a:pPr>
                <a:defRPr/>
              </a:pPr>
              <a:t>34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0BABF2-0F4E-4725-B897-7E33A5F69A44}" type="slidenum">
              <a:rPr lang="hu-HU" smtClean="0"/>
              <a:pPr>
                <a:defRPr/>
              </a:pPr>
              <a:t>35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0BABF2-0F4E-4725-B897-7E33A5F69A44}" type="slidenum">
              <a:rPr lang="hu-HU" smtClean="0"/>
              <a:pPr>
                <a:defRPr/>
              </a:pPr>
              <a:t>36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0BABF2-0F4E-4725-B897-7E33A5F69A44}" type="slidenum">
              <a:rPr lang="hu-HU" smtClean="0"/>
              <a:pPr>
                <a:defRPr/>
              </a:pPr>
              <a:t>37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0BABF2-0F4E-4725-B897-7E33A5F69A44}" type="slidenum">
              <a:rPr lang="hu-HU" smtClean="0"/>
              <a:pPr>
                <a:defRPr/>
              </a:pPr>
              <a:t>38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0BABF2-0F4E-4725-B897-7E33A5F69A44}" type="slidenum">
              <a:rPr lang="hu-HU" smtClean="0"/>
              <a:pPr>
                <a:defRPr/>
              </a:pPr>
              <a:t>39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0BABF2-0F4E-4725-B897-7E33A5F69A44}" type="slidenum">
              <a:rPr lang="hu-HU" smtClean="0"/>
              <a:pPr>
                <a:defRPr/>
              </a:pPr>
              <a:t>41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56325"/>
            <a:ext cx="9155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CB033"/>
          </a:solidFill>
        </p:spPr>
        <p:txBody>
          <a:bodyPr/>
          <a:lstStyle>
            <a:lvl1pPr algn="ctr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to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noProof="0" dirty="0" err="1" smtClean="0"/>
              <a:t>Click</a:t>
            </a:r>
            <a:r>
              <a:rPr lang="hu-HU" noProof="0" dirty="0" smtClean="0"/>
              <a:t> to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subtitle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67200" y="6340475"/>
            <a:ext cx="3886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Footer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8305800" y="6424613"/>
            <a:ext cx="5127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02439E7-37B0-4E5E-8ED1-53A7E087BFDC}" type="slidenum">
              <a:rPr lang="en-US" altLang="hu-HU" sz="1200" smtClean="0">
                <a:solidFill>
                  <a:schemeClr val="bg1"/>
                </a:solidFill>
                <a:latin typeface="Arial" charset="0"/>
              </a:rPr>
              <a:pPr algn="ctr" eaLnBrk="1" hangingPunct="1">
                <a:defRPr/>
              </a:pPr>
              <a:t>‹#›</a:t>
            </a:fld>
            <a:endParaRPr lang="hu-HU" altLang="hu-HU" sz="12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67200" y="6324600"/>
            <a:ext cx="3886200" cy="4413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8305800" y="6424613"/>
            <a:ext cx="5127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B3699964-4BE2-44A5-92D4-0C8DE1AEFE3E}" type="slidenum">
              <a:rPr lang="en-US" altLang="hu-HU" sz="1200" smtClean="0">
                <a:solidFill>
                  <a:schemeClr val="bg1"/>
                </a:solidFill>
                <a:latin typeface="Arial" charset="0"/>
              </a:rPr>
              <a:pPr algn="ctr" eaLnBrk="1" hangingPunct="1">
                <a:defRPr/>
              </a:pPr>
              <a:t>‹#›</a:t>
            </a:fld>
            <a:endParaRPr lang="hu-HU" altLang="hu-HU" sz="12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67200" y="6324600"/>
            <a:ext cx="3886200" cy="4413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8305800" y="6424613"/>
            <a:ext cx="5127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146965E5-D290-4EDB-8155-12FDFD2E92B1}" type="slidenum">
              <a:rPr lang="en-US" altLang="hu-HU" sz="1200" smtClean="0">
                <a:solidFill>
                  <a:schemeClr val="bg1"/>
                </a:solidFill>
                <a:latin typeface="Arial" charset="0"/>
              </a:rPr>
              <a:pPr algn="ctr" eaLnBrk="1" hangingPunct="1">
                <a:defRPr/>
              </a:pPr>
              <a:t>‹#›</a:t>
            </a:fld>
            <a:endParaRPr lang="hu-HU" altLang="hu-HU" sz="12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67200" y="6324600"/>
            <a:ext cx="3886200" cy="4413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8305800" y="6424613"/>
            <a:ext cx="5127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FD3678CA-19BD-47FE-A927-5ADC100E2F89}" type="slidenum">
              <a:rPr lang="en-US" altLang="hu-HU" sz="1200" smtClean="0">
                <a:solidFill>
                  <a:schemeClr val="bg1"/>
                </a:solidFill>
                <a:latin typeface="Arial" charset="0"/>
              </a:rPr>
              <a:pPr algn="ctr" eaLnBrk="1" hangingPunct="1">
                <a:defRPr/>
              </a:pPr>
              <a:t>‹#›</a:t>
            </a:fld>
            <a:endParaRPr lang="hu-HU" altLang="hu-HU" sz="12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hu-H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4286250" y="6346804"/>
            <a:ext cx="4038600" cy="433387"/>
          </a:xfr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13" y="6156325"/>
            <a:ext cx="9155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  <a:solidFill>
            <a:srgbClr val="FCB033"/>
          </a:solidFill>
        </p:spPr>
        <p:txBody>
          <a:bodyPr/>
          <a:lstStyle>
            <a:lvl1pPr algn="ctr">
              <a:defRPr sz="3200" baseline="0">
                <a:solidFill>
                  <a:schemeClr val="bg1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/>
          <a:lstStyle>
            <a:lvl1pPr marL="0" indent="0" algn="ctr">
              <a:buNone/>
              <a:defRPr sz="24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8305800" y="6424613"/>
            <a:ext cx="5127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AA287325-A5E7-40A9-BC39-CC19434D67DA}" type="slidenum">
              <a:rPr lang="en-US" altLang="hu-HU" sz="1200" smtClean="0">
                <a:solidFill>
                  <a:schemeClr val="bg1"/>
                </a:solidFill>
                <a:latin typeface="Arial" charset="0"/>
              </a:rPr>
              <a:pPr algn="ctr" eaLnBrk="1" hangingPunct="1">
                <a:defRPr/>
              </a:pPr>
              <a:t>‹#›</a:t>
            </a:fld>
            <a:endParaRPr lang="hu-HU" altLang="hu-HU" sz="12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67200" y="6324600"/>
            <a:ext cx="3886200" cy="4413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8305800" y="6424613"/>
            <a:ext cx="5127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6F277342-41B9-451E-977B-4C8B7CCCEB3B}" type="slidenum">
              <a:rPr lang="en-US" altLang="hu-HU" sz="1200" smtClean="0">
                <a:solidFill>
                  <a:schemeClr val="bg1"/>
                </a:solidFill>
                <a:latin typeface="Arial" charset="0"/>
              </a:rPr>
              <a:pPr algn="ctr" eaLnBrk="1" hangingPunct="1">
                <a:defRPr/>
              </a:pPr>
              <a:t>‹#›</a:t>
            </a:fld>
            <a:endParaRPr lang="hu-HU" altLang="hu-HU" sz="12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67200" y="6324600"/>
            <a:ext cx="3886200" cy="4413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8305800" y="6424613"/>
            <a:ext cx="5127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9CFE7364-318D-4896-ADAF-9F626530648C}" type="slidenum">
              <a:rPr lang="en-US" altLang="hu-HU" sz="1200" smtClean="0">
                <a:solidFill>
                  <a:schemeClr val="bg1"/>
                </a:solidFill>
                <a:latin typeface="Arial" charset="0"/>
              </a:rPr>
              <a:pPr algn="ctr" eaLnBrk="1" hangingPunct="1">
                <a:defRPr/>
              </a:pPr>
              <a:t>‹#›</a:t>
            </a:fld>
            <a:endParaRPr lang="hu-HU" altLang="hu-HU" sz="12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67200" y="6324600"/>
            <a:ext cx="3886200" cy="4413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8305800" y="6424613"/>
            <a:ext cx="5127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9DC9CE4D-C013-45FF-9492-B3C3F6C30C39}" type="slidenum">
              <a:rPr lang="en-US" altLang="hu-HU" sz="1200" smtClean="0">
                <a:solidFill>
                  <a:schemeClr val="bg1"/>
                </a:solidFill>
                <a:latin typeface="Arial" charset="0"/>
              </a:rPr>
              <a:pPr algn="ctr" eaLnBrk="1" hangingPunct="1">
                <a:defRPr/>
              </a:pPr>
              <a:t>‹#›</a:t>
            </a:fld>
            <a:endParaRPr lang="hu-HU" altLang="hu-HU" sz="12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67200" y="6324600"/>
            <a:ext cx="3886200" cy="4413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 userDrawn="1"/>
        </p:nvSpPr>
        <p:spPr bwMode="auto">
          <a:xfrm>
            <a:off x="8305800" y="6424613"/>
            <a:ext cx="5127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EB8655F0-EAF9-454E-8392-D91D5D46F2BB}" type="slidenum">
              <a:rPr lang="en-US" altLang="hu-HU" sz="1200" smtClean="0">
                <a:solidFill>
                  <a:schemeClr val="bg1"/>
                </a:solidFill>
                <a:latin typeface="Arial" charset="0"/>
              </a:rPr>
              <a:pPr algn="ctr" eaLnBrk="1" hangingPunct="1">
                <a:defRPr/>
              </a:pPr>
              <a:t>‹#›</a:t>
            </a:fld>
            <a:endParaRPr lang="hu-HU" altLang="hu-HU" sz="12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67200" y="6324600"/>
            <a:ext cx="3886200" cy="4413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8305800" y="6424613"/>
            <a:ext cx="5127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6FA6A0B9-5DB9-48B0-BC58-8D044D6E7942}" type="slidenum">
              <a:rPr lang="en-US" altLang="hu-HU" sz="1200" smtClean="0">
                <a:solidFill>
                  <a:schemeClr val="bg1"/>
                </a:solidFill>
                <a:latin typeface="Arial" charset="0"/>
              </a:rPr>
              <a:pPr algn="ctr" eaLnBrk="1" hangingPunct="1">
                <a:defRPr/>
              </a:pPr>
              <a:t>‹#›</a:t>
            </a:fld>
            <a:endParaRPr lang="hu-HU" altLang="hu-HU" sz="12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267200" y="6324600"/>
            <a:ext cx="3886200" cy="441325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172200"/>
            <a:ext cx="91535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noProof="0" dirty="0" err="1" smtClean="0"/>
              <a:t>Click</a:t>
            </a:r>
            <a:r>
              <a:rPr lang="hu-HU" noProof="0" dirty="0" smtClean="0"/>
              <a:t> to </a:t>
            </a:r>
            <a:r>
              <a:rPr lang="hu-HU" noProof="0" dirty="0" err="1" smtClean="0"/>
              <a:t>edit</a:t>
            </a:r>
            <a:r>
              <a:rPr lang="hu-HU" noProof="0" dirty="0" smtClean="0"/>
              <a:t> Master </a:t>
            </a:r>
            <a:r>
              <a:rPr lang="hu-HU" noProof="0" dirty="0" err="1" smtClean="0"/>
              <a:t>title</a:t>
            </a:r>
            <a:r>
              <a:rPr lang="hu-HU" noProof="0" dirty="0" smtClean="0"/>
              <a:t> </a:t>
            </a:r>
            <a:r>
              <a:rPr lang="hu-HU" noProof="0" dirty="0" err="1" smtClean="0"/>
              <a:t>style</a:t>
            </a:r>
            <a:endParaRPr lang="hu-HU" noProof="0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Click to edit Master text styles</a:t>
            </a:r>
          </a:p>
          <a:p>
            <a:pPr lvl="1"/>
            <a:r>
              <a:rPr lang="hu-HU" altLang="hu-HU" smtClean="0"/>
              <a:t>Second level</a:t>
            </a:r>
          </a:p>
          <a:p>
            <a:pPr lvl="2"/>
            <a:r>
              <a:rPr lang="hu-HU" altLang="hu-HU" smtClean="0"/>
              <a:t>Third level</a:t>
            </a:r>
          </a:p>
          <a:p>
            <a:pPr lvl="3"/>
            <a:r>
              <a:rPr lang="hu-HU" altLang="hu-HU" smtClean="0"/>
              <a:t>Fourth level</a:t>
            </a:r>
          </a:p>
          <a:p>
            <a:pPr lvl="4"/>
            <a:r>
              <a:rPr lang="hu-HU" altLang="hu-H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kern="1200" cap="all">
          <a:solidFill>
            <a:srgbClr val="FCB033"/>
          </a:solidFill>
          <a:latin typeface="Arial" panose="020B0604020202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CB033"/>
          </a:solidFill>
          <a:latin typeface="Arial" charset="0"/>
          <a:ea typeface="Open Sans" pitchFamily="34" charset="0"/>
          <a:cs typeface="Open San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CB033"/>
          </a:solidFill>
          <a:latin typeface="Arial" charset="0"/>
          <a:ea typeface="Open Sans" pitchFamily="34" charset="0"/>
          <a:cs typeface="Open San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CB033"/>
          </a:solidFill>
          <a:latin typeface="Arial" charset="0"/>
          <a:ea typeface="Open Sans" pitchFamily="34" charset="0"/>
          <a:cs typeface="Open San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CB033"/>
          </a:solidFill>
          <a:latin typeface="Arial" charset="0"/>
          <a:ea typeface="Open Sans" pitchFamily="34" charset="0"/>
          <a:cs typeface="Open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en Sans" pitchFamily="34" charset="0"/>
          <a:cs typeface="Open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en Sans" pitchFamily="34" charset="0"/>
          <a:cs typeface="Open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en Sans" pitchFamily="34" charset="0"/>
          <a:cs typeface="Open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Open Sans" pitchFamily="34" charset="0"/>
          <a:cs typeface="Open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CB033"/>
        </a:buClr>
        <a:buFont typeface="Wingdings" pitchFamily="2" charset="2"/>
        <a:buChar char="§"/>
        <a:defRPr sz="32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rgbClr val="FCB033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CB033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ZXUq7Pln3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6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10.pn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9.gif"/><Relationship Id="rId4" Type="http://schemas.openxmlformats.org/officeDocument/2006/relationships/diagramLayout" Target="../diagrams/layout3.xml"/><Relationship Id="rId9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image" Target="../media/image8.png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6.xml"/><Relationship Id="rId9" Type="http://schemas.openxmlformats.org/officeDocument/2006/relationships/image" Target="../media/image6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somogyi.mate@neo-interactive.hu" TargetMode="External"/><Relationship Id="rId2" Type="http://schemas.openxmlformats.org/officeDocument/2006/relationships/hyperlink" Target="mailto:nandor.kovacs@kirowskiisobar.com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Hatékonyságmérés</a:t>
            </a:r>
            <a:br>
              <a:rPr lang="hu-HU" dirty="0" smtClean="0"/>
            </a:br>
            <a:r>
              <a:rPr lang="hu-HU" dirty="0" smtClean="0"/>
              <a:t>az online marketingben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hu-HU" sz="1800" dirty="0" smtClean="0"/>
              <a:t>Kovács Nándor – médiaigazgató, </a:t>
            </a:r>
            <a:r>
              <a:rPr lang="hu-HU" sz="1800" dirty="0" err="1" smtClean="0"/>
              <a:t>kirowski</a:t>
            </a:r>
            <a:r>
              <a:rPr lang="hu-HU" sz="1800" dirty="0" smtClean="0"/>
              <a:t> </a:t>
            </a:r>
            <a:r>
              <a:rPr lang="hu-HU" sz="1800" dirty="0" err="1" smtClean="0"/>
              <a:t>Isobar</a:t>
            </a:r>
            <a:endParaRPr lang="hu-HU" sz="1800" dirty="0" smtClean="0"/>
          </a:p>
          <a:p>
            <a:pPr>
              <a:defRPr/>
            </a:pPr>
            <a:r>
              <a:rPr lang="hu-HU" sz="1800" dirty="0" smtClean="0"/>
              <a:t>Somogyi Máté – ügyfélkapcsolati igazgató, Neo Interactive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  <a:cs typeface="Arial" charset="0"/>
              </a:rPr>
              <a:t>Tervezés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Bátorság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Bizalom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Józan paraszti ész</a:t>
            </a:r>
          </a:p>
          <a:p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Kiút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z="28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Arial" charset="0"/>
                <a:cs typeface="Arial" charset="0"/>
              </a:rPr>
              <a:t>Mit? Hogyan? Mivel?</a:t>
            </a:r>
            <a:br>
              <a:rPr lang="hu-HU" dirty="0" smtClean="0">
                <a:latin typeface="Arial" charset="0"/>
                <a:cs typeface="Arial" charset="0"/>
              </a:rPr>
            </a:br>
            <a:r>
              <a:rPr lang="hu-HU" dirty="0" smtClean="0">
                <a:latin typeface="Arial" charset="0"/>
                <a:cs typeface="Arial" charset="0"/>
              </a:rPr>
              <a:t/>
            </a:r>
            <a:br>
              <a:rPr lang="hu-HU" dirty="0" smtClean="0">
                <a:latin typeface="Arial" charset="0"/>
                <a:cs typeface="Arial" charset="0"/>
              </a:rPr>
            </a:br>
            <a:r>
              <a:rPr lang="hu-HU" dirty="0" smtClean="0">
                <a:latin typeface="Arial" charset="0"/>
                <a:cs typeface="Arial" charset="0"/>
              </a:rPr>
              <a:t>Alapvető digitális hatékonyságmérési</a:t>
            </a:r>
            <a:br>
              <a:rPr lang="hu-HU" dirty="0" smtClean="0">
                <a:latin typeface="Arial" charset="0"/>
                <a:cs typeface="Arial" charset="0"/>
              </a:rPr>
            </a:br>
            <a:r>
              <a:rPr lang="hu-HU" dirty="0" smtClean="0">
                <a:latin typeface="Arial" charset="0"/>
                <a:cs typeface="Arial" charset="0"/>
              </a:rPr>
              <a:t>eszközök és mérőszámok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  <a:cs typeface="Arial" charset="0"/>
              </a:rPr>
              <a:t>Reklámszerver</a:t>
            </a:r>
            <a:endParaRPr lang="hu-HU" sz="2400" dirty="0" smtClean="0">
              <a:latin typeface="Arial" charset="0"/>
              <a:cs typeface="Arial" charset="0"/>
            </a:endParaRPr>
          </a:p>
          <a:p>
            <a:r>
              <a:rPr lang="hu-HU" sz="2800" dirty="0" err="1" smtClean="0">
                <a:latin typeface="Arial" charset="0"/>
                <a:cs typeface="Arial" charset="0"/>
              </a:rPr>
              <a:t>Webanalitika</a:t>
            </a:r>
            <a:endParaRPr lang="hu-HU" sz="2800" dirty="0" smtClean="0">
              <a:latin typeface="Arial" charset="0"/>
              <a:cs typeface="Arial" charset="0"/>
            </a:endParaRPr>
          </a:p>
          <a:p>
            <a:endParaRPr lang="hu-HU" sz="2800" dirty="0" smtClean="0">
              <a:latin typeface="Arial" charset="0"/>
              <a:cs typeface="Arial" charset="0"/>
            </a:endParaRPr>
          </a:p>
          <a:p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A két végpont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800" dirty="0" smtClean="0">
                <a:latin typeface="Arial" charset="0"/>
                <a:cs typeface="Arial" charset="0"/>
              </a:rPr>
              <a:t>Reklámszervernek hívjuk azt a technológiát és szolgáltatást, amelynek segítségével a weboldalakon (beleértve a mobil tartalmakat is) a hirdetéseket megjelentetjük.</a:t>
            </a:r>
          </a:p>
          <a:p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Reklámszerver - definíció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  <a:cs typeface="Arial" charset="0"/>
              </a:rPr>
              <a:t>A reklámszerver szolgáltatók a kiadói és a hirdetői, ügynökségi oldal számára is értékesítenek ilyen szoftvert, amellyel:</a:t>
            </a:r>
          </a:p>
          <a:p>
            <a:pPr marL="755650" lvl="1" indent="-355600"/>
            <a:r>
              <a:rPr lang="hu-HU" sz="2400" dirty="0" smtClean="0">
                <a:latin typeface="Arial" charset="0"/>
                <a:cs typeface="Arial" charset="0"/>
              </a:rPr>
              <a:t>A digitális hirdetéseket tárolják és kiszolgálják</a:t>
            </a:r>
          </a:p>
          <a:p>
            <a:pPr marL="755650" lvl="1" indent="-355600"/>
            <a:r>
              <a:rPr lang="hu-HU" sz="2400" dirty="0" smtClean="0">
                <a:latin typeface="Arial" charset="0"/>
                <a:cs typeface="Arial" charset="0"/>
              </a:rPr>
              <a:t>A kiszolgáláshoz szabályokat rendeljenek</a:t>
            </a:r>
          </a:p>
          <a:p>
            <a:pPr marL="755650" lvl="1" indent="-355600"/>
            <a:r>
              <a:rPr lang="hu-HU" sz="2400" dirty="0" smtClean="0">
                <a:latin typeface="Arial" charset="0"/>
                <a:cs typeface="Arial" charset="0"/>
              </a:rPr>
              <a:t>A különböző hirdetési kampányokat nyomonkövessék</a:t>
            </a:r>
          </a:p>
          <a:p>
            <a:endParaRPr lang="hu-HU" sz="2800" dirty="0" smtClean="0">
              <a:latin typeface="Arial" charset="0"/>
              <a:cs typeface="Arial" charset="0"/>
            </a:endParaRPr>
          </a:p>
          <a:p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Reklámszerver - definíció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Reklámszerver – hogyan működik?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1924" y="1524000"/>
            <a:ext cx="8829676" cy="389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  <a:cs typeface="Arial" charset="0"/>
              </a:rPr>
              <a:t>Tárolja a standard, </a:t>
            </a:r>
            <a:r>
              <a:rPr lang="hu-HU" sz="2800" dirty="0" err="1" smtClean="0">
                <a:latin typeface="Arial" charset="0"/>
                <a:cs typeface="Arial" charset="0"/>
              </a:rPr>
              <a:t>rich</a:t>
            </a:r>
            <a:r>
              <a:rPr lang="hu-HU" sz="2800" dirty="0" smtClean="0">
                <a:latin typeface="Arial" charset="0"/>
                <a:cs typeface="Arial" charset="0"/>
              </a:rPr>
              <a:t> media, videó és mobil hirdetéseket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Megadott üzleti szabályok alapján kiszolgálja a hirdetéseket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Céloz/</a:t>
            </a:r>
            <a:r>
              <a:rPr lang="hu-HU" sz="2800" dirty="0" err="1" smtClean="0">
                <a:latin typeface="Arial" charset="0"/>
                <a:cs typeface="Arial" charset="0"/>
              </a:rPr>
              <a:t>Targetál</a:t>
            </a:r>
            <a:r>
              <a:rPr lang="hu-HU" sz="2800" dirty="0" smtClean="0">
                <a:latin typeface="Arial" charset="0"/>
                <a:cs typeface="Arial" charset="0"/>
              </a:rPr>
              <a:t>:</a:t>
            </a:r>
          </a:p>
          <a:p>
            <a:pPr lvl="1"/>
            <a:r>
              <a:rPr lang="hu-HU" sz="2400" dirty="0" smtClean="0">
                <a:latin typeface="Arial" charset="0"/>
                <a:cs typeface="Arial" charset="0"/>
              </a:rPr>
              <a:t>Látogatónként/tartalom típusonként más hirdetés</a:t>
            </a:r>
          </a:p>
          <a:p>
            <a:pPr lvl="1"/>
            <a:r>
              <a:rPr lang="hu-HU" sz="2400" dirty="0" smtClean="0">
                <a:latin typeface="Arial" charset="0"/>
                <a:cs typeface="Arial" charset="0"/>
              </a:rPr>
              <a:t>Viselkedés alapon</a:t>
            </a:r>
          </a:p>
          <a:p>
            <a:pPr lvl="1"/>
            <a:r>
              <a:rPr lang="hu-HU" sz="2400" dirty="0" smtClean="0">
                <a:latin typeface="Arial" charset="0"/>
                <a:cs typeface="Arial" charset="0"/>
              </a:rPr>
              <a:t>Földrajzi hely alapján</a:t>
            </a:r>
          </a:p>
          <a:p>
            <a:pPr lvl="1"/>
            <a:r>
              <a:rPr lang="hu-HU" sz="2400" dirty="0" smtClean="0">
                <a:latin typeface="Arial" charset="0"/>
                <a:cs typeface="Arial" charset="0"/>
              </a:rPr>
              <a:t>Stb.</a:t>
            </a:r>
          </a:p>
          <a:p>
            <a:endParaRPr lang="hu-HU" sz="2800" dirty="0" smtClean="0">
              <a:latin typeface="Arial" charset="0"/>
              <a:cs typeface="Arial" charset="0"/>
            </a:endParaRPr>
          </a:p>
          <a:p>
            <a:endParaRPr lang="hu-HU" sz="2800" dirty="0" smtClean="0">
              <a:latin typeface="Arial" charset="0"/>
              <a:cs typeface="Arial" charset="0"/>
            </a:endParaRPr>
          </a:p>
          <a:p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Mit csinál a Reklámszerver? 1.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  <a:cs typeface="Arial" charset="0"/>
              </a:rPr>
              <a:t>Finom hangol és optimalizál az eredmények alapján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Riportot készít: </a:t>
            </a:r>
          </a:p>
          <a:p>
            <a:pPr lvl="1"/>
            <a:r>
              <a:rPr lang="hu-HU" sz="2400" dirty="0" smtClean="0">
                <a:latin typeface="Arial" charset="0"/>
                <a:cs typeface="Arial" charset="0"/>
              </a:rPr>
              <a:t>megjelenésszám, átkattintás, post </a:t>
            </a:r>
            <a:r>
              <a:rPr lang="hu-HU" sz="2400" dirty="0" err="1" smtClean="0">
                <a:latin typeface="Arial" charset="0"/>
                <a:cs typeface="Arial" charset="0"/>
              </a:rPr>
              <a:t>click</a:t>
            </a:r>
            <a:r>
              <a:rPr lang="hu-HU" sz="2400" dirty="0" smtClean="0">
                <a:latin typeface="Arial" charset="0"/>
                <a:cs typeface="Arial" charset="0"/>
              </a:rPr>
              <a:t> és post </a:t>
            </a:r>
            <a:r>
              <a:rPr lang="hu-HU" sz="2400" dirty="0" err="1" smtClean="0">
                <a:latin typeface="Arial" charset="0"/>
                <a:cs typeface="Arial" charset="0"/>
              </a:rPr>
              <a:t>impression</a:t>
            </a:r>
            <a:r>
              <a:rPr lang="hu-HU" sz="2400" dirty="0" smtClean="0">
                <a:latin typeface="Arial" charset="0"/>
                <a:cs typeface="Arial" charset="0"/>
              </a:rPr>
              <a:t> aktivitások, interakciók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Megjelenési gyakoriságot (</a:t>
            </a:r>
            <a:r>
              <a:rPr lang="hu-HU" sz="2800" dirty="0" err="1" smtClean="0">
                <a:latin typeface="Arial" charset="0"/>
                <a:cs typeface="Arial" charset="0"/>
              </a:rPr>
              <a:t>frequency</a:t>
            </a:r>
            <a:r>
              <a:rPr lang="hu-HU" sz="2800" dirty="0" smtClean="0">
                <a:latin typeface="Arial" charset="0"/>
                <a:cs typeface="Arial" charset="0"/>
              </a:rPr>
              <a:t> </a:t>
            </a:r>
            <a:r>
              <a:rPr lang="hu-HU" sz="2800" dirty="0" err="1" smtClean="0">
                <a:latin typeface="Arial" charset="0"/>
                <a:cs typeface="Arial" charset="0"/>
              </a:rPr>
              <a:t>capping</a:t>
            </a:r>
            <a:r>
              <a:rPr lang="hu-HU" sz="2800" dirty="0" smtClean="0">
                <a:latin typeface="Arial" charset="0"/>
                <a:cs typeface="Arial" charset="0"/>
              </a:rPr>
              <a:t>) szabályozza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Szekvenciálisan jeleníti meg a hirdetéseket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Konkurencia kizárást szabályoz</a:t>
            </a:r>
          </a:p>
          <a:p>
            <a:endParaRPr lang="hu-HU" sz="2800" dirty="0" smtClean="0">
              <a:latin typeface="Arial" charset="0"/>
              <a:cs typeface="Arial" charset="0"/>
            </a:endParaRPr>
          </a:p>
          <a:p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Mit csinál a Reklámszerver? 2.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500" dirty="0" err="1" smtClean="0"/>
              <a:t>AdView</a:t>
            </a:r>
            <a:r>
              <a:rPr lang="hu-HU" sz="1500" dirty="0" smtClean="0"/>
              <a:t> (AV) = </a:t>
            </a:r>
            <a:r>
              <a:rPr lang="hu-HU" sz="1500" dirty="0" err="1" smtClean="0"/>
              <a:t>Impression</a:t>
            </a:r>
            <a:r>
              <a:rPr lang="hu-HU" sz="1500" dirty="0" smtClean="0"/>
              <a:t>:</a:t>
            </a:r>
          </a:p>
          <a:p>
            <a:pPr lvl="1"/>
            <a:r>
              <a:rPr lang="hu-HU" sz="1500" dirty="0" smtClean="0"/>
              <a:t>Reklámmegjelenések száma.</a:t>
            </a:r>
          </a:p>
          <a:p>
            <a:r>
              <a:rPr lang="hu-HU" sz="1500" dirty="0" err="1" smtClean="0"/>
              <a:t>Click-through</a:t>
            </a:r>
            <a:r>
              <a:rPr lang="hu-HU" sz="1500" dirty="0" smtClean="0"/>
              <a:t> (CT):</a:t>
            </a:r>
          </a:p>
          <a:p>
            <a:pPr lvl="1"/>
            <a:r>
              <a:rPr lang="hu-HU" sz="1500" dirty="0" smtClean="0"/>
              <a:t>Átkattintások száma.</a:t>
            </a:r>
          </a:p>
          <a:p>
            <a:r>
              <a:rPr lang="hu-HU" sz="1500" dirty="0" err="1" smtClean="0"/>
              <a:t>Click-through</a:t>
            </a:r>
            <a:r>
              <a:rPr lang="hu-HU" sz="1500" dirty="0" smtClean="0"/>
              <a:t> </a:t>
            </a:r>
            <a:r>
              <a:rPr lang="hu-HU" sz="1500" dirty="0" err="1" smtClean="0"/>
              <a:t>rate</a:t>
            </a:r>
            <a:r>
              <a:rPr lang="hu-HU" sz="1500" dirty="0" smtClean="0"/>
              <a:t> (CTR):</a:t>
            </a:r>
          </a:p>
          <a:p>
            <a:pPr lvl="1"/>
            <a:r>
              <a:rPr lang="hu-HU" sz="1500" dirty="0" smtClean="0"/>
              <a:t>Átkattintási ráta. Az átkattintások számának és a megjelenések számának a hányadosa százalékban kifejezve: CT / AV.</a:t>
            </a:r>
          </a:p>
          <a:p>
            <a:r>
              <a:rPr lang="hu-HU" sz="1500" dirty="0" err="1" smtClean="0"/>
              <a:t>Unique</a:t>
            </a:r>
            <a:r>
              <a:rPr lang="hu-HU" sz="1500" dirty="0" smtClean="0"/>
              <a:t> </a:t>
            </a:r>
            <a:r>
              <a:rPr lang="en-US" sz="1500" dirty="0" smtClean="0"/>
              <a:t>user</a:t>
            </a:r>
            <a:r>
              <a:rPr lang="hu-HU" sz="1500" dirty="0" smtClean="0"/>
              <a:t>, </a:t>
            </a:r>
            <a:r>
              <a:rPr lang="hu-HU" sz="1500" dirty="0" err="1" smtClean="0"/>
              <a:t>unique</a:t>
            </a:r>
            <a:r>
              <a:rPr lang="hu-HU" sz="1500" dirty="0" smtClean="0"/>
              <a:t> </a:t>
            </a:r>
            <a:r>
              <a:rPr lang="hu-HU" sz="1500" dirty="0" err="1" smtClean="0"/>
              <a:t>impression</a:t>
            </a:r>
            <a:r>
              <a:rPr lang="hu-HU" sz="1500" dirty="0" smtClean="0"/>
              <a:t>:</a:t>
            </a:r>
            <a:endParaRPr lang="en-US" sz="1500" dirty="0" smtClean="0"/>
          </a:p>
          <a:p>
            <a:pPr lvl="1"/>
            <a:r>
              <a:rPr lang="hu-HU" sz="1500" dirty="0" smtClean="0"/>
              <a:t>Mérőszám, amely megmutatja, hogy hány egyedi internetezőt ért el a kampány, hány egyedi internetezőnek jelentek meg a hirdetések.</a:t>
            </a:r>
          </a:p>
          <a:p>
            <a:r>
              <a:rPr lang="hu-HU" sz="1500" dirty="0" err="1" smtClean="0"/>
              <a:t>Unique</a:t>
            </a:r>
            <a:r>
              <a:rPr lang="hu-HU" sz="1500" dirty="0" smtClean="0"/>
              <a:t> </a:t>
            </a:r>
            <a:r>
              <a:rPr lang="hu-HU" sz="1500" dirty="0" err="1" smtClean="0"/>
              <a:t>click</a:t>
            </a:r>
            <a:r>
              <a:rPr lang="hu-HU" sz="1500" dirty="0" smtClean="0"/>
              <a:t>:</a:t>
            </a:r>
          </a:p>
          <a:p>
            <a:pPr lvl="1"/>
            <a:r>
              <a:rPr lang="hu-HU" sz="1500" dirty="0" smtClean="0"/>
              <a:t>Mérőszám, amely megmutatja, hogy hány egyedi internetező kattintott a kampány során</a:t>
            </a:r>
          </a:p>
          <a:p>
            <a:r>
              <a:rPr lang="hu-HU" sz="1500" dirty="0" err="1" smtClean="0"/>
              <a:t>Unique</a:t>
            </a:r>
            <a:r>
              <a:rPr lang="hu-HU" sz="1500" dirty="0" smtClean="0"/>
              <a:t> CTR</a:t>
            </a:r>
          </a:p>
          <a:p>
            <a:pPr lvl="1"/>
            <a:r>
              <a:rPr lang="hu-HU" sz="1500" dirty="0" err="1" smtClean="0"/>
              <a:t>Unique</a:t>
            </a:r>
            <a:r>
              <a:rPr lang="hu-HU" sz="1500" dirty="0" smtClean="0"/>
              <a:t> </a:t>
            </a:r>
            <a:r>
              <a:rPr lang="hu-HU" sz="1500" dirty="0" err="1" smtClean="0"/>
              <a:t>user-re</a:t>
            </a:r>
            <a:r>
              <a:rPr lang="hu-HU" sz="1500" dirty="0" smtClean="0"/>
              <a:t> értelmezett átkattintási ráta. Aktivizálási ráta.</a:t>
            </a:r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Reklámszerver – Mit mérünk? 1.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500" dirty="0" err="1" smtClean="0"/>
              <a:t>Frequency</a:t>
            </a:r>
            <a:r>
              <a:rPr lang="hu-HU" sz="1500" dirty="0" smtClean="0"/>
              <a:t>:</a:t>
            </a:r>
          </a:p>
          <a:p>
            <a:pPr lvl="1"/>
            <a:r>
              <a:rPr lang="hu-HU" sz="1500" dirty="0" smtClean="0"/>
              <a:t>Mérőszám, amely megmutatja, hogy egy </a:t>
            </a:r>
            <a:r>
              <a:rPr lang="hu-HU" sz="1500" dirty="0" err="1" smtClean="0"/>
              <a:t>unique</a:t>
            </a:r>
            <a:r>
              <a:rPr lang="hu-HU" sz="1500" dirty="0" smtClean="0"/>
              <a:t> </a:t>
            </a:r>
            <a:r>
              <a:rPr lang="hu-HU" sz="1500" dirty="0" err="1" smtClean="0"/>
              <a:t>user-nek</a:t>
            </a:r>
            <a:r>
              <a:rPr lang="hu-HU" sz="1500" dirty="0" smtClean="0"/>
              <a:t> átlagosan hányszor jelent meg a hirdetés, milyen gyakorisággal találkozott a hirdetéssel. </a:t>
            </a:r>
            <a:r>
              <a:rPr lang="hu-HU" sz="1500" dirty="0" err="1" smtClean="0"/>
              <a:t>Frequency</a:t>
            </a:r>
            <a:r>
              <a:rPr lang="hu-HU" sz="1500" dirty="0" smtClean="0"/>
              <a:t> = Total </a:t>
            </a:r>
            <a:r>
              <a:rPr lang="hu-HU" sz="1500" dirty="0" err="1" smtClean="0"/>
              <a:t>impression</a:t>
            </a:r>
            <a:r>
              <a:rPr lang="hu-HU" sz="1500" dirty="0" smtClean="0"/>
              <a:t> / </a:t>
            </a:r>
            <a:r>
              <a:rPr lang="hu-HU" sz="1500" dirty="0" err="1" smtClean="0"/>
              <a:t>Unique</a:t>
            </a:r>
            <a:r>
              <a:rPr lang="hu-HU" sz="1500" dirty="0" smtClean="0"/>
              <a:t> </a:t>
            </a:r>
            <a:r>
              <a:rPr lang="hu-HU" sz="1500" dirty="0" err="1" smtClean="0"/>
              <a:t>user</a:t>
            </a:r>
            <a:r>
              <a:rPr lang="hu-HU" sz="1500" dirty="0" smtClean="0"/>
              <a:t>.</a:t>
            </a:r>
          </a:p>
          <a:p>
            <a:pPr lvl="1">
              <a:buNone/>
            </a:pPr>
            <a:endParaRPr lang="hu-HU" sz="1500" dirty="0" smtClean="0"/>
          </a:p>
          <a:p>
            <a:r>
              <a:rPr lang="hu-HU" sz="1500" dirty="0" smtClean="0"/>
              <a:t>CPM = </a:t>
            </a:r>
            <a:r>
              <a:rPr lang="hu-HU" sz="1500" dirty="0" err="1" smtClean="0"/>
              <a:t>Cost</a:t>
            </a:r>
            <a:r>
              <a:rPr lang="hu-HU" sz="1500" dirty="0" smtClean="0"/>
              <a:t> per Mile (CPT = </a:t>
            </a:r>
            <a:r>
              <a:rPr lang="hu-HU" sz="1500" dirty="0" err="1" smtClean="0"/>
              <a:t>Cost</a:t>
            </a:r>
            <a:r>
              <a:rPr lang="hu-HU" sz="1500" dirty="0" smtClean="0"/>
              <a:t> per </a:t>
            </a:r>
            <a:r>
              <a:rPr lang="hu-HU" sz="1500" dirty="0" err="1" smtClean="0"/>
              <a:t>Thousand</a:t>
            </a:r>
            <a:r>
              <a:rPr lang="hu-HU" sz="1500" dirty="0" smtClean="0"/>
              <a:t>)</a:t>
            </a:r>
          </a:p>
          <a:p>
            <a:pPr lvl="1"/>
            <a:r>
              <a:rPr lang="hu-HU" sz="1500" dirty="0" smtClean="0"/>
              <a:t>Ezer megjelenés költsége</a:t>
            </a:r>
          </a:p>
          <a:p>
            <a:r>
              <a:rPr lang="hu-HU" sz="1500" dirty="0" smtClean="0"/>
              <a:t>CPC = </a:t>
            </a:r>
            <a:r>
              <a:rPr lang="hu-HU" sz="1500" dirty="0" err="1" smtClean="0"/>
              <a:t>Cost</a:t>
            </a:r>
            <a:r>
              <a:rPr lang="hu-HU" sz="1500" dirty="0" smtClean="0"/>
              <a:t> per </a:t>
            </a:r>
            <a:r>
              <a:rPr lang="hu-HU" sz="1500" dirty="0" err="1" smtClean="0"/>
              <a:t>Click</a:t>
            </a:r>
            <a:endParaRPr lang="hu-HU" sz="1500" dirty="0" smtClean="0"/>
          </a:p>
          <a:p>
            <a:pPr lvl="1"/>
            <a:r>
              <a:rPr lang="hu-HU" sz="1500" dirty="0" smtClean="0"/>
              <a:t>Egy átkattintás költsége</a:t>
            </a:r>
            <a:endParaRPr lang="hu-HU" sz="1900" dirty="0" smtClean="0"/>
          </a:p>
          <a:p>
            <a:r>
              <a:rPr lang="hu-HU" sz="1500" dirty="0" err="1" smtClean="0"/>
              <a:t>Cost</a:t>
            </a:r>
            <a:r>
              <a:rPr lang="hu-HU" sz="1500" dirty="0" smtClean="0"/>
              <a:t> per </a:t>
            </a:r>
            <a:r>
              <a:rPr lang="hu-HU" sz="1500" dirty="0" err="1" smtClean="0"/>
              <a:t>unique</a:t>
            </a:r>
            <a:r>
              <a:rPr lang="hu-HU" sz="1500" dirty="0" smtClean="0"/>
              <a:t> </a:t>
            </a:r>
            <a:r>
              <a:rPr lang="hu-HU" sz="1500" dirty="0" err="1" smtClean="0"/>
              <a:t>user</a:t>
            </a:r>
            <a:endParaRPr lang="hu-HU" sz="1500" dirty="0" smtClean="0"/>
          </a:p>
          <a:p>
            <a:pPr lvl="1"/>
            <a:r>
              <a:rPr lang="hu-HU" sz="1500" dirty="0" smtClean="0"/>
              <a:t>Egy felhasználó elérésének költsége</a:t>
            </a:r>
            <a:endParaRPr lang="hu-HU" sz="1900" dirty="0" smtClean="0"/>
          </a:p>
          <a:p>
            <a:r>
              <a:rPr lang="hu-HU" sz="1500" dirty="0" err="1" smtClean="0"/>
              <a:t>Cost</a:t>
            </a:r>
            <a:r>
              <a:rPr lang="hu-HU" sz="1500" dirty="0" smtClean="0"/>
              <a:t> per </a:t>
            </a:r>
            <a:r>
              <a:rPr lang="hu-HU" sz="1500" dirty="0" err="1" smtClean="0"/>
              <a:t>unique</a:t>
            </a:r>
            <a:r>
              <a:rPr lang="hu-HU" sz="1500" dirty="0" smtClean="0"/>
              <a:t> </a:t>
            </a:r>
            <a:r>
              <a:rPr lang="hu-HU" sz="1500" dirty="0" err="1" smtClean="0"/>
              <a:t>click</a:t>
            </a:r>
            <a:endParaRPr lang="hu-HU" sz="1500" dirty="0" smtClean="0"/>
          </a:p>
          <a:p>
            <a:pPr lvl="1"/>
            <a:r>
              <a:rPr lang="hu-HU" sz="1500" dirty="0" smtClean="0"/>
              <a:t>Egy felhasználó aktivizálásának költsége</a:t>
            </a:r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Reklámszerver – Mit mérünk? 2.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hu-HU" sz="2400" u="sng" dirty="0" smtClean="0">
                <a:hlinkClick r:id="rId2"/>
              </a:rPr>
              <a:t>https://www.youtube.com/watch?v=TZXUq7Pln3g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500" dirty="0" err="1" smtClean="0"/>
              <a:t>Post-click</a:t>
            </a:r>
            <a:r>
              <a:rPr lang="hu-HU" sz="1500" dirty="0" smtClean="0"/>
              <a:t> </a:t>
            </a:r>
            <a:r>
              <a:rPr lang="hu-HU" sz="1500" dirty="0" err="1" smtClean="0"/>
              <a:t>activity</a:t>
            </a:r>
            <a:r>
              <a:rPr lang="hu-HU" sz="1500" dirty="0" smtClean="0"/>
              <a:t>:</a:t>
            </a:r>
          </a:p>
          <a:p>
            <a:pPr lvl="1"/>
            <a:r>
              <a:rPr lang="hu-HU" sz="1500" dirty="0" smtClean="0"/>
              <a:t>„Kattintás utáni aktivitás”. Kattintás által generált aktivitás egy olyan weboldalon, amibe beépítésre kerültek a megfelelő </a:t>
            </a:r>
            <a:r>
              <a:rPr lang="hu-HU" sz="1500" dirty="0" err="1" smtClean="0"/>
              <a:t>mérókódok</a:t>
            </a:r>
            <a:r>
              <a:rPr lang="hu-HU" sz="1500" dirty="0" smtClean="0"/>
              <a:t>/mérőpixelek. Olyan internetező által generált aktivitás, aki a hirdetést látta és rá is kattintott.</a:t>
            </a:r>
          </a:p>
          <a:p>
            <a:r>
              <a:rPr lang="hu-HU" sz="1500" dirty="0" err="1" smtClean="0"/>
              <a:t>Post-impression</a:t>
            </a:r>
            <a:r>
              <a:rPr lang="hu-HU" sz="1500" dirty="0" smtClean="0"/>
              <a:t> </a:t>
            </a:r>
            <a:r>
              <a:rPr lang="hu-HU" sz="1500" dirty="0" err="1" smtClean="0"/>
              <a:t>activity</a:t>
            </a:r>
            <a:r>
              <a:rPr lang="hu-HU" sz="1500" dirty="0" smtClean="0"/>
              <a:t>:</a:t>
            </a:r>
          </a:p>
          <a:p>
            <a:pPr lvl="1"/>
            <a:r>
              <a:rPr lang="hu-HU" sz="1500" dirty="0" smtClean="0"/>
              <a:t>„Megjelenés utáni aktivitás”. Aktivitás egy olyan weboldalon, amibe beépítésre kerültek a megfelelő mérőkódok/mérőpixelek. Olyan internetező által generált aktivitás, aki a hirdetést látta, de nem kattintott rá, hanem később közvetlenül a böngészőjébe írva a címet jutott a </a:t>
            </a:r>
            <a:r>
              <a:rPr lang="hu-HU" sz="1500" dirty="0" err="1" smtClean="0"/>
              <a:t>landing</a:t>
            </a:r>
            <a:r>
              <a:rPr lang="hu-HU" sz="1500" dirty="0" smtClean="0"/>
              <a:t> </a:t>
            </a:r>
            <a:r>
              <a:rPr lang="hu-HU" sz="1500" dirty="0" err="1" smtClean="0"/>
              <a:t>page-re</a:t>
            </a:r>
            <a:r>
              <a:rPr lang="hu-HU" sz="1500" dirty="0" smtClean="0"/>
              <a:t>. </a:t>
            </a:r>
          </a:p>
          <a:p>
            <a:pPr lvl="1"/>
            <a:endParaRPr lang="hu-HU" sz="1500" dirty="0" smtClean="0"/>
          </a:p>
          <a:p>
            <a:endParaRPr lang="hu-HU" sz="1900" dirty="0" smtClean="0"/>
          </a:p>
          <a:p>
            <a:endParaRPr lang="hu-HU" sz="2800" dirty="0" smtClean="0">
              <a:latin typeface="Arial" charset="0"/>
              <a:cs typeface="Arial" charset="0"/>
            </a:endParaRPr>
          </a:p>
          <a:p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Reklámszerver – Mit mérünk? 3.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  <a:cs typeface="Arial" charset="0"/>
              </a:rPr>
              <a:t>Megbízható adatok</a:t>
            </a:r>
          </a:p>
          <a:p>
            <a:pPr lvl="1"/>
            <a:r>
              <a:rPr lang="hu-HU" sz="2400" dirty="0" smtClean="0">
                <a:latin typeface="Arial" charset="0"/>
                <a:cs typeface="Arial" charset="0"/>
              </a:rPr>
              <a:t>Nem kell a partner saját adataira hagyatkoznunk (érdekellentét)</a:t>
            </a:r>
          </a:p>
          <a:p>
            <a:pPr lvl="1"/>
            <a:r>
              <a:rPr lang="hu-HU" sz="2400" dirty="0" smtClean="0">
                <a:latin typeface="Arial" charset="0"/>
                <a:cs typeface="Arial" charset="0"/>
              </a:rPr>
              <a:t>Auditált adatok/metodika jelentős szolgáltatóknál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Kiemelten fontos adatokat biztosít</a:t>
            </a:r>
          </a:p>
          <a:p>
            <a:pPr lvl="1"/>
            <a:r>
              <a:rPr lang="hu-HU" sz="2400" dirty="0" smtClean="0">
                <a:latin typeface="Arial" charset="0"/>
                <a:cs typeface="Arial" charset="0"/>
              </a:rPr>
              <a:t>Új szinten kapunk adatokat, akár a konverziós utat is végigkövethetjük, üzleti megtérülést tudunk számolni</a:t>
            </a:r>
          </a:p>
          <a:p>
            <a:r>
              <a:rPr lang="hu-HU" sz="2800" dirty="0" err="1" smtClean="0">
                <a:latin typeface="Arial" charset="0"/>
                <a:cs typeface="Arial" charset="0"/>
              </a:rPr>
              <a:t>Attribúció</a:t>
            </a:r>
            <a:endParaRPr lang="hu-HU" sz="2800" dirty="0" smtClean="0">
              <a:latin typeface="Arial" charset="0"/>
              <a:cs typeface="Arial" charset="0"/>
            </a:endParaRPr>
          </a:p>
          <a:p>
            <a:pPr lvl="1"/>
            <a:r>
              <a:rPr lang="hu-HU" sz="2400" dirty="0" smtClean="0">
                <a:latin typeface="Arial" charset="0"/>
                <a:cs typeface="Arial" charset="0"/>
              </a:rPr>
              <a:t>A kampány szinten tudjuk a konverziót </a:t>
            </a:r>
            <a:r>
              <a:rPr lang="hu-HU" sz="2400" dirty="0" err="1" smtClean="0">
                <a:latin typeface="Arial" charset="0"/>
                <a:cs typeface="Arial" charset="0"/>
              </a:rPr>
              <a:t>elemzeni</a:t>
            </a:r>
            <a:r>
              <a:rPr lang="hu-HU" sz="2400" dirty="0" smtClean="0">
                <a:latin typeface="Arial" charset="0"/>
                <a:cs typeface="Arial" charset="0"/>
              </a:rPr>
              <a:t>, nemcsak egy kiadó szintjén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Miért fontos a Reklámszerver? 1.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  <a:cs typeface="Arial" charset="0"/>
              </a:rPr>
              <a:t>Teljes kontroll</a:t>
            </a:r>
          </a:p>
          <a:p>
            <a:pPr lvl="1"/>
            <a:r>
              <a:rPr lang="hu-HU" sz="2400" dirty="0" smtClean="0">
                <a:latin typeface="Arial" charset="0"/>
                <a:cs typeface="Arial" charset="0"/>
              </a:rPr>
              <a:t>a hirdetések gyakorisága, időzítése, </a:t>
            </a:r>
            <a:r>
              <a:rPr lang="hu-HU" sz="2400" dirty="0" err="1" smtClean="0">
                <a:latin typeface="Arial" charset="0"/>
                <a:cs typeface="Arial" charset="0"/>
              </a:rPr>
              <a:t>landing</a:t>
            </a:r>
            <a:r>
              <a:rPr lang="hu-HU" sz="2400" dirty="0" smtClean="0">
                <a:latin typeface="Arial" charset="0"/>
                <a:cs typeface="Arial" charset="0"/>
              </a:rPr>
              <a:t> </a:t>
            </a:r>
            <a:r>
              <a:rPr lang="hu-HU" sz="2400" dirty="0" err="1" smtClean="0">
                <a:latin typeface="Arial" charset="0"/>
                <a:cs typeface="Arial" charset="0"/>
              </a:rPr>
              <a:t>pagek</a:t>
            </a:r>
            <a:r>
              <a:rPr lang="hu-HU" sz="2400" dirty="0" smtClean="0">
                <a:latin typeface="Arial" charset="0"/>
                <a:cs typeface="Arial" charset="0"/>
              </a:rPr>
              <a:t> címe felett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Egyszerű implementáció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Egyszerűbb produkciós folyamat</a:t>
            </a:r>
          </a:p>
          <a:p>
            <a:pPr lvl="1"/>
            <a:r>
              <a:rPr lang="hu-HU" sz="2400" dirty="0" smtClean="0">
                <a:latin typeface="Arial" charset="0"/>
                <a:cs typeface="Arial" charset="0"/>
              </a:rPr>
              <a:t>Egyetlen adserver specifikáció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Gyors változtatások</a:t>
            </a:r>
          </a:p>
          <a:p>
            <a:pPr lvl="1"/>
            <a:r>
              <a:rPr lang="hu-HU" sz="2400" dirty="0" smtClean="0">
                <a:latin typeface="Arial" charset="0"/>
                <a:cs typeface="Arial" charset="0"/>
              </a:rPr>
              <a:t>Kreatívcsere</a:t>
            </a:r>
          </a:p>
          <a:p>
            <a:pPr lvl="1"/>
            <a:r>
              <a:rPr lang="hu-HU" sz="2400" dirty="0" smtClean="0">
                <a:latin typeface="Arial" charset="0"/>
                <a:cs typeface="Arial" charset="0"/>
              </a:rPr>
              <a:t>LP csere</a:t>
            </a:r>
          </a:p>
          <a:p>
            <a:endParaRPr lang="hu-HU" sz="2800" dirty="0" smtClean="0">
              <a:latin typeface="Arial" charset="0"/>
              <a:cs typeface="Arial" charset="0"/>
            </a:endParaRPr>
          </a:p>
          <a:p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Miért fontos a Reklámszerver? 2.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err="1" smtClean="0">
                <a:latin typeface="Arial" charset="0"/>
                <a:cs typeface="Arial" charset="0"/>
              </a:rPr>
              <a:t>Adtech</a:t>
            </a:r>
            <a:endParaRPr lang="hu-HU" sz="2800" dirty="0" smtClean="0">
              <a:latin typeface="Arial" charset="0"/>
              <a:cs typeface="Arial" charset="0"/>
            </a:endParaRPr>
          </a:p>
          <a:p>
            <a:r>
              <a:rPr lang="hu-HU" sz="2800" dirty="0" err="1" smtClean="0">
                <a:latin typeface="Arial" charset="0"/>
                <a:cs typeface="Arial" charset="0"/>
              </a:rPr>
              <a:t>Adverticum</a:t>
            </a:r>
            <a:r>
              <a:rPr lang="hu-HU" sz="2800" dirty="0" smtClean="0">
                <a:latin typeface="Arial" charset="0"/>
                <a:cs typeface="Arial" charset="0"/>
              </a:rPr>
              <a:t> Adserver NG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Atlas </a:t>
            </a:r>
            <a:r>
              <a:rPr lang="hu-HU" sz="2800" dirty="0" err="1" smtClean="0">
                <a:latin typeface="Arial" charset="0"/>
                <a:cs typeface="Arial" charset="0"/>
              </a:rPr>
              <a:t>Solution</a:t>
            </a:r>
            <a:endParaRPr lang="hu-HU" sz="2800" dirty="0" smtClean="0">
              <a:latin typeface="Arial" charset="0"/>
              <a:cs typeface="Arial" charset="0"/>
            </a:endParaRPr>
          </a:p>
          <a:p>
            <a:r>
              <a:rPr lang="hu-HU" sz="2800" dirty="0" smtClean="0"/>
              <a:t>DG Media Mind</a:t>
            </a:r>
          </a:p>
          <a:p>
            <a:r>
              <a:rPr lang="hu-HU" sz="2800" dirty="0" err="1" smtClean="0">
                <a:latin typeface="Arial" charset="0"/>
                <a:cs typeface="Arial" charset="0"/>
              </a:rPr>
              <a:t>DoubleClick</a:t>
            </a:r>
            <a:r>
              <a:rPr lang="hu-HU" sz="2800" dirty="0" smtClean="0">
                <a:latin typeface="Arial" charset="0"/>
                <a:cs typeface="Arial" charset="0"/>
              </a:rPr>
              <a:t> DCM &amp; DFP</a:t>
            </a:r>
          </a:p>
          <a:p>
            <a:r>
              <a:rPr lang="hu-HU" sz="2800" dirty="0" err="1" smtClean="0">
                <a:latin typeface="Arial" charset="0"/>
                <a:cs typeface="Arial" charset="0"/>
              </a:rPr>
              <a:t>Gemius</a:t>
            </a:r>
            <a:r>
              <a:rPr lang="hu-HU" sz="2800" dirty="0" smtClean="0">
                <a:latin typeface="Arial" charset="0"/>
                <a:cs typeface="Arial" charset="0"/>
              </a:rPr>
              <a:t> </a:t>
            </a:r>
            <a:r>
              <a:rPr lang="hu-HU" sz="2800" dirty="0" err="1" smtClean="0">
                <a:latin typeface="Arial" charset="0"/>
                <a:cs typeface="Arial" charset="0"/>
              </a:rPr>
              <a:t>Direct</a:t>
            </a:r>
            <a:r>
              <a:rPr lang="hu-HU" sz="2800" dirty="0" smtClean="0">
                <a:latin typeface="Arial" charset="0"/>
                <a:cs typeface="Arial" charset="0"/>
              </a:rPr>
              <a:t> </a:t>
            </a:r>
            <a:r>
              <a:rPr lang="hu-HU" sz="2800" dirty="0" err="1" smtClean="0">
                <a:latin typeface="Arial" charset="0"/>
                <a:cs typeface="Arial" charset="0"/>
              </a:rPr>
              <a:t>Effect</a:t>
            </a:r>
            <a:r>
              <a:rPr lang="hu-HU" sz="2800" dirty="0" smtClean="0">
                <a:latin typeface="Arial" charset="0"/>
                <a:cs typeface="Arial" charset="0"/>
              </a:rPr>
              <a:t> &amp; </a:t>
            </a:r>
            <a:r>
              <a:rPr lang="hu-HU" sz="2800" dirty="0" err="1" smtClean="0">
                <a:latin typeface="Arial" charset="0"/>
                <a:cs typeface="Arial" charset="0"/>
              </a:rPr>
              <a:t>AdOcean</a:t>
            </a:r>
            <a:endParaRPr lang="hu-HU" sz="2800" dirty="0" smtClean="0">
              <a:latin typeface="Arial" charset="0"/>
              <a:cs typeface="Arial" charset="0"/>
            </a:endParaRPr>
          </a:p>
          <a:p>
            <a:r>
              <a:rPr lang="hu-HU" sz="2800" dirty="0" err="1" smtClean="0">
                <a:latin typeface="Arial" charset="0"/>
                <a:cs typeface="Arial" charset="0"/>
              </a:rPr>
              <a:t>OpenX</a:t>
            </a:r>
            <a:endParaRPr lang="hu-HU" sz="2800" dirty="0" smtClean="0">
              <a:latin typeface="Arial" charset="0"/>
              <a:cs typeface="Arial" charset="0"/>
            </a:endParaRPr>
          </a:p>
          <a:p>
            <a:r>
              <a:rPr lang="hu-HU" sz="2800" dirty="0" err="1" smtClean="0">
                <a:latin typeface="Arial" charset="0"/>
                <a:cs typeface="Arial" charset="0"/>
              </a:rPr>
              <a:t>Smart</a:t>
            </a:r>
            <a:r>
              <a:rPr lang="hu-HU" sz="2800" dirty="0" smtClean="0">
                <a:latin typeface="Arial" charset="0"/>
                <a:cs typeface="Arial" charset="0"/>
              </a:rPr>
              <a:t> AdServer</a:t>
            </a:r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néhány reklámszerver szolgáltatás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464547"/>
              </a:buClr>
              <a:buSzPct val="80000"/>
              <a:buNone/>
            </a:pPr>
            <a:r>
              <a:rPr lang="hu-HU" sz="2800" dirty="0" smtClean="0"/>
              <a:t>A </a:t>
            </a:r>
            <a:r>
              <a:rPr lang="hu-HU" sz="2800" dirty="0" err="1" smtClean="0"/>
              <a:t>webanalitika</a:t>
            </a:r>
            <a:r>
              <a:rPr lang="hu-HU" sz="2800" dirty="0" smtClean="0"/>
              <a:t> annak mérése, monitorozása, hogy a </a:t>
            </a:r>
            <a:r>
              <a:rPr lang="hu-HU" sz="2800" dirty="0" err="1" smtClean="0"/>
              <a:t>websiteunk</a:t>
            </a:r>
            <a:r>
              <a:rPr lang="hu-HU" sz="2800" dirty="0" smtClean="0"/>
              <a:t> látogatói hogyan használják az egyes oldalakat és szolgáltatásokat – pl. hányan olvassák el a termékleírásokat és nézik meg az értékesítési helyek elérhetőségét, hányan, mit és milyen értékben vásárolnak a termékek, szolgáltatások közül.</a:t>
            </a:r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err="1" smtClean="0"/>
              <a:t>Webanalitika</a:t>
            </a:r>
            <a:r>
              <a:rPr lang="hu-HU" dirty="0" smtClean="0"/>
              <a:t> – Definíció 1.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464547"/>
              </a:buClr>
              <a:buSzPct val="80000"/>
              <a:buNone/>
            </a:pPr>
            <a:r>
              <a:rPr lang="hu-HU" sz="2800" dirty="0" smtClean="0"/>
              <a:t>Az ebből nyert az információ kombinálható bármilyen üzleti intelligenciával, adattal.</a:t>
            </a:r>
          </a:p>
          <a:p>
            <a:pPr marL="0" indent="0">
              <a:buClr>
                <a:srgbClr val="464547"/>
              </a:buClr>
              <a:buSzPct val="80000"/>
              <a:buNone/>
            </a:pPr>
            <a:r>
              <a:rPr lang="hu-HU" sz="2800" dirty="0" smtClean="0"/>
              <a:t>Ezáltal nemcsak a </a:t>
            </a:r>
            <a:r>
              <a:rPr lang="hu-HU" sz="2800" dirty="0" err="1" smtClean="0"/>
              <a:t>websiteunk</a:t>
            </a:r>
            <a:r>
              <a:rPr lang="hu-HU" sz="2800" dirty="0" smtClean="0"/>
              <a:t> használhatóságát, látogatottságát tudjuk fokozni, de más marketing aktivitásokat is fejleszthetünk.</a:t>
            </a:r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err="1" smtClean="0"/>
              <a:t>Webanalitika</a:t>
            </a:r>
            <a:r>
              <a:rPr lang="hu-HU" dirty="0" smtClean="0"/>
              <a:t> – definíció 2.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464547"/>
              </a:buClr>
              <a:buSzPct val="80000"/>
              <a:buNone/>
            </a:pPr>
            <a:r>
              <a:rPr lang="hu-HU" sz="2800" dirty="0" smtClean="0"/>
              <a:t>Alapjaiban nagyon hasonló ahhoz, ahogy a vezető áruházláncok követik és kiértékelik a vásárlóik szokásait az értékesítési pontokon, s ebből az áruk elhelyezésére vonnak le fontos következtetéseket és növelik az eladási volument.</a:t>
            </a:r>
          </a:p>
          <a:p>
            <a:endParaRPr lang="hu-HU" sz="2800" dirty="0" smtClean="0">
              <a:latin typeface="Arial" charset="0"/>
              <a:cs typeface="Arial" charset="0"/>
            </a:endParaRPr>
          </a:p>
          <a:p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err="1" smtClean="0"/>
              <a:t>Webanalitika</a:t>
            </a:r>
            <a:r>
              <a:rPr lang="hu-HU" dirty="0" smtClean="0"/>
              <a:t> – definíció 3.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0000"/>
            </a:pPr>
            <a:r>
              <a:rPr lang="hu-HU" sz="2800" dirty="0" smtClean="0">
                <a:latin typeface="Arial" charset="0"/>
                <a:cs typeface="Arial" charset="0"/>
              </a:rPr>
              <a:t>A legegyszerűbb ingyenes rendszerek is képesek általában adatot szolgáltatni a következő területeken:</a:t>
            </a:r>
          </a:p>
          <a:p>
            <a:pPr marL="857250" lvl="2">
              <a:buSzPct val="80000"/>
            </a:pPr>
            <a:r>
              <a:rPr lang="hu-HU" dirty="0" smtClean="0">
                <a:latin typeface="Arial" charset="0"/>
                <a:cs typeface="Arial" charset="0"/>
              </a:rPr>
              <a:t>népszerű oldalak, belépő és kilépő oldalak, honnan érkezett a látogató, kulcsszó elemzés, keresőmotorok hivatkozásai, látogatás időtartama, látogatók földrajzi lehelyezkedése, böngésző típusok, rendszer adatok</a:t>
            </a:r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err="1" smtClean="0"/>
              <a:t>Webanalitika</a:t>
            </a:r>
            <a:r>
              <a:rPr lang="hu-HU" dirty="0" smtClean="0"/>
              <a:t> – miket mérünk? 1.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0000"/>
            </a:pPr>
            <a:r>
              <a:rPr lang="hu-HU" sz="2800" dirty="0" smtClean="0">
                <a:latin typeface="Arial" charset="0"/>
                <a:cs typeface="Arial" charset="0"/>
              </a:rPr>
              <a:t>Professzionális analitikai rendszert alkalmazva további lehetőségek nyílnak:</a:t>
            </a:r>
          </a:p>
          <a:p>
            <a:pPr lvl="1">
              <a:buSzPct val="80000"/>
            </a:pPr>
            <a:r>
              <a:rPr lang="hu-HU" sz="2400" dirty="0" smtClean="0">
                <a:latin typeface="Arial" charset="0"/>
                <a:cs typeface="Arial" charset="0"/>
              </a:rPr>
              <a:t>Tartalom analitika</a:t>
            </a:r>
          </a:p>
          <a:p>
            <a:pPr lvl="1">
              <a:buSzPct val="80000"/>
            </a:pPr>
            <a:r>
              <a:rPr lang="hu-HU" sz="2400" dirty="0" smtClean="0">
                <a:latin typeface="Arial" charset="0"/>
                <a:cs typeface="Arial" charset="0"/>
              </a:rPr>
              <a:t>Mobil analitika</a:t>
            </a:r>
          </a:p>
          <a:p>
            <a:pPr lvl="1">
              <a:buSzPct val="80000"/>
            </a:pPr>
            <a:r>
              <a:rPr lang="hu-HU" sz="2400" dirty="0" smtClean="0">
                <a:latin typeface="Arial" charset="0"/>
                <a:cs typeface="Arial" charset="0"/>
              </a:rPr>
              <a:t>Konverzió analitika</a:t>
            </a:r>
          </a:p>
          <a:p>
            <a:pPr lvl="1">
              <a:buSzPct val="80000"/>
            </a:pPr>
            <a:r>
              <a:rPr lang="hu-HU" sz="2400" dirty="0" err="1" smtClean="0">
                <a:latin typeface="Arial" charset="0"/>
                <a:cs typeface="Arial" charset="0"/>
              </a:rPr>
              <a:t>Social</a:t>
            </a:r>
            <a:r>
              <a:rPr lang="hu-HU" sz="2400" dirty="0" smtClean="0">
                <a:latin typeface="Arial" charset="0"/>
                <a:cs typeface="Arial" charset="0"/>
              </a:rPr>
              <a:t> analitika</a:t>
            </a:r>
          </a:p>
          <a:p>
            <a:pPr lvl="1">
              <a:buSzPct val="80000"/>
            </a:pPr>
            <a:r>
              <a:rPr lang="hu-HU" sz="2400" dirty="0" smtClean="0">
                <a:latin typeface="Arial" charset="0"/>
                <a:cs typeface="Arial" charset="0"/>
              </a:rPr>
              <a:t>Hirdetési analitika</a:t>
            </a:r>
            <a:endParaRPr lang="hu-HU" sz="2800" dirty="0" smtClean="0">
              <a:latin typeface="Arial" charset="0"/>
              <a:cs typeface="Arial" charset="0"/>
            </a:endParaRPr>
          </a:p>
          <a:p>
            <a:pPr>
              <a:buSzPct val="80000"/>
            </a:pPr>
            <a:r>
              <a:rPr lang="hu-HU" sz="2800" dirty="0" smtClean="0">
                <a:latin typeface="Arial" charset="0"/>
                <a:cs typeface="Arial" charset="0"/>
              </a:rPr>
              <a:t>Mindezt akár valósidejű megjelenítéssel támogatva</a:t>
            </a:r>
          </a:p>
          <a:p>
            <a:pPr>
              <a:buSzPct val="80000"/>
            </a:pPr>
            <a:endParaRPr lang="hu-HU" sz="2800" dirty="0" smtClean="0">
              <a:latin typeface="Arial" charset="0"/>
              <a:cs typeface="Arial" charset="0"/>
            </a:endParaRPr>
          </a:p>
          <a:p>
            <a:pPr marL="342900" lvl="1" indent="-342900">
              <a:buClr>
                <a:srgbClr val="FCB033"/>
              </a:buClr>
              <a:buSzPct val="80000"/>
            </a:pPr>
            <a:endParaRPr lang="hu-HU" dirty="0" smtClean="0">
              <a:latin typeface="Arial" charset="0"/>
              <a:cs typeface="Arial" charset="0"/>
            </a:endParaRPr>
          </a:p>
          <a:p>
            <a:pPr marL="342900" lvl="1" indent="-342900">
              <a:buClr>
                <a:srgbClr val="FCB033"/>
              </a:buClr>
              <a:buSzPct val="80000"/>
            </a:pPr>
            <a:endParaRPr lang="hu-HU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err="1" smtClean="0"/>
              <a:t>Webanalitika</a:t>
            </a:r>
            <a:r>
              <a:rPr lang="hu-HU" dirty="0" smtClean="0"/>
              <a:t> – miket mérünk? 2.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Adobe </a:t>
            </a:r>
            <a:r>
              <a:rPr lang="hu-HU" sz="2800" dirty="0" err="1" smtClean="0"/>
              <a:t>SiteCatalyst</a:t>
            </a:r>
            <a:r>
              <a:rPr lang="hu-HU" sz="2800" dirty="0" smtClean="0"/>
              <a:t> </a:t>
            </a:r>
            <a:r>
              <a:rPr lang="hu-HU" sz="2800" dirty="0" err="1" smtClean="0"/>
              <a:t>powered</a:t>
            </a:r>
            <a:r>
              <a:rPr lang="hu-HU" sz="2800" dirty="0" smtClean="0"/>
              <a:t> </a:t>
            </a:r>
            <a:r>
              <a:rPr lang="hu-HU" sz="2800" dirty="0" err="1" smtClean="0"/>
              <a:t>by</a:t>
            </a:r>
            <a:r>
              <a:rPr lang="hu-HU" sz="2800" dirty="0" smtClean="0"/>
              <a:t> </a:t>
            </a:r>
            <a:r>
              <a:rPr lang="hu-HU" sz="2800" dirty="0" err="1" smtClean="0"/>
              <a:t>Omniture</a:t>
            </a:r>
            <a:endParaRPr lang="hu-HU" sz="2800" dirty="0" smtClean="0"/>
          </a:p>
          <a:p>
            <a:r>
              <a:rPr lang="hu-HU" sz="2800" dirty="0" smtClean="0"/>
              <a:t>AT Internet</a:t>
            </a:r>
          </a:p>
          <a:p>
            <a:r>
              <a:rPr lang="hu-HU" sz="2800" dirty="0" err="1" smtClean="0"/>
              <a:t>comScore</a:t>
            </a:r>
            <a:r>
              <a:rPr lang="hu-HU" sz="2800" dirty="0" smtClean="0"/>
              <a:t> Digital </a:t>
            </a:r>
            <a:r>
              <a:rPr lang="hu-HU" sz="2800" dirty="0" err="1" smtClean="0"/>
              <a:t>Analytix</a:t>
            </a:r>
            <a:endParaRPr lang="hu-HU" sz="2800" dirty="0" smtClean="0"/>
          </a:p>
          <a:p>
            <a:r>
              <a:rPr lang="hu-HU" sz="2800" dirty="0" err="1" smtClean="0">
                <a:latin typeface="Arial" charset="0"/>
                <a:cs typeface="Arial" charset="0"/>
              </a:rPr>
              <a:t>Gemius</a:t>
            </a:r>
            <a:r>
              <a:rPr lang="hu-HU" sz="2800" dirty="0" smtClean="0">
                <a:latin typeface="Arial" charset="0"/>
                <a:cs typeface="Arial" charset="0"/>
              </a:rPr>
              <a:t> </a:t>
            </a:r>
            <a:r>
              <a:rPr lang="hu-HU" sz="2800" dirty="0" err="1" smtClean="0">
                <a:latin typeface="Arial" charset="0"/>
                <a:cs typeface="Arial" charset="0"/>
              </a:rPr>
              <a:t>Traffic</a:t>
            </a:r>
            <a:endParaRPr lang="hu-HU" sz="2800" dirty="0" smtClean="0">
              <a:latin typeface="Arial" charset="0"/>
              <a:cs typeface="Arial" charset="0"/>
            </a:endParaRPr>
          </a:p>
          <a:p>
            <a:r>
              <a:rPr lang="hu-HU" sz="2800" dirty="0" smtClean="0"/>
              <a:t>Google Analytics</a:t>
            </a:r>
          </a:p>
          <a:p>
            <a:r>
              <a:rPr lang="hu-HU" sz="2800" dirty="0" smtClean="0"/>
              <a:t>IBM </a:t>
            </a:r>
            <a:r>
              <a:rPr lang="hu-HU" sz="2800" dirty="0" err="1" smtClean="0"/>
              <a:t>Coremetrics</a:t>
            </a:r>
            <a:r>
              <a:rPr lang="hu-HU" sz="2800" dirty="0" smtClean="0"/>
              <a:t> Digital Marketing </a:t>
            </a:r>
            <a:r>
              <a:rPr lang="hu-HU" sz="2800" dirty="0" err="1" smtClean="0"/>
              <a:t>Optimization</a:t>
            </a:r>
            <a:r>
              <a:rPr lang="hu-HU" sz="2800" dirty="0" smtClean="0"/>
              <a:t> </a:t>
            </a:r>
            <a:r>
              <a:rPr lang="hu-HU" sz="2800" dirty="0" err="1" smtClean="0"/>
              <a:t>Suite</a:t>
            </a:r>
            <a:endParaRPr lang="hu-HU" sz="2800" dirty="0" smtClean="0"/>
          </a:p>
          <a:p>
            <a:r>
              <a:rPr lang="hu-HU" sz="2800" dirty="0" err="1" smtClean="0"/>
              <a:t>Webtrends</a:t>
            </a:r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Néhány Webanalitikai Termék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  <a:cs typeface="Arial" charset="0"/>
              </a:rPr>
              <a:t>Mérés vagy méricskélés?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Mit? Hogyan? Mivel? - Alapvető mérési eszközök és mérőszámok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Új kihívások a csatornák és a technológia szintjén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Mérési eredmények beépítése szervezeti szinten</a:t>
            </a:r>
          </a:p>
          <a:p>
            <a:endParaRPr lang="hu-HU" sz="28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Miről szól a következő 90 perc?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  <a:cs typeface="Arial" charset="0"/>
              </a:rPr>
              <a:t>Miben különbözik az ingyenes termékektől?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Milyen verziói vannak, mennyire rugalmasan alakítható?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Az adatgyűjtés hogyan történik?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TCO (Total </a:t>
            </a:r>
            <a:r>
              <a:rPr lang="hu-HU" sz="2800" dirty="0" err="1" smtClean="0">
                <a:latin typeface="Arial" charset="0"/>
                <a:cs typeface="Arial" charset="0"/>
              </a:rPr>
              <a:t>Cost</a:t>
            </a:r>
            <a:r>
              <a:rPr lang="hu-HU" sz="2800" dirty="0" smtClean="0">
                <a:latin typeface="Arial" charset="0"/>
                <a:cs typeface="Arial" charset="0"/>
              </a:rPr>
              <a:t> of </a:t>
            </a:r>
            <a:r>
              <a:rPr lang="hu-HU" sz="2800" dirty="0" err="1" smtClean="0">
                <a:latin typeface="Arial" charset="0"/>
                <a:cs typeface="Arial" charset="0"/>
              </a:rPr>
              <a:t>Ownership</a:t>
            </a:r>
            <a:r>
              <a:rPr lang="hu-HU" sz="2800" dirty="0" smtClean="0">
                <a:latin typeface="Arial" charset="0"/>
                <a:cs typeface="Arial" charset="0"/>
              </a:rPr>
              <a:t>) – mennyi költséggel jár?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Milyen felhasználó támogatást nyújtanak, mennyiért?</a:t>
            </a:r>
          </a:p>
          <a:p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Hogyan válasszunk eszközt? 1.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  <a:cs typeface="Arial" charset="0"/>
              </a:rPr>
              <a:t>Milyen extra szolgáltatásokat nyújt a termék?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Adatokat hogyan lehet exportálni?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Más forrásból származó adatokat lehet-e integrálni?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Merre halad a fejlesztés?</a:t>
            </a:r>
          </a:p>
          <a:p>
            <a:endParaRPr lang="hu-HU" sz="2800" dirty="0" smtClean="0">
              <a:latin typeface="Arial" charset="0"/>
              <a:cs typeface="Arial" charset="0"/>
            </a:endParaRPr>
          </a:p>
          <a:p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Hogyan válasszunk eszközt?  2.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kihívások - Szerepkör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quarter" idx="10"/>
          </p:nvPr>
        </p:nvGraphicFramePr>
        <p:xfrm>
          <a:off x="457200" y="1754187"/>
          <a:ext cx="8020050" cy="4113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8412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kihívások – ESZKÖZÖK I.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quarter" idx="10"/>
          </p:nvPr>
        </p:nvGraphicFramePr>
        <p:xfrm>
          <a:off x="457200" y="1371600"/>
          <a:ext cx="8020050" cy="4113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http://4.bp.blogspot.com/-L8K40e5LYcE/TmDpxMu4V1I/AAAAAAAAAmM/mj1zj1DIPHE/s1600/Blo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0" y="2895600"/>
            <a:ext cx="914400" cy="909458"/>
          </a:xfrm>
          <a:prstGeom prst="rect">
            <a:avLst/>
          </a:prstGeom>
          <a:noFill/>
        </p:spPr>
      </p:pic>
      <p:pic>
        <p:nvPicPr>
          <p:cNvPr id="1030" name="Picture 6" descr="http://blog.applause.com/wp-content/uploads/2013/10/LinkedI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0" y="2971800"/>
            <a:ext cx="762000" cy="762000"/>
          </a:xfrm>
          <a:prstGeom prst="rect">
            <a:avLst/>
          </a:prstGeom>
          <a:noFill/>
        </p:spPr>
      </p:pic>
      <p:pic>
        <p:nvPicPr>
          <p:cNvPr id="1032" name="Picture 8" descr="http://flipthemedia.com/wp-content/uploads/2013/03/youtube-logo2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38800" y="3886200"/>
            <a:ext cx="1676400" cy="1184937"/>
          </a:xfrm>
          <a:prstGeom prst="rect">
            <a:avLst/>
          </a:prstGeom>
          <a:noFill/>
        </p:spPr>
      </p:pic>
      <p:sp>
        <p:nvSpPr>
          <p:cNvPr id="9" name="Szövegdoboz 8"/>
          <p:cNvSpPr txBox="1"/>
          <p:nvPr/>
        </p:nvSpPr>
        <p:spPr>
          <a:xfrm>
            <a:off x="1295400" y="4191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Corp. site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2286000" y="5181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ePR</a:t>
            </a:r>
            <a:endParaRPr lang="hu-H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638800" y="5257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Intranet</a:t>
            </a:r>
            <a:endParaRPr lang="hu-H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kihívások – ESZKÖZÖK II.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quarter" idx="10"/>
          </p:nvPr>
        </p:nvGraphicFramePr>
        <p:xfrm>
          <a:off x="457200" y="1371600"/>
          <a:ext cx="8020050" cy="4113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1676400" y="4419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Display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2057400" y="5257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Microsite</a:t>
            </a:r>
            <a:endParaRPr lang="hu-H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298" name="Picture 2" descr="http://static3.wikia.nocookie.net/__cb20100520131748/logopedia/images/5/5c/Google_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28800" y="3429000"/>
            <a:ext cx="1171021" cy="409576"/>
          </a:xfrm>
          <a:prstGeom prst="rect">
            <a:avLst/>
          </a:prstGeom>
          <a:noFill/>
        </p:spPr>
      </p:pic>
      <p:pic>
        <p:nvPicPr>
          <p:cNvPr id="55300" name="Picture 4" descr="http://thegadgetox.net/wp-content/uploads/2013/11/Android-logo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5000" y="5105400"/>
            <a:ext cx="838200" cy="838200"/>
          </a:xfrm>
          <a:prstGeom prst="rect">
            <a:avLst/>
          </a:prstGeom>
          <a:noFill/>
        </p:spPr>
      </p:pic>
      <p:pic>
        <p:nvPicPr>
          <p:cNvPr id="55302" name="Picture 6" descr="http://www.underconsideration.com/brandnew/archives/facebook_logo_detail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3600" y="2971800"/>
            <a:ext cx="695882" cy="745182"/>
          </a:xfrm>
          <a:prstGeom prst="rect">
            <a:avLst/>
          </a:prstGeom>
          <a:noFill/>
        </p:spPr>
      </p:pic>
      <p:pic>
        <p:nvPicPr>
          <p:cNvPr id="55304" name="Picture 8" descr="http://jonbennallick.co.uk/wp-content/uploads/2012/11/Twitter-Logo-Icon-by-Jon-Bennallick-0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96000" y="4038600"/>
            <a:ext cx="762000" cy="762000"/>
          </a:xfrm>
          <a:prstGeom prst="rect">
            <a:avLst/>
          </a:prstGeom>
          <a:noFill/>
        </p:spPr>
      </p:pic>
      <p:sp>
        <p:nvSpPr>
          <p:cNvPr id="1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kihívások – ESZKÖZÖK III.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quarter" idx="10"/>
          </p:nvPr>
        </p:nvGraphicFramePr>
        <p:xfrm>
          <a:off x="457200" y="1371600"/>
          <a:ext cx="8020050" cy="4113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1600200" y="4343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Display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5943600" y="5181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Landing</a:t>
            </a:r>
            <a:endParaRPr lang="hu-HU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298" name="Picture 2" descr="http://static3.wikia.nocookie.net/__cb20100520131748/logopedia/images/5/5c/Google_log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81200" y="3505200"/>
            <a:ext cx="1171021" cy="409576"/>
          </a:xfrm>
          <a:prstGeom prst="rect">
            <a:avLst/>
          </a:prstGeom>
          <a:noFill/>
        </p:spPr>
      </p:pic>
      <p:sp>
        <p:nvSpPr>
          <p:cNvPr id="11" name="Szövegdoboz 10"/>
          <p:cNvSpPr txBox="1"/>
          <p:nvPr/>
        </p:nvSpPr>
        <p:spPr>
          <a:xfrm>
            <a:off x="6019800" y="3505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Leadek</a:t>
            </a:r>
            <a:endParaRPr lang="hu-H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6172200" y="4343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Ecoupon</a:t>
            </a:r>
            <a:endParaRPr lang="hu-HU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1981200" y="5181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Affiliate</a:t>
            </a:r>
            <a:endParaRPr lang="hu-H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kihívások – ESZKÖZÖK IV.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quarter" idx="10"/>
          </p:nvPr>
        </p:nvGraphicFramePr>
        <p:xfrm>
          <a:off x="457200" y="1371600"/>
          <a:ext cx="8020050" cy="4113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zövegdoboz 8"/>
          <p:cNvSpPr txBox="1"/>
          <p:nvPr/>
        </p:nvSpPr>
        <p:spPr>
          <a:xfrm rot="2798500">
            <a:off x="5201580" y="340687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 rot="1702483">
            <a:off x="5029200" y="3200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 rot="4003873">
            <a:off x="5331564" y="365176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 rot="11703073">
            <a:off x="3633501" y="546164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 rot="4661081">
            <a:off x="5440720" y="400414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 rot="6902976">
            <a:off x="5258911" y="502693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 rot="5400000">
            <a:off x="5486400" y="4267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 rot="8630892">
            <a:off x="4860841" y="539152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 rot="10328851">
            <a:off x="4542606" y="55290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 rot="7739243">
            <a:off x="5105400" y="519748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Szövegdoboz 19"/>
          <p:cNvSpPr txBox="1"/>
          <p:nvPr/>
        </p:nvSpPr>
        <p:spPr>
          <a:xfrm rot="10800000">
            <a:off x="4267200" y="555813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 rot="10800000">
            <a:off x="3962400" y="555813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Szövegdoboz 21"/>
          <p:cNvSpPr txBox="1"/>
          <p:nvPr/>
        </p:nvSpPr>
        <p:spPr>
          <a:xfrm rot="6200838">
            <a:off x="5382771" y="475125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 kihívások – ESZKÖZÖK V.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quarter" idx="10"/>
          </p:nvPr>
        </p:nvGraphicFramePr>
        <p:xfrm>
          <a:off x="457200" y="1371600"/>
          <a:ext cx="8020050" cy="4113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3" name="Picture 6" descr="http://www.underconsideration.com/brandnew/archives/facebook_logo_detail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7400" y="3048000"/>
            <a:ext cx="695882" cy="745182"/>
          </a:xfrm>
          <a:prstGeom prst="rect">
            <a:avLst/>
          </a:prstGeom>
          <a:noFill/>
        </p:spPr>
      </p:pic>
      <p:pic>
        <p:nvPicPr>
          <p:cNvPr id="24" name="Picture 8" descr="http://flipthemedia.com/wp-content/uploads/2013/03/youtube-logo2.jp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38800" y="3940061"/>
            <a:ext cx="1600200" cy="1131076"/>
          </a:xfrm>
          <a:prstGeom prst="rect">
            <a:avLst/>
          </a:prstGeom>
          <a:noFill/>
        </p:spPr>
      </p:pic>
      <p:pic>
        <p:nvPicPr>
          <p:cNvPr id="25" name="Picture 2" descr="http://4.bp.blogspot.com/-L8K40e5LYcE/TmDpxMu4V1I/AAAAAAAAAmM/mj1zj1DIPHE/s1600/Blog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0" y="3048000"/>
            <a:ext cx="762000" cy="757882"/>
          </a:xfrm>
          <a:prstGeom prst="rect">
            <a:avLst/>
          </a:prstGeom>
          <a:noFill/>
        </p:spPr>
      </p:pic>
      <p:sp>
        <p:nvSpPr>
          <p:cNvPr id="26" name="Szövegdoboz 25"/>
          <p:cNvSpPr txBox="1"/>
          <p:nvPr/>
        </p:nvSpPr>
        <p:spPr>
          <a:xfrm>
            <a:off x="914400" y="4191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Szponzoráció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3200400" y="5562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rgbClr val="4DD36D"/>
                </a:solidFill>
                <a:latin typeface="Times New Roman" pitchFamily="18" charset="0"/>
                <a:cs typeface="Times New Roman" pitchFamily="18" charset="0"/>
              </a:rPr>
              <a:t>Tartalom beépülés</a:t>
            </a:r>
            <a:endParaRPr lang="hu-HU" sz="2400" b="1" dirty="0">
              <a:solidFill>
                <a:srgbClr val="4DD36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4" descr="http://thegadgetox.net/wp-content/uploads/2013/11/Android-logo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38400" y="4876800"/>
            <a:ext cx="685800" cy="685800"/>
          </a:xfrm>
          <a:prstGeom prst="rect">
            <a:avLst/>
          </a:prstGeom>
          <a:noFill/>
        </p:spPr>
      </p:pic>
      <p:sp>
        <p:nvSpPr>
          <p:cNvPr id="29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Eszközök és csatornák Mérése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Lekerekített téglalap 4"/>
          <p:cNvSpPr/>
          <p:nvPr/>
        </p:nvSpPr>
        <p:spPr>
          <a:xfrm>
            <a:off x="838200" y="1828800"/>
            <a:ext cx="3581400" cy="838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err="1" smtClean="0"/>
              <a:t>Webanalitika</a:t>
            </a:r>
            <a:endParaRPr lang="hu-HU" sz="2000" b="1" dirty="0"/>
          </a:p>
        </p:txBody>
      </p:sp>
      <p:sp>
        <p:nvSpPr>
          <p:cNvPr id="6" name="Lekerekített téglalap 5"/>
          <p:cNvSpPr/>
          <p:nvPr/>
        </p:nvSpPr>
        <p:spPr>
          <a:xfrm>
            <a:off x="4800600" y="1828800"/>
            <a:ext cx="3581400" cy="838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/>
              <a:t>Reklámszerver</a:t>
            </a:r>
            <a:endParaRPr lang="hu-HU" sz="2000" b="1" dirty="0"/>
          </a:p>
        </p:txBody>
      </p:sp>
      <p:sp>
        <p:nvSpPr>
          <p:cNvPr id="7" name="Lekerekített téglalap 6"/>
          <p:cNvSpPr/>
          <p:nvPr/>
        </p:nvSpPr>
        <p:spPr>
          <a:xfrm>
            <a:off x="838200" y="3276600"/>
            <a:ext cx="2133600" cy="8382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Facebook </a:t>
            </a:r>
            <a:r>
              <a:rPr lang="hu-HU" sz="1400" b="1" dirty="0" err="1" smtClean="0"/>
              <a:t>insights</a:t>
            </a:r>
            <a:endParaRPr lang="hu-HU" sz="1400" b="1" dirty="0"/>
          </a:p>
        </p:txBody>
      </p:sp>
      <p:sp>
        <p:nvSpPr>
          <p:cNvPr id="8" name="Lekerekített téglalap 7"/>
          <p:cNvSpPr/>
          <p:nvPr/>
        </p:nvSpPr>
        <p:spPr>
          <a:xfrm>
            <a:off x="1219200" y="4343400"/>
            <a:ext cx="2057400" cy="8382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err="1" smtClean="0"/>
              <a:t>LinkedIn</a:t>
            </a:r>
            <a:r>
              <a:rPr lang="hu-HU" sz="1400" b="1" dirty="0" smtClean="0"/>
              <a:t> </a:t>
            </a:r>
            <a:r>
              <a:rPr lang="hu-HU" sz="1400" b="1" dirty="0" err="1" smtClean="0"/>
              <a:t>Analytics</a:t>
            </a:r>
            <a:endParaRPr lang="hu-HU" sz="1400" b="1" dirty="0"/>
          </a:p>
        </p:txBody>
      </p:sp>
      <p:sp>
        <p:nvSpPr>
          <p:cNvPr id="9" name="Lekerekített téglalap 8"/>
          <p:cNvSpPr/>
          <p:nvPr/>
        </p:nvSpPr>
        <p:spPr>
          <a:xfrm>
            <a:off x="6324600" y="4191000"/>
            <a:ext cx="1981200" cy="8382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err="1" smtClean="0"/>
              <a:t>Youtube</a:t>
            </a:r>
            <a:r>
              <a:rPr lang="hu-HU" sz="1400" b="1" dirty="0" smtClean="0"/>
              <a:t> </a:t>
            </a:r>
            <a:r>
              <a:rPr lang="hu-HU" sz="1400" b="1" dirty="0" err="1" smtClean="0"/>
              <a:t>Analytics</a:t>
            </a:r>
            <a:endParaRPr lang="hu-HU" sz="1400" b="1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3733800" y="3352800"/>
            <a:ext cx="1752600" cy="838200"/>
          </a:xfrm>
          <a:prstGeom prst="roundRect">
            <a:avLst/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16200000" scaled="0"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err="1" smtClean="0"/>
              <a:t>Socialbakers</a:t>
            </a:r>
            <a:endParaRPr lang="hu-HU" sz="1400" b="1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5943600" y="3276600"/>
            <a:ext cx="2133600" cy="8382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err="1" smtClean="0"/>
              <a:t>Twittercounter</a:t>
            </a:r>
            <a:endParaRPr lang="hu-HU" sz="1400" b="1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  <p:sp>
        <p:nvSpPr>
          <p:cNvPr id="13" name="Lekerekített téglalap 12"/>
          <p:cNvSpPr/>
          <p:nvPr/>
        </p:nvSpPr>
        <p:spPr>
          <a:xfrm>
            <a:off x="4191000" y="4419600"/>
            <a:ext cx="1676400" cy="838200"/>
          </a:xfrm>
          <a:prstGeom prst="round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6200000" scaled="0"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/>
              <a:t>márkakutatás</a:t>
            </a:r>
            <a:endParaRPr lang="hu-HU" sz="1400" b="1" dirty="0"/>
          </a:p>
        </p:txBody>
      </p:sp>
      <p:sp>
        <p:nvSpPr>
          <p:cNvPr id="14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lvl="1">
              <a:buNone/>
            </a:pPr>
            <a:endParaRPr lang="hu-HU" sz="2400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hu-HU" sz="2400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hu-HU" sz="2400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hu-HU" sz="2400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hu-HU" sz="2400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hu-HU" sz="2400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hu-HU" sz="2400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hu-HU" sz="2400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hu-HU" sz="2400" dirty="0" smtClean="0">
              <a:latin typeface="Arial" charset="0"/>
              <a:cs typeface="Arial" charset="0"/>
            </a:endParaRPr>
          </a:p>
          <a:p>
            <a:pPr marL="84138" lvl="1" indent="0" algn="ctr">
              <a:buNone/>
            </a:pPr>
            <a:r>
              <a:rPr lang="hu-HU" sz="2000" dirty="0" smtClean="0">
                <a:latin typeface="Arial" charset="0"/>
                <a:cs typeface="Arial" charset="0"/>
              </a:rPr>
              <a:t>Hogyan lehetséges végtelen idő ráfordítása nélkül tisztán látni a teljesítményt, milyen </a:t>
            </a:r>
            <a:r>
              <a:rPr lang="hu-HU" sz="2000" dirty="0" err="1" smtClean="0">
                <a:latin typeface="Arial" charset="0"/>
                <a:cs typeface="Arial" charset="0"/>
              </a:rPr>
              <a:t>KPI-okat</a:t>
            </a:r>
            <a:r>
              <a:rPr lang="hu-HU" sz="2000" dirty="0" smtClean="0">
                <a:latin typeface="Arial" charset="0"/>
                <a:cs typeface="Arial" charset="0"/>
              </a:rPr>
              <a:t> válasszunk?</a:t>
            </a: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4495800" y="2895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+</a:t>
            </a:r>
            <a:endParaRPr lang="hu-HU" sz="24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Arial" charset="0"/>
                <a:cs typeface="Arial" charset="0"/>
              </a:rPr>
              <a:t>Corporate kommunikáció/CSR</a:t>
            </a:r>
          </a:p>
          <a:p>
            <a:r>
              <a:rPr lang="hu-HU" dirty="0" smtClean="0">
                <a:latin typeface="Arial" charset="0"/>
                <a:cs typeface="Arial" charset="0"/>
              </a:rPr>
              <a:t>Marketing</a:t>
            </a:r>
          </a:p>
          <a:p>
            <a:r>
              <a:rPr lang="hu-HU" dirty="0" smtClean="0">
                <a:latin typeface="Arial" charset="0"/>
                <a:cs typeface="Arial" charset="0"/>
              </a:rPr>
              <a:t>Értékesítés</a:t>
            </a:r>
          </a:p>
          <a:p>
            <a:r>
              <a:rPr lang="hu-HU" dirty="0" err="1" smtClean="0">
                <a:latin typeface="Arial" charset="0"/>
                <a:cs typeface="Arial" charset="0"/>
              </a:rPr>
              <a:t>E-commerce</a:t>
            </a:r>
            <a:endParaRPr lang="hu-HU" dirty="0" smtClean="0">
              <a:latin typeface="Arial" charset="0"/>
              <a:cs typeface="Arial" charset="0"/>
            </a:endParaRPr>
          </a:p>
          <a:p>
            <a:r>
              <a:rPr lang="hu-HU" dirty="0" smtClean="0">
                <a:latin typeface="Arial" charset="0"/>
                <a:cs typeface="Arial" charset="0"/>
              </a:rPr>
              <a:t>PR</a:t>
            </a:r>
          </a:p>
          <a:p>
            <a:pPr>
              <a:buNone/>
            </a:pPr>
            <a:endParaRPr lang="hu-HU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hu-HU" dirty="0" smtClean="0">
              <a:latin typeface="Arial" charset="0"/>
              <a:cs typeface="Arial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Kié a vezető szerep és a felelősség digitális Tervezésben?</a:t>
            </a:r>
            <a:endParaRPr lang="hu-HU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z="28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Mérés vagy méricskélés?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Mérési terv készítése</a:t>
            </a:r>
          </a:p>
          <a:p>
            <a:r>
              <a:rPr lang="hu-HU" dirty="0" smtClean="0"/>
              <a:t>Éves szinten</a:t>
            </a:r>
          </a:p>
          <a:p>
            <a:r>
              <a:rPr lang="hu-HU" dirty="0" smtClean="0"/>
              <a:t>Kampány szinten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megoldás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quarter" idx="10"/>
          </p:nvPr>
        </p:nvGraphicFramePr>
        <p:xfrm>
          <a:off x="609600" y="3332480"/>
          <a:ext cx="79248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524000"/>
                <a:gridCol w="2895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KPI csoportosítás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KPI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Definició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Forrás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Display kampány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Megjelenések száma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Adszerver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Display</a:t>
                      </a:r>
                      <a:r>
                        <a:rPr lang="hu-HU" baseline="0" dirty="0" smtClean="0"/>
                        <a:t> k</a:t>
                      </a:r>
                      <a:r>
                        <a:rPr lang="hu-HU" dirty="0" smtClean="0"/>
                        <a:t>ampány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CT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Átkattintások száma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Adszerver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Leadgyűjtés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E-mail</a:t>
                      </a:r>
                      <a:r>
                        <a:rPr lang="hu-HU" baseline="0" dirty="0" smtClean="0"/>
                        <a:t> cím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Hírlevél</a:t>
                      </a:r>
                      <a:r>
                        <a:rPr lang="hu-HU" baseline="0" dirty="0" smtClean="0"/>
                        <a:t> feliratkozások száma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Web</a:t>
                      </a:r>
                      <a:r>
                        <a:rPr lang="hu-HU" baseline="0" dirty="0" smtClean="0"/>
                        <a:t> analitika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Online értékesítés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Átl</a:t>
                      </a:r>
                      <a:r>
                        <a:rPr lang="hu-HU" dirty="0" smtClean="0"/>
                        <a:t>. kosárérték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Online</a:t>
                      </a:r>
                      <a:r>
                        <a:rPr lang="hu-HU" baseline="0" dirty="0" smtClean="0"/>
                        <a:t> vásárlók átlagos kosárértéke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Web</a:t>
                      </a:r>
                      <a:r>
                        <a:rPr lang="hu-HU" baseline="0" dirty="0" smtClean="0"/>
                        <a:t> analitika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…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…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…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…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/>
          <a:lstStyle/>
          <a:p>
            <a:pPr>
              <a:buNone/>
            </a:pPr>
            <a:r>
              <a:rPr lang="hu-HU" dirty="0" err="1" smtClean="0"/>
              <a:t>Brief</a:t>
            </a:r>
            <a:endParaRPr lang="hu-HU" dirty="0" smtClean="0"/>
          </a:p>
          <a:p>
            <a:r>
              <a:rPr lang="hu-HU" sz="1800" b="1" dirty="0" smtClean="0"/>
              <a:t>Feladat: </a:t>
            </a:r>
            <a:r>
              <a:rPr lang="hu-HU" sz="1800" dirty="0" smtClean="0"/>
              <a:t>Egy energiaital promóció mérési tervének elkészítése.</a:t>
            </a:r>
          </a:p>
          <a:p>
            <a:r>
              <a:rPr lang="hu-HU" sz="1800" b="1" dirty="0" smtClean="0"/>
              <a:t>Háttér: </a:t>
            </a:r>
            <a:r>
              <a:rPr lang="hu-HU" sz="1800" dirty="0" smtClean="0"/>
              <a:t>A promóció egyetlen üzlethálózatban zajlik, országosan. A játékosok termékvásárlással vehetnek részt a játékban. A termék vásárlását az AP kód megadásával kell bizonyítani, a nyertes csak így tudja átvenni a nyereményét, a blokkal való igazolással.</a:t>
            </a:r>
          </a:p>
          <a:p>
            <a:r>
              <a:rPr lang="hu-HU" sz="1800" dirty="0" smtClean="0"/>
              <a:t>Fontos információ: a játékban való részvétel SMS-ben és </a:t>
            </a:r>
            <a:r>
              <a:rPr lang="hu-HU" sz="1800" dirty="0" err="1" smtClean="0"/>
              <a:t>website-on</a:t>
            </a:r>
            <a:r>
              <a:rPr lang="hu-HU" sz="1800" dirty="0" smtClean="0"/>
              <a:t> lehetséges.</a:t>
            </a:r>
          </a:p>
          <a:p>
            <a:r>
              <a:rPr lang="hu-HU" sz="1800" b="1" dirty="0" smtClean="0"/>
              <a:t>Célok:</a:t>
            </a:r>
          </a:p>
          <a:p>
            <a:pPr>
              <a:buNone/>
            </a:pPr>
            <a:r>
              <a:rPr lang="hu-HU" sz="1800" dirty="0" smtClean="0"/>
              <a:t>	1. Az energiaital ismertségének növelése</a:t>
            </a:r>
          </a:p>
          <a:p>
            <a:pPr>
              <a:buNone/>
            </a:pPr>
            <a:r>
              <a:rPr lang="hu-HU" sz="1800" dirty="0" smtClean="0"/>
              <a:t>	2. Az energiaital értékesítésének növelése</a:t>
            </a:r>
          </a:p>
          <a:p>
            <a:r>
              <a:rPr lang="hu-HU" sz="1800" b="1" dirty="0" smtClean="0"/>
              <a:t>Médiaeszközök:</a:t>
            </a:r>
          </a:p>
          <a:p>
            <a:pPr>
              <a:buNone/>
            </a:pPr>
            <a:r>
              <a:rPr lang="hu-HU" sz="1800" dirty="0" smtClean="0"/>
              <a:t>	Online display, üzletlánc belső kommunikáció, online hírlevél a hirdető saját és vásárolt adatbázisára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feladat (15 perc)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Köszönjük a figyelmet!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hu-HU" sz="1800" dirty="0" smtClean="0"/>
              <a:t>Kovács Nándor – médiaigazgató, </a:t>
            </a:r>
            <a:r>
              <a:rPr lang="hu-HU" sz="1800" dirty="0" err="1" smtClean="0"/>
              <a:t>kirowski</a:t>
            </a:r>
            <a:r>
              <a:rPr lang="hu-HU" sz="1800" dirty="0" smtClean="0"/>
              <a:t> </a:t>
            </a:r>
            <a:r>
              <a:rPr lang="hu-HU" sz="1800" dirty="0" err="1" smtClean="0"/>
              <a:t>Isobar</a:t>
            </a:r>
            <a:endParaRPr lang="hu-HU" sz="1800" dirty="0" smtClean="0"/>
          </a:p>
          <a:p>
            <a:r>
              <a:rPr lang="hu-HU" sz="1800" u="sng" dirty="0" err="1" smtClean="0">
                <a:hlinkClick r:id="rId2"/>
              </a:rPr>
              <a:t>nandor.kovacs</a:t>
            </a:r>
            <a:r>
              <a:rPr lang="hu-HU" sz="1800" u="sng" dirty="0" smtClean="0">
                <a:hlinkClick r:id="rId2"/>
              </a:rPr>
              <a:t>@</a:t>
            </a:r>
            <a:r>
              <a:rPr lang="hu-HU" sz="1800" u="sng" dirty="0" err="1" smtClean="0">
                <a:hlinkClick r:id="rId2"/>
              </a:rPr>
              <a:t>kirowskiisobar.com</a:t>
            </a:r>
            <a:endParaRPr lang="hu-HU" sz="1800" dirty="0" smtClean="0"/>
          </a:p>
          <a:p>
            <a:pPr>
              <a:defRPr/>
            </a:pPr>
            <a:r>
              <a:rPr lang="hu-HU" sz="1800" dirty="0" smtClean="0"/>
              <a:t>Somogyi Máté – ügyfélkapcsolati igazgató, Neo Interactive</a:t>
            </a:r>
          </a:p>
          <a:p>
            <a:pPr>
              <a:defRPr/>
            </a:pPr>
            <a:r>
              <a:rPr lang="hu-HU" sz="1800" dirty="0" smtClean="0">
                <a:hlinkClick r:id="rId3"/>
              </a:rPr>
              <a:t>somogyi.mate@neo-interactive.hu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  <a:cs typeface="Arial" charset="0"/>
              </a:rPr>
              <a:t>Riportokat kell csinálnunk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Teljesítésigazolást kell adnunk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Adatokat vizualizálunk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Hatékonyságot mérünk</a:t>
            </a:r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Miért mérünk?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  <a:cs typeface="Arial" charset="0"/>
              </a:rPr>
              <a:t>Nem tudjuk kinek a dolga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Senki sem mondta mikorra kell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Az IT azt mondta, hogy…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Elfogyott a termék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Mi csak a keresőt mérjük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Jó nekünk az ingyenes mérés is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Mi mást használunk, mint a többiek</a:t>
            </a:r>
          </a:p>
          <a:p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Buktatók, Akadályok, taposóaknák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hu-HU" sz="2800" dirty="0" smtClean="0">
                <a:latin typeface="Arial" charset="0"/>
                <a:cs typeface="Arial" charset="0"/>
              </a:rPr>
              <a:t>Rossz a kreatív!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Rossz a médiaterv!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Rossz a mérés!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Rossz a termék! (senki sem meri ezt kimondani)</a:t>
            </a:r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Mindenki (más) hibás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4495800" y="1600200"/>
            <a:ext cx="4267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CB033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Open Sans" panose="020B0606030504020204" pitchFamily="34" charset="0"/>
                <a:cs typeface="Arial" charset="0"/>
              </a:rPr>
              <a:t>Rossz az</a:t>
            </a:r>
            <a:r>
              <a:rPr kumimoji="0" lang="hu-H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Open Sans" panose="020B0606030504020204" pitchFamily="34" charset="0"/>
                <a:cs typeface="Arial" charset="0"/>
              </a:rPr>
              <a:t> ár!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CB033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hu-HU" sz="2800" baseline="0" dirty="0" err="1" smtClean="0">
                <a:latin typeface="Arial" charset="0"/>
                <a:ea typeface="Open Sans" panose="020B0606030504020204" pitchFamily="34" charset="0"/>
              </a:rPr>
              <a:t>Hüjjjjje</a:t>
            </a:r>
            <a:r>
              <a:rPr lang="hu-HU" sz="2800" dirty="0" smtClean="0">
                <a:latin typeface="Arial" charset="0"/>
                <a:ea typeface="Open Sans" panose="020B0606030504020204" pitchFamily="34" charset="0"/>
              </a:rPr>
              <a:t> az IT!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CB033"/>
              </a:buClr>
              <a:buFont typeface="Wingdings" pitchFamily="2" charset="2"/>
              <a:buChar char="§"/>
            </a:pPr>
            <a:r>
              <a:rPr lang="hu-HU" sz="2800" dirty="0" smtClean="0">
                <a:latin typeface="Arial" charset="0"/>
                <a:ea typeface="Open Sans" panose="020B0606030504020204" pitchFamily="34" charset="0"/>
              </a:rPr>
              <a:t>Gonosz versenytársak!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CB033"/>
              </a:buClr>
              <a:buFont typeface="Wingdings" pitchFamily="2" charset="2"/>
              <a:buChar char="§"/>
            </a:pPr>
            <a:r>
              <a:rPr lang="hu-HU" sz="2800" dirty="0" smtClean="0">
                <a:latin typeface="Arial" charset="0"/>
                <a:ea typeface="Open Sans" panose="020B0606030504020204" pitchFamily="34" charset="0"/>
              </a:rPr>
              <a:t>Válság van!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CB033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hu-H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Open Sans" panose="020B0606030504020204" pitchFamily="34" charset="0"/>
              <a:cs typeface="Arial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Open Sans" panose="020B0606030504020204" pitchFamily="34" charset="0"/>
              <a:cs typeface="Arial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hu-H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Open Sans" panose="020B0606030504020204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  <a:cs typeface="Arial" charset="0"/>
              </a:rPr>
              <a:t>Lustaság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Bizalmatlanság ~ Paranoia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Gyávaság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Ostobaság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Közveszélyes munkakerülés</a:t>
            </a:r>
          </a:p>
          <a:p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FŐ bűnök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>
                <a:latin typeface="Arial" charset="0"/>
                <a:cs typeface="Arial" charset="0"/>
              </a:rPr>
              <a:t>Célok meghatározása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Büdzsé allokálása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Szakember / Felelős keresése és kijelölése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Elvárások és a realitás vizsgálata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Szükséges idő felmérése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Határidő meghatározása</a:t>
            </a:r>
          </a:p>
          <a:p>
            <a:r>
              <a:rPr lang="hu-HU" sz="2800" dirty="0" smtClean="0">
                <a:latin typeface="Arial" charset="0"/>
                <a:cs typeface="Arial" charset="0"/>
              </a:rPr>
              <a:t>Számonkérés</a:t>
            </a:r>
          </a:p>
          <a:p>
            <a:endParaRPr lang="hu-HU" sz="2400" dirty="0" smtClean="0">
              <a:latin typeface="Arial" charset="0"/>
              <a:cs typeface="Arial" charset="0"/>
            </a:endParaRPr>
          </a:p>
          <a:p>
            <a:endParaRPr lang="hu-HU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  <a:p>
            <a:pPr lvl="1"/>
            <a:endParaRPr lang="hu-H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Tervezés</a:t>
            </a:r>
            <a:endParaRPr lang="hu-HU" dirty="0"/>
          </a:p>
        </p:txBody>
      </p:sp>
      <p:sp>
        <p:nvSpPr>
          <p:cNvPr id="15364" name="Content Placeholder 5"/>
          <p:cNvSpPr>
            <a:spLocks noGrp="1"/>
          </p:cNvSpPr>
          <p:nvPr>
            <p:ph sz="quarter" idx="10"/>
          </p:nvPr>
        </p:nvSpPr>
        <p:spPr>
          <a:xfrm>
            <a:off x="4286250" y="6346825"/>
            <a:ext cx="4038600" cy="433388"/>
          </a:xfrm>
        </p:spPr>
        <p:txBody>
          <a:bodyPr/>
          <a:lstStyle/>
          <a:p>
            <a:r>
              <a:rPr lang="hu-HU" dirty="0" smtClean="0"/>
              <a:t>Hatékonyságmérés az online marketingben</a:t>
            </a:r>
            <a:endParaRPr lang="hu-HU" altLang="hu-H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AB E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2507</TotalTime>
  <Words>1565</Words>
  <Application>Microsoft Office PowerPoint</Application>
  <PresentationFormat>Diavetítés a képernyőre (4:3 oldalarány)</PresentationFormat>
  <Paragraphs>387</Paragraphs>
  <Slides>42</Slides>
  <Notes>9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3" baseType="lpstr">
      <vt:lpstr>Office Theme</vt:lpstr>
      <vt:lpstr>Hatékonyságmérés az online marketingben</vt:lpstr>
      <vt:lpstr>https://www.youtube.com/watch?v=TZXUq7Pln3g</vt:lpstr>
      <vt:lpstr>Miről szól a következő 90 perc?</vt:lpstr>
      <vt:lpstr>Mérés vagy méricskélés?</vt:lpstr>
      <vt:lpstr>Miért mérünk?</vt:lpstr>
      <vt:lpstr>Buktatók, Akadályok, taposóaknák</vt:lpstr>
      <vt:lpstr>Mindenki (más) hibás</vt:lpstr>
      <vt:lpstr>FŐ bűnök</vt:lpstr>
      <vt:lpstr>Tervezés</vt:lpstr>
      <vt:lpstr>Kiút</vt:lpstr>
      <vt:lpstr>Mit? Hogyan? Mivel?  Alapvető digitális hatékonyságmérési eszközök és mérőszámok</vt:lpstr>
      <vt:lpstr>A két végpont</vt:lpstr>
      <vt:lpstr>Reklámszerver - definíció</vt:lpstr>
      <vt:lpstr>Reklámszerver - definíció</vt:lpstr>
      <vt:lpstr>Reklámszerver – hogyan működik?</vt:lpstr>
      <vt:lpstr>Mit csinál a Reklámszerver? 1.</vt:lpstr>
      <vt:lpstr>Mit csinál a Reklámszerver? 2.</vt:lpstr>
      <vt:lpstr>Reklámszerver – Mit mérünk? 1.</vt:lpstr>
      <vt:lpstr>Reklámszerver – Mit mérünk? 2.</vt:lpstr>
      <vt:lpstr>Reklámszerver – Mit mérünk? 3.</vt:lpstr>
      <vt:lpstr>Miért fontos a Reklámszerver? 1.</vt:lpstr>
      <vt:lpstr>Miért fontos a Reklámszerver? 2.</vt:lpstr>
      <vt:lpstr>néhány reklámszerver szolgáltatás</vt:lpstr>
      <vt:lpstr>Webanalitika – Definíció 1.</vt:lpstr>
      <vt:lpstr>Webanalitika – definíció 2.</vt:lpstr>
      <vt:lpstr>Webanalitika – definíció 3.</vt:lpstr>
      <vt:lpstr>Webanalitika – miket mérünk? 1.</vt:lpstr>
      <vt:lpstr>Webanalitika – miket mérünk? 2.</vt:lpstr>
      <vt:lpstr>Néhány Webanalitikai Termék</vt:lpstr>
      <vt:lpstr>Hogyan válasszunk eszközt? 1.</vt:lpstr>
      <vt:lpstr>Hogyan válasszunk eszközt?  2.</vt:lpstr>
      <vt:lpstr>Új kihívások - Szerepkör</vt:lpstr>
      <vt:lpstr>Új kihívások – ESZKÖZÖK I.</vt:lpstr>
      <vt:lpstr>Új kihívások – ESZKÖZÖK II.</vt:lpstr>
      <vt:lpstr>Új kihívások – ESZKÖZÖK III.</vt:lpstr>
      <vt:lpstr>Új kihívások – ESZKÖZÖK IV.</vt:lpstr>
      <vt:lpstr>Új kihívások – ESZKÖZÖK V.</vt:lpstr>
      <vt:lpstr>Eszközök és csatornák Mérése</vt:lpstr>
      <vt:lpstr>Kié a vezető szerep és a felelősség digitális Tervezésben?</vt:lpstr>
      <vt:lpstr>A megoldás</vt:lpstr>
      <vt:lpstr>A feladat (15 perc)</vt:lpstr>
      <vt:lpstr>Köszönjük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Endre Somogyi</dc:creator>
  <cp:lastModifiedBy>Somogyi Máté</cp:lastModifiedBy>
  <cp:revision>69</cp:revision>
  <dcterms:created xsi:type="dcterms:W3CDTF">2013-10-10T09:39:42Z</dcterms:created>
  <dcterms:modified xsi:type="dcterms:W3CDTF">2013-12-07T07:09:43Z</dcterms:modified>
</cp:coreProperties>
</file>