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xls" ContentType="application/vnd.ms-excel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4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7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3" r:id="rId2"/>
  </p:sldMasterIdLst>
  <p:notesMasterIdLst>
    <p:notesMasterId r:id="rId76"/>
  </p:notesMasterIdLst>
  <p:handoutMasterIdLst>
    <p:handoutMasterId r:id="rId77"/>
  </p:handoutMasterIdLst>
  <p:sldIdLst>
    <p:sldId id="256" r:id="rId3"/>
    <p:sldId id="297" r:id="rId4"/>
    <p:sldId id="262" r:id="rId5"/>
    <p:sldId id="263" r:id="rId6"/>
    <p:sldId id="264" r:id="rId7"/>
    <p:sldId id="270" r:id="rId8"/>
    <p:sldId id="265" r:id="rId9"/>
    <p:sldId id="298" r:id="rId10"/>
    <p:sldId id="266" r:id="rId11"/>
    <p:sldId id="267" r:id="rId12"/>
    <p:sldId id="268" r:id="rId13"/>
    <p:sldId id="269" r:id="rId14"/>
    <p:sldId id="294" r:id="rId15"/>
    <p:sldId id="292" r:id="rId16"/>
    <p:sldId id="293" r:id="rId17"/>
    <p:sldId id="299" r:id="rId18"/>
    <p:sldId id="272" r:id="rId19"/>
    <p:sldId id="273" r:id="rId20"/>
    <p:sldId id="300" r:id="rId21"/>
    <p:sldId id="286" r:id="rId22"/>
    <p:sldId id="287" r:id="rId23"/>
    <p:sldId id="295" r:id="rId24"/>
    <p:sldId id="291" r:id="rId25"/>
    <p:sldId id="289" r:id="rId26"/>
    <p:sldId id="285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315" r:id="rId42"/>
    <p:sldId id="316" r:id="rId43"/>
    <p:sldId id="317" r:id="rId44"/>
    <p:sldId id="318" r:id="rId45"/>
    <p:sldId id="319" r:id="rId46"/>
    <p:sldId id="320" r:id="rId47"/>
    <p:sldId id="321" r:id="rId48"/>
    <p:sldId id="348" r:id="rId49"/>
    <p:sldId id="349" r:id="rId50"/>
    <p:sldId id="350" r:id="rId51"/>
    <p:sldId id="351" r:id="rId52"/>
    <p:sldId id="352" r:id="rId53"/>
    <p:sldId id="327" r:id="rId54"/>
    <p:sldId id="328" r:id="rId55"/>
    <p:sldId id="329" r:id="rId56"/>
    <p:sldId id="330" r:id="rId57"/>
    <p:sldId id="331" r:id="rId58"/>
    <p:sldId id="332" r:id="rId59"/>
    <p:sldId id="333" r:id="rId60"/>
    <p:sldId id="334" r:id="rId61"/>
    <p:sldId id="335" r:id="rId62"/>
    <p:sldId id="336" r:id="rId63"/>
    <p:sldId id="337" r:id="rId64"/>
    <p:sldId id="338" r:id="rId65"/>
    <p:sldId id="339" r:id="rId66"/>
    <p:sldId id="340" r:id="rId67"/>
    <p:sldId id="341" r:id="rId68"/>
    <p:sldId id="342" r:id="rId69"/>
    <p:sldId id="343" r:id="rId70"/>
    <p:sldId id="344" r:id="rId71"/>
    <p:sldId id="345" r:id="rId72"/>
    <p:sldId id="346" r:id="rId73"/>
    <p:sldId id="347" r:id="rId74"/>
    <p:sldId id="260" r:id="rId75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FD400"/>
    <a:srgbClr val="FCB033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75100" autoAdjust="0"/>
  </p:normalViewPr>
  <p:slideViewPr>
    <p:cSldViewPr>
      <p:cViewPr>
        <p:scale>
          <a:sx n="71" d="100"/>
          <a:sy n="71" d="100"/>
        </p:scale>
        <p:origin x="-126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munkalap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980582524271837"/>
          <c:y val="2.6666666666666692E-3"/>
          <c:w val="0.72621359223300974"/>
          <c:h val="0.997333333333333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ln w="15911">
              <a:solidFill>
                <a:srgbClr val="FFFFFF"/>
              </a:solidFill>
              <a:prstDash val="solid"/>
            </a:ln>
          </c:spPr>
          <c:dPt>
            <c:idx val="0"/>
            <c:bubble3D val="0"/>
            <c:spPr>
              <a:solidFill>
                <a:srgbClr val="A9D82A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1"/>
            <c:bubble3D val="0"/>
            <c:spPr>
              <a:solidFill>
                <a:srgbClr val="455147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2"/>
            <c:bubble3D val="0"/>
            <c:spPr>
              <a:solidFill>
                <a:srgbClr val="5A97CC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3"/>
            <c:bubble3D val="0"/>
            <c:spPr>
              <a:solidFill>
                <a:srgbClr val="FE7F00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4"/>
            <c:bubble3D val="0"/>
            <c:spPr>
              <a:solidFill>
                <a:srgbClr val="FF3300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5"/>
            <c:bubble3D val="0"/>
            <c:spPr>
              <a:solidFill>
                <a:srgbClr val="FFFF66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6"/>
            <c:bubble3D val="0"/>
            <c:spPr>
              <a:solidFill>
                <a:srgbClr val="C0C0C0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Pt>
            <c:idx val="7"/>
            <c:bubble3D val="0"/>
            <c:spPr>
              <a:solidFill>
                <a:srgbClr val="003366"/>
              </a:solidFill>
              <a:ln w="15911">
                <a:solidFill>
                  <a:srgbClr val="FFFFFF"/>
                </a:solidFill>
                <a:prstDash val="solid"/>
              </a:ln>
            </c:spPr>
          </c:dPt>
          <c:dLbls>
            <c:dLbl>
              <c:idx val="0"/>
              <c:layout>
                <c:manualLayout>
                  <c:x val="3.2457245902713823E-2"/>
                  <c:y val="-0.14578136390195043"/>
                </c:manualLayout>
              </c:layout>
              <c:numFmt formatCode="0\%" sourceLinked="0"/>
              <c:spPr>
                <a:noFill/>
                <a:ln w="31822">
                  <a:noFill/>
                </a:ln>
              </c:spPr>
              <c:txPr>
                <a:bodyPr/>
                <a:lstStyle/>
                <a:p>
                  <a:pPr>
                    <a:defRPr sz="3007" b="0" i="0" u="none" strike="noStrike" baseline="0">
                      <a:solidFill>
                        <a:schemeClr val="tx1"/>
                      </a:solidFill>
                      <a:latin typeface="+mn-lt"/>
                      <a:ea typeface="Verdana"/>
                      <a:cs typeface="Verdana"/>
                    </a:defRPr>
                  </a:pPr>
                  <a:endParaRPr lang="hu-H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delete val="1"/>
            </c:dLbl>
            <c:numFmt formatCode="0\%" sourceLinked="0"/>
            <c:spPr>
              <a:solidFill>
                <a:srgbClr val="FFFFFF"/>
              </a:solidFill>
              <a:ln w="31822">
                <a:noFill/>
              </a:ln>
            </c:spPr>
            <c:txPr>
              <a:bodyPr/>
              <a:lstStyle/>
              <a:p>
                <a:pPr>
                  <a:defRPr sz="3508" b="0" i="0" u="none" strike="noStrike" baseline="0">
                    <a:solidFill>
                      <a:schemeClr val="tx1"/>
                    </a:solidFill>
                    <a:latin typeface="+mn-lt"/>
                    <a:ea typeface="Verdana"/>
                    <a:cs typeface="Verdana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internetezik</c:v>
                </c:pt>
                <c:pt idx="1">
                  <c:v>nem internetezik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65</c:v>
                </c:pt>
                <c:pt idx="1">
                  <c:v>35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  <c:spPr>
        <a:noFill/>
        <a:ln w="31822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1378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hu-H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148818897637807"/>
          <c:y val="1.7832856120257697E-2"/>
          <c:w val="0.71748414260717441"/>
          <c:h val="0.90390147254320818"/>
        </c:manualLayout>
      </c:layout>
      <c:barChart>
        <c:barDir val="bar"/>
        <c:grouping val="stacked"/>
        <c:varyColors val="0"/>
        <c:ser>
          <c:idx val="0"/>
          <c:order val="0"/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cat>
            <c:strRef>
              <c:f>Munka1!$B$1:$C$1</c:f>
              <c:strCache>
                <c:ptCount val="2"/>
                <c:pt idx="0">
                  <c:v>tableten</c:v>
                </c:pt>
                <c:pt idx="1">
                  <c:v>okostelefonon</c:v>
                </c:pt>
              </c:strCache>
            </c:strRef>
          </c:cat>
          <c:val>
            <c:numRef>
              <c:f>Munka1!$B$2:$C$2</c:f>
              <c:numCache>
                <c:formatCode>0</c:formatCode>
                <c:ptCount val="2"/>
                <c:pt idx="0">
                  <c:v>160</c:v>
                </c:pt>
                <c:pt idx="1">
                  <c:v>1500</c:v>
                </c:pt>
              </c:numCache>
            </c:numRef>
          </c:val>
        </c:ser>
        <c:ser>
          <c:idx val="1"/>
          <c:order val="1"/>
          <c:spPr>
            <a:solidFill>
              <a:srgbClr val="8FD400">
                <a:alpha val="50000"/>
              </a:srgbClr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cat>
            <c:strRef>
              <c:f>Munka1!$B$1:$C$1</c:f>
              <c:strCache>
                <c:ptCount val="2"/>
                <c:pt idx="0">
                  <c:v>tableten</c:v>
                </c:pt>
                <c:pt idx="1">
                  <c:v>okostelefonon</c:v>
                </c:pt>
              </c:strCache>
            </c:strRef>
          </c:cat>
          <c:val>
            <c:numRef>
              <c:f>Munka1!$B$3:$C$3</c:f>
              <c:numCache>
                <c:formatCode>0</c:formatCode>
                <c:ptCount val="2"/>
                <c:pt idx="0">
                  <c:v>315</c:v>
                </c:pt>
                <c:pt idx="1">
                  <c:v>580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overlap val="100"/>
        <c:axId val="243623424"/>
        <c:axId val="243624960"/>
      </c:barChart>
      <c:catAx>
        <c:axId val="243623424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 b="0" baseline="0"/>
            </a:pPr>
            <a:endParaRPr lang="hu-HU"/>
          </a:p>
        </c:txPr>
        <c:crossAx val="243624960"/>
        <c:crosses val="autoZero"/>
        <c:auto val="1"/>
        <c:lblAlgn val="ctr"/>
        <c:lblOffset val="100"/>
        <c:tickLblSkip val="1"/>
        <c:noMultiLvlLbl val="0"/>
      </c:catAx>
      <c:valAx>
        <c:axId val="243624960"/>
        <c:scaling>
          <c:orientation val="minMax"/>
        </c:scaling>
        <c:delete val="0"/>
        <c:axPos val="b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</a:schemeClr>
                </a:solidFill>
              </a:defRPr>
            </a:pPr>
            <a:endParaRPr lang="hu-HU"/>
          </a:p>
        </c:txPr>
        <c:crossAx val="243623424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322604537374104"/>
          <c:y val="1.7832856120257697E-2"/>
          <c:w val="0.78251874744502059"/>
          <c:h val="0.903901472543208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okostelefon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8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Lbls>
            <c:numFmt formatCode="#,##0" sourceLinked="0"/>
            <c:spPr>
              <a:noFill/>
            </c:spPr>
            <c:txPr>
              <a:bodyPr/>
              <a:lstStyle/>
              <a:p>
                <a:pPr>
                  <a:defRPr sz="2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Munka1!$B$1:$G$1</c:f>
              <c:strCache>
                <c:ptCount val="6"/>
                <c:pt idx="0">
                  <c:v>emailezés</c:v>
                </c:pt>
                <c:pt idx="1">
                  <c:v>böngészés</c:v>
                </c:pt>
                <c:pt idx="2">
                  <c:v>passzív közösségi oldal használat</c:v>
                </c:pt>
                <c:pt idx="3">
                  <c:v>aktív közösségi oldal használat</c:v>
                </c:pt>
                <c:pt idx="4">
                  <c:v>csevegés</c:v>
                </c:pt>
                <c:pt idx="5">
                  <c:v>vásárlás</c:v>
                </c:pt>
              </c:strCache>
            </c:strRef>
          </c:cat>
          <c:val>
            <c:numRef>
              <c:f>Munka1!$B$2:$G$2</c:f>
              <c:numCache>
                <c:formatCode>0</c:formatCode>
                <c:ptCount val="6"/>
                <c:pt idx="0">
                  <c:v>69</c:v>
                </c:pt>
                <c:pt idx="1">
                  <c:v>77</c:v>
                </c:pt>
                <c:pt idx="2">
                  <c:v>71</c:v>
                </c:pt>
                <c:pt idx="3">
                  <c:v>57</c:v>
                </c:pt>
                <c:pt idx="4">
                  <c:v>59</c:v>
                </c:pt>
                <c:pt idx="5">
                  <c:v>19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243689728"/>
        <c:axId val="243691520"/>
      </c:barChart>
      <c:catAx>
        <c:axId val="243689728"/>
        <c:scaling>
          <c:orientation val="maxMin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600" b="0" baseline="0"/>
            </a:pPr>
            <a:endParaRPr lang="hu-HU"/>
          </a:p>
        </c:txPr>
        <c:crossAx val="243691520"/>
        <c:crosses val="autoZero"/>
        <c:auto val="1"/>
        <c:lblAlgn val="ctr"/>
        <c:lblOffset val="100"/>
        <c:tickLblSkip val="1"/>
        <c:noMultiLvlLbl val="0"/>
      </c:catAx>
      <c:valAx>
        <c:axId val="243691520"/>
        <c:scaling>
          <c:orientation val="minMax"/>
        </c:scaling>
        <c:delete val="0"/>
        <c:axPos val="t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</a:schemeClr>
                </a:solidFill>
              </a:defRPr>
            </a:pPr>
            <a:endParaRPr lang="hu-HU"/>
          </a:p>
        </c:txPr>
        <c:crossAx val="243689728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Operációs rendszer</c:v>
                </c:pt>
              </c:strCache>
            </c:strRef>
          </c:tx>
          <c:spPr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 sz="1197" b="1">
                    <a:latin typeface="Telenor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Munka1!$A$2:$A$9</c:f>
              <c:strCache>
                <c:ptCount val="8"/>
                <c:pt idx="0">
                  <c:v>Nem tudja</c:v>
                </c:pt>
                <c:pt idx="1">
                  <c:v>Egyéb</c:v>
                </c:pt>
                <c:pt idx="2">
                  <c:v>Blackberry OS</c:v>
                </c:pt>
                <c:pt idx="3">
                  <c:v>Bada</c:v>
                </c:pt>
                <c:pt idx="4">
                  <c:v>Windows phone</c:v>
                </c:pt>
                <c:pt idx="5">
                  <c:v>IOS</c:v>
                </c:pt>
                <c:pt idx="6">
                  <c:v>Symbian</c:v>
                </c:pt>
                <c:pt idx="7">
                  <c:v>Android</c:v>
                </c:pt>
              </c:strCache>
            </c:strRef>
          </c:cat>
          <c:val>
            <c:numRef>
              <c:f>Munka1!$B$2:$B$9</c:f>
              <c:numCache>
                <c:formatCode>_(#,##0.0_)%</c:formatCode>
                <c:ptCount val="8"/>
                <c:pt idx="0">
                  <c:v>0.137199451638434</c:v>
                </c:pt>
                <c:pt idx="1">
                  <c:v>4.3082212898030697E-3</c:v>
                </c:pt>
                <c:pt idx="2">
                  <c:v>1.0269621231304199E-2</c:v>
                </c:pt>
                <c:pt idx="3">
                  <c:v>1.9312091593172199E-2</c:v>
                </c:pt>
                <c:pt idx="4">
                  <c:v>5.1603100428929495E-2</c:v>
                </c:pt>
                <c:pt idx="5">
                  <c:v>6.2473571607941702E-2</c:v>
                </c:pt>
                <c:pt idx="6">
                  <c:v>0.17166123076709097</c:v>
                </c:pt>
                <c:pt idx="7">
                  <c:v>0.54317271144332302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3450752"/>
        <c:axId val="453452544"/>
      </c:barChart>
      <c:catAx>
        <c:axId val="4534507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97">
                <a:latin typeface="Telenor"/>
              </a:defRPr>
            </a:pPr>
            <a:endParaRPr lang="hu-HU"/>
          </a:p>
        </c:txPr>
        <c:crossAx val="453452544"/>
        <c:crosses val="autoZero"/>
        <c:auto val="1"/>
        <c:lblAlgn val="ctr"/>
        <c:lblOffset val="100"/>
        <c:noMultiLvlLbl val="0"/>
      </c:catAx>
      <c:valAx>
        <c:axId val="453452544"/>
        <c:scaling>
          <c:orientation val="minMax"/>
        </c:scaling>
        <c:delete val="1"/>
        <c:axPos val="b"/>
        <c:numFmt formatCode="_(#,##0.0_)%" sourceLinked="1"/>
        <c:majorTickMark val="out"/>
        <c:minorTickMark val="none"/>
        <c:tickLblPos val="nextTo"/>
        <c:crossAx val="453450752"/>
        <c:crosses val="autoZero"/>
        <c:crossBetween val="between"/>
      </c:valAx>
      <c:spPr>
        <a:noFill/>
        <a:ln w="25394">
          <a:noFill/>
        </a:ln>
      </c:spPr>
    </c:plotArea>
    <c:plotVisOnly val="1"/>
    <c:dispBlanksAs val="gap"/>
    <c:showDLblsOverMax val="0"/>
  </c:chart>
  <c:txPr>
    <a:bodyPr/>
    <a:lstStyle/>
    <a:p>
      <a:pPr>
        <a:defRPr sz="1796"/>
      </a:pPr>
      <a:endParaRPr lang="hu-H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Operációs rendszer</c:v>
                </c:pt>
              </c:strCache>
            </c:strRef>
          </c:tx>
          <c:spPr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 sz="1196" b="1">
                    <a:latin typeface="Telenor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Munka1!$A$2:$A$10</c:f>
              <c:strCache>
                <c:ptCount val="9"/>
                <c:pt idx="0">
                  <c:v>Egyéb</c:v>
                </c:pt>
                <c:pt idx="1">
                  <c:v>Fennec</c:v>
                </c:pt>
                <c:pt idx="2">
                  <c:v>Layar</c:v>
                </c:pt>
                <c:pt idx="3">
                  <c:v>Skyfire</c:v>
                </c:pt>
                <c:pt idx="4">
                  <c:v>Bolt</c:v>
                </c:pt>
                <c:pt idx="5">
                  <c:v>Safari</c:v>
                </c:pt>
                <c:pt idx="6">
                  <c:v>Explorer</c:v>
                </c:pt>
                <c:pt idx="7">
                  <c:v>Opera</c:v>
                </c:pt>
                <c:pt idx="8">
                  <c:v>Chrome</c:v>
                </c:pt>
              </c:strCache>
            </c:strRef>
          </c:cat>
          <c:val>
            <c:numRef>
              <c:f>Munka1!$B$2:$B$10</c:f>
              <c:numCache>
                <c:formatCode>_(#,##0.0_)%</c:formatCode>
                <c:ptCount val="9"/>
                <c:pt idx="0">
                  <c:v>0.30229192559414697</c:v>
                </c:pt>
                <c:pt idx="1">
                  <c:v>2.2092520879947002E-3</c:v>
                </c:pt>
                <c:pt idx="2">
                  <c:v>8.6921582390175108E-3</c:v>
                </c:pt>
                <c:pt idx="3">
                  <c:v>8.7548908012336606E-3</c:v>
                </c:pt>
                <c:pt idx="4">
                  <c:v>9.3966321547626405E-3</c:v>
                </c:pt>
                <c:pt idx="5">
                  <c:v>5.3362260717545899E-2</c:v>
                </c:pt>
                <c:pt idx="6">
                  <c:v>0.146296104496834</c:v>
                </c:pt>
                <c:pt idx="7">
                  <c:v>0.29327188792352099</c:v>
                </c:pt>
                <c:pt idx="8">
                  <c:v>0.30473570755955903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59072512"/>
        <c:axId val="359074048"/>
      </c:barChart>
      <c:catAx>
        <c:axId val="3590725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96">
                <a:latin typeface="Telenor"/>
              </a:defRPr>
            </a:pPr>
            <a:endParaRPr lang="hu-HU"/>
          </a:p>
        </c:txPr>
        <c:crossAx val="359074048"/>
        <c:crosses val="autoZero"/>
        <c:auto val="1"/>
        <c:lblAlgn val="ctr"/>
        <c:lblOffset val="100"/>
        <c:noMultiLvlLbl val="0"/>
      </c:catAx>
      <c:valAx>
        <c:axId val="359074048"/>
        <c:scaling>
          <c:orientation val="minMax"/>
        </c:scaling>
        <c:delete val="1"/>
        <c:axPos val="b"/>
        <c:numFmt formatCode="_(#,##0.0_)%" sourceLinked="1"/>
        <c:majorTickMark val="out"/>
        <c:minorTickMark val="none"/>
        <c:tickLblPos val="nextTo"/>
        <c:crossAx val="359072512"/>
        <c:crosses val="autoZero"/>
        <c:crossBetween val="between"/>
      </c:valAx>
      <c:spPr>
        <a:noFill/>
        <a:ln w="25396">
          <a:noFill/>
        </a:ln>
      </c:spPr>
    </c:plotArea>
    <c:plotVisOnly val="1"/>
    <c:dispBlanksAs val="gap"/>
    <c:showDLblsOverMax val="0"/>
  </c:chart>
  <c:txPr>
    <a:bodyPr/>
    <a:lstStyle/>
    <a:p>
      <a:pPr>
        <a:defRPr sz="1793"/>
      </a:pPr>
      <a:endParaRPr lang="hu-H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Operációs rendszer</c:v>
                </c:pt>
              </c:strCache>
            </c:strRef>
          </c:tx>
          <c:spPr>
            <a:solidFill>
              <a:schemeClr val="accent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numFmt formatCode="0%" sourceLinked="0"/>
            <c:txPr>
              <a:bodyPr/>
              <a:lstStyle/>
              <a:p>
                <a:pPr>
                  <a:defRPr sz="1195" b="1">
                    <a:latin typeface="Telenor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Munka1!$A$2:$A$9</c:f>
              <c:strCache>
                <c:ptCount val="8"/>
                <c:pt idx="0">
                  <c:v>HTC</c:v>
                </c:pt>
                <c:pt idx="1">
                  <c:v>ZTE</c:v>
                </c:pt>
                <c:pt idx="2">
                  <c:v>LG</c:v>
                </c:pt>
                <c:pt idx="3">
                  <c:v>Apple iPhone</c:v>
                </c:pt>
                <c:pt idx="4">
                  <c:v>Operátori márka</c:v>
                </c:pt>
                <c:pt idx="5">
                  <c:v>Sony Ericsson</c:v>
                </c:pt>
                <c:pt idx="6">
                  <c:v>Nokia</c:v>
                </c:pt>
                <c:pt idx="7">
                  <c:v>Samsung</c:v>
                </c:pt>
              </c:strCache>
            </c:strRef>
          </c:cat>
          <c:val>
            <c:numRef>
              <c:f>Munka1!$B$2:$B$9</c:f>
              <c:numCache>
                <c:formatCode>0%</c:formatCode>
                <c:ptCount val="8"/>
                <c:pt idx="0">
                  <c:v>2.6420352981925351E-2</c:v>
                </c:pt>
                <c:pt idx="1">
                  <c:v>3.3022393032714856E-2</c:v>
                </c:pt>
                <c:pt idx="2">
                  <c:v>6.233073092981134E-2</c:v>
                </c:pt>
                <c:pt idx="3">
                  <c:v>6.3033927769533052E-2</c:v>
                </c:pt>
                <c:pt idx="4">
                  <c:v>7.2523142608498473E-2</c:v>
                </c:pt>
                <c:pt idx="5">
                  <c:v>0.15370083999251516</c:v>
                </c:pt>
                <c:pt idx="6">
                  <c:v>0.23729215846498553</c:v>
                </c:pt>
                <c:pt idx="7">
                  <c:v>0.28757118576438401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51872256"/>
        <c:axId val="451873792"/>
      </c:barChart>
      <c:catAx>
        <c:axId val="4518722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1195">
                <a:latin typeface="Telenor"/>
              </a:defRPr>
            </a:pPr>
            <a:endParaRPr lang="hu-HU"/>
          </a:p>
        </c:txPr>
        <c:crossAx val="451873792"/>
        <c:crosses val="autoZero"/>
        <c:auto val="1"/>
        <c:lblAlgn val="ctr"/>
        <c:lblOffset val="100"/>
        <c:noMultiLvlLbl val="0"/>
      </c:catAx>
      <c:valAx>
        <c:axId val="451873792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extTo"/>
        <c:crossAx val="451872256"/>
        <c:crosses val="autoZero"/>
        <c:crossBetween val="between"/>
      </c:valAx>
      <c:spPr>
        <a:noFill/>
        <a:ln w="25388">
          <a:noFill/>
        </a:ln>
      </c:spPr>
    </c:plotArea>
    <c:plotVisOnly val="1"/>
    <c:dispBlanksAs val="gap"/>
    <c:showDLblsOverMax val="0"/>
  </c:chart>
  <c:txPr>
    <a:bodyPr/>
    <a:lstStyle/>
    <a:p>
      <a:pPr>
        <a:defRPr sz="1794"/>
      </a:pPr>
      <a:endParaRPr lang="hu-H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012306142276332E-2"/>
          <c:y val="4.9939284697846656E-2"/>
          <c:w val="0.93956342044344798"/>
          <c:h val="0.50602665386153445"/>
        </c:manualLayout>
      </c:layout>
      <c:lineChart>
        <c:grouping val="standard"/>
        <c:varyColors val="0"/>
        <c:ser>
          <c:idx val="0"/>
          <c:order val="0"/>
          <c:tx>
            <c:strRef>
              <c:f>Munka1!$B$1</c:f>
              <c:strCache>
                <c:ptCount val="1"/>
                <c:pt idx="0">
                  <c:v>összes 15-69 éves</c:v>
                </c:pt>
              </c:strCache>
            </c:strRef>
          </c:tx>
          <c:spPr>
            <a:ln>
              <a:solidFill>
                <a:schemeClr val="tx1"/>
              </a:solidFill>
              <a:prstDash val="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chemeClr val="tx1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9"/>
              <c:layout>
                <c:manualLayout>
                  <c:x val="-2.8347015316657811E-2"/>
                  <c:y val="4.4623930122352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5357618378059301E-2"/>
                  <c:y val="5.11766364545628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2.8347015316657811E-2"/>
                  <c:y val="4.790028328845762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2"/>
              <c:layout>
                <c:manualLayout>
                  <c:x val="-2.3862919908759831E-2"/>
                  <c:y val="5.117663645456282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2.6852316847358441E-2"/>
                  <c:y val="4.134757695624752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-1.5856279210615717E-2"/>
                  <c:y val="3.80712237901421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050" b="1">
                    <a:solidFill>
                      <a:schemeClr val="tx1"/>
                    </a:solidFill>
                  </a:defRPr>
                </a:pPr>
                <a:endParaRPr lang="hu-H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Munka1!$A$2:$A$22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  <c:pt idx="19">
                  <c:v>2013. I. negyedév</c:v>
                </c:pt>
                <c:pt idx="20">
                  <c:v>2013. II. negyedév</c:v>
                </c:pt>
              </c:strCache>
            </c:strRef>
          </c:cat>
          <c:val>
            <c:numRef>
              <c:f>Munka1!$B$2:$B$22</c:f>
              <c:numCache>
                <c:formatCode>General</c:formatCode>
                <c:ptCount val="21"/>
                <c:pt idx="0">
                  <c:v>10</c:v>
                </c:pt>
                <c:pt idx="1">
                  <c:v>13</c:v>
                </c:pt>
                <c:pt idx="2">
                  <c:v>14</c:v>
                </c:pt>
                <c:pt idx="3">
                  <c:v>14</c:v>
                </c:pt>
                <c:pt idx="4">
                  <c:v>22</c:v>
                </c:pt>
                <c:pt idx="5">
                  <c:v>28</c:v>
                </c:pt>
                <c:pt idx="6">
                  <c:v>34</c:v>
                </c:pt>
                <c:pt idx="7">
                  <c:v>41</c:v>
                </c:pt>
                <c:pt idx="8">
                  <c:v>47</c:v>
                </c:pt>
                <c:pt idx="9">
                  <c:v>49</c:v>
                </c:pt>
                <c:pt idx="10">
                  <c:v>52</c:v>
                </c:pt>
                <c:pt idx="11">
                  <c:v>55</c:v>
                </c:pt>
                <c:pt idx="12">
                  <c:v>56</c:v>
                </c:pt>
                <c:pt idx="13">
                  <c:v>58</c:v>
                </c:pt>
                <c:pt idx="14">
                  <c:v>60</c:v>
                </c:pt>
                <c:pt idx="15">
                  <c:v>61</c:v>
                </c:pt>
                <c:pt idx="16">
                  <c:v>61</c:v>
                </c:pt>
                <c:pt idx="17">
                  <c:v>62</c:v>
                </c:pt>
                <c:pt idx="18">
                  <c:v>63</c:v>
                </c:pt>
                <c:pt idx="19">
                  <c:v>64</c:v>
                </c:pt>
                <c:pt idx="20">
                  <c:v>65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Munka1!$C$1</c:f>
              <c:strCache>
                <c:ptCount val="1"/>
                <c:pt idx="0">
                  <c:v>15-24 éves</c:v>
                </c:pt>
              </c:strCache>
            </c:strRef>
          </c:tx>
          <c:spPr>
            <a:ln>
              <a:solidFill>
                <a:srgbClr val="5A97CC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solidFill>
                <a:srgbClr val="5A97CC"/>
              </a:solidFill>
              <a:ln>
                <a:solidFill>
                  <a:srgbClr val="5A97CC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txPr>
              <a:bodyPr/>
              <a:lstStyle/>
              <a:p>
                <a:pPr>
                  <a:defRPr sz="1050" b="1">
                    <a:solidFill>
                      <a:srgbClr val="5A97CC"/>
                    </a:solidFill>
                  </a:defRPr>
                </a:pPr>
                <a:endParaRPr lang="hu-H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Munka1!$A$2:$A$22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  <c:pt idx="19">
                  <c:v>2013. I. negyedév</c:v>
                </c:pt>
                <c:pt idx="20">
                  <c:v>2013. II. negyedév</c:v>
                </c:pt>
              </c:strCache>
            </c:strRef>
          </c:cat>
          <c:val>
            <c:numRef>
              <c:f>Munka1!$C$2:$C$22</c:f>
              <c:numCache>
                <c:formatCode>General</c:formatCode>
                <c:ptCount val="21"/>
                <c:pt idx="0">
                  <c:v>29</c:v>
                </c:pt>
                <c:pt idx="1">
                  <c:v>34</c:v>
                </c:pt>
                <c:pt idx="2">
                  <c:v>35</c:v>
                </c:pt>
                <c:pt idx="3">
                  <c:v>35</c:v>
                </c:pt>
                <c:pt idx="4">
                  <c:v>50</c:v>
                </c:pt>
                <c:pt idx="5">
                  <c:v>60</c:v>
                </c:pt>
                <c:pt idx="6">
                  <c:v>65</c:v>
                </c:pt>
                <c:pt idx="7">
                  <c:v>72</c:v>
                </c:pt>
                <c:pt idx="8">
                  <c:v>80</c:v>
                </c:pt>
                <c:pt idx="9">
                  <c:v>76</c:v>
                </c:pt>
                <c:pt idx="10">
                  <c:v>84</c:v>
                </c:pt>
                <c:pt idx="11">
                  <c:v>84</c:v>
                </c:pt>
                <c:pt idx="12">
                  <c:v>84</c:v>
                </c:pt>
                <c:pt idx="13">
                  <c:v>86</c:v>
                </c:pt>
                <c:pt idx="14">
                  <c:v>89</c:v>
                </c:pt>
                <c:pt idx="15">
                  <c:v>88</c:v>
                </c:pt>
                <c:pt idx="16" formatCode="0">
                  <c:v>88.563949433306604</c:v>
                </c:pt>
                <c:pt idx="17">
                  <c:v>90</c:v>
                </c:pt>
                <c:pt idx="18">
                  <c:v>90</c:v>
                </c:pt>
                <c:pt idx="19">
                  <c:v>90</c:v>
                </c:pt>
                <c:pt idx="20">
                  <c:v>90</c:v>
                </c:pt>
              </c:numCache>
            </c:numRef>
          </c:val>
          <c:smooth val="1"/>
        </c:ser>
        <c:ser>
          <c:idx val="2"/>
          <c:order val="2"/>
          <c:tx>
            <c:strRef>
              <c:f>Munka1!$D$1</c:f>
              <c:strCache>
                <c:ptCount val="1"/>
                <c:pt idx="0">
                  <c:v>25-34 éves</c:v>
                </c:pt>
              </c:strCache>
            </c:strRef>
          </c:tx>
          <c:spPr>
            <a:ln>
              <a:solidFill>
                <a:srgbClr val="FE7F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triangle"/>
            <c:size val="9"/>
            <c:spPr>
              <a:solidFill>
                <a:srgbClr val="FE7F00"/>
              </a:solidFill>
              <a:ln>
                <a:solidFill>
                  <a:srgbClr val="FE7F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txPr>
              <a:bodyPr/>
              <a:lstStyle/>
              <a:p>
                <a:pPr>
                  <a:defRPr sz="1050" b="1">
                    <a:solidFill>
                      <a:srgbClr val="FE7F00"/>
                    </a:solidFill>
                  </a:defRPr>
                </a:pPr>
                <a:endParaRPr lang="hu-H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Munka1!$A$2:$A$22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  <c:pt idx="19">
                  <c:v>2013. I. negyedév</c:v>
                </c:pt>
                <c:pt idx="20">
                  <c:v>2013. II. negyedév</c:v>
                </c:pt>
              </c:strCache>
            </c:strRef>
          </c:cat>
          <c:val>
            <c:numRef>
              <c:f>Munka1!$D$2:$D$22</c:f>
              <c:numCache>
                <c:formatCode>General</c:formatCode>
                <c:ptCount val="21"/>
                <c:pt idx="0">
                  <c:v>12</c:v>
                </c:pt>
                <c:pt idx="1">
                  <c:v>15</c:v>
                </c:pt>
                <c:pt idx="2">
                  <c:v>17</c:v>
                </c:pt>
                <c:pt idx="3">
                  <c:v>19</c:v>
                </c:pt>
                <c:pt idx="4">
                  <c:v>29</c:v>
                </c:pt>
                <c:pt idx="5">
                  <c:v>35</c:v>
                </c:pt>
                <c:pt idx="6">
                  <c:v>42</c:v>
                </c:pt>
                <c:pt idx="7">
                  <c:v>52</c:v>
                </c:pt>
                <c:pt idx="8">
                  <c:v>60</c:v>
                </c:pt>
                <c:pt idx="9">
                  <c:v>63</c:v>
                </c:pt>
                <c:pt idx="10">
                  <c:v>67</c:v>
                </c:pt>
                <c:pt idx="11">
                  <c:v>67</c:v>
                </c:pt>
                <c:pt idx="12">
                  <c:v>71</c:v>
                </c:pt>
                <c:pt idx="13">
                  <c:v>73</c:v>
                </c:pt>
                <c:pt idx="14">
                  <c:v>79</c:v>
                </c:pt>
                <c:pt idx="15">
                  <c:v>79</c:v>
                </c:pt>
                <c:pt idx="16" formatCode="0">
                  <c:v>78.924311097001478</c:v>
                </c:pt>
                <c:pt idx="17">
                  <c:v>80</c:v>
                </c:pt>
                <c:pt idx="18">
                  <c:v>81</c:v>
                </c:pt>
                <c:pt idx="19">
                  <c:v>82</c:v>
                </c:pt>
                <c:pt idx="20">
                  <c:v>83</c:v>
                </c:pt>
              </c:numCache>
            </c:numRef>
          </c:val>
          <c:smooth val="1"/>
        </c:ser>
        <c:ser>
          <c:idx val="3"/>
          <c:order val="3"/>
          <c:tx>
            <c:strRef>
              <c:f>Munka1!$E$1</c:f>
              <c:strCache>
                <c:ptCount val="1"/>
                <c:pt idx="0">
                  <c:v>35-49 éves</c:v>
                </c:pt>
              </c:strCache>
            </c:strRef>
          </c:tx>
          <c:spPr>
            <a:ln>
              <a:solidFill>
                <a:schemeClr val="tx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diamond"/>
            <c:size val="9"/>
            <c:spPr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dLbl>
              <c:idx val="4"/>
              <c:layout>
                <c:manualLayout>
                  <c:x val="-1.9730019794750907E-3"/>
                  <c:y val="1.4137592902025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2.2898780549665442E-2"/>
                  <c:y val="4.69011245630773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9909383611066808E-2"/>
                  <c:y val="3.70720650647624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2.7382875957563509E-2"/>
                  <c:y val="6.983559672581399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2.588817748826434E-2"/>
                  <c:y val="4.69011245630773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2.6134822181574497E-2"/>
                  <c:y val="-3.519566454795563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2.7246650698032403E-2"/>
                  <c:y val="-4.615833412389728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100" b="1">
                    <a:solidFill>
                      <a:schemeClr val="tx2"/>
                    </a:solidFill>
                  </a:defRPr>
                </a:pPr>
                <a:endParaRPr lang="hu-H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Munka1!$A$2:$A$22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  <c:pt idx="19">
                  <c:v>2013. I. negyedév</c:v>
                </c:pt>
                <c:pt idx="20">
                  <c:v>2013. II. negyedév</c:v>
                </c:pt>
              </c:strCache>
            </c:strRef>
          </c:cat>
          <c:val>
            <c:numRef>
              <c:f>Munka1!$E$2:$E$22</c:f>
              <c:numCache>
                <c:formatCode>General</c:formatCode>
                <c:ptCount val="21"/>
                <c:pt idx="0">
                  <c:v>7</c:v>
                </c:pt>
                <c:pt idx="1">
                  <c:v>8</c:v>
                </c:pt>
                <c:pt idx="2">
                  <c:v>11</c:v>
                </c:pt>
                <c:pt idx="3">
                  <c:v>11</c:v>
                </c:pt>
                <c:pt idx="4">
                  <c:v>17</c:v>
                </c:pt>
                <c:pt idx="5">
                  <c:v>24</c:v>
                </c:pt>
                <c:pt idx="6">
                  <c:v>31</c:v>
                </c:pt>
                <c:pt idx="7">
                  <c:v>43</c:v>
                </c:pt>
                <c:pt idx="8">
                  <c:v>46</c:v>
                </c:pt>
                <c:pt idx="9">
                  <c:v>55</c:v>
                </c:pt>
                <c:pt idx="10">
                  <c:v>53</c:v>
                </c:pt>
                <c:pt idx="11">
                  <c:v>62</c:v>
                </c:pt>
                <c:pt idx="12">
                  <c:v>59</c:v>
                </c:pt>
                <c:pt idx="13">
                  <c:v>61</c:v>
                </c:pt>
                <c:pt idx="14">
                  <c:v>64</c:v>
                </c:pt>
                <c:pt idx="15">
                  <c:v>65</c:v>
                </c:pt>
                <c:pt idx="16" formatCode="0">
                  <c:v>65.984741610167447</c:v>
                </c:pt>
                <c:pt idx="17">
                  <c:v>67</c:v>
                </c:pt>
                <c:pt idx="18">
                  <c:v>68</c:v>
                </c:pt>
                <c:pt idx="19">
                  <c:v>69</c:v>
                </c:pt>
                <c:pt idx="20">
                  <c:v>71</c:v>
                </c:pt>
              </c:numCache>
            </c:numRef>
          </c:val>
          <c:smooth val="1"/>
        </c:ser>
        <c:ser>
          <c:idx val="4"/>
          <c:order val="4"/>
          <c:tx>
            <c:strRef>
              <c:f>Munka1!$F$1</c:f>
              <c:strCache>
                <c:ptCount val="1"/>
                <c:pt idx="0">
                  <c:v>50-69 éves</c:v>
                </c:pt>
              </c:strCache>
            </c:strRef>
          </c:tx>
          <c:spPr>
            <a:ln>
              <a:solidFill>
                <a:srgbClr val="8FD4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marker>
            <c:symbol val="square"/>
            <c:size val="9"/>
            <c:spPr>
              <a:solidFill>
                <a:schemeClr val="accent3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c:spPr>
          </c:marker>
          <c:dLbls>
            <c:txPr>
              <a:bodyPr/>
              <a:lstStyle/>
              <a:p>
                <a:pPr>
                  <a:defRPr sz="1100" b="1">
                    <a:solidFill>
                      <a:srgbClr val="00B050"/>
                    </a:solidFill>
                  </a:defRPr>
                </a:pPr>
                <a:endParaRPr lang="hu-H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Munka1!$A$2:$A$22</c:f>
              <c:strCache>
                <c:ptCount val="2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 I. félév</c:v>
                </c:pt>
                <c:pt idx="9">
                  <c:v>2008 II. félév</c:v>
                </c:pt>
                <c:pt idx="10">
                  <c:v>2009 I. félév</c:v>
                </c:pt>
                <c:pt idx="11">
                  <c:v>2009 II. félév</c:v>
                </c:pt>
                <c:pt idx="12">
                  <c:v>2010 I. félév</c:v>
                </c:pt>
                <c:pt idx="13">
                  <c:v>2010 II. félév</c:v>
                </c:pt>
                <c:pt idx="14">
                  <c:v>2011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  <c:pt idx="19">
                  <c:v>2013. I. negyedév</c:v>
                </c:pt>
                <c:pt idx="20">
                  <c:v>2013. II. negyedév</c:v>
                </c:pt>
              </c:strCache>
            </c:strRef>
          </c:cat>
          <c:val>
            <c:numRef>
              <c:f>Munka1!$F$2:$F$22</c:f>
              <c:numCache>
                <c:formatCode>General</c:formatCode>
                <c:ptCount val="21"/>
                <c:pt idx="0">
                  <c:v>2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6</c:v>
                </c:pt>
                <c:pt idx="5">
                  <c:v>7</c:v>
                </c:pt>
                <c:pt idx="6">
                  <c:v>11</c:v>
                </c:pt>
                <c:pt idx="7">
                  <c:v>14</c:v>
                </c:pt>
                <c:pt idx="8">
                  <c:v>16</c:v>
                </c:pt>
                <c:pt idx="9">
                  <c:v>20</c:v>
                </c:pt>
                <c:pt idx="10">
                  <c:v>21</c:v>
                </c:pt>
                <c:pt idx="11">
                  <c:v>25</c:v>
                </c:pt>
                <c:pt idx="12">
                  <c:v>28</c:v>
                </c:pt>
                <c:pt idx="13">
                  <c:v>30</c:v>
                </c:pt>
                <c:pt idx="14">
                  <c:v>32</c:v>
                </c:pt>
                <c:pt idx="15">
                  <c:v>32</c:v>
                </c:pt>
                <c:pt idx="16" formatCode="0">
                  <c:v>33.30569665975402</c:v>
                </c:pt>
                <c:pt idx="17">
                  <c:v>34</c:v>
                </c:pt>
                <c:pt idx="18">
                  <c:v>35</c:v>
                </c:pt>
                <c:pt idx="19">
                  <c:v>37</c:v>
                </c:pt>
                <c:pt idx="20">
                  <c:v>38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331983488"/>
        <c:axId val="332018816"/>
      </c:lineChart>
      <c:catAx>
        <c:axId val="331983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0"/>
            </a:pPr>
            <a:endParaRPr lang="hu-HU"/>
          </a:p>
        </c:txPr>
        <c:crossAx val="332018816"/>
        <c:crosses val="autoZero"/>
        <c:auto val="1"/>
        <c:lblAlgn val="ctr"/>
        <c:lblOffset val="100"/>
        <c:noMultiLvlLbl val="0"/>
      </c:catAx>
      <c:valAx>
        <c:axId val="332018816"/>
        <c:scaling>
          <c:orientation val="minMax"/>
        </c:scaling>
        <c:delete val="0"/>
        <c:axPos val="l"/>
        <c:numFmt formatCode="0\%" sourceLinked="0"/>
        <c:majorTickMark val="out"/>
        <c:minorTickMark val="none"/>
        <c:tickLblPos val="nextTo"/>
        <c:txPr>
          <a:bodyPr/>
          <a:lstStyle/>
          <a:p>
            <a:pPr>
              <a:defRPr sz="900">
                <a:solidFill>
                  <a:schemeClr val="bg1">
                    <a:lumMod val="75000"/>
                  </a:schemeClr>
                </a:solidFill>
              </a:defRPr>
            </a:pPr>
            <a:endParaRPr lang="hu-HU"/>
          </a:p>
        </c:txPr>
        <c:crossAx val="331983488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2460378331722554E-2"/>
          <c:y val="3.1766374178578076E-2"/>
          <c:w val="0.21200202855297881"/>
          <c:h val="0.24132347613758839"/>
        </c:manualLayout>
      </c:layout>
      <c:overlay val="0"/>
      <c:txPr>
        <a:bodyPr/>
        <a:lstStyle/>
        <a:p>
          <a:pPr>
            <a:defRPr sz="1000" b="1"/>
          </a:pPr>
          <a:endParaRPr lang="hu-H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95754097071714E-2"/>
          <c:y val="1.6328358208955406E-2"/>
          <c:w val="0.91338990130445996"/>
          <c:h val="0.903901472543210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Item1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12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Munka1!$B$1:$V$1</c:f>
              <c:strCache>
                <c:ptCount val="21"/>
                <c:pt idx="0">
                  <c:v>2004. I.félév</c:v>
                </c:pt>
                <c:pt idx="1">
                  <c:v>2004. II. félév</c:v>
                </c:pt>
                <c:pt idx="2">
                  <c:v>2005. I. félév</c:v>
                </c:pt>
                <c:pt idx="3">
                  <c:v>2005. II. félév</c:v>
                </c:pt>
                <c:pt idx="4">
                  <c:v>2006. I. félév</c:v>
                </c:pt>
                <c:pt idx="5">
                  <c:v>2006. II.félév</c:v>
                </c:pt>
                <c:pt idx="6">
                  <c:v>2007. I. félév</c:v>
                </c:pt>
                <c:pt idx="7">
                  <c:v>2007. II. félév</c:v>
                </c:pt>
                <c:pt idx="8">
                  <c:v>2008. I. félév</c:v>
                </c:pt>
                <c:pt idx="9">
                  <c:v>2008. II. félév</c:v>
                </c:pt>
                <c:pt idx="10">
                  <c:v>2009. I. félév</c:v>
                </c:pt>
                <c:pt idx="11">
                  <c:v>2009. II. félév</c:v>
                </c:pt>
                <c:pt idx="12">
                  <c:v>2010. I. félév</c:v>
                </c:pt>
                <c:pt idx="13">
                  <c:v>2010. II. félév</c:v>
                </c:pt>
                <c:pt idx="14">
                  <c:v>2011. I. félév</c:v>
                </c:pt>
                <c:pt idx="15">
                  <c:v>2011. III. negyedév</c:v>
                </c:pt>
                <c:pt idx="16">
                  <c:v>2011. IV. negyedév</c:v>
                </c:pt>
                <c:pt idx="17">
                  <c:v>2012. I. negyedév</c:v>
                </c:pt>
                <c:pt idx="18">
                  <c:v>2012. II. negyedév</c:v>
                </c:pt>
                <c:pt idx="19">
                  <c:v>2013. I. negyedév</c:v>
                </c:pt>
                <c:pt idx="20">
                  <c:v>2013. II. negyedév</c:v>
                </c:pt>
              </c:strCache>
            </c:strRef>
          </c:cat>
          <c:val>
            <c:numRef>
              <c:f>Munka1!$B$2:$V$2</c:f>
              <c:numCache>
                <c:formatCode>General</c:formatCode>
                <c:ptCount val="21"/>
                <c:pt idx="0">
                  <c:v>21</c:v>
                </c:pt>
                <c:pt idx="1">
                  <c:v>22</c:v>
                </c:pt>
                <c:pt idx="2">
                  <c:v>26</c:v>
                </c:pt>
                <c:pt idx="3">
                  <c:v>28</c:v>
                </c:pt>
                <c:pt idx="4">
                  <c:v>32</c:v>
                </c:pt>
                <c:pt idx="5">
                  <c:v>34</c:v>
                </c:pt>
                <c:pt idx="6">
                  <c:v>39</c:v>
                </c:pt>
                <c:pt idx="7">
                  <c:v>41</c:v>
                </c:pt>
                <c:pt idx="8">
                  <c:v>46</c:v>
                </c:pt>
                <c:pt idx="9">
                  <c:v>49</c:v>
                </c:pt>
                <c:pt idx="10">
                  <c:v>52</c:v>
                </c:pt>
                <c:pt idx="11">
                  <c:v>55</c:v>
                </c:pt>
                <c:pt idx="12">
                  <c:v>56</c:v>
                </c:pt>
                <c:pt idx="13">
                  <c:v>58</c:v>
                </c:pt>
                <c:pt idx="14">
                  <c:v>60</c:v>
                </c:pt>
                <c:pt idx="15">
                  <c:v>61</c:v>
                </c:pt>
                <c:pt idx="16">
                  <c:v>61</c:v>
                </c:pt>
                <c:pt idx="17">
                  <c:v>62</c:v>
                </c:pt>
                <c:pt idx="18">
                  <c:v>63</c:v>
                </c:pt>
                <c:pt idx="19">
                  <c:v>64</c:v>
                </c:pt>
                <c:pt idx="20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"/>
        <c:axId val="184060160"/>
        <c:axId val="184061952"/>
      </c:barChart>
      <c:catAx>
        <c:axId val="18406016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 rot="-2700000" vert="horz"/>
          <a:lstStyle/>
          <a:p>
            <a:pPr>
              <a:defRPr sz="1000" b="0"/>
            </a:pPr>
            <a:endParaRPr lang="hu-HU"/>
          </a:p>
        </c:txPr>
        <c:crossAx val="184061952"/>
        <c:crosses val="autoZero"/>
        <c:auto val="1"/>
        <c:lblAlgn val="ctr"/>
        <c:lblOffset val="100"/>
        <c:tickLblSkip val="1"/>
        <c:noMultiLvlLbl val="0"/>
      </c:catAx>
      <c:valAx>
        <c:axId val="184061952"/>
        <c:scaling>
          <c:orientation val="minMax"/>
          <c:max val="70"/>
        </c:scaling>
        <c:delete val="0"/>
        <c:axPos val="l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</a:schemeClr>
                </a:solidFill>
              </a:defRPr>
            </a:pPr>
            <a:endParaRPr lang="hu-HU"/>
          </a:p>
        </c:txPr>
        <c:crossAx val="184060160"/>
        <c:crosses val="autoZero"/>
        <c:crossBetween val="between"/>
        <c:min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95713196849963E-2"/>
          <c:y val="1.6328343031878953E-2"/>
          <c:w val="0.8717491322857206"/>
          <c:h val="0.832710060293035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15-69 év közöttiek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5"/>
            <c:invertIfNegative val="0"/>
            <c:bubble3D val="0"/>
            <c:spPr>
              <a:solidFill>
                <a:srgbClr val="73B5E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Lbls>
            <c:numFmt formatCode="#,##0" sourceLinked="0"/>
            <c:txPr>
              <a:bodyPr/>
              <a:lstStyle/>
              <a:p>
                <a:pPr>
                  <a:defRPr sz="2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Munka1!$B$1:$G$1</c:f>
              <c:strCache>
                <c:ptCount val="6"/>
                <c:pt idx="0">
                  <c:v>8 általános                         (15-69 évesek)</c:v>
                </c:pt>
                <c:pt idx="1">
                  <c:v>8 általános                    (18-69 évesek)</c:v>
                </c:pt>
                <c:pt idx="2">
                  <c:v>Szakmunkásképző</c:v>
                </c:pt>
                <c:pt idx="3">
                  <c:v>Középiskolai érettségi</c:v>
                </c:pt>
                <c:pt idx="4">
                  <c:v>Főiskola, egyetem</c:v>
                </c:pt>
                <c:pt idx="5">
                  <c:v>összes 15-69 éves</c:v>
                </c:pt>
              </c:strCache>
            </c:strRef>
          </c:cat>
          <c:val>
            <c:numRef>
              <c:f>Munka1!$B$2:$G$2</c:f>
              <c:numCache>
                <c:formatCode>0</c:formatCode>
                <c:ptCount val="6"/>
                <c:pt idx="0">
                  <c:v>45</c:v>
                </c:pt>
                <c:pt idx="1">
                  <c:v>37</c:v>
                </c:pt>
                <c:pt idx="2">
                  <c:v>53</c:v>
                </c:pt>
                <c:pt idx="3">
                  <c:v>82</c:v>
                </c:pt>
                <c:pt idx="4">
                  <c:v>91</c:v>
                </c:pt>
                <c:pt idx="5" formatCode="General">
                  <c:v>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201394816"/>
        <c:axId val="201404800"/>
      </c:barChart>
      <c:catAx>
        <c:axId val="20139481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000" b="0" baseline="0"/>
            </a:pPr>
            <a:endParaRPr lang="hu-HU"/>
          </a:p>
        </c:txPr>
        <c:crossAx val="201404800"/>
        <c:crosses val="autoZero"/>
        <c:auto val="1"/>
        <c:lblAlgn val="ctr"/>
        <c:lblOffset val="100"/>
        <c:tickLblSkip val="1"/>
        <c:noMultiLvlLbl val="0"/>
      </c:catAx>
      <c:valAx>
        <c:axId val="201404800"/>
        <c:scaling>
          <c:orientation val="minMax"/>
        </c:scaling>
        <c:delete val="0"/>
        <c:axPos val="l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</a:schemeClr>
                </a:solidFill>
              </a:defRPr>
            </a:pPr>
            <a:endParaRPr lang="hu-HU"/>
          </a:p>
        </c:txPr>
        <c:crossAx val="201394816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95713196849963E-2"/>
          <c:y val="1.4325544812396966E-2"/>
          <c:w val="0.91338990130445996"/>
          <c:h val="0.8087462740626886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Item1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Lbls>
            <c:numFmt formatCode="#,##0" sourceLinked="0"/>
            <c:txPr>
              <a:bodyPr/>
              <a:lstStyle/>
              <a:p>
                <a:pPr>
                  <a:defRPr sz="2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Munka1!$B$1:$I$1</c:f>
              <c:strCache>
                <c:ptCount val="8"/>
                <c:pt idx="0">
                  <c:v>15-25</c:v>
                </c:pt>
                <c:pt idx="1">
                  <c:v>18-29</c:v>
                </c:pt>
                <c:pt idx="2">
                  <c:v>18-49</c:v>
                </c:pt>
                <c:pt idx="3">
                  <c:v>18-49 AB</c:v>
                </c:pt>
                <c:pt idx="4">
                  <c:v>18-49 ABC</c:v>
                </c:pt>
                <c:pt idx="5">
                  <c:v>18-69</c:v>
                </c:pt>
                <c:pt idx="6">
                  <c:v>18-69 AB</c:v>
                </c:pt>
                <c:pt idx="7">
                  <c:v>18-69 ABC</c:v>
                </c:pt>
              </c:strCache>
            </c:strRef>
          </c:cat>
          <c:val>
            <c:numRef>
              <c:f>Munka1!$B$2:$I$2</c:f>
              <c:numCache>
                <c:formatCode>0</c:formatCode>
                <c:ptCount val="8"/>
                <c:pt idx="0">
                  <c:v>90</c:v>
                </c:pt>
                <c:pt idx="1">
                  <c:v>88</c:v>
                </c:pt>
                <c:pt idx="2">
                  <c:v>79</c:v>
                </c:pt>
                <c:pt idx="3">
                  <c:v>96</c:v>
                </c:pt>
                <c:pt idx="4">
                  <c:v>91</c:v>
                </c:pt>
                <c:pt idx="5">
                  <c:v>64</c:v>
                </c:pt>
                <c:pt idx="6">
                  <c:v>83</c:v>
                </c:pt>
                <c:pt idx="7">
                  <c:v>77</c:v>
                </c:pt>
              </c:numCache>
            </c:numRef>
          </c:val>
        </c:ser>
        <c:ser>
          <c:idx val="1"/>
          <c:order val="1"/>
          <c:tx>
            <c:strRef>
              <c:f>Munka1!$A$3</c:f>
              <c:strCache>
                <c:ptCount val="1"/>
              </c:strCache>
            </c:strRef>
          </c:tx>
          <c:invertIfNegative val="0"/>
          <c:cat>
            <c:strRef>
              <c:f>Munka1!$B$1:$I$1</c:f>
              <c:strCache>
                <c:ptCount val="8"/>
                <c:pt idx="0">
                  <c:v>15-25</c:v>
                </c:pt>
                <c:pt idx="1">
                  <c:v>18-29</c:v>
                </c:pt>
                <c:pt idx="2">
                  <c:v>18-49</c:v>
                </c:pt>
                <c:pt idx="3">
                  <c:v>18-49 AB</c:v>
                </c:pt>
                <c:pt idx="4">
                  <c:v>18-49 ABC</c:v>
                </c:pt>
                <c:pt idx="5">
                  <c:v>18-69</c:v>
                </c:pt>
                <c:pt idx="6">
                  <c:v>18-69 AB</c:v>
                </c:pt>
                <c:pt idx="7">
                  <c:v>18-69 ABC</c:v>
                </c:pt>
              </c:strCache>
            </c:strRef>
          </c:cat>
          <c:val>
            <c:numRef>
              <c:f>Munka1!$B$3:$I$3</c:f>
              <c:numCache>
                <c:formatCode>General</c:formatCode>
                <c:ptCount val="8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4"/>
        <c:axId val="201414528"/>
        <c:axId val="201416064"/>
      </c:barChart>
      <c:catAx>
        <c:axId val="20141452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0"/>
            </a:pPr>
            <a:endParaRPr lang="hu-HU"/>
          </a:p>
        </c:txPr>
        <c:crossAx val="201416064"/>
        <c:crosses val="autoZero"/>
        <c:auto val="1"/>
        <c:lblAlgn val="ctr"/>
        <c:lblOffset val="100"/>
        <c:tickLblSkip val="1"/>
        <c:noMultiLvlLbl val="0"/>
      </c:catAx>
      <c:valAx>
        <c:axId val="201416064"/>
        <c:scaling>
          <c:orientation val="minMax"/>
        </c:scaling>
        <c:delete val="0"/>
        <c:axPos val="l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</a:schemeClr>
                </a:solidFill>
              </a:defRPr>
            </a:pPr>
            <a:endParaRPr lang="hu-HU"/>
          </a:p>
        </c:txPr>
        <c:crossAx val="201414528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100436681222738"/>
          <c:y val="7.582938388625593E-2"/>
          <c:w val="0.83697234352256189"/>
          <c:h val="0.9028436018957345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becslés</c:v>
                </c:pt>
              </c:strCache>
            </c:strRef>
          </c:tx>
          <c:spPr>
            <a:solidFill>
              <a:srgbClr val="A9D82A"/>
            </a:solidFill>
            <a:ln w="17070">
              <a:solidFill>
                <a:srgbClr val="FFFFFF"/>
              </a:solidFill>
              <a:prstDash val="solid"/>
            </a:ln>
          </c:spPr>
          <c:invertIfNegative val="0"/>
          <c:dLbls>
            <c:numFmt formatCode="0.0" sourceLinked="0"/>
            <c:spPr>
              <a:noFill/>
              <a:ln w="34140">
                <a:noFill/>
              </a:ln>
            </c:spPr>
            <c:txPr>
              <a:bodyPr/>
              <a:lstStyle/>
              <a:p>
                <a:pPr>
                  <a:defRPr sz="1600" b="0" i="0" u="none" strike="noStrike" baseline="0">
                    <a:solidFill>
                      <a:schemeClr val="tx1"/>
                    </a:solidFill>
                    <a:latin typeface="+mj-lt"/>
                    <a:ea typeface="Verdana"/>
                    <a:cs typeface="Verdana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Fidesz</c:v>
                </c:pt>
                <c:pt idx="1">
                  <c:v>MSZP</c:v>
                </c:pt>
                <c:pt idx="2">
                  <c:v>Jobbik</c:v>
                </c:pt>
                <c:pt idx="3">
                  <c:v>LMP</c:v>
                </c:pt>
                <c:pt idx="4">
                  <c:v>MDF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53</c:v>
                </c:pt>
                <c:pt idx="1">
                  <c:v>19</c:v>
                </c:pt>
                <c:pt idx="2">
                  <c:v>19</c:v>
                </c:pt>
                <c:pt idx="3">
                  <c:v>6</c:v>
                </c:pt>
                <c:pt idx="4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tényleges</c:v>
                </c:pt>
              </c:strCache>
            </c:strRef>
          </c:tx>
          <c:spPr>
            <a:solidFill>
              <a:srgbClr val="455147"/>
            </a:solidFill>
            <a:ln w="17070">
              <a:solidFill>
                <a:srgbClr val="FFFFFF"/>
              </a:solidFill>
              <a:prstDash val="solid"/>
            </a:ln>
          </c:spPr>
          <c:invertIfNegative val="0"/>
          <c:dLbls>
            <c:numFmt formatCode="0.0" sourceLinked="0"/>
            <c:spPr>
              <a:noFill/>
              <a:ln w="34140">
                <a:noFill/>
              </a:ln>
            </c:spPr>
            <c:txPr>
              <a:bodyPr/>
              <a:lstStyle/>
              <a:p>
                <a:pPr>
                  <a:defRPr sz="1600" b="0" i="0" u="none" strike="noStrike" baseline="0">
                    <a:solidFill>
                      <a:schemeClr val="tx1"/>
                    </a:solidFill>
                    <a:latin typeface="+mn-lt"/>
                    <a:ea typeface="Verdana"/>
                    <a:cs typeface="Verdana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Sheet1!$A$2:$A$6</c:f>
              <c:strCache>
                <c:ptCount val="5"/>
                <c:pt idx="0">
                  <c:v>Fidesz</c:v>
                </c:pt>
                <c:pt idx="1">
                  <c:v>MSZP</c:v>
                </c:pt>
                <c:pt idx="2">
                  <c:v>Jobbik</c:v>
                </c:pt>
                <c:pt idx="3">
                  <c:v>LMP</c:v>
                </c:pt>
                <c:pt idx="4">
                  <c:v>MDF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52.71</c:v>
                </c:pt>
                <c:pt idx="1">
                  <c:v>19.29</c:v>
                </c:pt>
                <c:pt idx="2">
                  <c:v>16.66</c:v>
                </c:pt>
                <c:pt idx="3">
                  <c:v>7.48</c:v>
                </c:pt>
                <c:pt idx="4">
                  <c:v>2.67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01448832"/>
        <c:axId val="201450624"/>
      </c:barChart>
      <c:catAx>
        <c:axId val="20144883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7070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2000" b="0" i="0" u="none" strike="noStrike" baseline="0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pPr>
            <a:endParaRPr lang="hu-HU"/>
          </a:p>
        </c:txPr>
        <c:crossAx val="20145062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01450624"/>
        <c:scaling>
          <c:orientation val="minMax"/>
        </c:scaling>
        <c:delete val="0"/>
        <c:axPos val="t"/>
        <c:majorGridlines>
          <c:spPr>
            <a:ln w="17070">
              <a:solidFill>
                <a:srgbClr val="C0C0C0"/>
              </a:solidFill>
              <a:prstDash val="solid"/>
            </a:ln>
          </c:spPr>
        </c:majorGridlines>
        <c:numFmt formatCode="0\%" sourceLinked="0"/>
        <c:majorTickMark val="out"/>
        <c:minorTickMark val="none"/>
        <c:tickLblPos val="nextTo"/>
        <c:spPr>
          <a:ln w="17070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1344" b="0" i="0" u="none" strike="noStrike" baseline="0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pPr>
            <a:endParaRPr lang="hu-HU"/>
          </a:p>
        </c:txPr>
        <c:crossAx val="201448832"/>
        <c:crosses val="autoZero"/>
        <c:crossBetween val="between"/>
        <c:majorUnit val="20"/>
      </c:valAx>
      <c:spPr>
        <a:noFill/>
        <a:ln w="17070">
          <a:solidFill>
            <a:srgbClr val="C0C0C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7016011644832606"/>
          <c:y val="0.57109004739336555"/>
          <c:w val="0.24599708879184901"/>
          <c:h val="0.13744075829383889"/>
        </c:manualLayout>
      </c:layout>
      <c:overlay val="0"/>
      <c:spPr>
        <a:solidFill>
          <a:schemeClr val="bg1"/>
        </a:solidFill>
        <a:ln w="34140">
          <a:noFill/>
        </a:ln>
      </c:spPr>
      <c:txPr>
        <a:bodyPr/>
        <a:lstStyle/>
        <a:p>
          <a:pPr>
            <a:defRPr sz="1600" b="0" i="0" u="none" strike="noStrike" baseline="0">
              <a:solidFill>
                <a:schemeClr val="tx1"/>
              </a:solidFill>
              <a:latin typeface="+mn-lt"/>
              <a:ea typeface="Verdana"/>
              <a:cs typeface="Verdana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949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hu-H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5413223140495866"/>
          <c:y val="6.666666666666668E-2"/>
          <c:w val="0.67148760330578694"/>
          <c:h val="0.8541666666666665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spPr>
            <a:solidFill>
              <a:srgbClr val="A9D82A"/>
            </a:solidFill>
            <a:ln w="13506">
              <a:solidFill>
                <a:srgbClr val="FFFFFF"/>
              </a:solidFill>
              <a:prstDash val="solid"/>
            </a:ln>
          </c:spPr>
          <c:invertIfNegative val="0"/>
          <c:dLbls>
            <c:numFmt formatCode="0" sourceLinked="0"/>
            <c:spPr>
              <a:solidFill>
                <a:srgbClr val="FFFFFF"/>
              </a:solidFill>
              <a:ln w="27011">
                <a:noFill/>
              </a:ln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chemeClr val="tx1"/>
                    </a:solidFill>
                    <a:latin typeface="+mn-lt"/>
                    <a:ea typeface="Verdana"/>
                    <a:cs typeface="Verdana"/>
                  </a:defRPr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másik online boltban vette meg a terméket</c:v>
                </c:pt>
                <c:pt idx="1">
                  <c:v>offline módon vette meg a terméket</c:v>
                </c:pt>
                <c:pt idx="2">
                  <c:v>nagyobb mennyiséget vásárolt</c:v>
                </c:pt>
                <c:pt idx="3">
                  <c:v>más terméket is vett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42</c:v>
                </c:pt>
                <c:pt idx="1">
                  <c:v>46</c:v>
                </c:pt>
                <c:pt idx="2">
                  <c:v>29</c:v>
                </c:pt>
                <c:pt idx="3">
                  <c:v>34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222195712"/>
        <c:axId val="222198400"/>
      </c:barChart>
      <c:catAx>
        <c:axId val="222195712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ln w="13506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chemeClr val="tx1"/>
                </a:solidFill>
                <a:latin typeface="+mn-lt"/>
                <a:ea typeface="Verdana"/>
                <a:cs typeface="Verdana"/>
              </a:defRPr>
            </a:pPr>
            <a:endParaRPr lang="hu-HU"/>
          </a:p>
        </c:txPr>
        <c:crossAx val="22219840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222198400"/>
        <c:scaling>
          <c:orientation val="minMax"/>
        </c:scaling>
        <c:delete val="0"/>
        <c:axPos val="t"/>
        <c:majorGridlines>
          <c:spPr>
            <a:ln w="13506">
              <a:solidFill>
                <a:srgbClr val="C0C0C0"/>
              </a:solidFill>
              <a:prstDash val="solid"/>
            </a:ln>
          </c:spPr>
        </c:majorGridlines>
        <c:numFmt formatCode="0\%" sourceLinked="0"/>
        <c:majorTickMark val="out"/>
        <c:minorTickMark val="none"/>
        <c:tickLblPos val="nextTo"/>
        <c:spPr>
          <a:ln w="13506">
            <a:solidFill>
              <a:srgbClr val="C0C0C0"/>
            </a:solidFill>
            <a:prstDash val="solid"/>
          </a:ln>
        </c:spPr>
        <c:txPr>
          <a:bodyPr rot="0" vert="horz"/>
          <a:lstStyle/>
          <a:p>
            <a:pPr>
              <a:defRPr sz="1063" b="0" i="0" u="none" strike="noStrike" baseline="0">
                <a:solidFill>
                  <a:schemeClr val="tx1"/>
                </a:solidFill>
                <a:latin typeface="Verdana"/>
                <a:ea typeface="Verdana"/>
                <a:cs typeface="Verdana"/>
              </a:defRPr>
            </a:pPr>
            <a:endParaRPr lang="hu-HU"/>
          </a:p>
        </c:txPr>
        <c:crossAx val="222195712"/>
        <c:crosses val="autoZero"/>
        <c:crossBetween val="between"/>
        <c:majorUnit val="20"/>
      </c:valAx>
      <c:spPr>
        <a:noFill/>
        <a:ln w="13506">
          <a:solidFill>
            <a:srgbClr val="C0C0C0"/>
          </a:solidFill>
          <a:prstDash val="solid"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090" b="1" i="0" u="none" strike="noStrike" baseline="0">
          <a:solidFill>
            <a:schemeClr val="tx1"/>
          </a:solidFill>
          <a:latin typeface="Garamond"/>
          <a:ea typeface="Garamond"/>
          <a:cs typeface="Garamond"/>
        </a:defRPr>
      </a:pPr>
      <a:endParaRPr lang="hu-H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95754097071714E-2"/>
          <c:y val="1.7832856120257697E-2"/>
          <c:w val="0.87174913228572493"/>
          <c:h val="0.903901472543207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15-69 év közöttiek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8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Lbls>
            <c:numFmt formatCode="#,##0" sourceLinked="0"/>
            <c:spPr>
              <a:noFill/>
            </c:spPr>
            <c:txPr>
              <a:bodyPr/>
              <a:lstStyle/>
              <a:p>
                <a:pPr>
                  <a:defRPr sz="2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Munka1!$B$1:$J$1</c:f>
              <c:strCache>
                <c:ptCount val="9"/>
                <c:pt idx="0">
                  <c:v>2011/Q3</c:v>
                </c:pt>
                <c:pt idx="1">
                  <c:v>2011/Q4</c:v>
                </c:pt>
                <c:pt idx="2">
                  <c:v>2012/Q1</c:v>
                </c:pt>
                <c:pt idx="3">
                  <c:v>2012/Q2</c:v>
                </c:pt>
                <c:pt idx="4">
                  <c:v>2012/Q3</c:v>
                </c:pt>
                <c:pt idx="5">
                  <c:v>2012/Q4</c:v>
                </c:pt>
                <c:pt idx="6">
                  <c:v>2013/Q1</c:v>
                </c:pt>
                <c:pt idx="7">
                  <c:v>2013/Q2</c:v>
                </c:pt>
                <c:pt idx="8">
                  <c:v>2013/Q3</c:v>
                </c:pt>
              </c:strCache>
            </c:strRef>
          </c:cat>
          <c:val>
            <c:numRef>
              <c:f>Munka1!$B$2:$J$2</c:f>
              <c:numCache>
                <c:formatCode>0</c:formatCode>
                <c:ptCount val="9"/>
                <c:pt idx="0">
                  <c:v>26</c:v>
                </c:pt>
                <c:pt idx="1">
                  <c:v>29</c:v>
                </c:pt>
                <c:pt idx="2">
                  <c:v>34</c:v>
                </c:pt>
                <c:pt idx="3">
                  <c:v>38</c:v>
                </c:pt>
                <c:pt idx="4">
                  <c:v>40</c:v>
                </c:pt>
                <c:pt idx="5">
                  <c:v>42</c:v>
                </c:pt>
                <c:pt idx="6">
                  <c:v>45</c:v>
                </c:pt>
                <c:pt idx="7">
                  <c:v>46</c:v>
                </c:pt>
                <c:pt idx="8">
                  <c:v>53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222253056"/>
        <c:axId val="222254592"/>
      </c:barChart>
      <c:catAx>
        <c:axId val="2222530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0" baseline="0"/>
            </a:pPr>
            <a:endParaRPr lang="hu-HU"/>
          </a:p>
        </c:txPr>
        <c:crossAx val="222254592"/>
        <c:crosses val="autoZero"/>
        <c:auto val="1"/>
        <c:lblAlgn val="ctr"/>
        <c:lblOffset val="100"/>
        <c:tickLblSkip val="1"/>
        <c:noMultiLvlLbl val="0"/>
      </c:catAx>
      <c:valAx>
        <c:axId val="222254592"/>
        <c:scaling>
          <c:orientation val="minMax"/>
        </c:scaling>
        <c:delete val="0"/>
        <c:axPos val="l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</a:schemeClr>
                </a:solidFill>
              </a:defRPr>
            </a:pPr>
            <a:endParaRPr lang="hu-HU"/>
          </a:p>
        </c:txPr>
        <c:crossAx val="222253056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995754097071714E-2"/>
          <c:y val="1.7832856120257697E-2"/>
          <c:w val="0.87174913228572537"/>
          <c:h val="0.9039014725432081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Munka1!$A$2</c:f>
              <c:strCache>
                <c:ptCount val="1"/>
                <c:pt idx="0">
                  <c:v>15-69 év közöttiek</c:v>
                </c:pt>
              </c:strCache>
            </c:strRef>
          </c:tx>
          <c:spPr>
            <a:solidFill>
              <a:srgbClr val="8FD400"/>
            </a:solidFill>
            <a:scene3d>
              <a:camera prst="orthographicFront"/>
              <a:lightRig rig="threePt" dir="t"/>
            </a:scene3d>
            <a:sp3d prstMaterial="matte">
              <a:bevelT/>
            </a:sp3d>
          </c:spPr>
          <c:invertIfNegative val="0"/>
          <c:dPt>
            <c:idx val="8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/>
              </a:scene3d>
              <a:sp3d prstMaterial="matte">
                <a:bevelT/>
              </a:sp3d>
            </c:spPr>
          </c:dPt>
          <c:dLbls>
            <c:numFmt formatCode="#,##0" sourceLinked="0"/>
            <c:spPr>
              <a:noFill/>
            </c:spPr>
            <c:txPr>
              <a:bodyPr/>
              <a:lstStyle/>
              <a:p>
                <a:pPr>
                  <a:defRPr sz="2000"/>
                </a:pPr>
                <a:endParaRPr lang="hu-H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Munka1!$B$1:$J$1</c:f>
              <c:strCache>
                <c:ptCount val="9"/>
                <c:pt idx="0">
                  <c:v>2011/Q3</c:v>
                </c:pt>
                <c:pt idx="1">
                  <c:v>2011/Q4</c:v>
                </c:pt>
                <c:pt idx="2">
                  <c:v>2012/Q1</c:v>
                </c:pt>
                <c:pt idx="3">
                  <c:v>2012/Q2</c:v>
                </c:pt>
                <c:pt idx="4">
                  <c:v>2012/Q3</c:v>
                </c:pt>
                <c:pt idx="5">
                  <c:v>2012/Q4</c:v>
                </c:pt>
                <c:pt idx="6">
                  <c:v>2013/Q1</c:v>
                </c:pt>
                <c:pt idx="7">
                  <c:v>2013/Q2</c:v>
                </c:pt>
                <c:pt idx="8">
                  <c:v>2013/Q3</c:v>
                </c:pt>
              </c:strCache>
            </c:strRef>
          </c:cat>
          <c:val>
            <c:numRef>
              <c:f>Munka1!$B$2:$J$2</c:f>
              <c:numCache>
                <c:formatCode>0</c:formatCode>
                <c:ptCount val="9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6</c:v>
                </c:pt>
                <c:pt idx="6" formatCode="General">
                  <c:v>9</c:v>
                </c:pt>
                <c:pt idx="7">
                  <c:v>10</c:v>
                </c:pt>
                <c:pt idx="8">
                  <c:v>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4"/>
        <c:axId val="243607040"/>
        <c:axId val="243608576"/>
      </c:barChart>
      <c:catAx>
        <c:axId val="2436070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 b="0" baseline="0"/>
            </a:pPr>
            <a:endParaRPr lang="hu-HU"/>
          </a:p>
        </c:txPr>
        <c:crossAx val="243608576"/>
        <c:crosses val="autoZero"/>
        <c:auto val="1"/>
        <c:lblAlgn val="ctr"/>
        <c:lblOffset val="100"/>
        <c:tickLblSkip val="1"/>
        <c:noMultiLvlLbl val="0"/>
      </c:catAx>
      <c:valAx>
        <c:axId val="243608576"/>
        <c:scaling>
          <c:orientation val="minMax"/>
        </c:scaling>
        <c:delete val="0"/>
        <c:axPos val="l"/>
        <c:numFmt formatCode="0\%" sourceLinked="0"/>
        <c:majorTickMark val="none"/>
        <c:minorTickMark val="out"/>
        <c:tickLblPos val="nextTo"/>
        <c:spPr>
          <a:ln>
            <a:solidFill>
              <a:schemeClr val="bg1">
                <a:lumMod val="65000"/>
              </a:schemeClr>
            </a:solidFill>
          </a:ln>
        </c:spPr>
        <c:txPr>
          <a:bodyPr/>
          <a:lstStyle/>
          <a:p>
            <a:pPr>
              <a:defRPr sz="900">
                <a:solidFill>
                  <a:schemeClr val="bg1">
                    <a:lumMod val="65000"/>
                  </a:schemeClr>
                </a:solidFill>
              </a:defRPr>
            </a:pPr>
            <a:endParaRPr lang="hu-HU"/>
          </a:p>
        </c:txPr>
        <c:crossAx val="243607040"/>
        <c:crosses val="autoZero"/>
        <c:crossBetween val="between"/>
        <c:min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hu-HU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8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4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ED4D9-EBDC-4751-8E23-EC2A2C6BB98E}" type="datetimeFigureOut">
              <a:rPr lang="hu-HU" smtClean="0"/>
              <a:pPr/>
              <a:t>2013.12.05.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9E8C5A-CE89-4C77-891F-FBC1FA8093F9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58311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4313A78-4423-4426-A7B9-929E239F3D1D}" type="datetimeFigureOut">
              <a:rPr lang="hu-HU"/>
              <a:pPr>
                <a:defRPr/>
              </a:pPr>
              <a:t>2013.12.05.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hu-HU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hu-HU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83379258-3945-4382-A2BE-A4FE196B706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24063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EF3373-13F8-487C-8AF5-DAAB8A131639}" type="slidenum">
              <a:rPr lang="hu-HU"/>
              <a:pPr/>
              <a:t>13</a:t>
            </a:fld>
            <a:endParaRPr lang="hu-HU"/>
          </a:p>
        </p:txBody>
      </p:sp>
      <p:sp>
        <p:nvSpPr>
          <p:cNvPr id="540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0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13FF49-2251-4D45-BA1C-51C8DEB13DD2}" type="slidenum">
              <a:rPr lang="hu-HU"/>
              <a:pPr/>
              <a:t>14</a:t>
            </a:fld>
            <a:endParaRPr lang="hu-HU"/>
          </a:p>
        </p:txBody>
      </p:sp>
      <p:sp>
        <p:nvSpPr>
          <p:cNvPr id="542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EF9D37-3715-4D15-B5B7-730FC5261CEB}" type="slidenum">
              <a:rPr lang="hu-HU"/>
              <a:pPr/>
              <a:t>15</a:t>
            </a:fld>
            <a:endParaRPr lang="hu-HU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Diakép hely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Jegyzetek hely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smtClean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7A356E-4F63-4B9A-929E-B223D9CDA657}" type="slidenum">
              <a:rPr lang="hu-HU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hu-H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hu-HU" b="1" smtClean="0">
                <a:ea typeface="ＭＳ Ｐゴシック" pitchFamily="34" charset="-128"/>
              </a:rPr>
              <a:t>See you next week. Maybe.</a:t>
            </a:r>
            <a:endParaRPr lang="en-US" altLang="hu-HU" smtClean="0">
              <a:ea typeface="ＭＳ Ｐゴシック" pitchFamily="34" charset="-128"/>
            </a:endParaRPr>
          </a:p>
          <a:p>
            <a:r>
              <a:rPr lang="en-US" altLang="hu-HU" smtClean="0">
                <a:ea typeface="ＭＳ Ｐゴシック" pitchFamily="34" charset="-128"/>
              </a:rPr>
              <a:t>Globally, there are only three kinds of sites that a majority of global respondents visit at least once a week.</a:t>
            </a:r>
          </a:p>
          <a:p>
            <a:endParaRPr lang="en-US" altLang="hu-HU" smtClean="0">
              <a:ea typeface="ＭＳ Ｐゴシック" pitchFamily="34" charset="-128"/>
            </a:endParaRPr>
          </a:p>
          <a:p>
            <a:r>
              <a:rPr lang="en-US" altLang="hu-HU" smtClean="0">
                <a:ea typeface="ＭＳ Ｐゴシック" pitchFamily="34" charset="-128"/>
              </a:rPr>
              <a:t>Of the dozens of categories of sites available online, there are only three kinds of sites that more than 50% of us worldwide claim to visit at least once a week . . . and none is a surprise. Search engines (such as Google) bring 74% of us back one or more times a week. Social networking sites (such as Facebook) see 64% at a weekly-or-more-often frequency. And 55% of us use portal sites for checking email at least once a week. What kinds of sites do the fewest claim to return to at least once a week? One in ten (9%) return at least weekly to entertainment sites like TMZ and online review sites like Yelp. Only 8% go to each of photo-sharing sites like Flickr, curating sites like Tumblr and Pinterest and fashion blog sites.  Alas, the sites created to bring people together – dating sites (such as Match.com) – only draw 5% at a weekly frequency.  Nevertheless, the site categories that attract lower percentages of people at a high frequency may still be the most important to marketers looking to reach a specific demographic.  </a:t>
            </a:r>
          </a:p>
          <a:p>
            <a:r>
              <a:rPr lang="en-US" altLang="hu-HU" smtClean="0">
                <a:ea typeface="ＭＳ Ｐゴシック" pitchFamily="34" charset="-128"/>
              </a:rPr>
              <a:t> </a:t>
            </a:r>
            <a:endParaRPr lang="fr-FR" altLang="hu-HU" smtClean="0"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hu-HU" smtClean="0">
                <a:ea typeface="ＭＳ Ｐゴシック" pitchFamily="34" charset="-128"/>
              </a:rPr>
              <a:t>FULL DATA TABLES AND THE PRESS RELEASE CAN BE FOUND HERE</a:t>
            </a:r>
          </a:p>
          <a:p>
            <a:pPr eaLnBrk="1" hangingPunct="1">
              <a:spcBef>
                <a:spcPct val="0"/>
              </a:spcBef>
            </a:pPr>
            <a:r>
              <a:rPr lang="en-US" altLang="hu-HU" u="sng" smtClean="0">
                <a:ea typeface="ＭＳ Ｐゴシック" pitchFamily="34" charset="-128"/>
              </a:rPr>
              <a:t>http://ipsos-na.com/news-polls/pressrelease.aspx?id=6303 </a:t>
            </a:r>
            <a:endParaRPr lang="en-US" altLang="hu-HU" smtClean="0">
              <a:ea typeface="ＭＳ Ｐゴシック" pitchFamily="34" charset="-128"/>
            </a:endParaRPr>
          </a:p>
        </p:txBody>
      </p:sp>
      <p:sp>
        <p:nvSpPr>
          <p:cNvPr id="880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BA08506F-3F94-41D8-9AA6-C47A070D623F}" type="slidenum">
              <a:rPr lang="en-US" altLang="hu-HU" smtClean="0">
                <a:ea typeface="ＭＳ Ｐゴシック" pitchFamily="34" charset="-128"/>
                <a:cs typeface="Arial" pitchFamily="34" charset="0"/>
              </a:rPr>
              <a:pPr/>
              <a:t>37</a:t>
            </a:fld>
            <a:endParaRPr lang="en-US" altLang="hu-HU" smtClean="0">
              <a:ea typeface="ＭＳ Ｐゴシック" pitchFamily="34" charset="-128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50D47100-A5ED-4FEB-BC21-335E06E676F7}" type="slidenum">
              <a:rPr lang="en-US" altLang="hu-HU">
                <a:solidFill>
                  <a:srgbClr val="000000"/>
                </a:solidFill>
                <a:latin typeface="Open Sans"/>
              </a:rPr>
              <a:pPr/>
              <a:t>47</a:t>
            </a:fld>
            <a:endParaRPr lang="en-US" altLang="hu-HU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2706B0E9-68D7-48DA-978E-18FACC34EFC9}" type="slidenum">
              <a:rPr lang="hu-HU" altLang="hu-HU" smtClean="0">
                <a:latin typeface="Open Sans"/>
                <a:cs typeface="Arial" pitchFamily="34" charset="0"/>
              </a:rPr>
              <a:pPr/>
              <a:t>57</a:t>
            </a:fld>
            <a:endParaRPr lang="hu-HU" altLang="hu-HU" smtClean="0">
              <a:latin typeface="Open Sans"/>
              <a:cs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56325"/>
            <a:ext cx="9155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subtitle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40475"/>
            <a:ext cx="3886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/>
              <a:t>Footer</a:t>
            </a:r>
            <a:endParaRPr lang="hu-H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2C621E4C-106B-44B5-BEF9-470619B031F0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65FAB6BB-D84C-4D98-9930-DE6835D0A85F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FAFD48E9-BF0D-4242-B341-68CB6BF119E1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06611E3-0959-C749-9AA1-1536427FF6FD}" type="datetimeFigureOut">
              <a:rPr lang="en-US" smtClean="0"/>
              <a:pPr/>
              <a:t>12/5/2013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A4779A9-FA7F-E443-BB4A-A8AC4E61FF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88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79512" y="692696"/>
            <a:ext cx="8784976" cy="5760492"/>
          </a:xfrm>
        </p:spPr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 dirty="0"/>
          </a:p>
        </p:txBody>
      </p:sp>
      <p:sp>
        <p:nvSpPr>
          <p:cNvPr id="7" name="Cím helye 13"/>
          <p:cNvSpPr>
            <a:spLocks noGrp="1"/>
          </p:cNvSpPr>
          <p:nvPr>
            <p:ph type="title"/>
          </p:nvPr>
        </p:nvSpPr>
        <p:spPr>
          <a:xfrm>
            <a:off x="179512" y="120650"/>
            <a:ext cx="7776864" cy="42803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hu-HU" smtClean="0"/>
              <a:t>Mintacím szerkesztése</a:t>
            </a:r>
            <a:endParaRPr lang="hu-HU" dirty="0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>
                <a:solidFill>
                  <a:prstClr val="black">
                    <a:tint val="75000"/>
                  </a:prstClr>
                </a:solidFill>
              </a:rPr>
              <a:t>ppt sablon minta tervezet</a:t>
            </a:r>
            <a:endParaRPr lang="hu-H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1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9DC1D-9A64-447E-AAA4-39553E8E655E}" type="slidenum">
              <a:rPr lang="hu-H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átum helye 14"/>
          <p:cNvSpPr>
            <a:spLocks noGrp="1"/>
          </p:cNvSpPr>
          <p:nvPr>
            <p:ph type="dt" sz="half" idx="12"/>
          </p:nvPr>
        </p:nvSpPr>
        <p:spPr>
          <a:xfrm>
            <a:off x="6254750" y="6492875"/>
            <a:ext cx="2062163" cy="365125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hu-HU">
                <a:solidFill>
                  <a:prstClr val="black">
                    <a:tint val="75000"/>
                  </a:prstClr>
                </a:solidFill>
              </a:rPr>
              <a:t>2010.07.25.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Cím és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07950" y="115888"/>
            <a:ext cx="8229600" cy="56197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gram helye 2"/>
          <p:cNvSpPr>
            <a:spLocks noGrp="1"/>
          </p:cNvSpPr>
          <p:nvPr>
            <p:ph type="chart" idx="1"/>
          </p:nvPr>
        </p:nvSpPr>
        <p:spPr>
          <a:xfrm>
            <a:off x="230188" y="765175"/>
            <a:ext cx="8662987" cy="5400675"/>
          </a:xfrm>
        </p:spPr>
        <p:txBody>
          <a:bodyPr/>
          <a:lstStyle/>
          <a:p>
            <a:endParaRPr 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DTransparentLogoFl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966325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Blue&amp;Wh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33375"/>
            <a:ext cx="1198563" cy="70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957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71488" y="4724400"/>
            <a:ext cx="5324475" cy="730250"/>
          </a:xfrm>
        </p:spPr>
        <p:txBody>
          <a:bodyPr anchor="b">
            <a:spAutoFit/>
          </a:bodyPr>
          <a:lstStyle>
            <a:lvl1pPr>
              <a:defRPr sz="2400"/>
            </a:lvl1pPr>
          </a:lstStyle>
          <a:p>
            <a:r>
              <a:rPr lang="en-US"/>
              <a:t>Click to edit </a:t>
            </a:r>
            <a:br>
              <a:rPr lang="en-US"/>
            </a:br>
            <a:r>
              <a:rPr lang="en-US"/>
              <a:t>Master title style</a:t>
            </a:r>
          </a:p>
        </p:txBody>
      </p:sp>
      <p:sp>
        <p:nvSpPr>
          <p:cNvPr id="139571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468313" y="5662613"/>
            <a:ext cx="5327650" cy="212725"/>
          </a:xfrm>
        </p:spPr>
        <p:txBody>
          <a:bodyPr>
            <a:spAutoFit/>
          </a:bodyPr>
          <a:lstStyle>
            <a:lvl1pPr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 sz="14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94457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AC8A0AF1-6882-4A7A-922D-81F25EE2A5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19561101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FBB50C22-9B3D-49DD-8162-D34C7E7DC2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171039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07DB5825-C0A1-4B1F-B8C0-F306A1DA7AB6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hu-HU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0"/>
          </p:nvPr>
        </p:nvSpPr>
        <p:spPr>
          <a:xfrm>
            <a:off x="4286250" y="6346804"/>
            <a:ext cx="4038600" cy="433387"/>
          </a:xfrm>
        </p:spPr>
        <p:txBody>
          <a:bodyPr anchor="ctr"/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68313" y="1628775"/>
            <a:ext cx="3700462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321175" y="1628775"/>
            <a:ext cx="370205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9A5F0572-C8FE-42BB-96CD-77B383AAD8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3090650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AFC25B5C-4389-4329-B629-14BF393E3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Dátum helye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2876994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E9C8D319-9203-4564-A524-A99C477E58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3632994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8CCB159A-E1DF-410C-865B-594D57E9D4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634479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F4890ABF-2E35-4338-B473-466BD7440D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26498520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98134834-1EBB-4312-99E4-A2B1D5E0AC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Dátum hely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14862451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957B4294-CA9B-4B5D-8DC8-D145CACE08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2326544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240463" y="466725"/>
            <a:ext cx="1922462" cy="53530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68313" y="466725"/>
            <a:ext cx="5619750" cy="53530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fld id="{EE1B94BA-0E3F-4F61-8247-363275130E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latin typeface="Open Sans" pitchFamily="34" charset="0"/>
              </a:defRPr>
            </a:lvl1pPr>
          </a:lstStyle>
          <a:p>
            <a:pPr>
              <a:defRPr/>
            </a:pPr>
            <a:r>
              <a:rPr lang="en-GB"/>
              <a:t>00 Month 0000</a:t>
            </a:r>
          </a:p>
        </p:txBody>
      </p:sp>
    </p:spTree>
    <p:extLst>
      <p:ext uri="{BB962C8B-B14F-4D97-AF65-F5344CB8AC3E}">
        <p14:creationId xmlns:p14="http://schemas.microsoft.com/office/powerpoint/2010/main" val="26313192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rgbClr val="EBEB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113" y="6156325"/>
            <a:ext cx="915511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14400"/>
            <a:ext cx="7772400" cy="1470025"/>
          </a:xfrm>
          <a:solidFill>
            <a:srgbClr val="FCB033"/>
          </a:solidFill>
        </p:spPr>
        <p:txBody>
          <a:bodyPr/>
          <a:lstStyle>
            <a:lvl1pPr algn="ctr">
              <a:defRPr sz="3200" baseline="0">
                <a:solidFill>
                  <a:schemeClr val="bg1"/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2819400"/>
          </a:xfrm>
        </p:spPr>
        <p:txBody>
          <a:bodyPr/>
          <a:lstStyle>
            <a:lvl1pPr marL="0" indent="0" algn="ctr">
              <a:buNone/>
              <a:defRPr sz="2400" cap="none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u-H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94AC5D28-E44B-481F-A850-98BE4BEF0368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200" b="1" cap="all"/>
            </a:lvl1pPr>
          </a:lstStyle>
          <a:p>
            <a:r>
              <a:rPr lang="en-US" dirty="0" smtClean="0"/>
              <a:t>Click to edit Master title style</a:t>
            </a:r>
            <a:endParaRPr lang="hu-H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51FFC8DD-1A1C-4D58-93AF-9DB15EE02053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C97F6BED-A435-449B-8FB5-C016066CF083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2F51629E-A507-4400-AC4F-A92897A2C10E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8BCA5A51-0D71-455D-9B4E-C3ACBD1DBFF5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 userDrawn="1"/>
        </p:nvSpPr>
        <p:spPr bwMode="auto">
          <a:xfrm>
            <a:off x="8305800" y="6424613"/>
            <a:ext cx="5127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fld id="{D176458F-6A64-49C2-B9FC-2AA63062BBF0}" type="slidenum">
              <a:rPr lang="en-US" altLang="hu-HU" sz="1200" smtClean="0">
                <a:solidFill>
                  <a:schemeClr val="bg1"/>
                </a:solidFill>
                <a:latin typeface="Arial" charset="0"/>
              </a:rPr>
              <a:pPr algn="ctr" eaLnBrk="1" hangingPunct="1">
                <a:defRPr/>
              </a:pPr>
              <a:t>‹#›</a:t>
            </a:fld>
            <a:endParaRPr lang="hu-HU" altLang="hu-HU" sz="1200" smtClean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u-H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267200" y="6324600"/>
            <a:ext cx="3886200" cy="441325"/>
          </a:xfrm>
          <a:prstGeom prst="rect">
            <a:avLst/>
          </a:prstGeom>
        </p:spPr>
        <p:txBody>
          <a:bodyPr anchor="ctr" anchorCtr="0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/>
              <a:t>Footer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172200"/>
            <a:ext cx="91535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dirty="0" err="1" smtClean="0"/>
              <a:t>Click</a:t>
            </a:r>
            <a:r>
              <a:rPr lang="hu-HU" noProof="0" dirty="0" smtClean="0"/>
              <a:t> to </a:t>
            </a:r>
            <a:r>
              <a:rPr lang="hu-HU" noProof="0" dirty="0" err="1" smtClean="0"/>
              <a:t>edit</a:t>
            </a:r>
            <a:r>
              <a:rPr lang="hu-HU" noProof="0" dirty="0" smtClean="0"/>
              <a:t> Master </a:t>
            </a:r>
            <a:r>
              <a:rPr lang="hu-HU" noProof="0" dirty="0" err="1" smtClean="0"/>
              <a:t>title</a:t>
            </a:r>
            <a:r>
              <a:rPr lang="hu-HU" noProof="0" dirty="0" smtClean="0"/>
              <a:t> </a:t>
            </a:r>
            <a:r>
              <a:rPr lang="hu-HU" noProof="0" dirty="0" err="1" smtClean="0"/>
              <a:t>style</a:t>
            </a:r>
            <a:endParaRPr lang="hu-HU" noProof="0" dirty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Click to edit Master text styles</a:t>
            </a:r>
          </a:p>
          <a:p>
            <a:pPr lvl="1"/>
            <a:r>
              <a:rPr lang="hu-HU" altLang="hu-HU" smtClean="0"/>
              <a:t>Second level</a:t>
            </a:r>
          </a:p>
          <a:p>
            <a:pPr lvl="2"/>
            <a:r>
              <a:rPr lang="hu-HU" altLang="hu-HU" smtClean="0"/>
              <a:t>Third level</a:t>
            </a:r>
          </a:p>
          <a:p>
            <a:pPr lvl="3"/>
            <a:r>
              <a:rPr lang="hu-HU" altLang="hu-HU" smtClean="0"/>
              <a:t>Fourth level</a:t>
            </a:r>
          </a:p>
          <a:p>
            <a:pPr lvl="4"/>
            <a:r>
              <a:rPr lang="hu-HU" altLang="hu-HU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9" r:id="rId13"/>
    <p:sldLayoutId id="2147483760" r:id="rId14"/>
    <p:sldLayoutId id="2147483761" r:id="rId15"/>
    <p:sldLayoutId id="2147483762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kern="1200" cap="all">
          <a:solidFill>
            <a:srgbClr val="FCB033"/>
          </a:solidFill>
          <a:latin typeface="Arial" panose="020B0604020202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CB033"/>
          </a:solidFill>
          <a:latin typeface="Arial" charset="0"/>
          <a:ea typeface="Open Sans" pitchFamily="34" charset="0"/>
          <a:cs typeface="Open San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 b="1">
          <a:solidFill>
            <a:schemeClr val="bg1"/>
          </a:solidFill>
          <a:latin typeface="Open Sans" pitchFamily="34" charset="0"/>
          <a:cs typeface="Open San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257300" indent="-3429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CB033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466725"/>
            <a:ext cx="769461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2051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8313" y="1628775"/>
            <a:ext cx="7554912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2052" name="Rectangle 5"/>
          <p:cNvSpPr>
            <a:spLocks noChangeArrowheads="1"/>
          </p:cNvSpPr>
          <p:nvPr/>
        </p:nvSpPr>
        <p:spPr bwMode="auto">
          <a:xfrm>
            <a:off x="0" y="6248400"/>
            <a:ext cx="91440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endParaRPr lang="hu-HU" altLang="hu-HU" smtClean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94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71488" y="6589713"/>
            <a:ext cx="500062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7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60D5F2A2-DDF5-407C-A711-DEC35552FD4A}" type="slidenum">
              <a:rPr lang="en-US">
                <a:cs typeface="Arial" pitchFamily="34" charset="0"/>
              </a:rPr>
              <a:pPr>
                <a:defRPr/>
              </a:pPr>
              <a:t>‹#›</a:t>
            </a:fld>
            <a:endParaRPr lang="en-US">
              <a:cs typeface="Arial" pitchFamily="34" charset="0"/>
            </a:endParaRPr>
          </a:p>
        </p:txBody>
      </p:sp>
      <p:sp>
        <p:nvSpPr>
          <p:cNvPr id="1394695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71550" y="6588125"/>
            <a:ext cx="2133600" cy="1539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700">
                <a:solidFill>
                  <a:srgbClr val="FFFFFF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r>
              <a:rPr lang="en-GB">
                <a:cs typeface="Arial" pitchFamily="34" charset="0"/>
              </a:rPr>
              <a:t>00 Month 0000</a:t>
            </a:r>
          </a:p>
        </p:txBody>
      </p:sp>
      <p:pic>
        <p:nvPicPr>
          <p:cNvPr id="2055" name="Picture 25" descr="C:\Prosjekter_2006\New Profile PPT\bilde_filer\bw_logo_telenor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1600" y="6276975"/>
            <a:ext cx="1187450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9838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Verdana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ct val="30000"/>
        </a:spcAft>
        <a:buClr>
          <a:schemeClr val="bg1"/>
        </a:buClr>
        <a:buFont typeface="Verdana" pitchFamily="34" charset="0"/>
        <a:defRPr>
          <a:solidFill>
            <a:schemeClr val="bg1"/>
          </a:solidFill>
          <a:latin typeface="+mn-lt"/>
          <a:ea typeface="+mn-ea"/>
          <a:cs typeface="+mn-cs"/>
        </a:defRPr>
      </a:lvl1pPr>
      <a:lvl2pPr marL="271463" indent="-269875" algn="l" rtl="0" eaLnBrk="0" fontAlgn="base" hangingPunct="0">
        <a:spcBef>
          <a:spcPct val="20000"/>
        </a:spcBef>
        <a:spcAft>
          <a:spcPct val="30000"/>
        </a:spcAft>
        <a:buClr>
          <a:schemeClr val="bg1"/>
        </a:buClr>
        <a:buFont typeface="Verdana" pitchFamily="34" charset="0"/>
        <a:buChar char="•"/>
        <a:defRPr>
          <a:solidFill>
            <a:schemeClr val="bg1"/>
          </a:solidFill>
          <a:latin typeface="+mn-lt"/>
        </a:defRPr>
      </a:lvl2pPr>
      <a:lvl3pPr marL="542925" indent="-269875" algn="l" rtl="0" eaLnBrk="0" fontAlgn="base" hangingPunct="0">
        <a:spcBef>
          <a:spcPct val="20000"/>
        </a:spcBef>
        <a:spcAft>
          <a:spcPct val="3000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</a:defRPr>
      </a:lvl3pPr>
      <a:lvl4pPr marL="814388" indent="-269875" algn="l" rtl="0" eaLnBrk="0" fontAlgn="base" hangingPunct="0">
        <a:spcBef>
          <a:spcPct val="20000"/>
        </a:spcBef>
        <a:spcAft>
          <a:spcPct val="3000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</a:defRPr>
      </a:lvl4pPr>
      <a:lvl5pPr marL="1085850" indent="-269875" algn="l" rtl="0" eaLnBrk="0" fontAlgn="base" hangingPunct="0">
        <a:spcBef>
          <a:spcPct val="20000"/>
        </a:spcBef>
        <a:spcAft>
          <a:spcPct val="3000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</a:defRPr>
      </a:lvl5pPr>
      <a:lvl6pPr marL="1543050" indent="-269875" algn="l" rtl="0" fontAlgn="base">
        <a:spcBef>
          <a:spcPct val="20000"/>
        </a:spcBef>
        <a:spcAft>
          <a:spcPct val="3000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</a:defRPr>
      </a:lvl6pPr>
      <a:lvl7pPr marL="2000250" indent="-269875" algn="l" rtl="0" fontAlgn="base">
        <a:spcBef>
          <a:spcPct val="20000"/>
        </a:spcBef>
        <a:spcAft>
          <a:spcPct val="3000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</a:defRPr>
      </a:lvl7pPr>
      <a:lvl8pPr marL="2457450" indent="-269875" algn="l" rtl="0" fontAlgn="base">
        <a:spcBef>
          <a:spcPct val="20000"/>
        </a:spcBef>
        <a:spcAft>
          <a:spcPct val="3000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</a:defRPr>
      </a:lvl8pPr>
      <a:lvl9pPr marL="2914650" indent="-269875" algn="l" rtl="0" fontAlgn="base">
        <a:spcBef>
          <a:spcPct val="20000"/>
        </a:spcBef>
        <a:spcAft>
          <a:spcPct val="3000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hu/url?sa=i&amp;rct=j&amp;q=angry+birds&amp;source=images&amp;cd=&amp;cad=rja&amp;docid=0TEnS_asf0B-lM&amp;tbnid=B4ANMwNYT3lHkM:&amp;ved=0CAUQjRw&amp;url=http://sipmac.blogspot.com/2013/01/angry-birds-political-statement.html&amp;ei=6VYrUZb7CojeswbpvICQDQ&amp;bvm=bv.42768644,d.Yms&amp;psig=AFQjCNFBtAmXiOw4rl5cG65dmW-Fncr5iw&amp;ust=1361881166563821" TargetMode="External"/><Relationship Id="rId13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28.png"/><Relationship Id="rId12" Type="http://schemas.openxmlformats.org/officeDocument/2006/relationships/hyperlink" Target="http://www.google.hu/url?sa=i&amp;rct=j&amp;q=&amp;esrc=s&amp;frm=1&amp;source=images&amp;cd=&amp;cad=rja&amp;docid=UIUzSPUjO0OsrM&amp;tbnid=k-b11TsmqUH1VM:&amp;ved=0CAUQjRw&amp;url=http://chkme.com/seo-joogitoshare.blogspot.com&amp;ei=BouPUpzqFY6X0QW58oDYAg&amp;bvm=bv.56988011,d.Yms&amp;psig=AFQjCNEqezbBw41g11eoZ7uVM-MbpZfyTA&amp;ust=1385225324463601" TargetMode="External"/><Relationship Id="rId2" Type="http://schemas.openxmlformats.org/officeDocument/2006/relationships/hyperlink" Target="http://www.google.hu/url?sa=i&amp;rct=j&amp;q=blog&amp;source=images&amp;cd=&amp;cad=rja&amp;docid=0aHeRZvt45Z2nM&amp;tbnid=h81X58g8YA55GM:&amp;ved=0CAUQjRw&amp;url=http://www.sulysapote.gportal.hu/&amp;ei=tVUrUdHrB8fetAawkoGgDQ&amp;bvm=bv.42768644,d.Yms&amp;psig=AFQjCNHVHsJg5Hh6Namp9QjORooPYss-nw&amp;ust=1361880790475121" TargetMode="External"/><Relationship Id="rId1" Type="http://schemas.openxmlformats.org/officeDocument/2006/relationships/slideLayout" Target="../slideLayouts/slideLayout8.xml"/><Relationship Id="rId6" Type="http://schemas.openxmlformats.org/officeDocument/2006/relationships/hyperlink" Target="http://www.google.hu/url?sa=i&amp;rct=j&amp;q=youtube&amp;source=images&amp;cd=&amp;cad=rja&amp;docid=Z-gk8B1gLaNy2M&amp;tbnid=YNogXO_U5ZNLwM:&amp;ved=0CAUQjRw&amp;url=http://venturebeat.com/2012/12/30/technology-2012-the-years-winners-and-losers/youtube-logo-3/&amp;ei=OlYrUcnDMsjlswaktICYCA&amp;bvm=bv.42768644,d.Yms&amp;psig=AFQjCNGtUjuc6eog6kSetcXg9TN5yh1_1w&amp;ust=1361881004167992" TargetMode="External"/><Relationship Id="rId11" Type="http://schemas.openxmlformats.org/officeDocument/2006/relationships/image" Target="../media/image30.jpeg"/><Relationship Id="rId5" Type="http://schemas.openxmlformats.org/officeDocument/2006/relationships/image" Target="../media/image27.jpeg"/><Relationship Id="rId10" Type="http://schemas.openxmlformats.org/officeDocument/2006/relationships/hyperlink" Target="http://www.google.hu/url?sa=i&amp;rct=j&amp;q=&amp;source=images&amp;cd=&amp;cad=rja&amp;docid=bgPfffNZpJ_nuM&amp;tbnid=P9SwGtd89oWvNM:&amp;ved=0CAUQjRw&amp;url=http://download.filesin.com/soft48-Windows-Live-Messenger-download.html&amp;ei=-sC1UZnHEenJ0QW63YCoBg&amp;bvm=bv.47534661,d.bGE&amp;psig=AFQjCNHrwcVLvcXj7zLJAy8a97Q5rHxzrg&amp;ust=1370952310428328" TargetMode="External"/><Relationship Id="rId4" Type="http://schemas.openxmlformats.org/officeDocument/2006/relationships/hyperlink" Target="http://www.google.hu/url?sa=i&amp;rct=j&amp;q=download&amp;source=images&amp;cd=&amp;cad=rja&amp;docid=cFLHJolfCak2gM&amp;tbnid=GFmW9110FVLHiM:&amp;ved=0CAUQjRw&amp;url=http://www.porvoochurches.org/resources/output06.php&amp;ei=0FUrUdqyJ8XJtQbMu4CIDg&amp;bvm=bv.42768644,d.Yms&amp;psig=AFQjCNEJJv2X4TfyI4iDpKrvAM2dray28w&amp;ust=1361880904363920" TargetMode="External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8.jpeg"/><Relationship Id="rId7" Type="http://schemas.openxmlformats.org/officeDocument/2006/relationships/hyperlink" Target="http://www.google.hu/url?sa=i&amp;rct=j&amp;q=e-banking&amp;source=images&amp;cd=&amp;cad=rja&amp;docid=nfOxGKYoLpSlVM&amp;tbnid=KJycSVJ-DBnrsM:&amp;ved=0CAUQjRw&amp;url=http://gozovhi.blogspot.com/2011/11/apa-sih-e-banking-itu.html&amp;ei=_RqyUYnrE8fLPaq2gOgK&amp;bvm=bv.47534661,d.ZGU&amp;psig=AFQjCNEnawCVvE3VvK7JEuMCtOQfwb3FJw&amp;ust=1370713197291678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jpeg"/><Relationship Id="rId5" Type="http://schemas.openxmlformats.org/officeDocument/2006/relationships/hyperlink" Target="http://www.google.hu/url?sa=i&amp;rct=j&amp;q=&amp;source=images&amp;cd=&amp;cad=rja&amp;docid=hH3OImpz4hLDPM&amp;tbnid=CHbFeQF2JZXo7M:&amp;ved=0CAUQjRw&amp;url=http://subliminalmindprogram.com/464/&amp;ei=WRmyUZ6BH8v3O5mPgdgK&amp;bvm=bv.47534661,d.ZGU&amp;psig=AFQjCNH5ESWll3MDLSE20l7LwugdhdHwdg&amp;ust=1370712742232262" TargetMode="Externa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hu/url?sa=i&amp;rct=j&amp;q=&amp;source=images&amp;cd=&amp;cad=rja&amp;docid=SgrlD3S3ewehtM&amp;tbnid=1lNvJfYmL8hhmM:&amp;ved=0CAUQjRw&amp;url=http://www.salon.com/2012/12/14/who_has_the_best_smartphone/&amp;ei=OfK2UZXdMsfjswb_6oGwCA&amp;bvm=bv.47534661,d.bGE&amp;psig=AFQjCNH-zg3mfxDdIHtjTjv8txeQPBs4mw&amp;ust=1371030381258980" TargetMode="Externa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hu/url?sa=i&amp;rct=j&amp;q=&amp;source=images&amp;cd=&amp;cad=rja&amp;docid=SgrlD3S3ewehtM&amp;tbnid=1lNvJfYmL8hhmM:&amp;ved=0CAUQjRw&amp;url=http://www.salon.com/2012/12/14/who_has_the_best_smartphone/&amp;ei=OfK2UZXdMsfjswb_6oGwCA&amp;bvm=bv.47534661,d.bGE&amp;psig=AFQjCNH-zg3mfxDdIHtjTjv8txeQPBs4mw&amp;ust=1371030381258980" TargetMode="Externa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hyperlink" Target="http://www.google.hu/url?sa=i&amp;rct=j&amp;q=&amp;source=images&amp;cd=&amp;cad=rja&amp;docid=SgrlD3S3ewehtM&amp;tbnid=1lNvJfYmL8hhmM:&amp;ved=0CAUQjRw&amp;url=http://www.salon.com/2012/12/14/who_has_the_best_smartphone/&amp;ei=OfK2UZXdMsfjswb_6oGwCA&amp;bvm=bv.47534661,d.bGE&amp;psig=AFQjCNH-zg3mfxDdIHtjTjv8txeQPBs4mw&amp;ust=1371030381258980" TargetMode="Externa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5.png"/><Relationship Id="rId4" Type="http://schemas.openxmlformats.org/officeDocument/2006/relationships/oleObject" Target="../embeddings/Microsoft_Excel_97-2003_munkalap1.xls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6.png"/><Relationship Id="rId4" Type="http://schemas.openxmlformats.org/officeDocument/2006/relationships/oleObject" Target="../embeddings/Microsoft_Excel_97-2003_munkalap2.xls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7.png"/><Relationship Id="rId4" Type="http://schemas.openxmlformats.org/officeDocument/2006/relationships/oleObject" Target="../embeddings/Microsoft_Excel_97-2003_munkalap3.xls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jpeg"/><Relationship Id="rId7" Type="http://schemas.openxmlformats.org/officeDocument/2006/relationships/image" Target="../media/image54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emf"/><Relationship Id="rId13" Type="http://schemas.openxmlformats.org/officeDocument/2006/relationships/image" Target="../media/image73.emf"/><Relationship Id="rId18" Type="http://schemas.openxmlformats.org/officeDocument/2006/relationships/image" Target="../media/image78.emf"/><Relationship Id="rId26" Type="http://schemas.openxmlformats.org/officeDocument/2006/relationships/image" Target="../media/image86.emf"/><Relationship Id="rId3" Type="http://schemas.openxmlformats.org/officeDocument/2006/relationships/image" Target="../media/image63.emf"/><Relationship Id="rId21" Type="http://schemas.openxmlformats.org/officeDocument/2006/relationships/image" Target="../media/image81.emf"/><Relationship Id="rId7" Type="http://schemas.openxmlformats.org/officeDocument/2006/relationships/image" Target="../media/image67.emf"/><Relationship Id="rId12" Type="http://schemas.openxmlformats.org/officeDocument/2006/relationships/image" Target="../media/image72.emf"/><Relationship Id="rId17" Type="http://schemas.openxmlformats.org/officeDocument/2006/relationships/image" Target="../media/image77.emf"/><Relationship Id="rId25" Type="http://schemas.openxmlformats.org/officeDocument/2006/relationships/image" Target="../media/image85.emf"/><Relationship Id="rId2" Type="http://schemas.openxmlformats.org/officeDocument/2006/relationships/image" Target="../media/image62.emf"/><Relationship Id="rId16" Type="http://schemas.openxmlformats.org/officeDocument/2006/relationships/image" Target="../media/image76.emf"/><Relationship Id="rId20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emf"/><Relationship Id="rId11" Type="http://schemas.openxmlformats.org/officeDocument/2006/relationships/image" Target="../media/image71.emf"/><Relationship Id="rId24" Type="http://schemas.openxmlformats.org/officeDocument/2006/relationships/image" Target="../media/image84.emf"/><Relationship Id="rId5" Type="http://schemas.openxmlformats.org/officeDocument/2006/relationships/image" Target="../media/image65.emf"/><Relationship Id="rId15" Type="http://schemas.openxmlformats.org/officeDocument/2006/relationships/image" Target="../media/image75.emf"/><Relationship Id="rId23" Type="http://schemas.openxmlformats.org/officeDocument/2006/relationships/image" Target="../media/image83.emf"/><Relationship Id="rId10" Type="http://schemas.openxmlformats.org/officeDocument/2006/relationships/image" Target="../media/image70.emf"/><Relationship Id="rId19" Type="http://schemas.openxmlformats.org/officeDocument/2006/relationships/image" Target="../media/image79.emf"/><Relationship Id="rId4" Type="http://schemas.openxmlformats.org/officeDocument/2006/relationships/image" Target="../media/image64.emf"/><Relationship Id="rId9" Type="http://schemas.openxmlformats.org/officeDocument/2006/relationships/image" Target="../media/image69.emf"/><Relationship Id="rId14" Type="http://schemas.openxmlformats.org/officeDocument/2006/relationships/image" Target="../media/image74.emf"/><Relationship Id="rId22" Type="http://schemas.openxmlformats.org/officeDocument/2006/relationships/image" Target="../media/image82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13" Type="http://schemas.openxmlformats.org/officeDocument/2006/relationships/image" Target="../media/image93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91.jpeg"/><Relationship Id="rId5" Type="http://schemas.openxmlformats.org/officeDocument/2006/relationships/image" Target="../media/image59.png"/><Relationship Id="rId15" Type="http://schemas.openxmlformats.org/officeDocument/2006/relationships/image" Target="../media/image95.png"/><Relationship Id="rId10" Type="http://schemas.openxmlformats.org/officeDocument/2006/relationships/image" Target="../media/image90.png"/><Relationship Id="rId4" Type="http://schemas.openxmlformats.org/officeDocument/2006/relationships/image" Target="../media/image58.png"/><Relationship Id="rId9" Type="http://schemas.openxmlformats.org/officeDocument/2006/relationships/image" Target="../media/image89.png"/><Relationship Id="rId1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emf"/><Relationship Id="rId13" Type="http://schemas.openxmlformats.org/officeDocument/2006/relationships/image" Target="../media/image84.emf"/><Relationship Id="rId3" Type="http://schemas.openxmlformats.org/officeDocument/2006/relationships/image" Target="../media/image52.png"/><Relationship Id="rId7" Type="http://schemas.openxmlformats.org/officeDocument/2006/relationships/image" Target="../media/image69.emf"/><Relationship Id="rId12" Type="http://schemas.openxmlformats.org/officeDocument/2006/relationships/image" Target="../media/image82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emf"/><Relationship Id="rId11" Type="http://schemas.openxmlformats.org/officeDocument/2006/relationships/image" Target="../media/image81.emf"/><Relationship Id="rId5" Type="http://schemas.openxmlformats.org/officeDocument/2006/relationships/image" Target="../media/image64.emf"/><Relationship Id="rId15" Type="http://schemas.openxmlformats.org/officeDocument/2006/relationships/image" Target="../media/image77.emf"/><Relationship Id="rId10" Type="http://schemas.openxmlformats.org/officeDocument/2006/relationships/image" Target="../media/image76.emf"/><Relationship Id="rId4" Type="http://schemas.openxmlformats.org/officeDocument/2006/relationships/image" Target="../media/image53.png"/><Relationship Id="rId9" Type="http://schemas.openxmlformats.org/officeDocument/2006/relationships/image" Target="../media/image73.emf"/><Relationship Id="rId14" Type="http://schemas.openxmlformats.org/officeDocument/2006/relationships/image" Target="../media/image86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emf"/><Relationship Id="rId13" Type="http://schemas.openxmlformats.org/officeDocument/2006/relationships/image" Target="../media/image85.emf"/><Relationship Id="rId3" Type="http://schemas.openxmlformats.org/officeDocument/2006/relationships/image" Target="../media/image52.png"/><Relationship Id="rId7" Type="http://schemas.openxmlformats.org/officeDocument/2006/relationships/image" Target="../media/image67.emf"/><Relationship Id="rId12" Type="http://schemas.openxmlformats.org/officeDocument/2006/relationships/image" Target="../media/image83.em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11" Type="http://schemas.openxmlformats.org/officeDocument/2006/relationships/image" Target="../media/image79.emf"/><Relationship Id="rId5" Type="http://schemas.openxmlformats.org/officeDocument/2006/relationships/image" Target="../media/image62.emf"/><Relationship Id="rId10" Type="http://schemas.openxmlformats.org/officeDocument/2006/relationships/image" Target="../media/image78.emf"/><Relationship Id="rId4" Type="http://schemas.openxmlformats.org/officeDocument/2006/relationships/image" Target="../media/image53.png"/><Relationship Id="rId9" Type="http://schemas.openxmlformats.org/officeDocument/2006/relationships/image" Target="../media/image74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13" Type="http://schemas.openxmlformats.org/officeDocument/2006/relationships/image" Target="../media/image62.emf"/><Relationship Id="rId18" Type="http://schemas.openxmlformats.org/officeDocument/2006/relationships/image" Target="../media/image70.emf"/><Relationship Id="rId26" Type="http://schemas.openxmlformats.org/officeDocument/2006/relationships/image" Target="../media/image74.emf"/><Relationship Id="rId3" Type="http://schemas.openxmlformats.org/officeDocument/2006/relationships/image" Target="../media/image100.png"/><Relationship Id="rId21" Type="http://schemas.openxmlformats.org/officeDocument/2006/relationships/image" Target="../media/image86.emf"/><Relationship Id="rId7" Type="http://schemas.openxmlformats.org/officeDocument/2006/relationships/image" Target="../media/image63.emf"/><Relationship Id="rId12" Type="http://schemas.openxmlformats.org/officeDocument/2006/relationships/image" Target="../media/image71.emf"/><Relationship Id="rId17" Type="http://schemas.openxmlformats.org/officeDocument/2006/relationships/image" Target="../media/image85.emf"/><Relationship Id="rId25" Type="http://schemas.openxmlformats.org/officeDocument/2006/relationships/image" Target="../media/image69.emf"/><Relationship Id="rId2" Type="http://schemas.openxmlformats.org/officeDocument/2006/relationships/image" Target="../media/image99.png"/><Relationship Id="rId16" Type="http://schemas.openxmlformats.org/officeDocument/2006/relationships/image" Target="../media/image81.emf"/><Relationship Id="rId20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emf"/><Relationship Id="rId11" Type="http://schemas.openxmlformats.org/officeDocument/2006/relationships/image" Target="../media/image67.emf"/><Relationship Id="rId24" Type="http://schemas.openxmlformats.org/officeDocument/2006/relationships/image" Target="../media/image68.emf"/><Relationship Id="rId5" Type="http://schemas.openxmlformats.org/officeDocument/2006/relationships/image" Target="../media/image78.emf"/><Relationship Id="rId15" Type="http://schemas.openxmlformats.org/officeDocument/2006/relationships/image" Target="../media/image80.emf"/><Relationship Id="rId23" Type="http://schemas.openxmlformats.org/officeDocument/2006/relationships/image" Target="../media/image64.emf"/><Relationship Id="rId28" Type="http://schemas.openxmlformats.org/officeDocument/2006/relationships/image" Target="../media/image84.emf"/><Relationship Id="rId10" Type="http://schemas.openxmlformats.org/officeDocument/2006/relationships/image" Target="../media/image77.emf"/><Relationship Id="rId19" Type="http://schemas.openxmlformats.org/officeDocument/2006/relationships/image" Target="../media/image76.emf"/><Relationship Id="rId4" Type="http://schemas.openxmlformats.org/officeDocument/2006/relationships/image" Target="../media/image72.emf"/><Relationship Id="rId9" Type="http://schemas.openxmlformats.org/officeDocument/2006/relationships/image" Target="../media/image75.emf"/><Relationship Id="rId14" Type="http://schemas.openxmlformats.org/officeDocument/2006/relationships/image" Target="../media/image66.emf"/><Relationship Id="rId22" Type="http://schemas.openxmlformats.org/officeDocument/2006/relationships/image" Target="../media/image73.emf"/><Relationship Id="rId27" Type="http://schemas.openxmlformats.org/officeDocument/2006/relationships/image" Target="../media/image79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png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7" Type="http://schemas.openxmlformats.org/officeDocument/2006/relationships/image" Target="../media/image103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chart" Target="../charts/char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07.png"/><Relationship Id="rId3" Type="http://schemas.openxmlformats.org/officeDocument/2006/relationships/image" Target="../media/image108.jpeg"/><Relationship Id="rId7" Type="http://schemas.openxmlformats.org/officeDocument/2006/relationships/image" Target="../media/image109.jpeg"/><Relationship Id="rId12" Type="http://schemas.openxmlformats.org/officeDocument/2006/relationships/oleObject" Target="../embeddings/Microsoft_Excel-diagram6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05.png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Microsoft_Excel-diagram4.xls"/><Relationship Id="rId10" Type="http://schemas.openxmlformats.org/officeDocument/2006/relationships/image" Target="../media/image106.png"/><Relationship Id="rId4" Type="http://schemas.openxmlformats.org/officeDocument/2006/relationships/oleObject" Target="../embeddings/oleObject4.bin"/><Relationship Id="rId9" Type="http://schemas.openxmlformats.org/officeDocument/2006/relationships/oleObject" Target="../embeddings/Microsoft_Excel-diagram5.xls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Microsoft_Excel-diagram8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12.png"/><Relationship Id="rId5" Type="http://schemas.openxmlformats.org/officeDocument/2006/relationships/image" Target="../media/image110.png"/><Relationship Id="rId10" Type="http://schemas.openxmlformats.org/officeDocument/2006/relationships/oleObject" Target="../embeddings/Microsoft_Excel-diagram9.xls"/><Relationship Id="rId4" Type="http://schemas.openxmlformats.org/officeDocument/2006/relationships/oleObject" Target="../embeddings/Microsoft_Excel-diagram7.xls"/><Relationship Id="rId9" Type="http://schemas.openxmlformats.org/officeDocument/2006/relationships/oleObject" Target="../embeddings/oleObject9.bin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jpeg"/><Relationship Id="rId3" Type="http://schemas.openxmlformats.org/officeDocument/2006/relationships/image" Target="../media/image114.png"/><Relationship Id="rId7" Type="http://schemas.openxmlformats.org/officeDocument/2006/relationships/image" Target="../media/image118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7" Type="http://schemas.openxmlformats.org/officeDocument/2006/relationships/image" Target="../media/image1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tags" Target="../tags/tag48.xml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34" Type="http://schemas.openxmlformats.org/officeDocument/2006/relationships/tags" Target="../tags/tag56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33" Type="http://schemas.openxmlformats.org/officeDocument/2006/relationships/tags" Target="../tags/tag55.xml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29" Type="http://schemas.openxmlformats.org/officeDocument/2006/relationships/tags" Target="../tags/tag51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32" Type="http://schemas.openxmlformats.org/officeDocument/2006/relationships/tags" Target="../tags/tag54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28" Type="http://schemas.openxmlformats.org/officeDocument/2006/relationships/tags" Target="../tags/tag50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tags" Target="../tags/tag53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tags" Target="../tags/tag49.xml"/><Relationship Id="rId30" Type="http://schemas.openxmlformats.org/officeDocument/2006/relationships/tags" Target="../tags/tag52.xml"/><Relationship Id="rId35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10" Type="http://schemas.openxmlformats.org/officeDocument/2006/relationships/image" Target="../media/image55.png"/><Relationship Id="rId4" Type="http://schemas.openxmlformats.org/officeDocument/2006/relationships/tags" Target="../tags/tag60.xml"/><Relationship Id="rId9" Type="http://schemas.openxmlformats.org/officeDocument/2006/relationships/image" Target="../media/image13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oleObject" Target="../embeddings/oleObject10.bin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7.png"/><Relationship Id="rId5" Type="http://schemas.openxmlformats.org/officeDocument/2006/relationships/image" Target="../media/image134.png"/><Relationship Id="rId4" Type="http://schemas.openxmlformats.org/officeDocument/2006/relationships/oleObject" Target="../embeddings/Microsoft_Excel_97-2003_munkalap10.xls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35.png"/><Relationship Id="rId4" Type="http://schemas.openxmlformats.org/officeDocument/2006/relationships/oleObject" Target="../embeddings/Microsoft_Excel_97-2003_munkalap11.xls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136.png"/><Relationship Id="rId4" Type="http://schemas.openxmlformats.org/officeDocument/2006/relationships/oleObject" Target="../embeddings/Microsoft_Excel_97-2003_munkalap12.xls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137.png"/><Relationship Id="rId4" Type="http://schemas.openxmlformats.org/officeDocument/2006/relationships/oleObject" Target="../embeddings/Microsoft_Excel_97-2003_munkalap13.xls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138.png"/><Relationship Id="rId4" Type="http://schemas.openxmlformats.org/officeDocument/2006/relationships/oleObject" Target="../embeddings/Microsoft_Excel_97-2003_munkalap14.xls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139.png"/><Relationship Id="rId4" Type="http://schemas.openxmlformats.org/officeDocument/2006/relationships/oleObject" Target="../embeddings/Microsoft_Excel_97-2003_munkalap15.xls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40.png"/><Relationship Id="rId4" Type="http://schemas.openxmlformats.org/officeDocument/2006/relationships/oleObject" Target="../embeddings/Microsoft_Excel_97-2003_munkalap16.xls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Akos.Szilagyi@ipsos.com" TargetMode="External"/><Relationship Id="rId2" Type="http://schemas.openxmlformats.org/officeDocument/2006/relationships/hyperlink" Target="mailto:imre.kurucz@nrc.hu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INTERNET ÉS PIACKUTATÁS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Kurucz Imre, NRC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66"/>
          <p:cNvSpPr/>
          <p:nvPr/>
        </p:nvSpPr>
        <p:spPr>
          <a:xfrm>
            <a:off x="9089999" y="0"/>
            <a:ext cx="108000" cy="6839998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Rectangle 64"/>
          <p:cNvSpPr/>
          <p:nvPr/>
        </p:nvSpPr>
        <p:spPr>
          <a:xfrm rot="16200000">
            <a:off x="4517997" y="2231998"/>
            <a:ext cx="108001" cy="9144002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66"/>
          <p:cNvSpPr/>
          <p:nvPr/>
        </p:nvSpPr>
        <p:spPr>
          <a:xfrm>
            <a:off x="-3296" y="-11651"/>
            <a:ext cx="108000" cy="6839998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13" name="Tartalom helye 9"/>
          <p:cNvGraphicFramePr>
            <a:graphicFrameLocks/>
          </p:cNvGraphicFramePr>
          <p:nvPr/>
        </p:nvGraphicFramePr>
        <p:xfrm>
          <a:off x="133598" y="3084513"/>
          <a:ext cx="8902452" cy="37734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Diagra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459411"/>
              </p:ext>
            </p:extLst>
          </p:nvPr>
        </p:nvGraphicFramePr>
        <p:xfrm>
          <a:off x="286276" y="171450"/>
          <a:ext cx="8539697" cy="26701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ctangle 64"/>
          <p:cNvSpPr/>
          <p:nvPr/>
        </p:nvSpPr>
        <p:spPr>
          <a:xfrm rot="16200000">
            <a:off x="4518000" y="-1541489"/>
            <a:ext cx="108001" cy="9144002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64"/>
          <p:cNvSpPr/>
          <p:nvPr/>
        </p:nvSpPr>
        <p:spPr>
          <a:xfrm rot="16200000">
            <a:off x="4518001" y="-4518000"/>
            <a:ext cx="108001" cy="9144002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25"/>
          <p:cNvSpPr/>
          <p:nvPr/>
        </p:nvSpPr>
        <p:spPr>
          <a:xfrm>
            <a:off x="2043121" y="2898776"/>
            <a:ext cx="5043487" cy="242889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INTERNETPENETRÁCIÓ ALAKULÁSA</a:t>
            </a:r>
            <a:endParaRPr lang="en-US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52400" y="5943600"/>
            <a:ext cx="3411809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+mn-lt"/>
              </a:rPr>
              <a:t>Forrás: </a:t>
            </a:r>
            <a:r>
              <a:rPr lang="hu-HU" sz="1000" dirty="0" smtClean="0">
                <a:latin typeface="+mn-lt"/>
              </a:rPr>
              <a:t>TNS-NRC </a:t>
            </a:r>
            <a:r>
              <a:rPr lang="hu-HU" sz="1000" dirty="0" err="1" smtClean="0">
                <a:latin typeface="+mn-lt"/>
              </a:rPr>
              <a:t>Interbus</a:t>
            </a:r>
            <a:r>
              <a:rPr lang="hu-HU" sz="1000" dirty="0" smtClean="0">
                <a:latin typeface="+mn-lt"/>
              </a:rPr>
              <a:t>, Nemzeti Olvasottság Kutatás</a:t>
            </a:r>
            <a:endParaRPr lang="hu-HU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03541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459411"/>
              </p:ext>
            </p:extLst>
          </p:nvPr>
        </p:nvGraphicFramePr>
        <p:xfrm>
          <a:off x="286276" y="1219200"/>
          <a:ext cx="8539697" cy="4938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42"/>
          <p:cNvSpPr txBox="1"/>
          <p:nvPr/>
        </p:nvSpPr>
        <p:spPr>
          <a:xfrm>
            <a:off x="1105477" y="255114"/>
            <a:ext cx="7138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/>
              <a:t>AZ </a:t>
            </a:r>
            <a:r>
              <a:rPr lang="hu-HU" sz="2400" dirty="0" smtClean="0">
                <a:latin typeface="+mj-lt"/>
              </a:rPr>
              <a:t>INTERNETEZŐK</a:t>
            </a:r>
            <a:r>
              <a:rPr lang="hu-HU" sz="2400" dirty="0" smtClean="0"/>
              <a:t> ARÁNYA</a:t>
            </a:r>
            <a:br>
              <a:rPr lang="hu-HU" sz="2400" dirty="0" smtClean="0"/>
            </a:br>
            <a:r>
              <a:rPr lang="hu-HU" sz="2400" dirty="0" smtClean="0"/>
              <a:t>AZ ISKOLAI VÉGZETTSÉG FÜGGVÉNYÉBEN</a:t>
            </a:r>
            <a:endParaRPr lang="en-US" sz="2400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5791200" y="5943600"/>
            <a:ext cx="3160137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Nemzeti Olvasottság Kutatás 2013/Q2</a:t>
            </a:r>
            <a:endParaRPr lang="hu-HU" sz="1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459411"/>
              </p:ext>
            </p:extLst>
          </p:nvPr>
        </p:nvGraphicFramePr>
        <p:xfrm>
          <a:off x="304800" y="914400"/>
          <a:ext cx="8539697" cy="5472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42"/>
          <p:cNvSpPr txBox="1"/>
          <p:nvPr/>
        </p:nvSpPr>
        <p:spPr>
          <a:xfrm>
            <a:off x="776853" y="174608"/>
            <a:ext cx="74955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smtClean="0">
                <a:latin typeface="+mj-lt"/>
              </a:rPr>
              <a:t>INTERNETPENETRÁCIÓ</a:t>
            </a:r>
            <a:br>
              <a:rPr lang="hu-HU" sz="2400" dirty="0" smtClean="0">
                <a:latin typeface="+mj-lt"/>
              </a:rPr>
            </a:br>
            <a:r>
              <a:rPr lang="hu-HU" sz="2400" dirty="0" smtClean="0">
                <a:latin typeface="+mj-lt"/>
              </a:rPr>
              <a:t>EGYES CÉLCSOPORTOKBAN</a:t>
            </a:r>
            <a:endParaRPr lang="en-US" sz="2400" dirty="0">
              <a:latin typeface="+mj-lt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0" y="5867400"/>
            <a:ext cx="3160137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Nemzeti Olvasottság Kutatás 2013/Q2</a:t>
            </a:r>
            <a:endParaRPr lang="hu-HU" sz="1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Text Box 2"/>
          <p:cNvSpPr txBox="1">
            <a:spLocks noChangeArrowheads="1"/>
          </p:cNvSpPr>
          <p:nvPr/>
        </p:nvSpPr>
        <p:spPr bwMode="auto">
          <a:xfrm>
            <a:off x="250825" y="0"/>
            <a:ext cx="6760482" cy="956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2800" b="0" dirty="0">
                <a:latin typeface="+mj-lt"/>
              </a:rPr>
              <a:t>Ha az online kutatás kritériumai sérülnek:</a:t>
            </a:r>
            <a:br>
              <a:rPr lang="hu-HU" sz="2800" b="0" dirty="0">
                <a:latin typeface="+mj-lt"/>
              </a:rPr>
            </a:br>
            <a:r>
              <a:rPr lang="hu-HU" sz="2800" b="0" dirty="0" smtClean="0">
                <a:latin typeface="+mj-lt"/>
              </a:rPr>
              <a:t>a </a:t>
            </a:r>
            <a:r>
              <a:rPr lang="hu-HU" sz="2800" dirty="0">
                <a:latin typeface="+mj-lt"/>
              </a:rPr>
              <a:t>hibrid</a:t>
            </a:r>
            <a:r>
              <a:rPr lang="hu-HU" sz="2800" b="0" dirty="0">
                <a:latin typeface="+mj-lt"/>
              </a:rPr>
              <a:t> </a:t>
            </a:r>
            <a:r>
              <a:rPr lang="hu-HU" sz="2800" b="0" dirty="0" smtClean="0">
                <a:latin typeface="+mj-lt"/>
              </a:rPr>
              <a:t>adatfelvétel a megoldás</a:t>
            </a:r>
            <a:endParaRPr lang="hu-HU" sz="2800" b="0" dirty="0">
              <a:latin typeface="+mj-lt"/>
            </a:endParaRPr>
          </a:p>
        </p:txBody>
      </p:sp>
      <p:pic>
        <p:nvPicPr>
          <p:cNvPr id="539660" name="Picture 12" descr="paa1930000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990600"/>
            <a:ext cx="2633662" cy="2735263"/>
          </a:xfrm>
          <a:prstGeom prst="rect">
            <a:avLst/>
          </a:prstGeom>
          <a:noFill/>
        </p:spPr>
      </p:pic>
      <p:pic>
        <p:nvPicPr>
          <p:cNvPr id="539661" name="Picture 13" descr="UPC%20interne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3657600"/>
            <a:ext cx="3787775" cy="2513013"/>
          </a:xfrm>
          <a:prstGeom prst="rect">
            <a:avLst/>
          </a:prstGeom>
          <a:noFill/>
        </p:spPr>
      </p:pic>
      <p:pic>
        <p:nvPicPr>
          <p:cNvPr id="539663" name="Picture 15" descr="438315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29400" y="2971800"/>
            <a:ext cx="2236787" cy="3025775"/>
          </a:xfrm>
          <a:prstGeom prst="rect">
            <a:avLst/>
          </a:prstGeom>
          <a:noFill/>
        </p:spPr>
      </p:pic>
      <p:sp>
        <p:nvSpPr>
          <p:cNvPr id="539665" name="Text Box 17"/>
          <p:cNvSpPr txBox="1">
            <a:spLocks noChangeArrowheads="1"/>
          </p:cNvSpPr>
          <p:nvPr/>
        </p:nvSpPr>
        <p:spPr bwMode="auto">
          <a:xfrm>
            <a:off x="6705600" y="1447800"/>
            <a:ext cx="1880941" cy="1387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2800" b="0" dirty="0">
                <a:latin typeface="+mn-lt"/>
              </a:rPr>
              <a:t>online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&amp;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személyes</a:t>
            </a:r>
          </a:p>
        </p:txBody>
      </p:sp>
      <p:sp>
        <p:nvSpPr>
          <p:cNvPr id="539666" name="Text Box 18"/>
          <p:cNvSpPr txBox="1">
            <a:spLocks noChangeArrowheads="1"/>
          </p:cNvSpPr>
          <p:nvPr/>
        </p:nvSpPr>
        <p:spPr bwMode="auto">
          <a:xfrm>
            <a:off x="762000" y="4191000"/>
            <a:ext cx="1642093" cy="13871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2800" b="0" dirty="0">
                <a:latin typeface="+mn-lt"/>
              </a:rPr>
              <a:t>online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&amp;</a:t>
            </a:r>
            <a:br>
              <a:rPr lang="hu-HU" sz="2800" b="0" dirty="0">
                <a:latin typeface="+mn-lt"/>
              </a:rPr>
            </a:br>
            <a:r>
              <a:rPr lang="hu-HU" sz="2800" b="0" dirty="0">
                <a:latin typeface="+mn-lt"/>
              </a:rPr>
              <a:t>telefonos</a:t>
            </a:r>
          </a:p>
        </p:txBody>
      </p:sp>
      <p:pic>
        <p:nvPicPr>
          <p:cNvPr id="539667" name="Picture 19" descr="cap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1143000"/>
            <a:ext cx="3600450" cy="23955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3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3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3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53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3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3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9665" grpId="0"/>
      <p:bldP spid="53966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Text Box 2"/>
          <p:cNvSpPr txBox="1">
            <a:spLocks noChangeArrowheads="1"/>
          </p:cNvSpPr>
          <p:nvPr/>
        </p:nvSpPr>
        <p:spPr bwMode="auto">
          <a:xfrm>
            <a:off x="250825" y="238125"/>
            <a:ext cx="6521635" cy="5254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2800" dirty="0">
                <a:latin typeface="+mn-lt"/>
              </a:rPr>
              <a:t>Választási előrejelzés hibrid technikával</a:t>
            </a:r>
          </a:p>
        </p:txBody>
      </p:sp>
      <p:sp>
        <p:nvSpPr>
          <p:cNvPr id="541705" name="Text Box 9"/>
          <p:cNvSpPr txBox="1">
            <a:spLocks noChangeArrowheads="1"/>
          </p:cNvSpPr>
          <p:nvPr/>
        </p:nvSpPr>
        <p:spPr bwMode="auto">
          <a:xfrm>
            <a:off x="250825" y="811213"/>
            <a:ext cx="2597484" cy="4638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2400" b="0" dirty="0">
                <a:latin typeface="+mn-lt"/>
              </a:rPr>
              <a:t>NRC, 2010 április</a:t>
            </a:r>
          </a:p>
        </p:txBody>
      </p:sp>
      <p:sp>
        <p:nvSpPr>
          <p:cNvPr id="541706" name="Text Box 10"/>
          <p:cNvSpPr txBox="1">
            <a:spLocks noChangeArrowheads="1"/>
          </p:cNvSpPr>
          <p:nvPr/>
        </p:nvSpPr>
        <p:spPr bwMode="auto">
          <a:xfrm>
            <a:off x="250825" y="1524000"/>
            <a:ext cx="5939744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2000" b="0">
                <a:latin typeface="+mn-lt"/>
              </a:rPr>
              <a:t>online adatfelvétel kiegészítve telefonos interjúkkal</a:t>
            </a:r>
          </a:p>
        </p:txBody>
      </p:sp>
      <p:sp>
        <p:nvSpPr>
          <p:cNvPr id="541707" name="Text Box 11"/>
          <p:cNvSpPr txBox="1">
            <a:spLocks noChangeArrowheads="1"/>
          </p:cNvSpPr>
          <p:nvPr/>
        </p:nvSpPr>
        <p:spPr bwMode="auto">
          <a:xfrm>
            <a:off x="250825" y="2125663"/>
            <a:ext cx="4766346" cy="9255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1800" b="0">
                <a:latin typeface="+mn-lt"/>
              </a:rPr>
              <a:t>18-49 évesek 	=&gt;	online</a:t>
            </a:r>
            <a:br>
              <a:rPr lang="hu-HU" sz="1800" b="0">
                <a:latin typeface="+mn-lt"/>
              </a:rPr>
            </a:br>
            <a:endParaRPr lang="hu-HU" sz="1800" b="0">
              <a:latin typeface="+mn-lt"/>
            </a:endParaRPr>
          </a:p>
          <a:p>
            <a:r>
              <a:rPr lang="hu-HU" sz="1800" b="0">
                <a:latin typeface="+mn-lt"/>
              </a:rPr>
              <a:t>50 felettiek	=&gt;	online + telefonos</a:t>
            </a:r>
          </a:p>
        </p:txBody>
      </p:sp>
      <p:sp>
        <p:nvSpPr>
          <p:cNvPr id="541710" name="Text Box 14"/>
          <p:cNvSpPr txBox="1">
            <a:spLocks noChangeArrowheads="1"/>
          </p:cNvSpPr>
          <p:nvPr/>
        </p:nvSpPr>
        <p:spPr bwMode="auto">
          <a:xfrm>
            <a:off x="233363" y="3263900"/>
            <a:ext cx="4721462" cy="4638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tabLst>
                <a:tab pos="363538" algn="l"/>
              </a:tabLst>
            </a:pPr>
            <a:r>
              <a:rPr lang="hu-HU" sz="2400" b="0">
                <a:latin typeface="+mn-lt"/>
              </a:rPr>
              <a:t>1050 online, 150 telefonos interjú</a:t>
            </a:r>
          </a:p>
        </p:txBody>
      </p:sp>
      <p:pic>
        <p:nvPicPr>
          <p:cNvPr id="541713" name="Picture 17" descr="valaszta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1400" y="2060575"/>
            <a:ext cx="2987675" cy="1897063"/>
          </a:xfrm>
          <a:prstGeom prst="rect">
            <a:avLst/>
          </a:prstGeom>
          <a:noFill/>
        </p:spPr>
      </p:pic>
      <p:pic>
        <p:nvPicPr>
          <p:cNvPr id="541714" name="Picture 18" descr="VLASZT~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887788"/>
            <a:ext cx="9144000" cy="2284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2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30188" y="757238"/>
          <a:ext cx="8821737" cy="5429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43751" name="Rectangle 7"/>
          <p:cNvSpPr>
            <a:spLocks noGrp="1" noChangeArrowheads="1"/>
          </p:cNvSpPr>
          <p:nvPr>
            <p:ph type="title"/>
          </p:nvPr>
        </p:nvSpPr>
        <p:spPr>
          <a:xfrm>
            <a:off x="-228600" y="44450"/>
            <a:ext cx="9601200" cy="561975"/>
          </a:xfrm>
          <a:noFill/>
          <a:ln/>
        </p:spPr>
        <p:txBody>
          <a:bodyPr>
            <a:noAutofit/>
          </a:bodyPr>
          <a:lstStyle/>
          <a:p>
            <a:pPr algn="ctr"/>
            <a:r>
              <a:rPr lang="hu-HU" sz="2000" b="0" dirty="0">
                <a:solidFill>
                  <a:schemeClr val="tx1"/>
                </a:solidFill>
                <a:latin typeface="+mj-lt"/>
              </a:rPr>
              <a:t>Az igazság </a:t>
            </a:r>
            <a:r>
              <a:rPr lang="hu-HU" sz="2000" b="0" dirty="0" smtClean="0">
                <a:solidFill>
                  <a:schemeClr val="tx1"/>
                </a:solidFill>
                <a:latin typeface="+mj-lt"/>
              </a:rPr>
              <a:t>pillanata: becslés </a:t>
            </a:r>
            <a:r>
              <a:rPr lang="hu-HU" sz="2000" b="0" dirty="0">
                <a:solidFill>
                  <a:schemeClr val="tx1"/>
                </a:solidFill>
                <a:latin typeface="+mj-lt"/>
              </a:rPr>
              <a:t>vs. </a:t>
            </a:r>
            <a:r>
              <a:rPr lang="hu-HU" sz="2000" b="0" dirty="0" smtClean="0">
                <a:solidFill>
                  <a:schemeClr val="tx1"/>
                </a:solidFill>
                <a:latin typeface="+mj-lt"/>
              </a:rPr>
              <a:t>Tényleges Eredmények</a:t>
            </a:r>
            <a:endParaRPr lang="hu-HU" sz="2000" b="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3753" name="Text Box 9"/>
          <p:cNvSpPr txBox="1">
            <a:spLocks noChangeArrowheads="1"/>
          </p:cNvSpPr>
          <p:nvPr/>
        </p:nvSpPr>
        <p:spPr bwMode="auto">
          <a:xfrm>
            <a:off x="3581400" y="5715000"/>
            <a:ext cx="5145088" cy="24447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1000" b="0" dirty="0">
                <a:latin typeface="Verdana" pitchFamily="34" charset="0"/>
              </a:rPr>
              <a:t>Forrás: NRC online-telefonos választási előrejelzés, 2010 április (n= 1200 fő)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Online kérdőív:</a:t>
            </a:r>
            <a:br>
              <a:rPr lang="hu-HU" dirty="0" smtClean="0"/>
            </a:br>
            <a:r>
              <a:rPr lang="hu-HU" dirty="0" smtClean="0"/>
              <a:t>mire figyeljünk?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105418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68930" y="505251"/>
            <a:ext cx="26046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ÖNKITÖLTŐS,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NINCS KÉRDEZŐBIZTOS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182030" y="2265549"/>
            <a:ext cx="27927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SZÉLESKÖRŰ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TECHNIKAI MEGOLDÁSOK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116810" y="5570833"/>
            <a:ext cx="2897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A KÉRDŐÍV HOSSZA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HANGSÚLYOSABB KÉRDÉS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3296" y="-11651"/>
            <a:ext cx="9173395" cy="6851650"/>
            <a:chOff x="-3296" y="-11651"/>
            <a:chExt cx="9173395" cy="6851650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59858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7569378" y="1920070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6454443" y="3789597"/>
            <a:ext cx="22669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OFFLINE KÉRDEZÉSI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TECHNIKÁK NEM</a:t>
            </a:r>
            <a:br>
              <a:rPr lang="hu-HU" sz="1600" dirty="0" smtClean="0">
                <a:solidFill>
                  <a:srgbClr val="FFFFFF"/>
                </a:solidFill>
                <a:latin typeface="+mn-lt"/>
              </a:rPr>
            </a:br>
            <a:r>
              <a:rPr lang="hu-HU" sz="1600" dirty="0" smtClean="0">
                <a:solidFill>
                  <a:srgbClr val="FFFFFF"/>
                </a:solidFill>
                <a:latin typeface="+mn-lt"/>
              </a:rPr>
              <a:t>MINDIG MŰKÖDNEK</a:t>
            </a:r>
            <a:endParaRPr lang="en-US" sz="1600" dirty="0">
              <a:solidFill>
                <a:srgbClr val="FFFFFF"/>
              </a:solidFill>
              <a:latin typeface="+mn-lt"/>
            </a:endParaRPr>
          </a:p>
        </p:txBody>
      </p:sp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416" y="85729"/>
            <a:ext cx="5904102" cy="4349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04" y="4412039"/>
            <a:ext cx="5889814" cy="431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98"/>
          <p:cNvSpPr/>
          <p:nvPr/>
        </p:nvSpPr>
        <p:spPr>
          <a:xfrm rot="16200000">
            <a:off x="4526186" y="2220348"/>
            <a:ext cx="108000" cy="918000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23431" y="548115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 KÉRDŐÍV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30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églalap 11"/>
          <p:cNvSpPr/>
          <p:nvPr/>
        </p:nvSpPr>
        <p:spPr>
          <a:xfrm>
            <a:off x="4824765" y="3832182"/>
            <a:ext cx="1152128" cy="27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/>
          <p:cNvSpPr/>
          <p:nvPr/>
        </p:nvSpPr>
        <p:spPr>
          <a:xfrm>
            <a:off x="95808" y="3399325"/>
            <a:ext cx="9004477" cy="3430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6200000">
            <a:off x="4510285" y="-1172797"/>
            <a:ext cx="108001" cy="9072000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22168" y="34804"/>
            <a:ext cx="108000" cy="6767999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704FBF"/>
          </a:solidFill>
        </p:grpSpPr>
        <p:sp>
          <p:nvSpPr>
            <p:cNvPr id="44" name="Rectangle 43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36658" y="45107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egyértelmű kérdések, leírások</a:t>
            </a:r>
            <a:endParaRPr lang="hu-HU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6703717" y="-89422"/>
            <a:ext cx="108004" cy="4745905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 rot="16200000">
            <a:off x="4525475" y="-55525"/>
            <a:ext cx="108005" cy="9102385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37692" y="3737888"/>
            <a:ext cx="3916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dizájn, grafikus megoldások szerepe</a:t>
            </a:r>
            <a:endParaRPr lang="hu-HU" dirty="0">
              <a:latin typeface="+mn-lt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4545190" y="1045973"/>
            <a:ext cx="108005" cy="9141815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77122" y="4857988"/>
            <a:ext cx="4455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nyitott (szabadszavas) kérdések kezelése</a:t>
            </a:r>
            <a:endParaRPr lang="hu-HU" dirty="0"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6657150" y="-1218742"/>
            <a:ext cx="108004" cy="4745905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444558" y="1531580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rövid kérdések, leírások</a:t>
            </a:r>
            <a:endParaRPr lang="hu-HU" dirty="0">
              <a:latin typeface="+mn-lt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450420" y="2628336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egyszerű megoldások</a:t>
            </a:r>
            <a:endParaRPr lang="hu-HU" dirty="0">
              <a:latin typeface="+mn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472430" y="6031287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NT/NV kezelése</a:t>
            </a:r>
            <a:endParaRPr lang="hu-HU" dirty="0">
              <a:latin typeface="+mn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426" y="3737888"/>
            <a:ext cx="2933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FÉLREÉRTÉS VESZÉLYE</a:t>
            </a:r>
            <a:endParaRPr lang="hu-HU" dirty="0">
              <a:latin typeface="+mn-lt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5856" y="4724400"/>
            <a:ext cx="4121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FELÜLETESSÉG, STRAIGHT-LINING</a:t>
            </a:r>
            <a:br>
              <a:rPr lang="hu-HU" dirty="0" smtClean="0">
                <a:latin typeface="+mn-lt"/>
              </a:rPr>
            </a:br>
            <a:r>
              <a:rPr lang="hu-HU" dirty="0" smtClean="0">
                <a:latin typeface="+mn-lt"/>
              </a:rPr>
              <a:t>VESZÉLYE</a:t>
            </a:r>
            <a:endParaRPr lang="hu-HU" dirty="0">
              <a:latin typeface="+mn-lt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41164" y="6031287"/>
            <a:ext cx="3501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LEMORZSOLÓDÁS VESZÉLYE</a:t>
            </a:r>
            <a:endParaRPr lang="hu-HU" dirty="0">
              <a:latin typeface="+mn-lt"/>
            </a:endParaRPr>
          </a:p>
        </p:txBody>
      </p:sp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004" y="85729"/>
            <a:ext cx="4243640" cy="322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55"/>
          <p:cNvSpPr/>
          <p:nvPr/>
        </p:nvSpPr>
        <p:spPr>
          <a:xfrm>
            <a:off x="0" y="457200"/>
            <a:ext cx="2117796" cy="781810"/>
          </a:xfrm>
          <a:prstGeom prst="rect">
            <a:avLst/>
          </a:prstGeom>
          <a:solidFill>
            <a:srgbClr val="704F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AZ ONLINE KÉRDEZÉS SAJÁTOSSÁGAI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67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Hogyan netezünk?</a:t>
            </a:r>
            <a:br>
              <a:rPr lang="hu-HU" dirty="0" smtClean="0"/>
            </a:br>
            <a:r>
              <a:rPr lang="hu-HU" dirty="0" smtClean="0"/>
              <a:t>(NÉHÁNY KUTATÁSI ADAT)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mit tud az online?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 rot="16200000">
            <a:off x="4517993" y="-4522638"/>
            <a:ext cx="108000" cy="9144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4503230" y="-1129356"/>
            <a:ext cx="107320" cy="9107994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 rot="16200000">
            <a:off x="4526186" y="2220348"/>
            <a:ext cx="108000" cy="918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0"/>
          <p:cNvSpPr/>
          <p:nvPr/>
        </p:nvSpPr>
        <p:spPr>
          <a:xfrm>
            <a:off x="3024900" y="60350"/>
            <a:ext cx="108000" cy="680399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Rectangle 12"/>
          <p:cNvSpPr/>
          <p:nvPr/>
        </p:nvSpPr>
        <p:spPr>
          <a:xfrm>
            <a:off x="-3296" y="-11651"/>
            <a:ext cx="108000" cy="683999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Rectangle 34"/>
          <p:cNvSpPr/>
          <p:nvPr/>
        </p:nvSpPr>
        <p:spPr>
          <a:xfrm>
            <a:off x="6036054" y="28549"/>
            <a:ext cx="108000" cy="680399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3"/>
          <p:cNvSpPr/>
          <p:nvPr/>
        </p:nvSpPr>
        <p:spPr>
          <a:xfrm>
            <a:off x="9062099" y="-11651"/>
            <a:ext cx="108000" cy="6839998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19494" y="2058516"/>
            <a:ext cx="1513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/>
              <a:t>89%</a:t>
            </a:r>
            <a:endParaRPr lang="en-US" sz="6000" dirty="0"/>
          </a:p>
        </p:txBody>
      </p:sp>
      <p:pic>
        <p:nvPicPr>
          <p:cNvPr id="71684" name="Picture 4" descr="http://blog.delicious.com/wp-content/uploads/2013/07/facebook_logo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04" y="152584"/>
            <a:ext cx="1662168" cy="1662168"/>
          </a:xfrm>
          <a:prstGeom prst="rect">
            <a:avLst/>
          </a:prstGeom>
          <a:noFill/>
        </p:spPr>
      </p:pic>
      <p:pic>
        <p:nvPicPr>
          <p:cNvPr id="71686" name="Picture 6" descr="http://www.porvoochurches.org/sharedassets/images/resources/liturgy/download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704" y="3576150"/>
            <a:ext cx="2034627" cy="1943605"/>
          </a:xfrm>
          <a:prstGeom prst="rect">
            <a:avLst/>
          </a:prstGeom>
          <a:noFill/>
        </p:spPr>
      </p:pic>
      <p:pic>
        <p:nvPicPr>
          <p:cNvPr id="71690" name="Picture 10" descr="http://venturebeat.files.wordpress.com/2012/12/youtube-logo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69558" y="3478302"/>
            <a:ext cx="2130514" cy="1505921"/>
          </a:xfrm>
          <a:prstGeom prst="rect">
            <a:avLst/>
          </a:prstGeom>
          <a:noFill/>
        </p:spPr>
      </p:pic>
      <p:sp>
        <p:nvSpPr>
          <p:cNvPr id="35" name="TextBox 42"/>
          <p:cNvSpPr txBox="1"/>
          <p:nvPr/>
        </p:nvSpPr>
        <p:spPr>
          <a:xfrm>
            <a:off x="3135686" y="2065822"/>
            <a:ext cx="1725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/>
              <a:t>46%</a:t>
            </a:r>
            <a:endParaRPr lang="en-US" sz="6000" dirty="0"/>
          </a:p>
        </p:txBody>
      </p:sp>
      <p:sp>
        <p:nvSpPr>
          <p:cNvPr id="41" name="TextBox 42"/>
          <p:cNvSpPr txBox="1"/>
          <p:nvPr/>
        </p:nvSpPr>
        <p:spPr>
          <a:xfrm>
            <a:off x="6096000" y="2050013"/>
            <a:ext cx="172515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/>
              <a:t>52%</a:t>
            </a:r>
            <a:endParaRPr lang="en-US" sz="6000" dirty="0"/>
          </a:p>
        </p:txBody>
      </p:sp>
      <p:sp>
        <p:nvSpPr>
          <p:cNvPr id="51" name="TextBox 42"/>
          <p:cNvSpPr txBox="1"/>
          <p:nvPr/>
        </p:nvSpPr>
        <p:spPr>
          <a:xfrm>
            <a:off x="244618" y="5448003"/>
            <a:ext cx="1513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/>
              <a:t>69%</a:t>
            </a:r>
            <a:endParaRPr lang="en-US" sz="6000" dirty="0"/>
          </a:p>
        </p:txBody>
      </p:sp>
      <p:sp>
        <p:nvSpPr>
          <p:cNvPr id="55" name="TextBox 42"/>
          <p:cNvSpPr txBox="1"/>
          <p:nvPr/>
        </p:nvSpPr>
        <p:spPr>
          <a:xfrm>
            <a:off x="3284350" y="5443883"/>
            <a:ext cx="15135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/>
              <a:t>67%</a:t>
            </a:r>
            <a:endParaRPr lang="en-US" sz="6000" dirty="0"/>
          </a:p>
        </p:txBody>
      </p:sp>
      <p:sp>
        <p:nvSpPr>
          <p:cNvPr id="59" name="TextBox 42"/>
          <p:cNvSpPr txBox="1"/>
          <p:nvPr/>
        </p:nvSpPr>
        <p:spPr>
          <a:xfrm>
            <a:off x="6258844" y="5446482"/>
            <a:ext cx="15135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6000" dirty="0" smtClean="0"/>
              <a:t>39%</a:t>
            </a:r>
            <a:endParaRPr lang="en-US" sz="6000" dirty="0"/>
          </a:p>
        </p:txBody>
      </p:sp>
      <p:pic>
        <p:nvPicPr>
          <p:cNvPr id="71694" name="Picture 14" descr="http://3.bp.blogspot.com/-NBeEUYkKokA/UMR4WOva-DI/AAAAAAAAPm0/iLii3eDXy9I/s1600/angry+birds+pajaros+furiosos+2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44055" y="3506879"/>
            <a:ext cx="1902770" cy="1902770"/>
          </a:xfrm>
          <a:prstGeom prst="rect">
            <a:avLst/>
          </a:prstGeom>
          <a:noFill/>
        </p:spPr>
      </p:pic>
      <p:pic>
        <p:nvPicPr>
          <p:cNvPr id="149506" name="Picture 2" descr="http://download.filesin.com/uploads/88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20413" y="228600"/>
            <a:ext cx="894387" cy="830103"/>
          </a:xfrm>
          <a:prstGeom prst="rect">
            <a:avLst/>
          </a:prstGeom>
          <a:noFill/>
        </p:spPr>
      </p:pic>
      <p:sp>
        <p:nvSpPr>
          <p:cNvPr id="21" name="Rectangle 25"/>
          <p:cNvSpPr/>
          <p:nvPr/>
        </p:nvSpPr>
        <p:spPr>
          <a:xfrm>
            <a:off x="2061353" y="3292566"/>
            <a:ext cx="5043487" cy="242889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INTERNETEN VÉGZETT TEVÉKENYSÉGEK</a:t>
            </a:r>
            <a:endParaRPr lang="en-US" dirty="0"/>
          </a:p>
        </p:txBody>
      </p:sp>
      <p:pic>
        <p:nvPicPr>
          <p:cNvPr id="11266" name="Picture 2" descr="https://encrypted-tbn1.gstatic.com/images?q=tbn:ANd9GcQUqbmaqBYOYBtqQLJ4qErzjYHjKb4d9BNfGudmSVbupaCkuI0y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114800" y="609600"/>
            <a:ext cx="1028701" cy="1028701"/>
          </a:xfrm>
          <a:prstGeom prst="rect">
            <a:avLst/>
          </a:prstGeom>
          <a:noFill/>
        </p:spPr>
      </p:pic>
      <p:pic>
        <p:nvPicPr>
          <p:cNvPr id="23" name="Kép 22" descr="banking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219825" y="133350"/>
            <a:ext cx="2466975" cy="184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5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vásárló nő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0" y="404813"/>
            <a:ext cx="5616575" cy="2232025"/>
          </a:xfrm>
        </p:spPr>
        <p:txBody>
          <a:bodyPr>
            <a:normAutofit lnSpcReduction="10000"/>
          </a:bodyPr>
          <a:lstStyle/>
          <a:p>
            <a:pPr marL="0" indent="0" algn="ctr" eaLnBrk="1" hangingPunct="1">
              <a:buNone/>
            </a:pPr>
            <a:r>
              <a:rPr lang="hu-HU" sz="2400" b="0" dirty="0" smtClean="0">
                <a:latin typeface="+mj-lt"/>
              </a:rPr>
              <a:t>A legalább hetente internetezők 75%-a,</a:t>
            </a:r>
            <a:br>
              <a:rPr lang="hu-HU" sz="2400" b="0" dirty="0" smtClean="0">
                <a:latin typeface="+mj-lt"/>
              </a:rPr>
            </a:br>
            <a:r>
              <a:rPr lang="hu-HU" sz="2400" b="0" dirty="0" smtClean="0">
                <a:latin typeface="+mj-lt"/>
              </a:rPr>
              <a:t>3,2 millió magyar felnőtt rendelt már valamilyen terméket, szolgáltatást</a:t>
            </a:r>
            <a:br>
              <a:rPr lang="hu-HU" sz="2400" b="0" dirty="0" smtClean="0">
                <a:latin typeface="+mj-lt"/>
              </a:rPr>
            </a:br>
            <a:r>
              <a:rPr lang="hu-HU" sz="2400" b="0" dirty="0" smtClean="0">
                <a:latin typeface="+mj-lt"/>
              </a:rPr>
              <a:t>az interneten</a:t>
            </a:r>
          </a:p>
          <a:p>
            <a:pPr marL="0" indent="0" algn="ctr" eaLnBrk="1" hangingPunct="1">
              <a:buNone/>
            </a:pPr>
            <a:r>
              <a:rPr lang="hu-HU" sz="2400" dirty="0" smtClean="0">
                <a:latin typeface="+mj-lt"/>
              </a:rPr>
              <a:t>Fél év alatt 50%</a:t>
            </a:r>
            <a:br>
              <a:rPr lang="hu-HU" sz="2400" dirty="0" smtClean="0">
                <a:latin typeface="+mj-lt"/>
              </a:rPr>
            </a:br>
            <a:r>
              <a:rPr lang="hu-HU" sz="2400" dirty="0" smtClean="0">
                <a:latin typeface="+mj-lt"/>
              </a:rPr>
              <a:t>(1,6 millió ember) vásárolt online.</a:t>
            </a:r>
          </a:p>
          <a:p>
            <a:pPr marL="0" indent="0" algn="ctr" eaLnBrk="1" hangingPunct="1">
              <a:buNone/>
            </a:pPr>
            <a:endParaRPr lang="hu-HU" sz="2400" b="0" dirty="0" smtClean="0">
              <a:latin typeface="+mj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073775" y="3352800"/>
            <a:ext cx="3070225" cy="9350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Tavaly a karácsonyfa alá 29% vett a neten</a:t>
            </a:r>
            <a:r>
              <a:rPr kumimoji="0" lang="hu-HU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ajándékot.</a:t>
            </a:r>
            <a:endParaRPr kumimoji="0" lang="hu-HU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pénz és lapto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538" y="404813"/>
            <a:ext cx="2976562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Rectangle 3"/>
          <p:cNvSpPr>
            <a:spLocks noGrp="1" noChangeArrowheads="1"/>
          </p:cNvSpPr>
          <p:nvPr>
            <p:ph type="title"/>
          </p:nvPr>
        </p:nvSpPr>
        <p:spPr>
          <a:xfrm>
            <a:off x="107950" y="115888"/>
            <a:ext cx="9036050" cy="5619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hu-HU" sz="2400" b="0" dirty="0" smtClean="0">
                <a:solidFill>
                  <a:schemeClr val="tx1"/>
                </a:solidFill>
                <a:latin typeface="+mj-lt"/>
              </a:rPr>
              <a:t>Miért vásárolunk az interneten? TOP3 előny</a:t>
            </a:r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95288" y="1341438"/>
            <a:ext cx="3671887" cy="7921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hu-HU" sz="2400" b="0" dirty="0" smtClean="0">
                <a:latin typeface="Verdana" pitchFamily="34" charset="0"/>
              </a:rPr>
              <a:t>kedvezőbb ár</a:t>
            </a: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95288" y="3284538"/>
            <a:ext cx="446405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Tx/>
              <a:buFontTx/>
              <a:buNone/>
            </a:pPr>
            <a:r>
              <a:rPr lang="hu-HU" sz="2400">
                <a:latin typeface="Verdana" pitchFamily="34" charset="0"/>
              </a:rPr>
              <a:t>non-stop „nyitvatartás”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395288" y="5229225"/>
            <a:ext cx="381635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Tx/>
              <a:buFontTx/>
              <a:buNone/>
            </a:pPr>
            <a:r>
              <a:rPr lang="hu-HU" sz="2400">
                <a:latin typeface="Verdana" pitchFamily="34" charset="0"/>
              </a:rPr>
              <a:t>házhozszállítás</a:t>
            </a:r>
          </a:p>
        </p:txBody>
      </p:sp>
      <p:pic>
        <p:nvPicPr>
          <p:cNvPr id="25607" name="Picture 7" descr="CSM0026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2636838"/>
            <a:ext cx="2947988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8" descr="online_shopping_420-420x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25" y="4724400"/>
            <a:ext cx="2952750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Rectangle 9"/>
          <p:cNvSpPr>
            <a:spLocks noChangeArrowheads="1"/>
          </p:cNvSpPr>
          <p:nvPr/>
        </p:nvSpPr>
        <p:spPr bwMode="auto">
          <a:xfrm>
            <a:off x="3060700" y="1195388"/>
            <a:ext cx="19431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Tx/>
              <a:buFontTx/>
              <a:buNone/>
            </a:pPr>
            <a:r>
              <a:rPr lang="hu-HU" sz="4000" dirty="0" smtClean="0">
                <a:solidFill>
                  <a:srgbClr val="FE7F00"/>
                </a:solidFill>
                <a:latin typeface="Verdana" pitchFamily="34" charset="0"/>
              </a:rPr>
              <a:t>51%</a:t>
            </a:r>
            <a:endParaRPr lang="hu-HU" sz="4000" dirty="0">
              <a:solidFill>
                <a:srgbClr val="FE7F00"/>
              </a:solidFill>
              <a:latin typeface="Verdana" pitchFamily="34" charset="0"/>
            </a:endParaRPr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4211638" y="3141663"/>
            <a:ext cx="18430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Tx/>
              <a:buFontTx/>
              <a:buNone/>
            </a:pPr>
            <a:r>
              <a:rPr lang="hu-HU" sz="4000" dirty="0" smtClean="0">
                <a:solidFill>
                  <a:srgbClr val="FE7F00"/>
                </a:solidFill>
                <a:latin typeface="Verdana" pitchFamily="34" charset="0"/>
              </a:rPr>
              <a:t>45%</a:t>
            </a:r>
            <a:endParaRPr lang="hu-HU" sz="4000" dirty="0">
              <a:solidFill>
                <a:srgbClr val="FE7F00"/>
              </a:solidFill>
              <a:latin typeface="Verdana" pitchFamily="34" charset="0"/>
            </a:endParaRPr>
          </a:p>
        </p:txBody>
      </p:sp>
      <p:sp>
        <p:nvSpPr>
          <p:cNvPr id="25611" name="Rectangle 11"/>
          <p:cNvSpPr>
            <a:spLocks noChangeArrowheads="1"/>
          </p:cNvSpPr>
          <p:nvPr/>
        </p:nvSpPr>
        <p:spPr bwMode="auto">
          <a:xfrm>
            <a:off x="3059113" y="5084763"/>
            <a:ext cx="1943100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10000"/>
              </a:lnSpc>
              <a:spcBef>
                <a:spcPct val="20000"/>
              </a:spcBef>
              <a:buClrTx/>
              <a:buFontTx/>
              <a:buNone/>
            </a:pPr>
            <a:r>
              <a:rPr lang="hu-HU" sz="4000" dirty="0" smtClean="0">
                <a:solidFill>
                  <a:srgbClr val="FE7F00"/>
                </a:solidFill>
                <a:latin typeface="Verdana" pitchFamily="34" charset="0"/>
              </a:rPr>
              <a:t>38%</a:t>
            </a:r>
            <a:endParaRPr lang="hu-HU" sz="4000" dirty="0">
              <a:solidFill>
                <a:srgbClr val="FE7F00"/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7" name="Picture 3" descr="deliver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765175"/>
            <a:ext cx="3267075" cy="3384550"/>
          </a:xfrm>
          <a:prstGeom prst="rect">
            <a:avLst/>
          </a:prstGeom>
          <a:noFill/>
        </p:spPr>
      </p:pic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4011613" y="1535113"/>
          <a:ext cx="4902200" cy="4862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7829" name="Text Box 5"/>
          <p:cNvSpPr txBox="1">
            <a:spLocks noChangeArrowheads="1"/>
          </p:cNvSpPr>
          <p:nvPr/>
        </p:nvSpPr>
        <p:spPr bwMode="auto">
          <a:xfrm>
            <a:off x="3563938" y="860425"/>
            <a:ext cx="4916772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r>
              <a:rPr lang="hu-HU" sz="1600" dirty="0">
                <a:latin typeface="+mn-lt"/>
              </a:rPr>
              <a:t>A drága házhozszállítás miatt előfordult már, hogy…</a:t>
            </a:r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179388" y="4221163"/>
            <a:ext cx="3671887" cy="1944687"/>
          </a:xfrm>
          <a:prstGeom prst="ellipse">
            <a:avLst/>
          </a:prstGeom>
          <a:solidFill>
            <a:srgbClr val="A9D82A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90000" tIns="46800" rIns="90000" bIns="46800" anchor="ctr">
            <a:spAutoFit/>
          </a:bodyPr>
          <a:lstStyle/>
          <a:p>
            <a:endParaRPr lang="hu-HU"/>
          </a:p>
        </p:txBody>
      </p:sp>
      <p:sp>
        <p:nvSpPr>
          <p:cNvPr id="77832" name="Text Box 8"/>
          <p:cNvSpPr txBox="1">
            <a:spLocks noChangeArrowheads="1"/>
          </p:cNvSpPr>
          <p:nvPr/>
        </p:nvSpPr>
        <p:spPr bwMode="auto">
          <a:xfrm>
            <a:off x="323850" y="4764088"/>
            <a:ext cx="3421063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1600" dirty="0">
                <a:latin typeface="Verdana" pitchFamily="34" charset="0"/>
              </a:rPr>
              <a:t>Az online vásárlók </a:t>
            </a:r>
            <a:r>
              <a:rPr lang="hu-HU" sz="1600" b="1" dirty="0" smtClean="0">
                <a:solidFill>
                  <a:srgbClr val="FF0000"/>
                </a:solidFill>
                <a:latin typeface="Verdana" pitchFamily="34" charset="0"/>
              </a:rPr>
              <a:t>37%-a</a:t>
            </a:r>
            <a:r>
              <a:rPr lang="hu-HU" sz="1600" dirty="0">
                <a:latin typeface="Verdana" pitchFamily="34" charset="0"/>
              </a:rPr>
              <a:t/>
            </a:r>
            <a:br>
              <a:rPr lang="hu-HU" sz="1600" dirty="0">
                <a:latin typeface="Verdana" pitchFamily="34" charset="0"/>
              </a:rPr>
            </a:br>
            <a:r>
              <a:rPr lang="hu-HU" sz="1600" dirty="0">
                <a:latin typeface="Verdana" pitchFamily="34" charset="0"/>
              </a:rPr>
              <a:t>általában véve magasnak tartja</a:t>
            </a:r>
            <a:br>
              <a:rPr lang="hu-HU" sz="1600" dirty="0">
                <a:latin typeface="Verdana" pitchFamily="34" charset="0"/>
              </a:rPr>
            </a:br>
            <a:r>
              <a:rPr lang="hu-HU" sz="1600" dirty="0">
                <a:latin typeface="Verdana" pitchFamily="34" charset="0"/>
              </a:rPr>
              <a:t>a házhozszállítás díját.</a:t>
            </a:r>
          </a:p>
        </p:txBody>
      </p:sp>
      <p:sp>
        <p:nvSpPr>
          <p:cNvPr id="77835" name="Rectangle 2"/>
          <p:cNvSpPr>
            <a:spLocks noChangeArrowheads="1"/>
          </p:cNvSpPr>
          <p:nvPr/>
        </p:nvSpPr>
        <p:spPr bwMode="auto">
          <a:xfrm>
            <a:off x="107950" y="44450"/>
            <a:ext cx="82296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ClrTx/>
              <a:buFontTx/>
              <a:buNone/>
            </a:pPr>
            <a:r>
              <a:rPr lang="hu-HU" sz="2800" dirty="0">
                <a:latin typeface="+mj-lt"/>
              </a:rPr>
              <a:t>Házhozszállítás</a:t>
            </a: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181600" y="5791200"/>
            <a:ext cx="3243493" cy="23301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900" dirty="0">
                <a:latin typeface="Verdana" pitchFamily="34" charset="0"/>
              </a:rPr>
              <a:t>Forrás: </a:t>
            </a:r>
            <a:r>
              <a:rPr lang="hu-HU" sz="900" dirty="0" smtClean="0">
                <a:latin typeface="Verdana" pitchFamily="34" charset="0"/>
              </a:rPr>
              <a:t>VMR2013, </a:t>
            </a:r>
            <a:r>
              <a:rPr lang="hu-HU" sz="900" dirty="0">
                <a:latin typeface="Verdana" pitchFamily="34" charset="0"/>
              </a:rPr>
              <a:t>Bázis: </a:t>
            </a:r>
            <a:r>
              <a:rPr lang="hu-HU" sz="900" dirty="0" smtClean="0">
                <a:latin typeface="Verdana" pitchFamily="34" charset="0"/>
              </a:rPr>
              <a:t>18-69 éves online vásárlók</a:t>
            </a:r>
            <a:endParaRPr lang="hu-HU" sz="9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Cím 4"/>
          <p:cNvSpPr>
            <a:spLocks noGrp="1"/>
          </p:cNvSpPr>
          <p:nvPr>
            <p:ph type="title" idx="4294967295"/>
          </p:nvPr>
        </p:nvSpPr>
        <p:spPr>
          <a:xfrm>
            <a:off x="179388" y="120650"/>
            <a:ext cx="8496300" cy="428625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hu-HU" dirty="0" smtClean="0">
                <a:solidFill>
                  <a:schemeClr val="tx1"/>
                </a:solidFill>
              </a:rPr>
              <a:t>A fizetés módja</a:t>
            </a:r>
          </a:p>
        </p:txBody>
      </p:sp>
      <p:sp>
        <p:nvSpPr>
          <p:cNvPr id="24579" name="AutoShape 5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24580" name="AutoShape 6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hu-HU">
              <a:solidFill>
                <a:prstClr val="black"/>
              </a:solidFill>
            </a:endParaRPr>
          </a:p>
        </p:txBody>
      </p:sp>
      <p:pic>
        <p:nvPicPr>
          <p:cNvPr id="76809" name="Picture 9" descr="19-02-2011-13-42-54-764442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4413" y="3498850"/>
            <a:ext cx="3527425" cy="23558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584" name="Picture 11" descr="ANd9GcTszhgEPuwkpISvbIf2xh7aB96e2gOt6IlzGIkPnUtw17CLiV5jYA&amp;t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863" y="3698875"/>
            <a:ext cx="3384550" cy="282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5" name="AutoShape 14"/>
          <p:cNvSpPr>
            <a:spLocks noChangeArrowheads="1"/>
          </p:cNvSpPr>
          <p:nvPr/>
        </p:nvSpPr>
        <p:spPr bwMode="auto">
          <a:xfrm>
            <a:off x="5759451" y="4794250"/>
            <a:ext cx="3168650" cy="1944688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24586" name="Text Box 15"/>
          <p:cNvSpPr txBox="1">
            <a:spLocks noChangeArrowheads="1"/>
          </p:cNvSpPr>
          <p:nvPr/>
        </p:nvSpPr>
        <p:spPr bwMode="auto">
          <a:xfrm>
            <a:off x="6551613" y="5299075"/>
            <a:ext cx="1728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6000" b="1" dirty="0" smtClean="0">
                <a:solidFill>
                  <a:prstClr val="white"/>
                </a:solidFill>
                <a:latin typeface="+mn-lt"/>
              </a:rPr>
              <a:t>26%</a:t>
            </a:r>
            <a:endParaRPr lang="hu-HU" sz="6000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24587" name="AutoShape 16"/>
          <p:cNvSpPr>
            <a:spLocks noChangeArrowheads="1"/>
          </p:cNvSpPr>
          <p:nvPr/>
        </p:nvSpPr>
        <p:spPr bwMode="auto">
          <a:xfrm>
            <a:off x="287338" y="4922837"/>
            <a:ext cx="2162175" cy="1585913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24588" name="Text Box 17"/>
          <p:cNvSpPr txBox="1">
            <a:spLocks noChangeArrowheads="1"/>
          </p:cNvSpPr>
          <p:nvPr/>
        </p:nvSpPr>
        <p:spPr bwMode="auto">
          <a:xfrm>
            <a:off x="2124075" y="5084763"/>
            <a:ext cx="17287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5400" b="1">
                <a:solidFill>
                  <a:prstClr val="white"/>
                </a:solidFill>
              </a:rPr>
              <a:t>12%</a:t>
            </a:r>
          </a:p>
        </p:txBody>
      </p:sp>
      <p:sp>
        <p:nvSpPr>
          <p:cNvPr id="24591" name="Text Box 20"/>
          <p:cNvSpPr txBox="1">
            <a:spLocks noChangeArrowheads="1"/>
          </p:cNvSpPr>
          <p:nvPr/>
        </p:nvSpPr>
        <p:spPr bwMode="auto">
          <a:xfrm>
            <a:off x="431800" y="5283200"/>
            <a:ext cx="17287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5400" b="1" dirty="0" smtClean="0">
                <a:solidFill>
                  <a:prstClr val="white"/>
                </a:solidFill>
                <a:latin typeface="+mn-lt"/>
              </a:rPr>
              <a:t>9%</a:t>
            </a:r>
            <a:endParaRPr lang="hu-HU" sz="5400" b="1" dirty="0">
              <a:solidFill>
                <a:prstClr val="white"/>
              </a:solidFill>
              <a:latin typeface="+mn-lt"/>
            </a:endParaRPr>
          </a:p>
        </p:txBody>
      </p:sp>
      <p:pic>
        <p:nvPicPr>
          <p:cNvPr id="150530" name="Picture 2" descr="http://subliminalmindprogram.com/wp-content/uploads/2011/04/cashMoney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47" y="866772"/>
            <a:ext cx="3257929" cy="2170112"/>
          </a:xfrm>
          <a:prstGeom prst="rect">
            <a:avLst/>
          </a:prstGeom>
          <a:noFill/>
        </p:spPr>
      </p:pic>
      <p:pic>
        <p:nvPicPr>
          <p:cNvPr id="150532" name="Picture 4" descr="http://1.bp.blogspot.com/-cUlwhcfqo7k/Tq_wmpc53oI/AAAAAAAAAIw/XgjDkyz1kxM/s1600/ebanking.jpg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72113" y="751681"/>
            <a:ext cx="3203575" cy="2278062"/>
          </a:xfrm>
          <a:prstGeom prst="rect">
            <a:avLst/>
          </a:prstGeom>
          <a:noFill/>
        </p:spPr>
      </p:pic>
      <p:sp>
        <p:nvSpPr>
          <p:cNvPr id="20" name="AutoShape 18"/>
          <p:cNvSpPr>
            <a:spLocks noChangeArrowheads="1"/>
          </p:cNvSpPr>
          <p:nvPr/>
        </p:nvSpPr>
        <p:spPr bwMode="auto">
          <a:xfrm>
            <a:off x="4419600" y="1520031"/>
            <a:ext cx="2879725" cy="1944687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21" name="Text Box 19"/>
          <p:cNvSpPr txBox="1">
            <a:spLocks noChangeArrowheads="1"/>
          </p:cNvSpPr>
          <p:nvPr/>
        </p:nvSpPr>
        <p:spPr bwMode="auto">
          <a:xfrm>
            <a:off x="5067300" y="2023268"/>
            <a:ext cx="1728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6000" b="1" dirty="0" smtClean="0">
                <a:solidFill>
                  <a:prstClr val="white"/>
                </a:solidFill>
                <a:latin typeface="+mn-lt"/>
              </a:rPr>
              <a:t>45%</a:t>
            </a:r>
            <a:endParaRPr lang="hu-HU" sz="6000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-72231" y="2175668"/>
            <a:ext cx="2879725" cy="1944687"/>
          </a:xfrm>
          <a:prstGeom prst="star16">
            <a:avLst>
              <a:gd name="adj" fmla="val 375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solidFill>
                <a:prstClr val="black"/>
              </a:solidFill>
            </a:endParaRPr>
          </a:p>
        </p:txBody>
      </p:sp>
      <p:sp>
        <p:nvSpPr>
          <p:cNvPr id="23" name="Text Box 19"/>
          <p:cNvSpPr txBox="1">
            <a:spLocks noChangeArrowheads="1"/>
          </p:cNvSpPr>
          <p:nvPr/>
        </p:nvSpPr>
        <p:spPr bwMode="auto">
          <a:xfrm>
            <a:off x="575469" y="2678905"/>
            <a:ext cx="17287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sz="6000" b="1" dirty="0" smtClean="0">
                <a:solidFill>
                  <a:prstClr val="white"/>
                </a:solidFill>
                <a:latin typeface="+mn-lt"/>
              </a:rPr>
              <a:t>64%</a:t>
            </a:r>
            <a:endParaRPr lang="hu-HU" sz="6000" b="1" dirty="0">
              <a:solidFill>
                <a:prstClr val="white"/>
              </a:solidFill>
              <a:latin typeface="+mn-lt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17475" y="6569075"/>
            <a:ext cx="3160137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+mn-lt"/>
              </a:rPr>
              <a:t>Forrás: </a:t>
            </a:r>
            <a:r>
              <a:rPr lang="hu-HU" sz="1000" dirty="0" smtClean="0">
                <a:latin typeface="+mn-lt"/>
              </a:rPr>
              <a:t>VMR2013, </a:t>
            </a:r>
            <a:r>
              <a:rPr lang="hu-HU" sz="1000" dirty="0">
                <a:latin typeface="+mn-lt"/>
              </a:rPr>
              <a:t>Bázis: 18-69 </a:t>
            </a:r>
            <a:r>
              <a:rPr lang="hu-HU" sz="1000" dirty="0" smtClean="0">
                <a:latin typeface="+mn-lt"/>
              </a:rPr>
              <a:t>éves online vásárlók</a:t>
            </a:r>
            <a:endParaRPr lang="hu-HU" sz="1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edia.salon.com/2012/12/smartphones_rec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églalap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459411"/>
              </p:ext>
            </p:extLst>
          </p:nvPr>
        </p:nvGraphicFramePr>
        <p:xfrm>
          <a:off x="286276" y="1214439"/>
          <a:ext cx="8539697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42"/>
          <p:cNvSpPr txBox="1"/>
          <p:nvPr/>
        </p:nvSpPr>
        <p:spPr>
          <a:xfrm>
            <a:off x="776853" y="50442"/>
            <a:ext cx="74955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OKOSTELEFON- ÉS TABLETPENETRÁCIÓ</a:t>
            </a:r>
            <a:br>
              <a:rPr lang="hu-HU" sz="2800" dirty="0" smtClean="0"/>
            </a:br>
            <a:r>
              <a:rPr lang="hu-HU" sz="2800" dirty="0" smtClean="0"/>
              <a:t>AZ INTERNETEZŐKÖN BELÜL</a:t>
            </a: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7475" y="6569075"/>
            <a:ext cx="3977669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NRC Kütyükutatás, </a:t>
            </a:r>
            <a:r>
              <a:rPr lang="hu-HU" sz="1000" dirty="0">
                <a:latin typeface="Verdana" pitchFamily="34" charset="0"/>
              </a:rPr>
              <a:t>Bázis: 18-69 éves </a:t>
            </a:r>
            <a:r>
              <a:rPr lang="hu-HU" sz="1000" dirty="0" smtClean="0">
                <a:latin typeface="Verdana" pitchFamily="34" charset="0"/>
              </a:rPr>
              <a:t>internetezők</a:t>
            </a:r>
            <a:endParaRPr lang="hu-HU" sz="1000" dirty="0">
              <a:latin typeface="Verdana" pitchFamily="34" charset="0"/>
            </a:endParaRPr>
          </a:p>
        </p:txBody>
      </p:sp>
      <p:graphicFrame>
        <p:nvGraphicFramePr>
          <p:cNvPr id="13" name="Diagram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459411"/>
              </p:ext>
            </p:extLst>
          </p:nvPr>
        </p:nvGraphicFramePr>
        <p:xfrm>
          <a:off x="286276" y="4000500"/>
          <a:ext cx="8539697" cy="2171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Szövegdoboz 13"/>
          <p:cNvSpPr txBox="1"/>
          <p:nvPr/>
        </p:nvSpPr>
        <p:spPr>
          <a:xfrm>
            <a:off x="7543800" y="2133600"/>
            <a:ext cx="61907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rgbClr val="FF0000"/>
                </a:solidFill>
                <a:latin typeface="+mn-lt"/>
              </a:rPr>
              <a:t>2,32</a:t>
            </a:r>
            <a:r>
              <a:rPr lang="hu-HU" sz="10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hu-HU" sz="1000" b="1" dirty="0" smtClean="0">
                <a:solidFill>
                  <a:srgbClr val="FF0000"/>
                </a:solidFill>
                <a:latin typeface="+mn-lt"/>
              </a:rPr>
            </a:br>
            <a:r>
              <a:rPr lang="hu-HU" sz="1000" b="1" dirty="0" smtClean="0">
                <a:solidFill>
                  <a:srgbClr val="FF0000"/>
                </a:solidFill>
                <a:latin typeface="+mn-lt"/>
              </a:rPr>
              <a:t>MILLIÓ</a:t>
            </a:r>
            <a:endParaRPr lang="hu-HU" sz="10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7627295" y="5181600"/>
            <a:ext cx="5261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1200" b="1" dirty="0" smtClean="0">
                <a:solidFill>
                  <a:srgbClr val="FF0000"/>
                </a:solidFill>
                <a:latin typeface="+mn-lt"/>
              </a:rPr>
              <a:t>510</a:t>
            </a:r>
            <a:br>
              <a:rPr lang="hu-HU" sz="1200" b="1" dirty="0" smtClean="0">
                <a:solidFill>
                  <a:srgbClr val="FF0000"/>
                </a:solidFill>
                <a:latin typeface="+mn-lt"/>
              </a:rPr>
            </a:br>
            <a:r>
              <a:rPr lang="hu-HU" sz="1000" b="1" dirty="0" smtClean="0">
                <a:solidFill>
                  <a:srgbClr val="FF0000"/>
                </a:solidFill>
                <a:latin typeface="+mn-lt"/>
              </a:rPr>
              <a:t>EZER</a:t>
            </a:r>
            <a:endParaRPr lang="hu-HU" sz="1000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edia.salon.com/2012/12/smartphones_rec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églalap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459411"/>
              </p:ext>
            </p:extLst>
          </p:nvPr>
        </p:nvGraphicFramePr>
        <p:xfrm>
          <a:off x="0" y="1214438"/>
          <a:ext cx="9144000" cy="50339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42"/>
          <p:cNvSpPr txBox="1"/>
          <p:nvPr/>
        </p:nvSpPr>
        <p:spPr>
          <a:xfrm>
            <a:off x="609600" y="50442"/>
            <a:ext cx="8000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INTERNETEZÉS (ÉS MOBILNET HASZNÁLAT)</a:t>
            </a:r>
            <a:br>
              <a:rPr lang="hu-HU" sz="2800" dirty="0" smtClean="0"/>
            </a:br>
            <a:r>
              <a:rPr lang="hu-HU" sz="2800" dirty="0" smtClean="0"/>
              <a:t>MOBIL ESZKÖZÖKÖN</a:t>
            </a:r>
            <a:endParaRPr lang="en-US" sz="28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7475" y="6569075"/>
            <a:ext cx="4569177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NRC Kütyükutatás 2013/Q3, </a:t>
            </a:r>
            <a:r>
              <a:rPr lang="hu-HU" sz="1000" dirty="0">
                <a:latin typeface="Verdana" pitchFamily="34" charset="0"/>
              </a:rPr>
              <a:t>Bázis: 18-69 éves </a:t>
            </a:r>
            <a:r>
              <a:rPr lang="hu-HU" sz="1000" dirty="0" smtClean="0">
                <a:latin typeface="Verdana" pitchFamily="34" charset="0"/>
              </a:rPr>
              <a:t>internetezők</a:t>
            </a:r>
            <a:endParaRPr lang="hu-HU" sz="1000" dirty="0">
              <a:latin typeface="Verdana" pitchFamily="34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7217474" y="2266890"/>
            <a:ext cx="1926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 smtClean="0">
                <a:latin typeface="+mn-lt"/>
              </a:rPr>
              <a:t>2,08 MILLIÓ</a:t>
            </a:r>
            <a:endParaRPr lang="hu-HU" sz="2000" b="1" dirty="0">
              <a:latin typeface="+mn-lt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3005577" y="4495800"/>
            <a:ext cx="1249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b="1" dirty="0" smtClean="0">
                <a:latin typeface="+mn-lt"/>
              </a:rPr>
              <a:t>475 EZER</a:t>
            </a:r>
            <a:endParaRPr lang="hu-HU" b="1" dirty="0">
              <a:latin typeface="+mn-lt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2819400" y="2133600"/>
            <a:ext cx="1926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200" b="1" dirty="0" smtClean="0">
                <a:solidFill>
                  <a:srgbClr val="FF0000"/>
                </a:solidFill>
                <a:latin typeface="+mn-lt"/>
              </a:rPr>
              <a:t>72%</a:t>
            </a:r>
            <a:endParaRPr lang="hu-HU" sz="3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990600" y="4495800"/>
            <a:ext cx="19265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 smtClean="0">
                <a:solidFill>
                  <a:srgbClr val="FF0000"/>
                </a:solidFill>
                <a:latin typeface="+mn-lt"/>
              </a:rPr>
              <a:t>34%</a:t>
            </a:r>
            <a:endParaRPr lang="hu-HU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edia.salon.com/2012/12/smartphones_rect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Téglalap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aphicFrame>
        <p:nvGraphicFramePr>
          <p:cNvPr id="8" name="Diagram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63459411"/>
              </p:ext>
            </p:extLst>
          </p:nvPr>
        </p:nvGraphicFramePr>
        <p:xfrm>
          <a:off x="286276" y="1214438"/>
          <a:ext cx="8539697" cy="51101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TextBox 42"/>
          <p:cNvSpPr txBox="1"/>
          <p:nvPr/>
        </p:nvSpPr>
        <p:spPr>
          <a:xfrm>
            <a:off x="776853" y="50442"/>
            <a:ext cx="749559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>
                <a:latin typeface="+mj-lt"/>
              </a:rPr>
              <a:t>INTERNETES TEVÉKENYSÉGEK OKOSTELEFONON</a:t>
            </a:r>
            <a:br>
              <a:rPr lang="hu-HU" sz="2800" dirty="0" smtClean="0">
                <a:latin typeface="+mj-lt"/>
              </a:rPr>
            </a:br>
            <a:r>
              <a:rPr lang="hu-HU" dirty="0" smtClean="0">
                <a:latin typeface="+mj-lt"/>
              </a:rPr>
              <a:t>(az </a:t>
            </a:r>
            <a:r>
              <a:rPr lang="hu-HU" dirty="0" err="1" smtClean="0">
                <a:latin typeface="+mj-lt"/>
              </a:rPr>
              <a:t>okostelefonon</a:t>
            </a:r>
            <a:r>
              <a:rPr lang="hu-HU" dirty="0" smtClean="0">
                <a:latin typeface="+mj-lt"/>
              </a:rPr>
              <a:t> internetezők körében)</a:t>
            </a:r>
            <a:endParaRPr lang="en-US" dirty="0">
              <a:latin typeface="+mj-lt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17475" y="6569075"/>
            <a:ext cx="6127296" cy="24840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Verdana" pitchFamily="34" charset="0"/>
              </a:rPr>
              <a:t>Forrás: </a:t>
            </a:r>
            <a:r>
              <a:rPr lang="hu-HU" sz="1000" dirty="0" smtClean="0">
                <a:latin typeface="Verdana" pitchFamily="34" charset="0"/>
              </a:rPr>
              <a:t>NRC Internetezői Omnibusz, </a:t>
            </a:r>
            <a:r>
              <a:rPr lang="hu-HU" sz="1000" dirty="0">
                <a:latin typeface="Verdana" pitchFamily="34" charset="0"/>
              </a:rPr>
              <a:t>Bázis: 18-69 </a:t>
            </a:r>
            <a:r>
              <a:rPr lang="hu-HU" sz="1000" dirty="0" smtClean="0">
                <a:latin typeface="Verdana" pitchFamily="34" charset="0"/>
              </a:rPr>
              <a:t>évesek, akik interneteznek </a:t>
            </a:r>
            <a:r>
              <a:rPr lang="hu-HU" sz="1000" dirty="0" err="1" smtClean="0">
                <a:latin typeface="Verdana" pitchFamily="34" charset="0"/>
              </a:rPr>
              <a:t>okostelefonon</a:t>
            </a:r>
            <a:endParaRPr lang="hu-HU" sz="1000" dirty="0"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DIGITÁLIS MESTERKURZUS 2013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Digitális tartalmak „fogyasztása”</a:t>
            </a:r>
          </a:p>
          <a:p>
            <a:pPr>
              <a:defRPr/>
            </a:pPr>
            <a:r>
              <a:rPr lang="hu-HU" dirty="0" smtClean="0"/>
              <a:t>Az online közönségmérés módszertana</a:t>
            </a:r>
            <a:endParaRPr lang="en-US" dirty="0" smtClean="0"/>
          </a:p>
          <a:p>
            <a:pPr>
              <a:defRPr/>
            </a:pPr>
            <a:r>
              <a:rPr lang="hu-HU" dirty="0" smtClean="0"/>
              <a:t>Szilágyi Ákos</a:t>
            </a:r>
          </a:p>
          <a:p>
            <a:pPr>
              <a:defRPr/>
            </a:pPr>
            <a:r>
              <a:rPr lang="hu-HU" sz="1600" dirty="0" smtClean="0"/>
              <a:t>Ipsos Media, </a:t>
            </a:r>
            <a:r>
              <a:rPr lang="hu-HU" sz="1600" dirty="0" err="1" smtClean="0"/>
              <a:t>Content</a:t>
            </a:r>
            <a:r>
              <a:rPr lang="hu-HU" sz="1600" dirty="0" smtClean="0"/>
              <a:t> &amp; </a:t>
            </a:r>
            <a:r>
              <a:rPr lang="hu-HU" sz="1600" dirty="0" err="1" smtClean="0"/>
              <a:t>Technology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24500151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artalom helye 3"/>
          <p:cNvSpPr>
            <a:spLocks noGrp="1"/>
          </p:cNvSpPr>
          <p:nvPr>
            <p:ph sz="quarter" idx="10"/>
          </p:nvPr>
        </p:nvSpPr>
        <p:spPr>
          <a:xfrm>
            <a:off x="4286250" y="6346825"/>
            <a:ext cx="4038600" cy="433388"/>
          </a:xfrm>
        </p:spPr>
        <p:txBody>
          <a:bodyPr/>
          <a:lstStyle/>
          <a:p>
            <a:endParaRPr lang="hu-HU" altLang="hu-HU" smtClean="0">
              <a:ea typeface="Open Sans"/>
            </a:endParaRPr>
          </a:p>
        </p:txBody>
      </p:sp>
      <p:sp>
        <p:nvSpPr>
          <p:cNvPr id="5" name="Rectangle 74"/>
          <p:cNvSpPr/>
          <p:nvPr/>
        </p:nvSpPr>
        <p:spPr bwMode="gray">
          <a:xfrm>
            <a:off x="228600" y="228600"/>
            <a:ext cx="8610600" cy="936625"/>
          </a:xfrm>
          <a:prstGeom prst="rect">
            <a:avLst/>
          </a:prstGeom>
          <a:solidFill>
            <a:schemeClr val="accent4"/>
          </a:solidFill>
          <a:ln w="95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b"/>
          <a:lstStyle/>
          <a:p>
            <a:pPr>
              <a:defRPr/>
            </a:pPr>
            <a:r>
              <a:rPr lang="en-US" sz="1600" dirty="0">
                <a:solidFill>
                  <a:schemeClr val="bg1"/>
                </a:solidFill>
              </a:rPr>
              <a:t>Implement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Action</a:t>
            </a:r>
          </a:p>
        </p:txBody>
      </p:sp>
      <p:sp>
        <p:nvSpPr>
          <p:cNvPr id="6" name="Rectangle 4"/>
          <p:cNvSpPr/>
          <p:nvPr/>
        </p:nvSpPr>
        <p:spPr bwMode="gray">
          <a:xfrm>
            <a:off x="228600" y="1163638"/>
            <a:ext cx="8610600" cy="43195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4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/>
          <a:lstStyle/>
          <a:p>
            <a:pPr>
              <a:defRPr/>
            </a:pP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9" name="TextBox 7"/>
          <p:cNvSpPr txBox="1"/>
          <p:nvPr/>
        </p:nvSpPr>
        <p:spPr bwMode="gray">
          <a:xfrm>
            <a:off x="371475" y="1630363"/>
            <a:ext cx="1152525" cy="539750"/>
          </a:xfrm>
          <a:prstGeom prst="rect">
            <a:avLst/>
          </a:prstGeom>
          <a:noFill/>
        </p:spPr>
        <p:txBody>
          <a:bodyPr wrap="none" lIns="0" tIns="0" rIns="0" bIns="0" anchor="b"/>
          <a:lstStyle/>
          <a:p>
            <a:pPr>
              <a:defRPr/>
            </a:pPr>
            <a:r>
              <a:rPr lang="en-US" sz="5400" dirty="0">
                <a:solidFill>
                  <a:schemeClr val="accent4"/>
                </a:solidFill>
                <a:latin typeface="Arial" pitchFamily="34" charset="0"/>
                <a:cs typeface="Arial" charset="0"/>
              </a:rPr>
              <a:t>5</a:t>
            </a:r>
            <a:endParaRPr lang="en-US" sz="4400" dirty="0">
              <a:solidFill>
                <a:schemeClr val="accent4"/>
              </a:solidFill>
              <a:latin typeface="Arial" pitchFamily="34" charset="0"/>
              <a:cs typeface="Arial" charset="0"/>
            </a:endParaRPr>
          </a:p>
        </p:txBody>
      </p:sp>
      <p:sp>
        <p:nvSpPr>
          <p:cNvPr id="10" name="TextBox 27"/>
          <p:cNvSpPr txBox="1"/>
          <p:nvPr/>
        </p:nvSpPr>
        <p:spPr bwMode="gray">
          <a:xfrm>
            <a:off x="1211263" y="1327150"/>
            <a:ext cx="6408737" cy="654050"/>
          </a:xfrm>
          <a:prstGeom prst="rect">
            <a:avLst/>
          </a:prstGeom>
          <a:noFill/>
        </p:spPr>
        <p:txBody>
          <a:bodyPr lIns="0" tIns="0" rIns="144000" bIns="0"/>
          <a:lstStyle/>
          <a:p>
            <a:pPr>
              <a:defRPr/>
            </a:pPr>
            <a:r>
              <a:rPr lang="hu-HU" sz="2000" b="1" dirty="0">
                <a:latin typeface="+mj-lt"/>
              </a:rPr>
              <a:t>Milyen a magyar online közönség?</a:t>
            </a:r>
            <a:endParaRPr lang="en-US" sz="2000" b="1" dirty="0">
              <a:latin typeface="+mj-lt"/>
            </a:endParaRPr>
          </a:p>
        </p:txBody>
      </p:sp>
      <p:sp>
        <p:nvSpPr>
          <p:cNvPr id="41991" name="TextBox 28"/>
          <p:cNvSpPr txBox="1">
            <a:spLocks noChangeArrowheads="1"/>
          </p:cNvSpPr>
          <p:nvPr/>
        </p:nvSpPr>
        <p:spPr bwMode="gray">
          <a:xfrm>
            <a:off x="1219200" y="2133600"/>
            <a:ext cx="70183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44000" bIns="0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2000" b="1"/>
              <a:t>Melyek a kedvenc tartalmaink? Milyen típusú oldalakat látogatunk?</a:t>
            </a:r>
            <a:endParaRPr lang="en-US" altLang="hu-HU" sz="2000" b="1"/>
          </a:p>
        </p:txBody>
      </p:sp>
      <p:sp>
        <p:nvSpPr>
          <p:cNvPr id="41992" name="TextBox 29"/>
          <p:cNvSpPr txBox="1">
            <a:spLocks noChangeArrowheads="1"/>
          </p:cNvSpPr>
          <p:nvPr/>
        </p:nvSpPr>
        <p:spPr bwMode="gray">
          <a:xfrm>
            <a:off x="1219200" y="289560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44000" bIns="0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2000" b="1"/>
              <a:t>Nemzetközi kutatás a közösségi oldalakról</a:t>
            </a:r>
            <a:endParaRPr lang="en-US" altLang="hu-HU" sz="2000" b="1"/>
          </a:p>
        </p:txBody>
      </p:sp>
      <p:sp>
        <p:nvSpPr>
          <p:cNvPr id="41993" name="TextBox 30"/>
          <p:cNvSpPr txBox="1">
            <a:spLocks noChangeArrowheads="1"/>
          </p:cNvSpPr>
          <p:nvPr/>
        </p:nvSpPr>
        <p:spPr bwMode="gray">
          <a:xfrm>
            <a:off x="1219200" y="3702050"/>
            <a:ext cx="693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44000" bIns="0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2000" b="1"/>
              <a:t>Ipsos Mobinauta kutatás (2012)</a:t>
            </a:r>
            <a:endParaRPr lang="en-US" altLang="hu-HU" sz="2000" b="1"/>
          </a:p>
        </p:txBody>
      </p:sp>
      <p:pic>
        <p:nvPicPr>
          <p:cNvPr id="41994" name="Picture 1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8001000" y="395288"/>
            <a:ext cx="60166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373063" y="1327150"/>
            <a:ext cx="700087" cy="701675"/>
          </a:xfrm>
          <a:prstGeom prst="rect">
            <a:avLst/>
          </a:prstGeom>
          <a:gradFill>
            <a:gsLst>
              <a:gs pos="0">
                <a:schemeClr val="accent4"/>
              </a:gs>
              <a:gs pos="50000">
                <a:schemeClr val="accent3"/>
              </a:gs>
            </a:gsLst>
            <a:lin ang="2400000" scaled="0"/>
          </a:gradFill>
          <a:ln w="19050">
            <a:solidFill>
              <a:schemeClr val="bg1"/>
            </a:solidFill>
          </a:ln>
          <a:effectLst/>
        </p:spPr>
      </p:pic>
      <p:grpSp>
        <p:nvGrpSpPr>
          <p:cNvPr id="41996" name="Gruppieren 21"/>
          <p:cNvGrpSpPr>
            <a:grpSpLocks noChangeAspect="1"/>
          </p:cNvGrpSpPr>
          <p:nvPr/>
        </p:nvGrpSpPr>
        <p:grpSpPr bwMode="auto">
          <a:xfrm>
            <a:off x="371475" y="2117725"/>
            <a:ext cx="701675" cy="701675"/>
            <a:chOff x="3986411" y="2331415"/>
            <a:chExt cx="1090800" cy="1090800"/>
          </a:xfrm>
        </p:grpSpPr>
        <p:sp>
          <p:nvSpPr>
            <p:cNvPr id="22" name="Rechteck 22"/>
            <p:cNvSpPr>
              <a:spLocks noChangeAspect="1"/>
            </p:cNvSpPr>
            <p:nvPr/>
          </p:nvSpPr>
          <p:spPr bwMode="gray">
            <a:xfrm>
              <a:off x="3986411" y="2331415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008" name="Freeform 50"/>
            <p:cNvSpPr>
              <a:spLocks noChangeAspect="1" noEditPoints="1"/>
            </p:cNvSpPr>
            <p:nvPr/>
          </p:nvSpPr>
          <p:spPr bwMode="auto">
            <a:xfrm>
              <a:off x="4125656" y="2436402"/>
              <a:ext cx="810000" cy="886872"/>
            </a:xfrm>
            <a:custGeom>
              <a:avLst/>
              <a:gdLst>
                <a:gd name="T0" fmla="*/ 2147483647 w 241"/>
                <a:gd name="T1" fmla="*/ 2147483647 h 264"/>
                <a:gd name="T2" fmla="*/ 2147483647 w 241"/>
                <a:gd name="T3" fmla="*/ 2147483647 h 264"/>
                <a:gd name="T4" fmla="*/ 2147483647 w 241"/>
                <a:gd name="T5" fmla="*/ 2147483647 h 264"/>
                <a:gd name="T6" fmla="*/ 2147483647 w 241"/>
                <a:gd name="T7" fmla="*/ 2147483647 h 264"/>
                <a:gd name="T8" fmla="*/ 2147483647 w 241"/>
                <a:gd name="T9" fmla="*/ 2147483647 h 264"/>
                <a:gd name="T10" fmla="*/ 2147483647 w 241"/>
                <a:gd name="T11" fmla="*/ 2147483647 h 264"/>
                <a:gd name="T12" fmla="*/ 2147483647 w 241"/>
                <a:gd name="T13" fmla="*/ 2147483647 h 264"/>
                <a:gd name="T14" fmla="*/ 2147483647 w 241"/>
                <a:gd name="T15" fmla="*/ 2147483647 h 264"/>
                <a:gd name="T16" fmla="*/ 2147483647 w 241"/>
                <a:gd name="T17" fmla="*/ 2147483647 h 264"/>
                <a:gd name="T18" fmla="*/ 2147483647 w 241"/>
                <a:gd name="T19" fmla="*/ 2147483647 h 264"/>
                <a:gd name="T20" fmla="*/ 2147483647 w 241"/>
                <a:gd name="T21" fmla="*/ 2147483647 h 264"/>
                <a:gd name="T22" fmla="*/ 2147483647 w 241"/>
                <a:gd name="T23" fmla="*/ 2147483647 h 264"/>
                <a:gd name="T24" fmla="*/ 2147483647 w 241"/>
                <a:gd name="T25" fmla="*/ 2147483647 h 264"/>
                <a:gd name="T26" fmla="*/ 2147483647 w 241"/>
                <a:gd name="T27" fmla="*/ 2147483647 h 264"/>
                <a:gd name="T28" fmla="*/ 2147483647 w 241"/>
                <a:gd name="T29" fmla="*/ 2147483647 h 264"/>
                <a:gd name="T30" fmla="*/ 2147483647 w 241"/>
                <a:gd name="T31" fmla="*/ 2147483647 h 264"/>
                <a:gd name="T32" fmla="*/ 2147483647 w 241"/>
                <a:gd name="T33" fmla="*/ 2147483647 h 264"/>
                <a:gd name="T34" fmla="*/ 2147483647 w 241"/>
                <a:gd name="T35" fmla="*/ 2147483647 h 264"/>
                <a:gd name="T36" fmla="*/ 2147483647 w 241"/>
                <a:gd name="T37" fmla="*/ 2147483647 h 264"/>
                <a:gd name="T38" fmla="*/ 2147483647 w 241"/>
                <a:gd name="T39" fmla="*/ 2147483647 h 264"/>
                <a:gd name="T40" fmla="*/ 2147483647 w 241"/>
                <a:gd name="T41" fmla="*/ 2147483647 h 264"/>
                <a:gd name="T42" fmla="*/ 0 w 241"/>
                <a:gd name="T43" fmla="*/ 2147483647 h 264"/>
                <a:gd name="T44" fmla="*/ 2147483647 w 241"/>
                <a:gd name="T45" fmla="*/ 2147483647 h 264"/>
                <a:gd name="T46" fmla="*/ 2147483647 w 241"/>
                <a:gd name="T47" fmla="*/ 2147483647 h 264"/>
                <a:gd name="T48" fmla="*/ 2147483647 w 241"/>
                <a:gd name="T49" fmla="*/ 2147483647 h 264"/>
                <a:gd name="T50" fmla="*/ 2147483647 w 241"/>
                <a:gd name="T51" fmla="*/ 2147483647 h 264"/>
                <a:gd name="T52" fmla="*/ 2147483647 w 241"/>
                <a:gd name="T53" fmla="*/ 2147483647 h 264"/>
                <a:gd name="T54" fmla="*/ 2147483647 w 241"/>
                <a:gd name="T55" fmla="*/ 2147483647 h 264"/>
                <a:gd name="T56" fmla="*/ 2147483647 w 241"/>
                <a:gd name="T57" fmla="*/ 2147483647 h 264"/>
                <a:gd name="T58" fmla="*/ 2147483647 w 241"/>
                <a:gd name="T59" fmla="*/ 2147483647 h 264"/>
                <a:gd name="T60" fmla="*/ 2147483647 w 241"/>
                <a:gd name="T61" fmla="*/ 2147483647 h 264"/>
                <a:gd name="T62" fmla="*/ 2147483647 w 241"/>
                <a:gd name="T63" fmla="*/ 2147483647 h 264"/>
                <a:gd name="T64" fmla="*/ 2147483647 w 241"/>
                <a:gd name="T65" fmla="*/ 2147483647 h 264"/>
                <a:gd name="T66" fmla="*/ 2147483647 w 241"/>
                <a:gd name="T67" fmla="*/ 2147483647 h 264"/>
                <a:gd name="T68" fmla="*/ 2147483647 w 241"/>
                <a:gd name="T69" fmla="*/ 2147483647 h 264"/>
                <a:gd name="T70" fmla="*/ 2147483647 w 241"/>
                <a:gd name="T71" fmla="*/ 2147483647 h 264"/>
                <a:gd name="T72" fmla="*/ 2147483647 w 241"/>
                <a:gd name="T73" fmla="*/ 2147483647 h 264"/>
                <a:gd name="T74" fmla="*/ 2147483647 w 241"/>
                <a:gd name="T75" fmla="*/ 2147483647 h 264"/>
                <a:gd name="T76" fmla="*/ 2147483647 w 241"/>
                <a:gd name="T77" fmla="*/ 2147483647 h 26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41" h="264">
                  <a:moveTo>
                    <a:pt x="193" y="207"/>
                  </a:moveTo>
                  <a:cubicBezTo>
                    <a:pt x="218" y="254"/>
                    <a:pt x="218" y="254"/>
                    <a:pt x="218" y="254"/>
                  </a:cubicBezTo>
                  <a:cubicBezTo>
                    <a:pt x="199" y="264"/>
                    <a:pt x="199" y="264"/>
                    <a:pt x="199" y="264"/>
                  </a:cubicBezTo>
                  <a:cubicBezTo>
                    <a:pt x="174" y="215"/>
                    <a:pt x="174" y="215"/>
                    <a:pt x="174" y="215"/>
                  </a:cubicBezTo>
                  <a:cubicBezTo>
                    <a:pt x="139" y="250"/>
                    <a:pt x="139" y="250"/>
                    <a:pt x="139" y="250"/>
                  </a:cubicBezTo>
                  <a:cubicBezTo>
                    <a:pt x="139" y="224"/>
                    <a:pt x="139" y="224"/>
                    <a:pt x="139" y="224"/>
                  </a:cubicBezTo>
                  <a:cubicBezTo>
                    <a:pt x="139" y="213"/>
                    <a:pt x="139" y="213"/>
                    <a:pt x="139" y="213"/>
                  </a:cubicBezTo>
                  <a:cubicBezTo>
                    <a:pt x="139" y="200"/>
                    <a:pt x="139" y="200"/>
                    <a:pt x="139" y="200"/>
                  </a:cubicBezTo>
                  <a:cubicBezTo>
                    <a:pt x="139" y="172"/>
                    <a:pt x="139" y="172"/>
                    <a:pt x="139" y="172"/>
                  </a:cubicBezTo>
                  <a:cubicBezTo>
                    <a:pt x="139" y="151"/>
                    <a:pt x="139" y="151"/>
                    <a:pt x="139" y="151"/>
                  </a:cubicBezTo>
                  <a:cubicBezTo>
                    <a:pt x="139" y="141"/>
                    <a:pt x="139" y="141"/>
                    <a:pt x="139" y="141"/>
                  </a:cubicBezTo>
                  <a:cubicBezTo>
                    <a:pt x="139" y="113"/>
                    <a:pt x="139" y="113"/>
                    <a:pt x="139" y="113"/>
                  </a:cubicBezTo>
                  <a:cubicBezTo>
                    <a:pt x="149" y="123"/>
                    <a:pt x="149" y="123"/>
                    <a:pt x="149" y="123"/>
                  </a:cubicBezTo>
                  <a:cubicBezTo>
                    <a:pt x="156" y="129"/>
                    <a:pt x="156" y="129"/>
                    <a:pt x="156" y="129"/>
                  </a:cubicBezTo>
                  <a:cubicBezTo>
                    <a:pt x="156" y="129"/>
                    <a:pt x="156" y="129"/>
                    <a:pt x="156" y="129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68" y="141"/>
                    <a:pt x="168" y="141"/>
                    <a:pt x="168" y="141"/>
                  </a:cubicBezTo>
                  <a:cubicBezTo>
                    <a:pt x="180" y="151"/>
                    <a:pt x="180" y="151"/>
                    <a:pt x="180" y="151"/>
                  </a:cubicBezTo>
                  <a:cubicBezTo>
                    <a:pt x="180" y="151"/>
                    <a:pt x="180" y="151"/>
                    <a:pt x="180" y="151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00" y="169"/>
                    <a:pt x="200" y="169"/>
                    <a:pt x="200" y="169"/>
                  </a:cubicBezTo>
                  <a:cubicBezTo>
                    <a:pt x="208" y="177"/>
                    <a:pt x="208" y="177"/>
                    <a:pt x="208" y="177"/>
                  </a:cubicBezTo>
                  <a:cubicBezTo>
                    <a:pt x="208" y="177"/>
                    <a:pt x="208" y="177"/>
                    <a:pt x="208" y="177"/>
                  </a:cubicBezTo>
                  <a:cubicBezTo>
                    <a:pt x="241" y="207"/>
                    <a:pt x="241" y="207"/>
                    <a:pt x="241" y="207"/>
                  </a:cubicBezTo>
                  <a:lnTo>
                    <a:pt x="193" y="207"/>
                  </a:lnTo>
                  <a:close/>
                  <a:moveTo>
                    <a:pt x="144" y="86"/>
                  </a:moveTo>
                  <a:cubicBezTo>
                    <a:pt x="138" y="86"/>
                    <a:pt x="138" y="86"/>
                    <a:pt x="138" y="86"/>
                  </a:cubicBezTo>
                  <a:cubicBezTo>
                    <a:pt x="127" y="75"/>
                    <a:pt x="127" y="75"/>
                    <a:pt x="127" y="75"/>
                  </a:cubicBezTo>
                  <a:cubicBezTo>
                    <a:pt x="143" y="75"/>
                    <a:pt x="143" y="75"/>
                    <a:pt x="143" y="75"/>
                  </a:cubicBezTo>
                  <a:cubicBezTo>
                    <a:pt x="138" y="40"/>
                    <a:pt x="125" y="18"/>
                    <a:pt x="114" y="18"/>
                  </a:cubicBezTo>
                  <a:cubicBezTo>
                    <a:pt x="102" y="18"/>
                    <a:pt x="90" y="40"/>
                    <a:pt x="85" y="75"/>
                  </a:cubicBezTo>
                  <a:cubicBezTo>
                    <a:pt x="119" y="75"/>
                    <a:pt x="119" y="75"/>
                    <a:pt x="119" y="75"/>
                  </a:cubicBezTo>
                  <a:cubicBezTo>
                    <a:pt x="119" y="86"/>
                    <a:pt x="119" y="86"/>
                    <a:pt x="119" y="86"/>
                  </a:cubicBezTo>
                  <a:cubicBezTo>
                    <a:pt x="83" y="86"/>
                    <a:pt x="83" y="86"/>
                    <a:pt x="83" y="86"/>
                  </a:cubicBezTo>
                  <a:cubicBezTo>
                    <a:pt x="82" y="94"/>
                    <a:pt x="82" y="104"/>
                    <a:pt x="82" y="113"/>
                  </a:cubicBezTo>
                  <a:cubicBezTo>
                    <a:pt x="82" y="123"/>
                    <a:pt x="82" y="132"/>
                    <a:pt x="83" y="141"/>
                  </a:cubicBezTo>
                  <a:cubicBezTo>
                    <a:pt x="119" y="141"/>
                    <a:pt x="119" y="141"/>
                    <a:pt x="119" y="141"/>
                  </a:cubicBezTo>
                  <a:cubicBezTo>
                    <a:pt x="119" y="151"/>
                    <a:pt x="119" y="151"/>
                    <a:pt x="119" y="151"/>
                  </a:cubicBezTo>
                  <a:cubicBezTo>
                    <a:pt x="85" y="151"/>
                    <a:pt x="85" y="151"/>
                    <a:pt x="85" y="151"/>
                  </a:cubicBezTo>
                  <a:cubicBezTo>
                    <a:pt x="90" y="186"/>
                    <a:pt x="102" y="208"/>
                    <a:pt x="114" y="208"/>
                  </a:cubicBezTo>
                  <a:cubicBezTo>
                    <a:pt x="115" y="208"/>
                    <a:pt x="117" y="208"/>
                    <a:pt x="119" y="207"/>
                  </a:cubicBezTo>
                  <a:cubicBezTo>
                    <a:pt x="119" y="226"/>
                    <a:pt x="119" y="226"/>
                    <a:pt x="119" y="226"/>
                  </a:cubicBezTo>
                  <a:cubicBezTo>
                    <a:pt x="117" y="227"/>
                    <a:pt x="115" y="227"/>
                    <a:pt x="114" y="227"/>
                  </a:cubicBezTo>
                  <a:cubicBezTo>
                    <a:pt x="51" y="227"/>
                    <a:pt x="0" y="176"/>
                    <a:pt x="0" y="113"/>
                  </a:cubicBezTo>
                  <a:cubicBezTo>
                    <a:pt x="0" y="51"/>
                    <a:pt x="51" y="0"/>
                    <a:pt x="114" y="0"/>
                  </a:cubicBezTo>
                  <a:cubicBezTo>
                    <a:pt x="176" y="0"/>
                    <a:pt x="227" y="51"/>
                    <a:pt x="227" y="113"/>
                  </a:cubicBezTo>
                  <a:cubicBezTo>
                    <a:pt x="227" y="129"/>
                    <a:pt x="224" y="145"/>
                    <a:pt x="218" y="159"/>
                  </a:cubicBezTo>
                  <a:cubicBezTo>
                    <a:pt x="209" y="151"/>
                    <a:pt x="209" y="151"/>
                    <a:pt x="209" y="151"/>
                  </a:cubicBezTo>
                  <a:cubicBezTo>
                    <a:pt x="209" y="151"/>
                    <a:pt x="209" y="151"/>
                    <a:pt x="209" y="151"/>
                  </a:cubicBezTo>
                  <a:cubicBezTo>
                    <a:pt x="209" y="151"/>
                    <a:pt x="209" y="151"/>
                    <a:pt x="209" y="151"/>
                  </a:cubicBezTo>
                  <a:cubicBezTo>
                    <a:pt x="198" y="141"/>
                    <a:pt x="198" y="141"/>
                    <a:pt x="198" y="141"/>
                  </a:cubicBezTo>
                  <a:cubicBezTo>
                    <a:pt x="213" y="141"/>
                    <a:pt x="213" y="141"/>
                    <a:pt x="213" y="141"/>
                  </a:cubicBezTo>
                  <a:cubicBezTo>
                    <a:pt x="215" y="132"/>
                    <a:pt x="217" y="123"/>
                    <a:pt x="217" y="113"/>
                  </a:cubicBezTo>
                  <a:cubicBezTo>
                    <a:pt x="217" y="104"/>
                    <a:pt x="215" y="95"/>
                    <a:pt x="213" y="86"/>
                  </a:cubicBezTo>
                  <a:cubicBezTo>
                    <a:pt x="155" y="86"/>
                    <a:pt x="155" y="86"/>
                    <a:pt x="155" y="86"/>
                  </a:cubicBezTo>
                  <a:cubicBezTo>
                    <a:pt x="155" y="91"/>
                    <a:pt x="156" y="97"/>
                    <a:pt x="156" y="102"/>
                  </a:cubicBezTo>
                  <a:cubicBezTo>
                    <a:pt x="152" y="98"/>
                    <a:pt x="152" y="98"/>
                    <a:pt x="152" y="98"/>
                  </a:cubicBezTo>
                  <a:cubicBezTo>
                    <a:pt x="145" y="92"/>
                    <a:pt x="145" y="92"/>
                    <a:pt x="145" y="92"/>
                  </a:cubicBezTo>
                  <a:cubicBezTo>
                    <a:pt x="145" y="90"/>
                    <a:pt x="145" y="88"/>
                    <a:pt x="144" y="86"/>
                  </a:cubicBezTo>
                  <a:close/>
                  <a:moveTo>
                    <a:pt x="15" y="141"/>
                  </a:moveTo>
                  <a:cubicBezTo>
                    <a:pt x="73" y="141"/>
                    <a:pt x="73" y="141"/>
                    <a:pt x="73" y="141"/>
                  </a:cubicBezTo>
                  <a:cubicBezTo>
                    <a:pt x="72" y="132"/>
                    <a:pt x="71" y="122"/>
                    <a:pt x="71" y="113"/>
                  </a:cubicBezTo>
                  <a:cubicBezTo>
                    <a:pt x="71" y="104"/>
                    <a:pt x="72" y="95"/>
                    <a:pt x="73" y="86"/>
                  </a:cubicBezTo>
                  <a:cubicBezTo>
                    <a:pt x="15" y="86"/>
                    <a:pt x="15" y="86"/>
                    <a:pt x="15" y="86"/>
                  </a:cubicBezTo>
                  <a:cubicBezTo>
                    <a:pt x="12" y="95"/>
                    <a:pt x="11" y="104"/>
                    <a:pt x="11" y="113"/>
                  </a:cubicBezTo>
                  <a:cubicBezTo>
                    <a:pt x="11" y="123"/>
                    <a:pt x="12" y="132"/>
                    <a:pt x="15" y="141"/>
                  </a:cubicBezTo>
                  <a:close/>
                  <a:moveTo>
                    <a:pt x="74" y="151"/>
                  </a:moveTo>
                  <a:cubicBezTo>
                    <a:pt x="18" y="151"/>
                    <a:pt x="18" y="151"/>
                    <a:pt x="18" y="151"/>
                  </a:cubicBezTo>
                  <a:cubicBezTo>
                    <a:pt x="32" y="186"/>
                    <a:pt x="64" y="211"/>
                    <a:pt x="102" y="215"/>
                  </a:cubicBezTo>
                  <a:cubicBezTo>
                    <a:pt x="88" y="206"/>
                    <a:pt x="78" y="181"/>
                    <a:pt x="74" y="151"/>
                  </a:cubicBezTo>
                  <a:close/>
                  <a:moveTo>
                    <a:pt x="102" y="11"/>
                  </a:moveTo>
                  <a:cubicBezTo>
                    <a:pt x="64" y="15"/>
                    <a:pt x="32" y="41"/>
                    <a:pt x="18" y="75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8" y="46"/>
                    <a:pt x="88" y="20"/>
                    <a:pt x="102" y="11"/>
                  </a:cubicBezTo>
                  <a:close/>
                  <a:moveTo>
                    <a:pt x="154" y="75"/>
                  </a:moveTo>
                  <a:cubicBezTo>
                    <a:pt x="209" y="75"/>
                    <a:pt x="209" y="75"/>
                    <a:pt x="209" y="75"/>
                  </a:cubicBezTo>
                  <a:cubicBezTo>
                    <a:pt x="196" y="41"/>
                    <a:pt x="164" y="15"/>
                    <a:pt x="126" y="11"/>
                  </a:cubicBezTo>
                  <a:cubicBezTo>
                    <a:pt x="140" y="20"/>
                    <a:pt x="149" y="46"/>
                    <a:pt x="154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1997" name="Gruppieren 33"/>
          <p:cNvGrpSpPr>
            <a:grpSpLocks noChangeAspect="1"/>
          </p:cNvGrpSpPr>
          <p:nvPr/>
        </p:nvGrpSpPr>
        <p:grpSpPr bwMode="auto">
          <a:xfrm>
            <a:off x="373063" y="2909888"/>
            <a:ext cx="700087" cy="700087"/>
            <a:chOff x="3986411" y="4069132"/>
            <a:chExt cx="1090800" cy="1090800"/>
          </a:xfrm>
        </p:grpSpPr>
        <p:sp>
          <p:nvSpPr>
            <p:cNvPr id="25" name="Rechteck 34"/>
            <p:cNvSpPr>
              <a:spLocks noChangeAspect="1"/>
            </p:cNvSpPr>
            <p:nvPr/>
          </p:nvSpPr>
          <p:spPr bwMode="gray">
            <a:xfrm>
              <a:off x="3986411" y="4069132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006" name="Freeform 73"/>
            <p:cNvSpPr>
              <a:spLocks noChangeAspect="1"/>
            </p:cNvSpPr>
            <p:nvPr/>
          </p:nvSpPr>
          <p:spPr bwMode="auto">
            <a:xfrm>
              <a:off x="4125656" y="4319542"/>
              <a:ext cx="810000" cy="576976"/>
            </a:xfrm>
            <a:custGeom>
              <a:avLst/>
              <a:gdLst>
                <a:gd name="T0" fmla="*/ 2147483647 w 430"/>
                <a:gd name="T1" fmla="*/ 2147483647 h 306"/>
                <a:gd name="T2" fmla="*/ 2147483647 w 430"/>
                <a:gd name="T3" fmla="*/ 2147483647 h 306"/>
                <a:gd name="T4" fmla="*/ 2147483647 w 430"/>
                <a:gd name="T5" fmla="*/ 2147483647 h 306"/>
                <a:gd name="T6" fmla="*/ 2147483647 w 430"/>
                <a:gd name="T7" fmla="*/ 2147483647 h 306"/>
                <a:gd name="T8" fmla="*/ 2147483647 w 430"/>
                <a:gd name="T9" fmla="*/ 2147483647 h 306"/>
                <a:gd name="T10" fmla="*/ 2147483647 w 430"/>
                <a:gd name="T11" fmla="*/ 2147483647 h 306"/>
                <a:gd name="T12" fmla="*/ 2147483647 w 430"/>
                <a:gd name="T13" fmla="*/ 2147483647 h 306"/>
                <a:gd name="T14" fmla="*/ 2147483647 w 430"/>
                <a:gd name="T15" fmla="*/ 2147483647 h 306"/>
                <a:gd name="T16" fmla="*/ 2147483647 w 430"/>
                <a:gd name="T17" fmla="*/ 2147483647 h 306"/>
                <a:gd name="T18" fmla="*/ 2147483647 w 430"/>
                <a:gd name="T19" fmla="*/ 2147483647 h 306"/>
                <a:gd name="T20" fmla="*/ 2147483647 w 430"/>
                <a:gd name="T21" fmla="*/ 2147483647 h 306"/>
                <a:gd name="T22" fmla="*/ 2147483647 w 430"/>
                <a:gd name="T23" fmla="*/ 2147483647 h 306"/>
                <a:gd name="T24" fmla="*/ 2147483647 w 430"/>
                <a:gd name="T25" fmla="*/ 2147483647 h 306"/>
                <a:gd name="T26" fmla="*/ 2147483647 w 430"/>
                <a:gd name="T27" fmla="*/ 2147483647 h 306"/>
                <a:gd name="T28" fmla="*/ 2147483647 w 430"/>
                <a:gd name="T29" fmla="*/ 2147483647 h 306"/>
                <a:gd name="T30" fmla="*/ 2147483647 w 430"/>
                <a:gd name="T31" fmla="*/ 2147483647 h 306"/>
                <a:gd name="T32" fmla="*/ 2147483647 w 430"/>
                <a:gd name="T33" fmla="*/ 2147483647 h 306"/>
                <a:gd name="T34" fmla="*/ 2147483647 w 430"/>
                <a:gd name="T35" fmla="*/ 2147483647 h 306"/>
                <a:gd name="T36" fmla="*/ 2147483647 w 430"/>
                <a:gd name="T37" fmla="*/ 2147483647 h 306"/>
                <a:gd name="T38" fmla="*/ 2147483647 w 430"/>
                <a:gd name="T39" fmla="*/ 2147483647 h 306"/>
                <a:gd name="T40" fmla="*/ 2147483647 w 430"/>
                <a:gd name="T41" fmla="*/ 2147483647 h 306"/>
                <a:gd name="T42" fmla="*/ 2147483647 w 430"/>
                <a:gd name="T43" fmla="*/ 2147483647 h 306"/>
                <a:gd name="T44" fmla="*/ 2147483647 w 430"/>
                <a:gd name="T45" fmla="*/ 2147483647 h 306"/>
                <a:gd name="T46" fmla="*/ 2147483647 w 430"/>
                <a:gd name="T47" fmla="*/ 2147483647 h 306"/>
                <a:gd name="T48" fmla="*/ 2147483647 w 430"/>
                <a:gd name="T49" fmla="*/ 2147483647 h 306"/>
                <a:gd name="T50" fmla="*/ 2147483647 w 430"/>
                <a:gd name="T51" fmla="*/ 2147483647 h 306"/>
                <a:gd name="T52" fmla="*/ 2147483647 w 430"/>
                <a:gd name="T53" fmla="*/ 2147483647 h 306"/>
                <a:gd name="T54" fmla="*/ 2147483647 w 430"/>
                <a:gd name="T55" fmla="*/ 2147483647 h 306"/>
                <a:gd name="T56" fmla="*/ 0 w 430"/>
                <a:gd name="T57" fmla="*/ 2147483647 h 306"/>
                <a:gd name="T58" fmla="*/ 0 w 430"/>
                <a:gd name="T59" fmla="*/ 2147483647 h 306"/>
                <a:gd name="T60" fmla="*/ 2147483647 w 430"/>
                <a:gd name="T61" fmla="*/ 2147483647 h 306"/>
                <a:gd name="T62" fmla="*/ 2147483647 w 430"/>
                <a:gd name="T63" fmla="*/ 2147483647 h 306"/>
                <a:gd name="T64" fmla="*/ 2147483647 w 430"/>
                <a:gd name="T65" fmla="*/ 2147483647 h 306"/>
                <a:gd name="T66" fmla="*/ 2147483647 w 430"/>
                <a:gd name="T67" fmla="*/ 2147483647 h 306"/>
                <a:gd name="T68" fmla="*/ 2147483647 w 430"/>
                <a:gd name="T69" fmla="*/ 2147483647 h 306"/>
                <a:gd name="T70" fmla="*/ 2147483647 w 430"/>
                <a:gd name="T71" fmla="*/ 2147483647 h 306"/>
                <a:gd name="T72" fmla="*/ 2147483647 w 430"/>
                <a:gd name="T73" fmla="*/ 2147483647 h 306"/>
                <a:gd name="T74" fmla="*/ 2147483647 w 430"/>
                <a:gd name="T75" fmla="*/ 2147483647 h 306"/>
                <a:gd name="T76" fmla="*/ 2147483647 w 430"/>
                <a:gd name="T77" fmla="*/ 0 h 306"/>
                <a:gd name="T78" fmla="*/ 2147483647 w 430"/>
                <a:gd name="T79" fmla="*/ 0 h 306"/>
                <a:gd name="T80" fmla="*/ 2147483647 w 430"/>
                <a:gd name="T81" fmla="*/ 2147483647 h 306"/>
                <a:gd name="T82" fmla="*/ 2147483647 w 430"/>
                <a:gd name="T83" fmla="*/ 2147483647 h 306"/>
                <a:gd name="T84" fmla="*/ 2147483647 w 430"/>
                <a:gd name="T85" fmla="*/ 2147483647 h 306"/>
                <a:gd name="T86" fmla="*/ 2147483647 w 430"/>
                <a:gd name="T87" fmla="*/ 2147483647 h 306"/>
                <a:gd name="T88" fmla="*/ 2147483647 w 430"/>
                <a:gd name="T89" fmla="*/ 2147483647 h 306"/>
                <a:gd name="T90" fmla="*/ 2147483647 w 430"/>
                <a:gd name="T91" fmla="*/ 2147483647 h 306"/>
                <a:gd name="T92" fmla="*/ 2147483647 w 430"/>
                <a:gd name="T93" fmla="*/ 2147483647 h 306"/>
                <a:gd name="T94" fmla="*/ 2147483647 w 430"/>
                <a:gd name="T95" fmla="*/ 2147483647 h 306"/>
                <a:gd name="T96" fmla="*/ 2147483647 w 430"/>
                <a:gd name="T97" fmla="*/ 2147483647 h 30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0" h="306">
                  <a:moveTo>
                    <a:pt x="430" y="232"/>
                  </a:moveTo>
                  <a:cubicBezTo>
                    <a:pt x="430" y="278"/>
                    <a:pt x="430" y="278"/>
                    <a:pt x="430" y="278"/>
                  </a:cubicBezTo>
                  <a:cubicBezTo>
                    <a:pt x="430" y="293"/>
                    <a:pt x="418" y="306"/>
                    <a:pt x="403" y="306"/>
                  </a:cubicBezTo>
                  <a:cubicBezTo>
                    <a:pt x="330" y="306"/>
                    <a:pt x="330" y="306"/>
                    <a:pt x="330" y="306"/>
                  </a:cubicBezTo>
                  <a:cubicBezTo>
                    <a:pt x="315" y="306"/>
                    <a:pt x="303" y="293"/>
                    <a:pt x="303" y="278"/>
                  </a:cubicBezTo>
                  <a:cubicBezTo>
                    <a:pt x="303" y="232"/>
                    <a:pt x="303" y="232"/>
                    <a:pt x="303" y="232"/>
                  </a:cubicBezTo>
                  <a:cubicBezTo>
                    <a:pt x="303" y="217"/>
                    <a:pt x="315" y="204"/>
                    <a:pt x="330" y="204"/>
                  </a:cubicBezTo>
                  <a:cubicBezTo>
                    <a:pt x="357" y="204"/>
                    <a:pt x="357" y="204"/>
                    <a:pt x="357" y="204"/>
                  </a:cubicBezTo>
                  <a:cubicBezTo>
                    <a:pt x="357" y="151"/>
                    <a:pt x="357" y="151"/>
                    <a:pt x="357" y="151"/>
                  </a:cubicBezTo>
                  <a:cubicBezTo>
                    <a:pt x="225" y="151"/>
                    <a:pt x="225" y="151"/>
                    <a:pt x="225" y="151"/>
                  </a:cubicBezTo>
                  <a:cubicBezTo>
                    <a:pt x="225" y="204"/>
                    <a:pt x="225" y="204"/>
                    <a:pt x="225" y="204"/>
                  </a:cubicBezTo>
                  <a:cubicBezTo>
                    <a:pt x="254" y="204"/>
                    <a:pt x="254" y="204"/>
                    <a:pt x="254" y="204"/>
                  </a:cubicBezTo>
                  <a:cubicBezTo>
                    <a:pt x="269" y="204"/>
                    <a:pt x="281" y="217"/>
                    <a:pt x="281" y="232"/>
                  </a:cubicBezTo>
                  <a:cubicBezTo>
                    <a:pt x="281" y="278"/>
                    <a:pt x="281" y="278"/>
                    <a:pt x="281" y="278"/>
                  </a:cubicBezTo>
                  <a:cubicBezTo>
                    <a:pt x="281" y="293"/>
                    <a:pt x="269" y="306"/>
                    <a:pt x="254" y="306"/>
                  </a:cubicBezTo>
                  <a:cubicBezTo>
                    <a:pt x="181" y="306"/>
                    <a:pt x="181" y="306"/>
                    <a:pt x="181" y="306"/>
                  </a:cubicBezTo>
                  <a:cubicBezTo>
                    <a:pt x="166" y="306"/>
                    <a:pt x="153" y="293"/>
                    <a:pt x="153" y="278"/>
                  </a:cubicBezTo>
                  <a:cubicBezTo>
                    <a:pt x="153" y="232"/>
                    <a:pt x="153" y="232"/>
                    <a:pt x="153" y="232"/>
                  </a:cubicBezTo>
                  <a:cubicBezTo>
                    <a:pt x="153" y="217"/>
                    <a:pt x="166" y="204"/>
                    <a:pt x="181" y="204"/>
                  </a:cubicBezTo>
                  <a:cubicBezTo>
                    <a:pt x="205" y="204"/>
                    <a:pt x="205" y="204"/>
                    <a:pt x="205" y="204"/>
                  </a:cubicBezTo>
                  <a:cubicBezTo>
                    <a:pt x="205" y="151"/>
                    <a:pt x="205" y="151"/>
                    <a:pt x="205" y="151"/>
                  </a:cubicBezTo>
                  <a:cubicBezTo>
                    <a:pt x="73" y="151"/>
                    <a:pt x="73" y="151"/>
                    <a:pt x="73" y="151"/>
                  </a:cubicBezTo>
                  <a:cubicBezTo>
                    <a:pt x="73" y="204"/>
                    <a:pt x="73" y="204"/>
                    <a:pt x="73" y="204"/>
                  </a:cubicBezTo>
                  <a:cubicBezTo>
                    <a:pt x="100" y="204"/>
                    <a:pt x="100" y="204"/>
                    <a:pt x="100" y="204"/>
                  </a:cubicBezTo>
                  <a:cubicBezTo>
                    <a:pt x="115" y="204"/>
                    <a:pt x="127" y="217"/>
                    <a:pt x="127" y="232"/>
                  </a:cubicBezTo>
                  <a:cubicBezTo>
                    <a:pt x="127" y="278"/>
                    <a:pt x="127" y="278"/>
                    <a:pt x="127" y="278"/>
                  </a:cubicBezTo>
                  <a:cubicBezTo>
                    <a:pt x="127" y="293"/>
                    <a:pt x="115" y="306"/>
                    <a:pt x="100" y="306"/>
                  </a:cubicBezTo>
                  <a:cubicBezTo>
                    <a:pt x="27" y="306"/>
                    <a:pt x="27" y="306"/>
                    <a:pt x="27" y="306"/>
                  </a:cubicBezTo>
                  <a:cubicBezTo>
                    <a:pt x="12" y="306"/>
                    <a:pt x="0" y="293"/>
                    <a:pt x="0" y="278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0" y="217"/>
                    <a:pt x="12" y="204"/>
                    <a:pt x="27" y="204"/>
                  </a:cubicBezTo>
                  <a:cubicBezTo>
                    <a:pt x="53" y="204"/>
                    <a:pt x="53" y="204"/>
                    <a:pt x="53" y="204"/>
                  </a:cubicBezTo>
                  <a:cubicBezTo>
                    <a:pt x="53" y="131"/>
                    <a:pt x="53" y="131"/>
                    <a:pt x="53" y="131"/>
                  </a:cubicBezTo>
                  <a:cubicBezTo>
                    <a:pt x="205" y="131"/>
                    <a:pt x="205" y="131"/>
                    <a:pt x="205" y="131"/>
                  </a:cubicBezTo>
                  <a:cubicBezTo>
                    <a:pt x="205" y="102"/>
                    <a:pt x="205" y="102"/>
                    <a:pt x="205" y="102"/>
                  </a:cubicBezTo>
                  <a:cubicBezTo>
                    <a:pt x="178" y="102"/>
                    <a:pt x="178" y="102"/>
                    <a:pt x="178" y="102"/>
                  </a:cubicBezTo>
                  <a:cubicBezTo>
                    <a:pt x="163" y="102"/>
                    <a:pt x="151" y="89"/>
                    <a:pt x="151" y="74"/>
                  </a:cubicBezTo>
                  <a:cubicBezTo>
                    <a:pt x="151" y="28"/>
                    <a:pt x="151" y="28"/>
                    <a:pt x="151" y="28"/>
                  </a:cubicBezTo>
                  <a:cubicBezTo>
                    <a:pt x="151" y="13"/>
                    <a:pt x="163" y="0"/>
                    <a:pt x="178" y="0"/>
                  </a:cubicBezTo>
                  <a:cubicBezTo>
                    <a:pt x="252" y="0"/>
                    <a:pt x="252" y="0"/>
                    <a:pt x="252" y="0"/>
                  </a:cubicBezTo>
                  <a:cubicBezTo>
                    <a:pt x="267" y="0"/>
                    <a:pt x="279" y="13"/>
                    <a:pt x="279" y="28"/>
                  </a:cubicBezTo>
                  <a:cubicBezTo>
                    <a:pt x="279" y="74"/>
                    <a:pt x="279" y="74"/>
                    <a:pt x="279" y="74"/>
                  </a:cubicBezTo>
                  <a:cubicBezTo>
                    <a:pt x="279" y="89"/>
                    <a:pt x="267" y="102"/>
                    <a:pt x="252" y="102"/>
                  </a:cubicBezTo>
                  <a:cubicBezTo>
                    <a:pt x="225" y="102"/>
                    <a:pt x="225" y="102"/>
                    <a:pt x="225" y="102"/>
                  </a:cubicBezTo>
                  <a:cubicBezTo>
                    <a:pt x="225" y="131"/>
                    <a:pt x="225" y="131"/>
                    <a:pt x="225" y="131"/>
                  </a:cubicBezTo>
                  <a:cubicBezTo>
                    <a:pt x="377" y="131"/>
                    <a:pt x="377" y="131"/>
                    <a:pt x="377" y="131"/>
                  </a:cubicBezTo>
                  <a:cubicBezTo>
                    <a:pt x="377" y="204"/>
                    <a:pt x="377" y="204"/>
                    <a:pt x="377" y="204"/>
                  </a:cubicBezTo>
                  <a:cubicBezTo>
                    <a:pt x="403" y="204"/>
                    <a:pt x="403" y="204"/>
                    <a:pt x="403" y="204"/>
                  </a:cubicBezTo>
                  <a:cubicBezTo>
                    <a:pt x="418" y="204"/>
                    <a:pt x="430" y="217"/>
                    <a:pt x="430" y="2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1998" name="Gruppieren 3"/>
          <p:cNvGrpSpPr>
            <a:grpSpLocks noChangeAspect="1"/>
          </p:cNvGrpSpPr>
          <p:nvPr/>
        </p:nvGrpSpPr>
        <p:grpSpPr bwMode="auto">
          <a:xfrm>
            <a:off x="371475" y="3692525"/>
            <a:ext cx="701675" cy="701675"/>
            <a:chOff x="7585656" y="2417080"/>
            <a:chExt cx="1090800" cy="1090800"/>
          </a:xfrm>
        </p:grpSpPr>
        <p:sp>
          <p:nvSpPr>
            <p:cNvPr id="28" name="Rechteck 4"/>
            <p:cNvSpPr>
              <a:spLocks noChangeAspect="1"/>
            </p:cNvSpPr>
            <p:nvPr/>
          </p:nvSpPr>
          <p:spPr bwMode="gray">
            <a:xfrm>
              <a:off x="7585656" y="2417080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004" name="Freeform 11"/>
            <p:cNvSpPr>
              <a:spLocks noChangeAspect="1" noEditPoints="1"/>
            </p:cNvSpPr>
            <p:nvPr/>
          </p:nvSpPr>
          <p:spPr bwMode="auto">
            <a:xfrm>
              <a:off x="7911584" y="2563808"/>
              <a:ext cx="438944" cy="808038"/>
            </a:xfrm>
            <a:custGeom>
              <a:avLst/>
              <a:gdLst>
                <a:gd name="T0" fmla="*/ 2147483647 w 234"/>
                <a:gd name="T1" fmla="*/ 0 h 431"/>
                <a:gd name="T2" fmla="*/ 0 w 234"/>
                <a:gd name="T3" fmla="*/ 2147483647 h 431"/>
                <a:gd name="T4" fmla="*/ 2147483647 w 234"/>
                <a:gd name="T5" fmla="*/ 2147483647 h 431"/>
                <a:gd name="T6" fmla="*/ 2147483647 w 234"/>
                <a:gd name="T7" fmla="*/ 2147483647 h 431"/>
                <a:gd name="T8" fmla="*/ 2147483647 w 234"/>
                <a:gd name="T9" fmla="*/ 2147483647 h 431"/>
                <a:gd name="T10" fmla="*/ 2147483647 w 234"/>
                <a:gd name="T11" fmla="*/ 2147483647 h 431"/>
                <a:gd name="T12" fmla="*/ 2147483647 w 234"/>
                <a:gd name="T13" fmla="*/ 2147483647 h 431"/>
                <a:gd name="T14" fmla="*/ 2147483647 w 234"/>
                <a:gd name="T15" fmla="*/ 2147483647 h 431"/>
                <a:gd name="T16" fmla="*/ 2147483647 w 234"/>
                <a:gd name="T17" fmla="*/ 2147483647 h 431"/>
                <a:gd name="T18" fmla="*/ 2147483647 w 234"/>
                <a:gd name="T19" fmla="*/ 2147483647 h 431"/>
                <a:gd name="T20" fmla="*/ 2147483647 w 234"/>
                <a:gd name="T21" fmla="*/ 2147483647 h 431"/>
                <a:gd name="T22" fmla="*/ 2147483647 w 234"/>
                <a:gd name="T23" fmla="*/ 2147483647 h 431"/>
                <a:gd name="T24" fmla="*/ 2147483647 w 234"/>
                <a:gd name="T25" fmla="*/ 2147483647 h 431"/>
                <a:gd name="T26" fmla="*/ 2147483647 w 234"/>
                <a:gd name="T27" fmla="*/ 2147483647 h 431"/>
                <a:gd name="T28" fmla="*/ 2147483647 w 234"/>
                <a:gd name="T29" fmla="*/ 2147483647 h 431"/>
                <a:gd name="T30" fmla="*/ 2147483647 w 234"/>
                <a:gd name="T31" fmla="*/ 2147483647 h 431"/>
                <a:gd name="T32" fmla="*/ 2147483647 w 234"/>
                <a:gd name="T33" fmla="*/ 2147483647 h 431"/>
                <a:gd name="T34" fmla="*/ 2147483647 w 234"/>
                <a:gd name="T35" fmla="*/ 2147483647 h 431"/>
                <a:gd name="T36" fmla="*/ 2147483647 w 234"/>
                <a:gd name="T37" fmla="*/ 2147483647 h 431"/>
                <a:gd name="T38" fmla="*/ 2147483647 w 234"/>
                <a:gd name="T39" fmla="*/ 2147483647 h 431"/>
                <a:gd name="T40" fmla="*/ 2147483647 w 234"/>
                <a:gd name="T41" fmla="*/ 2147483647 h 431"/>
                <a:gd name="T42" fmla="*/ 2147483647 w 234"/>
                <a:gd name="T43" fmla="*/ 2147483647 h 431"/>
                <a:gd name="T44" fmla="*/ 2147483647 w 234"/>
                <a:gd name="T45" fmla="*/ 2147483647 h 431"/>
                <a:gd name="T46" fmla="*/ 2147483647 w 234"/>
                <a:gd name="T47" fmla="*/ 2147483647 h 431"/>
                <a:gd name="T48" fmla="*/ 2147483647 w 234"/>
                <a:gd name="T49" fmla="*/ 2147483647 h 431"/>
                <a:gd name="T50" fmla="*/ 2147483647 w 234"/>
                <a:gd name="T51" fmla="*/ 2147483647 h 431"/>
                <a:gd name="T52" fmla="*/ 2147483647 w 234"/>
                <a:gd name="T53" fmla="*/ 2147483647 h 431"/>
                <a:gd name="T54" fmla="*/ 2147483647 w 234"/>
                <a:gd name="T55" fmla="*/ 2147483647 h 431"/>
                <a:gd name="T56" fmla="*/ 2147483647 w 234"/>
                <a:gd name="T57" fmla="*/ 2147483647 h 431"/>
                <a:gd name="T58" fmla="*/ 2147483647 w 234"/>
                <a:gd name="T59" fmla="*/ 2147483647 h 431"/>
                <a:gd name="T60" fmla="*/ 2147483647 w 234"/>
                <a:gd name="T61" fmla="*/ 2147483647 h 431"/>
                <a:gd name="T62" fmla="*/ 2147483647 w 234"/>
                <a:gd name="T63" fmla="*/ 2147483647 h 431"/>
                <a:gd name="T64" fmla="*/ 2147483647 w 234"/>
                <a:gd name="T65" fmla="*/ 2147483647 h 431"/>
                <a:gd name="T66" fmla="*/ 2147483647 w 234"/>
                <a:gd name="T67" fmla="*/ 2147483647 h 431"/>
                <a:gd name="T68" fmla="*/ 2147483647 w 234"/>
                <a:gd name="T69" fmla="*/ 2147483647 h 431"/>
                <a:gd name="T70" fmla="*/ 2147483647 w 234"/>
                <a:gd name="T71" fmla="*/ 2147483647 h 431"/>
                <a:gd name="T72" fmla="*/ 2147483647 w 234"/>
                <a:gd name="T73" fmla="*/ 2147483647 h 431"/>
                <a:gd name="T74" fmla="*/ 2147483647 w 234"/>
                <a:gd name="T75" fmla="*/ 2147483647 h 431"/>
                <a:gd name="T76" fmla="*/ 2147483647 w 234"/>
                <a:gd name="T77" fmla="*/ 2147483647 h 431"/>
                <a:gd name="T78" fmla="*/ 2147483647 w 234"/>
                <a:gd name="T79" fmla="*/ 2147483647 h 431"/>
                <a:gd name="T80" fmla="*/ 2147483647 w 234"/>
                <a:gd name="T81" fmla="*/ 2147483647 h 431"/>
                <a:gd name="T82" fmla="*/ 2147483647 w 234"/>
                <a:gd name="T83" fmla="*/ 2147483647 h 431"/>
                <a:gd name="T84" fmla="*/ 2147483647 w 234"/>
                <a:gd name="T85" fmla="*/ 2147483647 h 4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4" h="431">
                  <a:moveTo>
                    <a:pt x="199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16"/>
                    <a:pt x="15" y="431"/>
                    <a:pt x="34" y="431"/>
                  </a:cubicBezTo>
                  <a:cubicBezTo>
                    <a:pt x="199" y="431"/>
                    <a:pt x="199" y="431"/>
                    <a:pt x="199" y="431"/>
                  </a:cubicBezTo>
                  <a:cubicBezTo>
                    <a:pt x="219" y="431"/>
                    <a:pt x="234" y="416"/>
                    <a:pt x="234" y="39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4" y="16"/>
                    <a:pt x="219" y="0"/>
                    <a:pt x="199" y="0"/>
                  </a:cubicBezTo>
                  <a:close/>
                  <a:moveTo>
                    <a:pt x="214" y="396"/>
                  </a:moveTo>
                  <a:cubicBezTo>
                    <a:pt x="214" y="405"/>
                    <a:pt x="208" y="411"/>
                    <a:pt x="199" y="411"/>
                  </a:cubicBezTo>
                  <a:cubicBezTo>
                    <a:pt x="34" y="411"/>
                    <a:pt x="34" y="411"/>
                    <a:pt x="34" y="411"/>
                  </a:cubicBezTo>
                  <a:cubicBezTo>
                    <a:pt x="26" y="411"/>
                    <a:pt x="19" y="405"/>
                    <a:pt x="19" y="39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27"/>
                    <a:pt x="26" y="20"/>
                    <a:pt x="34" y="20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208" y="20"/>
                    <a:pt x="214" y="27"/>
                    <a:pt x="214" y="35"/>
                  </a:cubicBezTo>
                  <a:lnTo>
                    <a:pt x="214" y="396"/>
                  </a:lnTo>
                  <a:close/>
                  <a:moveTo>
                    <a:pt x="140" y="319"/>
                  </a:moveTo>
                  <a:cubicBezTo>
                    <a:pt x="140" y="329"/>
                    <a:pt x="138" y="337"/>
                    <a:pt x="130" y="337"/>
                  </a:cubicBezTo>
                  <a:cubicBezTo>
                    <a:pt x="103" y="337"/>
                    <a:pt x="103" y="337"/>
                    <a:pt x="103" y="337"/>
                  </a:cubicBezTo>
                  <a:cubicBezTo>
                    <a:pt x="96" y="337"/>
                    <a:pt x="94" y="329"/>
                    <a:pt x="94" y="319"/>
                  </a:cubicBezTo>
                  <a:cubicBezTo>
                    <a:pt x="94" y="308"/>
                    <a:pt x="96" y="300"/>
                    <a:pt x="103" y="300"/>
                  </a:cubicBezTo>
                  <a:cubicBezTo>
                    <a:pt x="130" y="300"/>
                    <a:pt x="130" y="300"/>
                    <a:pt x="130" y="300"/>
                  </a:cubicBezTo>
                  <a:cubicBezTo>
                    <a:pt x="138" y="300"/>
                    <a:pt x="140" y="308"/>
                    <a:pt x="140" y="319"/>
                  </a:cubicBezTo>
                  <a:close/>
                  <a:moveTo>
                    <a:pt x="84" y="261"/>
                  </a:moveTo>
                  <a:cubicBezTo>
                    <a:pt x="84" y="271"/>
                    <a:pt x="83" y="279"/>
                    <a:pt x="75" y="279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40" y="279"/>
                    <a:pt x="39" y="271"/>
                    <a:pt x="39" y="261"/>
                  </a:cubicBezTo>
                  <a:cubicBezTo>
                    <a:pt x="39" y="251"/>
                    <a:pt x="40" y="243"/>
                    <a:pt x="48" y="243"/>
                  </a:cubicBezTo>
                  <a:cubicBezTo>
                    <a:pt x="75" y="243"/>
                    <a:pt x="75" y="243"/>
                    <a:pt x="75" y="243"/>
                  </a:cubicBezTo>
                  <a:cubicBezTo>
                    <a:pt x="83" y="243"/>
                    <a:pt x="84" y="251"/>
                    <a:pt x="84" y="261"/>
                  </a:cubicBezTo>
                  <a:close/>
                  <a:moveTo>
                    <a:pt x="140" y="376"/>
                  </a:moveTo>
                  <a:cubicBezTo>
                    <a:pt x="140" y="386"/>
                    <a:pt x="138" y="394"/>
                    <a:pt x="130" y="394"/>
                  </a:cubicBezTo>
                  <a:cubicBezTo>
                    <a:pt x="103" y="394"/>
                    <a:pt x="103" y="394"/>
                    <a:pt x="103" y="394"/>
                  </a:cubicBezTo>
                  <a:cubicBezTo>
                    <a:pt x="96" y="394"/>
                    <a:pt x="94" y="386"/>
                    <a:pt x="94" y="376"/>
                  </a:cubicBezTo>
                  <a:cubicBezTo>
                    <a:pt x="94" y="366"/>
                    <a:pt x="96" y="358"/>
                    <a:pt x="103" y="358"/>
                  </a:cubicBezTo>
                  <a:cubicBezTo>
                    <a:pt x="130" y="358"/>
                    <a:pt x="130" y="358"/>
                    <a:pt x="130" y="358"/>
                  </a:cubicBezTo>
                  <a:cubicBezTo>
                    <a:pt x="138" y="358"/>
                    <a:pt x="140" y="366"/>
                    <a:pt x="140" y="376"/>
                  </a:cubicBezTo>
                  <a:close/>
                  <a:moveTo>
                    <a:pt x="84" y="376"/>
                  </a:moveTo>
                  <a:cubicBezTo>
                    <a:pt x="84" y="386"/>
                    <a:pt x="83" y="394"/>
                    <a:pt x="75" y="394"/>
                  </a:cubicBezTo>
                  <a:cubicBezTo>
                    <a:pt x="48" y="394"/>
                    <a:pt x="48" y="394"/>
                    <a:pt x="48" y="394"/>
                  </a:cubicBezTo>
                  <a:cubicBezTo>
                    <a:pt x="40" y="394"/>
                    <a:pt x="39" y="386"/>
                    <a:pt x="39" y="376"/>
                  </a:cubicBezTo>
                  <a:cubicBezTo>
                    <a:pt x="39" y="366"/>
                    <a:pt x="40" y="358"/>
                    <a:pt x="48" y="358"/>
                  </a:cubicBezTo>
                  <a:cubicBezTo>
                    <a:pt x="75" y="358"/>
                    <a:pt x="75" y="358"/>
                    <a:pt x="75" y="358"/>
                  </a:cubicBezTo>
                  <a:cubicBezTo>
                    <a:pt x="83" y="358"/>
                    <a:pt x="84" y="366"/>
                    <a:pt x="84" y="376"/>
                  </a:cubicBezTo>
                  <a:close/>
                  <a:moveTo>
                    <a:pt x="84" y="319"/>
                  </a:moveTo>
                  <a:cubicBezTo>
                    <a:pt x="84" y="329"/>
                    <a:pt x="83" y="337"/>
                    <a:pt x="75" y="337"/>
                  </a:cubicBezTo>
                  <a:cubicBezTo>
                    <a:pt x="48" y="337"/>
                    <a:pt x="48" y="337"/>
                    <a:pt x="48" y="337"/>
                  </a:cubicBezTo>
                  <a:cubicBezTo>
                    <a:pt x="40" y="337"/>
                    <a:pt x="39" y="329"/>
                    <a:pt x="39" y="319"/>
                  </a:cubicBezTo>
                  <a:cubicBezTo>
                    <a:pt x="39" y="308"/>
                    <a:pt x="40" y="300"/>
                    <a:pt x="48" y="300"/>
                  </a:cubicBezTo>
                  <a:cubicBezTo>
                    <a:pt x="75" y="300"/>
                    <a:pt x="75" y="300"/>
                    <a:pt x="75" y="300"/>
                  </a:cubicBezTo>
                  <a:cubicBezTo>
                    <a:pt x="83" y="300"/>
                    <a:pt x="84" y="308"/>
                    <a:pt x="84" y="319"/>
                  </a:cubicBezTo>
                  <a:close/>
                  <a:moveTo>
                    <a:pt x="195" y="261"/>
                  </a:moveTo>
                  <a:cubicBezTo>
                    <a:pt x="195" y="271"/>
                    <a:pt x="194" y="279"/>
                    <a:pt x="186" y="279"/>
                  </a:cubicBezTo>
                  <a:cubicBezTo>
                    <a:pt x="159" y="279"/>
                    <a:pt x="159" y="279"/>
                    <a:pt x="159" y="279"/>
                  </a:cubicBezTo>
                  <a:cubicBezTo>
                    <a:pt x="151" y="279"/>
                    <a:pt x="150" y="271"/>
                    <a:pt x="150" y="261"/>
                  </a:cubicBezTo>
                  <a:cubicBezTo>
                    <a:pt x="150" y="251"/>
                    <a:pt x="151" y="243"/>
                    <a:pt x="159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94" y="243"/>
                    <a:pt x="195" y="251"/>
                    <a:pt x="195" y="261"/>
                  </a:cubicBezTo>
                  <a:close/>
                  <a:moveTo>
                    <a:pt x="39" y="37"/>
                  </a:moveTo>
                  <a:cubicBezTo>
                    <a:pt x="195" y="37"/>
                    <a:pt x="195" y="37"/>
                    <a:pt x="195" y="37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39" y="225"/>
                    <a:pt x="39" y="225"/>
                    <a:pt x="39" y="225"/>
                  </a:cubicBezTo>
                  <a:lnTo>
                    <a:pt x="39" y="37"/>
                  </a:lnTo>
                  <a:close/>
                  <a:moveTo>
                    <a:pt x="140" y="261"/>
                  </a:moveTo>
                  <a:cubicBezTo>
                    <a:pt x="140" y="271"/>
                    <a:pt x="138" y="279"/>
                    <a:pt x="130" y="279"/>
                  </a:cubicBezTo>
                  <a:cubicBezTo>
                    <a:pt x="103" y="279"/>
                    <a:pt x="103" y="279"/>
                    <a:pt x="103" y="279"/>
                  </a:cubicBezTo>
                  <a:cubicBezTo>
                    <a:pt x="96" y="279"/>
                    <a:pt x="94" y="271"/>
                    <a:pt x="94" y="261"/>
                  </a:cubicBezTo>
                  <a:cubicBezTo>
                    <a:pt x="94" y="251"/>
                    <a:pt x="96" y="243"/>
                    <a:pt x="103" y="243"/>
                  </a:cubicBezTo>
                  <a:cubicBezTo>
                    <a:pt x="130" y="243"/>
                    <a:pt x="130" y="243"/>
                    <a:pt x="130" y="243"/>
                  </a:cubicBezTo>
                  <a:cubicBezTo>
                    <a:pt x="138" y="243"/>
                    <a:pt x="140" y="251"/>
                    <a:pt x="140" y="261"/>
                  </a:cubicBezTo>
                  <a:close/>
                  <a:moveTo>
                    <a:pt x="195" y="376"/>
                  </a:moveTo>
                  <a:cubicBezTo>
                    <a:pt x="195" y="386"/>
                    <a:pt x="194" y="394"/>
                    <a:pt x="186" y="394"/>
                  </a:cubicBezTo>
                  <a:cubicBezTo>
                    <a:pt x="159" y="394"/>
                    <a:pt x="159" y="394"/>
                    <a:pt x="159" y="394"/>
                  </a:cubicBezTo>
                  <a:cubicBezTo>
                    <a:pt x="151" y="394"/>
                    <a:pt x="150" y="386"/>
                    <a:pt x="150" y="376"/>
                  </a:cubicBezTo>
                  <a:cubicBezTo>
                    <a:pt x="150" y="366"/>
                    <a:pt x="151" y="358"/>
                    <a:pt x="159" y="358"/>
                  </a:cubicBezTo>
                  <a:cubicBezTo>
                    <a:pt x="186" y="358"/>
                    <a:pt x="186" y="358"/>
                    <a:pt x="186" y="358"/>
                  </a:cubicBezTo>
                  <a:cubicBezTo>
                    <a:pt x="194" y="358"/>
                    <a:pt x="195" y="366"/>
                    <a:pt x="195" y="376"/>
                  </a:cubicBezTo>
                  <a:close/>
                  <a:moveTo>
                    <a:pt x="195" y="319"/>
                  </a:moveTo>
                  <a:cubicBezTo>
                    <a:pt x="195" y="329"/>
                    <a:pt x="194" y="337"/>
                    <a:pt x="186" y="337"/>
                  </a:cubicBezTo>
                  <a:cubicBezTo>
                    <a:pt x="159" y="337"/>
                    <a:pt x="159" y="337"/>
                    <a:pt x="159" y="337"/>
                  </a:cubicBezTo>
                  <a:cubicBezTo>
                    <a:pt x="151" y="337"/>
                    <a:pt x="150" y="329"/>
                    <a:pt x="150" y="319"/>
                  </a:cubicBezTo>
                  <a:cubicBezTo>
                    <a:pt x="150" y="308"/>
                    <a:pt x="151" y="300"/>
                    <a:pt x="159" y="300"/>
                  </a:cubicBezTo>
                  <a:cubicBezTo>
                    <a:pt x="186" y="300"/>
                    <a:pt x="186" y="300"/>
                    <a:pt x="186" y="300"/>
                  </a:cubicBezTo>
                  <a:cubicBezTo>
                    <a:pt x="194" y="300"/>
                    <a:pt x="195" y="308"/>
                    <a:pt x="195" y="3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1999" name="Gruppieren 129"/>
          <p:cNvGrpSpPr>
            <a:grpSpLocks noChangeAspect="1"/>
          </p:cNvGrpSpPr>
          <p:nvPr/>
        </p:nvGrpSpPr>
        <p:grpSpPr bwMode="auto">
          <a:xfrm>
            <a:off x="371475" y="4481513"/>
            <a:ext cx="701675" cy="701675"/>
            <a:chOff x="7585656" y="3192771"/>
            <a:chExt cx="1090800" cy="1090800"/>
          </a:xfrm>
        </p:grpSpPr>
        <p:sp>
          <p:nvSpPr>
            <p:cNvPr id="31" name="Rechteck 130"/>
            <p:cNvSpPr>
              <a:spLocks noChangeAspect="1"/>
            </p:cNvSpPr>
            <p:nvPr/>
          </p:nvSpPr>
          <p:spPr bwMode="gray">
            <a:xfrm>
              <a:off x="7585656" y="319277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2002" name="Freeform 25"/>
            <p:cNvSpPr>
              <a:spLocks noChangeAspect="1" noEditPoints="1"/>
            </p:cNvSpPr>
            <p:nvPr/>
          </p:nvSpPr>
          <p:spPr bwMode="auto">
            <a:xfrm>
              <a:off x="7726056" y="3401751"/>
              <a:ext cx="810000" cy="691891"/>
            </a:xfrm>
            <a:custGeom>
              <a:avLst/>
              <a:gdLst>
                <a:gd name="T0" fmla="*/ 2147483647 w 430"/>
                <a:gd name="T1" fmla="*/ 2147483647 h 367"/>
                <a:gd name="T2" fmla="*/ 2147483647 w 430"/>
                <a:gd name="T3" fmla="*/ 2147483647 h 367"/>
                <a:gd name="T4" fmla="*/ 0 w 430"/>
                <a:gd name="T5" fmla="*/ 2147483647 h 367"/>
                <a:gd name="T6" fmla="*/ 2147483647 w 430"/>
                <a:gd name="T7" fmla="*/ 2147483647 h 367"/>
                <a:gd name="T8" fmla="*/ 2147483647 w 430"/>
                <a:gd name="T9" fmla="*/ 2147483647 h 367"/>
                <a:gd name="T10" fmla="*/ 2147483647 w 430"/>
                <a:gd name="T11" fmla="*/ 2147483647 h 367"/>
                <a:gd name="T12" fmla="*/ 2147483647 w 430"/>
                <a:gd name="T13" fmla="*/ 2147483647 h 367"/>
                <a:gd name="T14" fmla="*/ 2147483647 w 430"/>
                <a:gd name="T15" fmla="*/ 2147483647 h 367"/>
                <a:gd name="T16" fmla="*/ 2147483647 w 430"/>
                <a:gd name="T17" fmla="*/ 2147483647 h 367"/>
                <a:gd name="T18" fmla="*/ 2147483647 w 430"/>
                <a:gd name="T19" fmla="*/ 2147483647 h 367"/>
                <a:gd name="T20" fmla="*/ 2147483647 w 430"/>
                <a:gd name="T21" fmla="*/ 2147483647 h 367"/>
                <a:gd name="T22" fmla="*/ 2147483647 w 430"/>
                <a:gd name="T23" fmla="*/ 2147483647 h 367"/>
                <a:gd name="T24" fmla="*/ 2147483647 w 430"/>
                <a:gd name="T25" fmla="*/ 2147483647 h 367"/>
                <a:gd name="T26" fmla="*/ 2147483647 w 430"/>
                <a:gd name="T27" fmla="*/ 2147483647 h 367"/>
                <a:gd name="T28" fmla="*/ 2147483647 w 430"/>
                <a:gd name="T29" fmla="*/ 2147483647 h 367"/>
                <a:gd name="T30" fmla="*/ 2147483647 w 430"/>
                <a:gd name="T31" fmla="*/ 2147483647 h 367"/>
                <a:gd name="T32" fmla="*/ 2147483647 w 430"/>
                <a:gd name="T33" fmla="*/ 2147483647 h 367"/>
                <a:gd name="T34" fmla="*/ 2147483647 w 430"/>
                <a:gd name="T35" fmla="*/ 2147483647 h 367"/>
                <a:gd name="T36" fmla="*/ 2147483647 w 430"/>
                <a:gd name="T37" fmla="*/ 2147483647 h 367"/>
                <a:gd name="T38" fmla="*/ 2147483647 w 430"/>
                <a:gd name="T39" fmla="*/ 2147483647 h 367"/>
                <a:gd name="T40" fmla="*/ 2147483647 w 430"/>
                <a:gd name="T41" fmla="*/ 2147483647 h 367"/>
                <a:gd name="T42" fmla="*/ 2147483647 w 430"/>
                <a:gd name="T43" fmla="*/ 2147483647 h 367"/>
                <a:gd name="T44" fmla="*/ 2147483647 w 430"/>
                <a:gd name="T45" fmla="*/ 0 h 367"/>
                <a:gd name="T46" fmla="*/ 2147483647 w 430"/>
                <a:gd name="T47" fmla="*/ 2147483647 h 367"/>
                <a:gd name="T48" fmla="*/ 2147483647 w 430"/>
                <a:gd name="T49" fmla="*/ 2147483647 h 367"/>
                <a:gd name="T50" fmla="*/ 2147483647 w 430"/>
                <a:gd name="T51" fmla="*/ 2147483647 h 367"/>
                <a:gd name="T52" fmla="*/ 2147483647 w 430"/>
                <a:gd name="T53" fmla="*/ 2147483647 h 367"/>
                <a:gd name="T54" fmla="*/ 2147483647 w 430"/>
                <a:gd name="T55" fmla="*/ 2147483647 h 367"/>
                <a:gd name="T56" fmla="*/ 2147483647 w 430"/>
                <a:gd name="T57" fmla="*/ 2147483647 h 367"/>
                <a:gd name="T58" fmla="*/ 2147483647 w 430"/>
                <a:gd name="T59" fmla="*/ 2147483647 h 367"/>
                <a:gd name="T60" fmla="*/ 2147483647 w 430"/>
                <a:gd name="T61" fmla="*/ 2147483647 h 367"/>
                <a:gd name="T62" fmla="*/ 2147483647 w 430"/>
                <a:gd name="T63" fmla="*/ 2147483647 h 367"/>
                <a:gd name="T64" fmla="*/ 2147483647 w 430"/>
                <a:gd name="T65" fmla="*/ 2147483647 h 367"/>
                <a:gd name="T66" fmla="*/ 2147483647 w 430"/>
                <a:gd name="T67" fmla="*/ 2147483647 h 367"/>
                <a:gd name="T68" fmla="*/ 2147483647 w 430"/>
                <a:gd name="T69" fmla="*/ 2147483647 h 367"/>
                <a:gd name="T70" fmla="*/ 2147483647 w 430"/>
                <a:gd name="T71" fmla="*/ 2147483647 h 367"/>
                <a:gd name="T72" fmla="*/ 2147483647 w 430"/>
                <a:gd name="T73" fmla="*/ 2147483647 h 367"/>
                <a:gd name="T74" fmla="*/ 2147483647 w 430"/>
                <a:gd name="T75" fmla="*/ 2147483647 h 367"/>
                <a:gd name="T76" fmla="*/ 2147483647 w 430"/>
                <a:gd name="T77" fmla="*/ 2147483647 h 367"/>
                <a:gd name="T78" fmla="*/ 2147483647 w 430"/>
                <a:gd name="T79" fmla="*/ 2147483647 h 367"/>
                <a:gd name="T80" fmla="*/ 2147483647 w 430"/>
                <a:gd name="T81" fmla="*/ 2147483647 h 367"/>
                <a:gd name="T82" fmla="*/ 2147483647 w 430"/>
                <a:gd name="T83" fmla="*/ 2147483647 h 367"/>
                <a:gd name="T84" fmla="*/ 2147483647 w 430"/>
                <a:gd name="T85" fmla="*/ 2147483647 h 367"/>
                <a:gd name="T86" fmla="*/ 2147483647 w 430"/>
                <a:gd name="T87" fmla="*/ 2147483647 h 367"/>
                <a:gd name="T88" fmla="*/ 2147483647 w 430"/>
                <a:gd name="T89" fmla="*/ 2147483647 h 367"/>
                <a:gd name="T90" fmla="*/ 2147483647 w 430"/>
                <a:gd name="T91" fmla="*/ 2147483647 h 367"/>
                <a:gd name="T92" fmla="*/ 2147483647 w 430"/>
                <a:gd name="T93" fmla="*/ 2147483647 h 367"/>
                <a:gd name="T94" fmla="*/ 2147483647 w 430"/>
                <a:gd name="T95" fmla="*/ 2147483647 h 367"/>
                <a:gd name="T96" fmla="*/ 2147483647 w 430"/>
                <a:gd name="T97" fmla="*/ 2147483647 h 367"/>
                <a:gd name="T98" fmla="*/ 2147483647 w 430"/>
                <a:gd name="T99" fmla="*/ 2147483647 h 367"/>
                <a:gd name="T100" fmla="*/ 2147483647 w 430"/>
                <a:gd name="T101" fmla="*/ 2147483647 h 367"/>
                <a:gd name="T102" fmla="*/ 2147483647 w 430"/>
                <a:gd name="T103" fmla="*/ 2147483647 h 3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30" h="367">
                  <a:moveTo>
                    <a:pt x="256" y="312"/>
                  </a:moveTo>
                  <a:cubicBezTo>
                    <a:pt x="280" y="312"/>
                    <a:pt x="299" y="293"/>
                    <a:pt x="299" y="269"/>
                  </a:cubicBezTo>
                  <a:cubicBezTo>
                    <a:pt x="299" y="156"/>
                    <a:pt x="299" y="156"/>
                    <a:pt x="299" y="156"/>
                  </a:cubicBezTo>
                  <a:cubicBezTo>
                    <a:pt x="299" y="133"/>
                    <a:pt x="280" y="114"/>
                    <a:pt x="256" y="114"/>
                  </a:cubicBezTo>
                  <a:cubicBezTo>
                    <a:pt x="42" y="114"/>
                    <a:pt x="42" y="114"/>
                    <a:pt x="42" y="114"/>
                  </a:cubicBezTo>
                  <a:cubicBezTo>
                    <a:pt x="19" y="114"/>
                    <a:pt x="0" y="133"/>
                    <a:pt x="0" y="156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0" y="293"/>
                    <a:pt x="19" y="312"/>
                    <a:pt x="42" y="312"/>
                  </a:cubicBezTo>
                  <a:lnTo>
                    <a:pt x="256" y="312"/>
                  </a:lnTo>
                  <a:close/>
                  <a:moveTo>
                    <a:pt x="17" y="269"/>
                  </a:moveTo>
                  <a:cubicBezTo>
                    <a:pt x="17" y="156"/>
                    <a:pt x="17" y="156"/>
                    <a:pt x="17" y="156"/>
                  </a:cubicBezTo>
                  <a:cubicBezTo>
                    <a:pt x="17" y="142"/>
                    <a:pt x="28" y="130"/>
                    <a:pt x="42" y="130"/>
                  </a:cubicBezTo>
                  <a:cubicBezTo>
                    <a:pt x="256" y="130"/>
                    <a:pt x="256" y="130"/>
                    <a:pt x="256" y="130"/>
                  </a:cubicBezTo>
                  <a:cubicBezTo>
                    <a:pt x="270" y="130"/>
                    <a:pt x="282" y="142"/>
                    <a:pt x="282" y="156"/>
                  </a:cubicBezTo>
                  <a:cubicBezTo>
                    <a:pt x="282" y="269"/>
                    <a:pt x="282" y="269"/>
                    <a:pt x="282" y="269"/>
                  </a:cubicBezTo>
                  <a:cubicBezTo>
                    <a:pt x="282" y="284"/>
                    <a:pt x="270" y="295"/>
                    <a:pt x="256" y="295"/>
                  </a:cubicBezTo>
                  <a:cubicBezTo>
                    <a:pt x="42" y="295"/>
                    <a:pt x="42" y="295"/>
                    <a:pt x="42" y="295"/>
                  </a:cubicBezTo>
                  <a:cubicBezTo>
                    <a:pt x="28" y="295"/>
                    <a:pt x="17" y="284"/>
                    <a:pt x="17" y="269"/>
                  </a:cubicBezTo>
                  <a:close/>
                  <a:moveTo>
                    <a:pt x="246" y="321"/>
                  </a:moveTo>
                  <a:cubicBezTo>
                    <a:pt x="260" y="348"/>
                    <a:pt x="260" y="348"/>
                    <a:pt x="260" y="348"/>
                  </a:cubicBezTo>
                  <a:cubicBezTo>
                    <a:pt x="260" y="367"/>
                    <a:pt x="260" y="367"/>
                    <a:pt x="260" y="367"/>
                  </a:cubicBezTo>
                  <a:cubicBezTo>
                    <a:pt x="38" y="367"/>
                    <a:pt x="38" y="367"/>
                    <a:pt x="38" y="367"/>
                  </a:cubicBezTo>
                  <a:cubicBezTo>
                    <a:pt x="38" y="348"/>
                    <a:pt x="38" y="348"/>
                    <a:pt x="38" y="348"/>
                  </a:cubicBezTo>
                  <a:cubicBezTo>
                    <a:pt x="52" y="321"/>
                    <a:pt x="52" y="321"/>
                    <a:pt x="52" y="321"/>
                  </a:cubicBezTo>
                  <a:lnTo>
                    <a:pt x="246" y="321"/>
                  </a:lnTo>
                  <a:close/>
                  <a:moveTo>
                    <a:pt x="331" y="278"/>
                  </a:moveTo>
                  <a:cubicBezTo>
                    <a:pt x="340" y="278"/>
                    <a:pt x="349" y="286"/>
                    <a:pt x="349" y="296"/>
                  </a:cubicBezTo>
                  <a:cubicBezTo>
                    <a:pt x="349" y="306"/>
                    <a:pt x="340" y="314"/>
                    <a:pt x="331" y="314"/>
                  </a:cubicBezTo>
                  <a:cubicBezTo>
                    <a:pt x="321" y="314"/>
                    <a:pt x="312" y="306"/>
                    <a:pt x="312" y="296"/>
                  </a:cubicBezTo>
                  <a:cubicBezTo>
                    <a:pt x="312" y="286"/>
                    <a:pt x="321" y="278"/>
                    <a:pt x="331" y="278"/>
                  </a:cubicBezTo>
                  <a:close/>
                  <a:moveTo>
                    <a:pt x="430" y="30"/>
                  </a:moveTo>
                  <a:cubicBezTo>
                    <a:pt x="430" y="338"/>
                    <a:pt x="430" y="338"/>
                    <a:pt x="430" y="338"/>
                  </a:cubicBezTo>
                  <a:cubicBezTo>
                    <a:pt x="430" y="354"/>
                    <a:pt x="417" y="367"/>
                    <a:pt x="401" y="367"/>
                  </a:cubicBezTo>
                  <a:cubicBezTo>
                    <a:pt x="275" y="367"/>
                    <a:pt x="275" y="367"/>
                    <a:pt x="275" y="367"/>
                  </a:cubicBezTo>
                  <a:cubicBezTo>
                    <a:pt x="275" y="351"/>
                    <a:pt x="275" y="351"/>
                    <a:pt x="275" y="351"/>
                  </a:cubicBezTo>
                  <a:cubicBezTo>
                    <a:pt x="401" y="351"/>
                    <a:pt x="401" y="351"/>
                    <a:pt x="401" y="351"/>
                  </a:cubicBezTo>
                  <a:cubicBezTo>
                    <a:pt x="408" y="351"/>
                    <a:pt x="414" y="345"/>
                    <a:pt x="414" y="338"/>
                  </a:cubicBezTo>
                  <a:cubicBezTo>
                    <a:pt x="414" y="30"/>
                    <a:pt x="414" y="30"/>
                    <a:pt x="414" y="30"/>
                  </a:cubicBezTo>
                  <a:cubicBezTo>
                    <a:pt x="414" y="23"/>
                    <a:pt x="408" y="17"/>
                    <a:pt x="401" y="17"/>
                  </a:cubicBezTo>
                  <a:cubicBezTo>
                    <a:pt x="260" y="17"/>
                    <a:pt x="260" y="17"/>
                    <a:pt x="260" y="17"/>
                  </a:cubicBezTo>
                  <a:cubicBezTo>
                    <a:pt x="253" y="17"/>
                    <a:pt x="247" y="23"/>
                    <a:pt x="247" y="30"/>
                  </a:cubicBezTo>
                  <a:cubicBezTo>
                    <a:pt x="247" y="99"/>
                    <a:pt x="247" y="99"/>
                    <a:pt x="247" y="99"/>
                  </a:cubicBezTo>
                  <a:cubicBezTo>
                    <a:pt x="231" y="99"/>
                    <a:pt x="231" y="99"/>
                    <a:pt x="231" y="99"/>
                  </a:cubicBezTo>
                  <a:cubicBezTo>
                    <a:pt x="231" y="30"/>
                    <a:pt x="231" y="30"/>
                    <a:pt x="231" y="30"/>
                  </a:cubicBezTo>
                  <a:cubicBezTo>
                    <a:pt x="231" y="13"/>
                    <a:pt x="244" y="0"/>
                    <a:pt x="260" y="0"/>
                  </a:cubicBezTo>
                  <a:cubicBezTo>
                    <a:pt x="401" y="0"/>
                    <a:pt x="401" y="0"/>
                    <a:pt x="401" y="0"/>
                  </a:cubicBezTo>
                  <a:cubicBezTo>
                    <a:pt x="417" y="0"/>
                    <a:pt x="430" y="13"/>
                    <a:pt x="430" y="30"/>
                  </a:cubicBezTo>
                  <a:close/>
                  <a:moveTo>
                    <a:pt x="397" y="83"/>
                  </a:moveTo>
                  <a:cubicBezTo>
                    <a:pt x="264" y="83"/>
                    <a:pt x="264" y="83"/>
                    <a:pt x="264" y="83"/>
                  </a:cubicBezTo>
                  <a:cubicBezTo>
                    <a:pt x="264" y="48"/>
                    <a:pt x="264" y="48"/>
                    <a:pt x="264" y="48"/>
                  </a:cubicBezTo>
                  <a:cubicBezTo>
                    <a:pt x="397" y="48"/>
                    <a:pt x="397" y="48"/>
                    <a:pt x="397" y="48"/>
                  </a:cubicBezTo>
                  <a:lnTo>
                    <a:pt x="397" y="83"/>
                  </a:lnTo>
                  <a:close/>
                  <a:moveTo>
                    <a:pt x="191" y="238"/>
                  </a:moveTo>
                  <a:cubicBezTo>
                    <a:pt x="191" y="171"/>
                    <a:pt x="191" y="171"/>
                    <a:pt x="191" y="171"/>
                  </a:cubicBezTo>
                  <a:cubicBezTo>
                    <a:pt x="191" y="167"/>
                    <a:pt x="194" y="164"/>
                    <a:pt x="198" y="164"/>
                  </a:cubicBezTo>
                  <a:cubicBezTo>
                    <a:pt x="202" y="164"/>
                    <a:pt x="205" y="167"/>
                    <a:pt x="205" y="171"/>
                  </a:cubicBezTo>
                  <a:cubicBezTo>
                    <a:pt x="205" y="238"/>
                    <a:pt x="205" y="238"/>
                    <a:pt x="205" y="238"/>
                  </a:cubicBezTo>
                  <a:cubicBezTo>
                    <a:pt x="205" y="242"/>
                    <a:pt x="202" y="245"/>
                    <a:pt x="198" y="245"/>
                  </a:cubicBezTo>
                  <a:cubicBezTo>
                    <a:pt x="194" y="245"/>
                    <a:pt x="191" y="242"/>
                    <a:pt x="191" y="238"/>
                  </a:cubicBezTo>
                  <a:close/>
                  <a:moveTo>
                    <a:pt x="167" y="238"/>
                  </a:moveTo>
                  <a:cubicBezTo>
                    <a:pt x="167" y="190"/>
                    <a:pt x="167" y="190"/>
                    <a:pt x="167" y="190"/>
                  </a:cubicBezTo>
                  <a:cubicBezTo>
                    <a:pt x="167" y="186"/>
                    <a:pt x="170" y="183"/>
                    <a:pt x="174" y="183"/>
                  </a:cubicBezTo>
                  <a:cubicBezTo>
                    <a:pt x="178" y="183"/>
                    <a:pt x="181" y="186"/>
                    <a:pt x="181" y="190"/>
                  </a:cubicBezTo>
                  <a:cubicBezTo>
                    <a:pt x="181" y="238"/>
                    <a:pt x="181" y="238"/>
                    <a:pt x="181" y="238"/>
                  </a:cubicBezTo>
                  <a:cubicBezTo>
                    <a:pt x="181" y="242"/>
                    <a:pt x="178" y="245"/>
                    <a:pt x="174" y="245"/>
                  </a:cubicBezTo>
                  <a:cubicBezTo>
                    <a:pt x="170" y="245"/>
                    <a:pt x="167" y="242"/>
                    <a:pt x="167" y="238"/>
                  </a:cubicBezTo>
                  <a:close/>
                  <a:moveTo>
                    <a:pt x="215" y="238"/>
                  </a:moveTo>
                  <a:cubicBezTo>
                    <a:pt x="215" y="190"/>
                    <a:pt x="215" y="190"/>
                    <a:pt x="215" y="190"/>
                  </a:cubicBezTo>
                  <a:cubicBezTo>
                    <a:pt x="215" y="186"/>
                    <a:pt x="218" y="183"/>
                    <a:pt x="221" y="183"/>
                  </a:cubicBezTo>
                  <a:cubicBezTo>
                    <a:pt x="225" y="183"/>
                    <a:pt x="228" y="186"/>
                    <a:pt x="228" y="190"/>
                  </a:cubicBezTo>
                  <a:cubicBezTo>
                    <a:pt x="228" y="238"/>
                    <a:pt x="228" y="238"/>
                    <a:pt x="228" y="238"/>
                  </a:cubicBezTo>
                  <a:cubicBezTo>
                    <a:pt x="228" y="242"/>
                    <a:pt x="225" y="245"/>
                    <a:pt x="221" y="245"/>
                  </a:cubicBezTo>
                  <a:cubicBezTo>
                    <a:pt x="218" y="245"/>
                    <a:pt x="215" y="242"/>
                    <a:pt x="215" y="238"/>
                  </a:cubicBezTo>
                  <a:close/>
                  <a:moveTo>
                    <a:pt x="144" y="238"/>
                  </a:moveTo>
                  <a:cubicBezTo>
                    <a:pt x="144" y="209"/>
                    <a:pt x="144" y="209"/>
                    <a:pt x="144" y="209"/>
                  </a:cubicBezTo>
                  <a:cubicBezTo>
                    <a:pt x="144" y="205"/>
                    <a:pt x="147" y="202"/>
                    <a:pt x="151" y="202"/>
                  </a:cubicBezTo>
                  <a:cubicBezTo>
                    <a:pt x="154" y="202"/>
                    <a:pt x="157" y="205"/>
                    <a:pt x="157" y="209"/>
                  </a:cubicBezTo>
                  <a:cubicBezTo>
                    <a:pt x="157" y="238"/>
                    <a:pt x="157" y="238"/>
                    <a:pt x="157" y="238"/>
                  </a:cubicBezTo>
                  <a:cubicBezTo>
                    <a:pt x="157" y="242"/>
                    <a:pt x="154" y="245"/>
                    <a:pt x="151" y="245"/>
                  </a:cubicBezTo>
                  <a:cubicBezTo>
                    <a:pt x="147" y="245"/>
                    <a:pt x="144" y="242"/>
                    <a:pt x="144" y="238"/>
                  </a:cubicBezTo>
                  <a:close/>
                  <a:moveTo>
                    <a:pt x="131" y="252"/>
                  </a:moveTo>
                  <a:cubicBezTo>
                    <a:pt x="131" y="163"/>
                    <a:pt x="131" y="163"/>
                    <a:pt x="131" y="163"/>
                  </a:cubicBezTo>
                  <a:cubicBezTo>
                    <a:pt x="131" y="161"/>
                    <a:pt x="133" y="159"/>
                    <a:pt x="135" y="159"/>
                  </a:cubicBezTo>
                  <a:cubicBezTo>
                    <a:pt x="137" y="159"/>
                    <a:pt x="139" y="161"/>
                    <a:pt x="139" y="163"/>
                  </a:cubicBezTo>
                  <a:cubicBezTo>
                    <a:pt x="139" y="248"/>
                    <a:pt x="139" y="248"/>
                    <a:pt x="139" y="248"/>
                  </a:cubicBezTo>
                  <a:cubicBezTo>
                    <a:pt x="229" y="248"/>
                    <a:pt x="229" y="248"/>
                    <a:pt x="229" y="248"/>
                  </a:cubicBezTo>
                  <a:cubicBezTo>
                    <a:pt x="231" y="248"/>
                    <a:pt x="233" y="250"/>
                    <a:pt x="233" y="252"/>
                  </a:cubicBezTo>
                  <a:cubicBezTo>
                    <a:pt x="233" y="254"/>
                    <a:pt x="231" y="256"/>
                    <a:pt x="229" y="256"/>
                  </a:cubicBezTo>
                  <a:cubicBezTo>
                    <a:pt x="135" y="256"/>
                    <a:pt x="135" y="256"/>
                    <a:pt x="135" y="256"/>
                  </a:cubicBezTo>
                  <a:cubicBezTo>
                    <a:pt x="133" y="256"/>
                    <a:pt x="131" y="254"/>
                    <a:pt x="131" y="252"/>
                  </a:cubicBezTo>
                  <a:close/>
                  <a:moveTo>
                    <a:pt x="95" y="245"/>
                  </a:moveTo>
                  <a:cubicBezTo>
                    <a:pt x="112" y="245"/>
                    <a:pt x="126" y="231"/>
                    <a:pt x="126" y="213"/>
                  </a:cubicBezTo>
                  <a:cubicBezTo>
                    <a:pt x="126" y="196"/>
                    <a:pt x="112" y="181"/>
                    <a:pt x="95" y="181"/>
                  </a:cubicBezTo>
                  <a:cubicBezTo>
                    <a:pt x="77" y="181"/>
                    <a:pt x="63" y="196"/>
                    <a:pt x="63" y="213"/>
                  </a:cubicBezTo>
                  <a:cubicBezTo>
                    <a:pt x="63" y="231"/>
                    <a:pt x="77" y="245"/>
                    <a:pt x="95" y="245"/>
                  </a:cubicBezTo>
                  <a:close/>
                  <a:moveTo>
                    <a:pt x="96" y="217"/>
                  </a:moveTo>
                  <a:cubicBezTo>
                    <a:pt x="118" y="217"/>
                    <a:pt x="118" y="217"/>
                    <a:pt x="118" y="217"/>
                  </a:cubicBezTo>
                  <a:cubicBezTo>
                    <a:pt x="116" y="229"/>
                    <a:pt x="106" y="237"/>
                    <a:pt x="95" y="237"/>
                  </a:cubicBezTo>
                  <a:cubicBezTo>
                    <a:pt x="89" y="237"/>
                    <a:pt x="85" y="236"/>
                    <a:pt x="81" y="233"/>
                  </a:cubicBezTo>
                  <a:lnTo>
                    <a:pt x="96" y="217"/>
                  </a:lnTo>
                  <a:close/>
                  <a:moveTo>
                    <a:pt x="91" y="190"/>
                  </a:moveTo>
                  <a:cubicBezTo>
                    <a:pt x="91" y="212"/>
                    <a:pt x="91" y="212"/>
                    <a:pt x="91" y="212"/>
                  </a:cubicBezTo>
                  <a:cubicBezTo>
                    <a:pt x="75" y="227"/>
                    <a:pt x="75" y="227"/>
                    <a:pt x="75" y="227"/>
                  </a:cubicBezTo>
                  <a:cubicBezTo>
                    <a:pt x="72" y="223"/>
                    <a:pt x="71" y="218"/>
                    <a:pt x="71" y="213"/>
                  </a:cubicBezTo>
                  <a:cubicBezTo>
                    <a:pt x="71" y="202"/>
                    <a:pt x="79" y="192"/>
                    <a:pt x="91" y="1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2000" name="TextBox 29"/>
          <p:cNvSpPr txBox="1">
            <a:spLocks noChangeArrowheads="1"/>
          </p:cNvSpPr>
          <p:nvPr/>
        </p:nvSpPr>
        <p:spPr bwMode="gray">
          <a:xfrm>
            <a:off x="1219200" y="4491038"/>
            <a:ext cx="693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144000" bIns="0"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2000" b="1"/>
              <a:t>Digitális közönségmérés</a:t>
            </a:r>
          </a:p>
          <a:p>
            <a:r>
              <a:rPr lang="hu-HU" altLang="hu-HU" sz="2000" b="1"/>
              <a:t>Módszertan, mutatók, érdekes hazai tendenciák</a:t>
            </a:r>
            <a:endParaRPr lang="en-US" altLang="hu-HU" sz="2000" b="1"/>
          </a:p>
        </p:txBody>
      </p:sp>
    </p:spTree>
    <p:extLst>
      <p:ext uri="{BB962C8B-B14F-4D97-AF65-F5344CB8AC3E}">
        <p14:creationId xmlns:p14="http://schemas.microsoft.com/office/powerpoint/2010/main" val="10121897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6084782" y="105417"/>
            <a:ext cx="3023999" cy="2123801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279889" y="562403"/>
            <a:ext cx="257634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MŰSZERES,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SZOFTVERES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 MÉRÉSEK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2337219"/>
            <a:ext cx="3023999" cy="2132545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6398877" y="2965661"/>
            <a:ext cx="24161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KVANTITATÍV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KUTATÁSOK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6090092" y="4585192"/>
            <a:ext cx="3023999" cy="2168476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TextBox 91"/>
          <p:cNvSpPr txBox="1"/>
          <p:nvPr/>
        </p:nvSpPr>
        <p:spPr>
          <a:xfrm>
            <a:off x="6399673" y="5113617"/>
            <a:ext cx="23033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KVALITATÍV</a:t>
            </a:r>
            <a:br>
              <a:rPr lang="hu-HU" sz="2800" dirty="0" smtClean="0">
                <a:solidFill>
                  <a:srgbClr val="FFFFFF"/>
                </a:solidFill>
                <a:latin typeface="+mj-lt"/>
              </a:rPr>
            </a:br>
            <a:r>
              <a:rPr lang="hu-HU" sz="2800" dirty="0" smtClean="0">
                <a:solidFill>
                  <a:srgbClr val="FFFFFF"/>
                </a:solidFill>
                <a:latin typeface="+mj-lt"/>
              </a:rPr>
              <a:t>KUTATÁSOK</a:t>
            </a:r>
            <a:endParaRPr lang="en-US" sz="2800" dirty="0">
              <a:solidFill>
                <a:srgbClr val="FFFFFF"/>
              </a:solidFill>
              <a:latin typeface="+mj-lt"/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 rot="16200000">
              <a:off x="7559858" y="753222"/>
              <a:ext cx="108000" cy="3059996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16200000">
              <a:off x="7549096" y="2993768"/>
              <a:ext cx="108000" cy="3059996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</a:endParaRPr>
            </a:p>
          </p:txBody>
        </p:sp>
      </p:grpSp>
      <p:pic>
        <p:nvPicPr>
          <p:cNvPr id="28" name="Kép 27" descr="MRS_1_~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75542" y="483608"/>
            <a:ext cx="6650305" cy="5889814"/>
          </a:xfrm>
          <a:prstGeom prst="rect">
            <a:avLst/>
          </a:prstGeom>
        </p:spPr>
      </p:pic>
      <p:sp>
        <p:nvSpPr>
          <p:cNvPr id="29" name="Rectangle 25"/>
          <p:cNvSpPr/>
          <p:nvPr/>
        </p:nvSpPr>
        <p:spPr>
          <a:xfrm>
            <a:off x="3790994" y="4395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>
                <a:latin typeface="+mj-lt"/>
              </a:rPr>
              <a:t>ONLINE</a:t>
            </a:r>
            <a:br>
              <a:rPr lang="hu-HU" dirty="0" smtClean="0">
                <a:latin typeface="+mj-lt"/>
              </a:rPr>
            </a:br>
            <a:r>
              <a:rPr lang="hu-HU" dirty="0" smtClean="0">
                <a:latin typeface="+mj-lt"/>
              </a:rPr>
              <a:t>MÉRÉSEK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530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Az ONLINE KÖZÖNSÉG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Kik ők, hányan vannak? Hogyan neteznek?</a:t>
            </a:r>
            <a:endParaRPr lang="en-US" dirty="0" smtClean="0"/>
          </a:p>
          <a:p>
            <a:pPr>
              <a:defRPr/>
            </a:pPr>
            <a:r>
              <a:rPr lang="hu-HU" dirty="0" smtClean="0"/>
              <a:t>Szilágyi Ákos</a:t>
            </a:r>
          </a:p>
          <a:p>
            <a:pPr>
              <a:defRPr/>
            </a:pPr>
            <a:r>
              <a:rPr lang="hu-HU" sz="1600" dirty="0" smtClean="0"/>
              <a:t>Ipsos Media, </a:t>
            </a:r>
            <a:r>
              <a:rPr lang="hu-HU" sz="1600" dirty="0" err="1" smtClean="0"/>
              <a:t>Content</a:t>
            </a:r>
            <a:r>
              <a:rPr lang="hu-HU" sz="1600" dirty="0" smtClean="0"/>
              <a:t> &amp; </a:t>
            </a:r>
            <a:r>
              <a:rPr lang="hu-HU" sz="1600" dirty="0" err="1" smtClean="0"/>
              <a:t>Technology</a:t>
            </a:r>
            <a:endParaRPr 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37694652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AZ ONLINE KÖZÖNSÉG MÉRETE</a:t>
            </a:r>
            <a:endParaRPr lang="hu-HU" sz="2400" dirty="0"/>
          </a:p>
        </p:txBody>
      </p:sp>
      <p:sp>
        <p:nvSpPr>
          <p:cNvPr id="5" name="Rectangle 8"/>
          <p:cNvSpPr/>
          <p:nvPr/>
        </p:nvSpPr>
        <p:spPr bwMode="gray">
          <a:xfrm>
            <a:off x="323850" y="1123950"/>
            <a:ext cx="8515350" cy="360363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b"/>
          <a:lstStyle/>
          <a:p>
            <a:pPr>
              <a:defRPr/>
            </a:pP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Internetezők száma a 15+ éves populációban Magyarországon (2010-2013)</a:t>
            </a:r>
            <a:endParaRPr lang="en-U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Rectangle 44"/>
          <p:cNvSpPr/>
          <p:nvPr/>
        </p:nvSpPr>
        <p:spPr bwMode="gray">
          <a:xfrm>
            <a:off x="323850" y="1484313"/>
            <a:ext cx="8515350" cy="4383087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/>
          <a:lstStyle/>
          <a:p>
            <a:pPr>
              <a:defRPr/>
            </a:pPr>
            <a:endParaRPr lang="en-US" sz="1100" dirty="0">
              <a:solidFill>
                <a:schemeClr val="tx1"/>
              </a:solidFill>
            </a:endParaRPr>
          </a:p>
        </p:txBody>
      </p:sp>
      <p:sp>
        <p:nvSpPr>
          <p:cNvPr id="44037" name="TextBox 9"/>
          <p:cNvSpPr txBox="1">
            <a:spLocks noChangeArrowheads="1"/>
          </p:cNvSpPr>
          <p:nvPr/>
        </p:nvSpPr>
        <p:spPr bwMode="gray">
          <a:xfrm>
            <a:off x="395288" y="5029200"/>
            <a:ext cx="7986712" cy="639763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600">
                <a:solidFill>
                  <a:schemeClr val="bg1"/>
                </a:solidFill>
              </a:rPr>
              <a:t>A magyar internetezők száma jelenleg közel ötmillió fő, azaz a felnőtt lakosság 65%-a havonta legalább egyszer internetezik. Ez az arányszám már nem nagyon emelkedik.</a:t>
            </a:r>
            <a:endParaRPr lang="en-US" altLang="hu-HU" sz="1600">
              <a:solidFill>
                <a:schemeClr val="bg1"/>
              </a:solidFill>
            </a:endParaRPr>
          </a:p>
        </p:txBody>
      </p:sp>
      <p:graphicFrame>
        <p:nvGraphicFramePr>
          <p:cNvPr id="44038" name="Chart 12"/>
          <p:cNvGraphicFramePr>
            <a:graphicFrameLocks/>
          </p:cNvGraphicFramePr>
          <p:nvPr/>
        </p:nvGraphicFramePr>
        <p:xfrm>
          <a:off x="273050" y="1747838"/>
          <a:ext cx="8388350" cy="3179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4" imgW="8388823" imgH="3176291" progId="Excel.Chart.8">
                  <p:embed/>
                </p:oleObj>
              </mc:Choice>
              <mc:Fallback>
                <p:oleObj r:id="rId4" imgW="8388823" imgH="31762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050" y="1747838"/>
                        <a:ext cx="8388350" cy="3179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39" name="Szövegdoboz 14"/>
          <p:cNvSpPr txBox="1">
            <a:spLocks noChangeArrowheads="1"/>
          </p:cNvSpPr>
          <p:nvPr/>
        </p:nvSpPr>
        <p:spPr bwMode="auto">
          <a:xfrm>
            <a:off x="6553200" y="1066800"/>
            <a:ext cx="2286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Digitális Közönségmérési Tanács</a:t>
            </a:r>
          </a:p>
        </p:txBody>
      </p:sp>
      <p:sp>
        <p:nvSpPr>
          <p:cNvPr id="44040" name="Szövegdoboz 15"/>
          <p:cNvSpPr txBox="1">
            <a:spLocks noChangeArrowheads="1"/>
          </p:cNvSpPr>
          <p:nvPr/>
        </p:nvSpPr>
        <p:spPr bwMode="auto">
          <a:xfrm>
            <a:off x="5918200" y="6316663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</p:txBody>
      </p:sp>
    </p:spTree>
    <p:extLst>
      <p:ext uri="{BB962C8B-B14F-4D97-AF65-F5344CB8AC3E}">
        <p14:creationId xmlns:p14="http://schemas.microsoft.com/office/powerpoint/2010/main" val="3522835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EGYIK NEM SEM FELÜLREPREZENTÁLT</a:t>
            </a:r>
            <a:endParaRPr lang="hu-HU" sz="2400" dirty="0"/>
          </a:p>
        </p:txBody>
      </p:sp>
      <p:graphicFrame>
        <p:nvGraphicFramePr>
          <p:cNvPr id="45059" name="Object 4"/>
          <p:cNvGraphicFramePr>
            <a:graphicFrameLocks noChangeAspect="1"/>
          </p:cNvGraphicFramePr>
          <p:nvPr/>
        </p:nvGraphicFramePr>
        <p:xfrm>
          <a:off x="2032000" y="3386138"/>
          <a:ext cx="4303713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r:id="rId4" imgW="4304149" imgH="3115326" progId="Excel.Chart.8">
                  <p:embed/>
                </p:oleObj>
              </mc:Choice>
              <mc:Fallback>
                <p:oleObj r:id="rId4" imgW="4304149" imgH="311532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386138"/>
                        <a:ext cx="4303713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reeform 6"/>
          <p:cNvSpPr>
            <a:spLocks noEditPoints="1"/>
          </p:cNvSpPr>
          <p:nvPr/>
        </p:nvSpPr>
        <p:spPr bwMode="gray">
          <a:xfrm>
            <a:off x="530699" y="969015"/>
            <a:ext cx="1092200" cy="3289300"/>
          </a:xfrm>
          <a:custGeom>
            <a:avLst/>
            <a:gdLst>
              <a:gd name="T0" fmla="*/ 222 w 882"/>
              <a:gd name="T1" fmla="*/ 174 h 2657"/>
              <a:gd name="T2" fmla="*/ 198 w 882"/>
              <a:gd name="T3" fmla="*/ 146 h 2657"/>
              <a:gd name="T4" fmla="*/ 176 w 882"/>
              <a:gd name="T5" fmla="*/ 115 h 2657"/>
              <a:gd name="T6" fmla="*/ 166 w 882"/>
              <a:gd name="T7" fmla="*/ 101 h 2657"/>
              <a:gd name="T8" fmla="*/ 152 w 882"/>
              <a:gd name="T9" fmla="*/ 73 h 2657"/>
              <a:gd name="T10" fmla="*/ 152 w 882"/>
              <a:gd name="T11" fmla="*/ 45 h 2657"/>
              <a:gd name="T12" fmla="*/ 125 w 882"/>
              <a:gd name="T13" fmla="*/ 3 h 2657"/>
              <a:gd name="T14" fmla="*/ 113 w 882"/>
              <a:gd name="T15" fmla="*/ 4 h 2657"/>
              <a:gd name="T16" fmla="*/ 95 w 882"/>
              <a:gd name="T17" fmla="*/ 4 h 2657"/>
              <a:gd name="T18" fmla="*/ 62 w 882"/>
              <a:gd name="T19" fmla="*/ 43 h 2657"/>
              <a:gd name="T20" fmla="*/ 63 w 882"/>
              <a:gd name="T21" fmla="*/ 94 h 2657"/>
              <a:gd name="T22" fmla="*/ 66 w 882"/>
              <a:gd name="T23" fmla="*/ 118 h 2657"/>
              <a:gd name="T24" fmla="*/ 62 w 882"/>
              <a:gd name="T25" fmla="*/ 139 h 2657"/>
              <a:gd name="T26" fmla="*/ 62 w 882"/>
              <a:gd name="T27" fmla="*/ 123 h 2657"/>
              <a:gd name="T28" fmla="*/ 66 w 882"/>
              <a:gd name="T29" fmla="*/ 134 h 2657"/>
              <a:gd name="T30" fmla="*/ 66 w 882"/>
              <a:gd name="T31" fmla="*/ 146 h 2657"/>
              <a:gd name="T32" fmla="*/ 73 w 882"/>
              <a:gd name="T33" fmla="*/ 147 h 2657"/>
              <a:gd name="T34" fmla="*/ 34 w 882"/>
              <a:gd name="T35" fmla="*/ 234 h 2657"/>
              <a:gd name="T36" fmla="*/ 17 w 882"/>
              <a:gd name="T37" fmla="*/ 233 h 2657"/>
              <a:gd name="T38" fmla="*/ 4 w 882"/>
              <a:gd name="T39" fmla="*/ 243 h 2657"/>
              <a:gd name="T40" fmla="*/ 0 w 882"/>
              <a:gd name="T41" fmla="*/ 256 h 2657"/>
              <a:gd name="T42" fmla="*/ 18 w 882"/>
              <a:gd name="T43" fmla="*/ 274 h 2657"/>
              <a:gd name="T44" fmla="*/ 27 w 882"/>
              <a:gd name="T45" fmla="*/ 289 h 2657"/>
              <a:gd name="T46" fmla="*/ 16 w 882"/>
              <a:gd name="T47" fmla="*/ 360 h 2657"/>
              <a:gd name="T48" fmla="*/ 34 w 882"/>
              <a:gd name="T49" fmla="*/ 367 h 2657"/>
              <a:gd name="T50" fmla="*/ 21 w 882"/>
              <a:gd name="T51" fmla="*/ 493 h 2657"/>
              <a:gd name="T52" fmla="*/ 61 w 882"/>
              <a:gd name="T53" fmla="*/ 512 h 2657"/>
              <a:gd name="T54" fmla="*/ 66 w 882"/>
              <a:gd name="T55" fmla="*/ 537 h 2657"/>
              <a:gd name="T56" fmla="*/ 74 w 882"/>
              <a:gd name="T57" fmla="*/ 681 h 2657"/>
              <a:gd name="T58" fmla="*/ 61 w 882"/>
              <a:gd name="T59" fmla="*/ 700 h 2657"/>
              <a:gd name="T60" fmla="*/ 44 w 882"/>
              <a:gd name="T61" fmla="*/ 731 h 2657"/>
              <a:gd name="T62" fmla="*/ 109 w 882"/>
              <a:gd name="T63" fmla="*/ 700 h 2657"/>
              <a:gd name="T64" fmla="*/ 112 w 882"/>
              <a:gd name="T65" fmla="*/ 714 h 2657"/>
              <a:gd name="T66" fmla="*/ 98 w 882"/>
              <a:gd name="T67" fmla="*/ 739 h 2657"/>
              <a:gd name="T68" fmla="*/ 98 w 882"/>
              <a:gd name="T69" fmla="*/ 766 h 2657"/>
              <a:gd name="T70" fmla="*/ 151 w 882"/>
              <a:gd name="T71" fmla="*/ 735 h 2657"/>
              <a:gd name="T72" fmla="*/ 157 w 882"/>
              <a:gd name="T73" fmla="*/ 742 h 2657"/>
              <a:gd name="T74" fmla="*/ 154 w 882"/>
              <a:gd name="T75" fmla="*/ 692 h 2657"/>
              <a:gd name="T76" fmla="*/ 140 w 882"/>
              <a:gd name="T77" fmla="*/ 593 h 2657"/>
              <a:gd name="T78" fmla="*/ 115 w 882"/>
              <a:gd name="T79" fmla="*/ 512 h 2657"/>
              <a:gd name="T80" fmla="*/ 136 w 882"/>
              <a:gd name="T81" fmla="*/ 482 h 2657"/>
              <a:gd name="T82" fmla="*/ 158 w 882"/>
              <a:gd name="T83" fmla="*/ 349 h 2657"/>
              <a:gd name="T84" fmla="*/ 184 w 882"/>
              <a:gd name="T85" fmla="*/ 345 h 2657"/>
              <a:gd name="T86" fmla="*/ 226 w 882"/>
              <a:gd name="T87" fmla="*/ 276 h 2657"/>
              <a:gd name="T88" fmla="*/ 254 w 882"/>
              <a:gd name="T89" fmla="*/ 233 h 2657"/>
              <a:gd name="T90" fmla="*/ 165 w 882"/>
              <a:gd name="T91" fmla="*/ 96 h 2657"/>
              <a:gd name="T92" fmla="*/ 152 w 882"/>
              <a:gd name="T93" fmla="*/ 84 h 2657"/>
              <a:gd name="T94" fmla="*/ 152 w 882"/>
              <a:gd name="T95" fmla="*/ 84 h 2657"/>
              <a:gd name="T96" fmla="*/ 154 w 882"/>
              <a:gd name="T97" fmla="*/ 87 h 2657"/>
              <a:gd name="T98" fmla="*/ 165 w 882"/>
              <a:gd name="T99" fmla="*/ 103 h 2657"/>
              <a:gd name="T100" fmla="*/ 165 w 882"/>
              <a:gd name="T101" fmla="*/ 112 h 2657"/>
              <a:gd name="T102" fmla="*/ 176 w 882"/>
              <a:gd name="T103" fmla="*/ 115 h 2657"/>
              <a:gd name="T104" fmla="*/ 198 w 882"/>
              <a:gd name="T105" fmla="*/ 247 h 2657"/>
              <a:gd name="T106" fmla="*/ 183 w 882"/>
              <a:gd name="T107" fmla="*/ 264 h 2657"/>
              <a:gd name="T108" fmla="*/ 179 w 882"/>
              <a:gd name="T109" fmla="*/ 247 h 2657"/>
              <a:gd name="T110" fmla="*/ 195 w 882"/>
              <a:gd name="T111" fmla="*/ 228 h 26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82"/>
              <a:gd name="T169" fmla="*/ 0 h 2657"/>
              <a:gd name="T170" fmla="*/ 882 w 882"/>
              <a:gd name="T171" fmla="*/ 2657 h 26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82" h="2657">
                <a:moveTo>
                  <a:pt x="880" y="811"/>
                </a:moveTo>
                <a:cubicBezTo>
                  <a:pt x="878" y="804"/>
                  <a:pt x="875" y="763"/>
                  <a:pt x="862" y="738"/>
                </a:cubicBezTo>
                <a:cubicBezTo>
                  <a:pt x="848" y="713"/>
                  <a:pt x="780" y="621"/>
                  <a:pt x="765" y="603"/>
                </a:cubicBezTo>
                <a:cubicBezTo>
                  <a:pt x="750" y="585"/>
                  <a:pt x="725" y="571"/>
                  <a:pt x="716" y="563"/>
                </a:cubicBezTo>
                <a:cubicBezTo>
                  <a:pt x="708" y="555"/>
                  <a:pt x="702" y="539"/>
                  <a:pt x="701" y="531"/>
                </a:cubicBezTo>
                <a:cubicBezTo>
                  <a:pt x="700" y="523"/>
                  <a:pt x="689" y="511"/>
                  <a:pt x="686" y="507"/>
                </a:cubicBezTo>
                <a:cubicBezTo>
                  <a:pt x="683" y="503"/>
                  <a:pt x="677" y="469"/>
                  <a:pt x="673" y="449"/>
                </a:cubicBezTo>
                <a:cubicBezTo>
                  <a:pt x="668" y="428"/>
                  <a:pt x="651" y="409"/>
                  <a:pt x="646" y="407"/>
                </a:cubicBezTo>
                <a:cubicBezTo>
                  <a:pt x="644" y="406"/>
                  <a:pt x="629" y="403"/>
                  <a:pt x="612" y="400"/>
                </a:cubicBezTo>
                <a:cubicBezTo>
                  <a:pt x="611" y="393"/>
                  <a:pt x="609" y="378"/>
                  <a:pt x="595" y="368"/>
                </a:cubicBezTo>
                <a:cubicBezTo>
                  <a:pt x="584" y="360"/>
                  <a:pt x="579" y="361"/>
                  <a:pt x="573" y="359"/>
                </a:cubicBezTo>
                <a:cubicBezTo>
                  <a:pt x="574" y="357"/>
                  <a:pt x="575" y="354"/>
                  <a:pt x="575" y="352"/>
                </a:cubicBezTo>
                <a:cubicBezTo>
                  <a:pt x="580" y="350"/>
                  <a:pt x="597" y="342"/>
                  <a:pt x="595" y="329"/>
                </a:cubicBezTo>
                <a:cubicBezTo>
                  <a:pt x="592" y="313"/>
                  <a:pt x="565" y="298"/>
                  <a:pt x="539" y="295"/>
                </a:cubicBezTo>
                <a:cubicBezTo>
                  <a:pt x="534" y="283"/>
                  <a:pt x="530" y="265"/>
                  <a:pt x="528" y="252"/>
                </a:cubicBezTo>
                <a:cubicBezTo>
                  <a:pt x="528" y="245"/>
                  <a:pt x="529" y="239"/>
                  <a:pt x="530" y="234"/>
                </a:cubicBezTo>
                <a:cubicBezTo>
                  <a:pt x="533" y="222"/>
                  <a:pt x="521" y="199"/>
                  <a:pt x="521" y="199"/>
                </a:cubicBezTo>
                <a:cubicBezTo>
                  <a:pt x="521" y="199"/>
                  <a:pt x="537" y="182"/>
                  <a:pt x="528" y="158"/>
                </a:cubicBezTo>
                <a:cubicBezTo>
                  <a:pt x="519" y="133"/>
                  <a:pt x="507" y="114"/>
                  <a:pt x="502" y="106"/>
                </a:cubicBezTo>
                <a:cubicBezTo>
                  <a:pt x="497" y="98"/>
                  <a:pt x="484" y="77"/>
                  <a:pt x="483" y="61"/>
                </a:cubicBezTo>
                <a:cubicBezTo>
                  <a:pt x="482" y="45"/>
                  <a:pt x="459" y="20"/>
                  <a:pt x="432" y="10"/>
                </a:cubicBezTo>
                <a:cubicBezTo>
                  <a:pt x="405" y="0"/>
                  <a:pt x="407" y="12"/>
                  <a:pt x="407" y="12"/>
                </a:cubicBezTo>
                <a:cubicBezTo>
                  <a:pt x="407" y="12"/>
                  <a:pt x="402" y="10"/>
                  <a:pt x="399" y="12"/>
                </a:cubicBezTo>
                <a:cubicBezTo>
                  <a:pt x="396" y="14"/>
                  <a:pt x="392" y="16"/>
                  <a:pt x="392" y="16"/>
                </a:cubicBezTo>
                <a:cubicBezTo>
                  <a:pt x="392" y="16"/>
                  <a:pt x="391" y="16"/>
                  <a:pt x="390" y="15"/>
                </a:cubicBezTo>
                <a:cubicBezTo>
                  <a:pt x="387" y="11"/>
                  <a:pt x="376" y="2"/>
                  <a:pt x="357" y="6"/>
                </a:cubicBezTo>
                <a:cubicBezTo>
                  <a:pt x="333" y="11"/>
                  <a:pt x="331" y="14"/>
                  <a:pt x="331" y="14"/>
                </a:cubicBezTo>
                <a:cubicBezTo>
                  <a:pt x="331" y="14"/>
                  <a:pt x="304" y="14"/>
                  <a:pt x="275" y="52"/>
                </a:cubicBezTo>
                <a:cubicBezTo>
                  <a:pt x="245" y="89"/>
                  <a:pt x="245" y="97"/>
                  <a:pt x="245" y="97"/>
                </a:cubicBezTo>
                <a:cubicBezTo>
                  <a:pt x="245" y="97"/>
                  <a:pt x="222" y="123"/>
                  <a:pt x="212" y="148"/>
                </a:cubicBezTo>
                <a:cubicBezTo>
                  <a:pt x="202" y="174"/>
                  <a:pt x="206" y="209"/>
                  <a:pt x="206" y="219"/>
                </a:cubicBezTo>
                <a:cubicBezTo>
                  <a:pt x="206" y="229"/>
                  <a:pt x="208" y="255"/>
                  <a:pt x="207" y="274"/>
                </a:cubicBezTo>
                <a:cubicBezTo>
                  <a:pt x="206" y="292"/>
                  <a:pt x="219" y="309"/>
                  <a:pt x="219" y="323"/>
                </a:cubicBezTo>
                <a:cubicBezTo>
                  <a:pt x="219" y="337"/>
                  <a:pt x="233" y="351"/>
                  <a:pt x="228" y="377"/>
                </a:cubicBezTo>
                <a:cubicBezTo>
                  <a:pt x="226" y="389"/>
                  <a:pt x="228" y="398"/>
                  <a:pt x="229" y="406"/>
                </a:cubicBezTo>
                <a:cubicBezTo>
                  <a:pt x="228" y="407"/>
                  <a:pt x="228" y="407"/>
                  <a:pt x="227" y="407"/>
                </a:cubicBezTo>
                <a:cubicBezTo>
                  <a:pt x="213" y="416"/>
                  <a:pt x="196" y="430"/>
                  <a:pt x="196" y="441"/>
                </a:cubicBezTo>
                <a:cubicBezTo>
                  <a:pt x="196" y="452"/>
                  <a:pt x="200" y="464"/>
                  <a:pt x="204" y="470"/>
                </a:cubicBezTo>
                <a:cubicBezTo>
                  <a:pt x="209" y="475"/>
                  <a:pt x="216" y="479"/>
                  <a:pt x="216" y="479"/>
                </a:cubicBezTo>
                <a:cubicBezTo>
                  <a:pt x="219" y="478"/>
                  <a:pt x="219" y="478"/>
                  <a:pt x="219" y="478"/>
                </a:cubicBezTo>
                <a:cubicBezTo>
                  <a:pt x="219" y="478"/>
                  <a:pt x="208" y="473"/>
                  <a:pt x="202" y="458"/>
                </a:cubicBezTo>
                <a:cubicBezTo>
                  <a:pt x="197" y="443"/>
                  <a:pt x="201" y="433"/>
                  <a:pt x="212" y="426"/>
                </a:cubicBezTo>
                <a:cubicBezTo>
                  <a:pt x="218" y="423"/>
                  <a:pt x="224" y="420"/>
                  <a:pt x="230" y="417"/>
                </a:cubicBezTo>
                <a:cubicBezTo>
                  <a:pt x="231" y="422"/>
                  <a:pt x="230" y="428"/>
                  <a:pt x="227" y="434"/>
                </a:cubicBezTo>
                <a:cubicBezTo>
                  <a:pt x="218" y="454"/>
                  <a:pt x="229" y="467"/>
                  <a:pt x="229" y="467"/>
                </a:cubicBezTo>
                <a:cubicBezTo>
                  <a:pt x="251" y="463"/>
                  <a:pt x="251" y="463"/>
                  <a:pt x="251" y="463"/>
                </a:cubicBezTo>
                <a:cubicBezTo>
                  <a:pt x="246" y="467"/>
                  <a:pt x="242" y="471"/>
                  <a:pt x="240" y="472"/>
                </a:cubicBezTo>
                <a:cubicBezTo>
                  <a:pt x="228" y="481"/>
                  <a:pt x="223" y="504"/>
                  <a:pt x="228" y="507"/>
                </a:cubicBezTo>
                <a:cubicBezTo>
                  <a:pt x="233" y="510"/>
                  <a:pt x="236" y="496"/>
                  <a:pt x="251" y="502"/>
                </a:cubicBezTo>
                <a:cubicBezTo>
                  <a:pt x="252" y="502"/>
                  <a:pt x="252" y="502"/>
                  <a:pt x="252" y="502"/>
                </a:cubicBezTo>
                <a:cubicBezTo>
                  <a:pt x="252" y="506"/>
                  <a:pt x="252" y="508"/>
                  <a:pt x="252" y="508"/>
                </a:cubicBezTo>
                <a:cubicBezTo>
                  <a:pt x="252" y="508"/>
                  <a:pt x="156" y="646"/>
                  <a:pt x="147" y="689"/>
                </a:cubicBezTo>
                <a:cubicBezTo>
                  <a:pt x="137" y="731"/>
                  <a:pt x="134" y="807"/>
                  <a:pt x="134" y="807"/>
                </a:cubicBezTo>
                <a:cubicBezTo>
                  <a:pt x="134" y="807"/>
                  <a:pt x="126" y="811"/>
                  <a:pt x="119" y="812"/>
                </a:cubicBezTo>
                <a:cubicBezTo>
                  <a:pt x="112" y="814"/>
                  <a:pt x="104" y="821"/>
                  <a:pt x="104" y="821"/>
                </a:cubicBezTo>
                <a:cubicBezTo>
                  <a:pt x="83" y="823"/>
                  <a:pt x="83" y="823"/>
                  <a:pt x="83" y="823"/>
                </a:cubicBezTo>
                <a:cubicBezTo>
                  <a:pt x="83" y="823"/>
                  <a:pt x="68" y="812"/>
                  <a:pt x="59" y="809"/>
                </a:cubicBezTo>
                <a:cubicBezTo>
                  <a:pt x="50" y="807"/>
                  <a:pt x="42" y="816"/>
                  <a:pt x="38" y="821"/>
                </a:cubicBezTo>
                <a:cubicBezTo>
                  <a:pt x="33" y="825"/>
                  <a:pt x="29" y="824"/>
                  <a:pt x="25" y="827"/>
                </a:cubicBezTo>
                <a:cubicBezTo>
                  <a:pt x="20" y="829"/>
                  <a:pt x="18" y="839"/>
                  <a:pt x="16" y="843"/>
                </a:cubicBezTo>
                <a:cubicBezTo>
                  <a:pt x="14" y="846"/>
                  <a:pt x="10" y="846"/>
                  <a:pt x="6" y="850"/>
                </a:cubicBezTo>
                <a:cubicBezTo>
                  <a:pt x="3" y="853"/>
                  <a:pt x="6" y="870"/>
                  <a:pt x="6" y="870"/>
                </a:cubicBezTo>
                <a:cubicBezTo>
                  <a:pt x="6" y="870"/>
                  <a:pt x="0" y="881"/>
                  <a:pt x="0" y="885"/>
                </a:cubicBezTo>
                <a:cubicBezTo>
                  <a:pt x="0" y="888"/>
                  <a:pt x="2" y="902"/>
                  <a:pt x="3" y="910"/>
                </a:cubicBezTo>
                <a:cubicBezTo>
                  <a:pt x="5" y="919"/>
                  <a:pt x="18" y="928"/>
                  <a:pt x="18" y="928"/>
                </a:cubicBezTo>
                <a:cubicBezTo>
                  <a:pt x="18" y="928"/>
                  <a:pt x="33" y="953"/>
                  <a:pt x="62" y="954"/>
                </a:cubicBezTo>
                <a:cubicBezTo>
                  <a:pt x="71" y="954"/>
                  <a:pt x="90" y="955"/>
                  <a:pt x="96" y="958"/>
                </a:cubicBezTo>
                <a:cubicBezTo>
                  <a:pt x="103" y="961"/>
                  <a:pt x="122" y="961"/>
                  <a:pt x="122" y="961"/>
                </a:cubicBezTo>
                <a:cubicBezTo>
                  <a:pt x="122" y="961"/>
                  <a:pt x="103" y="988"/>
                  <a:pt x="95" y="1005"/>
                </a:cubicBezTo>
                <a:cubicBezTo>
                  <a:pt x="88" y="1023"/>
                  <a:pt x="78" y="1082"/>
                  <a:pt x="74" y="1118"/>
                </a:cubicBezTo>
                <a:cubicBezTo>
                  <a:pt x="71" y="1155"/>
                  <a:pt x="47" y="1236"/>
                  <a:pt x="45" y="1241"/>
                </a:cubicBezTo>
                <a:cubicBezTo>
                  <a:pt x="43" y="1246"/>
                  <a:pt x="42" y="1252"/>
                  <a:pt x="55" y="1251"/>
                </a:cubicBezTo>
                <a:cubicBezTo>
                  <a:pt x="68" y="1250"/>
                  <a:pt x="81" y="1240"/>
                  <a:pt x="86" y="1233"/>
                </a:cubicBezTo>
                <a:cubicBezTo>
                  <a:pt x="91" y="1225"/>
                  <a:pt x="121" y="1221"/>
                  <a:pt x="121" y="1221"/>
                </a:cubicBezTo>
                <a:cubicBezTo>
                  <a:pt x="116" y="1272"/>
                  <a:pt x="116" y="1272"/>
                  <a:pt x="116" y="1272"/>
                </a:cubicBezTo>
                <a:cubicBezTo>
                  <a:pt x="112" y="1300"/>
                  <a:pt x="89" y="1455"/>
                  <a:pt x="79" y="1535"/>
                </a:cubicBezTo>
                <a:cubicBezTo>
                  <a:pt x="68" y="1615"/>
                  <a:pt x="69" y="1679"/>
                  <a:pt x="69" y="1679"/>
                </a:cubicBezTo>
                <a:cubicBezTo>
                  <a:pt x="69" y="1679"/>
                  <a:pt x="66" y="1701"/>
                  <a:pt x="74" y="1711"/>
                </a:cubicBezTo>
                <a:cubicBezTo>
                  <a:pt x="81" y="1720"/>
                  <a:pt x="124" y="1731"/>
                  <a:pt x="156" y="1734"/>
                </a:cubicBezTo>
                <a:cubicBezTo>
                  <a:pt x="187" y="1738"/>
                  <a:pt x="209" y="1756"/>
                  <a:pt x="209" y="1756"/>
                </a:cubicBezTo>
                <a:cubicBezTo>
                  <a:pt x="209" y="1756"/>
                  <a:pt x="209" y="1769"/>
                  <a:pt x="210" y="1775"/>
                </a:cubicBezTo>
                <a:cubicBezTo>
                  <a:pt x="211" y="1781"/>
                  <a:pt x="219" y="1794"/>
                  <a:pt x="219" y="1794"/>
                </a:cubicBezTo>
                <a:cubicBezTo>
                  <a:pt x="219" y="1794"/>
                  <a:pt x="218" y="1817"/>
                  <a:pt x="218" y="1831"/>
                </a:cubicBezTo>
                <a:cubicBezTo>
                  <a:pt x="217" y="1844"/>
                  <a:pt x="230" y="1865"/>
                  <a:pt x="230" y="1865"/>
                </a:cubicBezTo>
                <a:cubicBezTo>
                  <a:pt x="230" y="1865"/>
                  <a:pt x="231" y="1923"/>
                  <a:pt x="243" y="2003"/>
                </a:cubicBezTo>
                <a:cubicBezTo>
                  <a:pt x="254" y="2084"/>
                  <a:pt x="283" y="2205"/>
                  <a:pt x="282" y="2269"/>
                </a:cubicBezTo>
                <a:cubicBezTo>
                  <a:pt x="281" y="2333"/>
                  <a:pt x="269" y="2342"/>
                  <a:pt x="256" y="2361"/>
                </a:cubicBezTo>
                <a:cubicBezTo>
                  <a:pt x="244" y="2380"/>
                  <a:pt x="233" y="2402"/>
                  <a:pt x="233" y="2402"/>
                </a:cubicBezTo>
                <a:cubicBezTo>
                  <a:pt x="233" y="2402"/>
                  <a:pt x="224" y="2405"/>
                  <a:pt x="219" y="2408"/>
                </a:cubicBezTo>
                <a:cubicBezTo>
                  <a:pt x="214" y="2411"/>
                  <a:pt x="215" y="2420"/>
                  <a:pt x="210" y="2428"/>
                </a:cubicBezTo>
                <a:cubicBezTo>
                  <a:pt x="205" y="2436"/>
                  <a:pt x="166" y="2459"/>
                  <a:pt x="156" y="2464"/>
                </a:cubicBezTo>
                <a:cubicBezTo>
                  <a:pt x="147" y="2468"/>
                  <a:pt x="124" y="2490"/>
                  <a:pt x="119" y="2504"/>
                </a:cubicBezTo>
                <a:cubicBezTo>
                  <a:pt x="113" y="2517"/>
                  <a:pt x="142" y="2531"/>
                  <a:pt x="154" y="2534"/>
                </a:cubicBezTo>
                <a:cubicBezTo>
                  <a:pt x="166" y="2537"/>
                  <a:pt x="225" y="2540"/>
                  <a:pt x="258" y="2525"/>
                </a:cubicBezTo>
                <a:cubicBezTo>
                  <a:pt x="290" y="2510"/>
                  <a:pt x="310" y="2471"/>
                  <a:pt x="326" y="2455"/>
                </a:cubicBezTo>
                <a:cubicBezTo>
                  <a:pt x="343" y="2440"/>
                  <a:pt x="376" y="2423"/>
                  <a:pt x="380" y="2425"/>
                </a:cubicBezTo>
                <a:cubicBezTo>
                  <a:pt x="384" y="2427"/>
                  <a:pt x="381" y="2447"/>
                  <a:pt x="380" y="2452"/>
                </a:cubicBezTo>
                <a:cubicBezTo>
                  <a:pt x="379" y="2457"/>
                  <a:pt x="376" y="2462"/>
                  <a:pt x="378" y="2466"/>
                </a:cubicBezTo>
                <a:cubicBezTo>
                  <a:pt x="379" y="2470"/>
                  <a:pt x="388" y="2475"/>
                  <a:pt x="388" y="2475"/>
                </a:cubicBezTo>
                <a:cubicBezTo>
                  <a:pt x="376" y="2509"/>
                  <a:pt x="376" y="2509"/>
                  <a:pt x="376" y="2509"/>
                </a:cubicBezTo>
                <a:cubicBezTo>
                  <a:pt x="376" y="2509"/>
                  <a:pt x="368" y="2514"/>
                  <a:pt x="368" y="2524"/>
                </a:cubicBezTo>
                <a:cubicBezTo>
                  <a:pt x="367" y="2535"/>
                  <a:pt x="354" y="2547"/>
                  <a:pt x="341" y="2563"/>
                </a:cubicBezTo>
                <a:cubicBezTo>
                  <a:pt x="329" y="2579"/>
                  <a:pt x="313" y="2590"/>
                  <a:pt x="304" y="2599"/>
                </a:cubicBezTo>
                <a:cubicBezTo>
                  <a:pt x="294" y="2607"/>
                  <a:pt x="284" y="2625"/>
                  <a:pt x="285" y="2636"/>
                </a:cubicBezTo>
                <a:cubicBezTo>
                  <a:pt x="286" y="2647"/>
                  <a:pt x="313" y="2652"/>
                  <a:pt x="338" y="2655"/>
                </a:cubicBezTo>
                <a:cubicBezTo>
                  <a:pt x="363" y="2657"/>
                  <a:pt x="419" y="2648"/>
                  <a:pt x="455" y="2629"/>
                </a:cubicBezTo>
                <a:cubicBezTo>
                  <a:pt x="490" y="2609"/>
                  <a:pt x="500" y="2553"/>
                  <a:pt x="506" y="2547"/>
                </a:cubicBezTo>
                <a:cubicBezTo>
                  <a:pt x="512" y="2540"/>
                  <a:pt x="518" y="2536"/>
                  <a:pt x="521" y="2548"/>
                </a:cubicBezTo>
                <a:cubicBezTo>
                  <a:pt x="525" y="2560"/>
                  <a:pt x="521" y="2570"/>
                  <a:pt x="521" y="2570"/>
                </a:cubicBezTo>
                <a:cubicBezTo>
                  <a:pt x="521" y="2570"/>
                  <a:pt x="521" y="2577"/>
                  <a:pt x="530" y="2578"/>
                </a:cubicBezTo>
                <a:cubicBezTo>
                  <a:pt x="540" y="2579"/>
                  <a:pt x="544" y="2572"/>
                  <a:pt x="544" y="2572"/>
                </a:cubicBezTo>
                <a:cubicBezTo>
                  <a:pt x="544" y="2572"/>
                  <a:pt x="543" y="2548"/>
                  <a:pt x="543" y="2530"/>
                </a:cubicBezTo>
                <a:cubicBezTo>
                  <a:pt x="544" y="2513"/>
                  <a:pt x="558" y="2489"/>
                  <a:pt x="561" y="2465"/>
                </a:cubicBezTo>
                <a:cubicBezTo>
                  <a:pt x="563" y="2440"/>
                  <a:pt x="537" y="2404"/>
                  <a:pt x="533" y="2399"/>
                </a:cubicBezTo>
                <a:cubicBezTo>
                  <a:pt x="528" y="2394"/>
                  <a:pt x="524" y="2393"/>
                  <a:pt x="524" y="2393"/>
                </a:cubicBezTo>
                <a:cubicBezTo>
                  <a:pt x="524" y="2393"/>
                  <a:pt x="510" y="2367"/>
                  <a:pt x="508" y="2330"/>
                </a:cubicBezTo>
                <a:cubicBezTo>
                  <a:pt x="506" y="2308"/>
                  <a:pt x="506" y="2182"/>
                  <a:pt x="486" y="2056"/>
                </a:cubicBezTo>
                <a:cubicBezTo>
                  <a:pt x="470" y="1952"/>
                  <a:pt x="425" y="1892"/>
                  <a:pt x="425" y="1892"/>
                </a:cubicBezTo>
                <a:cubicBezTo>
                  <a:pt x="408" y="1867"/>
                  <a:pt x="401" y="1848"/>
                  <a:pt x="398" y="1826"/>
                </a:cubicBezTo>
                <a:cubicBezTo>
                  <a:pt x="395" y="1806"/>
                  <a:pt x="401" y="1776"/>
                  <a:pt x="401" y="1776"/>
                </a:cubicBezTo>
                <a:cubicBezTo>
                  <a:pt x="401" y="1776"/>
                  <a:pt x="409" y="1776"/>
                  <a:pt x="426" y="1775"/>
                </a:cubicBezTo>
                <a:cubicBezTo>
                  <a:pt x="444" y="1774"/>
                  <a:pt x="458" y="1768"/>
                  <a:pt x="458" y="1761"/>
                </a:cubicBezTo>
                <a:cubicBezTo>
                  <a:pt x="459" y="1753"/>
                  <a:pt x="468" y="1702"/>
                  <a:pt x="471" y="1671"/>
                </a:cubicBezTo>
                <a:cubicBezTo>
                  <a:pt x="474" y="1640"/>
                  <a:pt x="495" y="1468"/>
                  <a:pt x="498" y="1454"/>
                </a:cubicBezTo>
                <a:cubicBezTo>
                  <a:pt x="502" y="1441"/>
                  <a:pt x="523" y="1362"/>
                  <a:pt x="532" y="1325"/>
                </a:cubicBezTo>
                <a:cubicBezTo>
                  <a:pt x="541" y="1287"/>
                  <a:pt x="545" y="1209"/>
                  <a:pt x="545" y="1209"/>
                </a:cubicBezTo>
                <a:cubicBezTo>
                  <a:pt x="567" y="1202"/>
                  <a:pt x="567" y="1202"/>
                  <a:pt x="567" y="1202"/>
                </a:cubicBezTo>
                <a:cubicBezTo>
                  <a:pt x="567" y="1202"/>
                  <a:pt x="610" y="1210"/>
                  <a:pt x="623" y="1210"/>
                </a:cubicBezTo>
                <a:cubicBezTo>
                  <a:pt x="636" y="1210"/>
                  <a:pt x="637" y="1204"/>
                  <a:pt x="638" y="1199"/>
                </a:cubicBezTo>
                <a:cubicBezTo>
                  <a:pt x="638" y="1194"/>
                  <a:pt x="644" y="1081"/>
                  <a:pt x="644" y="1081"/>
                </a:cubicBezTo>
                <a:cubicBezTo>
                  <a:pt x="644" y="1081"/>
                  <a:pt x="661" y="1067"/>
                  <a:pt x="676" y="1058"/>
                </a:cubicBezTo>
                <a:cubicBezTo>
                  <a:pt x="691" y="1050"/>
                  <a:pt x="763" y="983"/>
                  <a:pt x="785" y="957"/>
                </a:cubicBezTo>
                <a:cubicBezTo>
                  <a:pt x="808" y="932"/>
                  <a:pt x="842" y="864"/>
                  <a:pt x="842" y="864"/>
                </a:cubicBezTo>
                <a:cubicBezTo>
                  <a:pt x="842" y="864"/>
                  <a:pt x="850" y="860"/>
                  <a:pt x="859" y="853"/>
                </a:cubicBezTo>
                <a:cubicBezTo>
                  <a:pt x="868" y="847"/>
                  <a:pt x="882" y="819"/>
                  <a:pt x="880" y="811"/>
                </a:cubicBezTo>
                <a:close/>
                <a:moveTo>
                  <a:pt x="589" y="328"/>
                </a:moveTo>
                <a:cubicBezTo>
                  <a:pt x="594" y="342"/>
                  <a:pt x="581" y="345"/>
                  <a:pt x="576" y="346"/>
                </a:cubicBezTo>
                <a:cubicBezTo>
                  <a:pt x="576" y="342"/>
                  <a:pt x="576" y="338"/>
                  <a:pt x="574" y="334"/>
                </a:cubicBezTo>
                <a:cubicBezTo>
                  <a:pt x="569" y="317"/>
                  <a:pt x="554" y="318"/>
                  <a:pt x="543" y="303"/>
                </a:cubicBezTo>
                <a:cubicBezTo>
                  <a:pt x="563" y="304"/>
                  <a:pt x="582" y="310"/>
                  <a:pt x="589" y="328"/>
                </a:cubicBezTo>
                <a:close/>
                <a:moveTo>
                  <a:pt x="526" y="291"/>
                </a:moveTo>
                <a:cubicBezTo>
                  <a:pt x="526" y="290"/>
                  <a:pt x="526" y="290"/>
                  <a:pt x="526" y="290"/>
                </a:cubicBezTo>
                <a:cubicBezTo>
                  <a:pt x="526" y="290"/>
                  <a:pt x="526" y="291"/>
                  <a:pt x="526" y="291"/>
                </a:cubicBezTo>
                <a:cubicBezTo>
                  <a:pt x="526" y="291"/>
                  <a:pt x="526" y="291"/>
                  <a:pt x="526" y="291"/>
                </a:cubicBezTo>
                <a:close/>
                <a:moveTo>
                  <a:pt x="557" y="350"/>
                </a:moveTo>
                <a:cubicBezTo>
                  <a:pt x="541" y="338"/>
                  <a:pt x="529" y="318"/>
                  <a:pt x="526" y="300"/>
                </a:cubicBezTo>
                <a:cubicBezTo>
                  <a:pt x="528" y="301"/>
                  <a:pt x="531" y="301"/>
                  <a:pt x="533" y="301"/>
                </a:cubicBezTo>
                <a:cubicBezTo>
                  <a:pt x="536" y="306"/>
                  <a:pt x="540" y="311"/>
                  <a:pt x="544" y="314"/>
                </a:cubicBezTo>
                <a:cubicBezTo>
                  <a:pt x="563" y="328"/>
                  <a:pt x="572" y="334"/>
                  <a:pt x="573" y="343"/>
                </a:cubicBezTo>
                <a:cubicBezTo>
                  <a:pt x="573" y="348"/>
                  <a:pt x="571" y="353"/>
                  <a:pt x="568" y="357"/>
                </a:cubicBezTo>
                <a:cubicBezTo>
                  <a:pt x="565" y="356"/>
                  <a:pt x="562" y="354"/>
                  <a:pt x="557" y="350"/>
                </a:cubicBezTo>
                <a:close/>
                <a:moveTo>
                  <a:pt x="571" y="392"/>
                </a:moveTo>
                <a:cubicBezTo>
                  <a:pt x="570" y="390"/>
                  <a:pt x="570" y="388"/>
                  <a:pt x="571" y="386"/>
                </a:cubicBezTo>
                <a:cubicBezTo>
                  <a:pt x="576" y="376"/>
                  <a:pt x="584" y="365"/>
                  <a:pt x="596" y="375"/>
                </a:cubicBezTo>
                <a:cubicBezTo>
                  <a:pt x="609" y="384"/>
                  <a:pt x="608" y="399"/>
                  <a:pt x="608" y="399"/>
                </a:cubicBezTo>
                <a:cubicBezTo>
                  <a:pt x="608" y="399"/>
                  <a:pt x="608" y="399"/>
                  <a:pt x="608" y="399"/>
                </a:cubicBezTo>
                <a:cubicBezTo>
                  <a:pt x="596" y="397"/>
                  <a:pt x="582" y="394"/>
                  <a:pt x="571" y="392"/>
                </a:cubicBezTo>
                <a:close/>
                <a:moveTo>
                  <a:pt x="692" y="834"/>
                </a:moveTo>
                <a:cubicBezTo>
                  <a:pt x="688" y="844"/>
                  <a:pt x="687" y="856"/>
                  <a:pt x="687" y="856"/>
                </a:cubicBezTo>
                <a:cubicBezTo>
                  <a:pt x="687" y="856"/>
                  <a:pt x="661" y="858"/>
                  <a:pt x="658" y="865"/>
                </a:cubicBezTo>
                <a:cubicBezTo>
                  <a:pt x="654" y="872"/>
                  <a:pt x="654" y="891"/>
                  <a:pt x="652" y="894"/>
                </a:cubicBezTo>
                <a:cubicBezTo>
                  <a:pt x="649" y="897"/>
                  <a:pt x="637" y="912"/>
                  <a:pt x="634" y="916"/>
                </a:cubicBezTo>
                <a:cubicBezTo>
                  <a:pt x="632" y="919"/>
                  <a:pt x="626" y="929"/>
                  <a:pt x="626" y="929"/>
                </a:cubicBezTo>
                <a:cubicBezTo>
                  <a:pt x="626" y="929"/>
                  <a:pt x="627" y="894"/>
                  <a:pt x="624" y="877"/>
                </a:cubicBezTo>
                <a:cubicBezTo>
                  <a:pt x="620" y="861"/>
                  <a:pt x="619" y="857"/>
                  <a:pt x="619" y="857"/>
                </a:cubicBezTo>
                <a:cubicBezTo>
                  <a:pt x="619" y="857"/>
                  <a:pt x="638" y="816"/>
                  <a:pt x="643" y="804"/>
                </a:cubicBezTo>
                <a:cubicBezTo>
                  <a:pt x="647" y="791"/>
                  <a:pt x="656" y="765"/>
                  <a:pt x="656" y="765"/>
                </a:cubicBezTo>
                <a:cubicBezTo>
                  <a:pt x="656" y="765"/>
                  <a:pt x="669" y="779"/>
                  <a:pt x="674" y="793"/>
                </a:cubicBezTo>
                <a:cubicBezTo>
                  <a:pt x="678" y="806"/>
                  <a:pt x="704" y="816"/>
                  <a:pt x="704" y="816"/>
                </a:cubicBezTo>
                <a:cubicBezTo>
                  <a:pt x="704" y="816"/>
                  <a:pt x="697" y="825"/>
                  <a:pt x="692" y="83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hu-HU">
              <a:latin typeface="Open Sans" pitchFamily="34" charset="0"/>
              <a:cs typeface="Arial" charset="0"/>
            </a:endParaRPr>
          </a:p>
        </p:txBody>
      </p:sp>
      <p:sp>
        <p:nvSpPr>
          <p:cNvPr id="6" name="Freeform 7"/>
          <p:cNvSpPr>
            <a:spLocks noEditPoints="1"/>
          </p:cNvSpPr>
          <p:nvPr/>
        </p:nvSpPr>
        <p:spPr bwMode="gray">
          <a:xfrm>
            <a:off x="6910175" y="904543"/>
            <a:ext cx="1109663" cy="3390900"/>
          </a:xfrm>
          <a:custGeom>
            <a:avLst/>
            <a:gdLst>
              <a:gd name="T0" fmla="*/ 245 w 895"/>
              <a:gd name="T1" fmla="*/ 347 h 2740"/>
              <a:gd name="T2" fmla="*/ 247 w 895"/>
              <a:gd name="T3" fmla="*/ 302 h 2740"/>
              <a:gd name="T4" fmla="*/ 244 w 895"/>
              <a:gd name="T5" fmla="*/ 261 h 2740"/>
              <a:gd name="T6" fmla="*/ 238 w 895"/>
              <a:gd name="T7" fmla="*/ 188 h 2740"/>
              <a:gd name="T8" fmla="*/ 201 w 895"/>
              <a:gd name="T9" fmla="*/ 128 h 2740"/>
              <a:gd name="T10" fmla="*/ 169 w 895"/>
              <a:gd name="T11" fmla="*/ 113 h 2740"/>
              <a:gd name="T12" fmla="*/ 183 w 895"/>
              <a:gd name="T13" fmla="*/ 81 h 2740"/>
              <a:gd name="T14" fmla="*/ 188 w 895"/>
              <a:gd name="T15" fmla="*/ 58 h 2740"/>
              <a:gd name="T16" fmla="*/ 193 w 895"/>
              <a:gd name="T17" fmla="*/ 31 h 2740"/>
              <a:gd name="T18" fmla="*/ 186 w 895"/>
              <a:gd name="T19" fmla="*/ 16 h 2740"/>
              <a:gd name="T20" fmla="*/ 173 w 895"/>
              <a:gd name="T21" fmla="*/ 5 h 2740"/>
              <a:gd name="T22" fmla="*/ 160 w 895"/>
              <a:gd name="T23" fmla="*/ 2 h 2740"/>
              <a:gd name="T24" fmla="*/ 137 w 895"/>
              <a:gd name="T25" fmla="*/ 2 h 2740"/>
              <a:gd name="T26" fmla="*/ 127 w 895"/>
              <a:gd name="T27" fmla="*/ 7 h 2740"/>
              <a:gd name="T28" fmla="*/ 118 w 895"/>
              <a:gd name="T29" fmla="*/ 16 h 2740"/>
              <a:gd name="T30" fmla="*/ 112 w 895"/>
              <a:gd name="T31" fmla="*/ 27 h 2740"/>
              <a:gd name="T32" fmla="*/ 110 w 895"/>
              <a:gd name="T33" fmla="*/ 40 h 2740"/>
              <a:gd name="T34" fmla="*/ 110 w 895"/>
              <a:gd name="T35" fmla="*/ 51 h 2740"/>
              <a:gd name="T36" fmla="*/ 116 w 895"/>
              <a:gd name="T37" fmla="*/ 80 h 2740"/>
              <a:gd name="T38" fmla="*/ 107 w 895"/>
              <a:gd name="T39" fmla="*/ 110 h 2740"/>
              <a:gd name="T40" fmla="*/ 68 w 895"/>
              <a:gd name="T41" fmla="*/ 128 h 2740"/>
              <a:gd name="T42" fmla="*/ 23 w 895"/>
              <a:gd name="T43" fmla="*/ 159 h 2740"/>
              <a:gd name="T44" fmla="*/ 11 w 895"/>
              <a:gd name="T45" fmla="*/ 239 h 2740"/>
              <a:gd name="T46" fmla="*/ 2 w 895"/>
              <a:gd name="T47" fmla="*/ 277 h 2740"/>
              <a:gd name="T48" fmla="*/ 45 w 895"/>
              <a:gd name="T49" fmla="*/ 313 h 2740"/>
              <a:gd name="T50" fmla="*/ 55 w 895"/>
              <a:gd name="T51" fmla="*/ 352 h 2740"/>
              <a:gd name="T52" fmla="*/ 58 w 895"/>
              <a:gd name="T53" fmla="*/ 405 h 2740"/>
              <a:gd name="T54" fmla="*/ 71 w 895"/>
              <a:gd name="T55" fmla="*/ 497 h 2740"/>
              <a:gd name="T56" fmla="*/ 73 w 895"/>
              <a:gd name="T57" fmla="*/ 656 h 2740"/>
              <a:gd name="T58" fmla="*/ 55 w 895"/>
              <a:gd name="T59" fmla="*/ 658 h 2740"/>
              <a:gd name="T60" fmla="*/ 52 w 895"/>
              <a:gd name="T61" fmla="*/ 702 h 2740"/>
              <a:gd name="T62" fmla="*/ 75 w 895"/>
              <a:gd name="T63" fmla="*/ 774 h 2740"/>
              <a:gd name="T64" fmla="*/ 97 w 895"/>
              <a:gd name="T65" fmla="*/ 768 h 2740"/>
              <a:gd name="T66" fmla="*/ 95 w 895"/>
              <a:gd name="T67" fmla="*/ 733 h 2740"/>
              <a:gd name="T68" fmla="*/ 96 w 895"/>
              <a:gd name="T69" fmla="*/ 744 h 2740"/>
              <a:gd name="T70" fmla="*/ 101 w 895"/>
              <a:gd name="T71" fmla="*/ 724 h 2740"/>
              <a:gd name="T72" fmla="*/ 117 w 895"/>
              <a:gd name="T73" fmla="*/ 727 h 2740"/>
              <a:gd name="T74" fmla="*/ 123 w 895"/>
              <a:gd name="T75" fmla="*/ 750 h 2740"/>
              <a:gd name="T76" fmla="*/ 172 w 895"/>
              <a:gd name="T77" fmla="*/ 779 h 2740"/>
              <a:gd name="T78" fmla="*/ 166 w 895"/>
              <a:gd name="T79" fmla="*/ 740 h 2740"/>
              <a:gd name="T80" fmla="*/ 169 w 895"/>
              <a:gd name="T81" fmla="*/ 708 h 2740"/>
              <a:gd name="T82" fmla="*/ 163 w 895"/>
              <a:gd name="T83" fmla="*/ 666 h 2740"/>
              <a:gd name="T84" fmla="*/ 248 w 895"/>
              <a:gd name="T85" fmla="*/ 556 h 2740"/>
              <a:gd name="T86" fmla="*/ 247 w 895"/>
              <a:gd name="T87" fmla="*/ 465 h 2740"/>
              <a:gd name="T88" fmla="*/ 241 w 895"/>
              <a:gd name="T89" fmla="*/ 434 h 2740"/>
              <a:gd name="T90" fmla="*/ 166 w 895"/>
              <a:gd name="T91" fmla="*/ 544 h 2740"/>
              <a:gd name="T92" fmla="*/ 153 w 895"/>
              <a:gd name="T93" fmla="*/ 557 h 2740"/>
              <a:gd name="T94" fmla="*/ 159 w 895"/>
              <a:gd name="T95" fmla="*/ 483 h 2740"/>
              <a:gd name="T96" fmla="*/ 173 w 895"/>
              <a:gd name="T97" fmla="*/ 529 h 27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95"/>
              <a:gd name="T148" fmla="*/ 0 h 2740"/>
              <a:gd name="T149" fmla="*/ 895 w 895"/>
              <a:gd name="T150" fmla="*/ 2740 h 27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95" h="2740">
                <a:moveTo>
                  <a:pt x="841" y="1413"/>
                </a:moveTo>
                <a:cubicBezTo>
                  <a:pt x="841" y="1413"/>
                  <a:pt x="895" y="1407"/>
                  <a:pt x="891" y="1381"/>
                </a:cubicBezTo>
                <a:cubicBezTo>
                  <a:pt x="886" y="1356"/>
                  <a:pt x="877" y="1290"/>
                  <a:pt x="875" y="1280"/>
                </a:cubicBezTo>
                <a:cubicBezTo>
                  <a:pt x="874" y="1269"/>
                  <a:pt x="849" y="1214"/>
                  <a:pt x="845" y="1204"/>
                </a:cubicBezTo>
                <a:cubicBezTo>
                  <a:pt x="841" y="1193"/>
                  <a:pt x="835" y="1174"/>
                  <a:pt x="835" y="1174"/>
                </a:cubicBezTo>
                <a:cubicBezTo>
                  <a:pt x="835" y="1174"/>
                  <a:pt x="853" y="1161"/>
                  <a:pt x="853" y="1140"/>
                </a:cubicBezTo>
                <a:cubicBezTo>
                  <a:pt x="853" y="1120"/>
                  <a:pt x="844" y="1108"/>
                  <a:pt x="845" y="1094"/>
                </a:cubicBezTo>
                <a:cubicBezTo>
                  <a:pt x="845" y="1081"/>
                  <a:pt x="842" y="1062"/>
                  <a:pt x="852" y="1050"/>
                </a:cubicBezTo>
                <a:cubicBezTo>
                  <a:pt x="862" y="1038"/>
                  <a:pt x="869" y="1003"/>
                  <a:pt x="867" y="989"/>
                </a:cubicBezTo>
                <a:cubicBezTo>
                  <a:pt x="866" y="975"/>
                  <a:pt x="859" y="970"/>
                  <a:pt x="863" y="960"/>
                </a:cubicBezTo>
                <a:cubicBezTo>
                  <a:pt x="867" y="950"/>
                  <a:pt x="865" y="935"/>
                  <a:pt x="858" y="928"/>
                </a:cubicBezTo>
                <a:cubicBezTo>
                  <a:pt x="851" y="921"/>
                  <a:pt x="842" y="913"/>
                  <a:pt x="842" y="908"/>
                </a:cubicBezTo>
                <a:cubicBezTo>
                  <a:pt x="842" y="904"/>
                  <a:pt x="850" y="886"/>
                  <a:pt x="843" y="872"/>
                </a:cubicBezTo>
                <a:cubicBezTo>
                  <a:pt x="835" y="858"/>
                  <a:pt x="829" y="846"/>
                  <a:pt x="831" y="839"/>
                </a:cubicBezTo>
                <a:cubicBezTo>
                  <a:pt x="833" y="832"/>
                  <a:pt x="836" y="787"/>
                  <a:pt x="832" y="744"/>
                </a:cubicBezTo>
                <a:cubicBezTo>
                  <a:pt x="829" y="700"/>
                  <a:pt x="820" y="662"/>
                  <a:pt x="820" y="652"/>
                </a:cubicBezTo>
                <a:cubicBezTo>
                  <a:pt x="821" y="641"/>
                  <a:pt x="814" y="614"/>
                  <a:pt x="813" y="604"/>
                </a:cubicBezTo>
                <a:cubicBezTo>
                  <a:pt x="811" y="594"/>
                  <a:pt x="809" y="516"/>
                  <a:pt x="799" y="498"/>
                </a:cubicBezTo>
                <a:cubicBezTo>
                  <a:pt x="789" y="479"/>
                  <a:pt x="778" y="468"/>
                  <a:pt x="761" y="466"/>
                </a:cubicBezTo>
                <a:cubicBezTo>
                  <a:pt x="745" y="463"/>
                  <a:pt x="715" y="451"/>
                  <a:pt x="692" y="444"/>
                </a:cubicBezTo>
                <a:cubicBezTo>
                  <a:pt x="668" y="437"/>
                  <a:pt x="635" y="419"/>
                  <a:pt x="620" y="415"/>
                </a:cubicBezTo>
                <a:cubicBezTo>
                  <a:pt x="605" y="411"/>
                  <a:pt x="584" y="406"/>
                  <a:pt x="584" y="406"/>
                </a:cubicBezTo>
                <a:cubicBezTo>
                  <a:pt x="584" y="391"/>
                  <a:pt x="584" y="391"/>
                  <a:pt x="584" y="391"/>
                </a:cubicBezTo>
                <a:cubicBezTo>
                  <a:pt x="583" y="391"/>
                  <a:pt x="583" y="391"/>
                  <a:pt x="583" y="391"/>
                </a:cubicBezTo>
                <a:cubicBezTo>
                  <a:pt x="584" y="388"/>
                  <a:pt x="585" y="380"/>
                  <a:pt x="586" y="376"/>
                </a:cubicBezTo>
                <a:cubicBezTo>
                  <a:pt x="588" y="370"/>
                  <a:pt x="591" y="364"/>
                  <a:pt x="591" y="364"/>
                </a:cubicBezTo>
                <a:cubicBezTo>
                  <a:pt x="591" y="364"/>
                  <a:pt x="609" y="338"/>
                  <a:pt x="618" y="317"/>
                </a:cubicBezTo>
                <a:cubicBezTo>
                  <a:pt x="627" y="295"/>
                  <a:pt x="627" y="283"/>
                  <a:pt x="627" y="283"/>
                </a:cubicBezTo>
                <a:cubicBezTo>
                  <a:pt x="627" y="283"/>
                  <a:pt x="643" y="269"/>
                  <a:pt x="644" y="257"/>
                </a:cubicBezTo>
                <a:cubicBezTo>
                  <a:pt x="645" y="245"/>
                  <a:pt x="645" y="233"/>
                  <a:pt x="646" y="225"/>
                </a:cubicBezTo>
                <a:cubicBezTo>
                  <a:pt x="647" y="218"/>
                  <a:pt x="647" y="209"/>
                  <a:pt x="647" y="207"/>
                </a:cubicBezTo>
                <a:cubicBezTo>
                  <a:pt x="647" y="204"/>
                  <a:pt x="646" y="200"/>
                  <a:pt x="646" y="200"/>
                </a:cubicBezTo>
                <a:cubicBezTo>
                  <a:pt x="646" y="200"/>
                  <a:pt x="662" y="175"/>
                  <a:pt x="661" y="169"/>
                </a:cubicBezTo>
                <a:cubicBezTo>
                  <a:pt x="660" y="164"/>
                  <a:pt x="663" y="156"/>
                  <a:pt x="665" y="151"/>
                </a:cubicBezTo>
                <a:cubicBezTo>
                  <a:pt x="667" y="147"/>
                  <a:pt x="664" y="133"/>
                  <a:pt x="664" y="125"/>
                </a:cubicBezTo>
                <a:cubicBezTo>
                  <a:pt x="665" y="117"/>
                  <a:pt x="667" y="111"/>
                  <a:pt x="665" y="108"/>
                </a:cubicBezTo>
                <a:cubicBezTo>
                  <a:pt x="664" y="105"/>
                  <a:pt x="656" y="96"/>
                  <a:pt x="655" y="90"/>
                </a:cubicBezTo>
                <a:cubicBezTo>
                  <a:pt x="653" y="85"/>
                  <a:pt x="655" y="79"/>
                  <a:pt x="653" y="77"/>
                </a:cubicBezTo>
                <a:cubicBezTo>
                  <a:pt x="651" y="76"/>
                  <a:pt x="645" y="71"/>
                  <a:pt x="644" y="68"/>
                </a:cubicBezTo>
                <a:cubicBezTo>
                  <a:pt x="643" y="66"/>
                  <a:pt x="639" y="56"/>
                  <a:pt x="639" y="54"/>
                </a:cubicBezTo>
                <a:cubicBezTo>
                  <a:pt x="638" y="52"/>
                  <a:pt x="629" y="46"/>
                  <a:pt x="629" y="46"/>
                </a:cubicBezTo>
                <a:cubicBezTo>
                  <a:pt x="629" y="46"/>
                  <a:pt x="619" y="41"/>
                  <a:pt x="615" y="35"/>
                </a:cubicBezTo>
                <a:cubicBezTo>
                  <a:pt x="612" y="28"/>
                  <a:pt x="610" y="26"/>
                  <a:pt x="607" y="26"/>
                </a:cubicBezTo>
                <a:cubicBezTo>
                  <a:pt x="604" y="26"/>
                  <a:pt x="596" y="21"/>
                  <a:pt x="593" y="19"/>
                </a:cubicBezTo>
                <a:cubicBezTo>
                  <a:pt x="590" y="16"/>
                  <a:pt x="590" y="13"/>
                  <a:pt x="587" y="13"/>
                </a:cubicBezTo>
                <a:cubicBezTo>
                  <a:pt x="584" y="14"/>
                  <a:pt x="579" y="9"/>
                  <a:pt x="574" y="9"/>
                </a:cubicBezTo>
                <a:cubicBezTo>
                  <a:pt x="570" y="10"/>
                  <a:pt x="565" y="13"/>
                  <a:pt x="562" y="9"/>
                </a:cubicBezTo>
                <a:cubicBezTo>
                  <a:pt x="559" y="6"/>
                  <a:pt x="555" y="8"/>
                  <a:pt x="551" y="9"/>
                </a:cubicBezTo>
                <a:cubicBezTo>
                  <a:pt x="548" y="10"/>
                  <a:pt x="543" y="3"/>
                  <a:pt x="540" y="3"/>
                </a:cubicBezTo>
                <a:cubicBezTo>
                  <a:pt x="536" y="3"/>
                  <a:pt x="523" y="0"/>
                  <a:pt x="514" y="3"/>
                </a:cubicBezTo>
                <a:cubicBezTo>
                  <a:pt x="505" y="5"/>
                  <a:pt x="481" y="2"/>
                  <a:pt x="479" y="3"/>
                </a:cubicBezTo>
                <a:cubicBezTo>
                  <a:pt x="477" y="3"/>
                  <a:pt x="476" y="7"/>
                  <a:pt x="470" y="6"/>
                </a:cubicBezTo>
                <a:cubicBezTo>
                  <a:pt x="465" y="5"/>
                  <a:pt x="460" y="7"/>
                  <a:pt x="460" y="9"/>
                </a:cubicBezTo>
                <a:cubicBezTo>
                  <a:pt x="459" y="12"/>
                  <a:pt x="458" y="13"/>
                  <a:pt x="454" y="14"/>
                </a:cubicBezTo>
                <a:cubicBezTo>
                  <a:pt x="450" y="15"/>
                  <a:pt x="444" y="17"/>
                  <a:pt x="444" y="19"/>
                </a:cubicBezTo>
                <a:cubicBezTo>
                  <a:pt x="443" y="21"/>
                  <a:pt x="438" y="26"/>
                  <a:pt x="436" y="26"/>
                </a:cubicBezTo>
                <a:cubicBezTo>
                  <a:pt x="435" y="26"/>
                  <a:pt x="429" y="26"/>
                  <a:pt x="426" y="29"/>
                </a:cubicBezTo>
                <a:cubicBezTo>
                  <a:pt x="424" y="33"/>
                  <a:pt x="421" y="36"/>
                  <a:pt x="419" y="38"/>
                </a:cubicBezTo>
                <a:cubicBezTo>
                  <a:pt x="417" y="40"/>
                  <a:pt x="409" y="45"/>
                  <a:pt x="406" y="46"/>
                </a:cubicBezTo>
                <a:cubicBezTo>
                  <a:pt x="404" y="47"/>
                  <a:pt x="404" y="51"/>
                  <a:pt x="405" y="54"/>
                </a:cubicBezTo>
                <a:cubicBezTo>
                  <a:pt x="405" y="57"/>
                  <a:pt x="402" y="62"/>
                  <a:pt x="402" y="62"/>
                </a:cubicBezTo>
                <a:cubicBezTo>
                  <a:pt x="402" y="62"/>
                  <a:pt x="396" y="68"/>
                  <a:pt x="394" y="72"/>
                </a:cubicBezTo>
                <a:cubicBezTo>
                  <a:pt x="392" y="76"/>
                  <a:pt x="388" y="85"/>
                  <a:pt x="387" y="87"/>
                </a:cubicBezTo>
                <a:cubicBezTo>
                  <a:pt x="387" y="88"/>
                  <a:pt x="386" y="91"/>
                  <a:pt x="384" y="94"/>
                </a:cubicBezTo>
                <a:cubicBezTo>
                  <a:pt x="382" y="98"/>
                  <a:pt x="380" y="108"/>
                  <a:pt x="380" y="108"/>
                </a:cubicBezTo>
                <a:cubicBezTo>
                  <a:pt x="380" y="108"/>
                  <a:pt x="383" y="109"/>
                  <a:pt x="384" y="112"/>
                </a:cubicBezTo>
                <a:cubicBezTo>
                  <a:pt x="384" y="115"/>
                  <a:pt x="383" y="121"/>
                  <a:pt x="382" y="123"/>
                </a:cubicBezTo>
                <a:cubicBezTo>
                  <a:pt x="382" y="126"/>
                  <a:pt x="379" y="135"/>
                  <a:pt x="379" y="137"/>
                </a:cubicBezTo>
                <a:cubicBezTo>
                  <a:pt x="379" y="140"/>
                  <a:pt x="380" y="143"/>
                  <a:pt x="381" y="145"/>
                </a:cubicBezTo>
                <a:cubicBezTo>
                  <a:pt x="381" y="148"/>
                  <a:pt x="382" y="155"/>
                  <a:pt x="381" y="159"/>
                </a:cubicBezTo>
                <a:cubicBezTo>
                  <a:pt x="379" y="162"/>
                  <a:pt x="379" y="167"/>
                  <a:pt x="378" y="170"/>
                </a:cubicBezTo>
                <a:cubicBezTo>
                  <a:pt x="377" y="172"/>
                  <a:pt x="378" y="175"/>
                  <a:pt x="378" y="175"/>
                </a:cubicBezTo>
                <a:cubicBezTo>
                  <a:pt x="378" y="175"/>
                  <a:pt x="368" y="175"/>
                  <a:pt x="366" y="194"/>
                </a:cubicBezTo>
                <a:cubicBezTo>
                  <a:pt x="364" y="212"/>
                  <a:pt x="366" y="242"/>
                  <a:pt x="373" y="251"/>
                </a:cubicBezTo>
                <a:cubicBezTo>
                  <a:pt x="380" y="261"/>
                  <a:pt x="388" y="271"/>
                  <a:pt x="392" y="273"/>
                </a:cubicBezTo>
                <a:cubicBezTo>
                  <a:pt x="395" y="276"/>
                  <a:pt x="402" y="279"/>
                  <a:pt x="402" y="279"/>
                </a:cubicBezTo>
                <a:cubicBezTo>
                  <a:pt x="402" y="279"/>
                  <a:pt x="401" y="306"/>
                  <a:pt x="401" y="315"/>
                </a:cubicBezTo>
                <a:cubicBezTo>
                  <a:pt x="400" y="324"/>
                  <a:pt x="399" y="340"/>
                  <a:pt x="399" y="340"/>
                </a:cubicBezTo>
                <a:cubicBezTo>
                  <a:pt x="399" y="340"/>
                  <a:pt x="394" y="339"/>
                  <a:pt x="389" y="346"/>
                </a:cubicBezTo>
                <a:cubicBezTo>
                  <a:pt x="384" y="353"/>
                  <a:pt x="377" y="371"/>
                  <a:pt x="369" y="381"/>
                </a:cubicBezTo>
                <a:cubicBezTo>
                  <a:pt x="362" y="390"/>
                  <a:pt x="356" y="395"/>
                  <a:pt x="356" y="395"/>
                </a:cubicBezTo>
                <a:cubicBezTo>
                  <a:pt x="347" y="401"/>
                  <a:pt x="347" y="401"/>
                  <a:pt x="347" y="401"/>
                </a:cubicBezTo>
                <a:cubicBezTo>
                  <a:pt x="347" y="401"/>
                  <a:pt x="319" y="418"/>
                  <a:pt x="309" y="420"/>
                </a:cubicBezTo>
                <a:cubicBezTo>
                  <a:pt x="298" y="421"/>
                  <a:pt x="249" y="437"/>
                  <a:pt x="233" y="447"/>
                </a:cubicBezTo>
                <a:cubicBezTo>
                  <a:pt x="216" y="457"/>
                  <a:pt x="175" y="474"/>
                  <a:pt x="163" y="481"/>
                </a:cubicBezTo>
                <a:cubicBezTo>
                  <a:pt x="152" y="488"/>
                  <a:pt x="125" y="497"/>
                  <a:pt x="121" y="500"/>
                </a:cubicBezTo>
                <a:cubicBezTo>
                  <a:pt x="117" y="504"/>
                  <a:pt x="110" y="511"/>
                  <a:pt x="110" y="511"/>
                </a:cubicBezTo>
                <a:cubicBezTo>
                  <a:pt x="110" y="511"/>
                  <a:pt x="89" y="530"/>
                  <a:pt x="82" y="553"/>
                </a:cubicBezTo>
                <a:cubicBezTo>
                  <a:pt x="75" y="576"/>
                  <a:pt x="69" y="610"/>
                  <a:pt x="68" y="623"/>
                </a:cubicBezTo>
                <a:cubicBezTo>
                  <a:pt x="68" y="637"/>
                  <a:pt x="69" y="643"/>
                  <a:pt x="67" y="645"/>
                </a:cubicBezTo>
                <a:cubicBezTo>
                  <a:pt x="65" y="648"/>
                  <a:pt x="56" y="684"/>
                  <a:pt x="53" y="719"/>
                </a:cubicBezTo>
                <a:cubicBezTo>
                  <a:pt x="50" y="754"/>
                  <a:pt x="41" y="824"/>
                  <a:pt x="38" y="833"/>
                </a:cubicBezTo>
                <a:cubicBezTo>
                  <a:pt x="38" y="833"/>
                  <a:pt x="27" y="867"/>
                  <a:pt x="21" y="875"/>
                </a:cubicBezTo>
                <a:cubicBezTo>
                  <a:pt x="15" y="883"/>
                  <a:pt x="5" y="895"/>
                  <a:pt x="5" y="904"/>
                </a:cubicBezTo>
                <a:cubicBezTo>
                  <a:pt x="5" y="912"/>
                  <a:pt x="7" y="918"/>
                  <a:pt x="5" y="929"/>
                </a:cubicBezTo>
                <a:cubicBezTo>
                  <a:pt x="3" y="941"/>
                  <a:pt x="0" y="956"/>
                  <a:pt x="6" y="964"/>
                </a:cubicBezTo>
                <a:cubicBezTo>
                  <a:pt x="12" y="971"/>
                  <a:pt x="18" y="976"/>
                  <a:pt x="18" y="976"/>
                </a:cubicBezTo>
                <a:cubicBezTo>
                  <a:pt x="18" y="976"/>
                  <a:pt x="30" y="1011"/>
                  <a:pt x="46" y="1025"/>
                </a:cubicBezTo>
                <a:cubicBezTo>
                  <a:pt x="62" y="1039"/>
                  <a:pt x="78" y="1041"/>
                  <a:pt x="91" y="1053"/>
                </a:cubicBezTo>
                <a:cubicBezTo>
                  <a:pt x="103" y="1064"/>
                  <a:pt x="145" y="1081"/>
                  <a:pt x="152" y="1084"/>
                </a:cubicBezTo>
                <a:cubicBezTo>
                  <a:pt x="158" y="1086"/>
                  <a:pt x="170" y="1088"/>
                  <a:pt x="175" y="1091"/>
                </a:cubicBezTo>
                <a:cubicBezTo>
                  <a:pt x="180" y="1094"/>
                  <a:pt x="188" y="1102"/>
                  <a:pt x="188" y="1102"/>
                </a:cubicBezTo>
                <a:cubicBezTo>
                  <a:pt x="188" y="1102"/>
                  <a:pt x="182" y="1133"/>
                  <a:pt x="183" y="1155"/>
                </a:cubicBezTo>
                <a:cubicBezTo>
                  <a:pt x="184" y="1178"/>
                  <a:pt x="187" y="1219"/>
                  <a:pt x="187" y="1219"/>
                </a:cubicBezTo>
                <a:cubicBezTo>
                  <a:pt x="187" y="1219"/>
                  <a:pt x="175" y="1254"/>
                  <a:pt x="177" y="1263"/>
                </a:cubicBezTo>
                <a:cubicBezTo>
                  <a:pt x="179" y="1272"/>
                  <a:pt x="185" y="1274"/>
                  <a:pt x="185" y="1274"/>
                </a:cubicBezTo>
                <a:cubicBezTo>
                  <a:pt x="185" y="1274"/>
                  <a:pt x="190" y="1328"/>
                  <a:pt x="194" y="1345"/>
                </a:cubicBezTo>
                <a:cubicBezTo>
                  <a:pt x="198" y="1362"/>
                  <a:pt x="201" y="1389"/>
                  <a:pt x="199" y="1404"/>
                </a:cubicBezTo>
                <a:cubicBezTo>
                  <a:pt x="197" y="1420"/>
                  <a:pt x="207" y="1455"/>
                  <a:pt x="206" y="1467"/>
                </a:cubicBezTo>
                <a:cubicBezTo>
                  <a:pt x="204" y="1479"/>
                  <a:pt x="205" y="1526"/>
                  <a:pt x="206" y="1538"/>
                </a:cubicBezTo>
                <a:cubicBezTo>
                  <a:pt x="207" y="1577"/>
                  <a:pt x="238" y="1588"/>
                  <a:pt x="238" y="1588"/>
                </a:cubicBezTo>
                <a:cubicBezTo>
                  <a:pt x="238" y="1588"/>
                  <a:pt x="243" y="1674"/>
                  <a:pt x="246" y="1728"/>
                </a:cubicBezTo>
                <a:cubicBezTo>
                  <a:pt x="249" y="1782"/>
                  <a:pt x="255" y="1902"/>
                  <a:pt x="254" y="1929"/>
                </a:cubicBezTo>
                <a:cubicBezTo>
                  <a:pt x="254" y="1956"/>
                  <a:pt x="247" y="2040"/>
                  <a:pt x="250" y="2095"/>
                </a:cubicBezTo>
                <a:cubicBezTo>
                  <a:pt x="252" y="2150"/>
                  <a:pt x="261" y="2274"/>
                  <a:pt x="261" y="2274"/>
                </a:cubicBezTo>
                <a:cubicBezTo>
                  <a:pt x="252" y="2280"/>
                  <a:pt x="252" y="2280"/>
                  <a:pt x="252" y="2280"/>
                </a:cubicBezTo>
                <a:cubicBezTo>
                  <a:pt x="250" y="2285"/>
                  <a:pt x="250" y="2285"/>
                  <a:pt x="250" y="2285"/>
                </a:cubicBezTo>
                <a:cubicBezTo>
                  <a:pt x="250" y="2285"/>
                  <a:pt x="242" y="2282"/>
                  <a:pt x="230" y="2283"/>
                </a:cubicBezTo>
                <a:cubicBezTo>
                  <a:pt x="217" y="2284"/>
                  <a:pt x="207" y="2287"/>
                  <a:pt x="207" y="2287"/>
                </a:cubicBezTo>
                <a:cubicBezTo>
                  <a:pt x="207" y="2287"/>
                  <a:pt x="199" y="2283"/>
                  <a:pt x="189" y="2286"/>
                </a:cubicBezTo>
                <a:cubicBezTo>
                  <a:pt x="179" y="2289"/>
                  <a:pt x="163" y="2292"/>
                  <a:pt x="163" y="2292"/>
                </a:cubicBezTo>
                <a:cubicBezTo>
                  <a:pt x="163" y="2292"/>
                  <a:pt x="151" y="2301"/>
                  <a:pt x="151" y="2331"/>
                </a:cubicBezTo>
                <a:cubicBezTo>
                  <a:pt x="152" y="2361"/>
                  <a:pt x="162" y="2388"/>
                  <a:pt x="167" y="2405"/>
                </a:cubicBezTo>
                <a:cubicBezTo>
                  <a:pt x="173" y="2423"/>
                  <a:pt x="181" y="2436"/>
                  <a:pt x="181" y="2436"/>
                </a:cubicBezTo>
                <a:cubicBezTo>
                  <a:pt x="208" y="2432"/>
                  <a:pt x="208" y="2432"/>
                  <a:pt x="208" y="2432"/>
                </a:cubicBezTo>
                <a:cubicBezTo>
                  <a:pt x="208" y="2432"/>
                  <a:pt x="218" y="2456"/>
                  <a:pt x="214" y="2478"/>
                </a:cubicBezTo>
                <a:cubicBezTo>
                  <a:pt x="210" y="2501"/>
                  <a:pt x="206" y="2546"/>
                  <a:pt x="213" y="2581"/>
                </a:cubicBezTo>
                <a:cubicBezTo>
                  <a:pt x="220" y="2617"/>
                  <a:pt x="240" y="2666"/>
                  <a:pt x="259" y="2689"/>
                </a:cubicBezTo>
                <a:cubicBezTo>
                  <a:pt x="279" y="2712"/>
                  <a:pt x="291" y="2740"/>
                  <a:pt x="298" y="2739"/>
                </a:cubicBezTo>
                <a:cubicBezTo>
                  <a:pt x="305" y="2738"/>
                  <a:pt x="315" y="2731"/>
                  <a:pt x="315" y="2728"/>
                </a:cubicBezTo>
                <a:cubicBezTo>
                  <a:pt x="314" y="2725"/>
                  <a:pt x="317" y="2717"/>
                  <a:pt x="317" y="2717"/>
                </a:cubicBezTo>
                <a:cubicBezTo>
                  <a:pt x="317" y="2717"/>
                  <a:pt x="339" y="2687"/>
                  <a:pt x="334" y="2666"/>
                </a:cubicBezTo>
                <a:cubicBezTo>
                  <a:pt x="328" y="2644"/>
                  <a:pt x="316" y="2609"/>
                  <a:pt x="316" y="2601"/>
                </a:cubicBezTo>
                <a:cubicBezTo>
                  <a:pt x="316" y="2593"/>
                  <a:pt x="315" y="2584"/>
                  <a:pt x="315" y="2584"/>
                </a:cubicBezTo>
                <a:cubicBezTo>
                  <a:pt x="313" y="2570"/>
                  <a:pt x="313" y="2570"/>
                  <a:pt x="313" y="2570"/>
                </a:cubicBezTo>
                <a:cubicBezTo>
                  <a:pt x="313" y="2570"/>
                  <a:pt x="319" y="2555"/>
                  <a:pt x="326" y="2546"/>
                </a:cubicBezTo>
                <a:cubicBezTo>
                  <a:pt x="333" y="2537"/>
                  <a:pt x="339" y="2532"/>
                  <a:pt x="339" y="2532"/>
                </a:cubicBezTo>
                <a:cubicBezTo>
                  <a:pt x="341" y="2531"/>
                  <a:pt x="341" y="2531"/>
                  <a:pt x="341" y="2531"/>
                </a:cubicBezTo>
                <a:cubicBezTo>
                  <a:pt x="341" y="2531"/>
                  <a:pt x="343" y="2543"/>
                  <a:pt x="339" y="2560"/>
                </a:cubicBezTo>
                <a:cubicBezTo>
                  <a:pt x="335" y="2577"/>
                  <a:pt x="330" y="2585"/>
                  <a:pt x="330" y="2585"/>
                </a:cubicBezTo>
                <a:cubicBezTo>
                  <a:pt x="334" y="2591"/>
                  <a:pt x="334" y="2591"/>
                  <a:pt x="334" y="2591"/>
                </a:cubicBezTo>
                <a:cubicBezTo>
                  <a:pt x="334" y="2591"/>
                  <a:pt x="345" y="2569"/>
                  <a:pt x="346" y="2555"/>
                </a:cubicBezTo>
                <a:cubicBezTo>
                  <a:pt x="347" y="2541"/>
                  <a:pt x="344" y="2530"/>
                  <a:pt x="345" y="2527"/>
                </a:cubicBezTo>
                <a:cubicBezTo>
                  <a:pt x="346" y="2523"/>
                  <a:pt x="346" y="2515"/>
                  <a:pt x="346" y="2515"/>
                </a:cubicBezTo>
                <a:cubicBezTo>
                  <a:pt x="351" y="2509"/>
                  <a:pt x="351" y="2509"/>
                  <a:pt x="351" y="2509"/>
                </a:cubicBezTo>
                <a:cubicBezTo>
                  <a:pt x="351" y="2509"/>
                  <a:pt x="355" y="2513"/>
                  <a:pt x="363" y="2518"/>
                </a:cubicBezTo>
                <a:cubicBezTo>
                  <a:pt x="372" y="2523"/>
                  <a:pt x="394" y="2495"/>
                  <a:pt x="398" y="2502"/>
                </a:cubicBezTo>
                <a:cubicBezTo>
                  <a:pt x="402" y="2509"/>
                  <a:pt x="396" y="2517"/>
                  <a:pt x="403" y="2526"/>
                </a:cubicBezTo>
                <a:cubicBezTo>
                  <a:pt x="411" y="2535"/>
                  <a:pt x="417" y="2550"/>
                  <a:pt x="417" y="2550"/>
                </a:cubicBezTo>
                <a:cubicBezTo>
                  <a:pt x="425" y="2550"/>
                  <a:pt x="425" y="2550"/>
                  <a:pt x="425" y="2550"/>
                </a:cubicBezTo>
                <a:cubicBezTo>
                  <a:pt x="425" y="2550"/>
                  <a:pt x="422" y="2574"/>
                  <a:pt x="422" y="2584"/>
                </a:cubicBezTo>
                <a:cubicBezTo>
                  <a:pt x="422" y="2595"/>
                  <a:pt x="423" y="2605"/>
                  <a:pt x="423" y="2605"/>
                </a:cubicBezTo>
                <a:cubicBezTo>
                  <a:pt x="423" y="2605"/>
                  <a:pt x="414" y="2620"/>
                  <a:pt x="413" y="2632"/>
                </a:cubicBezTo>
                <a:cubicBezTo>
                  <a:pt x="413" y="2643"/>
                  <a:pt x="433" y="2667"/>
                  <a:pt x="452" y="2679"/>
                </a:cubicBezTo>
                <a:cubicBezTo>
                  <a:pt x="471" y="2690"/>
                  <a:pt x="504" y="2709"/>
                  <a:pt x="515" y="2710"/>
                </a:cubicBezTo>
                <a:cubicBezTo>
                  <a:pt x="525" y="2710"/>
                  <a:pt x="585" y="2708"/>
                  <a:pt x="592" y="2704"/>
                </a:cubicBezTo>
                <a:cubicBezTo>
                  <a:pt x="598" y="2700"/>
                  <a:pt x="600" y="2672"/>
                  <a:pt x="600" y="2664"/>
                </a:cubicBezTo>
                <a:cubicBezTo>
                  <a:pt x="601" y="2656"/>
                  <a:pt x="593" y="2646"/>
                  <a:pt x="593" y="2646"/>
                </a:cubicBezTo>
                <a:cubicBezTo>
                  <a:pt x="593" y="2646"/>
                  <a:pt x="592" y="2610"/>
                  <a:pt x="585" y="2597"/>
                </a:cubicBezTo>
                <a:cubicBezTo>
                  <a:pt x="577" y="2584"/>
                  <a:pt x="570" y="2568"/>
                  <a:pt x="570" y="2568"/>
                </a:cubicBezTo>
                <a:cubicBezTo>
                  <a:pt x="570" y="2568"/>
                  <a:pt x="569" y="2554"/>
                  <a:pt x="567" y="2547"/>
                </a:cubicBezTo>
                <a:cubicBezTo>
                  <a:pt x="564" y="2540"/>
                  <a:pt x="561" y="2526"/>
                  <a:pt x="561" y="2526"/>
                </a:cubicBezTo>
                <a:cubicBezTo>
                  <a:pt x="561" y="2526"/>
                  <a:pt x="579" y="2504"/>
                  <a:pt x="579" y="2488"/>
                </a:cubicBezTo>
                <a:cubicBezTo>
                  <a:pt x="580" y="2473"/>
                  <a:pt x="579" y="2458"/>
                  <a:pt x="579" y="2458"/>
                </a:cubicBezTo>
                <a:cubicBezTo>
                  <a:pt x="579" y="2458"/>
                  <a:pt x="592" y="2426"/>
                  <a:pt x="579" y="2413"/>
                </a:cubicBezTo>
                <a:cubicBezTo>
                  <a:pt x="566" y="2400"/>
                  <a:pt x="547" y="2380"/>
                  <a:pt x="547" y="2380"/>
                </a:cubicBezTo>
                <a:cubicBezTo>
                  <a:pt x="547" y="2380"/>
                  <a:pt x="567" y="2363"/>
                  <a:pt x="565" y="2340"/>
                </a:cubicBezTo>
                <a:cubicBezTo>
                  <a:pt x="563" y="2317"/>
                  <a:pt x="561" y="2312"/>
                  <a:pt x="561" y="2312"/>
                </a:cubicBezTo>
                <a:cubicBezTo>
                  <a:pt x="561" y="2312"/>
                  <a:pt x="639" y="2227"/>
                  <a:pt x="662" y="2200"/>
                </a:cubicBezTo>
                <a:cubicBezTo>
                  <a:pt x="685" y="2173"/>
                  <a:pt x="748" y="2093"/>
                  <a:pt x="748" y="2093"/>
                </a:cubicBezTo>
                <a:cubicBezTo>
                  <a:pt x="748" y="2093"/>
                  <a:pt x="802" y="2047"/>
                  <a:pt x="821" y="2013"/>
                </a:cubicBezTo>
                <a:cubicBezTo>
                  <a:pt x="839" y="1978"/>
                  <a:pt x="854" y="1952"/>
                  <a:pt x="853" y="1932"/>
                </a:cubicBezTo>
                <a:cubicBezTo>
                  <a:pt x="852" y="1913"/>
                  <a:pt x="850" y="1894"/>
                  <a:pt x="850" y="1894"/>
                </a:cubicBezTo>
                <a:cubicBezTo>
                  <a:pt x="850" y="1894"/>
                  <a:pt x="858" y="1843"/>
                  <a:pt x="857" y="1825"/>
                </a:cubicBezTo>
                <a:cubicBezTo>
                  <a:pt x="856" y="1807"/>
                  <a:pt x="850" y="1757"/>
                  <a:pt x="849" y="1736"/>
                </a:cubicBezTo>
                <a:cubicBezTo>
                  <a:pt x="848" y="1714"/>
                  <a:pt x="848" y="1633"/>
                  <a:pt x="848" y="1617"/>
                </a:cubicBezTo>
                <a:cubicBezTo>
                  <a:pt x="847" y="1602"/>
                  <a:pt x="839" y="1581"/>
                  <a:pt x="842" y="1572"/>
                </a:cubicBezTo>
                <a:cubicBezTo>
                  <a:pt x="845" y="1564"/>
                  <a:pt x="844" y="1546"/>
                  <a:pt x="841" y="1540"/>
                </a:cubicBezTo>
                <a:cubicBezTo>
                  <a:pt x="838" y="1533"/>
                  <a:pt x="830" y="1527"/>
                  <a:pt x="830" y="1527"/>
                </a:cubicBezTo>
                <a:cubicBezTo>
                  <a:pt x="830" y="1507"/>
                  <a:pt x="830" y="1507"/>
                  <a:pt x="830" y="1507"/>
                </a:cubicBezTo>
                <a:cubicBezTo>
                  <a:pt x="831" y="1504"/>
                  <a:pt x="831" y="1504"/>
                  <a:pt x="831" y="1504"/>
                </a:cubicBezTo>
                <a:lnTo>
                  <a:pt x="841" y="1413"/>
                </a:lnTo>
                <a:close/>
                <a:moveTo>
                  <a:pt x="579" y="1863"/>
                </a:moveTo>
                <a:cubicBezTo>
                  <a:pt x="571" y="1869"/>
                  <a:pt x="563" y="1873"/>
                  <a:pt x="570" y="1889"/>
                </a:cubicBezTo>
                <a:cubicBezTo>
                  <a:pt x="576" y="1905"/>
                  <a:pt x="573" y="1920"/>
                  <a:pt x="573" y="1920"/>
                </a:cubicBezTo>
                <a:cubicBezTo>
                  <a:pt x="573" y="1920"/>
                  <a:pt x="555" y="1921"/>
                  <a:pt x="547" y="1929"/>
                </a:cubicBezTo>
                <a:cubicBezTo>
                  <a:pt x="538" y="1938"/>
                  <a:pt x="525" y="1958"/>
                  <a:pt x="525" y="1958"/>
                </a:cubicBezTo>
                <a:cubicBezTo>
                  <a:pt x="525" y="1958"/>
                  <a:pt x="522" y="1942"/>
                  <a:pt x="527" y="1935"/>
                </a:cubicBezTo>
                <a:cubicBezTo>
                  <a:pt x="531" y="1928"/>
                  <a:pt x="526" y="1880"/>
                  <a:pt x="527" y="1873"/>
                </a:cubicBezTo>
                <a:cubicBezTo>
                  <a:pt x="528" y="1867"/>
                  <a:pt x="529" y="1793"/>
                  <a:pt x="532" y="1778"/>
                </a:cubicBezTo>
                <a:cubicBezTo>
                  <a:pt x="534" y="1762"/>
                  <a:pt x="535" y="1669"/>
                  <a:pt x="535" y="1669"/>
                </a:cubicBezTo>
                <a:cubicBezTo>
                  <a:pt x="535" y="1669"/>
                  <a:pt x="545" y="1671"/>
                  <a:pt x="548" y="1678"/>
                </a:cubicBezTo>
                <a:cubicBezTo>
                  <a:pt x="551" y="1685"/>
                  <a:pt x="558" y="1706"/>
                  <a:pt x="564" y="1725"/>
                </a:cubicBezTo>
                <a:cubicBezTo>
                  <a:pt x="569" y="1744"/>
                  <a:pt x="586" y="1776"/>
                  <a:pt x="586" y="1776"/>
                </a:cubicBezTo>
                <a:cubicBezTo>
                  <a:pt x="586" y="1776"/>
                  <a:pt x="588" y="1795"/>
                  <a:pt x="592" y="1805"/>
                </a:cubicBezTo>
                <a:cubicBezTo>
                  <a:pt x="595" y="1815"/>
                  <a:pt x="595" y="1836"/>
                  <a:pt x="595" y="1836"/>
                </a:cubicBezTo>
                <a:cubicBezTo>
                  <a:pt x="600" y="1855"/>
                  <a:pt x="600" y="1855"/>
                  <a:pt x="600" y="1855"/>
                </a:cubicBezTo>
                <a:cubicBezTo>
                  <a:pt x="600" y="1855"/>
                  <a:pt x="587" y="1856"/>
                  <a:pt x="579" y="186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hu-HU">
              <a:latin typeface="Open Sans" pitchFamily="34" charset="0"/>
              <a:cs typeface="Arial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302752" y="1555845"/>
            <a:ext cx="1815152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dirty="0"/>
              <a:t>Internetezők tábora:</a:t>
            </a:r>
          </a:p>
          <a:p>
            <a:pPr algn="ctr">
              <a:defRPr/>
            </a:pPr>
            <a:r>
              <a:rPr lang="hu-HU" sz="2800" b="1" dirty="0"/>
              <a:t>4.977.800</a:t>
            </a:r>
          </a:p>
        </p:txBody>
      </p:sp>
      <p:sp>
        <p:nvSpPr>
          <p:cNvPr id="8" name="Szaggatott nyíl jobbra 7"/>
          <p:cNvSpPr/>
          <p:nvPr/>
        </p:nvSpPr>
        <p:spPr>
          <a:xfrm rot="10800000">
            <a:off x="1733550" y="1828800"/>
            <a:ext cx="1187450" cy="436563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9" name="Szaggatott nyíl jobbra 8"/>
          <p:cNvSpPr/>
          <p:nvPr/>
        </p:nvSpPr>
        <p:spPr>
          <a:xfrm>
            <a:off x="5324475" y="1844675"/>
            <a:ext cx="1187450" cy="436563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0" name="Szövegdoboz 9"/>
          <p:cNvSpPr txBox="1"/>
          <p:nvPr/>
        </p:nvSpPr>
        <p:spPr>
          <a:xfrm>
            <a:off x="6864819" y="1665023"/>
            <a:ext cx="121465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 pitchFamily="34" charset="0"/>
                <a:cs typeface="Arial" charset="0"/>
              </a:rPr>
              <a:t>49,1%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452646" y="1735537"/>
            <a:ext cx="121465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 pitchFamily="34" charset="0"/>
                <a:cs typeface="Arial" charset="0"/>
              </a:rPr>
              <a:t>50,9%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1893888" y="5105400"/>
            <a:ext cx="123031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860.000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4767263" y="5754688"/>
            <a:ext cx="1693862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1.270.000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4325938" y="3276600"/>
            <a:ext cx="1541462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440.000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1733550" y="3951288"/>
            <a:ext cx="1536700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667.000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5495925" y="4638675"/>
            <a:ext cx="168275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1.235.000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590800" y="3124200"/>
            <a:ext cx="22113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406.000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45079" name="Szövegdoboz 17"/>
          <p:cNvSpPr txBox="1">
            <a:spLocks noChangeArrowheads="1"/>
          </p:cNvSpPr>
          <p:nvPr/>
        </p:nvSpPr>
        <p:spPr bwMode="auto">
          <a:xfrm>
            <a:off x="5918200" y="6316663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</p:txBody>
      </p:sp>
    </p:spTree>
    <p:extLst>
      <p:ext uri="{BB962C8B-B14F-4D97-AF65-F5344CB8AC3E}">
        <p14:creationId xmlns:p14="http://schemas.microsoft.com/office/powerpoint/2010/main" val="19642998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Cím 1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altLang="hu-HU" sz="2200" cap="none" smtClean="0">
                <a:ea typeface="Open Sans"/>
                <a:cs typeface="Open Sans"/>
              </a:rPr>
              <a:t>A FELSŐFOKÚ VÉGZETTSÉGŰEK FELÜLREPREZENTÁLTAK, DE A LEGNÉPESEBB TÁBOR A KÖZÉPFOKÚ VÉGZETTSÉGŰEKÉ</a:t>
            </a:r>
          </a:p>
        </p:txBody>
      </p:sp>
      <p:sp>
        <p:nvSpPr>
          <p:cNvPr id="3" name="Freeform 6"/>
          <p:cNvSpPr>
            <a:spLocks noEditPoints="1"/>
          </p:cNvSpPr>
          <p:nvPr/>
        </p:nvSpPr>
        <p:spPr bwMode="gray">
          <a:xfrm>
            <a:off x="530699" y="969015"/>
            <a:ext cx="1092200" cy="3289300"/>
          </a:xfrm>
          <a:custGeom>
            <a:avLst/>
            <a:gdLst>
              <a:gd name="T0" fmla="*/ 222 w 882"/>
              <a:gd name="T1" fmla="*/ 174 h 2657"/>
              <a:gd name="T2" fmla="*/ 198 w 882"/>
              <a:gd name="T3" fmla="*/ 146 h 2657"/>
              <a:gd name="T4" fmla="*/ 176 w 882"/>
              <a:gd name="T5" fmla="*/ 115 h 2657"/>
              <a:gd name="T6" fmla="*/ 166 w 882"/>
              <a:gd name="T7" fmla="*/ 101 h 2657"/>
              <a:gd name="T8" fmla="*/ 152 w 882"/>
              <a:gd name="T9" fmla="*/ 73 h 2657"/>
              <a:gd name="T10" fmla="*/ 152 w 882"/>
              <a:gd name="T11" fmla="*/ 45 h 2657"/>
              <a:gd name="T12" fmla="*/ 125 w 882"/>
              <a:gd name="T13" fmla="*/ 3 h 2657"/>
              <a:gd name="T14" fmla="*/ 113 w 882"/>
              <a:gd name="T15" fmla="*/ 4 h 2657"/>
              <a:gd name="T16" fmla="*/ 95 w 882"/>
              <a:gd name="T17" fmla="*/ 4 h 2657"/>
              <a:gd name="T18" fmla="*/ 62 w 882"/>
              <a:gd name="T19" fmla="*/ 43 h 2657"/>
              <a:gd name="T20" fmla="*/ 63 w 882"/>
              <a:gd name="T21" fmla="*/ 94 h 2657"/>
              <a:gd name="T22" fmla="*/ 66 w 882"/>
              <a:gd name="T23" fmla="*/ 118 h 2657"/>
              <a:gd name="T24" fmla="*/ 62 w 882"/>
              <a:gd name="T25" fmla="*/ 139 h 2657"/>
              <a:gd name="T26" fmla="*/ 62 w 882"/>
              <a:gd name="T27" fmla="*/ 123 h 2657"/>
              <a:gd name="T28" fmla="*/ 66 w 882"/>
              <a:gd name="T29" fmla="*/ 134 h 2657"/>
              <a:gd name="T30" fmla="*/ 66 w 882"/>
              <a:gd name="T31" fmla="*/ 146 h 2657"/>
              <a:gd name="T32" fmla="*/ 73 w 882"/>
              <a:gd name="T33" fmla="*/ 147 h 2657"/>
              <a:gd name="T34" fmla="*/ 34 w 882"/>
              <a:gd name="T35" fmla="*/ 234 h 2657"/>
              <a:gd name="T36" fmla="*/ 17 w 882"/>
              <a:gd name="T37" fmla="*/ 233 h 2657"/>
              <a:gd name="T38" fmla="*/ 4 w 882"/>
              <a:gd name="T39" fmla="*/ 243 h 2657"/>
              <a:gd name="T40" fmla="*/ 0 w 882"/>
              <a:gd name="T41" fmla="*/ 256 h 2657"/>
              <a:gd name="T42" fmla="*/ 18 w 882"/>
              <a:gd name="T43" fmla="*/ 274 h 2657"/>
              <a:gd name="T44" fmla="*/ 27 w 882"/>
              <a:gd name="T45" fmla="*/ 289 h 2657"/>
              <a:gd name="T46" fmla="*/ 16 w 882"/>
              <a:gd name="T47" fmla="*/ 360 h 2657"/>
              <a:gd name="T48" fmla="*/ 34 w 882"/>
              <a:gd name="T49" fmla="*/ 367 h 2657"/>
              <a:gd name="T50" fmla="*/ 21 w 882"/>
              <a:gd name="T51" fmla="*/ 493 h 2657"/>
              <a:gd name="T52" fmla="*/ 61 w 882"/>
              <a:gd name="T53" fmla="*/ 512 h 2657"/>
              <a:gd name="T54" fmla="*/ 66 w 882"/>
              <a:gd name="T55" fmla="*/ 537 h 2657"/>
              <a:gd name="T56" fmla="*/ 74 w 882"/>
              <a:gd name="T57" fmla="*/ 681 h 2657"/>
              <a:gd name="T58" fmla="*/ 61 w 882"/>
              <a:gd name="T59" fmla="*/ 700 h 2657"/>
              <a:gd name="T60" fmla="*/ 44 w 882"/>
              <a:gd name="T61" fmla="*/ 731 h 2657"/>
              <a:gd name="T62" fmla="*/ 109 w 882"/>
              <a:gd name="T63" fmla="*/ 700 h 2657"/>
              <a:gd name="T64" fmla="*/ 112 w 882"/>
              <a:gd name="T65" fmla="*/ 714 h 2657"/>
              <a:gd name="T66" fmla="*/ 98 w 882"/>
              <a:gd name="T67" fmla="*/ 739 h 2657"/>
              <a:gd name="T68" fmla="*/ 98 w 882"/>
              <a:gd name="T69" fmla="*/ 766 h 2657"/>
              <a:gd name="T70" fmla="*/ 151 w 882"/>
              <a:gd name="T71" fmla="*/ 735 h 2657"/>
              <a:gd name="T72" fmla="*/ 157 w 882"/>
              <a:gd name="T73" fmla="*/ 742 h 2657"/>
              <a:gd name="T74" fmla="*/ 154 w 882"/>
              <a:gd name="T75" fmla="*/ 692 h 2657"/>
              <a:gd name="T76" fmla="*/ 140 w 882"/>
              <a:gd name="T77" fmla="*/ 593 h 2657"/>
              <a:gd name="T78" fmla="*/ 115 w 882"/>
              <a:gd name="T79" fmla="*/ 512 h 2657"/>
              <a:gd name="T80" fmla="*/ 136 w 882"/>
              <a:gd name="T81" fmla="*/ 482 h 2657"/>
              <a:gd name="T82" fmla="*/ 158 w 882"/>
              <a:gd name="T83" fmla="*/ 349 h 2657"/>
              <a:gd name="T84" fmla="*/ 184 w 882"/>
              <a:gd name="T85" fmla="*/ 345 h 2657"/>
              <a:gd name="T86" fmla="*/ 226 w 882"/>
              <a:gd name="T87" fmla="*/ 276 h 2657"/>
              <a:gd name="T88" fmla="*/ 254 w 882"/>
              <a:gd name="T89" fmla="*/ 233 h 2657"/>
              <a:gd name="T90" fmla="*/ 165 w 882"/>
              <a:gd name="T91" fmla="*/ 96 h 2657"/>
              <a:gd name="T92" fmla="*/ 152 w 882"/>
              <a:gd name="T93" fmla="*/ 84 h 2657"/>
              <a:gd name="T94" fmla="*/ 152 w 882"/>
              <a:gd name="T95" fmla="*/ 84 h 2657"/>
              <a:gd name="T96" fmla="*/ 154 w 882"/>
              <a:gd name="T97" fmla="*/ 87 h 2657"/>
              <a:gd name="T98" fmla="*/ 165 w 882"/>
              <a:gd name="T99" fmla="*/ 103 h 2657"/>
              <a:gd name="T100" fmla="*/ 165 w 882"/>
              <a:gd name="T101" fmla="*/ 112 h 2657"/>
              <a:gd name="T102" fmla="*/ 176 w 882"/>
              <a:gd name="T103" fmla="*/ 115 h 2657"/>
              <a:gd name="T104" fmla="*/ 198 w 882"/>
              <a:gd name="T105" fmla="*/ 247 h 2657"/>
              <a:gd name="T106" fmla="*/ 183 w 882"/>
              <a:gd name="T107" fmla="*/ 264 h 2657"/>
              <a:gd name="T108" fmla="*/ 179 w 882"/>
              <a:gd name="T109" fmla="*/ 247 h 2657"/>
              <a:gd name="T110" fmla="*/ 195 w 882"/>
              <a:gd name="T111" fmla="*/ 228 h 2657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w 882"/>
              <a:gd name="T169" fmla="*/ 0 h 2657"/>
              <a:gd name="T170" fmla="*/ 882 w 882"/>
              <a:gd name="T171" fmla="*/ 2657 h 2657"/>
            </a:gdLst>
            <a:ahLst/>
            <a:cxnLst>
              <a:cxn ang="T112">
                <a:pos x="T0" y="T1"/>
              </a:cxn>
              <a:cxn ang="T113">
                <a:pos x="T2" y="T3"/>
              </a:cxn>
              <a:cxn ang="T114">
                <a:pos x="T4" y="T5"/>
              </a:cxn>
              <a:cxn ang="T115">
                <a:pos x="T6" y="T7"/>
              </a:cxn>
              <a:cxn ang="T116">
                <a:pos x="T8" y="T9"/>
              </a:cxn>
              <a:cxn ang="T117">
                <a:pos x="T10" y="T11"/>
              </a:cxn>
              <a:cxn ang="T118">
                <a:pos x="T12" y="T13"/>
              </a:cxn>
              <a:cxn ang="T119">
                <a:pos x="T14" y="T15"/>
              </a:cxn>
              <a:cxn ang="T120">
                <a:pos x="T16" y="T17"/>
              </a:cxn>
              <a:cxn ang="T121">
                <a:pos x="T18" y="T19"/>
              </a:cxn>
              <a:cxn ang="T122">
                <a:pos x="T20" y="T21"/>
              </a:cxn>
              <a:cxn ang="T123">
                <a:pos x="T22" y="T23"/>
              </a:cxn>
              <a:cxn ang="T124">
                <a:pos x="T24" y="T25"/>
              </a:cxn>
              <a:cxn ang="T125">
                <a:pos x="T26" y="T27"/>
              </a:cxn>
              <a:cxn ang="T126">
                <a:pos x="T28" y="T29"/>
              </a:cxn>
              <a:cxn ang="T127">
                <a:pos x="T30" y="T31"/>
              </a:cxn>
              <a:cxn ang="T128">
                <a:pos x="T32" y="T33"/>
              </a:cxn>
              <a:cxn ang="T129">
                <a:pos x="T34" y="T35"/>
              </a:cxn>
              <a:cxn ang="T130">
                <a:pos x="T36" y="T37"/>
              </a:cxn>
              <a:cxn ang="T131">
                <a:pos x="T38" y="T39"/>
              </a:cxn>
              <a:cxn ang="T132">
                <a:pos x="T40" y="T41"/>
              </a:cxn>
              <a:cxn ang="T133">
                <a:pos x="T42" y="T43"/>
              </a:cxn>
              <a:cxn ang="T134">
                <a:pos x="T44" y="T45"/>
              </a:cxn>
              <a:cxn ang="T135">
                <a:pos x="T46" y="T47"/>
              </a:cxn>
              <a:cxn ang="T136">
                <a:pos x="T48" y="T49"/>
              </a:cxn>
              <a:cxn ang="T137">
                <a:pos x="T50" y="T51"/>
              </a:cxn>
              <a:cxn ang="T138">
                <a:pos x="T52" y="T53"/>
              </a:cxn>
              <a:cxn ang="T139">
                <a:pos x="T54" y="T55"/>
              </a:cxn>
              <a:cxn ang="T140">
                <a:pos x="T56" y="T57"/>
              </a:cxn>
              <a:cxn ang="T141">
                <a:pos x="T58" y="T59"/>
              </a:cxn>
              <a:cxn ang="T142">
                <a:pos x="T60" y="T61"/>
              </a:cxn>
              <a:cxn ang="T143">
                <a:pos x="T62" y="T63"/>
              </a:cxn>
              <a:cxn ang="T144">
                <a:pos x="T64" y="T65"/>
              </a:cxn>
              <a:cxn ang="T145">
                <a:pos x="T66" y="T67"/>
              </a:cxn>
              <a:cxn ang="T146">
                <a:pos x="T68" y="T69"/>
              </a:cxn>
              <a:cxn ang="T147">
                <a:pos x="T70" y="T71"/>
              </a:cxn>
              <a:cxn ang="T148">
                <a:pos x="T72" y="T73"/>
              </a:cxn>
              <a:cxn ang="T149">
                <a:pos x="T74" y="T75"/>
              </a:cxn>
              <a:cxn ang="T150">
                <a:pos x="T76" y="T77"/>
              </a:cxn>
              <a:cxn ang="T151">
                <a:pos x="T78" y="T79"/>
              </a:cxn>
              <a:cxn ang="T152">
                <a:pos x="T80" y="T81"/>
              </a:cxn>
              <a:cxn ang="T153">
                <a:pos x="T82" y="T83"/>
              </a:cxn>
              <a:cxn ang="T154">
                <a:pos x="T84" y="T85"/>
              </a:cxn>
              <a:cxn ang="T155">
                <a:pos x="T86" y="T87"/>
              </a:cxn>
              <a:cxn ang="T156">
                <a:pos x="T88" y="T89"/>
              </a:cxn>
              <a:cxn ang="T157">
                <a:pos x="T90" y="T91"/>
              </a:cxn>
              <a:cxn ang="T158">
                <a:pos x="T92" y="T93"/>
              </a:cxn>
              <a:cxn ang="T159">
                <a:pos x="T94" y="T95"/>
              </a:cxn>
              <a:cxn ang="T160">
                <a:pos x="T96" y="T97"/>
              </a:cxn>
              <a:cxn ang="T161">
                <a:pos x="T98" y="T99"/>
              </a:cxn>
              <a:cxn ang="T162">
                <a:pos x="T100" y="T101"/>
              </a:cxn>
              <a:cxn ang="T163">
                <a:pos x="T102" y="T103"/>
              </a:cxn>
              <a:cxn ang="T164">
                <a:pos x="T104" y="T105"/>
              </a:cxn>
              <a:cxn ang="T165">
                <a:pos x="T106" y="T107"/>
              </a:cxn>
              <a:cxn ang="T166">
                <a:pos x="T108" y="T109"/>
              </a:cxn>
              <a:cxn ang="T167">
                <a:pos x="T110" y="T111"/>
              </a:cxn>
            </a:cxnLst>
            <a:rect l="T168" t="T169" r="T170" b="T171"/>
            <a:pathLst>
              <a:path w="882" h="2657">
                <a:moveTo>
                  <a:pt x="880" y="811"/>
                </a:moveTo>
                <a:cubicBezTo>
                  <a:pt x="878" y="804"/>
                  <a:pt x="875" y="763"/>
                  <a:pt x="862" y="738"/>
                </a:cubicBezTo>
                <a:cubicBezTo>
                  <a:pt x="848" y="713"/>
                  <a:pt x="780" y="621"/>
                  <a:pt x="765" y="603"/>
                </a:cubicBezTo>
                <a:cubicBezTo>
                  <a:pt x="750" y="585"/>
                  <a:pt x="725" y="571"/>
                  <a:pt x="716" y="563"/>
                </a:cubicBezTo>
                <a:cubicBezTo>
                  <a:pt x="708" y="555"/>
                  <a:pt x="702" y="539"/>
                  <a:pt x="701" y="531"/>
                </a:cubicBezTo>
                <a:cubicBezTo>
                  <a:pt x="700" y="523"/>
                  <a:pt x="689" y="511"/>
                  <a:pt x="686" y="507"/>
                </a:cubicBezTo>
                <a:cubicBezTo>
                  <a:pt x="683" y="503"/>
                  <a:pt x="677" y="469"/>
                  <a:pt x="673" y="449"/>
                </a:cubicBezTo>
                <a:cubicBezTo>
                  <a:pt x="668" y="428"/>
                  <a:pt x="651" y="409"/>
                  <a:pt x="646" y="407"/>
                </a:cubicBezTo>
                <a:cubicBezTo>
                  <a:pt x="644" y="406"/>
                  <a:pt x="629" y="403"/>
                  <a:pt x="612" y="400"/>
                </a:cubicBezTo>
                <a:cubicBezTo>
                  <a:pt x="611" y="393"/>
                  <a:pt x="609" y="378"/>
                  <a:pt x="595" y="368"/>
                </a:cubicBezTo>
                <a:cubicBezTo>
                  <a:pt x="584" y="360"/>
                  <a:pt x="579" y="361"/>
                  <a:pt x="573" y="359"/>
                </a:cubicBezTo>
                <a:cubicBezTo>
                  <a:pt x="574" y="357"/>
                  <a:pt x="575" y="354"/>
                  <a:pt x="575" y="352"/>
                </a:cubicBezTo>
                <a:cubicBezTo>
                  <a:pt x="580" y="350"/>
                  <a:pt x="597" y="342"/>
                  <a:pt x="595" y="329"/>
                </a:cubicBezTo>
                <a:cubicBezTo>
                  <a:pt x="592" y="313"/>
                  <a:pt x="565" y="298"/>
                  <a:pt x="539" y="295"/>
                </a:cubicBezTo>
                <a:cubicBezTo>
                  <a:pt x="534" y="283"/>
                  <a:pt x="530" y="265"/>
                  <a:pt x="528" y="252"/>
                </a:cubicBezTo>
                <a:cubicBezTo>
                  <a:pt x="528" y="245"/>
                  <a:pt x="529" y="239"/>
                  <a:pt x="530" y="234"/>
                </a:cubicBezTo>
                <a:cubicBezTo>
                  <a:pt x="533" y="222"/>
                  <a:pt x="521" y="199"/>
                  <a:pt x="521" y="199"/>
                </a:cubicBezTo>
                <a:cubicBezTo>
                  <a:pt x="521" y="199"/>
                  <a:pt x="537" y="182"/>
                  <a:pt x="528" y="158"/>
                </a:cubicBezTo>
                <a:cubicBezTo>
                  <a:pt x="519" y="133"/>
                  <a:pt x="507" y="114"/>
                  <a:pt x="502" y="106"/>
                </a:cubicBezTo>
                <a:cubicBezTo>
                  <a:pt x="497" y="98"/>
                  <a:pt x="484" y="77"/>
                  <a:pt x="483" y="61"/>
                </a:cubicBezTo>
                <a:cubicBezTo>
                  <a:pt x="482" y="45"/>
                  <a:pt x="459" y="20"/>
                  <a:pt x="432" y="10"/>
                </a:cubicBezTo>
                <a:cubicBezTo>
                  <a:pt x="405" y="0"/>
                  <a:pt x="407" y="12"/>
                  <a:pt x="407" y="12"/>
                </a:cubicBezTo>
                <a:cubicBezTo>
                  <a:pt x="407" y="12"/>
                  <a:pt x="402" y="10"/>
                  <a:pt x="399" y="12"/>
                </a:cubicBezTo>
                <a:cubicBezTo>
                  <a:pt x="396" y="14"/>
                  <a:pt x="392" y="16"/>
                  <a:pt x="392" y="16"/>
                </a:cubicBezTo>
                <a:cubicBezTo>
                  <a:pt x="392" y="16"/>
                  <a:pt x="391" y="16"/>
                  <a:pt x="390" y="15"/>
                </a:cubicBezTo>
                <a:cubicBezTo>
                  <a:pt x="387" y="11"/>
                  <a:pt x="376" y="2"/>
                  <a:pt x="357" y="6"/>
                </a:cubicBezTo>
                <a:cubicBezTo>
                  <a:pt x="333" y="11"/>
                  <a:pt x="331" y="14"/>
                  <a:pt x="331" y="14"/>
                </a:cubicBezTo>
                <a:cubicBezTo>
                  <a:pt x="331" y="14"/>
                  <a:pt x="304" y="14"/>
                  <a:pt x="275" y="52"/>
                </a:cubicBezTo>
                <a:cubicBezTo>
                  <a:pt x="245" y="89"/>
                  <a:pt x="245" y="97"/>
                  <a:pt x="245" y="97"/>
                </a:cubicBezTo>
                <a:cubicBezTo>
                  <a:pt x="245" y="97"/>
                  <a:pt x="222" y="123"/>
                  <a:pt x="212" y="148"/>
                </a:cubicBezTo>
                <a:cubicBezTo>
                  <a:pt x="202" y="174"/>
                  <a:pt x="206" y="209"/>
                  <a:pt x="206" y="219"/>
                </a:cubicBezTo>
                <a:cubicBezTo>
                  <a:pt x="206" y="229"/>
                  <a:pt x="208" y="255"/>
                  <a:pt x="207" y="274"/>
                </a:cubicBezTo>
                <a:cubicBezTo>
                  <a:pt x="206" y="292"/>
                  <a:pt x="219" y="309"/>
                  <a:pt x="219" y="323"/>
                </a:cubicBezTo>
                <a:cubicBezTo>
                  <a:pt x="219" y="337"/>
                  <a:pt x="233" y="351"/>
                  <a:pt x="228" y="377"/>
                </a:cubicBezTo>
                <a:cubicBezTo>
                  <a:pt x="226" y="389"/>
                  <a:pt x="228" y="398"/>
                  <a:pt x="229" y="406"/>
                </a:cubicBezTo>
                <a:cubicBezTo>
                  <a:pt x="228" y="407"/>
                  <a:pt x="228" y="407"/>
                  <a:pt x="227" y="407"/>
                </a:cubicBezTo>
                <a:cubicBezTo>
                  <a:pt x="213" y="416"/>
                  <a:pt x="196" y="430"/>
                  <a:pt x="196" y="441"/>
                </a:cubicBezTo>
                <a:cubicBezTo>
                  <a:pt x="196" y="452"/>
                  <a:pt x="200" y="464"/>
                  <a:pt x="204" y="470"/>
                </a:cubicBezTo>
                <a:cubicBezTo>
                  <a:pt x="209" y="475"/>
                  <a:pt x="216" y="479"/>
                  <a:pt x="216" y="479"/>
                </a:cubicBezTo>
                <a:cubicBezTo>
                  <a:pt x="219" y="478"/>
                  <a:pt x="219" y="478"/>
                  <a:pt x="219" y="478"/>
                </a:cubicBezTo>
                <a:cubicBezTo>
                  <a:pt x="219" y="478"/>
                  <a:pt x="208" y="473"/>
                  <a:pt x="202" y="458"/>
                </a:cubicBezTo>
                <a:cubicBezTo>
                  <a:pt x="197" y="443"/>
                  <a:pt x="201" y="433"/>
                  <a:pt x="212" y="426"/>
                </a:cubicBezTo>
                <a:cubicBezTo>
                  <a:pt x="218" y="423"/>
                  <a:pt x="224" y="420"/>
                  <a:pt x="230" y="417"/>
                </a:cubicBezTo>
                <a:cubicBezTo>
                  <a:pt x="231" y="422"/>
                  <a:pt x="230" y="428"/>
                  <a:pt x="227" y="434"/>
                </a:cubicBezTo>
                <a:cubicBezTo>
                  <a:pt x="218" y="454"/>
                  <a:pt x="229" y="467"/>
                  <a:pt x="229" y="467"/>
                </a:cubicBezTo>
                <a:cubicBezTo>
                  <a:pt x="251" y="463"/>
                  <a:pt x="251" y="463"/>
                  <a:pt x="251" y="463"/>
                </a:cubicBezTo>
                <a:cubicBezTo>
                  <a:pt x="246" y="467"/>
                  <a:pt x="242" y="471"/>
                  <a:pt x="240" y="472"/>
                </a:cubicBezTo>
                <a:cubicBezTo>
                  <a:pt x="228" y="481"/>
                  <a:pt x="223" y="504"/>
                  <a:pt x="228" y="507"/>
                </a:cubicBezTo>
                <a:cubicBezTo>
                  <a:pt x="233" y="510"/>
                  <a:pt x="236" y="496"/>
                  <a:pt x="251" y="502"/>
                </a:cubicBezTo>
                <a:cubicBezTo>
                  <a:pt x="252" y="502"/>
                  <a:pt x="252" y="502"/>
                  <a:pt x="252" y="502"/>
                </a:cubicBezTo>
                <a:cubicBezTo>
                  <a:pt x="252" y="506"/>
                  <a:pt x="252" y="508"/>
                  <a:pt x="252" y="508"/>
                </a:cubicBezTo>
                <a:cubicBezTo>
                  <a:pt x="252" y="508"/>
                  <a:pt x="156" y="646"/>
                  <a:pt x="147" y="689"/>
                </a:cubicBezTo>
                <a:cubicBezTo>
                  <a:pt x="137" y="731"/>
                  <a:pt x="134" y="807"/>
                  <a:pt x="134" y="807"/>
                </a:cubicBezTo>
                <a:cubicBezTo>
                  <a:pt x="134" y="807"/>
                  <a:pt x="126" y="811"/>
                  <a:pt x="119" y="812"/>
                </a:cubicBezTo>
                <a:cubicBezTo>
                  <a:pt x="112" y="814"/>
                  <a:pt x="104" y="821"/>
                  <a:pt x="104" y="821"/>
                </a:cubicBezTo>
                <a:cubicBezTo>
                  <a:pt x="83" y="823"/>
                  <a:pt x="83" y="823"/>
                  <a:pt x="83" y="823"/>
                </a:cubicBezTo>
                <a:cubicBezTo>
                  <a:pt x="83" y="823"/>
                  <a:pt x="68" y="812"/>
                  <a:pt x="59" y="809"/>
                </a:cubicBezTo>
                <a:cubicBezTo>
                  <a:pt x="50" y="807"/>
                  <a:pt x="42" y="816"/>
                  <a:pt x="38" y="821"/>
                </a:cubicBezTo>
                <a:cubicBezTo>
                  <a:pt x="33" y="825"/>
                  <a:pt x="29" y="824"/>
                  <a:pt x="25" y="827"/>
                </a:cubicBezTo>
                <a:cubicBezTo>
                  <a:pt x="20" y="829"/>
                  <a:pt x="18" y="839"/>
                  <a:pt x="16" y="843"/>
                </a:cubicBezTo>
                <a:cubicBezTo>
                  <a:pt x="14" y="846"/>
                  <a:pt x="10" y="846"/>
                  <a:pt x="6" y="850"/>
                </a:cubicBezTo>
                <a:cubicBezTo>
                  <a:pt x="3" y="853"/>
                  <a:pt x="6" y="870"/>
                  <a:pt x="6" y="870"/>
                </a:cubicBezTo>
                <a:cubicBezTo>
                  <a:pt x="6" y="870"/>
                  <a:pt x="0" y="881"/>
                  <a:pt x="0" y="885"/>
                </a:cubicBezTo>
                <a:cubicBezTo>
                  <a:pt x="0" y="888"/>
                  <a:pt x="2" y="902"/>
                  <a:pt x="3" y="910"/>
                </a:cubicBezTo>
                <a:cubicBezTo>
                  <a:pt x="5" y="919"/>
                  <a:pt x="18" y="928"/>
                  <a:pt x="18" y="928"/>
                </a:cubicBezTo>
                <a:cubicBezTo>
                  <a:pt x="18" y="928"/>
                  <a:pt x="33" y="953"/>
                  <a:pt x="62" y="954"/>
                </a:cubicBezTo>
                <a:cubicBezTo>
                  <a:pt x="71" y="954"/>
                  <a:pt x="90" y="955"/>
                  <a:pt x="96" y="958"/>
                </a:cubicBezTo>
                <a:cubicBezTo>
                  <a:pt x="103" y="961"/>
                  <a:pt x="122" y="961"/>
                  <a:pt x="122" y="961"/>
                </a:cubicBezTo>
                <a:cubicBezTo>
                  <a:pt x="122" y="961"/>
                  <a:pt x="103" y="988"/>
                  <a:pt x="95" y="1005"/>
                </a:cubicBezTo>
                <a:cubicBezTo>
                  <a:pt x="88" y="1023"/>
                  <a:pt x="78" y="1082"/>
                  <a:pt x="74" y="1118"/>
                </a:cubicBezTo>
                <a:cubicBezTo>
                  <a:pt x="71" y="1155"/>
                  <a:pt x="47" y="1236"/>
                  <a:pt x="45" y="1241"/>
                </a:cubicBezTo>
                <a:cubicBezTo>
                  <a:pt x="43" y="1246"/>
                  <a:pt x="42" y="1252"/>
                  <a:pt x="55" y="1251"/>
                </a:cubicBezTo>
                <a:cubicBezTo>
                  <a:pt x="68" y="1250"/>
                  <a:pt x="81" y="1240"/>
                  <a:pt x="86" y="1233"/>
                </a:cubicBezTo>
                <a:cubicBezTo>
                  <a:pt x="91" y="1225"/>
                  <a:pt x="121" y="1221"/>
                  <a:pt x="121" y="1221"/>
                </a:cubicBezTo>
                <a:cubicBezTo>
                  <a:pt x="116" y="1272"/>
                  <a:pt x="116" y="1272"/>
                  <a:pt x="116" y="1272"/>
                </a:cubicBezTo>
                <a:cubicBezTo>
                  <a:pt x="112" y="1300"/>
                  <a:pt x="89" y="1455"/>
                  <a:pt x="79" y="1535"/>
                </a:cubicBezTo>
                <a:cubicBezTo>
                  <a:pt x="68" y="1615"/>
                  <a:pt x="69" y="1679"/>
                  <a:pt x="69" y="1679"/>
                </a:cubicBezTo>
                <a:cubicBezTo>
                  <a:pt x="69" y="1679"/>
                  <a:pt x="66" y="1701"/>
                  <a:pt x="74" y="1711"/>
                </a:cubicBezTo>
                <a:cubicBezTo>
                  <a:pt x="81" y="1720"/>
                  <a:pt x="124" y="1731"/>
                  <a:pt x="156" y="1734"/>
                </a:cubicBezTo>
                <a:cubicBezTo>
                  <a:pt x="187" y="1738"/>
                  <a:pt x="209" y="1756"/>
                  <a:pt x="209" y="1756"/>
                </a:cubicBezTo>
                <a:cubicBezTo>
                  <a:pt x="209" y="1756"/>
                  <a:pt x="209" y="1769"/>
                  <a:pt x="210" y="1775"/>
                </a:cubicBezTo>
                <a:cubicBezTo>
                  <a:pt x="211" y="1781"/>
                  <a:pt x="219" y="1794"/>
                  <a:pt x="219" y="1794"/>
                </a:cubicBezTo>
                <a:cubicBezTo>
                  <a:pt x="219" y="1794"/>
                  <a:pt x="218" y="1817"/>
                  <a:pt x="218" y="1831"/>
                </a:cubicBezTo>
                <a:cubicBezTo>
                  <a:pt x="217" y="1844"/>
                  <a:pt x="230" y="1865"/>
                  <a:pt x="230" y="1865"/>
                </a:cubicBezTo>
                <a:cubicBezTo>
                  <a:pt x="230" y="1865"/>
                  <a:pt x="231" y="1923"/>
                  <a:pt x="243" y="2003"/>
                </a:cubicBezTo>
                <a:cubicBezTo>
                  <a:pt x="254" y="2084"/>
                  <a:pt x="283" y="2205"/>
                  <a:pt x="282" y="2269"/>
                </a:cubicBezTo>
                <a:cubicBezTo>
                  <a:pt x="281" y="2333"/>
                  <a:pt x="269" y="2342"/>
                  <a:pt x="256" y="2361"/>
                </a:cubicBezTo>
                <a:cubicBezTo>
                  <a:pt x="244" y="2380"/>
                  <a:pt x="233" y="2402"/>
                  <a:pt x="233" y="2402"/>
                </a:cubicBezTo>
                <a:cubicBezTo>
                  <a:pt x="233" y="2402"/>
                  <a:pt x="224" y="2405"/>
                  <a:pt x="219" y="2408"/>
                </a:cubicBezTo>
                <a:cubicBezTo>
                  <a:pt x="214" y="2411"/>
                  <a:pt x="215" y="2420"/>
                  <a:pt x="210" y="2428"/>
                </a:cubicBezTo>
                <a:cubicBezTo>
                  <a:pt x="205" y="2436"/>
                  <a:pt x="166" y="2459"/>
                  <a:pt x="156" y="2464"/>
                </a:cubicBezTo>
                <a:cubicBezTo>
                  <a:pt x="147" y="2468"/>
                  <a:pt x="124" y="2490"/>
                  <a:pt x="119" y="2504"/>
                </a:cubicBezTo>
                <a:cubicBezTo>
                  <a:pt x="113" y="2517"/>
                  <a:pt x="142" y="2531"/>
                  <a:pt x="154" y="2534"/>
                </a:cubicBezTo>
                <a:cubicBezTo>
                  <a:pt x="166" y="2537"/>
                  <a:pt x="225" y="2540"/>
                  <a:pt x="258" y="2525"/>
                </a:cubicBezTo>
                <a:cubicBezTo>
                  <a:pt x="290" y="2510"/>
                  <a:pt x="310" y="2471"/>
                  <a:pt x="326" y="2455"/>
                </a:cubicBezTo>
                <a:cubicBezTo>
                  <a:pt x="343" y="2440"/>
                  <a:pt x="376" y="2423"/>
                  <a:pt x="380" y="2425"/>
                </a:cubicBezTo>
                <a:cubicBezTo>
                  <a:pt x="384" y="2427"/>
                  <a:pt x="381" y="2447"/>
                  <a:pt x="380" y="2452"/>
                </a:cubicBezTo>
                <a:cubicBezTo>
                  <a:pt x="379" y="2457"/>
                  <a:pt x="376" y="2462"/>
                  <a:pt x="378" y="2466"/>
                </a:cubicBezTo>
                <a:cubicBezTo>
                  <a:pt x="379" y="2470"/>
                  <a:pt x="388" y="2475"/>
                  <a:pt x="388" y="2475"/>
                </a:cubicBezTo>
                <a:cubicBezTo>
                  <a:pt x="376" y="2509"/>
                  <a:pt x="376" y="2509"/>
                  <a:pt x="376" y="2509"/>
                </a:cubicBezTo>
                <a:cubicBezTo>
                  <a:pt x="376" y="2509"/>
                  <a:pt x="368" y="2514"/>
                  <a:pt x="368" y="2524"/>
                </a:cubicBezTo>
                <a:cubicBezTo>
                  <a:pt x="367" y="2535"/>
                  <a:pt x="354" y="2547"/>
                  <a:pt x="341" y="2563"/>
                </a:cubicBezTo>
                <a:cubicBezTo>
                  <a:pt x="329" y="2579"/>
                  <a:pt x="313" y="2590"/>
                  <a:pt x="304" y="2599"/>
                </a:cubicBezTo>
                <a:cubicBezTo>
                  <a:pt x="294" y="2607"/>
                  <a:pt x="284" y="2625"/>
                  <a:pt x="285" y="2636"/>
                </a:cubicBezTo>
                <a:cubicBezTo>
                  <a:pt x="286" y="2647"/>
                  <a:pt x="313" y="2652"/>
                  <a:pt x="338" y="2655"/>
                </a:cubicBezTo>
                <a:cubicBezTo>
                  <a:pt x="363" y="2657"/>
                  <a:pt x="419" y="2648"/>
                  <a:pt x="455" y="2629"/>
                </a:cubicBezTo>
                <a:cubicBezTo>
                  <a:pt x="490" y="2609"/>
                  <a:pt x="500" y="2553"/>
                  <a:pt x="506" y="2547"/>
                </a:cubicBezTo>
                <a:cubicBezTo>
                  <a:pt x="512" y="2540"/>
                  <a:pt x="518" y="2536"/>
                  <a:pt x="521" y="2548"/>
                </a:cubicBezTo>
                <a:cubicBezTo>
                  <a:pt x="525" y="2560"/>
                  <a:pt x="521" y="2570"/>
                  <a:pt x="521" y="2570"/>
                </a:cubicBezTo>
                <a:cubicBezTo>
                  <a:pt x="521" y="2570"/>
                  <a:pt x="521" y="2577"/>
                  <a:pt x="530" y="2578"/>
                </a:cubicBezTo>
                <a:cubicBezTo>
                  <a:pt x="540" y="2579"/>
                  <a:pt x="544" y="2572"/>
                  <a:pt x="544" y="2572"/>
                </a:cubicBezTo>
                <a:cubicBezTo>
                  <a:pt x="544" y="2572"/>
                  <a:pt x="543" y="2548"/>
                  <a:pt x="543" y="2530"/>
                </a:cubicBezTo>
                <a:cubicBezTo>
                  <a:pt x="544" y="2513"/>
                  <a:pt x="558" y="2489"/>
                  <a:pt x="561" y="2465"/>
                </a:cubicBezTo>
                <a:cubicBezTo>
                  <a:pt x="563" y="2440"/>
                  <a:pt x="537" y="2404"/>
                  <a:pt x="533" y="2399"/>
                </a:cubicBezTo>
                <a:cubicBezTo>
                  <a:pt x="528" y="2394"/>
                  <a:pt x="524" y="2393"/>
                  <a:pt x="524" y="2393"/>
                </a:cubicBezTo>
                <a:cubicBezTo>
                  <a:pt x="524" y="2393"/>
                  <a:pt x="510" y="2367"/>
                  <a:pt x="508" y="2330"/>
                </a:cubicBezTo>
                <a:cubicBezTo>
                  <a:pt x="506" y="2308"/>
                  <a:pt x="506" y="2182"/>
                  <a:pt x="486" y="2056"/>
                </a:cubicBezTo>
                <a:cubicBezTo>
                  <a:pt x="470" y="1952"/>
                  <a:pt x="425" y="1892"/>
                  <a:pt x="425" y="1892"/>
                </a:cubicBezTo>
                <a:cubicBezTo>
                  <a:pt x="408" y="1867"/>
                  <a:pt x="401" y="1848"/>
                  <a:pt x="398" y="1826"/>
                </a:cubicBezTo>
                <a:cubicBezTo>
                  <a:pt x="395" y="1806"/>
                  <a:pt x="401" y="1776"/>
                  <a:pt x="401" y="1776"/>
                </a:cubicBezTo>
                <a:cubicBezTo>
                  <a:pt x="401" y="1776"/>
                  <a:pt x="409" y="1776"/>
                  <a:pt x="426" y="1775"/>
                </a:cubicBezTo>
                <a:cubicBezTo>
                  <a:pt x="444" y="1774"/>
                  <a:pt x="458" y="1768"/>
                  <a:pt x="458" y="1761"/>
                </a:cubicBezTo>
                <a:cubicBezTo>
                  <a:pt x="459" y="1753"/>
                  <a:pt x="468" y="1702"/>
                  <a:pt x="471" y="1671"/>
                </a:cubicBezTo>
                <a:cubicBezTo>
                  <a:pt x="474" y="1640"/>
                  <a:pt x="495" y="1468"/>
                  <a:pt x="498" y="1454"/>
                </a:cubicBezTo>
                <a:cubicBezTo>
                  <a:pt x="502" y="1441"/>
                  <a:pt x="523" y="1362"/>
                  <a:pt x="532" y="1325"/>
                </a:cubicBezTo>
                <a:cubicBezTo>
                  <a:pt x="541" y="1287"/>
                  <a:pt x="545" y="1209"/>
                  <a:pt x="545" y="1209"/>
                </a:cubicBezTo>
                <a:cubicBezTo>
                  <a:pt x="567" y="1202"/>
                  <a:pt x="567" y="1202"/>
                  <a:pt x="567" y="1202"/>
                </a:cubicBezTo>
                <a:cubicBezTo>
                  <a:pt x="567" y="1202"/>
                  <a:pt x="610" y="1210"/>
                  <a:pt x="623" y="1210"/>
                </a:cubicBezTo>
                <a:cubicBezTo>
                  <a:pt x="636" y="1210"/>
                  <a:pt x="637" y="1204"/>
                  <a:pt x="638" y="1199"/>
                </a:cubicBezTo>
                <a:cubicBezTo>
                  <a:pt x="638" y="1194"/>
                  <a:pt x="644" y="1081"/>
                  <a:pt x="644" y="1081"/>
                </a:cubicBezTo>
                <a:cubicBezTo>
                  <a:pt x="644" y="1081"/>
                  <a:pt x="661" y="1067"/>
                  <a:pt x="676" y="1058"/>
                </a:cubicBezTo>
                <a:cubicBezTo>
                  <a:pt x="691" y="1050"/>
                  <a:pt x="763" y="983"/>
                  <a:pt x="785" y="957"/>
                </a:cubicBezTo>
                <a:cubicBezTo>
                  <a:pt x="808" y="932"/>
                  <a:pt x="842" y="864"/>
                  <a:pt x="842" y="864"/>
                </a:cubicBezTo>
                <a:cubicBezTo>
                  <a:pt x="842" y="864"/>
                  <a:pt x="850" y="860"/>
                  <a:pt x="859" y="853"/>
                </a:cubicBezTo>
                <a:cubicBezTo>
                  <a:pt x="868" y="847"/>
                  <a:pt x="882" y="819"/>
                  <a:pt x="880" y="811"/>
                </a:cubicBezTo>
                <a:close/>
                <a:moveTo>
                  <a:pt x="589" y="328"/>
                </a:moveTo>
                <a:cubicBezTo>
                  <a:pt x="594" y="342"/>
                  <a:pt x="581" y="345"/>
                  <a:pt x="576" y="346"/>
                </a:cubicBezTo>
                <a:cubicBezTo>
                  <a:pt x="576" y="342"/>
                  <a:pt x="576" y="338"/>
                  <a:pt x="574" y="334"/>
                </a:cubicBezTo>
                <a:cubicBezTo>
                  <a:pt x="569" y="317"/>
                  <a:pt x="554" y="318"/>
                  <a:pt x="543" y="303"/>
                </a:cubicBezTo>
                <a:cubicBezTo>
                  <a:pt x="563" y="304"/>
                  <a:pt x="582" y="310"/>
                  <a:pt x="589" y="328"/>
                </a:cubicBezTo>
                <a:close/>
                <a:moveTo>
                  <a:pt x="526" y="291"/>
                </a:moveTo>
                <a:cubicBezTo>
                  <a:pt x="526" y="290"/>
                  <a:pt x="526" y="290"/>
                  <a:pt x="526" y="290"/>
                </a:cubicBezTo>
                <a:cubicBezTo>
                  <a:pt x="526" y="290"/>
                  <a:pt x="526" y="291"/>
                  <a:pt x="526" y="291"/>
                </a:cubicBezTo>
                <a:cubicBezTo>
                  <a:pt x="526" y="291"/>
                  <a:pt x="526" y="291"/>
                  <a:pt x="526" y="291"/>
                </a:cubicBezTo>
                <a:close/>
                <a:moveTo>
                  <a:pt x="557" y="350"/>
                </a:moveTo>
                <a:cubicBezTo>
                  <a:pt x="541" y="338"/>
                  <a:pt x="529" y="318"/>
                  <a:pt x="526" y="300"/>
                </a:cubicBezTo>
                <a:cubicBezTo>
                  <a:pt x="528" y="301"/>
                  <a:pt x="531" y="301"/>
                  <a:pt x="533" y="301"/>
                </a:cubicBezTo>
                <a:cubicBezTo>
                  <a:pt x="536" y="306"/>
                  <a:pt x="540" y="311"/>
                  <a:pt x="544" y="314"/>
                </a:cubicBezTo>
                <a:cubicBezTo>
                  <a:pt x="563" y="328"/>
                  <a:pt x="572" y="334"/>
                  <a:pt x="573" y="343"/>
                </a:cubicBezTo>
                <a:cubicBezTo>
                  <a:pt x="573" y="348"/>
                  <a:pt x="571" y="353"/>
                  <a:pt x="568" y="357"/>
                </a:cubicBezTo>
                <a:cubicBezTo>
                  <a:pt x="565" y="356"/>
                  <a:pt x="562" y="354"/>
                  <a:pt x="557" y="350"/>
                </a:cubicBezTo>
                <a:close/>
                <a:moveTo>
                  <a:pt x="571" y="392"/>
                </a:moveTo>
                <a:cubicBezTo>
                  <a:pt x="570" y="390"/>
                  <a:pt x="570" y="388"/>
                  <a:pt x="571" y="386"/>
                </a:cubicBezTo>
                <a:cubicBezTo>
                  <a:pt x="576" y="376"/>
                  <a:pt x="584" y="365"/>
                  <a:pt x="596" y="375"/>
                </a:cubicBezTo>
                <a:cubicBezTo>
                  <a:pt x="609" y="384"/>
                  <a:pt x="608" y="399"/>
                  <a:pt x="608" y="399"/>
                </a:cubicBezTo>
                <a:cubicBezTo>
                  <a:pt x="608" y="399"/>
                  <a:pt x="608" y="399"/>
                  <a:pt x="608" y="399"/>
                </a:cubicBezTo>
                <a:cubicBezTo>
                  <a:pt x="596" y="397"/>
                  <a:pt x="582" y="394"/>
                  <a:pt x="571" y="392"/>
                </a:cubicBezTo>
                <a:close/>
                <a:moveTo>
                  <a:pt x="692" y="834"/>
                </a:moveTo>
                <a:cubicBezTo>
                  <a:pt x="688" y="844"/>
                  <a:pt x="687" y="856"/>
                  <a:pt x="687" y="856"/>
                </a:cubicBezTo>
                <a:cubicBezTo>
                  <a:pt x="687" y="856"/>
                  <a:pt x="661" y="858"/>
                  <a:pt x="658" y="865"/>
                </a:cubicBezTo>
                <a:cubicBezTo>
                  <a:pt x="654" y="872"/>
                  <a:pt x="654" y="891"/>
                  <a:pt x="652" y="894"/>
                </a:cubicBezTo>
                <a:cubicBezTo>
                  <a:pt x="649" y="897"/>
                  <a:pt x="637" y="912"/>
                  <a:pt x="634" y="916"/>
                </a:cubicBezTo>
                <a:cubicBezTo>
                  <a:pt x="632" y="919"/>
                  <a:pt x="626" y="929"/>
                  <a:pt x="626" y="929"/>
                </a:cubicBezTo>
                <a:cubicBezTo>
                  <a:pt x="626" y="929"/>
                  <a:pt x="627" y="894"/>
                  <a:pt x="624" y="877"/>
                </a:cubicBezTo>
                <a:cubicBezTo>
                  <a:pt x="620" y="861"/>
                  <a:pt x="619" y="857"/>
                  <a:pt x="619" y="857"/>
                </a:cubicBezTo>
                <a:cubicBezTo>
                  <a:pt x="619" y="857"/>
                  <a:pt x="638" y="816"/>
                  <a:pt x="643" y="804"/>
                </a:cubicBezTo>
                <a:cubicBezTo>
                  <a:pt x="647" y="791"/>
                  <a:pt x="656" y="765"/>
                  <a:pt x="656" y="765"/>
                </a:cubicBezTo>
                <a:cubicBezTo>
                  <a:pt x="656" y="765"/>
                  <a:pt x="669" y="779"/>
                  <a:pt x="674" y="793"/>
                </a:cubicBezTo>
                <a:cubicBezTo>
                  <a:pt x="678" y="806"/>
                  <a:pt x="704" y="816"/>
                  <a:pt x="704" y="816"/>
                </a:cubicBezTo>
                <a:cubicBezTo>
                  <a:pt x="704" y="816"/>
                  <a:pt x="697" y="825"/>
                  <a:pt x="692" y="834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hu-HU">
              <a:latin typeface="Open Sans" pitchFamily="34" charset="0"/>
              <a:cs typeface="Arial" charset="0"/>
            </a:endParaRPr>
          </a:p>
        </p:txBody>
      </p:sp>
      <p:sp>
        <p:nvSpPr>
          <p:cNvPr id="4" name="Freeform 7"/>
          <p:cNvSpPr>
            <a:spLocks noEditPoints="1"/>
          </p:cNvSpPr>
          <p:nvPr/>
        </p:nvSpPr>
        <p:spPr bwMode="gray">
          <a:xfrm>
            <a:off x="6910175" y="904543"/>
            <a:ext cx="1109663" cy="3390900"/>
          </a:xfrm>
          <a:custGeom>
            <a:avLst/>
            <a:gdLst>
              <a:gd name="T0" fmla="*/ 245 w 895"/>
              <a:gd name="T1" fmla="*/ 347 h 2740"/>
              <a:gd name="T2" fmla="*/ 247 w 895"/>
              <a:gd name="T3" fmla="*/ 302 h 2740"/>
              <a:gd name="T4" fmla="*/ 244 w 895"/>
              <a:gd name="T5" fmla="*/ 261 h 2740"/>
              <a:gd name="T6" fmla="*/ 238 w 895"/>
              <a:gd name="T7" fmla="*/ 188 h 2740"/>
              <a:gd name="T8" fmla="*/ 201 w 895"/>
              <a:gd name="T9" fmla="*/ 128 h 2740"/>
              <a:gd name="T10" fmla="*/ 169 w 895"/>
              <a:gd name="T11" fmla="*/ 113 h 2740"/>
              <a:gd name="T12" fmla="*/ 183 w 895"/>
              <a:gd name="T13" fmla="*/ 81 h 2740"/>
              <a:gd name="T14" fmla="*/ 188 w 895"/>
              <a:gd name="T15" fmla="*/ 58 h 2740"/>
              <a:gd name="T16" fmla="*/ 193 w 895"/>
              <a:gd name="T17" fmla="*/ 31 h 2740"/>
              <a:gd name="T18" fmla="*/ 186 w 895"/>
              <a:gd name="T19" fmla="*/ 16 h 2740"/>
              <a:gd name="T20" fmla="*/ 173 w 895"/>
              <a:gd name="T21" fmla="*/ 5 h 2740"/>
              <a:gd name="T22" fmla="*/ 160 w 895"/>
              <a:gd name="T23" fmla="*/ 2 h 2740"/>
              <a:gd name="T24" fmla="*/ 137 w 895"/>
              <a:gd name="T25" fmla="*/ 2 h 2740"/>
              <a:gd name="T26" fmla="*/ 127 w 895"/>
              <a:gd name="T27" fmla="*/ 7 h 2740"/>
              <a:gd name="T28" fmla="*/ 118 w 895"/>
              <a:gd name="T29" fmla="*/ 16 h 2740"/>
              <a:gd name="T30" fmla="*/ 112 w 895"/>
              <a:gd name="T31" fmla="*/ 27 h 2740"/>
              <a:gd name="T32" fmla="*/ 110 w 895"/>
              <a:gd name="T33" fmla="*/ 40 h 2740"/>
              <a:gd name="T34" fmla="*/ 110 w 895"/>
              <a:gd name="T35" fmla="*/ 51 h 2740"/>
              <a:gd name="T36" fmla="*/ 116 w 895"/>
              <a:gd name="T37" fmla="*/ 80 h 2740"/>
              <a:gd name="T38" fmla="*/ 107 w 895"/>
              <a:gd name="T39" fmla="*/ 110 h 2740"/>
              <a:gd name="T40" fmla="*/ 68 w 895"/>
              <a:gd name="T41" fmla="*/ 128 h 2740"/>
              <a:gd name="T42" fmla="*/ 23 w 895"/>
              <a:gd name="T43" fmla="*/ 159 h 2740"/>
              <a:gd name="T44" fmla="*/ 11 w 895"/>
              <a:gd name="T45" fmla="*/ 239 h 2740"/>
              <a:gd name="T46" fmla="*/ 2 w 895"/>
              <a:gd name="T47" fmla="*/ 277 h 2740"/>
              <a:gd name="T48" fmla="*/ 45 w 895"/>
              <a:gd name="T49" fmla="*/ 313 h 2740"/>
              <a:gd name="T50" fmla="*/ 55 w 895"/>
              <a:gd name="T51" fmla="*/ 352 h 2740"/>
              <a:gd name="T52" fmla="*/ 58 w 895"/>
              <a:gd name="T53" fmla="*/ 405 h 2740"/>
              <a:gd name="T54" fmla="*/ 71 w 895"/>
              <a:gd name="T55" fmla="*/ 497 h 2740"/>
              <a:gd name="T56" fmla="*/ 73 w 895"/>
              <a:gd name="T57" fmla="*/ 656 h 2740"/>
              <a:gd name="T58" fmla="*/ 55 w 895"/>
              <a:gd name="T59" fmla="*/ 658 h 2740"/>
              <a:gd name="T60" fmla="*/ 52 w 895"/>
              <a:gd name="T61" fmla="*/ 702 h 2740"/>
              <a:gd name="T62" fmla="*/ 75 w 895"/>
              <a:gd name="T63" fmla="*/ 774 h 2740"/>
              <a:gd name="T64" fmla="*/ 97 w 895"/>
              <a:gd name="T65" fmla="*/ 768 h 2740"/>
              <a:gd name="T66" fmla="*/ 95 w 895"/>
              <a:gd name="T67" fmla="*/ 733 h 2740"/>
              <a:gd name="T68" fmla="*/ 96 w 895"/>
              <a:gd name="T69" fmla="*/ 744 h 2740"/>
              <a:gd name="T70" fmla="*/ 101 w 895"/>
              <a:gd name="T71" fmla="*/ 724 h 2740"/>
              <a:gd name="T72" fmla="*/ 117 w 895"/>
              <a:gd name="T73" fmla="*/ 727 h 2740"/>
              <a:gd name="T74" fmla="*/ 123 w 895"/>
              <a:gd name="T75" fmla="*/ 750 h 2740"/>
              <a:gd name="T76" fmla="*/ 172 w 895"/>
              <a:gd name="T77" fmla="*/ 779 h 2740"/>
              <a:gd name="T78" fmla="*/ 166 w 895"/>
              <a:gd name="T79" fmla="*/ 740 h 2740"/>
              <a:gd name="T80" fmla="*/ 169 w 895"/>
              <a:gd name="T81" fmla="*/ 708 h 2740"/>
              <a:gd name="T82" fmla="*/ 163 w 895"/>
              <a:gd name="T83" fmla="*/ 666 h 2740"/>
              <a:gd name="T84" fmla="*/ 248 w 895"/>
              <a:gd name="T85" fmla="*/ 556 h 2740"/>
              <a:gd name="T86" fmla="*/ 247 w 895"/>
              <a:gd name="T87" fmla="*/ 465 h 2740"/>
              <a:gd name="T88" fmla="*/ 241 w 895"/>
              <a:gd name="T89" fmla="*/ 434 h 2740"/>
              <a:gd name="T90" fmla="*/ 166 w 895"/>
              <a:gd name="T91" fmla="*/ 544 h 2740"/>
              <a:gd name="T92" fmla="*/ 153 w 895"/>
              <a:gd name="T93" fmla="*/ 557 h 2740"/>
              <a:gd name="T94" fmla="*/ 159 w 895"/>
              <a:gd name="T95" fmla="*/ 483 h 2740"/>
              <a:gd name="T96" fmla="*/ 173 w 895"/>
              <a:gd name="T97" fmla="*/ 529 h 2740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895"/>
              <a:gd name="T148" fmla="*/ 0 h 2740"/>
              <a:gd name="T149" fmla="*/ 895 w 895"/>
              <a:gd name="T150" fmla="*/ 2740 h 2740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895" h="2740">
                <a:moveTo>
                  <a:pt x="841" y="1413"/>
                </a:moveTo>
                <a:cubicBezTo>
                  <a:pt x="841" y="1413"/>
                  <a:pt x="895" y="1407"/>
                  <a:pt x="891" y="1381"/>
                </a:cubicBezTo>
                <a:cubicBezTo>
                  <a:pt x="886" y="1356"/>
                  <a:pt x="877" y="1290"/>
                  <a:pt x="875" y="1280"/>
                </a:cubicBezTo>
                <a:cubicBezTo>
                  <a:pt x="874" y="1269"/>
                  <a:pt x="849" y="1214"/>
                  <a:pt x="845" y="1204"/>
                </a:cubicBezTo>
                <a:cubicBezTo>
                  <a:pt x="841" y="1193"/>
                  <a:pt x="835" y="1174"/>
                  <a:pt x="835" y="1174"/>
                </a:cubicBezTo>
                <a:cubicBezTo>
                  <a:pt x="835" y="1174"/>
                  <a:pt x="853" y="1161"/>
                  <a:pt x="853" y="1140"/>
                </a:cubicBezTo>
                <a:cubicBezTo>
                  <a:pt x="853" y="1120"/>
                  <a:pt x="844" y="1108"/>
                  <a:pt x="845" y="1094"/>
                </a:cubicBezTo>
                <a:cubicBezTo>
                  <a:pt x="845" y="1081"/>
                  <a:pt x="842" y="1062"/>
                  <a:pt x="852" y="1050"/>
                </a:cubicBezTo>
                <a:cubicBezTo>
                  <a:pt x="862" y="1038"/>
                  <a:pt x="869" y="1003"/>
                  <a:pt x="867" y="989"/>
                </a:cubicBezTo>
                <a:cubicBezTo>
                  <a:pt x="866" y="975"/>
                  <a:pt x="859" y="970"/>
                  <a:pt x="863" y="960"/>
                </a:cubicBezTo>
                <a:cubicBezTo>
                  <a:pt x="867" y="950"/>
                  <a:pt x="865" y="935"/>
                  <a:pt x="858" y="928"/>
                </a:cubicBezTo>
                <a:cubicBezTo>
                  <a:pt x="851" y="921"/>
                  <a:pt x="842" y="913"/>
                  <a:pt x="842" y="908"/>
                </a:cubicBezTo>
                <a:cubicBezTo>
                  <a:pt x="842" y="904"/>
                  <a:pt x="850" y="886"/>
                  <a:pt x="843" y="872"/>
                </a:cubicBezTo>
                <a:cubicBezTo>
                  <a:pt x="835" y="858"/>
                  <a:pt x="829" y="846"/>
                  <a:pt x="831" y="839"/>
                </a:cubicBezTo>
                <a:cubicBezTo>
                  <a:pt x="833" y="832"/>
                  <a:pt x="836" y="787"/>
                  <a:pt x="832" y="744"/>
                </a:cubicBezTo>
                <a:cubicBezTo>
                  <a:pt x="829" y="700"/>
                  <a:pt x="820" y="662"/>
                  <a:pt x="820" y="652"/>
                </a:cubicBezTo>
                <a:cubicBezTo>
                  <a:pt x="821" y="641"/>
                  <a:pt x="814" y="614"/>
                  <a:pt x="813" y="604"/>
                </a:cubicBezTo>
                <a:cubicBezTo>
                  <a:pt x="811" y="594"/>
                  <a:pt x="809" y="516"/>
                  <a:pt x="799" y="498"/>
                </a:cubicBezTo>
                <a:cubicBezTo>
                  <a:pt x="789" y="479"/>
                  <a:pt x="778" y="468"/>
                  <a:pt x="761" y="466"/>
                </a:cubicBezTo>
                <a:cubicBezTo>
                  <a:pt x="745" y="463"/>
                  <a:pt x="715" y="451"/>
                  <a:pt x="692" y="444"/>
                </a:cubicBezTo>
                <a:cubicBezTo>
                  <a:pt x="668" y="437"/>
                  <a:pt x="635" y="419"/>
                  <a:pt x="620" y="415"/>
                </a:cubicBezTo>
                <a:cubicBezTo>
                  <a:pt x="605" y="411"/>
                  <a:pt x="584" y="406"/>
                  <a:pt x="584" y="406"/>
                </a:cubicBezTo>
                <a:cubicBezTo>
                  <a:pt x="584" y="391"/>
                  <a:pt x="584" y="391"/>
                  <a:pt x="584" y="391"/>
                </a:cubicBezTo>
                <a:cubicBezTo>
                  <a:pt x="583" y="391"/>
                  <a:pt x="583" y="391"/>
                  <a:pt x="583" y="391"/>
                </a:cubicBezTo>
                <a:cubicBezTo>
                  <a:pt x="584" y="388"/>
                  <a:pt x="585" y="380"/>
                  <a:pt x="586" y="376"/>
                </a:cubicBezTo>
                <a:cubicBezTo>
                  <a:pt x="588" y="370"/>
                  <a:pt x="591" y="364"/>
                  <a:pt x="591" y="364"/>
                </a:cubicBezTo>
                <a:cubicBezTo>
                  <a:pt x="591" y="364"/>
                  <a:pt x="609" y="338"/>
                  <a:pt x="618" y="317"/>
                </a:cubicBezTo>
                <a:cubicBezTo>
                  <a:pt x="627" y="295"/>
                  <a:pt x="627" y="283"/>
                  <a:pt x="627" y="283"/>
                </a:cubicBezTo>
                <a:cubicBezTo>
                  <a:pt x="627" y="283"/>
                  <a:pt x="643" y="269"/>
                  <a:pt x="644" y="257"/>
                </a:cubicBezTo>
                <a:cubicBezTo>
                  <a:pt x="645" y="245"/>
                  <a:pt x="645" y="233"/>
                  <a:pt x="646" y="225"/>
                </a:cubicBezTo>
                <a:cubicBezTo>
                  <a:pt x="647" y="218"/>
                  <a:pt x="647" y="209"/>
                  <a:pt x="647" y="207"/>
                </a:cubicBezTo>
                <a:cubicBezTo>
                  <a:pt x="647" y="204"/>
                  <a:pt x="646" y="200"/>
                  <a:pt x="646" y="200"/>
                </a:cubicBezTo>
                <a:cubicBezTo>
                  <a:pt x="646" y="200"/>
                  <a:pt x="662" y="175"/>
                  <a:pt x="661" y="169"/>
                </a:cubicBezTo>
                <a:cubicBezTo>
                  <a:pt x="660" y="164"/>
                  <a:pt x="663" y="156"/>
                  <a:pt x="665" y="151"/>
                </a:cubicBezTo>
                <a:cubicBezTo>
                  <a:pt x="667" y="147"/>
                  <a:pt x="664" y="133"/>
                  <a:pt x="664" y="125"/>
                </a:cubicBezTo>
                <a:cubicBezTo>
                  <a:pt x="665" y="117"/>
                  <a:pt x="667" y="111"/>
                  <a:pt x="665" y="108"/>
                </a:cubicBezTo>
                <a:cubicBezTo>
                  <a:pt x="664" y="105"/>
                  <a:pt x="656" y="96"/>
                  <a:pt x="655" y="90"/>
                </a:cubicBezTo>
                <a:cubicBezTo>
                  <a:pt x="653" y="85"/>
                  <a:pt x="655" y="79"/>
                  <a:pt x="653" y="77"/>
                </a:cubicBezTo>
                <a:cubicBezTo>
                  <a:pt x="651" y="76"/>
                  <a:pt x="645" y="71"/>
                  <a:pt x="644" y="68"/>
                </a:cubicBezTo>
                <a:cubicBezTo>
                  <a:pt x="643" y="66"/>
                  <a:pt x="639" y="56"/>
                  <a:pt x="639" y="54"/>
                </a:cubicBezTo>
                <a:cubicBezTo>
                  <a:pt x="638" y="52"/>
                  <a:pt x="629" y="46"/>
                  <a:pt x="629" y="46"/>
                </a:cubicBezTo>
                <a:cubicBezTo>
                  <a:pt x="629" y="46"/>
                  <a:pt x="619" y="41"/>
                  <a:pt x="615" y="35"/>
                </a:cubicBezTo>
                <a:cubicBezTo>
                  <a:pt x="612" y="28"/>
                  <a:pt x="610" y="26"/>
                  <a:pt x="607" y="26"/>
                </a:cubicBezTo>
                <a:cubicBezTo>
                  <a:pt x="604" y="26"/>
                  <a:pt x="596" y="21"/>
                  <a:pt x="593" y="19"/>
                </a:cubicBezTo>
                <a:cubicBezTo>
                  <a:pt x="590" y="16"/>
                  <a:pt x="590" y="13"/>
                  <a:pt x="587" y="13"/>
                </a:cubicBezTo>
                <a:cubicBezTo>
                  <a:pt x="584" y="14"/>
                  <a:pt x="579" y="9"/>
                  <a:pt x="574" y="9"/>
                </a:cubicBezTo>
                <a:cubicBezTo>
                  <a:pt x="570" y="10"/>
                  <a:pt x="565" y="13"/>
                  <a:pt x="562" y="9"/>
                </a:cubicBezTo>
                <a:cubicBezTo>
                  <a:pt x="559" y="6"/>
                  <a:pt x="555" y="8"/>
                  <a:pt x="551" y="9"/>
                </a:cubicBezTo>
                <a:cubicBezTo>
                  <a:pt x="548" y="10"/>
                  <a:pt x="543" y="3"/>
                  <a:pt x="540" y="3"/>
                </a:cubicBezTo>
                <a:cubicBezTo>
                  <a:pt x="536" y="3"/>
                  <a:pt x="523" y="0"/>
                  <a:pt x="514" y="3"/>
                </a:cubicBezTo>
                <a:cubicBezTo>
                  <a:pt x="505" y="5"/>
                  <a:pt x="481" y="2"/>
                  <a:pt x="479" y="3"/>
                </a:cubicBezTo>
                <a:cubicBezTo>
                  <a:pt x="477" y="3"/>
                  <a:pt x="476" y="7"/>
                  <a:pt x="470" y="6"/>
                </a:cubicBezTo>
                <a:cubicBezTo>
                  <a:pt x="465" y="5"/>
                  <a:pt x="460" y="7"/>
                  <a:pt x="460" y="9"/>
                </a:cubicBezTo>
                <a:cubicBezTo>
                  <a:pt x="459" y="12"/>
                  <a:pt x="458" y="13"/>
                  <a:pt x="454" y="14"/>
                </a:cubicBezTo>
                <a:cubicBezTo>
                  <a:pt x="450" y="15"/>
                  <a:pt x="444" y="17"/>
                  <a:pt x="444" y="19"/>
                </a:cubicBezTo>
                <a:cubicBezTo>
                  <a:pt x="443" y="21"/>
                  <a:pt x="438" y="26"/>
                  <a:pt x="436" y="26"/>
                </a:cubicBezTo>
                <a:cubicBezTo>
                  <a:pt x="435" y="26"/>
                  <a:pt x="429" y="26"/>
                  <a:pt x="426" y="29"/>
                </a:cubicBezTo>
                <a:cubicBezTo>
                  <a:pt x="424" y="33"/>
                  <a:pt x="421" y="36"/>
                  <a:pt x="419" y="38"/>
                </a:cubicBezTo>
                <a:cubicBezTo>
                  <a:pt x="417" y="40"/>
                  <a:pt x="409" y="45"/>
                  <a:pt x="406" y="46"/>
                </a:cubicBezTo>
                <a:cubicBezTo>
                  <a:pt x="404" y="47"/>
                  <a:pt x="404" y="51"/>
                  <a:pt x="405" y="54"/>
                </a:cubicBezTo>
                <a:cubicBezTo>
                  <a:pt x="405" y="57"/>
                  <a:pt x="402" y="62"/>
                  <a:pt x="402" y="62"/>
                </a:cubicBezTo>
                <a:cubicBezTo>
                  <a:pt x="402" y="62"/>
                  <a:pt x="396" y="68"/>
                  <a:pt x="394" y="72"/>
                </a:cubicBezTo>
                <a:cubicBezTo>
                  <a:pt x="392" y="76"/>
                  <a:pt x="388" y="85"/>
                  <a:pt x="387" y="87"/>
                </a:cubicBezTo>
                <a:cubicBezTo>
                  <a:pt x="387" y="88"/>
                  <a:pt x="386" y="91"/>
                  <a:pt x="384" y="94"/>
                </a:cubicBezTo>
                <a:cubicBezTo>
                  <a:pt x="382" y="98"/>
                  <a:pt x="380" y="108"/>
                  <a:pt x="380" y="108"/>
                </a:cubicBezTo>
                <a:cubicBezTo>
                  <a:pt x="380" y="108"/>
                  <a:pt x="383" y="109"/>
                  <a:pt x="384" y="112"/>
                </a:cubicBezTo>
                <a:cubicBezTo>
                  <a:pt x="384" y="115"/>
                  <a:pt x="383" y="121"/>
                  <a:pt x="382" y="123"/>
                </a:cubicBezTo>
                <a:cubicBezTo>
                  <a:pt x="382" y="126"/>
                  <a:pt x="379" y="135"/>
                  <a:pt x="379" y="137"/>
                </a:cubicBezTo>
                <a:cubicBezTo>
                  <a:pt x="379" y="140"/>
                  <a:pt x="380" y="143"/>
                  <a:pt x="381" y="145"/>
                </a:cubicBezTo>
                <a:cubicBezTo>
                  <a:pt x="381" y="148"/>
                  <a:pt x="382" y="155"/>
                  <a:pt x="381" y="159"/>
                </a:cubicBezTo>
                <a:cubicBezTo>
                  <a:pt x="379" y="162"/>
                  <a:pt x="379" y="167"/>
                  <a:pt x="378" y="170"/>
                </a:cubicBezTo>
                <a:cubicBezTo>
                  <a:pt x="377" y="172"/>
                  <a:pt x="378" y="175"/>
                  <a:pt x="378" y="175"/>
                </a:cubicBezTo>
                <a:cubicBezTo>
                  <a:pt x="378" y="175"/>
                  <a:pt x="368" y="175"/>
                  <a:pt x="366" y="194"/>
                </a:cubicBezTo>
                <a:cubicBezTo>
                  <a:pt x="364" y="212"/>
                  <a:pt x="366" y="242"/>
                  <a:pt x="373" y="251"/>
                </a:cubicBezTo>
                <a:cubicBezTo>
                  <a:pt x="380" y="261"/>
                  <a:pt x="388" y="271"/>
                  <a:pt x="392" y="273"/>
                </a:cubicBezTo>
                <a:cubicBezTo>
                  <a:pt x="395" y="276"/>
                  <a:pt x="402" y="279"/>
                  <a:pt x="402" y="279"/>
                </a:cubicBezTo>
                <a:cubicBezTo>
                  <a:pt x="402" y="279"/>
                  <a:pt x="401" y="306"/>
                  <a:pt x="401" y="315"/>
                </a:cubicBezTo>
                <a:cubicBezTo>
                  <a:pt x="400" y="324"/>
                  <a:pt x="399" y="340"/>
                  <a:pt x="399" y="340"/>
                </a:cubicBezTo>
                <a:cubicBezTo>
                  <a:pt x="399" y="340"/>
                  <a:pt x="394" y="339"/>
                  <a:pt x="389" y="346"/>
                </a:cubicBezTo>
                <a:cubicBezTo>
                  <a:pt x="384" y="353"/>
                  <a:pt x="377" y="371"/>
                  <a:pt x="369" y="381"/>
                </a:cubicBezTo>
                <a:cubicBezTo>
                  <a:pt x="362" y="390"/>
                  <a:pt x="356" y="395"/>
                  <a:pt x="356" y="395"/>
                </a:cubicBezTo>
                <a:cubicBezTo>
                  <a:pt x="347" y="401"/>
                  <a:pt x="347" y="401"/>
                  <a:pt x="347" y="401"/>
                </a:cubicBezTo>
                <a:cubicBezTo>
                  <a:pt x="347" y="401"/>
                  <a:pt x="319" y="418"/>
                  <a:pt x="309" y="420"/>
                </a:cubicBezTo>
                <a:cubicBezTo>
                  <a:pt x="298" y="421"/>
                  <a:pt x="249" y="437"/>
                  <a:pt x="233" y="447"/>
                </a:cubicBezTo>
                <a:cubicBezTo>
                  <a:pt x="216" y="457"/>
                  <a:pt x="175" y="474"/>
                  <a:pt x="163" y="481"/>
                </a:cubicBezTo>
                <a:cubicBezTo>
                  <a:pt x="152" y="488"/>
                  <a:pt x="125" y="497"/>
                  <a:pt x="121" y="500"/>
                </a:cubicBezTo>
                <a:cubicBezTo>
                  <a:pt x="117" y="504"/>
                  <a:pt x="110" y="511"/>
                  <a:pt x="110" y="511"/>
                </a:cubicBezTo>
                <a:cubicBezTo>
                  <a:pt x="110" y="511"/>
                  <a:pt x="89" y="530"/>
                  <a:pt x="82" y="553"/>
                </a:cubicBezTo>
                <a:cubicBezTo>
                  <a:pt x="75" y="576"/>
                  <a:pt x="69" y="610"/>
                  <a:pt x="68" y="623"/>
                </a:cubicBezTo>
                <a:cubicBezTo>
                  <a:pt x="68" y="637"/>
                  <a:pt x="69" y="643"/>
                  <a:pt x="67" y="645"/>
                </a:cubicBezTo>
                <a:cubicBezTo>
                  <a:pt x="65" y="648"/>
                  <a:pt x="56" y="684"/>
                  <a:pt x="53" y="719"/>
                </a:cubicBezTo>
                <a:cubicBezTo>
                  <a:pt x="50" y="754"/>
                  <a:pt x="41" y="824"/>
                  <a:pt x="38" y="833"/>
                </a:cubicBezTo>
                <a:cubicBezTo>
                  <a:pt x="38" y="833"/>
                  <a:pt x="27" y="867"/>
                  <a:pt x="21" y="875"/>
                </a:cubicBezTo>
                <a:cubicBezTo>
                  <a:pt x="15" y="883"/>
                  <a:pt x="5" y="895"/>
                  <a:pt x="5" y="904"/>
                </a:cubicBezTo>
                <a:cubicBezTo>
                  <a:pt x="5" y="912"/>
                  <a:pt x="7" y="918"/>
                  <a:pt x="5" y="929"/>
                </a:cubicBezTo>
                <a:cubicBezTo>
                  <a:pt x="3" y="941"/>
                  <a:pt x="0" y="956"/>
                  <a:pt x="6" y="964"/>
                </a:cubicBezTo>
                <a:cubicBezTo>
                  <a:pt x="12" y="971"/>
                  <a:pt x="18" y="976"/>
                  <a:pt x="18" y="976"/>
                </a:cubicBezTo>
                <a:cubicBezTo>
                  <a:pt x="18" y="976"/>
                  <a:pt x="30" y="1011"/>
                  <a:pt x="46" y="1025"/>
                </a:cubicBezTo>
                <a:cubicBezTo>
                  <a:pt x="62" y="1039"/>
                  <a:pt x="78" y="1041"/>
                  <a:pt x="91" y="1053"/>
                </a:cubicBezTo>
                <a:cubicBezTo>
                  <a:pt x="103" y="1064"/>
                  <a:pt x="145" y="1081"/>
                  <a:pt x="152" y="1084"/>
                </a:cubicBezTo>
                <a:cubicBezTo>
                  <a:pt x="158" y="1086"/>
                  <a:pt x="170" y="1088"/>
                  <a:pt x="175" y="1091"/>
                </a:cubicBezTo>
                <a:cubicBezTo>
                  <a:pt x="180" y="1094"/>
                  <a:pt x="188" y="1102"/>
                  <a:pt x="188" y="1102"/>
                </a:cubicBezTo>
                <a:cubicBezTo>
                  <a:pt x="188" y="1102"/>
                  <a:pt x="182" y="1133"/>
                  <a:pt x="183" y="1155"/>
                </a:cubicBezTo>
                <a:cubicBezTo>
                  <a:pt x="184" y="1178"/>
                  <a:pt x="187" y="1219"/>
                  <a:pt x="187" y="1219"/>
                </a:cubicBezTo>
                <a:cubicBezTo>
                  <a:pt x="187" y="1219"/>
                  <a:pt x="175" y="1254"/>
                  <a:pt x="177" y="1263"/>
                </a:cubicBezTo>
                <a:cubicBezTo>
                  <a:pt x="179" y="1272"/>
                  <a:pt x="185" y="1274"/>
                  <a:pt x="185" y="1274"/>
                </a:cubicBezTo>
                <a:cubicBezTo>
                  <a:pt x="185" y="1274"/>
                  <a:pt x="190" y="1328"/>
                  <a:pt x="194" y="1345"/>
                </a:cubicBezTo>
                <a:cubicBezTo>
                  <a:pt x="198" y="1362"/>
                  <a:pt x="201" y="1389"/>
                  <a:pt x="199" y="1404"/>
                </a:cubicBezTo>
                <a:cubicBezTo>
                  <a:pt x="197" y="1420"/>
                  <a:pt x="207" y="1455"/>
                  <a:pt x="206" y="1467"/>
                </a:cubicBezTo>
                <a:cubicBezTo>
                  <a:pt x="204" y="1479"/>
                  <a:pt x="205" y="1526"/>
                  <a:pt x="206" y="1538"/>
                </a:cubicBezTo>
                <a:cubicBezTo>
                  <a:pt x="207" y="1577"/>
                  <a:pt x="238" y="1588"/>
                  <a:pt x="238" y="1588"/>
                </a:cubicBezTo>
                <a:cubicBezTo>
                  <a:pt x="238" y="1588"/>
                  <a:pt x="243" y="1674"/>
                  <a:pt x="246" y="1728"/>
                </a:cubicBezTo>
                <a:cubicBezTo>
                  <a:pt x="249" y="1782"/>
                  <a:pt x="255" y="1902"/>
                  <a:pt x="254" y="1929"/>
                </a:cubicBezTo>
                <a:cubicBezTo>
                  <a:pt x="254" y="1956"/>
                  <a:pt x="247" y="2040"/>
                  <a:pt x="250" y="2095"/>
                </a:cubicBezTo>
                <a:cubicBezTo>
                  <a:pt x="252" y="2150"/>
                  <a:pt x="261" y="2274"/>
                  <a:pt x="261" y="2274"/>
                </a:cubicBezTo>
                <a:cubicBezTo>
                  <a:pt x="252" y="2280"/>
                  <a:pt x="252" y="2280"/>
                  <a:pt x="252" y="2280"/>
                </a:cubicBezTo>
                <a:cubicBezTo>
                  <a:pt x="250" y="2285"/>
                  <a:pt x="250" y="2285"/>
                  <a:pt x="250" y="2285"/>
                </a:cubicBezTo>
                <a:cubicBezTo>
                  <a:pt x="250" y="2285"/>
                  <a:pt x="242" y="2282"/>
                  <a:pt x="230" y="2283"/>
                </a:cubicBezTo>
                <a:cubicBezTo>
                  <a:pt x="217" y="2284"/>
                  <a:pt x="207" y="2287"/>
                  <a:pt x="207" y="2287"/>
                </a:cubicBezTo>
                <a:cubicBezTo>
                  <a:pt x="207" y="2287"/>
                  <a:pt x="199" y="2283"/>
                  <a:pt x="189" y="2286"/>
                </a:cubicBezTo>
                <a:cubicBezTo>
                  <a:pt x="179" y="2289"/>
                  <a:pt x="163" y="2292"/>
                  <a:pt x="163" y="2292"/>
                </a:cubicBezTo>
                <a:cubicBezTo>
                  <a:pt x="163" y="2292"/>
                  <a:pt x="151" y="2301"/>
                  <a:pt x="151" y="2331"/>
                </a:cubicBezTo>
                <a:cubicBezTo>
                  <a:pt x="152" y="2361"/>
                  <a:pt x="162" y="2388"/>
                  <a:pt x="167" y="2405"/>
                </a:cubicBezTo>
                <a:cubicBezTo>
                  <a:pt x="173" y="2423"/>
                  <a:pt x="181" y="2436"/>
                  <a:pt x="181" y="2436"/>
                </a:cubicBezTo>
                <a:cubicBezTo>
                  <a:pt x="208" y="2432"/>
                  <a:pt x="208" y="2432"/>
                  <a:pt x="208" y="2432"/>
                </a:cubicBezTo>
                <a:cubicBezTo>
                  <a:pt x="208" y="2432"/>
                  <a:pt x="218" y="2456"/>
                  <a:pt x="214" y="2478"/>
                </a:cubicBezTo>
                <a:cubicBezTo>
                  <a:pt x="210" y="2501"/>
                  <a:pt x="206" y="2546"/>
                  <a:pt x="213" y="2581"/>
                </a:cubicBezTo>
                <a:cubicBezTo>
                  <a:pt x="220" y="2617"/>
                  <a:pt x="240" y="2666"/>
                  <a:pt x="259" y="2689"/>
                </a:cubicBezTo>
                <a:cubicBezTo>
                  <a:pt x="279" y="2712"/>
                  <a:pt x="291" y="2740"/>
                  <a:pt x="298" y="2739"/>
                </a:cubicBezTo>
                <a:cubicBezTo>
                  <a:pt x="305" y="2738"/>
                  <a:pt x="315" y="2731"/>
                  <a:pt x="315" y="2728"/>
                </a:cubicBezTo>
                <a:cubicBezTo>
                  <a:pt x="314" y="2725"/>
                  <a:pt x="317" y="2717"/>
                  <a:pt x="317" y="2717"/>
                </a:cubicBezTo>
                <a:cubicBezTo>
                  <a:pt x="317" y="2717"/>
                  <a:pt x="339" y="2687"/>
                  <a:pt x="334" y="2666"/>
                </a:cubicBezTo>
                <a:cubicBezTo>
                  <a:pt x="328" y="2644"/>
                  <a:pt x="316" y="2609"/>
                  <a:pt x="316" y="2601"/>
                </a:cubicBezTo>
                <a:cubicBezTo>
                  <a:pt x="316" y="2593"/>
                  <a:pt x="315" y="2584"/>
                  <a:pt x="315" y="2584"/>
                </a:cubicBezTo>
                <a:cubicBezTo>
                  <a:pt x="313" y="2570"/>
                  <a:pt x="313" y="2570"/>
                  <a:pt x="313" y="2570"/>
                </a:cubicBezTo>
                <a:cubicBezTo>
                  <a:pt x="313" y="2570"/>
                  <a:pt x="319" y="2555"/>
                  <a:pt x="326" y="2546"/>
                </a:cubicBezTo>
                <a:cubicBezTo>
                  <a:pt x="333" y="2537"/>
                  <a:pt x="339" y="2532"/>
                  <a:pt x="339" y="2532"/>
                </a:cubicBezTo>
                <a:cubicBezTo>
                  <a:pt x="341" y="2531"/>
                  <a:pt x="341" y="2531"/>
                  <a:pt x="341" y="2531"/>
                </a:cubicBezTo>
                <a:cubicBezTo>
                  <a:pt x="341" y="2531"/>
                  <a:pt x="343" y="2543"/>
                  <a:pt x="339" y="2560"/>
                </a:cubicBezTo>
                <a:cubicBezTo>
                  <a:pt x="335" y="2577"/>
                  <a:pt x="330" y="2585"/>
                  <a:pt x="330" y="2585"/>
                </a:cubicBezTo>
                <a:cubicBezTo>
                  <a:pt x="334" y="2591"/>
                  <a:pt x="334" y="2591"/>
                  <a:pt x="334" y="2591"/>
                </a:cubicBezTo>
                <a:cubicBezTo>
                  <a:pt x="334" y="2591"/>
                  <a:pt x="345" y="2569"/>
                  <a:pt x="346" y="2555"/>
                </a:cubicBezTo>
                <a:cubicBezTo>
                  <a:pt x="347" y="2541"/>
                  <a:pt x="344" y="2530"/>
                  <a:pt x="345" y="2527"/>
                </a:cubicBezTo>
                <a:cubicBezTo>
                  <a:pt x="346" y="2523"/>
                  <a:pt x="346" y="2515"/>
                  <a:pt x="346" y="2515"/>
                </a:cubicBezTo>
                <a:cubicBezTo>
                  <a:pt x="351" y="2509"/>
                  <a:pt x="351" y="2509"/>
                  <a:pt x="351" y="2509"/>
                </a:cubicBezTo>
                <a:cubicBezTo>
                  <a:pt x="351" y="2509"/>
                  <a:pt x="355" y="2513"/>
                  <a:pt x="363" y="2518"/>
                </a:cubicBezTo>
                <a:cubicBezTo>
                  <a:pt x="372" y="2523"/>
                  <a:pt x="394" y="2495"/>
                  <a:pt x="398" y="2502"/>
                </a:cubicBezTo>
                <a:cubicBezTo>
                  <a:pt x="402" y="2509"/>
                  <a:pt x="396" y="2517"/>
                  <a:pt x="403" y="2526"/>
                </a:cubicBezTo>
                <a:cubicBezTo>
                  <a:pt x="411" y="2535"/>
                  <a:pt x="417" y="2550"/>
                  <a:pt x="417" y="2550"/>
                </a:cubicBezTo>
                <a:cubicBezTo>
                  <a:pt x="425" y="2550"/>
                  <a:pt x="425" y="2550"/>
                  <a:pt x="425" y="2550"/>
                </a:cubicBezTo>
                <a:cubicBezTo>
                  <a:pt x="425" y="2550"/>
                  <a:pt x="422" y="2574"/>
                  <a:pt x="422" y="2584"/>
                </a:cubicBezTo>
                <a:cubicBezTo>
                  <a:pt x="422" y="2595"/>
                  <a:pt x="423" y="2605"/>
                  <a:pt x="423" y="2605"/>
                </a:cubicBezTo>
                <a:cubicBezTo>
                  <a:pt x="423" y="2605"/>
                  <a:pt x="414" y="2620"/>
                  <a:pt x="413" y="2632"/>
                </a:cubicBezTo>
                <a:cubicBezTo>
                  <a:pt x="413" y="2643"/>
                  <a:pt x="433" y="2667"/>
                  <a:pt x="452" y="2679"/>
                </a:cubicBezTo>
                <a:cubicBezTo>
                  <a:pt x="471" y="2690"/>
                  <a:pt x="504" y="2709"/>
                  <a:pt x="515" y="2710"/>
                </a:cubicBezTo>
                <a:cubicBezTo>
                  <a:pt x="525" y="2710"/>
                  <a:pt x="585" y="2708"/>
                  <a:pt x="592" y="2704"/>
                </a:cubicBezTo>
                <a:cubicBezTo>
                  <a:pt x="598" y="2700"/>
                  <a:pt x="600" y="2672"/>
                  <a:pt x="600" y="2664"/>
                </a:cubicBezTo>
                <a:cubicBezTo>
                  <a:pt x="601" y="2656"/>
                  <a:pt x="593" y="2646"/>
                  <a:pt x="593" y="2646"/>
                </a:cubicBezTo>
                <a:cubicBezTo>
                  <a:pt x="593" y="2646"/>
                  <a:pt x="592" y="2610"/>
                  <a:pt x="585" y="2597"/>
                </a:cubicBezTo>
                <a:cubicBezTo>
                  <a:pt x="577" y="2584"/>
                  <a:pt x="570" y="2568"/>
                  <a:pt x="570" y="2568"/>
                </a:cubicBezTo>
                <a:cubicBezTo>
                  <a:pt x="570" y="2568"/>
                  <a:pt x="569" y="2554"/>
                  <a:pt x="567" y="2547"/>
                </a:cubicBezTo>
                <a:cubicBezTo>
                  <a:pt x="564" y="2540"/>
                  <a:pt x="561" y="2526"/>
                  <a:pt x="561" y="2526"/>
                </a:cubicBezTo>
                <a:cubicBezTo>
                  <a:pt x="561" y="2526"/>
                  <a:pt x="579" y="2504"/>
                  <a:pt x="579" y="2488"/>
                </a:cubicBezTo>
                <a:cubicBezTo>
                  <a:pt x="580" y="2473"/>
                  <a:pt x="579" y="2458"/>
                  <a:pt x="579" y="2458"/>
                </a:cubicBezTo>
                <a:cubicBezTo>
                  <a:pt x="579" y="2458"/>
                  <a:pt x="592" y="2426"/>
                  <a:pt x="579" y="2413"/>
                </a:cubicBezTo>
                <a:cubicBezTo>
                  <a:pt x="566" y="2400"/>
                  <a:pt x="547" y="2380"/>
                  <a:pt x="547" y="2380"/>
                </a:cubicBezTo>
                <a:cubicBezTo>
                  <a:pt x="547" y="2380"/>
                  <a:pt x="567" y="2363"/>
                  <a:pt x="565" y="2340"/>
                </a:cubicBezTo>
                <a:cubicBezTo>
                  <a:pt x="563" y="2317"/>
                  <a:pt x="561" y="2312"/>
                  <a:pt x="561" y="2312"/>
                </a:cubicBezTo>
                <a:cubicBezTo>
                  <a:pt x="561" y="2312"/>
                  <a:pt x="639" y="2227"/>
                  <a:pt x="662" y="2200"/>
                </a:cubicBezTo>
                <a:cubicBezTo>
                  <a:pt x="685" y="2173"/>
                  <a:pt x="748" y="2093"/>
                  <a:pt x="748" y="2093"/>
                </a:cubicBezTo>
                <a:cubicBezTo>
                  <a:pt x="748" y="2093"/>
                  <a:pt x="802" y="2047"/>
                  <a:pt x="821" y="2013"/>
                </a:cubicBezTo>
                <a:cubicBezTo>
                  <a:pt x="839" y="1978"/>
                  <a:pt x="854" y="1952"/>
                  <a:pt x="853" y="1932"/>
                </a:cubicBezTo>
                <a:cubicBezTo>
                  <a:pt x="852" y="1913"/>
                  <a:pt x="850" y="1894"/>
                  <a:pt x="850" y="1894"/>
                </a:cubicBezTo>
                <a:cubicBezTo>
                  <a:pt x="850" y="1894"/>
                  <a:pt x="858" y="1843"/>
                  <a:pt x="857" y="1825"/>
                </a:cubicBezTo>
                <a:cubicBezTo>
                  <a:pt x="856" y="1807"/>
                  <a:pt x="850" y="1757"/>
                  <a:pt x="849" y="1736"/>
                </a:cubicBezTo>
                <a:cubicBezTo>
                  <a:pt x="848" y="1714"/>
                  <a:pt x="848" y="1633"/>
                  <a:pt x="848" y="1617"/>
                </a:cubicBezTo>
                <a:cubicBezTo>
                  <a:pt x="847" y="1602"/>
                  <a:pt x="839" y="1581"/>
                  <a:pt x="842" y="1572"/>
                </a:cubicBezTo>
                <a:cubicBezTo>
                  <a:pt x="845" y="1564"/>
                  <a:pt x="844" y="1546"/>
                  <a:pt x="841" y="1540"/>
                </a:cubicBezTo>
                <a:cubicBezTo>
                  <a:pt x="838" y="1533"/>
                  <a:pt x="830" y="1527"/>
                  <a:pt x="830" y="1527"/>
                </a:cubicBezTo>
                <a:cubicBezTo>
                  <a:pt x="830" y="1507"/>
                  <a:pt x="830" y="1507"/>
                  <a:pt x="830" y="1507"/>
                </a:cubicBezTo>
                <a:cubicBezTo>
                  <a:pt x="831" y="1504"/>
                  <a:pt x="831" y="1504"/>
                  <a:pt x="831" y="1504"/>
                </a:cubicBezTo>
                <a:lnTo>
                  <a:pt x="841" y="1413"/>
                </a:lnTo>
                <a:close/>
                <a:moveTo>
                  <a:pt x="579" y="1863"/>
                </a:moveTo>
                <a:cubicBezTo>
                  <a:pt x="571" y="1869"/>
                  <a:pt x="563" y="1873"/>
                  <a:pt x="570" y="1889"/>
                </a:cubicBezTo>
                <a:cubicBezTo>
                  <a:pt x="576" y="1905"/>
                  <a:pt x="573" y="1920"/>
                  <a:pt x="573" y="1920"/>
                </a:cubicBezTo>
                <a:cubicBezTo>
                  <a:pt x="573" y="1920"/>
                  <a:pt x="555" y="1921"/>
                  <a:pt x="547" y="1929"/>
                </a:cubicBezTo>
                <a:cubicBezTo>
                  <a:pt x="538" y="1938"/>
                  <a:pt x="525" y="1958"/>
                  <a:pt x="525" y="1958"/>
                </a:cubicBezTo>
                <a:cubicBezTo>
                  <a:pt x="525" y="1958"/>
                  <a:pt x="522" y="1942"/>
                  <a:pt x="527" y="1935"/>
                </a:cubicBezTo>
                <a:cubicBezTo>
                  <a:pt x="531" y="1928"/>
                  <a:pt x="526" y="1880"/>
                  <a:pt x="527" y="1873"/>
                </a:cubicBezTo>
                <a:cubicBezTo>
                  <a:pt x="528" y="1867"/>
                  <a:pt x="529" y="1793"/>
                  <a:pt x="532" y="1778"/>
                </a:cubicBezTo>
                <a:cubicBezTo>
                  <a:pt x="534" y="1762"/>
                  <a:pt x="535" y="1669"/>
                  <a:pt x="535" y="1669"/>
                </a:cubicBezTo>
                <a:cubicBezTo>
                  <a:pt x="535" y="1669"/>
                  <a:pt x="545" y="1671"/>
                  <a:pt x="548" y="1678"/>
                </a:cubicBezTo>
                <a:cubicBezTo>
                  <a:pt x="551" y="1685"/>
                  <a:pt x="558" y="1706"/>
                  <a:pt x="564" y="1725"/>
                </a:cubicBezTo>
                <a:cubicBezTo>
                  <a:pt x="569" y="1744"/>
                  <a:pt x="586" y="1776"/>
                  <a:pt x="586" y="1776"/>
                </a:cubicBezTo>
                <a:cubicBezTo>
                  <a:pt x="586" y="1776"/>
                  <a:pt x="588" y="1795"/>
                  <a:pt x="592" y="1805"/>
                </a:cubicBezTo>
                <a:cubicBezTo>
                  <a:pt x="595" y="1815"/>
                  <a:pt x="595" y="1836"/>
                  <a:pt x="595" y="1836"/>
                </a:cubicBezTo>
                <a:cubicBezTo>
                  <a:pt x="600" y="1855"/>
                  <a:pt x="600" y="1855"/>
                  <a:pt x="600" y="1855"/>
                </a:cubicBezTo>
                <a:cubicBezTo>
                  <a:pt x="600" y="1855"/>
                  <a:pt x="587" y="1856"/>
                  <a:pt x="579" y="1863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 w="9525" cap="flat" cmpd="sng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hu-HU">
              <a:latin typeface="Open Sans" pitchFamily="34" charset="0"/>
              <a:cs typeface="Arial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3302752" y="1555845"/>
            <a:ext cx="1815152" cy="1077218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hu-HU" dirty="0"/>
              <a:t>Internetezők tábora:</a:t>
            </a:r>
          </a:p>
          <a:p>
            <a:pPr algn="ctr">
              <a:defRPr/>
            </a:pPr>
            <a:r>
              <a:rPr lang="hu-HU" sz="2800" b="1" dirty="0"/>
              <a:t>4.977.800</a:t>
            </a:r>
          </a:p>
        </p:txBody>
      </p:sp>
      <p:sp>
        <p:nvSpPr>
          <p:cNvPr id="6" name="Szaggatott nyíl jobbra 5"/>
          <p:cNvSpPr/>
          <p:nvPr/>
        </p:nvSpPr>
        <p:spPr>
          <a:xfrm rot="10800000">
            <a:off x="1733550" y="1828800"/>
            <a:ext cx="1187450" cy="436563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7" name="Szaggatott nyíl jobbra 6"/>
          <p:cNvSpPr/>
          <p:nvPr/>
        </p:nvSpPr>
        <p:spPr>
          <a:xfrm>
            <a:off x="5324475" y="1844675"/>
            <a:ext cx="1187450" cy="436563"/>
          </a:xfrm>
          <a:prstGeom prst="striped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864819" y="1665023"/>
            <a:ext cx="121465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 pitchFamily="34" charset="0"/>
                <a:cs typeface="Arial" charset="0"/>
              </a:rPr>
              <a:t>49,1%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52646" y="1735537"/>
            <a:ext cx="1214651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Open Sans" pitchFamily="34" charset="0"/>
                <a:cs typeface="Arial" charset="0"/>
              </a:rPr>
              <a:t>50,9%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1600200" y="5407025"/>
            <a:ext cx="16764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1.875.000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5257800" y="5257800"/>
            <a:ext cx="16938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1.055.000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5118100" y="3643313"/>
            <a:ext cx="15414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916.000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1733550" y="3951288"/>
            <a:ext cx="1536700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642.000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sp>
        <p:nvSpPr>
          <p:cNvPr id="15" name="Szövegdoboz 14"/>
          <p:cNvSpPr txBox="1"/>
          <p:nvPr/>
        </p:nvSpPr>
        <p:spPr>
          <a:xfrm>
            <a:off x="2590800" y="3124200"/>
            <a:ext cx="2211388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hu-HU" sz="1400" dirty="0">
                <a:solidFill>
                  <a:schemeClr val="accent2">
                    <a:lumMod val="50000"/>
                  </a:schemeClr>
                </a:solidFill>
                <a:latin typeface="Open Sans" pitchFamily="34" charset="0"/>
                <a:cs typeface="Arial" charset="0"/>
              </a:rPr>
              <a:t>Kb. 390.000 fő</a:t>
            </a:r>
            <a:endParaRPr lang="hu-HU" sz="1400" b="1" dirty="0">
              <a:solidFill>
                <a:schemeClr val="accent2">
                  <a:lumMod val="50000"/>
                </a:schemeClr>
              </a:solidFill>
              <a:latin typeface="Open Sans" pitchFamily="34" charset="0"/>
              <a:cs typeface="Arial" charset="0"/>
            </a:endParaRPr>
          </a:p>
        </p:txBody>
      </p:sp>
      <p:graphicFrame>
        <p:nvGraphicFramePr>
          <p:cNvPr id="46101" name="Object 4"/>
          <p:cNvGraphicFramePr>
            <a:graphicFrameLocks noChangeAspect="1"/>
          </p:cNvGraphicFramePr>
          <p:nvPr/>
        </p:nvGraphicFramePr>
        <p:xfrm>
          <a:off x="2032000" y="3386138"/>
          <a:ext cx="4303713" cy="312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r:id="rId4" imgW="4304149" imgH="3115326" progId="Excel.Chart.8">
                  <p:embed/>
                </p:oleObj>
              </mc:Choice>
              <mc:Fallback>
                <p:oleObj r:id="rId4" imgW="4304149" imgH="3115326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00" y="3386138"/>
                        <a:ext cx="4303713" cy="312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102" name="Szövegdoboz 16"/>
          <p:cNvSpPr txBox="1">
            <a:spLocks noChangeArrowheads="1"/>
          </p:cNvSpPr>
          <p:nvPr/>
        </p:nvSpPr>
        <p:spPr bwMode="auto">
          <a:xfrm>
            <a:off x="5918200" y="6316663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</p:txBody>
      </p:sp>
    </p:spTree>
    <p:extLst>
      <p:ext uri="{BB962C8B-B14F-4D97-AF65-F5344CB8AC3E}">
        <p14:creationId xmlns:p14="http://schemas.microsoft.com/office/powerpoint/2010/main" val="40450757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altLang="hu-HU" sz="1800" cap="none" smtClean="0">
                <a:ea typeface="Open Sans"/>
                <a:cs typeface="Open Sans"/>
              </a:rPr>
              <a:t>BUDAPEST ÉS PEST MEGYE ADJA AZ INTERNETEZŐK EGYHARMADÁT</a:t>
            </a:r>
          </a:p>
        </p:txBody>
      </p:sp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38" y="1096963"/>
            <a:ext cx="8132762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Szövegdoboz 3"/>
          <p:cNvSpPr txBox="1">
            <a:spLocks noChangeArrowheads="1"/>
          </p:cNvSpPr>
          <p:nvPr/>
        </p:nvSpPr>
        <p:spPr bwMode="auto">
          <a:xfrm>
            <a:off x="3581400" y="3076575"/>
            <a:ext cx="909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1.030.000</a:t>
            </a:r>
          </a:p>
        </p:txBody>
      </p:sp>
      <p:sp>
        <p:nvSpPr>
          <p:cNvPr id="47109" name="Szövegdoboz 4"/>
          <p:cNvSpPr txBox="1">
            <a:spLocks noChangeArrowheads="1"/>
          </p:cNvSpPr>
          <p:nvPr/>
        </p:nvSpPr>
        <p:spPr bwMode="auto">
          <a:xfrm>
            <a:off x="2514600" y="5715000"/>
            <a:ext cx="8048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118.000</a:t>
            </a:r>
          </a:p>
        </p:txBody>
      </p:sp>
      <p:sp>
        <p:nvSpPr>
          <p:cNvPr id="47110" name="Szövegdoboz 5"/>
          <p:cNvSpPr txBox="1">
            <a:spLocks noChangeArrowheads="1"/>
          </p:cNvSpPr>
          <p:nvPr/>
        </p:nvSpPr>
        <p:spPr bwMode="auto">
          <a:xfrm>
            <a:off x="3881438" y="4786313"/>
            <a:ext cx="1012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275.000</a:t>
            </a:r>
          </a:p>
        </p:txBody>
      </p:sp>
      <p:sp>
        <p:nvSpPr>
          <p:cNvPr id="47111" name="Szövegdoboz 6"/>
          <p:cNvSpPr txBox="1">
            <a:spLocks noChangeArrowheads="1"/>
          </p:cNvSpPr>
          <p:nvPr/>
        </p:nvSpPr>
        <p:spPr bwMode="auto">
          <a:xfrm>
            <a:off x="5910263" y="4435475"/>
            <a:ext cx="8445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152.000</a:t>
            </a:r>
          </a:p>
        </p:txBody>
      </p:sp>
      <p:sp>
        <p:nvSpPr>
          <p:cNvPr id="47112" name="Szövegdoboz 7"/>
          <p:cNvSpPr txBox="1">
            <a:spLocks noChangeArrowheads="1"/>
          </p:cNvSpPr>
          <p:nvPr/>
        </p:nvSpPr>
        <p:spPr bwMode="auto">
          <a:xfrm>
            <a:off x="5638800" y="1890713"/>
            <a:ext cx="9731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274.000</a:t>
            </a:r>
          </a:p>
        </p:txBody>
      </p:sp>
      <p:sp>
        <p:nvSpPr>
          <p:cNvPr id="47113" name="Szövegdoboz 8"/>
          <p:cNvSpPr txBox="1">
            <a:spLocks noChangeArrowheads="1"/>
          </p:cNvSpPr>
          <p:nvPr/>
        </p:nvSpPr>
        <p:spPr bwMode="auto">
          <a:xfrm>
            <a:off x="4997450" y="5067300"/>
            <a:ext cx="8572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171.000</a:t>
            </a:r>
          </a:p>
        </p:txBody>
      </p:sp>
      <p:sp>
        <p:nvSpPr>
          <p:cNvPr id="47114" name="Szövegdoboz 9"/>
          <p:cNvSpPr txBox="1">
            <a:spLocks noChangeArrowheads="1"/>
          </p:cNvSpPr>
          <p:nvPr/>
        </p:nvSpPr>
        <p:spPr bwMode="auto">
          <a:xfrm>
            <a:off x="2895600" y="3733800"/>
            <a:ext cx="930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265.000</a:t>
            </a:r>
          </a:p>
        </p:txBody>
      </p:sp>
      <p:sp>
        <p:nvSpPr>
          <p:cNvPr id="47115" name="Szövegdoboz 10"/>
          <p:cNvSpPr txBox="1">
            <a:spLocks noChangeArrowheads="1"/>
          </p:cNvSpPr>
          <p:nvPr/>
        </p:nvSpPr>
        <p:spPr bwMode="auto">
          <a:xfrm>
            <a:off x="1512888" y="2447925"/>
            <a:ext cx="8683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177.000</a:t>
            </a:r>
          </a:p>
        </p:txBody>
      </p:sp>
      <p:sp>
        <p:nvSpPr>
          <p:cNvPr id="47116" name="Szövegdoboz 11"/>
          <p:cNvSpPr txBox="1">
            <a:spLocks noChangeArrowheads="1"/>
          </p:cNvSpPr>
          <p:nvPr/>
        </p:nvSpPr>
        <p:spPr bwMode="auto">
          <a:xfrm>
            <a:off x="6477000" y="3128963"/>
            <a:ext cx="895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325.000</a:t>
            </a:r>
          </a:p>
        </p:txBody>
      </p:sp>
      <p:sp>
        <p:nvSpPr>
          <p:cNvPr id="47117" name="Szövegdoboz 12"/>
          <p:cNvSpPr txBox="1">
            <a:spLocks noChangeArrowheads="1"/>
          </p:cNvSpPr>
          <p:nvPr/>
        </p:nvSpPr>
        <p:spPr bwMode="auto">
          <a:xfrm>
            <a:off x="4914900" y="2543175"/>
            <a:ext cx="876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176.000</a:t>
            </a:r>
          </a:p>
        </p:txBody>
      </p:sp>
      <p:sp>
        <p:nvSpPr>
          <p:cNvPr id="47118" name="Szövegdoboz 13"/>
          <p:cNvSpPr txBox="1">
            <a:spLocks noChangeArrowheads="1"/>
          </p:cNvSpPr>
          <p:nvPr/>
        </p:nvSpPr>
        <p:spPr bwMode="auto">
          <a:xfrm>
            <a:off x="2455863" y="2886075"/>
            <a:ext cx="8794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176.000</a:t>
            </a:r>
          </a:p>
        </p:txBody>
      </p:sp>
      <p:sp>
        <p:nvSpPr>
          <p:cNvPr id="47119" name="Szövegdoboz 14"/>
          <p:cNvSpPr txBox="1">
            <a:spLocks noChangeArrowheads="1"/>
          </p:cNvSpPr>
          <p:nvPr/>
        </p:nvSpPr>
        <p:spPr bwMode="auto">
          <a:xfrm>
            <a:off x="3997325" y="2276475"/>
            <a:ext cx="8905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71.000</a:t>
            </a:r>
          </a:p>
        </p:txBody>
      </p:sp>
      <p:sp>
        <p:nvSpPr>
          <p:cNvPr id="47120" name="Szövegdoboz 15"/>
          <p:cNvSpPr txBox="1">
            <a:spLocks noChangeArrowheads="1"/>
          </p:cNvSpPr>
          <p:nvPr/>
        </p:nvSpPr>
        <p:spPr bwMode="auto">
          <a:xfrm>
            <a:off x="4295775" y="3429000"/>
            <a:ext cx="7953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533.000</a:t>
            </a:r>
          </a:p>
        </p:txBody>
      </p:sp>
      <p:sp>
        <p:nvSpPr>
          <p:cNvPr id="47121" name="Szövegdoboz 16"/>
          <p:cNvSpPr txBox="1">
            <a:spLocks noChangeArrowheads="1"/>
          </p:cNvSpPr>
          <p:nvPr/>
        </p:nvSpPr>
        <p:spPr bwMode="auto">
          <a:xfrm>
            <a:off x="1614488" y="4956175"/>
            <a:ext cx="9429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261.000</a:t>
            </a:r>
          </a:p>
        </p:txBody>
      </p:sp>
      <p:sp>
        <p:nvSpPr>
          <p:cNvPr id="47122" name="Szövegdoboz 17"/>
          <p:cNvSpPr txBox="1">
            <a:spLocks noChangeArrowheads="1"/>
          </p:cNvSpPr>
          <p:nvPr/>
        </p:nvSpPr>
        <p:spPr bwMode="auto">
          <a:xfrm>
            <a:off x="7096125" y="1752600"/>
            <a:ext cx="10112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242.000</a:t>
            </a:r>
          </a:p>
        </p:txBody>
      </p:sp>
      <p:sp>
        <p:nvSpPr>
          <p:cNvPr id="47123" name="Szövegdoboz 18"/>
          <p:cNvSpPr txBox="1">
            <a:spLocks noChangeArrowheads="1"/>
          </p:cNvSpPr>
          <p:nvPr/>
        </p:nvSpPr>
        <p:spPr bwMode="auto">
          <a:xfrm>
            <a:off x="2982913" y="4833938"/>
            <a:ext cx="809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92.000</a:t>
            </a:r>
          </a:p>
        </p:txBody>
      </p:sp>
      <p:sp>
        <p:nvSpPr>
          <p:cNvPr id="47124" name="Szövegdoboz 19"/>
          <p:cNvSpPr txBox="1">
            <a:spLocks noChangeArrowheads="1"/>
          </p:cNvSpPr>
          <p:nvPr/>
        </p:nvSpPr>
        <p:spPr bwMode="auto">
          <a:xfrm>
            <a:off x="5181600" y="3624263"/>
            <a:ext cx="914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136.000</a:t>
            </a:r>
          </a:p>
        </p:txBody>
      </p:sp>
      <p:sp>
        <p:nvSpPr>
          <p:cNvPr id="47125" name="Szövegdoboz 20"/>
          <p:cNvSpPr txBox="1">
            <a:spLocks noChangeArrowheads="1"/>
          </p:cNvSpPr>
          <p:nvPr/>
        </p:nvSpPr>
        <p:spPr bwMode="auto">
          <a:xfrm>
            <a:off x="812800" y="4529138"/>
            <a:ext cx="1006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89.000</a:t>
            </a:r>
          </a:p>
        </p:txBody>
      </p:sp>
      <p:sp>
        <p:nvSpPr>
          <p:cNvPr id="47126" name="Szövegdoboz 21"/>
          <p:cNvSpPr txBox="1">
            <a:spLocks noChangeArrowheads="1"/>
          </p:cNvSpPr>
          <p:nvPr/>
        </p:nvSpPr>
        <p:spPr bwMode="auto">
          <a:xfrm>
            <a:off x="873125" y="3619500"/>
            <a:ext cx="8858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119.000</a:t>
            </a:r>
          </a:p>
        </p:txBody>
      </p:sp>
      <p:sp>
        <p:nvSpPr>
          <p:cNvPr id="47127" name="Szövegdoboz 22"/>
          <p:cNvSpPr txBox="1">
            <a:spLocks noChangeArrowheads="1"/>
          </p:cNvSpPr>
          <p:nvPr/>
        </p:nvSpPr>
        <p:spPr bwMode="auto">
          <a:xfrm>
            <a:off x="1778000" y="3762375"/>
            <a:ext cx="86995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200" b="1">
                <a:latin typeface="Open Sans"/>
              </a:rPr>
              <a:t>188.000</a:t>
            </a:r>
          </a:p>
        </p:txBody>
      </p:sp>
      <p:sp>
        <p:nvSpPr>
          <p:cNvPr id="47128" name="Szövegdoboz 23"/>
          <p:cNvSpPr txBox="1">
            <a:spLocks noChangeArrowheads="1"/>
          </p:cNvSpPr>
          <p:nvPr/>
        </p:nvSpPr>
        <p:spPr bwMode="auto">
          <a:xfrm>
            <a:off x="5918200" y="6316663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</p:txBody>
      </p:sp>
      <p:sp>
        <p:nvSpPr>
          <p:cNvPr id="26" name="Ellipszis 25"/>
          <p:cNvSpPr/>
          <p:nvPr/>
        </p:nvSpPr>
        <p:spPr>
          <a:xfrm>
            <a:off x="3581400" y="2680900"/>
            <a:ext cx="1600200" cy="1220086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7" name="Ellipszis 26"/>
          <p:cNvSpPr/>
          <p:nvPr/>
        </p:nvSpPr>
        <p:spPr>
          <a:xfrm>
            <a:off x="6099397" y="2532164"/>
            <a:ext cx="1600200" cy="1220086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dirty="0"/>
          </a:p>
        </p:txBody>
      </p:sp>
      <p:sp>
        <p:nvSpPr>
          <p:cNvPr id="28" name="Ellipszis 27"/>
          <p:cNvSpPr/>
          <p:nvPr/>
        </p:nvSpPr>
        <p:spPr>
          <a:xfrm>
            <a:off x="5328882" y="1142557"/>
            <a:ext cx="1600200" cy="1220086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9" name="Ellipszis 28"/>
          <p:cNvSpPr/>
          <p:nvPr/>
        </p:nvSpPr>
        <p:spPr>
          <a:xfrm>
            <a:off x="3629721" y="4102967"/>
            <a:ext cx="1600200" cy="1220086"/>
          </a:xfrm>
          <a:prstGeom prst="ellipse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454191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NÉHÁNY ÉRDEKESSÉG AZ ONLINE POPULÁCIÓRÓL</a:t>
            </a:r>
            <a:endParaRPr lang="hu-HU" sz="2400" dirty="0"/>
          </a:p>
        </p:txBody>
      </p:sp>
      <p:grpSp>
        <p:nvGrpSpPr>
          <p:cNvPr id="20" name="Group 5"/>
          <p:cNvGrpSpPr>
            <a:grpSpLocks/>
          </p:cNvGrpSpPr>
          <p:nvPr/>
        </p:nvGrpSpPr>
        <p:grpSpPr bwMode="auto">
          <a:xfrm>
            <a:off x="3336925" y="1371600"/>
            <a:ext cx="2530475" cy="4398963"/>
            <a:chOff x="2193" y="1120"/>
            <a:chExt cx="1372" cy="2147"/>
          </a:xfrm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</p:grpSpPr>
        <p:sp>
          <p:nvSpPr>
            <p:cNvPr id="21" name="Freeform 6"/>
            <p:cNvSpPr>
              <a:spLocks noEditPoints="1"/>
            </p:cNvSpPr>
            <p:nvPr/>
          </p:nvSpPr>
          <p:spPr bwMode="gray">
            <a:xfrm>
              <a:off x="2877" y="1195"/>
              <a:ext cx="688" cy="2072"/>
            </a:xfrm>
            <a:custGeom>
              <a:avLst/>
              <a:gdLst>
                <a:gd name="T0" fmla="*/ 222 w 882"/>
                <a:gd name="T1" fmla="*/ 174 h 2657"/>
                <a:gd name="T2" fmla="*/ 198 w 882"/>
                <a:gd name="T3" fmla="*/ 146 h 2657"/>
                <a:gd name="T4" fmla="*/ 176 w 882"/>
                <a:gd name="T5" fmla="*/ 115 h 2657"/>
                <a:gd name="T6" fmla="*/ 166 w 882"/>
                <a:gd name="T7" fmla="*/ 101 h 2657"/>
                <a:gd name="T8" fmla="*/ 152 w 882"/>
                <a:gd name="T9" fmla="*/ 73 h 2657"/>
                <a:gd name="T10" fmla="*/ 152 w 882"/>
                <a:gd name="T11" fmla="*/ 45 h 2657"/>
                <a:gd name="T12" fmla="*/ 125 w 882"/>
                <a:gd name="T13" fmla="*/ 3 h 2657"/>
                <a:gd name="T14" fmla="*/ 113 w 882"/>
                <a:gd name="T15" fmla="*/ 4 h 2657"/>
                <a:gd name="T16" fmla="*/ 95 w 882"/>
                <a:gd name="T17" fmla="*/ 4 h 2657"/>
                <a:gd name="T18" fmla="*/ 62 w 882"/>
                <a:gd name="T19" fmla="*/ 43 h 2657"/>
                <a:gd name="T20" fmla="*/ 63 w 882"/>
                <a:gd name="T21" fmla="*/ 94 h 2657"/>
                <a:gd name="T22" fmla="*/ 66 w 882"/>
                <a:gd name="T23" fmla="*/ 118 h 2657"/>
                <a:gd name="T24" fmla="*/ 62 w 882"/>
                <a:gd name="T25" fmla="*/ 139 h 2657"/>
                <a:gd name="T26" fmla="*/ 62 w 882"/>
                <a:gd name="T27" fmla="*/ 123 h 2657"/>
                <a:gd name="T28" fmla="*/ 66 w 882"/>
                <a:gd name="T29" fmla="*/ 134 h 2657"/>
                <a:gd name="T30" fmla="*/ 66 w 882"/>
                <a:gd name="T31" fmla="*/ 146 h 2657"/>
                <a:gd name="T32" fmla="*/ 73 w 882"/>
                <a:gd name="T33" fmla="*/ 147 h 2657"/>
                <a:gd name="T34" fmla="*/ 34 w 882"/>
                <a:gd name="T35" fmla="*/ 234 h 2657"/>
                <a:gd name="T36" fmla="*/ 17 w 882"/>
                <a:gd name="T37" fmla="*/ 233 h 2657"/>
                <a:gd name="T38" fmla="*/ 4 w 882"/>
                <a:gd name="T39" fmla="*/ 243 h 2657"/>
                <a:gd name="T40" fmla="*/ 0 w 882"/>
                <a:gd name="T41" fmla="*/ 256 h 2657"/>
                <a:gd name="T42" fmla="*/ 18 w 882"/>
                <a:gd name="T43" fmla="*/ 274 h 2657"/>
                <a:gd name="T44" fmla="*/ 27 w 882"/>
                <a:gd name="T45" fmla="*/ 289 h 2657"/>
                <a:gd name="T46" fmla="*/ 16 w 882"/>
                <a:gd name="T47" fmla="*/ 360 h 2657"/>
                <a:gd name="T48" fmla="*/ 34 w 882"/>
                <a:gd name="T49" fmla="*/ 367 h 2657"/>
                <a:gd name="T50" fmla="*/ 21 w 882"/>
                <a:gd name="T51" fmla="*/ 493 h 2657"/>
                <a:gd name="T52" fmla="*/ 61 w 882"/>
                <a:gd name="T53" fmla="*/ 512 h 2657"/>
                <a:gd name="T54" fmla="*/ 66 w 882"/>
                <a:gd name="T55" fmla="*/ 537 h 2657"/>
                <a:gd name="T56" fmla="*/ 74 w 882"/>
                <a:gd name="T57" fmla="*/ 681 h 2657"/>
                <a:gd name="T58" fmla="*/ 61 w 882"/>
                <a:gd name="T59" fmla="*/ 700 h 2657"/>
                <a:gd name="T60" fmla="*/ 44 w 882"/>
                <a:gd name="T61" fmla="*/ 731 h 2657"/>
                <a:gd name="T62" fmla="*/ 109 w 882"/>
                <a:gd name="T63" fmla="*/ 700 h 2657"/>
                <a:gd name="T64" fmla="*/ 112 w 882"/>
                <a:gd name="T65" fmla="*/ 714 h 2657"/>
                <a:gd name="T66" fmla="*/ 98 w 882"/>
                <a:gd name="T67" fmla="*/ 739 h 2657"/>
                <a:gd name="T68" fmla="*/ 98 w 882"/>
                <a:gd name="T69" fmla="*/ 766 h 2657"/>
                <a:gd name="T70" fmla="*/ 151 w 882"/>
                <a:gd name="T71" fmla="*/ 735 h 2657"/>
                <a:gd name="T72" fmla="*/ 157 w 882"/>
                <a:gd name="T73" fmla="*/ 742 h 2657"/>
                <a:gd name="T74" fmla="*/ 154 w 882"/>
                <a:gd name="T75" fmla="*/ 692 h 2657"/>
                <a:gd name="T76" fmla="*/ 140 w 882"/>
                <a:gd name="T77" fmla="*/ 593 h 2657"/>
                <a:gd name="T78" fmla="*/ 115 w 882"/>
                <a:gd name="T79" fmla="*/ 512 h 2657"/>
                <a:gd name="T80" fmla="*/ 136 w 882"/>
                <a:gd name="T81" fmla="*/ 482 h 2657"/>
                <a:gd name="T82" fmla="*/ 158 w 882"/>
                <a:gd name="T83" fmla="*/ 349 h 2657"/>
                <a:gd name="T84" fmla="*/ 184 w 882"/>
                <a:gd name="T85" fmla="*/ 345 h 2657"/>
                <a:gd name="T86" fmla="*/ 226 w 882"/>
                <a:gd name="T87" fmla="*/ 276 h 2657"/>
                <a:gd name="T88" fmla="*/ 254 w 882"/>
                <a:gd name="T89" fmla="*/ 233 h 2657"/>
                <a:gd name="T90" fmla="*/ 165 w 882"/>
                <a:gd name="T91" fmla="*/ 96 h 2657"/>
                <a:gd name="T92" fmla="*/ 152 w 882"/>
                <a:gd name="T93" fmla="*/ 84 h 2657"/>
                <a:gd name="T94" fmla="*/ 152 w 882"/>
                <a:gd name="T95" fmla="*/ 84 h 2657"/>
                <a:gd name="T96" fmla="*/ 154 w 882"/>
                <a:gd name="T97" fmla="*/ 87 h 2657"/>
                <a:gd name="T98" fmla="*/ 165 w 882"/>
                <a:gd name="T99" fmla="*/ 103 h 2657"/>
                <a:gd name="T100" fmla="*/ 165 w 882"/>
                <a:gd name="T101" fmla="*/ 112 h 2657"/>
                <a:gd name="T102" fmla="*/ 176 w 882"/>
                <a:gd name="T103" fmla="*/ 115 h 2657"/>
                <a:gd name="T104" fmla="*/ 198 w 882"/>
                <a:gd name="T105" fmla="*/ 247 h 2657"/>
                <a:gd name="T106" fmla="*/ 183 w 882"/>
                <a:gd name="T107" fmla="*/ 264 h 2657"/>
                <a:gd name="T108" fmla="*/ 179 w 882"/>
                <a:gd name="T109" fmla="*/ 247 h 2657"/>
                <a:gd name="T110" fmla="*/ 195 w 882"/>
                <a:gd name="T111" fmla="*/ 228 h 26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82"/>
                <a:gd name="T169" fmla="*/ 0 h 2657"/>
                <a:gd name="T170" fmla="*/ 882 w 882"/>
                <a:gd name="T171" fmla="*/ 2657 h 26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82" h="2657">
                  <a:moveTo>
                    <a:pt x="880" y="811"/>
                  </a:moveTo>
                  <a:cubicBezTo>
                    <a:pt x="878" y="804"/>
                    <a:pt x="875" y="763"/>
                    <a:pt x="862" y="738"/>
                  </a:cubicBezTo>
                  <a:cubicBezTo>
                    <a:pt x="848" y="713"/>
                    <a:pt x="780" y="621"/>
                    <a:pt x="765" y="603"/>
                  </a:cubicBezTo>
                  <a:cubicBezTo>
                    <a:pt x="750" y="585"/>
                    <a:pt x="725" y="571"/>
                    <a:pt x="716" y="563"/>
                  </a:cubicBezTo>
                  <a:cubicBezTo>
                    <a:pt x="708" y="555"/>
                    <a:pt x="702" y="539"/>
                    <a:pt x="701" y="531"/>
                  </a:cubicBezTo>
                  <a:cubicBezTo>
                    <a:pt x="700" y="523"/>
                    <a:pt x="689" y="511"/>
                    <a:pt x="686" y="507"/>
                  </a:cubicBezTo>
                  <a:cubicBezTo>
                    <a:pt x="683" y="503"/>
                    <a:pt x="677" y="469"/>
                    <a:pt x="673" y="449"/>
                  </a:cubicBezTo>
                  <a:cubicBezTo>
                    <a:pt x="668" y="428"/>
                    <a:pt x="651" y="409"/>
                    <a:pt x="646" y="407"/>
                  </a:cubicBezTo>
                  <a:cubicBezTo>
                    <a:pt x="644" y="406"/>
                    <a:pt x="629" y="403"/>
                    <a:pt x="612" y="400"/>
                  </a:cubicBezTo>
                  <a:cubicBezTo>
                    <a:pt x="611" y="393"/>
                    <a:pt x="609" y="378"/>
                    <a:pt x="595" y="368"/>
                  </a:cubicBezTo>
                  <a:cubicBezTo>
                    <a:pt x="584" y="360"/>
                    <a:pt x="579" y="361"/>
                    <a:pt x="573" y="359"/>
                  </a:cubicBezTo>
                  <a:cubicBezTo>
                    <a:pt x="574" y="357"/>
                    <a:pt x="575" y="354"/>
                    <a:pt x="575" y="352"/>
                  </a:cubicBezTo>
                  <a:cubicBezTo>
                    <a:pt x="580" y="350"/>
                    <a:pt x="597" y="342"/>
                    <a:pt x="595" y="329"/>
                  </a:cubicBezTo>
                  <a:cubicBezTo>
                    <a:pt x="592" y="313"/>
                    <a:pt x="565" y="298"/>
                    <a:pt x="539" y="295"/>
                  </a:cubicBezTo>
                  <a:cubicBezTo>
                    <a:pt x="534" y="283"/>
                    <a:pt x="530" y="265"/>
                    <a:pt x="528" y="252"/>
                  </a:cubicBezTo>
                  <a:cubicBezTo>
                    <a:pt x="528" y="245"/>
                    <a:pt x="529" y="239"/>
                    <a:pt x="530" y="234"/>
                  </a:cubicBezTo>
                  <a:cubicBezTo>
                    <a:pt x="533" y="222"/>
                    <a:pt x="521" y="199"/>
                    <a:pt x="521" y="199"/>
                  </a:cubicBezTo>
                  <a:cubicBezTo>
                    <a:pt x="521" y="199"/>
                    <a:pt x="537" y="182"/>
                    <a:pt x="528" y="158"/>
                  </a:cubicBezTo>
                  <a:cubicBezTo>
                    <a:pt x="519" y="133"/>
                    <a:pt x="507" y="114"/>
                    <a:pt x="502" y="106"/>
                  </a:cubicBezTo>
                  <a:cubicBezTo>
                    <a:pt x="497" y="98"/>
                    <a:pt x="484" y="77"/>
                    <a:pt x="483" y="61"/>
                  </a:cubicBezTo>
                  <a:cubicBezTo>
                    <a:pt x="482" y="45"/>
                    <a:pt x="459" y="20"/>
                    <a:pt x="432" y="10"/>
                  </a:cubicBezTo>
                  <a:cubicBezTo>
                    <a:pt x="405" y="0"/>
                    <a:pt x="407" y="12"/>
                    <a:pt x="407" y="12"/>
                  </a:cubicBezTo>
                  <a:cubicBezTo>
                    <a:pt x="407" y="12"/>
                    <a:pt x="402" y="10"/>
                    <a:pt x="399" y="12"/>
                  </a:cubicBezTo>
                  <a:cubicBezTo>
                    <a:pt x="396" y="14"/>
                    <a:pt x="392" y="16"/>
                    <a:pt x="392" y="16"/>
                  </a:cubicBezTo>
                  <a:cubicBezTo>
                    <a:pt x="392" y="16"/>
                    <a:pt x="391" y="16"/>
                    <a:pt x="390" y="15"/>
                  </a:cubicBezTo>
                  <a:cubicBezTo>
                    <a:pt x="387" y="11"/>
                    <a:pt x="376" y="2"/>
                    <a:pt x="357" y="6"/>
                  </a:cubicBezTo>
                  <a:cubicBezTo>
                    <a:pt x="333" y="11"/>
                    <a:pt x="331" y="14"/>
                    <a:pt x="331" y="14"/>
                  </a:cubicBezTo>
                  <a:cubicBezTo>
                    <a:pt x="331" y="14"/>
                    <a:pt x="304" y="14"/>
                    <a:pt x="275" y="52"/>
                  </a:cubicBezTo>
                  <a:cubicBezTo>
                    <a:pt x="245" y="89"/>
                    <a:pt x="245" y="97"/>
                    <a:pt x="245" y="97"/>
                  </a:cubicBezTo>
                  <a:cubicBezTo>
                    <a:pt x="245" y="97"/>
                    <a:pt x="222" y="123"/>
                    <a:pt x="212" y="148"/>
                  </a:cubicBezTo>
                  <a:cubicBezTo>
                    <a:pt x="202" y="174"/>
                    <a:pt x="206" y="209"/>
                    <a:pt x="206" y="219"/>
                  </a:cubicBezTo>
                  <a:cubicBezTo>
                    <a:pt x="206" y="229"/>
                    <a:pt x="208" y="255"/>
                    <a:pt x="207" y="274"/>
                  </a:cubicBezTo>
                  <a:cubicBezTo>
                    <a:pt x="206" y="292"/>
                    <a:pt x="219" y="309"/>
                    <a:pt x="219" y="323"/>
                  </a:cubicBezTo>
                  <a:cubicBezTo>
                    <a:pt x="219" y="337"/>
                    <a:pt x="233" y="351"/>
                    <a:pt x="228" y="377"/>
                  </a:cubicBezTo>
                  <a:cubicBezTo>
                    <a:pt x="226" y="389"/>
                    <a:pt x="228" y="398"/>
                    <a:pt x="229" y="406"/>
                  </a:cubicBezTo>
                  <a:cubicBezTo>
                    <a:pt x="228" y="407"/>
                    <a:pt x="228" y="407"/>
                    <a:pt x="227" y="407"/>
                  </a:cubicBezTo>
                  <a:cubicBezTo>
                    <a:pt x="213" y="416"/>
                    <a:pt x="196" y="430"/>
                    <a:pt x="196" y="441"/>
                  </a:cubicBezTo>
                  <a:cubicBezTo>
                    <a:pt x="196" y="452"/>
                    <a:pt x="200" y="464"/>
                    <a:pt x="204" y="470"/>
                  </a:cubicBezTo>
                  <a:cubicBezTo>
                    <a:pt x="209" y="475"/>
                    <a:pt x="216" y="479"/>
                    <a:pt x="216" y="479"/>
                  </a:cubicBezTo>
                  <a:cubicBezTo>
                    <a:pt x="219" y="478"/>
                    <a:pt x="219" y="478"/>
                    <a:pt x="219" y="478"/>
                  </a:cubicBezTo>
                  <a:cubicBezTo>
                    <a:pt x="219" y="478"/>
                    <a:pt x="208" y="473"/>
                    <a:pt x="202" y="458"/>
                  </a:cubicBezTo>
                  <a:cubicBezTo>
                    <a:pt x="197" y="443"/>
                    <a:pt x="201" y="433"/>
                    <a:pt x="212" y="426"/>
                  </a:cubicBezTo>
                  <a:cubicBezTo>
                    <a:pt x="218" y="423"/>
                    <a:pt x="224" y="420"/>
                    <a:pt x="230" y="417"/>
                  </a:cubicBezTo>
                  <a:cubicBezTo>
                    <a:pt x="231" y="422"/>
                    <a:pt x="230" y="428"/>
                    <a:pt x="227" y="434"/>
                  </a:cubicBezTo>
                  <a:cubicBezTo>
                    <a:pt x="218" y="454"/>
                    <a:pt x="229" y="467"/>
                    <a:pt x="229" y="467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46" y="467"/>
                    <a:pt x="242" y="471"/>
                    <a:pt x="240" y="472"/>
                  </a:cubicBezTo>
                  <a:cubicBezTo>
                    <a:pt x="228" y="481"/>
                    <a:pt x="223" y="504"/>
                    <a:pt x="228" y="507"/>
                  </a:cubicBezTo>
                  <a:cubicBezTo>
                    <a:pt x="233" y="510"/>
                    <a:pt x="236" y="496"/>
                    <a:pt x="251" y="502"/>
                  </a:cubicBezTo>
                  <a:cubicBezTo>
                    <a:pt x="252" y="502"/>
                    <a:pt x="252" y="502"/>
                    <a:pt x="252" y="502"/>
                  </a:cubicBezTo>
                  <a:cubicBezTo>
                    <a:pt x="252" y="506"/>
                    <a:pt x="252" y="508"/>
                    <a:pt x="252" y="508"/>
                  </a:cubicBezTo>
                  <a:cubicBezTo>
                    <a:pt x="252" y="508"/>
                    <a:pt x="156" y="646"/>
                    <a:pt x="147" y="689"/>
                  </a:cubicBezTo>
                  <a:cubicBezTo>
                    <a:pt x="137" y="731"/>
                    <a:pt x="134" y="807"/>
                    <a:pt x="134" y="807"/>
                  </a:cubicBezTo>
                  <a:cubicBezTo>
                    <a:pt x="134" y="807"/>
                    <a:pt x="126" y="811"/>
                    <a:pt x="119" y="812"/>
                  </a:cubicBezTo>
                  <a:cubicBezTo>
                    <a:pt x="112" y="814"/>
                    <a:pt x="104" y="821"/>
                    <a:pt x="104" y="821"/>
                  </a:cubicBezTo>
                  <a:cubicBezTo>
                    <a:pt x="83" y="823"/>
                    <a:pt x="83" y="823"/>
                    <a:pt x="83" y="823"/>
                  </a:cubicBezTo>
                  <a:cubicBezTo>
                    <a:pt x="83" y="823"/>
                    <a:pt x="68" y="812"/>
                    <a:pt x="59" y="809"/>
                  </a:cubicBezTo>
                  <a:cubicBezTo>
                    <a:pt x="50" y="807"/>
                    <a:pt x="42" y="816"/>
                    <a:pt x="38" y="821"/>
                  </a:cubicBezTo>
                  <a:cubicBezTo>
                    <a:pt x="33" y="825"/>
                    <a:pt x="29" y="824"/>
                    <a:pt x="25" y="827"/>
                  </a:cubicBezTo>
                  <a:cubicBezTo>
                    <a:pt x="20" y="829"/>
                    <a:pt x="18" y="839"/>
                    <a:pt x="16" y="843"/>
                  </a:cubicBezTo>
                  <a:cubicBezTo>
                    <a:pt x="14" y="846"/>
                    <a:pt x="10" y="846"/>
                    <a:pt x="6" y="850"/>
                  </a:cubicBezTo>
                  <a:cubicBezTo>
                    <a:pt x="3" y="853"/>
                    <a:pt x="6" y="870"/>
                    <a:pt x="6" y="870"/>
                  </a:cubicBezTo>
                  <a:cubicBezTo>
                    <a:pt x="6" y="870"/>
                    <a:pt x="0" y="881"/>
                    <a:pt x="0" y="885"/>
                  </a:cubicBezTo>
                  <a:cubicBezTo>
                    <a:pt x="0" y="888"/>
                    <a:pt x="2" y="902"/>
                    <a:pt x="3" y="910"/>
                  </a:cubicBezTo>
                  <a:cubicBezTo>
                    <a:pt x="5" y="919"/>
                    <a:pt x="18" y="928"/>
                    <a:pt x="18" y="928"/>
                  </a:cubicBezTo>
                  <a:cubicBezTo>
                    <a:pt x="18" y="928"/>
                    <a:pt x="33" y="953"/>
                    <a:pt x="62" y="954"/>
                  </a:cubicBezTo>
                  <a:cubicBezTo>
                    <a:pt x="71" y="954"/>
                    <a:pt x="90" y="955"/>
                    <a:pt x="96" y="958"/>
                  </a:cubicBezTo>
                  <a:cubicBezTo>
                    <a:pt x="103" y="961"/>
                    <a:pt x="122" y="961"/>
                    <a:pt x="122" y="961"/>
                  </a:cubicBezTo>
                  <a:cubicBezTo>
                    <a:pt x="122" y="961"/>
                    <a:pt x="103" y="988"/>
                    <a:pt x="95" y="1005"/>
                  </a:cubicBezTo>
                  <a:cubicBezTo>
                    <a:pt x="88" y="1023"/>
                    <a:pt x="78" y="1082"/>
                    <a:pt x="74" y="1118"/>
                  </a:cubicBezTo>
                  <a:cubicBezTo>
                    <a:pt x="71" y="1155"/>
                    <a:pt x="47" y="1236"/>
                    <a:pt x="45" y="1241"/>
                  </a:cubicBezTo>
                  <a:cubicBezTo>
                    <a:pt x="43" y="1246"/>
                    <a:pt x="42" y="1252"/>
                    <a:pt x="55" y="1251"/>
                  </a:cubicBezTo>
                  <a:cubicBezTo>
                    <a:pt x="68" y="1250"/>
                    <a:pt x="81" y="1240"/>
                    <a:pt x="86" y="1233"/>
                  </a:cubicBezTo>
                  <a:cubicBezTo>
                    <a:pt x="91" y="1225"/>
                    <a:pt x="121" y="1221"/>
                    <a:pt x="121" y="1221"/>
                  </a:cubicBezTo>
                  <a:cubicBezTo>
                    <a:pt x="116" y="1272"/>
                    <a:pt x="116" y="1272"/>
                    <a:pt x="116" y="1272"/>
                  </a:cubicBezTo>
                  <a:cubicBezTo>
                    <a:pt x="112" y="1300"/>
                    <a:pt x="89" y="1455"/>
                    <a:pt x="79" y="1535"/>
                  </a:cubicBezTo>
                  <a:cubicBezTo>
                    <a:pt x="68" y="1615"/>
                    <a:pt x="69" y="1679"/>
                    <a:pt x="69" y="1679"/>
                  </a:cubicBezTo>
                  <a:cubicBezTo>
                    <a:pt x="69" y="1679"/>
                    <a:pt x="66" y="1701"/>
                    <a:pt x="74" y="1711"/>
                  </a:cubicBezTo>
                  <a:cubicBezTo>
                    <a:pt x="81" y="1720"/>
                    <a:pt x="124" y="1731"/>
                    <a:pt x="156" y="1734"/>
                  </a:cubicBezTo>
                  <a:cubicBezTo>
                    <a:pt x="187" y="1738"/>
                    <a:pt x="209" y="1756"/>
                    <a:pt x="209" y="1756"/>
                  </a:cubicBezTo>
                  <a:cubicBezTo>
                    <a:pt x="209" y="1756"/>
                    <a:pt x="209" y="1769"/>
                    <a:pt x="210" y="1775"/>
                  </a:cubicBezTo>
                  <a:cubicBezTo>
                    <a:pt x="211" y="1781"/>
                    <a:pt x="219" y="1794"/>
                    <a:pt x="219" y="1794"/>
                  </a:cubicBezTo>
                  <a:cubicBezTo>
                    <a:pt x="219" y="1794"/>
                    <a:pt x="218" y="1817"/>
                    <a:pt x="218" y="1831"/>
                  </a:cubicBezTo>
                  <a:cubicBezTo>
                    <a:pt x="217" y="1844"/>
                    <a:pt x="230" y="1865"/>
                    <a:pt x="230" y="1865"/>
                  </a:cubicBezTo>
                  <a:cubicBezTo>
                    <a:pt x="230" y="1865"/>
                    <a:pt x="231" y="1923"/>
                    <a:pt x="243" y="2003"/>
                  </a:cubicBezTo>
                  <a:cubicBezTo>
                    <a:pt x="254" y="2084"/>
                    <a:pt x="283" y="2205"/>
                    <a:pt x="282" y="2269"/>
                  </a:cubicBezTo>
                  <a:cubicBezTo>
                    <a:pt x="281" y="2333"/>
                    <a:pt x="269" y="2342"/>
                    <a:pt x="256" y="2361"/>
                  </a:cubicBezTo>
                  <a:cubicBezTo>
                    <a:pt x="244" y="2380"/>
                    <a:pt x="233" y="2402"/>
                    <a:pt x="233" y="2402"/>
                  </a:cubicBezTo>
                  <a:cubicBezTo>
                    <a:pt x="233" y="2402"/>
                    <a:pt x="224" y="2405"/>
                    <a:pt x="219" y="2408"/>
                  </a:cubicBezTo>
                  <a:cubicBezTo>
                    <a:pt x="214" y="2411"/>
                    <a:pt x="215" y="2420"/>
                    <a:pt x="210" y="2428"/>
                  </a:cubicBezTo>
                  <a:cubicBezTo>
                    <a:pt x="205" y="2436"/>
                    <a:pt x="166" y="2459"/>
                    <a:pt x="156" y="2464"/>
                  </a:cubicBezTo>
                  <a:cubicBezTo>
                    <a:pt x="147" y="2468"/>
                    <a:pt x="124" y="2490"/>
                    <a:pt x="119" y="2504"/>
                  </a:cubicBezTo>
                  <a:cubicBezTo>
                    <a:pt x="113" y="2517"/>
                    <a:pt x="142" y="2531"/>
                    <a:pt x="154" y="2534"/>
                  </a:cubicBezTo>
                  <a:cubicBezTo>
                    <a:pt x="166" y="2537"/>
                    <a:pt x="225" y="2540"/>
                    <a:pt x="258" y="2525"/>
                  </a:cubicBezTo>
                  <a:cubicBezTo>
                    <a:pt x="290" y="2510"/>
                    <a:pt x="310" y="2471"/>
                    <a:pt x="326" y="2455"/>
                  </a:cubicBezTo>
                  <a:cubicBezTo>
                    <a:pt x="343" y="2440"/>
                    <a:pt x="376" y="2423"/>
                    <a:pt x="380" y="2425"/>
                  </a:cubicBezTo>
                  <a:cubicBezTo>
                    <a:pt x="384" y="2427"/>
                    <a:pt x="381" y="2447"/>
                    <a:pt x="380" y="2452"/>
                  </a:cubicBezTo>
                  <a:cubicBezTo>
                    <a:pt x="379" y="2457"/>
                    <a:pt x="376" y="2462"/>
                    <a:pt x="378" y="2466"/>
                  </a:cubicBezTo>
                  <a:cubicBezTo>
                    <a:pt x="379" y="2470"/>
                    <a:pt x="388" y="2475"/>
                    <a:pt x="388" y="2475"/>
                  </a:cubicBezTo>
                  <a:cubicBezTo>
                    <a:pt x="376" y="2509"/>
                    <a:pt x="376" y="2509"/>
                    <a:pt x="376" y="2509"/>
                  </a:cubicBezTo>
                  <a:cubicBezTo>
                    <a:pt x="376" y="2509"/>
                    <a:pt x="368" y="2514"/>
                    <a:pt x="368" y="2524"/>
                  </a:cubicBezTo>
                  <a:cubicBezTo>
                    <a:pt x="367" y="2535"/>
                    <a:pt x="354" y="2547"/>
                    <a:pt x="341" y="2563"/>
                  </a:cubicBezTo>
                  <a:cubicBezTo>
                    <a:pt x="329" y="2579"/>
                    <a:pt x="313" y="2590"/>
                    <a:pt x="304" y="2599"/>
                  </a:cubicBezTo>
                  <a:cubicBezTo>
                    <a:pt x="294" y="2607"/>
                    <a:pt x="284" y="2625"/>
                    <a:pt x="285" y="2636"/>
                  </a:cubicBezTo>
                  <a:cubicBezTo>
                    <a:pt x="286" y="2647"/>
                    <a:pt x="313" y="2652"/>
                    <a:pt x="338" y="2655"/>
                  </a:cubicBezTo>
                  <a:cubicBezTo>
                    <a:pt x="363" y="2657"/>
                    <a:pt x="419" y="2648"/>
                    <a:pt x="455" y="2629"/>
                  </a:cubicBezTo>
                  <a:cubicBezTo>
                    <a:pt x="490" y="2609"/>
                    <a:pt x="500" y="2553"/>
                    <a:pt x="506" y="2547"/>
                  </a:cubicBezTo>
                  <a:cubicBezTo>
                    <a:pt x="512" y="2540"/>
                    <a:pt x="518" y="2536"/>
                    <a:pt x="521" y="2548"/>
                  </a:cubicBezTo>
                  <a:cubicBezTo>
                    <a:pt x="525" y="2560"/>
                    <a:pt x="521" y="2570"/>
                    <a:pt x="521" y="2570"/>
                  </a:cubicBezTo>
                  <a:cubicBezTo>
                    <a:pt x="521" y="2570"/>
                    <a:pt x="521" y="2577"/>
                    <a:pt x="530" y="2578"/>
                  </a:cubicBezTo>
                  <a:cubicBezTo>
                    <a:pt x="540" y="2579"/>
                    <a:pt x="544" y="2572"/>
                    <a:pt x="544" y="2572"/>
                  </a:cubicBezTo>
                  <a:cubicBezTo>
                    <a:pt x="544" y="2572"/>
                    <a:pt x="543" y="2548"/>
                    <a:pt x="543" y="2530"/>
                  </a:cubicBezTo>
                  <a:cubicBezTo>
                    <a:pt x="544" y="2513"/>
                    <a:pt x="558" y="2489"/>
                    <a:pt x="561" y="2465"/>
                  </a:cubicBezTo>
                  <a:cubicBezTo>
                    <a:pt x="563" y="2440"/>
                    <a:pt x="537" y="2404"/>
                    <a:pt x="533" y="2399"/>
                  </a:cubicBezTo>
                  <a:cubicBezTo>
                    <a:pt x="528" y="2394"/>
                    <a:pt x="524" y="2393"/>
                    <a:pt x="524" y="2393"/>
                  </a:cubicBezTo>
                  <a:cubicBezTo>
                    <a:pt x="524" y="2393"/>
                    <a:pt x="510" y="2367"/>
                    <a:pt x="508" y="2330"/>
                  </a:cubicBezTo>
                  <a:cubicBezTo>
                    <a:pt x="506" y="2308"/>
                    <a:pt x="506" y="2182"/>
                    <a:pt x="486" y="2056"/>
                  </a:cubicBezTo>
                  <a:cubicBezTo>
                    <a:pt x="470" y="1952"/>
                    <a:pt x="425" y="1892"/>
                    <a:pt x="425" y="1892"/>
                  </a:cubicBezTo>
                  <a:cubicBezTo>
                    <a:pt x="408" y="1867"/>
                    <a:pt x="401" y="1848"/>
                    <a:pt x="398" y="1826"/>
                  </a:cubicBezTo>
                  <a:cubicBezTo>
                    <a:pt x="395" y="1806"/>
                    <a:pt x="401" y="1776"/>
                    <a:pt x="401" y="1776"/>
                  </a:cubicBezTo>
                  <a:cubicBezTo>
                    <a:pt x="401" y="1776"/>
                    <a:pt x="409" y="1776"/>
                    <a:pt x="426" y="1775"/>
                  </a:cubicBezTo>
                  <a:cubicBezTo>
                    <a:pt x="444" y="1774"/>
                    <a:pt x="458" y="1768"/>
                    <a:pt x="458" y="1761"/>
                  </a:cubicBezTo>
                  <a:cubicBezTo>
                    <a:pt x="459" y="1753"/>
                    <a:pt x="468" y="1702"/>
                    <a:pt x="471" y="1671"/>
                  </a:cubicBezTo>
                  <a:cubicBezTo>
                    <a:pt x="474" y="1640"/>
                    <a:pt x="495" y="1468"/>
                    <a:pt x="498" y="1454"/>
                  </a:cubicBezTo>
                  <a:cubicBezTo>
                    <a:pt x="502" y="1441"/>
                    <a:pt x="523" y="1362"/>
                    <a:pt x="532" y="1325"/>
                  </a:cubicBezTo>
                  <a:cubicBezTo>
                    <a:pt x="541" y="1287"/>
                    <a:pt x="545" y="1209"/>
                    <a:pt x="545" y="1209"/>
                  </a:cubicBezTo>
                  <a:cubicBezTo>
                    <a:pt x="567" y="1202"/>
                    <a:pt x="567" y="1202"/>
                    <a:pt x="567" y="1202"/>
                  </a:cubicBezTo>
                  <a:cubicBezTo>
                    <a:pt x="567" y="1202"/>
                    <a:pt x="610" y="1210"/>
                    <a:pt x="623" y="1210"/>
                  </a:cubicBezTo>
                  <a:cubicBezTo>
                    <a:pt x="636" y="1210"/>
                    <a:pt x="637" y="1204"/>
                    <a:pt x="638" y="1199"/>
                  </a:cubicBezTo>
                  <a:cubicBezTo>
                    <a:pt x="638" y="1194"/>
                    <a:pt x="644" y="1081"/>
                    <a:pt x="644" y="1081"/>
                  </a:cubicBezTo>
                  <a:cubicBezTo>
                    <a:pt x="644" y="1081"/>
                    <a:pt x="661" y="1067"/>
                    <a:pt x="676" y="1058"/>
                  </a:cubicBezTo>
                  <a:cubicBezTo>
                    <a:pt x="691" y="1050"/>
                    <a:pt x="763" y="983"/>
                    <a:pt x="785" y="957"/>
                  </a:cubicBezTo>
                  <a:cubicBezTo>
                    <a:pt x="808" y="932"/>
                    <a:pt x="842" y="864"/>
                    <a:pt x="842" y="864"/>
                  </a:cubicBezTo>
                  <a:cubicBezTo>
                    <a:pt x="842" y="864"/>
                    <a:pt x="850" y="860"/>
                    <a:pt x="859" y="853"/>
                  </a:cubicBezTo>
                  <a:cubicBezTo>
                    <a:pt x="868" y="847"/>
                    <a:pt x="882" y="819"/>
                    <a:pt x="880" y="811"/>
                  </a:cubicBezTo>
                  <a:close/>
                  <a:moveTo>
                    <a:pt x="589" y="328"/>
                  </a:moveTo>
                  <a:cubicBezTo>
                    <a:pt x="594" y="342"/>
                    <a:pt x="581" y="345"/>
                    <a:pt x="576" y="346"/>
                  </a:cubicBezTo>
                  <a:cubicBezTo>
                    <a:pt x="576" y="342"/>
                    <a:pt x="576" y="338"/>
                    <a:pt x="574" y="334"/>
                  </a:cubicBezTo>
                  <a:cubicBezTo>
                    <a:pt x="569" y="317"/>
                    <a:pt x="554" y="318"/>
                    <a:pt x="543" y="303"/>
                  </a:cubicBezTo>
                  <a:cubicBezTo>
                    <a:pt x="563" y="304"/>
                    <a:pt x="582" y="310"/>
                    <a:pt x="589" y="328"/>
                  </a:cubicBezTo>
                  <a:close/>
                  <a:moveTo>
                    <a:pt x="526" y="291"/>
                  </a:moveTo>
                  <a:cubicBezTo>
                    <a:pt x="526" y="290"/>
                    <a:pt x="526" y="290"/>
                    <a:pt x="526" y="290"/>
                  </a:cubicBezTo>
                  <a:cubicBezTo>
                    <a:pt x="526" y="290"/>
                    <a:pt x="526" y="291"/>
                    <a:pt x="526" y="291"/>
                  </a:cubicBezTo>
                  <a:cubicBezTo>
                    <a:pt x="526" y="291"/>
                    <a:pt x="526" y="291"/>
                    <a:pt x="526" y="291"/>
                  </a:cubicBezTo>
                  <a:close/>
                  <a:moveTo>
                    <a:pt x="557" y="350"/>
                  </a:moveTo>
                  <a:cubicBezTo>
                    <a:pt x="541" y="338"/>
                    <a:pt x="529" y="318"/>
                    <a:pt x="526" y="300"/>
                  </a:cubicBezTo>
                  <a:cubicBezTo>
                    <a:pt x="528" y="301"/>
                    <a:pt x="531" y="301"/>
                    <a:pt x="533" y="301"/>
                  </a:cubicBezTo>
                  <a:cubicBezTo>
                    <a:pt x="536" y="306"/>
                    <a:pt x="540" y="311"/>
                    <a:pt x="544" y="314"/>
                  </a:cubicBezTo>
                  <a:cubicBezTo>
                    <a:pt x="563" y="328"/>
                    <a:pt x="572" y="334"/>
                    <a:pt x="573" y="343"/>
                  </a:cubicBezTo>
                  <a:cubicBezTo>
                    <a:pt x="573" y="348"/>
                    <a:pt x="571" y="353"/>
                    <a:pt x="568" y="357"/>
                  </a:cubicBezTo>
                  <a:cubicBezTo>
                    <a:pt x="565" y="356"/>
                    <a:pt x="562" y="354"/>
                    <a:pt x="557" y="350"/>
                  </a:cubicBezTo>
                  <a:close/>
                  <a:moveTo>
                    <a:pt x="571" y="392"/>
                  </a:moveTo>
                  <a:cubicBezTo>
                    <a:pt x="570" y="390"/>
                    <a:pt x="570" y="388"/>
                    <a:pt x="571" y="386"/>
                  </a:cubicBezTo>
                  <a:cubicBezTo>
                    <a:pt x="576" y="376"/>
                    <a:pt x="584" y="365"/>
                    <a:pt x="596" y="375"/>
                  </a:cubicBezTo>
                  <a:cubicBezTo>
                    <a:pt x="609" y="384"/>
                    <a:pt x="608" y="399"/>
                    <a:pt x="608" y="399"/>
                  </a:cubicBezTo>
                  <a:cubicBezTo>
                    <a:pt x="608" y="399"/>
                    <a:pt x="608" y="399"/>
                    <a:pt x="608" y="399"/>
                  </a:cubicBezTo>
                  <a:cubicBezTo>
                    <a:pt x="596" y="397"/>
                    <a:pt x="582" y="394"/>
                    <a:pt x="571" y="392"/>
                  </a:cubicBezTo>
                  <a:close/>
                  <a:moveTo>
                    <a:pt x="692" y="834"/>
                  </a:moveTo>
                  <a:cubicBezTo>
                    <a:pt x="688" y="844"/>
                    <a:pt x="687" y="856"/>
                    <a:pt x="687" y="856"/>
                  </a:cubicBezTo>
                  <a:cubicBezTo>
                    <a:pt x="687" y="856"/>
                    <a:pt x="661" y="858"/>
                    <a:pt x="658" y="865"/>
                  </a:cubicBezTo>
                  <a:cubicBezTo>
                    <a:pt x="654" y="872"/>
                    <a:pt x="654" y="891"/>
                    <a:pt x="652" y="894"/>
                  </a:cubicBezTo>
                  <a:cubicBezTo>
                    <a:pt x="649" y="897"/>
                    <a:pt x="637" y="912"/>
                    <a:pt x="634" y="916"/>
                  </a:cubicBezTo>
                  <a:cubicBezTo>
                    <a:pt x="632" y="919"/>
                    <a:pt x="626" y="929"/>
                    <a:pt x="626" y="929"/>
                  </a:cubicBezTo>
                  <a:cubicBezTo>
                    <a:pt x="626" y="929"/>
                    <a:pt x="627" y="894"/>
                    <a:pt x="624" y="877"/>
                  </a:cubicBezTo>
                  <a:cubicBezTo>
                    <a:pt x="620" y="861"/>
                    <a:pt x="619" y="857"/>
                    <a:pt x="619" y="857"/>
                  </a:cubicBezTo>
                  <a:cubicBezTo>
                    <a:pt x="619" y="857"/>
                    <a:pt x="638" y="816"/>
                    <a:pt x="643" y="804"/>
                  </a:cubicBezTo>
                  <a:cubicBezTo>
                    <a:pt x="647" y="791"/>
                    <a:pt x="656" y="765"/>
                    <a:pt x="656" y="765"/>
                  </a:cubicBezTo>
                  <a:cubicBezTo>
                    <a:pt x="656" y="765"/>
                    <a:pt x="669" y="779"/>
                    <a:pt x="674" y="793"/>
                  </a:cubicBezTo>
                  <a:cubicBezTo>
                    <a:pt x="678" y="806"/>
                    <a:pt x="704" y="816"/>
                    <a:pt x="704" y="816"/>
                  </a:cubicBezTo>
                  <a:cubicBezTo>
                    <a:pt x="704" y="816"/>
                    <a:pt x="697" y="825"/>
                    <a:pt x="692" y="834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  <a:cs typeface="Arial" charset="0"/>
              </a:endParaRPr>
            </a:p>
          </p:txBody>
        </p:sp>
        <p:sp>
          <p:nvSpPr>
            <p:cNvPr id="22" name="Freeform 7"/>
            <p:cNvSpPr>
              <a:spLocks noEditPoints="1"/>
            </p:cNvSpPr>
            <p:nvPr/>
          </p:nvSpPr>
          <p:spPr bwMode="gray">
            <a:xfrm>
              <a:off x="2193" y="1120"/>
              <a:ext cx="699" cy="2136"/>
            </a:xfrm>
            <a:custGeom>
              <a:avLst/>
              <a:gdLst>
                <a:gd name="T0" fmla="*/ 245 w 895"/>
                <a:gd name="T1" fmla="*/ 347 h 2740"/>
                <a:gd name="T2" fmla="*/ 247 w 895"/>
                <a:gd name="T3" fmla="*/ 302 h 2740"/>
                <a:gd name="T4" fmla="*/ 244 w 895"/>
                <a:gd name="T5" fmla="*/ 261 h 2740"/>
                <a:gd name="T6" fmla="*/ 238 w 895"/>
                <a:gd name="T7" fmla="*/ 188 h 2740"/>
                <a:gd name="T8" fmla="*/ 201 w 895"/>
                <a:gd name="T9" fmla="*/ 128 h 2740"/>
                <a:gd name="T10" fmla="*/ 169 w 895"/>
                <a:gd name="T11" fmla="*/ 113 h 2740"/>
                <a:gd name="T12" fmla="*/ 183 w 895"/>
                <a:gd name="T13" fmla="*/ 81 h 2740"/>
                <a:gd name="T14" fmla="*/ 188 w 895"/>
                <a:gd name="T15" fmla="*/ 58 h 2740"/>
                <a:gd name="T16" fmla="*/ 193 w 895"/>
                <a:gd name="T17" fmla="*/ 31 h 2740"/>
                <a:gd name="T18" fmla="*/ 186 w 895"/>
                <a:gd name="T19" fmla="*/ 16 h 2740"/>
                <a:gd name="T20" fmla="*/ 173 w 895"/>
                <a:gd name="T21" fmla="*/ 5 h 2740"/>
                <a:gd name="T22" fmla="*/ 160 w 895"/>
                <a:gd name="T23" fmla="*/ 2 h 2740"/>
                <a:gd name="T24" fmla="*/ 137 w 895"/>
                <a:gd name="T25" fmla="*/ 2 h 2740"/>
                <a:gd name="T26" fmla="*/ 127 w 895"/>
                <a:gd name="T27" fmla="*/ 7 h 2740"/>
                <a:gd name="T28" fmla="*/ 118 w 895"/>
                <a:gd name="T29" fmla="*/ 16 h 2740"/>
                <a:gd name="T30" fmla="*/ 112 w 895"/>
                <a:gd name="T31" fmla="*/ 27 h 2740"/>
                <a:gd name="T32" fmla="*/ 110 w 895"/>
                <a:gd name="T33" fmla="*/ 40 h 2740"/>
                <a:gd name="T34" fmla="*/ 110 w 895"/>
                <a:gd name="T35" fmla="*/ 51 h 2740"/>
                <a:gd name="T36" fmla="*/ 116 w 895"/>
                <a:gd name="T37" fmla="*/ 80 h 2740"/>
                <a:gd name="T38" fmla="*/ 107 w 895"/>
                <a:gd name="T39" fmla="*/ 110 h 2740"/>
                <a:gd name="T40" fmla="*/ 68 w 895"/>
                <a:gd name="T41" fmla="*/ 128 h 2740"/>
                <a:gd name="T42" fmla="*/ 23 w 895"/>
                <a:gd name="T43" fmla="*/ 159 h 2740"/>
                <a:gd name="T44" fmla="*/ 11 w 895"/>
                <a:gd name="T45" fmla="*/ 239 h 2740"/>
                <a:gd name="T46" fmla="*/ 2 w 895"/>
                <a:gd name="T47" fmla="*/ 277 h 2740"/>
                <a:gd name="T48" fmla="*/ 45 w 895"/>
                <a:gd name="T49" fmla="*/ 313 h 2740"/>
                <a:gd name="T50" fmla="*/ 55 w 895"/>
                <a:gd name="T51" fmla="*/ 352 h 2740"/>
                <a:gd name="T52" fmla="*/ 58 w 895"/>
                <a:gd name="T53" fmla="*/ 405 h 2740"/>
                <a:gd name="T54" fmla="*/ 71 w 895"/>
                <a:gd name="T55" fmla="*/ 497 h 2740"/>
                <a:gd name="T56" fmla="*/ 73 w 895"/>
                <a:gd name="T57" fmla="*/ 656 h 2740"/>
                <a:gd name="T58" fmla="*/ 55 w 895"/>
                <a:gd name="T59" fmla="*/ 658 h 2740"/>
                <a:gd name="T60" fmla="*/ 52 w 895"/>
                <a:gd name="T61" fmla="*/ 702 h 2740"/>
                <a:gd name="T62" fmla="*/ 75 w 895"/>
                <a:gd name="T63" fmla="*/ 774 h 2740"/>
                <a:gd name="T64" fmla="*/ 97 w 895"/>
                <a:gd name="T65" fmla="*/ 768 h 2740"/>
                <a:gd name="T66" fmla="*/ 95 w 895"/>
                <a:gd name="T67" fmla="*/ 733 h 2740"/>
                <a:gd name="T68" fmla="*/ 96 w 895"/>
                <a:gd name="T69" fmla="*/ 744 h 2740"/>
                <a:gd name="T70" fmla="*/ 101 w 895"/>
                <a:gd name="T71" fmla="*/ 724 h 2740"/>
                <a:gd name="T72" fmla="*/ 117 w 895"/>
                <a:gd name="T73" fmla="*/ 727 h 2740"/>
                <a:gd name="T74" fmla="*/ 123 w 895"/>
                <a:gd name="T75" fmla="*/ 750 h 2740"/>
                <a:gd name="T76" fmla="*/ 172 w 895"/>
                <a:gd name="T77" fmla="*/ 779 h 2740"/>
                <a:gd name="T78" fmla="*/ 166 w 895"/>
                <a:gd name="T79" fmla="*/ 740 h 2740"/>
                <a:gd name="T80" fmla="*/ 169 w 895"/>
                <a:gd name="T81" fmla="*/ 708 h 2740"/>
                <a:gd name="T82" fmla="*/ 163 w 895"/>
                <a:gd name="T83" fmla="*/ 666 h 2740"/>
                <a:gd name="T84" fmla="*/ 248 w 895"/>
                <a:gd name="T85" fmla="*/ 556 h 2740"/>
                <a:gd name="T86" fmla="*/ 247 w 895"/>
                <a:gd name="T87" fmla="*/ 465 h 2740"/>
                <a:gd name="T88" fmla="*/ 241 w 895"/>
                <a:gd name="T89" fmla="*/ 434 h 2740"/>
                <a:gd name="T90" fmla="*/ 166 w 895"/>
                <a:gd name="T91" fmla="*/ 544 h 2740"/>
                <a:gd name="T92" fmla="*/ 153 w 895"/>
                <a:gd name="T93" fmla="*/ 557 h 2740"/>
                <a:gd name="T94" fmla="*/ 159 w 895"/>
                <a:gd name="T95" fmla="*/ 483 h 2740"/>
                <a:gd name="T96" fmla="*/ 173 w 895"/>
                <a:gd name="T97" fmla="*/ 529 h 27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5"/>
                <a:gd name="T148" fmla="*/ 0 h 2740"/>
                <a:gd name="T149" fmla="*/ 895 w 895"/>
                <a:gd name="T150" fmla="*/ 2740 h 27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5" h="2740">
                  <a:moveTo>
                    <a:pt x="841" y="1413"/>
                  </a:moveTo>
                  <a:cubicBezTo>
                    <a:pt x="841" y="1413"/>
                    <a:pt x="895" y="1407"/>
                    <a:pt x="891" y="1381"/>
                  </a:cubicBezTo>
                  <a:cubicBezTo>
                    <a:pt x="886" y="1356"/>
                    <a:pt x="877" y="1290"/>
                    <a:pt x="875" y="1280"/>
                  </a:cubicBezTo>
                  <a:cubicBezTo>
                    <a:pt x="874" y="1269"/>
                    <a:pt x="849" y="1214"/>
                    <a:pt x="845" y="1204"/>
                  </a:cubicBezTo>
                  <a:cubicBezTo>
                    <a:pt x="841" y="1193"/>
                    <a:pt x="835" y="1174"/>
                    <a:pt x="835" y="1174"/>
                  </a:cubicBezTo>
                  <a:cubicBezTo>
                    <a:pt x="835" y="1174"/>
                    <a:pt x="853" y="1161"/>
                    <a:pt x="853" y="1140"/>
                  </a:cubicBezTo>
                  <a:cubicBezTo>
                    <a:pt x="853" y="1120"/>
                    <a:pt x="844" y="1108"/>
                    <a:pt x="845" y="1094"/>
                  </a:cubicBezTo>
                  <a:cubicBezTo>
                    <a:pt x="845" y="1081"/>
                    <a:pt x="842" y="1062"/>
                    <a:pt x="852" y="1050"/>
                  </a:cubicBezTo>
                  <a:cubicBezTo>
                    <a:pt x="862" y="1038"/>
                    <a:pt x="869" y="1003"/>
                    <a:pt x="867" y="989"/>
                  </a:cubicBezTo>
                  <a:cubicBezTo>
                    <a:pt x="866" y="975"/>
                    <a:pt x="859" y="970"/>
                    <a:pt x="863" y="960"/>
                  </a:cubicBezTo>
                  <a:cubicBezTo>
                    <a:pt x="867" y="950"/>
                    <a:pt x="865" y="935"/>
                    <a:pt x="858" y="928"/>
                  </a:cubicBezTo>
                  <a:cubicBezTo>
                    <a:pt x="851" y="921"/>
                    <a:pt x="842" y="913"/>
                    <a:pt x="842" y="908"/>
                  </a:cubicBezTo>
                  <a:cubicBezTo>
                    <a:pt x="842" y="904"/>
                    <a:pt x="850" y="886"/>
                    <a:pt x="843" y="872"/>
                  </a:cubicBezTo>
                  <a:cubicBezTo>
                    <a:pt x="835" y="858"/>
                    <a:pt x="829" y="846"/>
                    <a:pt x="831" y="839"/>
                  </a:cubicBezTo>
                  <a:cubicBezTo>
                    <a:pt x="833" y="832"/>
                    <a:pt x="836" y="787"/>
                    <a:pt x="832" y="744"/>
                  </a:cubicBezTo>
                  <a:cubicBezTo>
                    <a:pt x="829" y="700"/>
                    <a:pt x="820" y="662"/>
                    <a:pt x="820" y="652"/>
                  </a:cubicBezTo>
                  <a:cubicBezTo>
                    <a:pt x="821" y="641"/>
                    <a:pt x="814" y="614"/>
                    <a:pt x="813" y="604"/>
                  </a:cubicBezTo>
                  <a:cubicBezTo>
                    <a:pt x="811" y="594"/>
                    <a:pt x="809" y="516"/>
                    <a:pt x="799" y="498"/>
                  </a:cubicBezTo>
                  <a:cubicBezTo>
                    <a:pt x="789" y="479"/>
                    <a:pt x="778" y="468"/>
                    <a:pt x="761" y="466"/>
                  </a:cubicBezTo>
                  <a:cubicBezTo>
                    <a:pt x="745" y="463"/>
                    <a:pt x="715" y="451"/>
                    <a:pt x="692" y="444"/>
                  </a:cubicBezTo>
                  <a:cubicBezTo>
                    <a:pt x="668" y="437"/>
                    <a:pt x="635" y="419"/>
                    <a:pt x="620" y="415"/>
                  </a:cubicBezTo>
                  <a:cubicBezTo>
                    <a:pt x="605" y="411"/>
                    <a:pt x="584" y="406"/>
                    <a:pt x="584" y="406"/>
                  </a:cubicBezTo>
                  <a:cubicBezTo>
                    <a:pt x="584" y="391"/>
                    <a:pt x="584" y="391"/>
                    <a:pt x="584" y="391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4" y="388"/>
                    <a:pt x="585" y="380"/>
                    <a:pt x="586" y="376"/>
                  </a:cubicBezTo>
                  <a:cubicBezTo>
                    <a:pt x="588" y="370"/>
                    <a:pt x="591" y="364"/>
                    <a:pt x="591" y="364"/>
                  </a:cubicBezTo>
                  <a:cubicBezTo>
                    <a:pt x="591" y="364"/>
                    <a:pt x="609" y="338"/>
                    <a:pt x="618" y="317"/>
                  </a:cubicBezTo>
                  <a:cubicBezTo>
                    <a:pt x="627" y="295"/>
                    <a:pt x="627" y="283"/>
                    <a:pt x="627" y="283"/>
                  </a:cubicBezTo>
                  <a:cubicBezTo>
                    <a:pt x="627" y="283"/>
                    <a:pt x="643" y="269"/>
                    <a:pt x="644" y="257"/>
                  </a:cubicBezTo>
                  <a:cubicBezTo>
                    <a:pt x="645" y="245"/>
                    <a:pt x="645" y="233"/>
                    <a:pt x="646" y="225"/>
                  </a:cubicBezTo>
                  <a:cubicBezTo>
                    <a:pt x="647" y="218"/>
                    <a:pt x="647" y="209"/>
                    <a:pt x="647" y="207"/>
                  </a:cubicBezTo>
                  <a:cubicBezTo>
                    <a:pt x="647" y="204"/>
                    <a:pt x="646" y="200"/>
                    <a:pt x="646" y="200"/>
                  </a:cubicBezTo>
                  <a:cubicBezTo>
                    <a:pt x="646" y="200"/>
                    <a:pt x="662" y="175"/>
                    <a:pt x="661" y="169"/>
                  </a:cubicBezTo>
                  <a:cubicBezTo>
                    <a:pt x="660" y="164"/>
                    <a:pt x="663" y="156"/>
                    <a:pt x="665" y="151"/>
                  </a:cubicBezTo>
                  <a:cubicBezTo>
                    <a:pt x="667" y="147"/>
                    <a:pt x="664" y="133"/>
                    <a:pt x="664" y="125"/>
                  </a:cubicBezTo>
                  <a:cubicBezTo>
                    <a:pt x="665" y="117"/>
                    <a:pt x="667" y="111"/>
                    <a:pt x="665" y="108"/>
                  </a:cubicBezTo>
                  <a:cubicBezTo>
                    <a:pt x="664" y="105"/>
                    <a:pt x="656" y="96"/>
                    <a:pt x="655" y="90"/>
                  </a:cubicBezTo>
                  <a:cubicBezTo>
                    <a:pt x="653" y="85"/>
                    <a:pt x="655" y="79"/>
                    <a:pt x="653" y="77"/>
                  </a:cubicBezTo>
                  <a:cubicBezTo>
                    <a:pt x="651" y="76"/>
                    <a:pt x="645" y="71"/>
                    <a:pt x="644" y="68"/>
                  </a:cubicBezTo>
                  <a:cubicBezTo>
                    <a:pt x="643" y="66"/>
                    <a:pt x="639" y="56"/>
                    <a:pt x="639" y="54"/>
                  </a:cubicBezTo>
                  <a:cubicBezTo>
                    <a:pt x="638" y="52"/>
                    <a:pt x="629" y="46"/>
                    <a:pt x="629" y="46"/>
                  </a:cubicBezTo>
                  <a:cubicBezTo>
                    <a:pt x="629" y="46"/>
                    <a:pt x="619" y="41"/>
                    <a:pt x="615" y="35"/>
                  </a:cubicBezTo>
                  <a:cubicBezTo>
                    <a:pt x="612" y="28"/>
                    <a:pt x="610" y="26"/>
                    <a:pt x="607" y="26"/>
                  </a:cubicBezTo>
                  <a:cubicBezTo>
                    <a:pt x="604" y="26"/>
                    <a:pt x="596" y="21"/>
                    <a:pt x="593" y="19"/>
                  </a:cubicBezTo>
                  <a:cubicBezTo>
                    <a:pt x="590" y="16"/>
                    <a:pt x="590" y="13"/>
                    <a:pt x="587" y="13"/>
                  </a:cubicBezTo>
                  <a:cubicBezTo>
                    <a:pt x="584" y="14"/>
                    <a:pt x="579" y="9"/>
                    <a:pt x="574" y="9"/>
                  </a:cubicBezTo>
                  <a:cubicBezTo>
                    <a:pt x="570" y="10"/>
                    <a:pt x="565" y="13"/>
                    <a:pt x="562" y="9"/>
                  </a:cubicBezTo>
                  <a:cubicBezTo>
                    <a:pt x="559" y="6"/>
                    <a:pt x="555" y="8"/>
                    <a:pt x="551" y="9"/>
                  </a:cubicBezTo>
                  <a:cubicBezTo>
                    <a:pt x="548" y="10"/>
                    <a:pt x="543" y="3"/>
                    <a:pt x="540" y="3"/>
                  </a:cubicBezTo>
                  <a:cubicBezTo>
                    <a:pt x="536" y="3"/>
                    <a:pt x="523" y="0"/>
                    <a:pt x="514" y="3"/>
                  </a:cubicBezTo>
                  <a:cubicBezTo>
                    <a:pt x="505" y="5"/>
                    <a:pt x="481" y="2"/>
                    <a:pt x="479" y="3"/>
                  </a:cubicBezTo>
                  <a:cubicBezTo>
                    <a:pt x="477" y="3"/>
                    <a:pt x="476" y="7"/>
                    <a:pt x="470" y="6"/>
                  </a:cubicBezTo>
                  <a:cubicBezTo>
                    <a:pt x="465" y="5"/>
                    <a:pt x="460" y="7"/>
                    <a:pt x="460" y="9"/>
                  </a:cubicBezTo>
                  <a:cubicBezTo>
                    <a:pt x="459" y="12"/>
                    <a:pt x="458" y="13"/>
                    <a:pt x="454" y="14"/>
                  </a:cubicBezTo>
                  <a:cubicBezTo>
                    <a:pt x="450" y="15"/>
                    <a:pt x="444" y="17"/>
                    <a:pt x="444" y="19"/>
                  </a:cubicBezTo>
                  <a:cubicBezTo>
                    <a:pt x="443" y="21"/>
                    <a:pt x="438" y="26"/>
                    <a:pt x="436" y="26"/>
                  </a:cubicBezTo>
                  <a:cubicBezTo>
                    <a:pt x="435" y="26"/>
                    <a:pt x="429" y="26"/>
                    <a:pt x="426" y="29"/>
                  </a:cubicBezTo>
                  <a:cubicBezTo>
                    <a:pt x="424" y="33"/>
                    <a:pt x="421" y="36"/>
                    <a:pt x="419" y="38"/>
                  </a:cubicBezTo>
                  <a:cubicBezTo>
                    <a:pt x="417" y="40"/>
                    <a:pt x="409" y="45"/>
                    <a:pt x="406" y="46"/>
                  </a:cubicBezTo>
                  <a:cubicBezTo>
                    <a:pt x="404" y="47"/>
                    <a:pt x="404" y="51"/>
                    <a:pt x="405" y="54"/>
                  </a:cubicBezTo>
                  <a:cubicBezTo>
                    <a:pt x="405" y="57"/>
                    <a:pt x="402" y="62"/>
                    <a:pt x="402" y="62"/>
                  </a:cubicBezTo>
                  <a:cubicBezTo>
                    <a:pt x="402" y="62"/>
                    <a:pt x="396" y="68"/>
                    <a:pt x="394" y="72"/>
                  </a:cubicBezTo>
                  <a:cubicBezTo>
                    <a:pt x="392" y="76"/>
                    <a:pt x="388" y="85"/>
                    <a:pt x="387" y="87"/>
                  </a:cubicBezTo>
                  <a:cubicBezTo>
                    <a:pt x="387" y="88"/>
                    <a:pt x="386" y="91"/>
                    <a:pt x="384" y="94"/>
                  </a:cubicBezTo>
                  <a:cubicBezTo>
                    <a:pt x="382" y="98"/>
                    <a:pt x="380" y="108"/>
                    <a:pt x="380" y="108"/>
                  </a:cubicBezTo>
                  <a:cubicBezTo>
                    <a:pt x="380" y="108"/>
                    <a:pt x="383" y="109"/>
                    <a:pt x="384" y="112"/>
                  </a:cubicBezTo>
                  <a:cubicBezTo>
                    <a:pt x="384" y="115"/>
                    <a:pt x="383" y="121"/>
                    <a:pt x="382" y="123"/>
                  </a:cubicBezTo>
                  <a:cubicBezTo>
                    <a:pt x="382" y="126"/>
                    <a:pt x="379" y="135"/>
                    <a:pt x="379" y="137"/>
                  </a:cubicBezTo>
                  <a:cubicBezTo>
                    <a:pt x="379" y="140"/>
                    <a:pt x="380" y="143"/>
                    <a:pt x="381" y="145"/>
                  </a:cubicBezTo>
                  <a:cubicBezTo>
                    <a:pt x="381" y="148"/>
                    <a:pt x="382" y="155"/>
                    <a:pt x="381" y="159"/>
                  </a:cubicBezTo>
                  <a:cubicBezTo>
                    <a:pt x="379" y="162"/>
                    <a:pt x="379" y="167"/>
                    <a:pt x="378" y="170"/>
                  </a:cubicBezTo>
                  <a:cubicBezTo>
                    <a:pt x="377" y="172"/>
                    <a:pt x="378" y="175"/>
                    <a:pt x="378" y="175"/>
                  </a:cubicBezTo>
                  <a:cubicBezTo>
                    <a:pt x="378" y="175"/>
                    <a:pt x="368" y="175"/>
                    <a:pt x="366" y="194"/>
                  </a:cubicBezTo>
                  <a:cubicBezTo>
                    <a:pt x="364" y="212"/>
                    <a:pt x="366" y="242"/>
                    <a:pt x="373" y="251"/>
                  </a:cubicBezTo>
                  <a:cubicBezTo>
                    <a:pt x="380" y="261"/>
                    <a:pt x="388" y="271"/>
                    <a:pt x="392" y="273"/>
                  </a:cubicBezTo>
                  <a:cubicBezTo>
                    <a:pt x="395" y="276"/>
                    <a:pt x="402" y="279"/>
                    <a:pt x="402" y="279"/>
                  </a:cubicBezTo>
                  <a:cubicBezTo>
                    <a:pt x="402" y="279"/>
                    <a:pt x="401" y="306"/>
                    <a:pt x="401" y="315"/>
                  </a:cubicBezTo>
                  <a:cubicBezTo>
                    <a:pt x="400" y="324"/>
                    <a:pt x="399" y="340"/>
                    <a:pt x="399" y="340"/>
                  </a:cubicBezTo>
                  <a:cubicBezTo>
                    <a:pt x="399" y="340"/>
                    <a:pt x="394" y="339"/>
                    <a:pt x="389" y="346"/>
                  </a:cubicBezTo>
                  <a:cubicBezTo>
                    <a:pt x="384" y="353"/>
                    <a:pt x="377" y="371"/>
                    <a:pt x="369" y="381"/>
                  </a:cubicBezTo>
                  <a:cubicBezTo>
                    <a:pt x="362" y="390"/>
                    <a:pt x="356" y="395"/>
                    <a:pt x="356" y="395"/>
                  </a:cubicBezTo>
                  <a:cubicBezTo>
                    <a:pt x="347" y="401"/>
                    <a:pt x="347" y="401"/>
                    <a:pt x="347" y="401"/>
                  </a:cubicBezTo>
                  <a:cubicBezTo>
                    <a:pt x="347" y="401"/>
                    <a:pt x="319" y="418"/>
                    <a:pt x="309" y="420"/>
                  </a:cubicBezTo>
                  <a:cubicBezTo>
                    <a:pt x="298" y="421"/>
                    <a:pt x="249" y="437"/>
                    <a:pt x="233" y="447"/>
                  </a:cubicBezTo>
                  <a:cubicBezTo>
                    <a:pt x="216" y="457"/>
                    <a:pt x="175" y="474"/>
                    <a:pt x="163" y="481"/>
                  </a:cubicBezTo>
                  <a:cubicBezTo>
                    <a:pt x="152" y="488"/>
                    <a:pt x="125" y="497"/>
                    <a:pt x="121" y="500"/>
                  </a:cubicBezTo>
                  <a:cubicBezTo>
                    <a:pt x="117" y="504"/>
                    <a:pt x="110" y="511"/>
                    <a:pt x="110" y="511"/>
                  </a:cubicBezTo>
                  <a:cubicBezTo>
                    <a:pt x="110" y="511"/>
                    <a:pt x="89" y="530"/>
                    <a:pt x="82" y="553"/>
                  </a:cubicBezTo>
                  <a:cubicBezTo>
                    <a:pt x="75" y="576"/>
                    <a:pt x="69" y="610"/>
                    <a:pt x="68" y="623"/>
                  </a:cubicBezTo>
                  <a:cubicBezTo>
                    <a:pt x="68" y="637"/>
                    <a:pt x="69" y="643"/>
                    <a:pt x="67" y="645"/>
                  </a:cubicBezTo>
                  <a:cubicBezTo>
                    <a:pt x="65" y="648"/>
                    <a:pt x="56" y="684"/>
                    <a:pt x="53" y="719"/>
                  </a:cubicBezTo>
                  <a:cubicBezTo>
                    <a:pt x="50" y="754"/>
                    <a:pt x="41" y="824"/>
                    <a:pt x="38" y="833"/>
                  </a:cubicBezTo>
                  <a:cubicBezTo>
                    <a:pt x="38" y="833"/>
                    <a:pt x="27" y="867"/>
                    <a:pt x="21" y="875"/>
                  </a:cubicBezTo>
                  <a:cubicBezTo>
                    <a:pt x="15" y="883"/>
                    <a:pt x="5" y="895"/>
                    <a:pt x="5" y="904"/>
                  </a:cubicBezTo>
                  <a:cubicBezTo>
                    <a:pt x="5" y="912"/>
                    <a:pt x="7" y="918"/>
                    <a:pt x="5" y="929"/>
                  </a:cubicBezTo>
                  <a:cubicBezTo>
                    <a:pt x="3" y="941"/>
                    <a:pt x="0" y="956"/>
                    <a:pt x="6" y="964"/>
                  </a:cubicBezTo>
                  <a:cubicBezTo>
                    <a:pt x="12" y="971"/>
                    <a:pt x="18" y="976"/>
                    <a:pt x="18" y="976"/>
                  </a:cubicBezTo>
                  <a:cubicBezTo>
                    <a:pt x="18" y="976"/>
                    <a:pt x="30" y="1011"/>
                    <a:pt x="46" y="1025"/>
                  </a:cubicBezTo>
                  <a:cubicBezTo>
                    <a:pt x="62" y="1039"/>
                    <a:pt x="78" y="1041"/>
                    <a:pt x="91" y="1053"/>
                  </a:cubicBezTo>
                  <a:cubicBezTo>
                    <a:pt x="103" y="1064"/>
                    <a:pt x="145" y="1081"/>
                    <a:pt x="152" y="1084"/>
                  </a:cubicBezTo>
                  <a:cubicBezTo>
                    <a:pt x="158" y="1086"/>
                    <a:pt x="170" y="1088"/>
                    <a:pt x="175" y="1091"/>
                  </a:cubicBezTo>
                  <a:cubicBezTo>
                    <a:pt x="180" y="1094"/>
                    <a:pt x="188" y="1102"/>
                    <a:pt x="188" y="1102"/>
                  </a:cubicBezTo>
                  <a:cubicBezTo>
                    <a:pt x="188" y="1102"/>
                    <a:pt x="182" y="1133"/>
                    <a:pt x="183" y="1155"/>
                  </a:cubicBezTo>
                  <a:cubicBezTo>
                    <a:pt x="184" y="1178"/>
                    <a:pt x="187" y="1219"/>
                    <a:pt x="187" y="1219"/>
                  </a:cubicBezTo>
                  <a:cubicBezTo>
                    <a:pt x="187" y="1219"/>
                    <a:pt x="175" y="1254"/>
                    <a:pt x="177" y="1263"/>
                  </a:cubicBezTo>
                  <a:cubicBezTo>
                    <a:pt x="179" y="1272"/>
                    <a:pt x="185" y="1274"/>
                    <a:pt x="185" y="1274"/>
                  </a:cubicBezTo>
                  <a:cubicBezTo>
                    <a:pt x="185" y="1274"/>
                    <a:pt x="190" y="1328"/>
                    <a:pt x="194" y="1345"/>
                  </a:cubicBezTo>
                  <a:cubicBezTo>
                    <a:pt x="198" y="1362"/>
                    <a:pt x="201" y="1389"/>
                    <a:pt x="199" y="1404"/>
                  </a:cubicBezTo>
                  <a:cubicBezTo>
                    <a:pt x="197" y="1420"/>
                    <a:pt x="207" y="1455"/>
                    <a:pt x="206" y="1467"/>
                  </a:cubicBezTo>
                  <a:cubicBezTo>
                    <a:pt x="204" y="1479"/>
                    <a:pt x="205" y="1526"/>
                    <a:pt x="206" y="1538"/>
                  </a:cubicBezTo>
                  <a:cubicBezTo>
                    <a:pt x="207" y="1577"/>
                    <a:pt x="238" y="1588"/>
                    <a:pt x="238" y="1588"/>
                  </a:cubicBezTo>
                  <a:cubicBezTo>
                    <a:pt x="238" y="1588"/>
                    <a:pt x="243" y="1674"/>
                    <a:pt x="246" y="1728"/>
                  </a:cubicBezTo>
                  <a:cubicBezTo>
                    <a:pt x="249" y="1782"/>
                    <a:pt x="255" y="1902"/>
                    <a:pt x="254" y="1929"/>
                  </a:cubicBezTo>
                  <a:cubicBezTo>
                    <a:pt x="254" y="1956"/>
                    <a:pt x="247" y="2040"/>
                    <a:pt x="250" y="2095"/>
                  </a:cubicBezTo>
                  <a:cubicBezTo>
                    <a:pt x="252" y="2150"/>
                    <a:pt x="261" y="2274"/>
                    <a:pt x="261" y="2274"/>
                  </a:cubicBezTo>
                  <a:cubicBezTo>
                    <a:pt x="252" y="2280"/>
                    <a:pt x="252" y="2280"/>
                    <a:pt x="252" y="2280"/>
                  </a:cubicBezTo>
                  <a:cubicBezTo>
                    <a:pt x="250" y="2285"/>
                    <a:pt x="250" y="2285"/>
                    <a:pt x="250" y="2285"/>
                  </a:cubicBezTo>
                  <a:cubicBezTo>
                    <a:pt x="250" y="2285"/>
                    <a:pt x="242" y="2282"/>
                    <a:pt x="230" y="2283"/>
                  </a:cubicBezTo>
                  <a:cubicBezTo>
                    <a:pt x="217" y="2284"/>
                    <a:pt x="207" y="2287"/>
                    <a:pt x="207" y="2287"/>
                  </a:cubicBezTo>
                  <a:cubicBezTo>
                    <a:pt x="207" y="2287"/>
                    <a:pt x="199" y="2283"/>
                    <a:pt x="189" y="2286"/>
                  </a:cubicBezTo>
                  <a:cubicBezTo>
                    <a:pt x="179" y="2289"/>
                    <a:pt x="163" y="2292"/>
                    <a:pt x="163" y="2292"/>
                  </a:cubicBezTo>
                  <a:cubicBezTo>
                    <a:pt x="163" y="2292"/>
                    <a:pt x="151" y="2301"/>
                    <a:pt x="151" y="2331"/>
                  </a:cubicBezTo>
                  <a:cubicBezTo>
                    <a:pt x="152" y="2361"/>
                    <a:pt x="162" y="2388"/>
                    <a:pt x="167" y="2405"/>
                  </a:cubicBezTo>
                  <a:cubicBezTo>
                    <a:pt x="173" y="2423"/>
                    <a:pt x="181" y="2436"/>
                    <a:pt x="181" y="2436"/>
                  </a:cubicBezTo>
                  <a:cubicBezTo>
                    <a:pt x="208" y="2432"/>
                    <a:pt x="208" y="2432"/>
                    <a:pt x="208" y="2432"/>
                  </a:cubicBezTo>
                  <a:cubicBezTo>
                    <a:pt x="208" y="2432"/>
                    <a:pt x="218" y="2456"/>
                    <a:pt x="214" y="2478"/>
                  </a:cubicBezTo>
                  <a:cubicBezTo>
                    <a:pt x="210" y="2501"/>
                    <a:pt x="206" y="2546"/>
                    <a:pt x="213" y="2581"/>
                  </a:cubicBezTo>
                  <a:cubicBezTo>
                    <a:pt x="220" y="2617"/>
                    <a:pt x="240" y="2666"/>
                    <a:pt x="259" y="2689"/>
                  </a:cubicBezTo>
                  <a:cubicBezTo>
                    <a:pt x="279" y="2712"/>
                    <a:pt x="291" y="2740"/>
                    <a:pt x="298" y="2739"/>
                  </a:cubicBezTo>
                  <a:cubicBezTo>
                    <a:pt x="305" y="2738"/>
                    <a:pt x="315" y="2731"/>
                    <a:pt x="315" y="2728"/>
                  </a:cubicBezTo>
                  <a:cubicBezTo>
                    <a:pt x="314" y="2725"/>
                    <a:pt x="317" y="2717"/>
                    <a:pt x="317" y="2717"/>
                  </a:cubicBezTo>
                  <a:cubicBezTo>
                    <a:pt x="317" y="2717"/>
                    <a:pt x="339" y="2687"/>
                    <a:pt x="334" y="2666"/>
                  </a:cubicBezTo>
                  <a:cubicBezTo>
                    <a:pt x="328" y="2644"/>
                    <a:pt x="316" y="2609"/>
                    <a:pt x="316" y="2601"/>
                  </a:cubicBezTo>
                  <a:cubicBezTo>
                    <a:pt x="316" y="2593"/>
                    <a:pt x="315" y="2584"/>
                    <a:pt x="315" y="2584"/>
                  </a:cubicBezTo>
                  <a:cubicBezTo>
                    <a:pt x="313" y="2570"/>
                    <a:pt x="313" y="2570"/>
                    <a:pt x="313" y="2570"/>
                  </a:cubicBezTo>
                  <a:cubicBezTo>
                    <a:pt x="313" y="2570"/>
                    <a:pt x="319" y="2555"/>
                    <a:pt x="326" y="2546"/>
                  </a:cubicBezTo>
                  <a:cubicBezTo>
                    <a:pt x="333" y="2537"/>
                    <a:pt x="339" y="2532"/>
                    <a:pt x="339" y="2532"/>
                  </a:cubicBezTo>
                  <a:cubicBezTo>
                    <a:pt x="341" y="2531"/>
                    <a:pt x="341" y="2531"/>
                    <a:pt x="341" y="2531"/>
                  </a:cubicBezTo>
                  <a:cubicBezTo>
                    <a:pt x="341" y="2531"/>
                    <a:pt x="343" y="2543"/>
                    <a:pt x="339" y="2560"/>
                  </a:cubicBezTo>
                  <a:cubicBezTo>
                    <a:pt x="335" y="2577"/>
                    <a:pt x="330" y="2585"/>
                    <a:pt x="330" y="2585"/>
                  </a:cubicBezTo>
                  <a:cubicBezTo>
                    <a:pt x="334" y="2591"/>
                    <a:pt x="334" y="2591"/>
                    <a:pt x="334" y="2591"/>
                  </a:cubicBezTo>
                  <a:cubicBezTo>
                    <a:pt x="334" y="2591"/>
                    <a:pt x="345" y="2569"/>
                    <a:pt x="346" y="2555"/>
                  </a:cubicBezTo>
                  <a:cubicBezTo>
                    <a:pt x="347" y="2541"/>
                    <a:pt x="344" y="2530"/>
                    <a:pt x="345" y="2527"/>
                  </a:cubicBezTo>
                  <a:cubicBezTo>
                    <a:pt x="346" y="2523"/>
                    <a:pt x="346" y="2515"/>
                    <a:pt x="346" y="2515"/>
                  </a:cubicBezTo>
                  <a:cubicBezTo>
                    <a:pt x="351" y="2509"/>
                    <a:pt x="351" y="2509"/>
                    <a:pt x="351" y="2509"/>
                  </a:cubicBezTo>
                  <a:cubicBezTo>
                    <a:pt x="351" y="2509"/>
                    <a:pt x="355" y="2513"/>
                    <a:pt x="363" y="2518"/>
                  </a:cubicBezTo>
                  <a:cubicBezTo>
                    <a:pt x="372" y="2523"/>
                    <a:pt x="394" y="2495"/>
                    <a:pt x="398" y="2502"/>
                  </a:cubicBezTo>
                  <a:cubicBezTo>
                    <a:pt x="402" y="2509"/>
                    <a:pt x="396" y="2517"/>
                    <a:pt x="403" y="2526"/>
                  </a:cubicBezTo>
                  <a:cubicBezTo>
                    <a:pt x="411" y="2535"/>
                    <a:pt x="417" y="2550"/>
                    <a:pt x="417" y="2550"/>
                  </a:cubicBezTo>
                  <a:cubicBezTo>
                    <a:pt x="425" y="2550"/>
                    <a:pt x="425" y="2550"/>
                    <a:pt x="425" y="2550"/>
                  </a:cubicBezTo>
                  <a:cubicBezTo>
                    <a:pt x="425" y="2550"/>
                    <a:pt x="422" y="2574"/>
                    <a:pt x="422" y="2584"/>
                  </a:cubicBezTo>
                  <a:cubicBezTo>
                    <a:pt x="422" y="2595"/>
                    <a:pt x="423" y="2605"/>
                    <a:pt x="423" y="2605"/>
                  </a:cubicBezTo>
                  <a:cubicBezTo>
                    <a:pt x="423" y="2605"/>
                    <a:pt x="414" y="2620"/>
                    <a:pt x="413" y="2632"/>
                  </a:cubicBezTo>
                  <a:cubicBezTo>
                    <a:pt x="413" y="2643"/>
                    <a:pt x="433" y="2667"/>
                    <a:pt x="452" y="2679"/>
                  </a:cubicBezTo>
                  <a:cubicBezTo>
                    <a:pt x="471" y="2690"/>
                    <a:pt x="504" y="2709"/>
                    <a:pt x="515" y="2710"/>
                  </a:cubicBezTo>
                  <a:cubicBezTo>
                    <a:pt x="525" y="2710"/>
                    <a:pt x="585" y="2708"/>
                    <a:pt x="592" y="2704"/>
                  </a:cubicBezTo>
                  <a:cubicBezTo>
                    <a:pt x="598" y="2700"/>
                    <a:pt x="600" y="2672"/>
                    <a:pt x="600" y="2664"/>
                  </a:cubicBezTo>
                  <a:cubicBezTo>
                    <a:pt x="601" y="2656"/>
                    <a:pt x="593" y="2646"/>
                    <a:pt x="593" y="2646"/>
                  </a:cubicBezTo>
                  <a:cubicBezTo>
                    <a:pt x="593" y="2646"/>
                    <a:pt x="592" y="2610"/>
                    <a:pt x="585" y="2597"/>
                  </a:cubicBezTo>
                  <a:cubicBezTo>
                    <a:pt x="577" y="2584"/>
                    <a:pt x="570" y="2568"/>
                    <a:pt x="570" y="2568"/>
                  </a:cubicBezTo>
                  <a:cubicBezTo>
                    <a:pt x="570" y="2568"/>
                    <a:pt x="569" y="2554"/>
                    <a:pt x="567" y="2547"/>
                  </a:cubicBezTo>
                  <a:cubicBezTo>
                    <a:pt x="564" y="2540"/>
                    <a:pt x="561" y="2526"/>
                    <a:pt x="561" y="2526"/>
                  </a:cubicBezTo>
                  <a:cubicBezTo>
                    <a:pt x="561" y="2526"/>
                    <a:pt x="579" y="2504"/>
                    <a:pt x="579" y="2488"/>
                  </a:cubicBezTo>
                  <a:cubicBezTo>
                    <a:pt x="580" y="2473"/>
                    <a:pt x="579" y="2458"/>
                    <a:pt x="579" y="2458"/>
                  </a:cubicBezTo>
                  <a:cubicBezTo>
                    <a:pt x="579" y="2458"/>
                    <a:pt x="592" y="2426"/>
                    <a:pt x="579" y="2413"/>
                  </a:cubicBezTo>
                  <a:cubicBezTo>
                    <a:pt x="566" y="2400"/>
                    <a:pt x="547" y="2380"/>
                    <a:pt x="547" y="2380"/>
                  </a:cubicBezTo>
                  <a:cubicBezTo>
                    <a:pt x="547" y="2380"/>
                    <a:pt x="567" y="2363"/>
                    <a:pt x="565" y="2340"/>
                  </a:cubicBezTo>
                  <a:cubicBezTo>
                    <a:pt x="563" y="2317"/>
                    <a:pt x="561" y="2312"/>
                    <a:pt x="561" y="2312"/>
                  </a:cubicBezTo>
                  <a:cubicBezTo>
                    <a:pt x="561" y="2312"/>
                    <a:pt x="639" y="2227"/>
                    <a:pt x="662" y="2200"/>
                  </a:cubicBezTo>
                  <a:cubicBezTo>
                    <a:pt x="685" y="2173"/>
                    <a:pt x="748" y="2093"/>
                    <a:pt x="748" y="2093"/>
                  </a:cubicBezTo>
                  <a:cubicBezTo>
                    <a:pt x="748" y="2093"/>
                    <a:pt x="802" y="2047"/>
                    <a:pt x="821" y="2013"/>
                  </a:cubicBezTo>
                  <a:cubicBezTo>
                    <a:pt x="839" y="1978"/>
                    <a:pt x="854" y="1952"/>
                    <a:pt x="853" y="1932"/>
                  </a:cubicBezTo>
                  <a:cubicBezTo>
                    <a:pt x="852" y="1913"/>
                    <a:pt x="850" y="1894"/>
                    <a:pt x="850" y="1894"/>
                  </a:cubicBezTo>
                  <a:cubicBezTo>
                    <a:pt x="850" y="1894"/>
                    <a:pt x="858" y="1843"/>
                    <a:pt x="857" y="1825"/>
                  </a:cubicBezTo>
                  <a:cubicBezTo>
                    <a:pt x="856" y="1807"/>
                    <a:pt x="850" y="1757"/>
                    <a:pt x="849" y="1736"/>
                  </a:cubicBezTo>
                  <a:cubicBezTo>
                    <a:pt x="848" y="1714"/>
                    <a:pt x="848" y="1633"/>
                    <a:pt x="848" y="1617"/>
                  </a:cubicBezTo>
                  <a:cubicBezTo>
                    <a:pt x="847" y="1602"/>
                    <a:pt x="839" y="1581"/>
                    <a:pt x="842" y="1572"/>
                  </a:cubicBezTo>
                  <a:cubicBezTo>
                    <a:pt x="845" y="1564"/>
                    <a:pt x="844" y="1546"/>
                    <a:pt x="841" y="1540"/>
                  </a:cubicBezTo>
                  <a:cubicBezTo>
                    <a:pt x="838" y="1533"/>
                    <a:pt x="830" y="1527"/>
                    <a:pt x="830" y="1527"/>
                  </a:cubicBezTo>
                  <a:cubicBezTo>
                    <a:pt x="830" y="1507"/>
                    <a:pt x="830" y="1507"/>
                    <a:pt x="830" y="1507"/>
                  </a:cubicBezTo>
                  <a:cubicBezTo>
                    <a:pt x="831" y="1504"/>
                    <a:pt x="831" y="1504"/>
                    <a:pt x="831" y="1504"/>
                  </a:cubicBezTo>
                  <a:lnTo>
                    <a:pt x="841" y="1413"/>
                  </a:lnTo>
                  <a:close/>
                  <a:moveTo>
                    <a:pt x="579" y="1863"/>
                  </a:moveTo>
                  <a:cubicBezTo>
                    <a:pt x="571" y="1869"/>
                    <a:pt x="563" y="1873"/>
                    <a:pt x="570" y="1889"/>
                  </a:cubicBezTo>
                  <a:cubicBezTo>
                    <a:pt x="576" y="1905"/>
                    <a:pt x="573" y="1920"/>
                    <a:pt x="573" y="1920"/>
                  </a:cubicBezTo>
                  <a:cubicBezTo>
                    <a:pt x="573" y="1920"/>
                    <a:pt x="555" y="1921"/>
                    <a:pt x="547" y="1929"/>
                  </a:cubicBezTo>
                  <a:cubicBezTo>
                    <a:pt x="538" y="1938"/>
                    <a:pt x="525" y="1958"/>
                    <a:pt x="525" y="1958"/>
                  </a:cubicBezTo>
                  <a:cubicBezTo>
                    <a:pt x="525" y="1958"/>
                    <a:pt x="522" y="1942"/>
                    <a:pt x="527" y="1935"/>
                  </a:cubicBezTo>
                  <a:cubicBezTo>
                    <a:pt x="531" y="1928"/>
                    <a:pt x="526" y="1880"/>
                    <a:pt x="527" y="1873"/>
                  </a:cubicBezTo>
                  <a:cubicBezTo>
                    <a:pt x="528" y="1867"/>
                    <a:pt x="529" y="1793"/>
                    <a:pt x="532" y="1778"/>
                  </a:cubicBezTo>
                  <a:cubicBezTo>
                    <a:pt x="534" y="1762"/>
                    <a:pt x="535" y="1669"/>
                    <a:pt x="535" y="1669"/>
                  </a:cubicBezTo>
                  <a:cubicBezTo>
                    <a:pt x="535" y="1669"/>
                    <a:pt x="545" y="1671"/>
                    <a:pt x="548" y="1678"/>
                  </a:cubicBezTo>
                  <a:cubicBezTo>
                    <a:pt x="551" y="1685"/>
                    <a:pt x="558" y="1706"/>
                    <a:pt x="564" y="1725"/>
                  </a:cubicBezTo>
                  <a:cubicBezTo>
                    <a:pt x="569" y="1744"/>
                    <a:pt x="586" y="1776"/>
                    <a:pt x="586" y="1776"/>
                  </a:cubicBezTo>
                  <a:cubicBezTo>
                    <a:pt x="586" y="1776"/>
                    <a:pt x="588" y="1795"/>
                    <a:pt x="592" y="1805"/>
                  </a:cubicBezTo>
                  <a:cubicBezTo>
                    <a:pt x="595" y="1815"/>
                    <a:pt x="595" y="1836"/>
                    <a:pt x="595" y="1836"/>
                  </a:cubicBezTo>
                  <a:cubicBezTo>
                    <a:pt x="600" y="1855"/>
                    <a:pt x="600" y="1855"/>
                    <a:pt x="600" y="1855"/>
                  </a:cubicBezTo>
                  <a:cubicBezTo>
                    <a:pt x="600" y="1855"/>
                    <a:pt x="587" y="1856"/>
                    <a:pt x="579" y="1863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/>
              <a:tailEnd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p3d prstMaterial="metal">
              <a:bevelT w="88900" h="88900"/>
            </a:sp3d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  <a:cs typeface="Arial" charset="0"/>
              </a:endParaRPr>
            </a:p>
          </p:txBody>
        </p:sp>
      </p:grpSp>
      <p:sp>
        <p:nvSpPr>
          <p:cNvPr id="24" name="Lekerekített téglalap feliratnak 23"/>
          <p:cNvSpPr/>
          <p:nvPr/>
        </p:nvSpPr>
        <p:spPr>
          <a:xfrm>
            <a:off x="5562600" y="914400"/>
            <a:ext cx="2895600" cy="610867"/>
          </a:xfrm>
          <a:prstGeom prst="wedgeRoundRectCallout">
            <a:avLst>
              <a:gd name="adj1" fmla="val -52883"/>
              <a:gd name="adj2" fmla="val 102715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600" dirty="0">
                <a:latin typeface="Arial Narrow" panose="020B0606020202030204" pitchFamily="34" charset="0"/>
              </a:rPr>
              <a:t>Közel 50%-uk Budapesten vagy valamelyik megyeszékhelyen él</a:t>
            </a:r>
          </a:p>
        </p:txBody>
      </p:sp>
      <p:sp>
        <p:nvSpPr>
          <p:cNvPr id="26" name="Lekerekített téglalap feliratnak 25"/>
          <p:cNvSpPr/>
          <p:nvPr/>
        </p:nvSpPr>
        <p:spPr>
          <a:xfrm>
            <a:off x="5891284" y="2209800"/>
            <a:ext cx="2895600" cy="610867"/>
          </a:xfrm>
          <a:prstGeom prst="wedgeRoundRectCallout">
            <a:avLst>
              <a:gd name="adj1" fmla="val -56182"/>
              <a:gd name="adj2" fmla="val 102715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600" dirty="0">
                <a:latin typeface="Arial Narrow" panose="020B0606020202030204" pitchFamily="34" charset="0"/>
              </a:rPr>
              <a:t>Kétharmaduk gazdaságilag aktív</a:t>
            </a:r>
          </a:p>
        </p:txBody>
      </p:sp>
      <p:sp>
        <p:nvSpPr>
          <p:cNvPr id="27" name="Lekerekített téglalap feliratnak 26"/>
          <p:cNvSpPr/>
          <p:nvPr/>
        </p:nvSpPr>
        <p:spPr>
          <a:xfrm>
            <a:off x="5956111" y="3647915"/>
            <a:ext cx="2895600" cy="610867"/>
          </a:xfrm>
          <a:prstGeom prst="wedgeRoundRectCallout">
            <a:avLst>
              <a:gd name="adj1" fmla="val -64195"/>
              <a:gd name="adj2" fmla="val -69315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600" dirty="0">
                <a:latin typeface="Arial Narrow" panose="020B0606020202030204" pitchFamily="34" charset="0"/>
              </a:rPr>
              <a:t>Egynegyedük szellemi munkát végző vezető vagy beosztott</a:t>
            </a:r>
          </a:p>
        </p:txBody>
      </p:sp>
      <p:sp>
        <p:nvSpPr>
          <p:cNvPr id="28" name="Lekerekített téglalap feliratnak 27"/>
          <p:cNvSpPr/>
          <p:nvPr/>
        </p:nvSpPr>
        <p:spPr>
          <a:xfrm>
            <a:off x="5857164" y="4876800"/>
            <a:ext cx="2895600" cy="610867"/>
          </a:xfrm>
          <a:prstGeom prst="wedgeRoundRectCallout">
            <a:avLst>
              <a:gd name="adj1" fmla="val -64195"/>
              <a:gd name="adj2" fmla="val -165384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600" dirty="0">
                <a:latin typeface="Arial Narrow" panose="020B0606020202030204" pitchFamily="34" charset="0"/>
              </a:rPr>
              <a:t>Minden </a:t>
            </a:r>
            <a:r>
              <a:rPr lang="hu-HU" sz="1600" dirty="0" err="1">
                <a:latin typeface="Arial Narrow" panose="020B0606020202030204" pitchFamily="34" charset="0"/>
              </a:rPr>
              <a:t>tizedik</a:t>
            </a:r>
            <a:r>
              <a:rPr lang="hu-HU" sz="1600" dirty="0">
                <a:latin typeface="Arial Narrow" panose="020B0606020202030204" pitchFamily="34" charset="0"/>
              </a:rPr>
              <a:t> vállalkozó</a:t>
            </a:r>
          </a:p>
        </p:txBody>
      </p:sp>
      <p:sp>
        <p:nvSpPr>
          <p:cNvPr id="29" name="Lekerekített téglalap feliratnak 28"/>
          <p:cNvSpPr/>
          <p:nvPr/>
        </p:nvSpPr>
        <p:spPr>
          <a:xfrm>
            <a:off x="152400" y="914399"/>
            <a:ext cx="3429000" cy="838201"/>
          </a:xfrm>
          <a:prstGeom prst="wedgeRoundRectCallout">
            <a:avLst>
              <a:gd name="adj1" fmla="val 46704"/>
              <a:gd name="adj2" fmla="val 6867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sz="1600" dirty="0">
                <a:latin typeface="Arial Narrow" panose="020B0606020202030204" pitchFamily="34" charset="0"/>
              </a:rPr>
              <a:t>Közel 40%-uk a keleti országrészben él, kb. 30-30%-uk Közép-Magyarországon és a Dunántúlon</a:t>
            </a:r>
          </a:p>
        </p:txBody>
      </p:sp>
      <p:grpSp>
        <p:nvGrpSpPr>
          <p:cNvPr id="30" name="Gruppieren 3"/>
          <p:cNvGrpSpPr>
            <a:grpSpLocks noChangeAspect="1"/>
          </p:cNvGrpSpPr>
          <p:nvPr/>
        </p:nvGrpSpPr>
        <p:grpSpPr bwMode="auto">
          <a:xfrm>
            <a:off x="152400" y="2066925"/>
            <a:ext cx="574675" cy="574675"/>
            <a:chOff x="7585656" y="2417080"/>
            <a:chExt cx="1090800" cy="1090800"/>
          </a:xfrm>
        </p:grpSpPr>
        <p:sp>
          <p:nvSpPr>
            <p:cNvPr id="31" name="Rechteck 4"/>
            <p:cNvSpPr>
              <a:spLocks noChangeAspect="1"/>
            </p:cNvSpPr>
            <p:nvPr/>
          </p:nvSpPr>
          <p:spPr bwMode="gray">
            <a:xfrm>
              <a:off x="7585656" y="2417080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8171" name="Freeform 11"/>
            <p:cNvSpPr>
              <a:spLocks noChangeAspect="1" noEditPoints="1"/>
            </p:cNvSpPr>
            <p:nvPr/>
          </p:nvSpPr>
          <p:spPr bwMode="auto">
            <a:xfrm>
              <a:off x="7911584" y="2563808"/>
              <a:ext cx="438944" cy="808038"/>
            </a:xfrm>
            <a:custGeom>
              <a:avLst/>
              <a:gdLst>
                <a:gd name="T0" fmla="*/ 2147483647 w 234"/>
                <a:gd name="T1" fmla="*/ 0 h 431"/>
                <a:gd name="T2" fmla="*/ 0 w 234"/>
                <a:gd name="T3" fmla="*/ 2147483647 h 431"/>
                <a:gd name="T4" fmla="*/ 2147483647 w 234"/>
                <a:gd name="T5" fmla="*/ 2147483647 h 431"/>
                <a:gd name="T6" fmla="*/ 2147483647 w 234"/>
                <a:gd name="T7" fmla="*/ 2147483647 h 431"/>
                <a:gd name="T8" fmla="*/ 2147483647 w 234"/>
                <a:gd name="T9" fmla="*/ 2147483647 h 431"/>
                <a:gd name="T10" fmla="*/ 2147483647 w 234"/>
                <a:gd name="T11" fmla="*/ 2147483647 h 431"/>
                <a:gd name="T12" fmla="*/ 2147483647 w 234"/>
                <a:gd name="T13" fmla="*/ 2147483647 h 431"/>
                <a:gd name="T14" fmla="*/ 2147483647 w 234"/>
                <a:gd name="T15" fmla="*/ 2147483647 h 431"/>
                <a:gd name="T16" fmla="*/ 2147483647 w 234"/>
                <a:gd name="T17" fmla="*/ 2147483647 h 431"/>
                <a:gd name="T18" fmla="*/ 2147483647 w 234"/>
                <a:gd name="T19" fmla="*/ 2147483647 h 431"/>
                <a:gd name="T20" fmla="*/ 2147483647 w 234"/>
                <a:gd name="T21" fmla="*/ 2147483647 h 431"/>
                <a:gd name="T22" fmla="*/ 2147483647 w 234"/>
                <a:gd name="T23" fmla="*/ 2147483647 h 431"/>
                <a:gd name="T24" fmla="*/ 2147483647 w 234"/>
                <a:gd name="T25" fmla="*/ 2147483647 h 431"/>
                <a:gd name="T26" fmla="*/ 2147483647 w 234"/>
                <a:gd name="T27" fmla="*/ 2147483647 h 431"/>
                <a:gd name="T28" fmla="*/ 2147483647 w 234"/>
                <a:gd name="T29" fmla="*/ 2147483647 h 431"/>
                <a:gd name="T30" fmla="*/ 2147483647 w 234"/>
                <a:gd name="T31" fmla="*/ 2147483647 h 431"/>
                <a:gd name="T32" fmla="*/ 2147483647 w 234"/>
                <a:gd name="T33" fmla="*/ 2147483647 h 431"/>
                <a:gd name="T34" fmla="*/ 2147483647 w 234"/>
                <a:gd name="T35" fmla="*/ 2147483647 h 431"/>
                <a:gd name="T36" fmla="*/ 2147483647 w 234"/>
                <a:gd name="T37" fmla="*/ 2147483647 h 431"/>
                <a:gd name="T38" fmla="*/ 2147483647 w 234"/>
                <a:gd name="T39" fmla="*/ 2147483647 h 431"/>
                <a:gd name="T40" fmla="*/ 2147483647 w 234"/>
                <a:gd name="T41" fmla="*/ 2147483647 h 431"/>
                <a:gd name="T42" fmla="*/ 2147483647 w 234"/>
                <a:gd name="T43" fmla="*/ 2147483647 h 431"/>
                <a:gd name="T44" fmla="*/ 2147483647 w 234"/>
                <a:gd name="T45" fmla="*/ 2147483647 h 431"/>
                <a:gd name="T46" fmla="*/ 2147483647 w 234"/>
                <a:gd name="T47" fmla="*/ 2147483647 h 431"/>
                <a:gd name="T48" fmla="*/ 2147483647 w 234"/>
                <a:gd name="T49" fmla="*/ 2147483647 h 431"/>
                <a:gd name="T50" fmla="*/ 2147483647 w 234"/>
                <a:gd name="T51" fmla="*/ 2147483647 h 431"/>
                <a:gd name="T52" fmla="*/ 2147483647 w 234"/>
                <a:gd name="T53" fmla="*/ 2147483647 h 431"/>
                <a:gd name="T54" fmla="*/ 2147483647 w 234"/>
                <a:gd name="T55" fmla="*/ 2147483647 h 431"/>
                <a:gd name="T56" fmla="*/ 2147483647 w 234"/>
                <a:gd name="T57" fmla="*/ 2147483647 h 431"/>
                <a:gd name="T58" fmla="*/ 2147483647 w 234"/>
                <a:gd name="T59" fmla="*/ 2147483647 h 431"/>
                <a:gd name="T60" fmla="*/ 2147483647 w 234"/>
                <a:gd name="T61" fmla="*/ 2147483647 h 431"/>
                <a:gd name="T62" fmla="*/ 2147483647 w 234"/>
                <a:gd name="T63" fmla="*/ 2147483647 h 431"/>
                <a:gd name="T64" fmla="*/ 2147483647 w 234"/>
                <a:gd name="T65" fmla="*/ 2147483647 h 431"/>
                <a:gd name="T66" fmla="*/ 2147483647 w 234"/>
                <a:gd name="T67" fmla="*/ 2147483647 h 431"/>
                <a:gd name="T68" fmla="*/ 2147483647 w 234"/>
                <a:gd name="T69" fmla="*/ 2147483647 h 431"/>
                <a:gd name="T70" fmla="*/ 2147483647 w 234"/>
                <a:gd name="T71" fmla="*/ 2147483647 h 431"/>
                <a:gd name="T72" fmla="*/ 2147483647 w 234"/>
                <a:gd name="T73" fmla="*/ 2147483647 h 431"/>
                <a:gd name="T74" fmla="*/ 2147483647 w 234"/>
                <a:gd name="T75" fmla="*/ 2147483647 h 431"/>
                <a:gd name="T76" fmla="*/ 2147483647 w 234"/>
                <a:gd name="T77" fmla="*/ 2147483647 h 431"/>
                <a:gd name="T78" fmla="*/ 2147483647 w 234"/>
                <a:gd name="T79" fmla="*/ 2147483647 h 431"/>
                <a:gd name="T80" fmla="*/ 2147483647 w 234"/>
                <a:gd name="T81" fmla="*/ 2147483647 h 431"/>
                <a:gd name="T82" fmla="*/ 2147483647 w 234"/>
                <a:gd name="T83" fmla="*/ 2147483647 h 431"/>
                <a:gd name="T84" fmla="*/ 2147483647 w 234"/>
                <a:gd name="T85" fmla="*/ 2147483647 h 4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4" h="431">
                  <a:moveTo>
                    <a:pt x="199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16"/>
                    <a:pt x="15" y="431"/>
                    <a:pt x="34" y="431"/>
                  </a:cubicBezTo>
                  <a:cubicBezTo>
                    <a:pt x="199" y="431"/>
                    <a:pt x="199" y="431"/>
                    <a:pt x="199" y="431"/>
                  </a:cubicBezTo>
                  <a:cubicBezTo>
                    <a:pt x="219" y="431"/>
                    <a:pt x="234" y="416"/>
                    <a:pt x="234" y="39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4" y="16"/>
                    <a:pt x="219" y="0"/>
                    <a:pt x="199" y="0"/>
                  </a:cubicBezTo>
                  <a:close/>
                  <a:moveTo>
                    <a:pt x="214" y="396"/>
                  </a:moveTo>
                  <a:cubicBezTo>
                    <a:pt x="214" y="405"/>
                    <a:pt x="208" y="411"/>
                    <a:pt x="199" y="411"/>
                  </a:cubicBezTo>
                  <a:cubicBezTo>
                    <a:pt x="34" y="411"/>
                    <a:pt x="34" y="411"/>
                    <a:pt x="34" y="411"/>
                  </a:cubicBezTo>
                  <a:cubicBezTo>
                    <a:pt x="26" y="411"/>
                    <a:pt x="19" y="405"/>
                    <a:pt x="19" y="39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27"/>
                    <a:pt x="26" y="20"/>
                    <a:pt x="34" y="20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208" y="20"/>
                    <a:pt x="214" y="27"/>
                    <a:pt x="214" y="35"/>
                  </a:cubicBezTo>
                  <a:lnTo>
                    <a:pt x="214" y="396"/>
                  </a:lnTo>
                  <a:close/>
                  <a:moveTo>
                    <a:pt x="140" y="319"/>
                  </a:moveTo>
                  <a:cubicBezTo>
                    <a:pt x="140" y="329"/>
                    <a:pt x="138" y="337"/>
                    <a:pt x="130" y="337"/>
                  </a:cubicBezTo>
                  <a:cubicBezTo>
                    <a:pt x="103" y="337"/>
                    <a:pt x="103" y="337"/>
                    <a:pt x="103" y="337"/>
                  </a:cubicBezTo>
                  <a:cubicBezTo>
                    <a:pt x="96" y="337"/>
                    <a:pt x="94" y="329"/>
                    <a:pt x="94" y="319"/>
                  </a:cubicBezTo>
                  <a:cubicBezTo>
                    <a:pt x="94" y="308"/>
                    <a:pt x="96" y="300"/>
                    <a:pt x="103" y="300"/>
                  </a:cubicBezTo>
                  <a:cubicBezTo>
                    <a:pt x="130" y="300"/>
                    <a:pt x="130" y="300"/>
                    <a:pt x="130" y="300"/>
                  </a:cubicBezTo>
                  <a:cubicBezTo>
                    <a:pt x="138" y="300"/>
                    <a:pt x="140" y="308"/>
                    <a:pt x="140" y="319"/>
                  </a:cubicBezTo>
                  <a:close/>
                  <a:moveTo>
                    <a:pt x="84" y="261"/>
                  </a:moveTo>
                  <a:cubicBezTo>
                    <a:pt x="84" y="271"/>
                    <a:pt x="83" y="279"/>
                    <a:pt x="75" y="279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40" y="279"/>
                    <a:pt x="39" y="271"/>
                    <a:pt x="39" y="261"/>
                  </a:cubicBezTo>
                  <a:cubicBezTo>
                    <a:pt x="39" y="251"/>
                    <a:pt x="40" y="243"/>
                    <a:pt x="48" y="243"/>
                  </a:cubicBezTo>
                  <a:cubicBezTo>
                    <a:pt x="75" y="243"/>
                    <a:pt x="75" y="243"/>
                    <a:pt x="75" y="243"/>
                  </a:cubicBezTo>
                  <a:cubicBezTo>
                    <a:pt x="83" y="243"/>
                    <a:pt x="84" y="251"/>
                    <a:pt x="84" y="261"/>
                  </a:cubicBezTo>
                  <a:close/>
                  <a:moveTo>
                    <a:pt x="140" y="376"/>
                  </a:moveTo>
                  <a:cubicBezTo>
                    <a:pt x="140" y="386"/>
                    <a:pt x="138" y="394"/>
                    <a:pt x="130" y="394"/>
                  </a:cubicBezTo>
                  <a:cubicBezTo>
                    <a:pt x="103" y="394"/>
                    <a:pt x="103" y="394"/>
                    <a:pt x="103" y="394"/>
                  </a:cubicBezTo>
                  <a:cubicBezTo>
                    <a:pt x="96" y="394"/>
                    <a:pt x="94" y="386"/>
                    <a:pt x="94" y="376"/>
                  </a:cubicBezTo>
                  <a:cubicBezTo>
                    <a:pt x="94" y="366"/>
                    <a:pt x="96" y="358"/>
                    <a:pt x="103" y="358"/>
                  </a:cubicBezTo>
                  <a:cubicBezTo>
                    <a:pt x="130" y="358"/>
                    <a:pt x="130" y="358"/>
                    <a:pt x="130" y="358"/>
                  </a:cubicBezTo>
                  <a:cubicBezTo>
                    <a:pt x="138" y="358"/>
                    <a:pt x="140" y="366"/>
                    <a:pt x="140" y="376"/>
                  </a:cubicBezTo>
                  <a:close/>
                  <a:moveTo>
                    <a:pt x="84" y="376"/>
                  </a:moveTo>
                  <a:cubicBezTo>
                    <a:pt x="84" y="386"/>
                    <a:pt x="83" y="394"/>
                    <a:pt x="75" y="394"/>
                  </a:cubicBezTo>
                  <a:cubicBezTo>
                    <a:pt x="48" y="394"/>
                    <a:pt x="48" y="394"/>
                    <a:pt x="48" y="394"/>
                  </a:cubicBezTo>
                  <a:cubicBezTo>
                    <a:pt x="40" y="394"/>
                    <a:pt x="39" y="386"/>
                    <a:pt x="39" y="376"/>
                  </a:cubicBezTo>
                  <a:cubicBezTo>
                    <a:pt x="39" y="366"/>
                    <a:pt x="40" y="358"/>
                    <a:pt x="48" y="358"/>
                  </a:cubicBezTo>
                  <a:cubicBezTo>
                    <a:pt x="75" y="358"/>
                    <a:pt x="75" y="358"/>
                    <a:pt x="75" y="358"/>
                  </a:cubicBezTo>
                  <a:cubicBezTo>
                    <a:pt x="83" y="358"/>
                    <a:pt x="84" y="366"/>
                    <a:pt x="84" y="376"/>
                  </a:cubicBezTo>
                  <a:close/>
                  <a:moveTo>
                    <a:pt x="84" y="319"/>
                  </a:moveTo>
                  <a:cubicBezTo>
                    <a:pt x="84" y="329"/>
                    <a:pt x="83" y="337"/>
                    <a:pt x="75" y="337"/>
                  </a:cubicBezTo>
                  <a:cubicBezTo>
                    <a:pt x="48" y="337"/>
                    <a:pt x="48" y="337"/>
                    <a:pt x="48" y="337"/>
                  </a:cubicBezTo>
                  <a:cubicBezTo>
                    <a:pt x="40" y="337"/>
                    <a:pt x="39" y="329"/>
                    <a:pt x="39" y="319"/>
                  </a:cubicBezTo>
                  <a:cubicBezTo>
                    <a:pt x="39" y="308"/>
                    <a:pt x="40" y="300"/>
                    <a:pt x="48" y="300"/>
                  </a:cubicBezTo>
                  <a:cubicBezTo>
                    <a:pt x="75" y="300"/>
                    <a:pt x="75" y="300"/>
                    <a:pt x="75" y="300"/>
                  </a:cubicBezTo>
                  <a:cubicBezTo>
                    <a:pt x="83" y="300"/>
                    <a:pt x="84" y="308"/>
                    <a:pt x="84" y="319"/>
                  </a:cubicBezTo>
                  <a:close/>
                  <a:moveTo>
                    <a:pt x="195" y="261"/>
                  </a:moveTo>
                  <a:cubicBezTo>
                    <a:pt x="195" y="271"/>
                    <a:pt x="194" y="279"/>
                    <a:pt x="186" y="279"/>
                  </a:cubicBezTo>
                  <a:cubicBezTo>
                    <a:pt x="159" y="279"/>
                    <a:pt x="159" y="279"/>
                    <a:pt x="159" y="279"/>
                  </a:cubicBezTo>
                  <a:cubicBezTo>
                    <a:pt x="151" y="279"/>
                    <a:pt x="150" y="271"/>
                    <a:pt x="150" y="261"/>
                  </a:cubicBezTo>
                  <a:cubicBezTo>
                    <a:pt x="150" y="251"/>
                    <a:pt x="151" y="243"/>
                    <a:pt x="159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94" y="243"/>
                    <a:pt x="195" y="251"/>
                    <a:pt x="195" y="261"/>
                  </a:cubicBezTo>
                  <a:close/>
                  <a:moveTo>
                    <a:pt x="39" y="37"/>
                  </a:moveTo>
                  <a:cubicBezTo>
                    <a:pt x="195" y="37"/>
                    <a:pt x="195" y="37"/>
                    <a:pt x="195" y="37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39" y="225"/>
                    <a:pt x="39" y="225"/>
                    <a:pt x="39" y="225"/>
                  </a:cubicBezTo>
                  <a:lnTo>
                    <a:pt x="39" y="37"/>
                  </a:lnTo>
                  <a:close/>
                  <a:moveTo>
                    <a:pt x="140" y="261"/>
                  </a:moveTo>
                  <a:cubicBezTo>
                    <a:pt x="140" y="271"/>
                    <a:pt x="138" y="279"/>
                    <a:pt x="130" y="279"/>
                  </a:cubicBezTo>
                  <a:cubicBezTo>
                    <a:pt x="103" y="279"/>
                    <a:pt x="103" y="279"/>
                    <a:pt x="103" y="279"/>
                  </a:cubicBezTo>
                  <a:cubicBezTo>
                    <a:pt x="96" y="279"/>
                    <a:pt x="94" y="271"/>
                    <a:pt x="94" y="261"/>
                  </a:cubicBezTo>
                  <a:cubicBezTo>
                    <a:pt x="94" y="251"/>
                    <a:pt x="96" y="243"/>
                    <a:pt x="103" y="243"/>
                  </a:cubicBezTo>
                  <a:cubicBezTo>
                    <a:pt x="130" y="243"/>
                    <a:pt x="130" y="243"/>
                    <a:pt x="130" y="243"/>
                  </a:cubicBezTo>
                  <a:cubicBezTo>
                    <a:pt x="138" y="243"/>
                    <a:pt x="140" y="251"/>
                    <a:pt x="140" y="261"/>
                  </a:cubicBezTo>
                  <a:close/>
                  <a:moveTo>
                    <a:pt x="195" y="376"/>
                  </a:moveTo>
                  <a:cubicBezTo>
                    <a:pt x="195" y="386"/>
                    <a:pt x="194" y="394"/>
                    <a:pt x="186" y="394"/>
                  </a:cubicBezTo>
                  <a:cubicBezTo>
                    <a:pt x="159" y="394"/>
                    <a:pt x="159" y="394"/>
                    <a:pt x="159" y="394"/>
                  </a:cubicBezTo>
                  <a:cubicBezTo>
                    <a:pt x="151" y="394"/>
                    <a:pt x="150" y="386"/>
                    <a:pt x="150" y="376"/>
                  </a:cubicBezTo>
                  <a:cubicBezTo>
                    <a:pt x="150" y="366"/>
                    <a:pt x="151" y="358"/>
                    <a:pt x="159" y="358"/>
                  </a:cubicBezTo>
                  <a:cubicBezTo>
                    <a:pt x="186" y="358"/>
                    <a:pt x="186" y="358"/>
                    <a:pt x="186" y="358"/>
                  </a:cubicBezTo>
                  <a:cubicBezTo>
                    <a:pt x="194" y="358"/>
                    <a:pt x="195" y="366"/>
                    <a:pt x="195" y="376"/>
                  </a:cubicBezTo>
                  <a:close/>
                  <a:moveTo>
                    <a:pt x="195" y="319"/>
                  </a:moveTo>
                  <a:cubicBezTo>
                    <a:pt x="195" y="329"/>
                    <a:pt x="194" y="337"/>
                    <a:pt x="186" y="337"/>
                  </a:cubicBezTo>
                  <a:cubicBezTo>
                    <a:pt x="159" y="337"/>
                    <a:pt x="159" y="337"/>
                    <a:pt x="159" y="337"/>
                  </a:cubicBezTo>
                  <a:cubicBezTo>
                    <a:pt x="151" y="337"/>
                    <a:pt x="150" y="329"/>
                    <a:pt x="150" y="319"/>
                  </a:cubicBezTo>
                  <a:cubicBezTo>
                    <a:pt x="150" y="308"/>
                    <a:pt x="151" y="300"/>
                    <a:pt x="159" y="300"/>
                  </a:cubicBezTo>
                  <a:cubicBezTo>
                    <a:pt x="186" y="300"/>
                    <a:pt x="186" y="300"/>
                    <a:pt x="186" y="300"/>
                  </a:cubicBezTo>
                  <a:cubicBezTo>
                    <a:pt x="194" y="300"/>
                    <a:pt x="195" y="308"/>
                    <a:pt x="195" y="3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3" name="Gruppieren 36"/>
          <p:cNvGrpSpPr>
            <a:grpSpLocks noChangeAspect="1"/>
          </p:cNvGrpSpPr>
          <p:nvPr/>
        </p:nvGrpSpPr>
        <p:grpSpPr bwMode="auto">
          <a:xfrm>
            <a:off x="152400" y="2667000"/>
            <a:ext cx="574675" cy="574675"/>
            <a:chOff x="5805661" y="4069132"/>
            <a:chExt cx="1090800" cy="1090800"/>
          </a:xfrm>
        </p:grpSpPr>
        <p:sp>
          <p:nvSpPr>
            <p:cNvPr id="34" name="Rechteck 37"/>
            <p:cNvSpPr>
              <a:spLocks noChangeAspect="1"/>
            </p:cNvSpPr>
            <p:nvPr/>
          </p:nvSpPr>
          <p:spPr bwMode="gray">
            <a:xfrm>
              <a:off x="5805661" y="4069132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8169" name="Freeform 78"/>
            <p:cNvSpPr>
              <a:spLocks noChangeAspect="1" noEditPoints="1"/>
            </p:cNvSpPr>
            <p:nvPr/>
          </p:nvSpPr>
          <p:spPr bwMode="auto">
            <a:xfrm>
              <a:off x="6120736" y="4203030"/>
              <a:ext cx="441601" cy="810000"/>
            </a:xfrm>
            <a:custGeom>
              <a:avLst/>
              <a:gdLst>
                <a:gd name="T0" fmla="*/ 2147483647 w 235"/>
                <a:gd name="T1" fmla="*/ 0 h 431"/>
                <a:gd name="T2" fmla="*/ 2147483647 w 235"/>
                <a:gd name="T3" fmla="*/ 0 h 431"/>
                <a:gd name="T4" fmla="*/ 0 w 235"/>
                <a:gd name="T5" fmla="*/ 2147483647 h 431"/>
                <a:gd name="T6" fmla="*/ 0 w 235"/>
                <a:gd name="T7" fmla="*/ 2147483647 h 431"/>
                <a:gd name="T8" fmla="*/ 2147483647 w 235"/>
                <a:gd name="T9" fmla="*/ 2147483647 h 431"/>
                <a:gd name="T10" fmla="*/ 2147483647 w 235"/>
                <a:gd name="T11" fmla="*/ 2147483647 h 431"/>
                <a:gd name="T12" fmla="*/ 2147483647 w 235"/>
                <a:gd name="T13" fmla="*/ 2147483647 h 431"/>
                <a:gd name="T14" fmla="*/ 2147483647 w 235"/>
                <a:gd name="T15" fmla="*/ 2147483647 h 431"/>
                <a:gd name="T16" fmla="*/ 2147483647 w 235"/>
                <a:gd name="T17" fmla="*/ 0 h 431"/>
                <a:gd name="T18" fmla="*/ 2147483647 w 235"/>
                <a:gd name="T19" fmla="*/ 2147483647 h 431"/>
                <a:gd name="T20" fmla="*/ 2147483647 w 235"/>
                <a:gd name="T21" fmla="*/ 2147483647 h 431"/>
                <a:gd name="T22" fmla="*/ 2147483647 w 235"/>
                <a:gd name="T23" fmla="*/ 2147483647 h 431"/>
                <a:gd name="T24" fmla="*/ 2147483647 w 235"/>
                <a:gd name="T25" fmla="*/ 2147483647 h 431"/>
                <a:gd name="T26" fmla="*/ 2147483647 w 235"/>
                <a:gd name="T27" fmla="*/ 2147483647 h 431"/>
                <a:gd name="T28" fmla="*/ 2147483647 w 235"/>
                <a:gd name="T29" fmla="*/ 2147483647 h 431"/>
                <a:gd name="T30" fmla="*/ 2147483647 w 235"/>
                <a:gd name="T31" fmla="*/ 2147483647 h 431"/>
                <a:gd name="T32" fmla="*/ 2147483647 w 235"/>
                <a:gd name="T33" fmla="*/ 2147483647 h 431"/>
                <a:gd name="T34" fmla="*/ 2147483647 w 235"/>
                <a:gd name="T35" fmla="*/ 2147483647 h 431"/>
                <a:gd name="T36" fmla="*/ 2147483647 w 235"/>
                <a:gd name="T37" fmla="*/ 2147483647 h 431"/>
                <a:gd name="T38" fmla="*/ 2147483647 w 235"/>
                <a:gd name="T39" fmla="*/ 2147483647 h 431"/>
                <a:gd name="T40" fmla="*/ 2147483647 w 235"/>
                <a:gd name="T41" fmla="*/ 2147483647 h 431"/>
                <a:gd name="T42" fmla="*/ 2147483647 w 235"/>
                <a:gd name="T43" fmla="*/ 2147483647 h 431"/>
                <a:gd name="T44" fmla="*/ 2147483647 w 235"/>
                <a:gd name="T45" fmla="*/ 2147483647 h 431"/>
                <a:gd name="T46" fmla="*/ 2147483647 w 235"/>
                <a:gd name="T47" fmla="*/ 2147483647 h 431"/>
                <a:gd name="T48" fmla="*/ 2147483647 w 235"/>
                <a:gd name="T49" fmla="*/ 2147483647 h 431"/>
                <a:gd name="T50" fmla="*/ 2147483647 w 235"/>
                <a:gd name="T51" fmla="*/ 2147483647 h 431"/>
                <a:gd name="T52" fmla="*/ 2147483647 w 235"/>
                <a:gd name="T53" fmla="*/ 2147483647 h 431"/>
                <a:gd name="T54" fmla="*/ 2147483647 w 235"/>
                <a:gd name="T55" fmla="*/ 2147483647 h 431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35" h="431">
                  <a:moveTo>
                    <a:pt x="200" y="0"/>
                  </a:moveTo>
                  <a:cubicBezTo>
                    <a:pt x="35" y="0"/>
                    <a:pt x="35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  <a:cubicBezTo>
                    <a:pt x="0" y="397"/>
                    <a:pt x="0" y="397"/>
                    <a:pt x="0" y="397"/>
                  </a:cubicBezTo>
                  <a:cubicBezTo>
                    <a:pt x="0" y="416"/>
                    <a:pt x="16" y="431"/>
                    <a:pt x="35" y="431"/>
                  </a:cubicBezTo>
                  <a:cubicBezTo>
                    <a:pt x="200" y="431"/>
                    <a:pt x="200" y="431"/>
                    <a:pt x="200" y="431"/>
                  </a:cubicBezTo>
                  <a:cubicBezTo>
                    <a:pt x="219" y="431"/>
                    <a:pt x="235" y="416"/>
                    <a:pt x="235" y="397"/>
                  </a:cubicBezTo>
                  <a:cubicBezTo>
                    <a:pt x="235" y="35"/>
                    <a:pt x="235" y="35"/>
                    <a:pt x="235" y="35"/>
                  </a:cubicBezTo>
                  <a:cubicBezTo>
                    <a:pt x="235" y="16"/>
                    <a:pt x="219" y="0"/>
                    <a:pt x="200" y="0"/>
                  </a:cubicBezTo>
                  <a:close/>
                  <a:moveTo>
                    <a:pt x="215" y="397"/>
                  </a:moveTo>
                  <a:cubicBezTo>
                    <a:pt x="215" y="405"/>
                    <a:pt x="208" y="411"/>
                    <a:pt x="200" y="411"/>
                  </a:cubicBezTo>
                  <a:cubicBezTo>
                    <a:pt x="35" y="411"/>
                    <a:pt x="35" y="411"/>
                    <a:pt x="35" y="411"/>
                  </a:cubicBezTo>
                  <a:cubicBezTo>
                    <a:pt x="27" y="411"/>
                    <a:pt x="20" y="405"/>
                    <a:pt x="20" y="397"/>
                  </a:cubicBezTo>
                  <a:cubicBezTo>
                    <a:pt x="20" y="35"/>
                    <a:pt x="20" y="35"/>
                    <a:pt x="20" y="35"/>
                  </a:cubicBezTo>
                  <a:cubicBezTo>
                    <a:pt x="20" y="27"/>
                    <a:pt x="27" y="20"/>
                    <a:pt x="35" y="20"/>
                  </a:cubicBezTo>
                  <a:cubicBezTo>
                    <a:pt x="200" y="20"/>
                    <a:pt x="200" y="20"/>
                    <a:pt x="200" y="20"/>
                  </a:cubicBezTo>
                  <a:cubicBezTo>
                    <a:pt x="208" y="20"/>
                    <a:pt x="215" y="27"/>
                    <a:pt x="215" y="35"/>
                  </a:cubicBezTo>
                  <a:lnTo>
                    <a:pt x="215" y="397"/>
                  </a:lnTo>
                  <a:close/>
                  <a:moveTo>
                    <a:pt x="39" y="57"/>
                  </a:moveTo>
                  <a:cubicBezTo>
                    <a:pt x="196" y="57"/>
                    <a:pt x="196" y="57"/>
                    <a:pt x="196" y="57"/>
                  </a:cubicBezTo>
                  <a:cubicBezTo>
                    <a:pt x="196" y="98"/>
                    <a:pt x="196" y="98"/>
                    <a:pt x="196" y="98"/>
                  </a:cubicBezTo>
                  <a:cubicBezTo>
                    <a:pt x="39" y="98"/>
                    <a:pt x="39" y="98"/>
                    <a:pt x="39" y="98"/>
                  </a:cubicBezTo>
                  <a:lnTo>
                    <a:pt x="39" y="57"/>
                  </a:lnTo>
                  <a:close/>
                  <a:moveTo>
                    <a:pt x="139" y="347"/>
                  </a:moveTo>
                  <a:cubicBezTo>
                    <a:pt x="139" y="359"/>
                    <a:pt x="129" y="369"/>
                    <a:pt x="118" y="369"/>
                  </a:cubicBezTo>
                  <a:cubicBezTo>
                    <a:pt x="106" y="369"/>
                    <a:pt x="96" y="359"/>
                    <a:pt x="96" y="347"/>
                  </a:cubicBezTo>
                  <a:cubicBezTo>
                    <a:pt x="96" y="336"/>
                    <a:pt x="106" y="326"/>
                    <a:pt x="118" y="326"/>
                  </a:cubicBezTo>
                  <a:cubicBezTo>
                    <a:pt x="129" y="326"/>
                    <a:pt x="139" y="336"/>
                    <a:pt x="139" y="3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6" name="Gruppieren 108"/>
          <p:cNvGrpSpPr>
            <a:grpSpLocks noChangeAspect="1"/>
          </p:cNvGrpSpPr>
          <p:nvPr/>
        </p:nvGrpSpPr>
        <p:grpSpPr bwMode="auto">
          <a:xfrm>
            <a:off x="152400" y="3262313"/>
            <a:ext cx="574675" cy="574675"/>
            <a:chOff x="5805661" y="1403251"/>
            <a:chExt cx="1090800" cy="1090800"/>
          </a:xfrm>
        </p:grpSpPr>
        <p:sp>
          <p:nvSpPr>
            <p:cNvPr id="37" name="Rechteck 109"/>
            <p:cNvSpPr>
              <a:spLocks noChangeAspect="1"/>
            </p:cNvSpPr>
            <p:nvPr/>
          </p:nvSpPr>
          <p:spPr bwMode="gray">
            <a:xfrm>
              <a:off x="5805661" y="140325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8167" name="Freeform 8"/>
            <p:cNvSpPr>
              <a:spLocks noChangeAspect="1" noEditPoints="1"/>
            </p:cNvSpPr>
            <p:nvPr/>
          </p:nvSpPr>
          <p:spPr bwMode="auto">
            <a:xfrm>
              <a:off x="5936536" y="1546112"/>
              <a:ext cx="810000" cy="802768"/>
            </a:xfrm>
            <a:custGeom>
              <a:avLst/>
              <a:gdLst>
                <a:gd name="T0" fmla="*/ 2147483647 w 379"/>
                <a:gd name="T1" fmla="*/ 2147483647 h 376"/>
                <a:gd name="T2" fmla="*/ 2147483647 w 379"/>
                <a:gd name="T3" fmla="*/ 2147483647 h 376"/>
                <a:gd name="T4" fmla="*/ 2147483647 w 379"/>
                <a:gd name="T5" fmla="*/ 2147483647 h 376"/>
                <a:gd name="T6" fmla="*/ 2147483647 w 379"/>
                <a:gd name="T7" fmla="*/ 2147483647 h 376"/>
                <a:gd name="T8" fmla="*/ 2147483647 w 379"/>
                <a:gd name="T9" fmla="*/ 2147483647 h 376"/>
                <a:gd name="T10" fmla="*/ 2147483647 w 379"/>
                <a:gd name="T11" fmla="*/ 2147483647 h 376"/>
                <a:gd name="T12" fmla="*/ 2147483647 w 379"/>
                <a:gd name="T13" fmla="*/ 2147483647 h 376"/>
                <a:gd name="T14" fmla="*/ 2147483647 w 379"/>
                <a:gd name="T15" fmla="*/ 2147483647 h 376"/>
                <a:gd name="T16" fmla="*/ 2147483647 w 379"/>
                <a:gd name="T17" fmla="*/ 2147483647 h 376"/>
                <a:gd name="T18" fmla="*/ 2147483647 w 379"/>
                <a:gd name="T19" fmla="*/ 0 h 376"/>
                <a:gd name="T20" fmla="*/ 2147483647 w 379"/>
                <a:gd name="T21" fmla="*/ 0 h 376"/>
                <a:gd name="T22" fmla="*/ 0 w 379"/>
                <a:gd name="T23" fmla="*/ 2147483647 h 376"/>
                <a:gd name="T24" fmla="*/ 2147483647 w 379"/>
                <a:gd name="T25" fmla="*/ 2147483647 h 376"/>
                <a:gd name="T26" fmla="*/ 2147483647 w 379"/>
                <a:gd name="T27" fmla="*/ 2147483647 h 376"/>
                <a:gd name="T28" fmla="*/ 2147483647 w 379"/>
                <a:gd name="T29" fmla="*/ 2147483647 h 376"/>
                <a:gd name="T30" fmla="*/ 2147483647 w 379"/>
                <a:gd name="T31" fmla="*/ 2147483647 h 376"/>
                <a:gd name="T32" fmla="*/ 2147483647 w 379"/>
                <a:gd name="T33" fmla="*/ 2147483647 h 376"/>
                <a:gd name="T34" fmla="*/ 2147483647 w 379"/>
                <a:gd name="T35" fmla="*/ 2147483647 h 376"/>
                <a:gd name="T36" fmla="*/ 2147483647 w 379"/>
                <a:gd name="T37" fmla="*/ 2147483647 h 376"/>
                <a:gd name="T38" fmla="*/ 2147483647 w 379"/>
                <a:gd name="T39" fmla="*/ 2147483647 h 376"/>
                <a:gd name="T40" fmla="*/ 2147483647 w 379"/>
                <a:gd name="T41" fmla="*/ 2147483647 h 376"/>
                <a:gd name="T42" fmla="*/ 2147483647 w 379"/>
                <a:gd name="T43" fmla="*/ 2147483647 h 376"/>
                <a:gd name="T44" fmla="*/ 2147483647 w 379"/>
                <a:gd name="T45" fmla="*/ 2147483647 h 376"/>
                <a:gd name="T46" fmla="*/ 2147483647 w 379"/>
                <a:gd name="T47" fmla="*/ 2147483647 h 376"/>
                <a:gd name="T48" fmla="*/ 2147483647 w 379"/>
                <a:gd name="T49" fmla="*/ 2147483647 h 376"/>
                <a:gd name="T50" fmla="*/ 2147483647 w 379"/>
                <a:gd name="T51" fmla="*/ 2147483647 h 376"/>
                <a:gd name="T52" fmla="*/ 2147483647 w 379"/>
                <a:gd name="T53" fmla="*/ 2147483647 h 376"/>
                <a:gd name="T54" fmla="*/ 2147483647 w 379"/>
                <a:gd name="T55" fmla="*/ 2147483647 h 376"/>
                <a:gd name="T56" fmla="*/ 2147483647 w 379"/>
                <a:gd name="T57" fmla="*/ 2147483647 h 376"/>
                <a:gd name="T58" fmla="*/ 2147483647 w 379"/>
                <a:gd name="T59" fmla="*/ 2147483647 h 376"/>
                <a:gd name="T60" fmla="*/ 2147483647 w 379"/>
                <a:gd name="T61" fmla="*/ 2147483647 h 376"/>
                <a:gd name="T62" fmla="*/ 2147483647 w 379"/>
                <a:gd name="T63" fmla="*/ 2147483647 h 376"/>
                <a:gd name="T64" fmla="*/ 2147483647 w 379"/>
                <a:gd name="T65" fmla="*/ 2147483647 h 376"/>
                <a:gd name="T66" fmla="*/ 2147483647 w 379"/>
                <a:gd name="T67" fmla="*/ 2147483647 h 376"/>
                <a:gd name="T68" fmla="*/ 2147483647 w 379"/>
                <a:gd name="T69" fmla="*/ 2147483647 h 376"/>
                <a:gd name="T70" fmla="*/ 2147483647 w 379"/>
                <a:gd name="T71" fmla="*/ 2147483647 h 376"/>
                <a:gd name="T72" fmla="*/ 2147483647 w 379"/>
                <a:gd name="T73" fmla="*/ 2147483647 h 376"/>
                <a:gd name="T74" fmla="*/ 2147483647 w 379"/>
                <a:gd name="T75" fmla="*/ 2147483647 h 376"/>
                <a:gd name="T76" fmla="*/ 2147483647 w 379"/>
                <a:gd name="T77" fmla="*/ 2147483647 h 376"/>
                <a:gd name="T78" fmla="*/ 2147483647 w 379"/>
                <a:gd name="T79" fmla="*/ 2147483647 h 376"/>
                <a:gd name="T80" fmla="*/ 2147483647 w 379"/>
                <a:gd name="T81" fmla="*/ 2147483647 h 376"/>
                <a:gd name="T82" fmla="*/ 2147483647 w 379"/>
                <a:gd name="T83" fmla="*/ 2147483647 h 376"/>
                <a:gd name="T84" fmla="*/ 2147483647 w 379"/>
                <a:gd name="T85" fmla="*/ 2147483647 h 376"/>
                <a:gd name="T86" fmla="*/ 2147483647 w 379"/>
                <a:gd name="T87" fmla="*/ 2147483647 h 376"/>
                <a:gd name="T88" fmla="*/ 2147483647 w 379"/>
                <a:gd name="T89" fmla="*/ 2147483647 h 376"/>
                <a:gd name="T90" fmla="*/ 2147483647 w 379"/>
                <a:gd name="T91" fmla="*/ 2147483647 h 376"/>
                <a:gd name="T92" fmla="*/ 2147483647 w 379"/>
                <a:gd name="T93" fmla="*/ 2147483647 h 376"/>
                <a:gd name="T94" fmla="*/ 2147483647 w 379"/>
                <a:gd name="T95" fmla="*/ 2147483647 h 376"/>
                <a:gd name="T96" fmla="*/ 2147483647 w 379"/>
                <a:gd name="T97" fmla="*/ 2147483647 h 3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79" h="376">
                  <a:moveTo>
                    <a:pt x="369" y="253"/>
                  </a:moveTo>
                  <a:cubicBezTo>
                    <a:pt x="87" y="253"/>
                    <a:pt x="87" y="253"/>
                    <a:pt x="87" y="253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371" y="188"/>
                    <a:pt x="371" y="188"/>
                    <a:pt x="371" y="188"/>
                  </a:cubicBezTo>
                  <a:cubicBezTo>
                    <a:pt x="375" y="187"/>
                    <a:pt x="379" y="183"/>
                    <a:pt x="379" y="178"/>
                  </a:cubicBezTo>
                  <a:cubicBezTo>
                    <a:pt x="379" y="57"/>
                    <a:pt x="379" y="57"/>
                    <a:pt x="379" y="57"/>
                  </a:cubicBezTo>
                  <a:cubicBezTo>
                    <a:pt x="379" y="51"/>
                    <a:pt x="375" y="47"/>
                    <a:pt x="369" y="47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5"/>
                    <a:pt x="83" y="0"/>
                    <a:pt x="7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63"/>
                    <a:pt x="67" y="263"/>
                    <a:pt x="67" y="263"/>
                  </a:cubicBezTo>
                  <a:cubicBezTo>
                    <a:pt x="67" y="269"/>
                    <a:pt x="72" y="273"/>
                    <a:pt x="77" y="273"/>
                  </a:cubicBezTo>
                  <a:cubicBezTo>
                    <a:pt x="369" y="273"/>
                    <a:pt x="369" y="273"/>
                    <a:pt x="369" y="273"/>
                  </a:cubicBezTo>
                  <a:cubicBezTo>
                    <a:pt x="375" y="273"/>
                    <a:pt x="379" y="269"/>
                    <a:pt x="379" y="263"/>
                  </a:cubicBezTo>
                  <a:cubicBezTo>
                    <a:pt x="379" y="258"/>
                    <a:pt x="375" y="253"/>
                    <a:pt x="369" y="253"/>
                  </a:cubicBezTo>
                  <a:close/>
                  <a:moveTo>
                    <a:pt x="307" y="67"/>
                  </a:moveTo>
                  <a:cubicBezTo>
                    <a:pt x="359" y="67"/>
                    <a:pt x="359" y="67"/>
                    <a:pt x="359" y="67"/>
                  </a:cubicBezTo>
                  <a:cubicBezTo>
                    <a:pt x="359" y="169"/>
                    <a:pt x="359" y="169"/>
                    <a:pt x="359" y="169"/>
                  </a:cubicBezTo>
                  <a:cubicBezTo>
                    <a:pt x="307" y="177"/>
                    <a:pt x="307" y="177"/>
                    <a:pt x="307" y="177"/>
                  </a:cubicBezTo>
                  <a:lnTo>
                    <a:pt x="307" y="67"/>
                  </a:lnTo>
                  <a:close/>
                  <a:moveTo>
                    <a:pt x="230" y="67"/>
                  </a:moveTo>
                  <a:cubicBezTo>
                    <a:pt x="287" y="67"/>
                    <a:pt x="287" y="67"/>
                    <a:pt x="287" y="67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30" y="188"/>
                    <a:pt x="230" y="188"/>
                    <a:pt x="230" y="188"/>
                  </a:cubicBezTo>
                  <a:lnTo>
                    <a:pt x="230" y="67"/>
                  </a:lnTo>
                  <a:close/>
                  <a:moveTo>
                    <a:pt x="152" y="67"/>
                  </a:moveTo>
                  <a:cubicBezTo>
                    <a:pt x="210" y="67"/>
                    <a:pt x="210" y="67"/>
                    <a:pt x="210" y="67"/>
                  </a:cubicBezTo>
                  <a:cubicBezTo>
                    <a:pt x="210" y="191"/>
                    <a:pt x="210" y="191"/>
                    <a:pt x="210" y="191"/>
                  </a:cubicBezTo>
                  <a:cubicBezTo>
                    <a:pt x="152" y="199"/>
                    <a:pt x="152" y="199"/>
                    <a:pt x="152" y="199"/>
                  </a:cubicBezTo>
                  <a:lnTo>
                    <a:pt x="152" y="67"/>
                  </a:lnTo>
                  <a:close/>
                  <a:moveTo>
                    <a:pt x="87" y="67"/>
                  </a:moveTo>
                  <a:cubicBezTo>
                    <a:pt x="132" y="67"/>
                    <a:pt x="132" y="67"/>
                    <a:pt x="132" y="67"/>
                  </a:cubicBezTo>
                  <a:cubicBezTo>
                    <a:pt x="132" y="202"/>
                    <a:pt x="132" y="202"/>
                    <a:pt x="132" y="202"/>
                  </a:cubicBezTo>
                  <a:cubicBezTo>
                    <a:pt x="87" y="208"/>
                    <a:pt x="87" y="208"/>
                    <a:pt x="87" y="208"/>
                  </a:cubicBezTo>
                  <a:lnTo>
                    <a:pt x="87" y="67"/>
                  </a:lnTo>
                  <a:close/>
                  <a:moveTo>
                    <a:pt x="162" y="334"/>
                  </a:moveTo>
                  <a:cubicBezTo>
                    <a:pt x="162" y="357"/>
                    <a:pt x="143" y="376"/>
                    <a:pt x="120" y="376"/>
                  </a:cubicBezTo>
                  <a:cubicBezTo>
                    <a:pt x="97" y="376"/>
                    <a:pt x="78" y="357"/>
                    <a:pt x="78" y="334"/>
                  </a:cubicBezTo>
                  <a:cubicBezTo>
                    <a:pt x="78" y="310"/>
                    <a:pt x="97" y="292"/>
                    <a:pt x="120" y="292"/>
                  </a:cubicBezTo>
                  <a:cubicBezTo>
                    <a:pt x="143" y="292"/>
                    <a:pt x="162" y="310"/>
                    <a:pt x="162" y="334"/>
                  </a:cubicBezTo>
                  <a:close/>
                  <a:moveTo>
                    <a:pt x="366" y="334"/>
                  </a:moveTo>
                  <a:cubicBezTo>
                    <a:pt x="366" y="357"/>
                    <a:pt x="347" y="376"/>
                    <a:pt x="324" y="376"/>
                  </a:cubicBezTo>
                  <a:cubicBezTo>
                    <a:pt x="300" y="376"/>
                    <a:pt x="281" y="357"/>
                    <a:pt x="281" y="334"/>
                  </a:cubicBezTo>
                  <a:cubicBezTo>
                    <a:pt x="281" y="310"/>
                    <a:pt x="300" y="292"/>
                    <a:pt x="324" y="292"/>
                  </a:cubicBezTo>
                  <a:cubicBezTo>
                    <a:pt x="347" y="292"/>
                    <a:pt x="366" y="310"/>
                    <a:pt x="366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9" name="Gruppieren 153"/>
          <p:cNvGrpSpPr>
            <a:grpSpLocks noChangeAspect="1"/>
          </p:cNvGrpSpPr>
          <p:nvPr/>
        </p:nvGrpSpPr>
        <p:grpSpPr bwMode="auto">
          <a:xfrm>
            <a:off x="153988" y="3843338"/>
            <a:ext cx="574675" cy="574675"/>
            <a:chOff x="467544" y="3192771"/>
            <a:chExt cx="1090800" cy="1090800"/>
          </a:xfrm>
        </p:grpSpPr>
        <p:sp>
          <p:nvSpPr>
            <p:cNvPr id="40" name="Rechteck 154"/>
            <p:cNvSpPr>
              <a:spLocks noChangeAspect="1"/>
            </p:cNvSpPr>
            <p:nvPr/>
          </p:nvSpPr>
          <p:spPr bwMode="gray">
            <a:xfrm>
              <a:off x="467544" y="319277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8165" name="Freeform 23"/>
            <p:cNvSpPr>
              <a:spLocks noChangeAspect="1" noEditPoints="1"/>
            </p:cNvSpPr>
            <p:nvPr/>
          </p:nvSpPr>
          <p:spPr bwMode="auto">
            <a:xfrm>
              <a:off x="606147" y="3364351"/>
              <a:ext cx="813594" cy="745331"/>
            </a:xfrm>
            <a:custGeom>
              <a:avLst/>
              <a:gdLst>
                <a:gd name="T0" fmla="*/ 2147483647 w 434"/>
                <a:gd name="T1" fmla="*/ 2147483647 h 398"/>
                <a:gd name="T2" fmla="*/ 2147483647 w 434"/>
                <a:gd name="T3" fmla="*/ 2147483647 h 398"/>
                <a:gd name="T4" fmla="*/ 2147483647 w 434"/>
                <a:gd name="T5" fmla="*/ 2147483647 h 398"/>
                <a:gd name="T6" fmla="*/ 2147483647 w 434"/>
                <a:gd name="T7" fmla="*/ 2147483647 h 398"/>
                <a:gd name="T8" fmla="*/ 2147483647 w 434"/>
                <a:gd name="T9" fmla="*/ 2147483647 h 398"/>
                <a:gd name="T10" fmla="*/ 2147483647 w 434"/>
                <a:gd name="T11" fmla="*/ 2147483647 h 398"/>
                <a:gd name="T12" fmla="*/ 2147483647 w 434"/>
                <a:gd name="T13" fmla="*/ 2147483647 h 398"/>
                <a:gd name="T14" fmla="*/ 2147483647 w 434"/>
                <a:gd name="T15" fmla="*/ 2147483647 h 398"/>
                <a:gd name="T16" fmla="*/ 2147483647 w 434"/>
                <a:gd name="T17" fmla="*/ 0 h 398"/>
                <a:gd name="T18" fmla="*/ 2147483647 w 434"/>
                <a:gd name="T19" fmla="*/ 2147483647 h 398"/>
                <a:gd name="T20" fmla="*/ 2147483647 w 434"/>
                <a:gd name="T21" fmla="*/ 2147483647 h 398"/>
                <a:gd name="T22" fmla="*/ 2147483647 w 434"/>
                <a:gd name="T23" fmla="*/ 2147483647 h 398"/>
                <a:gd name="T24" fmla="*/ 2147483647 w 434"/>
                <a:gd name="T25" fmla="*/ 2147483647 h 398"/>
                <a:gd name="T26" fmla="*/ 2147483647 w 434"/>
                <a:gd name="T27" fmla="*/ 2147483647 h 398"/>
                <a:gd name="T28" fmla="*/ 2147483647 w 434"/>
                <a:gd name="T29" fmla="*/ 2147483647 h 398"/>
                <a:gd name="T30" fmla="*/ 2147483647 w 434"/>
                <a:gd name="T31" fmla="*/ 2147483647 h 398"/>
                <a:gd name="T32" fmla="*/ 2147483647 w 434"/>
                <a:gd name="T33" fmla="*/ 2147483647 h 398"/>
                <a:gd name="T34" fmla="*/ 2147483647 w 434"/>
                <a:gd name="T35" fmla="*/ 2147483647 h 398"/>
                <a:gd name="T36" fmla="*/ 2147483647 w 434"/>
                <a:gd name="T37" fmla="*/ 2147483647 h 398"/>
                <a:gd name="T38" fmla="*/ 2147483647 w 434"/>
                <a:gd name="T39" fmla="*/ 2147483647 h 398"/>
                <a:gd name="T40" fmla="*/ 2147483647 w 434"/>
                <a:gd name="T41" fmla="*/ 2147483647 h 398"/>
                <a:gd name="T42" fmla="*/ 2147483647 w 434"/>
                <a:gd name="T43" fmla="*/ 2147483647 h 398"/>
                <a:gd name="T44" fmla="*/ 2147483647 w 434"/>
                <a:gd name="T45" fmla="*/ 2147483647 h 398"/>
                <a:gd name="T46" fmla="*/ 2147483647 w 434"/>
                <a:gd name="T47" fmla="*/ 2147483647 h 398"/>
                <a:gd name="T48" fmla="*/ 2147483647 w 434"/>
                <a:gd name="T49" fmla="*/ 2147483647 h 398"/>
                <a:gd name="T50" fmla="*/ 2147483647 w 434"/>
                <a:gd name="T51" fmla="*/ 2147483647 h 398"/>
                <a:gd name="T52" fmla="*/ 2147483647 w 434"/>
                <a:gd name="T53" fmla="*/ 2147483647 h 398"/>
                <a:gd name="T54" fmla="*/ 2147483647 w 434"/>
                <a:gd name="T55" fmla="*/ 2147483647 h 398"/>
                <a:gd name="T56" fmla="*/ 2147483647 w 434"/>
                <a:gd name="T57" fmla="*/ 2147483647 h 398"/>
                <a:gd name="T58" fmla="*/ 2147483647 w 434"/>
                <a:gd name="T59" fmla="*/ 2147483647 h 398"/>
                <a:gd name="T60" fmla="*/ 2147483647 w 434"/>
                <a:gd name="T61" fmla="*/ 2147483647 h 398"/>
                <a:gd name="T62" fmla="*/ 2147483647 w 434"/>
                <a:gd name="T63" fmla="*/ 2147483647 h 398"/>
                <a:gd name="T64" fmla="*/ 2147483647 w 434"/>
                <a:gd name="T65" fmla="*/ 2147483647 h 398"/>
                <a:gd name="T66" fmla="*/ 2147483647 w 434"/>
                <a:gd name="T67" fmla="*/ 2147483647 h 398"/>
                <a:gd name="T68" fmla="*/ 2147483647 w 434"/>
                <a:gd name="T69" fmla="*/ 2147483647 h 398"/>
                <a:gd name="T70" fmla="*/ 2147483647 w 434"/>
                <a:gd name="T71" fmla="*/ 2147483647 h 398"/>
                <a:gd name="T72" fmla="*/ 2147483647 w 434"/>
                <a:gd name="T73" fmla="*/ 2147483647 h 398"/>
                <a:gd name="T74" fmla="*/ 2147483647 w 434"/>
                <a:gd name="T75" fmla="*/ 2147483647 h 398"/>
                <a:gd name="T76" fmla="*/ 2147483647 w 434"/>
                <a:gd name="T77" fmla="*/ 2147483647 h 398"/>
                <a:gd name="T78" fmla="*/ 2147483647 w 434"/>
                <a:gd name="T79" fmla="*/ 2147483647 h 398"/>
                <a:gd name="T80" fmla="*/ 2147483647 w 434"/>
                <a:gd name="T81" fmla="*/ 2147483647 h 398"/>
                <a:gd name="T82" fmla="*/ 2147483647 w 434"/>
                <a:gd name="T83" fmla="*/ 2147483647 h 398"/>
                <a:gd name="T84" fmla="*/ 2147483647 w 434"/>
                <a:gd name="T85" fmla="*/ 2147483647 h 398"/>
                <a:gd name="T86" fmla="*/ 2147483647 w 434"/>
                <a:gd name="T87" fmla="*/ 2147483647 h 398"/>
                <a:gd name="T88" fmla="*/ 2147483647 w 434"/>
                <a:gd name="T89" fmla="*/ 2147483647 h 398"/>
                <a:gd name="T90" fmla="*/ 2147483647 w 434"/>
                <a:gd name="T91" fmla="*/ 2147483647 h 398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34" h="398">
                  <a:moveTo>
                    <a:pt x="424" y="153"/>
                  </a:moveTo>
                  <a:cubicBezTo>
                    <a:pt x="361" y="105"/>
                    <a:pt x="361" y="105"/>
                    <a:pt x="361" y="105"/>
                  </a:cubicBezTo>
                  <a:cubicBezTo>
                    <a:pt x="361" y="26"/>
                    <a:pt x="361" y="26"/>
                    <a:pt x="361" y="26"/>
                  </a:cubicBezTo>
                  <a:cubicBezTo>
                    <a:pt x="361" y="15"/>
                    <a:pt x="352" y="6"/>
                    <a:pt x="341" y="6"/>
                  </a:cubicBezTo>
                  <a:cubicBezTo>
                    <a:pt x="291" y="6"/>
                    <a:pt x="291" y="6"/>
                    <a:pt x="291" y="6"/>
                  </a:cubicBezTo>
                  <a:cubicBezTo>
                    <a:pt x="280" y="6"/>
                    <a:pt x="271" y="15"/>
                    <a:pt x="271" y="26"/>
                  </a:cubicBezTo>
                  <a:cubicBezTo>
                    <a:pt x="271" y="36"/>
                    <a:pt x="271" y="36"/>
                    <a:pt x="271" y="36"/>
                  </a:cubicBezTo>
                  <a:cubicBezTo>
                    <a:pt x="229" y="4"/>
                    <a:pt x="229" y="4"/>
                    <a:pt x="229" y="4"/>
                  </a:cubicBezTo>
                  <a:cubicBezTo>
                    <a:pt x="225" y="2"/>
                    <a:pt x="221" y="0"/>
                    <a:pt x="217" y="0"/>
                  </a:cubicBezTo>
                  <a:cubicBezTo>
                    <a:pt x="213" y="0"/>
                    <a:pt x="208" y="2"/>
                    <a:pt x="205" y="4"/>
                  </a:cubicBezTo>
                  <a:cubicBezTo>
                    <a:pt x="9" y="153"/>
                    <a:pt x="9" y="153"/>
                    <a:pt x="9" y="153"/>
                  </a:cubicBezTo>
                  <a:cubicBezTo>
                    <a:pt x="2" y="159"/>
                    <a:pt x="0" y="169"/>
                    <a:pt x="3" y="177"/>
                  </a:cubicBezTo>
                  <a:cubicBezTo>
                    <a:pt x="34" y="247"/>
                    <a:pt x="34" y="247"/>
                    <a:pt x="34" y="247"/>
                  </a:cubicBezTo>
                  <a:cubicBezTo>
                    <a:pt x="36" y="252"/>
                    <a:pt x="41" y="256"/>
                    <a:pt x="47" y="258"/>
                  </a:cubicBezTo>
                  <a:cubicBezTo>
                    <a:pt x="49" y="258"/>
                    <a:pt x="51" y="258"/>
                    <a:pt x="52" y="258"/>
                  </a:cubicBezTo>
                  <a:cubicBezTo>
                    <a:pt x="56" y="258"/>
                    <a:pt x="60" y="257"/>
                    <a:pt x="64" y="255"/>
                  </a:cubicBezTo>
                  <a:cubicBezTo>
                    <a:pt x="73" y="248"/>
                    <a:pt x="73" y="248"/>
                    <a:pt x="73" y="248"/>
                  </a:cubicBezTo>
                  <a:cubicBezTo>
                    <a:pt x="73" y="378"/>
                    <a:pt x="73" y="378"/>
                    <a:pt x="73" y="378"/>
                  </a:cubicBezTo>
                  <a:cubicBezTo>
                    <a:pt x="73" y="389"/>
                    <a:pt x="82" y="398"/>
                    <a:pt x="93" y="398"/>
                  </a:cubicBezTo>
                  <a:cubicBezTo>
                    <a:pt x="340" y="398"/>
                    <a:pt x="340" y="398"/>
                    <a:pt x="340" y="398"/>
                  </a:cubicBezTo>
                  <a:cubicBezTo>
                    <a:pt x="351" y="398"/>
                    <a:pt x="360" y="389"/>
                    <a:pt x="360" y="378"/>
                  </a:cubicBezTo>
                  <a:cubicBezTo>
                    <a:pt x="360" y="248"/>
                    <a:pt x="360" y="248"/>
                    <a:pt x="360" y="248"/>
                  </a:cubicBezTo>
                  <a:cubicBezTo>
                    <a:pt x="370" y="255"/>
                    <a:pt x="370" y="255"/>
                    <a:pt x="370" y="255"/>
                  </a:cubicBezTo>
                  <a:cubicBezTo>
                    <a:pt x="373" y="257"/>
                    <a:pt x="377" y="258"/>
                    <a:pt x="381" y="258"/>
                  </a:cubicBezTo>
                  <a:cubicBezTo>
                    <a:pt x="383" y="258"/>
                    <a:pt x="385" y="258"/>
                    <a:pt x="387" y="258"/>
                  </a:cubicBezTo>
                  <a:cubicBezTo>
                    <a:pt x="393" y="256"/>
                    <a:pt x="397" y="252"/>
                    <a:pt x="400" y="247"/>
                  </a:cubicBezTo>
                  <a:cubicBezTo>
                    <a:pt x="430" y="177"/>
                    <a:pt x="430" y="177"/>
                    <a:pt x="430" y="177"/>
                  </a:cubicBezTo>
                  <a:cubicBezTo>
                    <a:pt x="434" y="169"/>
                    <a:pt x="432" y="159"/>
                    <a:pt x="424" y="153"/>
                  </a:cubicBezTo>
                  <a:close/>
                  <a:moveTo>
                    <a:pt x="381" y="238"/>
                  </a:moveTo>
                  <a:cubicBezTo>
                    <a:pt x="340" y="210"/>
                    <a:pt x="340" y="210"/>
                    <a:pt x="340" y="210"/>
                  </a:cubicBezTo>
                  <a:cubicBezTo>
                    <a:pt x="340" y="378"/>
                    <a:pt x="340" y="378"/>
                    <a:pt x="340" y="378"/>
                  </a:cubicBezTo>
                  <a:cubicBezTo>
                    <a:pt x="274" y="378"/>
                    <a:pt x="274" y="378"/>
                    <a:pt x="274" y="378"/>
                  </a:cubicBezTo>
                  <a:cubicBezTo>
                    <a:pt x="274" y="228"/>
                    <a:pt x="274" y="228"/>
                    <a:pt x="274" y="228"/>
                  </a:cubicBezTo>
                  <a:cubicBezTo>
                    <a:pt x="160" y="228"/>
                    <a:pt x="160" y="228"/>
                    <a:pt x="160" y="228"/>
                  </a:cubicBezTo>
                  <a:cubicBezTo>
                    <a:pt x="160" y="378"/>
                    <a:pt x="160" y="378"/>
                    <a:pt x="160" y="378"/>
                  </a:cubicBezTo>
                  <a:cubicBezTo>
                    <a:pt x="93" y="378"/>
                    <a:pt x="93" y="378"/>
                    <a:pt x="93" y="378"/>
                  </a:cubicBezTo>
                  <a:cubicBezTo>
                    <a:pt x="93" y="210"/>
                    <a:pt x="93" y="210"/>
                    <a:pt x="93" y="210"/>
                  </a:cubicBezTo>
                  <a:cubicBezTo>
                    <a:pt x="52" y="238"/>
                    <a:pt x="52" y="238"/>
                    <a:pt x="52" y="238"/>
                  </a:cubicBezTo>
                  <a:cubicBezTo>
                    <a:pt x="22" y="169"/>
                    <a:pt x="22" y="169"/>
                    <a:pt x="22" y="169"/>
                  </a:cubicBezTo>
                  <a:cubicBezTo>
                    <a:pt x="217" y="20"/>
                    <a:pt x="217" y="20"/>
                    <a:pt x="217" y="20"/>
                  </a:cubicBezTo>
                  <a:cubicBezTo>
                    <a:pt x="291" y="77"/>
                    <a:pt x="291" y="77"/>
                    <a:pt x="291" y="77"/>
                  </a:cubicBezTo>
                  <a:cubicBezTo>
                    <a:pt x="291" y="26"/>
                    <a:pt x="291" y="26"/>
                    <a:pt x="291" y="26"/>
                  </a:cubicBezTo>
                  <a:cubicBezTo>
                    <a:pt x="341" y="26"/>
                    <a:pt x="341" y="26"/>
                    <a:pt x="341" y="26"/>
                  </a:cubicBezTo>
                  <a:cubicBezTo>
                    <a:pt x="341" y="115"/>
                    <a:pt x="341" y="115"/>
                    <a:pt x="341" y="115"/>
                  </a:cubicBezTo>
                  <a:cubicBezTo>
                    <a:pt x="412" y="169"/>
                    <a:pt x="412" y="169"/>
                    <a:pt x="412" y="169"/>
                  </a:cubicBezTo>
                  <a:lnTo>
                    <a:pt x="381" y="2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2" name="Szövegdoboz 41"/>
          <p:cNvSpPr txBox="1">
            <a:spLocks noChangeArrowheads="1"/>
          </p:cNvSpPr>
          <p:nvPr/>
        </p:nvSpPr>
        <p:spPr bwMode="auto">
          <a:xfrm>
            <a:off x="735013" y="2057400"/>
            <a:ext cx="2362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600">
                <a:latin typeface="Arial Narrow" pitchFamily="34" charset="0"/>
              </a:rPr>
              <a:t>Saját mobiltelefonnal 96%-uk rendelkezik</a:t>
            </a:r>
          </a:p>
        </p:txBody>
      </p:sp>
      <p:sp>
        <p:nvSpPr>
          <p:cNvPr id="43" name="Szövegdoboz 42"/>
          <p:cNvSpPr txBox="1">
            <a:spLocks noChangeArrowheads="1"/>
          </p:cNvSpPr>
          <p:nvPr/>
        </p:nvSpPr>
        <p:spPr bwMode="auto">
          <a:xfrm>
            <a:off x="735013" y="2636838"/>
            <a:ext cx="2362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600">
                <a:latin typeface="Arial Narrow" pitchFamily="34" charset="0"/>
              </a:rPr>
              <a:t>Okostelefonnal közel 50%-uk rendelkezik</a:t>
            </a:r>
          </a:p>
        </p:txBody>
      </p:sp>
      <p:sp>
        <p:nvSpPr>
          <p:cNvPr id="44" name="Szövegdoboz 43"/>
          <p:cNvSpPr txBox="1">
            <a:spLocks noChangeArrowheads="1"/>
          </p:cNvSpPr>
          <p:nvPr/>
        </p:nvSpPr>
        <p:spPr bwMode="auto">
          <a:xfrm>
            <a:off x="735013" y="3252788"/>
            <a:ext cx="26019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600">
                <a:latin typeface="Arial Narrow" pitchFamily="34" charset="0"/>
              </a:rPr>
              <a:t>Bank- és hitelkártyával háromnegyedük rendelkezik</a:t>
            </a:r>
          </a:p>
        </p:txBody>
      </p:sp>
      <p:sp>
        <p:nvSpPr>
          <p:cNvPr id="45" name="Szövegdoboz 44"/>
          <p:cNvSpPr txBox="1">
            <a:spLocks noChangeArrowheads="1"/>
          </p:cNvSpPr>
          <p:nvPr/>
        </p:nvSpPr>
        <p:spPr bwMode="auto">
          <a:xfrm>
            <a:off x="736600" y="3948113"/>
            <a:ext cx="26019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600">
                <a:latin typeface="Arial Narrow" pitchFamily="34" charset="0"/>
              </a:rPr>
              <a:t>41%-uk ingatlantulajdonos</a:t>
            </a:r>
          </a:p>
        </p:txBody>
      </p:sp>
      <p:grpSp>
        <p:nvGrpSpPr>
          <p:cNvPr id="46" name="Gruppieren 111"/>
          <p:cNvGrpSpPr>
            <a:grpSpLocks noChangeAspect="1"/>
          </p:cNvGrpSpPr>
          <p:nvPr/>
        </p:nvGrpSpPr>
        <p:grpSpPr bwMode="auto">
          <a:xfrm>
            <a:off x="146050" y="4433888"/>
            <a:ext cx="576263" cy="574675"/>
            <a:chOff x="467544" y="1407429"/>
            <a:chExt cx="1090800" cy="1090800"/>
          </a:xfrm>
        </p:grpSpPr>
        <p:sp>
          <p:nvSpPr>
            <p:cNvPr id="47" name="Rechteck 112"/>
            <p:cNvSpPr>
              <a:spLocks noChangeAspect="1"/>
            </p:cNvSpPr>
            <p:nvPr/>
          </p:nvSpPr>
          <p:spPr bwMode="gray">
            <a:xfrm>
              <a:off x="467544" y="1407429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8163" name="Freeform 14"/>
            <p:cNvSpPr>
              <a:spLocks noChangeAspect="1" noEditPoints="1"/>
            </p:cNvSpPr>
            <p:nvPr/>
          </p:nvSpPr>
          <p:spPr bwMode="auto">
            <a:xfrm>
              <a:off x="611560" y="1628800"/>
              <a:ext cx="810000" cy="644985"/>
            </a:xfrm>
            <a:custGeom>
              <a:avLst/>
              <a:gdLst>
                <a:gd name="T0" fmla="*/ 2147483647 w 432"/>
                <a:gd name="T1" fmla="*/ 2147483647 h 344"/>
                <a:gd name="T2" fmla="*/ 2147483647 w 432"/>
                <a:gd name="T3" fmla="*/ 2147483647 h 344"/>
                <a:gd name="T4" fmla="*/ 2147483647 w 432"/>
                <a:gd name="T5" fmla="*/ 2147483647 h 344"/>
                <a:gd name="T6" fmla="*/ 2147483647 w 432"/>
                <a:gd name="T7" fmla="*/ 2147483647 h 344"/>
                <a:gd name="T8" fmla="*/ 2147483647 w 432"/>
                <a:gd name="T9" fmla="*/ 2147483647 h 344"/>
                <a:gd name="T10" fmla="*/ 2147483647 w 432"/>
                <a:gd name="T11" fmla="*/ 2147483647 h 344"/>
                <a:gd name="T12" fmla="*/ 2147483647 w 432"/>
                <a:gd name="T13" fmla="*/ 2147483647 h 344"/>
                <a:gd name="T14" fmla="*/ 2147483647 w 432"/>
                <a:gd name="T15" fmla="*/ 2147483647 h 344"/>
                <a:gd name="T16" fmla="*/ 2147483647 w 432"/>
                <a:gd name="T17" fmla="*/ 2147483647 h 344"/>
                <a:gd name="T18" fmla="*/ 2147483647 w 432"/>
                <a:gd name="T19" fmla="*/ 2147483647 h 344"/>
                <a:gd name="T20" fmla="*/ 2147483647 w 432"/>
                <a:gd name="T21" fmla="*/ 2147483647 h 344"/>
                <a:gd name="T22" fmla="*/ 2147483647 w 432"/>
                <a:gd name="T23" fmla="*/ 2147483647 h 344"/>
                <a:gd name="T24" fmla="*/ 2147483647 w 432"/>
                <a:gd name="T25" fmla="*/ 2147483647 h 344"/>
                <a:gd name="T26" fmla="*/ 2147483647 w 432"/>
                <a:gd name="T27" fmla="*/ 2147483647 h 344"/>
                <a:gd name="T28" fmla="*/ 2147483647 w 432"/>
                <a:gd name="T29" fmla="*/ 2147483647 h 344"/>
                <a:gd name="T30" fmla="*/ 2147483647 w 432"/>
                <a:gd name="T31" fmla="*/ 2147483647 h 344"/>
                <a:gd name="T32" fmla="*/ 2147483647 w 432"/>
                <a:gd name="T33" fmla="*/ 2147483647 h 344"/>
                <a:gd name="T34" fmla="*/ 2147483647 w 432"/>
                <a:gd name="T35" fmla="*/ 2147483647 h 344"/>
                <a:gd name="T36" fmla="*/ 0 w 432"/>
                <a:gd name="T37" fmla="*/ 0 h 344"/>
                <a:gd name="T38" fmla="*/ 2147483647 w 432"/>
                <a:gd name="T39" fmla="*/ 2147483647 h 344"/>
                <a:gd name="T40" fmla="*/ 0 w 432"/>
                <a:gd name="T41" fmla="*/ 2147483647 h 344"/>
                <a:gd name="T42" fmla="*/ 2147483647 w 432"/>
                <a:gd name="T43" fmla="*/ 2147483647 h 344"/>
                <a:gd name="T44" fmla="*/ 2147483647 w 432"/>
                <a:gd name="T45" fmla="*/ 2147483647 h 344"/>
                <a:gd name="T46" fmla="*/ 2147483647 w 432"/>
                <a:gd name="T47" fmla="*/ 2147483647 h 344"/>
                <a:gd name="T48" fmla="*/ 2147483647 w 432"/>
                <a:gd name="T49" fmla="*/ 2147483647 h 344"/>
                <a:gd name="T50" fmla="*/ 2147483647 w 432"/>
                <a:gd name="T51" fmla="*/ 2147483647 h 344"/>
                <a:gd name="T52" fmla="*/ 2147483647 w 432"/>
                <a:gd name="T53" fmla="*/ 2147483647 h 344"/>
                <a:gd name="T54" fmla="*/ 2147483647 w 432"/>
                <a:gd name="T55" fmla="*/ 2147483647 h 344"/>
                <a:gd name="T56" fmla="*/ 2147483647 w 432"/>
                <a:gd name="T57" fmla="*/ 2147483647 h 344"/>
                <a:gd name="T58" fmla="*/ 2147483647 w 432"/>
                <a:gd name="T59" fmla="*/ 2147483647 h 344"/>
                <a:gd name="T60" fmla="*/ 2147483647 w 432"/>
                <a:gd name="T61" fmla="*/ 2147483647 h 344"/>
                <a:gd name="T62" fmla="*/ 2147483647 w 432"/>
                <a:gd name="T63" fmla="*/ 2147483647 h 344"/>
                <a:gd name="T64" fmla="*/ 2147483647 w 432"/>
                <a:gd name="T65" fmla="*/ 2147483647 h 344"/>
                <a:gd name="T66" fmla="*/ 2147483647 w 432"/>
                <a:gd name="T67" fmla="*/ 2147483647 h 344"/>
                <a:gd name="T68" fmla="*/ 2147483647 w 432"/>
                <a:gd name="T69" fmla="*/ 2147483647 h 344"/>
                <a:gd name="T70" fmla="*/ 2147483647 w 432"/>
                <a:gd name="T71" fmla="*/ 2147483647 h 344"/>
                <a:gd name="T72" fmla="*/ 2147483647 w 432"/>
                <a:gd name="T73" fmla="*/ 2147483647 h 344"/>
                <a:gd name="T74" fmla="*/ 2147483647 w 432"/>
                <a:gd name="T75" fmla="*/ 2147483647 h 344"/>
                <a:gd name="T76" fmla="*/ 2147483647 w 432"/>
                <a:gd name="T77" fmla="*/ 2147483647 h 344"/>
                <a:gd name="T78" fmla="*/ 2147483647 w 432"/>
                <a:gd name="T79" fmla="*/ 2147483647 h 344"/>
                <a:gd name="T80" fmla="*/ 2147483647 w 432"/>
                <a:gd name="T81" fmla="*/ 2147483647 h 344"/>
                <a:gd name="T82" fmla="*/ 2147483647 w 432"/>
                <a:gd name="T83" fmla="*/ 2147483647 h 344"/>
                <a:gd name="T84" fmla="*/ 2147483647 w 432"/>
                <a:gd name="T85" fmla="*/ 2147483647 h 344"/>
                <a:gd name="T86" fmla="*/ 2147483647 w 432"/>
                <a:gd name="T87" fmla="*/ 2147483647 h 344"/>
                <a:gd name="T88" fmla="*/ 2147483647 w 432"/>
                <a:gd name="T89" fmla="*/ 2147483647 h 344"/>
                <a:gd name="T90" fmla="*/ 2147483647 w 432"/>
                <a:gd name="T91" fmla="*/ 2147483647 h 344"/>
                <a:gd name="T92" fmla="*/ 2147483647 w 432"/>
                <a:gd name="T93" fmla="*/ 2147483647 h 344"/>
                <a:gd name="T94" fmla="*/ 2147483647 w 432"/>
                <a:gd name="T95" fmla="*/ 2147483647 h 34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32" h="344">
                  <a:moveTo>
                    <a:pt x="430" y="133"/>
                  </a:moveTo>
                  <a:cubicBezTo>
                    <a:pt x="428" y="101"/>
                    <a:pt x="428" y="101"/>
                    <a:pt x="428" y="101"/>
                  </a:cubicBezTo>
                  <a:cubicBezTo>
                    <a:pt x="425" y="101"/>
                    <a:pt x="421" y="101"/>
                    <a:pt x="419" y="101"/>
                  </a:cubicBezTo>
                  <a:cubicBezTo>
                    <a:pt x="416" y="101"/>
                    <a:pt x="413" y="101"/>
                    <a:pt x="412" y="98"/>
                  </a:cubicBezTo>
                  <a:cubicBezTo>
                    <a:pt x="405" y="79"/>
                    <a:pt x="405" y="79"/>
                    <a:pt x="405" y="79"/>
                  </a:cubicBezTo>
                  <a:cubicBezTo>
                    <a:pt x="404" y="76"/>
                    <a:pt x="406" y="73"/>
                    <a:pt x="409" y="72"/>
                  </a:cubicBezTo>
                  <a:cubicBezTo>
                    <a:pt x="420" y="72"/>
                    <a:pt x="420" y="72"/>
                    <a:pt x="420" y="72"/>
                  </a:cubicBezTo>
                  <a:cubicBezTo>
                    <a:pt x="415" y="67"/>
                    <a:pt x="408" y="63"/>
                    <a:pt x="400" y="63"/>
                  </a:cubicBezTo>
                  <a:cubicBezTo>
                    <a:pt x="335" y="53"/>
                    <a:pt x="335" y="53"/>
                    <a:pt x="335" y="53"/>
                  </a:cubicBezTo>
                  <a:cubicBezTo>
                    <a:pt x="315" y="26"/>
                    <a:pt x="291" y="1"/>
                    <a:pt x="268" y="2"/>
                  </a:cubicBezTo>
                  <a:cubicBezTo>
                    <a:pt x="238" y="1"/>
                    <a:pt x="238" y="1"/>
                    <a:pt x="238" y="1"/>
                  </a:cubicBezTo>
                  <a:cubicBezTo>
                    <a:pt x="238" y="1"/>
                    <a:pt x="238" y="1"/>
                    <a:pt x="232" y="1"/>
                  </a:cubicBezTo>
                  <a:cubicBezTo>
                    <a:pt x="227" y="1"/>
                    <a:pt x="222" y="9"/>
                    <a:pt x="222" y="13"/>
                  </a:cubicBezTo>
                  <a:cubicBezTo>
                    <a:pt x="222" y="121"/>
                    <a:pt x="222" y="121"/>
                    <a:pt x="222" y="121"/>
                  </a:cubicBezTo>
                  <a:cubicBezTo>
                    <a:pt x="222" y="123"/>
                    <a:pt x="222" y="126"/>
                    <a:pt x="222" y="130"/>
                  </a:cubicBezTo>
                  <a:cubicBezTo>
                    <a:pt x="222" y="136"/>
                    <a:pt x="222" y="142"/>
                    <a:pt x="222" y="142"/>
                  </a:cubicBezTo>
                  <a:cubicBezTo>
                    <a:pt x="223" y="142"/>
                    <a:pt x="293" y="142"/>
                    <a:pt x="322" y="142"/>
                  </a:cubicBezTo>
                  <a:cubicBezTo>
                    <a:pt x="322" y="142"/>
                    <a:pt x="322" y="142"/>
                    <a:pt x="322" y="142"/>
                  </a:cubicBezTo>
                  <a:cubicBezTo>
                    <a:pt x="322" y="137"/>
                    <a:pt x="323" y="133"/>
                    <a:pt x="325" y="129"/>
                  </a:cubicBezTo>
                  <a:cubicBezTo>
                    <a:pt x="325" y="129"/>
                    <a:pt x="325" y="129"/>
                    <a:pt x="325" y="129"/>
                  </a:cubicBezTo>
                  <a:cubicBezTo>
                    <a:pt x="325" y="129"/>
                    <a:pt x="325" y="129"/>
                    <a:pt x="325" y="129"/>
                  </a:cubicBezTo>
                  <a:cubicBezTo>
                    <a:pt x="325" y="127"/>
                    <a:pt x="326" y="125"/>
                    <a:pt x="327" y="123"/>
                  </a:cubicBezTo>
                  <a:cubicBezTo>
                    <a:pt x="327" y="123"/>
                    <a:pt x="327" y="122"/>
                    <a:pt x="327" y="122"/>
                  </a:cubicBezTo>
                  <a:cubicBezTo>
                    <a:pt x="330" y="117"/>
                    <a:pt x="334" y="112"/>
                    <a:pt x="339" y="108"/>
                  </a:cubicBezTo>
                  <a:cubicBezTo>
                    <a:pt x="339" y="108"/>
                    <a:pt x="340" y="108"/>
                    <a:pt x="340" y="108"/>
                  </a:cubicBezTo>
                  <a:cubicBezTo>
                    <a:pt x="341" y="107"/>
                    <a:pt x="343" y="106"/>
                    <a:pt x="344" y="105"/>
                  </a:cubicBezTo>
                  <a:cubicBezTo>
                    <a:pt x="345" y="105"/>
                    <a:pt x="346" y="104"/>
                    <a:pt x="346" y="104"/>
                  </a:cubicBezTo>
                  <a:cubicBezTo>
                    <a:pt x="348" y="103"/>
                    <a:pt x="349" y="103"/>
                    <a:pt x="351" y="102"/>
                  </a:cubicBezTo>
                  <a:cubicBezTo>
                    <a:pt x="352" y="102"/>
                    <a:pt x="353" y="101"/>
                    <a:pt x="354" y="101"/>
                  </a:cubicBezTo>
                  <a:cubicBezTo>
                    <a:pt x="355" y="101"/>
                    <a:pt x="356" y="100"/>
                    <a:pt x="358" y="100"/>
                  </a:cubicBezTo>
                  <a:cubicBezTo>
                    <a:pt x="359" y="100"/>
                    <a:pt x="360" y="100"/>
                    <a:pt x="361" y="100"/>
                  </a:cubicBezTo>
                  <a:cubicBezTo>
                    <a:pt x="362" y="100"/>
                    <a:pt x="364" y="99"/>
                    <a:pt x="365" y="99"/>
                  </a:cubicBezTo>
                  <a:cubicBezTo>
                    <a:pt x="389" y="99"/>
                    <a:pt x="408" y="118"/>
                    <a:pt x="408" y="142"/>
                  </a:cubicBezTo>
                  <a:cubicBezTo>
                    <a:pt x="408" y="142"/>
                    <a:pt x="408" y="142"/>
                    <a:pt x="408" y="143"/>
                  </a:cubicBezTo>
                  <a:cubicBezTo>
                    <a:pt x="420" y="143"/>
                    <a:pt x="432" y="144"/>
                    <a:pt x="430" y="133"/>
                  </a:cubicBezTo>
                  <a:close/>
                  <a:moveTo>
                    <a:pt x="237" y="52"/>
                  </a:moveTo>
                  <a:cubicBezTo>
                    <a:pt x="237" y="7"/>
                    <a:pt x="237" y="7"/>
                    <a:pt x="237" y="7"/>
                  </a:cubicBezTo>
                  <a:cubicBezTo>
                    <a:pt x="236" y="7"/>
                    <a:pt x="236" y="7"/>
                    <a:pt x="236" y="7"/>
                  </a:cubicBezTo>
                  <a:cubicBezTo>
                    <a:pt x="236" y="7"/>
                    <a:pt x="237" y="7"/>
                    <a:pt x="237" y="7"/>
                  </a:cubicBezTo>
                  <a:cubicBezTo>
                    <a:pt x="237" y="7"/>
                    <a:pt x="237" y="7"/>
                    <a:pt x="237" y="7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8" y="8"/>
                    <a:pt x="268" y="8"/>
                    <a:pt x="268" y="8"/>
                  </a:cubicBezTo>
                  <a:cubicBezTo>
                    <a:pt x="284" y="8"/>
                    <a:pt x="304" y="23"/>
                    <a:pt x="325" y="52"/>
                  </a:cubicBezTo>
                  <a:lnTo>
                    <a:pt x="237" y="52"/>
                  </a:lnTo>
                  <a:close/>
                  <a:moveTo>
                    <a:pt x="76" y="174"/>
                  </a:moveTo>
                  <a:cubicBezTo>
                    <a:pt x="93" y="174"/>
                    <a:pt x="108" y="160"/>
                    <a:pt x="108" y="142"/>
                  </a:cubicBezTo>
                  <a:cubicBezTo>
                    <a:pt x="108" y="124"/>
                    <a:pt x="93" y="110"/>
                    <a:pt x="76" y="110"/>
                  </a:cubicBezTo>
                  <a:cubicBezTo>
                    <a:pt x="58" y="110"/>
                    <a:pt x="44" y="124"/>
                    <a:pt x="44" y="142"/>
                  </a:cubicBezTo>
                  <a:cubicBezTo>
                    <a:pt x="44" y="160"/>
                    <a:pt x="58" y="174"/>
                    <a:pt x="76" y="174"/>
                  </a:cubicBezTo>
                  <a:close/>
                  <a:moveTo>
                    <a:pt x="76" y="123"/>
                  </a:moveTo>
                  <a:cubicBezTo>
                    <a:pt x="86" y="123"/>
                    <a:pt x="94" y="132"/>
                    <a:pt x="94" y="142"/>
                  </a:cubicBezTo>
                  <a:cubicBezTo>
                    <a:pt x="94" y="152"/>
                    <a:pt x="86" y="161"/>
                    <a:pt x="76" y="161"/>
                  </a:cubicBezTo>
                  <a:cubicBezTo>
                    <a:pt x="65" y="161"/>
                    <a:pt x="57" y="152"/>
                    <a:pt x="57" y="142"/>
                  </a:cubicBezTo>
                  <a:cubicBezTo>
                    <a:pt x="57" y="132"/>
                    <a:pt x="65" y="123"/>
                    <a:pt x="76" y="123"/>
                  </a:cubicBezTo>
                  <a:close/>
                  <a:moveTo>
                    <a:pt x="214" y="71"/>
                  </a:moveTo>
                  <a:cubicBezTo>
                    <a:pt x="0" y="71"/>
                    <a:pt x="0" y="71"/>
                    <a:pt x="0" y="7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4" y="0"/>
                    <a:pt x="214" y="0"/>
                    <a:pt x="214" y="0"/>
                  </a:cubicBezTo>
                  <a:lnTo>
                    <a:pt x="214" y="71"/>
                  </a:lnTo>
                  <a:close/>
                  <a:moveTo>
                    <a:pt x="33" y="142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12" y="142"/>
                    <a:pt x="0" y="130"/>
                    <a:pt x="0" y="115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214" y="80"/>
                    <a:pt x="214" y="80"/>
                    <a:pt x="214" y="80"/>
                  </a:cubicBezTo>
                  <a:cubicBezTo>
                    <a:pt x="214" y="142"/>
                    <a:pt x="214" y="142"/>
                    <a:pt x="214" y="142"/>
                  </a:cubicBezTo>
                  <a:cubicBezTo>
                    <a:pt x="118" y="142"/>
                    <a:pt x="118" y="142"/>
                    <a:pt x="118" y="142"/>
                  </a:cubicBezTo>
                  <a:cubicBezTo>
                    <a:pt x="118" y="118"/>
                    <a:pt x="99" y="99"/>
                    <a:pt x="76" y="99"/>
                  </a:cubicBezTo>
                  <a:cubicBezTo>
                    <a:pt x="52" y="99"/>
                    <a:pt x="33" y="118"/>
                    <a:pt x="33" y="142"/>
                  </a:cubicBezTo>
                  <a:close/>
                  <a:moveTo>
                    <a:pt x="365" y="110"/>
                  </a:moveTo>
                  <a:cubicBezTo>
                    <a:pt x="347" y="110"/>
                    <a:pt x="333" y="124"/>
                    <a:pt x="333" y="142"/>
                  </a:cubicBezTo>
                  <a:cubicBezTo>
                    <a:pt x="333" y="160"/>
                    <a:pt x="347" y="174"/>
                    <a:pt x="365" y="174"/>
                  </a:cubicBezTo>
                  <a:cubicBezTo>
                    <a:pt x="383" y="174"/>
                    <a:pt x="397" y="160"/>
                    <a:pt x="397" y="142"/>
                  </a:cubicBezTo>
                  <a:cubicBezTo>
                    <a:pt x="397" y="124"/>
                    <a:pt x="383" y="110"/>
                    <a:pt x="365" y="110"/>
                  </a:cubicBezTo>
                  <a:close/>
                  <a:moveTo>
                    <a:pt x="365" y="161"/>
                  </a:moveTo>
                  <a:cubicBezTo>
                    <a:pt x="355" y="161"/>
                    <a:pt x="346" y="152"/>
                    <a:pt x="346" y="142"/>
                  </a:cubicBezTo>
                  <a:cubicBezTo>
                    <a:pt x="346" y="132"/>
                    <a:pt x="355" y="123"/>
                    <a:pt x="365" y="123"/>
                  </a:cubicBezTo>
                  <a:cubicBezTo>
                    <a:pt x="375" y="123"/>
                    <a:pt x="384" y="132"/>
                    <a:pt x="384" y="142"/>
                  </a:cubicBezTo>
                  <a:cubicBezTo>
                    <a:pt x="384" y="152"/>
                    <a:pt x="375" y="161"/>
                    <a:pt x="365" y="161"/>
                  </a:cubicBezTo>
                  <a:close/>
                  <a:moveTo>
                    <a:pt x="125" y="283"/>
                  </a:moveTo>
                  <a:cubicBezTo>
                    <a:pt x="108" y="283"/>
                    <a:pt x="95" y="297"/>
                    <a:pt x="95" y="313"/>
                  </a:cubicBezTo>
                  <a:cubicBezTo>
                    <a:pt x="95" y="330"/>
                    <a:pt x="108" y="344"/>
                    <a:pt x="125" y="344"/>
                  </a:cubicBezTo>
                  <a:cubicBezTo>
                    <a:pt x="141" y="344"/>
                    <a:pt x="155" y="330"/>
                    <a:pt x="155" y="313"/>
                  </a:cubicBezTo>
                  <a:cubicBezTo>
                    <a:pt x="155" y="297"/>
                    <a:pt x="141" y="283"/>
                    <a:pt x="125" y="283"/>
                  </a:cubicBezTo>
                  <a:close/>
                  <a:moveTo>
                    <a:pt x="125" y="329"/>
                  </a:moveTo>
                  <a:cubicBezTo>
                    <a:pt x="116" y="329"/>
                    <a:pt x="110" y="322"/>
                    <a:pt x="110" y="313"/>
                  </a:cubicBezTo>
                  <a:cubicBezTo>
                    <a:pt x="110" y="305"/>
                    <a:pt x="116" y="298"/>
                    <a:pt x="125" y="298"/>
                  </a:cubicBezTo>
                  <a:cubicBezTo>
                    <a:pt x="133" y="298"/>
                    <a:pt x="140" y="305"/>
                    <a:pt x="140" y="313"/>
                  </a:cubicBezTo>
                  <a:cubicBezTo>
                    <a:pt x="140" y="322"/>
                    <a:pt x="133" y="329"/>
                    <a:pt x="125" y="329"/>
                  </a:cubicBezTo>
                  <a:close/>
                  <a:moveTo>
                    <a:pt x="314" y="284"/>
                  </a:moveTo>
                  <a:cubicBezTo>
                    <a:pt x="298" y="284"/>
                    <a:pt x="284" y="297"/>
                    <a:pt x="284" y="314"/>
                  </a:cubicBezTo>
                  <a:cubicBezTo>
                    <a:pt x="284" y="331"/>
                    <a:pt x="298" y="344"/>
                    <a:pt x="314" y="344"/>
                  </a:cubicBezTo>
                  <a:cubicBezTo>
                    <a:pt x="331" y="344"/>
                    <a:pt x="344" y="331"/>
                    <a:pt x="344" y="314"/>
                  </a:cubicBezTo>
                  <a:cubicBezTo>
                    <a:pt x="344" y="297"/>
                    <a:pt x="331" y="284"/>
                    <a:pt x="314" y="284"/>
                  </a:cubicBezTo>
                  <a:close/>
                  <a:moveTo>
                    <a:pt x="314" y="329"/>
                  </a:moveTo>
                  <a:cubicBezTo>
                    <a:pt x="306" y="329"/>
                    <a:pt x="299" y="322"/>
                    <a:pt x="299" y="314"/>
                  </a:cubicBezTo>
                  <a:cubicBezTo>
                    <a:pt x="299" y="306"/>
                    <a:pt x="306" y="299"/>
                    <a:pt x="314" y="299"/>
                  </a:cubicBezTo>
                  <a:cubicBezTo>
                    <a:pt x="323" y="299"/>
                    <a:pt x="329" y="306"/>
                    <a:pt x="329" y="314"/>
                  </a:cubicBezTo>
                  <a:cubicBezTo>
                    <a:pt x="329" y="322"/>
                    <a:pt x="323" y="329"/>
                    <a:pt x="314" y="329"/>
                  </a:cubicBezTo>
                  <a:close/>
                  <a:moveTo>
                    <a:pt x="360" y="282"/>
                  </a:moveTo>
                  <a:cubicBezTo>
                    <a:pt x="356" y="282"/>
                    <a:pt x="352" y="274"/>
                    <a:pt x="355" y="273"/>
                  </a:cubicBezTo>
                  <a:cubicBezTo>
                    <a:pt x="359" y="271"/>
                    <a:pt x="377" y="275"/>
                    <a:pt x="379" y="276"/>
                  </a:cubicBezTo>
                  <a:cubicBezTo>
                    <a:pt x="380" y="276"/>
                    <a:pt x="381" y="276"/>
                    <a:pt x="381" y="276"/>
                  </a:cubicBezTo>
                  <a:cubicBezTo>
                    <a:pt x="376" y="271"/>
                    <a:pt x="356" y="261"/>
                    <a:pt x="335" y="256"/>
                  </a:cubicBezTo>
                  <a:cubicBezTo>
                    <a:pt x="323" y="254"/>
                    <a:pt x="321" y="254"/>
                    <a:pt x="317" y="252"/>
                  </a:cubicBezTo>
                  <a:cubicBezTo>
                    <a:pt x="266" y="222"/>
                    <a:pt x="232" y="205"/>
                    <a:pt x="169" y="205"/>
                  </a:cubicBezTo>
                  <a:cubicBezTo>
                    <a:pt x="123" y="205"/>
                    <a:pt x="109" y="218"/>
                    <a:pt x="69" y="228"/>
                  </a:cubicBezTo>
                  <a:cubicBezTo>
                    <a:pt x="69" y="228"/>
                    <a:pt x="69" y="228"/>
                    <a:pt x="69" y="228"/>
                  </a:cubicBezTo>
                  <a:cubicBezTo>
                    <a:pt x="67" y="228"/>
                    <a:pt x="66" y="229"/>
                    <a:pt x="66" y="229"/>
                  </a:cubicBezTo>
                  <a:cubicBezTo>
                    <a:pt x="62" y="230"/>
                    <a:pt x="54" y="229"/>
                    <a:pt x="54" y="229"/>
                  </a:cubicBezTo>
                  <a:cubicBezTo>
                    <a:pt x="52" y="229"/>
                    <a:pt x="52" y="234"/>
                    <a:pt x="52" y="236"/>
                  </a:cubicBezTo>
                  <a:cubicBezTo>
                    <a:pt x="52" y="236"/>
                    <a:pt x="53" y="240"/>
                    <a:pt x="53" y="241"/>
                  </a:cubicBezTo>
                  <a:cubicBezTo>
                    <a:pt x="52" y="251"/>
                    <a:pt x="52" y="271"/>
                    <a:pt x="49" y="280"/>
                  </a:cubicBezTo>
                  <a:cubicBezTo>
                    <a:pt x="49" y="280"/>
                    <a:pt x="49" y="280"/>
                    <a:pt x="49" y="280"/>
                  </a:cubicBezTo>
                  <a:cubicBezTo>
                    <a:pt x="47" y="284"/>
                    <a:pt x="45" y="294"/>
                    <a:pt x="45" y="303"/>
                  </a:cubicBezTo>
                  <a:cubicBezTo>
                    <a:pt x="46" y="311"/>
                    <a:pt x="48" y="316"/>
                    <a:pt x="53" y="321"/>
                  </a:cubicBezTo>
                  <a:cubicBezTo>
                    <a:pt x="57" y="326"/>
                    <a:pt x="69" y="327"/>
                    <a:pt x="71" y="327"/>
                  </a:cubicBezTo>
                  <a:cubicBezTo>
                    <a:pt x="89" y="327"/>
                    <a:pt x="89" y="327"/>
                    <a:pt x="89" y="327"/>
                  </a:cubicBezTo>
                  <a:cubicBezTo>
                    <a:pt x="88" y="323"/>
                    <a:pt x="87" y="319"/>
                    <a:pt x="87" y="315"/>
                  </a:cubicBezTo>
                  <a:cubicBezTo>
                    <a:pt x="87" y="294"/>
                    <a:pt x="104" y="277"/>
                    <a:pt x="124" y="277"/>
                  </a:cubicBezTo>
                  <a:cubicBezTo>
                    <a:pt x="145" y="277"/>
                    <a:pt x="162" y="294"/>
                    <a:pt x="162" y="315"/>
                  </a:cubicBezTo>
                  <a:cubicBezTo>
                    <a:pt x="162" y="319"/>
                    <a:pt x="161" y="323"/>
                    <a:pt x="160" y="327"/>
                  </a:cubicBezTo>
                  <a:cubicBezTo>
                    <a:pt x="278" y="327"/>
                    <a:pt x="278" y="327"/>
                    <a:pt x="278" y="327"/>
                  </a:cubicBezTo>
                  <a:cubicBezTo>
                    <a:pt x="276" y="323"/>
                    <a:pt x="276" y="319"/>
                    <a:pt x="276" y="315"/>
                  </a:cubicBezTo>
                  <a:cubicBezTo>
                    <a:pt x="276" y="294"/>
                    <a:pt x="293" y="277"/>
                    <a:pt x="313" y="277"/>
                  </a:cubicBezTo>
                  <a:cubicBezTo>
                    <a:pt x="334" y="277"/>
                    <a:pt x="350" y="294"/>
                    <a:pt x="350" y="315"/>
                  </a:cubicBezTo>
                  <a:cubicBezTo>
                    <a:pt x="350" y="319"/>
                    <a:pt x="350" y="323"/>
                    <a:pt x="348" y="327"/>
                  </a:cubicBezTo>
                  <a:cubicBezTo>
                    <a:pt x="357" y="327"/>
                    <a:pt x="380" y="328"/>
                    <a:pt x="380" y="327"/>
                  </a:cubicBezTo>
                  <a:cubicBezTo>
                    <a:pt x="380" y="327"/>
                    <a:pt x="385" y="311"/>
                    <a:pt x="385" y="297"/>
                  </a:cubicBezTo>
                  <a:cubicBezTo>
                    <a:pt x="385" y="296"/>
                    <a:pt x="385" y="294"/>
                    <a:pt x="385" y="293"/>
                  </a:cubicBezTo>
                  <a:cubicBezTo>
                    <a:pt x="383" y="284"/>
                    <a:pt x="384" y="283"/>
                    <a:pt x="360" y="282"/>
                  </a:cubicBezTo>
                  <a:close/>
                  <a:moveTo>
                    <a:pt x="135" y="245"/>
                  </a:moveTo>
                  <a:cubicBezTo>
                    <a:pt x="123" y="219"/>
                    <a:pt x="123" y="219"/>
                    <a:pt x="123" y="219"/>
                  </a:cubicBezTo>
                  <a:cubicBezTo>
                    <a:pt x="130" y="215"/>
                    <a:pt x="147" y="211"/>
                    <a:pt x="169" y="212"/>
                  </a:cubicBezTo>
                  <a:cubicBezTo>
                    <a:pt x="179" y="212"/>
                    <a:pt x="189" y="212"/>
                    <a:pt x="199" y="213"/>
                  </a:cubicBezTo>
                  <a:cubicBezTo>
                    <a:pt x="206" y="252"/>
                    <a:pt x="206" y="252"/>
                    <a:pt x="206" y="252"/>
                  </a:cubicBezTo>
                  <a:lnTo>
                    <a:pt x="135" y="245"/>
                  </a:lnTo>
                  <a:close/>
                  <a:moveTo>
                    <a:pt x="213" y="253"/>
                  </a:moveTo>
                  <a:cubicBezTo>
                    <a:pt x="213" y="253"/>
                    <a:pt x="213" y="253"/>
                    <a:pt x="213" y="253"/>
                  </a:cubicBezTo>
                  <a:cubicBezTo>
                    <a:pt x="213" y="253"/>
                    <a:pt x="213" y="253"/>
                    <a:pt x="213" y="253"/>
                  </a:cubicBezTo>
                  <a:close/>
                  <a:moveTo>
                    <a:pt x="213" y="253"/>
                  </a:moveTo>
                  <a:cubicBezTo>
                    <a:pt x="206" y="214"/>
                    <a:pt x="206" y="214"/>
                    <a:pt x="206" y="214"/>
                  </a:cubicBezTo>
                  <a:cubicBezTo>
                    <a:pt x="253" y="219"/>
                    <a:pt x="273" y="234"/>
                    <a:pt x="313" y="258"/>
                  </a:cubicBezTo>
                  <a:cubicBezTo>
                    <a:pt x="316" y="259"/>
                    <a:pt x="319" y="261"/>
                    <a:pt x="321" y="262"/>
                  </a:cubicBezTo>
                  <a:lnTo>
                    <a:pt x="213" y="2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49" name="Szövegdoboz 48"/>
          <p:cNvSpPr txBox="1">
            <a:spLocks noChangeArrowheads="1"/>
          </p:cNvSpPr>
          <p:nvPr/>
        </p:nvSpPr>
        <p:spPr bwMode="auto">
          <a:xfrm>
            <a:off x="735013" y="4416425"/>
            <a:ext cx="2601912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600">
                <a:latin typeface="Arial Narrow" pitchFamily="34" charset="0"/>
              </a:rPr>
              <a:t>Saját gépjárművel kétharmaduk rendelkezik</a:t>
            </a:r>
          </a:p>
        </p:txBody>
      </p:sp>
      <p:grpSp>
        <p:nvGrpSpPr>
          <p:cNvPr id="50" name="Gruppieren 117"/>
          <p:cNvGrpSpPr>
            <a:grpSpLocks noChangeAspect="1"/>
          </p:cNvGrpSpPr>
          <p:nvPr/>
        </p:nvGrpSpPr>
        <p:grpSpPr bwMode="auto">
          <a:xfrm>
            <a:off x="149225" y="5035550"/>
            <a:ext cx="576263" cy="576263"/>
            <a:chOff x="2185056" y="1407429"/>
            <a:chExt cx="1090800" cy="1090800"/>
          </a:xfrm>
        </p:grpSpPr>
        <p:sp>
          <p:nvSpPr>
            <p:cNvPr id="51" name="Rechteck 118"/>
            <p:cNvSpPr>
              <a:spLocks noChangeAspect="1"/>
            </p:cNvSpPr>
            <p:nvPr/>
          </p:nvSpPr>
          <p:spPr bwMode="gray">
            <a:xfrm>
              <a:off x="2185056" y="1407429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48161" name="Freeform 20"/>
            <p:cNvSpPr>
              <a:spLocks noChangeAspect="1" noEditPoints="1"/>
            </p:cNvSpPr>
            <p:nvPr/>
          </p:nvSpPr>
          <p:spPr bwMode="auto">
            <a:xfrm>
              <a:off x="2373644" y="1542496"/>
              <a:ext cx="734985" cy="810000"/>
            </a:xfrm>
            <a:custGeom>
              <a:avLst/>
              <a:gdLst>
                <a:gd name="T0" fmla="*/ 2147483647 w 390"/>
                <a:gd name="T1" fmla="*/ 2147483647 h 430"/>
                <a:gd name="T2" fmla="*/ 2147483647 w 390"/>
                <a:gd name="T3" fmla="*/ 2147483647 h 430"/>
                <a:gd name="T4" fmla="*/ 2147483647 w 390"/>
                <a:gd name="T5" fmla="*/ 2147483647 h 430"/>
                <a:gd name="T6" fmla="*/ 2147483647 w 390"/>
                <a:gd name="T7" fmla="*/ 0 h 430"/>
                <a:gd name="T8" fmla="*/ 2147483647 w 390"/>
                <a:gd name="T9" fmla="*/ 2147483647 h 430"/>
                <a:gd name="T10" fmla="*/ 2147483647 w 390"/>
                <a:gd name="T11" fmla="*/ 2147483647 h 430"/>
                <a:gd name="T12" fmla="*/ 2147483647 w 390"/>
                <a:gd name="T13" fmla="*/ 2147483647 h 430"/>
                <a:gd name="T14" fmla="*/ 0 w 390"/>
                <a:gd name="T15" fmla="*/ 2147483647 h 430"/>
                <a:gd name="T16" fmla="*/ 2147483647 w 390"/>
                <a:gd name="T17" fmla="*/ 2147483647 h 430"/>
                <a:gd name="T18" fmla="*/ 2147483647 w 390"/>
                <a:gd name="T19" fmla="*/ 2147483647 h 430"/>
                <a:gd name="T20" fmla="*/ 2147483647 w 390"/>
                <a:gd name="T21" fmla="*/ 2147483647 h 430"/>
                <a:gd name="T22" fmla="*/ 2147483647 w 390"/>
                <a:gd name="T23" fmla="*/ 2147483647 h 430"/>
                <a:gd name="T24" fmla="*/ 2147483647 w 390"/>
                <a:gd name="T25" fmla="*/ 2147483647 h 430"/>
                <a:gd name="T26" fmla="*/ 2147483647 w 390"/>
                <a:gd name="T27" fmla="*/ 2147483647 h 430"/>
                <a:gd name="T28" fmla="*/ 2147483647 w 390"/>
                <a:gd name="T29" fmla="*/ 2147483647 h 430"/>
                <a:gd name="T30" fmla="*/ 2147483647 w 390"/>
                <a:gd name="T31" fmla="*/ 2147483647 h 430"/>
                <a:gd name="T32" fmla="*/ 2147483647 w 390"/>
                <a:gd name="T33" fmla="*/ 2147483647 h 430"/>
                <a:gd name="T34" fmla="*/ 2147483647 w 390"/>
                <a:gd name="T35" fmla="*/ 2147483647 h 430"/>
                <a:gd name="T36" fmla="*/ 2147483647 w 390"/>
                <a:gd name="T37" fmla="*/ 2147483647 h 430"/>
                <a:gd name="T38" fmla="*/ 2147483647 w 390"/>
                <a:gd name="T39" fmla="*/ 2147483647 h 430"/>
                <a:gd name="T40" fmla="*/ 2147483647 w 390"/>
                <a:gd name="T41" fmla="*/ 2147483647 h 430"/>
                <a:gd name="T42" fmla="*/ 2147483647 w 390"/>
                <a:gd name="T43" fmla="*/ 2147483647 h 430"/>
                <a:gd name="T44" fmla="*/ 2147483647 w 390"/>
                <a:gd name="T45" fmla="*/ 2147483647 h 430"/>
                <a:gd name="T46" fmla="*/ 2147483647 w 390"/>
                <a:gd name="T47" fmla="*/ 2147483647 h 430"/>
                <a:gd name="T48" fmla="*/ 2147483647 w 390"/>
                <a:gd name="T49" fmla="*/ 2147483647 h 430"/>
                <a:gd name="T50" fmla="*/ 2147483647 w 390"/>
                <a:gd name="T51" fmla="*/ 2147483647 h 430"/>
                <a:gd name="T52" fmla="*/ 2147483647 w 390"/>
                <a:gd name="T53" fmla="*/ 2147483647 h 430"/>
                <a:gd name="T54" fmla="*/ 2147483647 w 390"/>
                <a:gd name="T55" fmla="*/ 2147483647 h 430"/>
                <a:gd name="T56" fmla="*/ 2147483647 w 390"/>
                <a:gd name="T57" fmla="*/ 2147483647 h 430"/>
                <a:gd name="T58" fmla="*/ 2147483647 w 390"/>
                <a:gd name="T59" fmla="*/ 2147483647 h 430"/>
                <a:gd name="T60" fmla="*/ 2147483647 w 390"/>
                <a:gd name="T61" fmla="*/ 2147483647 h 430"/>
                <a:gd name="T62" fmla="*/ 2147483647 w 390"/>
                <a:gd name="T63" fmla="*/ 2147483647 h 430"/>
                <a:gd name="T64" fmla="*/ 2147483647 w 390"/>
                <a:gd name="T65" fmla="*/ 2147483647 h 430"/>
                <a:gd name="T66" fmla="*/ 2147483647 w 390"/>
                <a:gd name="T67" fmla="*/ 2147483647 h 430"/>
                <a:gd name="T68" fmla="*/ 2147483647 w 390"/>
                <a:gd name="T69" fmla="*/ 2147483647 h 430"/>
                <a:gd name="T70" fmla="*/ 2147483647 w 390"/>
                <a:gd name="T71" fmla="*/ 2147483647 h 430"/>
                <a:gd name="T72" fmla="*/ 2147483647 w 390"/>
                <a:gd name="T73" fmla="*/ 2147483647 h 430"/>
                <a:gd name="T74" fmla="*/ 2147483647 w 390"/>
                <a:gd name="T75" fmla="*/ 2147483647 h 43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90" h="430">
                  <a:moveTo>
                    <a:pt x="390" y="430"/>
                  </a:moveTo>
                  <a:cubicBezTo>
                    <a:pt x="288" y="307"/>
                    <a:pt x="288" y="307"/>
                    <a:pt x="288" y="307"/>
                  </a:cubicBezTo>
                  <a:cubicBezTo>
                    <a:pt x="289" y="307"/>
                    <a:pt x="289" y="307"/>
                    <a:pt x="289" y="307"/>
                  </a:cubicBezTo>
                  <a:cubicBezTo>
                    <a:pt x="289" y="287"/>
                    <a:pt x="289" y="287"/>
                    <a:pt x="289" y="287"/>
                  </a:cubicBezTo>
                  <a:cubicBezTo>
                    <a:pt x="297" y="282"/>
                    <a:pt x="297" y="282"/>
                    <a:pt x="297" y="282"/>
                  </a:cubicBezTo>
                  <a:cubicBezTo>
                    <a:pt x="318" y="272"/>
                    <a:pt x="334" y="251"/>
                    <a:pt x="334" y="226"/>
                  </a:cubicBezTo>
                  <a:cubicBezTo>
                    <a:pt x="334" y="61"/>
                    <a:pt x="334" y="61"/>
                    <a:pt x="334" y="61"/>
                  </a:cubicBezTo>
                  <a:cubicBezTo>
                    <a:pt x="334" y="27"/>
                    <a:pt x="306" y="0"/>
                    <a:pt x="27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84" y="0"/>
                    <a:pt x="56" y="27"/>
                    <a:pt x="56" y="61"/>
                  </a:cubicBezTo>
                  <a:cubicBezTo>
                    <a:pt x="56" y="226"/>
                    <a:pt x="56" y="226"/>
                    <a:pt x="56" y="226"/>
                  </a:cubicBezTo>
                  <a:cubicBezTo>
                    <a:pt x="56" y="251"/>
                    <a:pt x="72" y="272"/>
                    <a:pt x="93" y="282"/>
                  </a:cubicBezTo>
                  <a:cubicBezTo>
                    <a:pt x="101" y="287"/>
                    <a:pt x="101" y="287"/>
                    <a:pt x="101" y="287"/>
                  </a:cubicBezTo>
                  <a:cubicBezTo>
                    <a:pt x="101" y="307"/>
                    <a:pt x="101" y="307"/>
                    <a:pt x="101" y="307"/>
                  </a:cubicBezTo>
                  <a:cubicBezTo>
                    <a:pt x="102" y="307"/>
                    <a:pt x="102" y="307"/>
                    <a:pt x="102" y="307"/>
                  </a:cubicBezTo>
                  <a:cubicBezTo>
                    <a:pt x="0" y="430"/>
                    <a:pt x="0" y="430"/>
                    <a:pt x="0" y="430"/>
                  </a:cubicBezTo>
                  <a:lnTo>
                    <a:pt x="390" y="430"/>
                  </a:lnTo>
                  <a:close/>
                  <a:moveTo>
                    <a:pt x="101" y="264"/>
                  </a:moveTo>
                  <a:cubicBezTo>
                    <a:pt x="86" y="257"/>
                    <a:pt x="76" y="242"/>
                    <a:pt x="76" y="226"/>
                  </a:cubicBezTo>
                  <a:cubicBezTo>
                    <a:pt x="76" y="61"/>
                    <a:pt x="76" y="61"/>
                    <a:pt x="76" y="61"/>
                  </a:cubicBezTo>
                  <a:cubicBezTo>
                    <a:pt x="76" y="39"/>
                    <a:pt x="95" y="20"/>
                    <a:pt x="118" y="20"/>
                  </a:cubicBezTo>
                  <a:cubicBezTo>
                    <a:pt x="272" y="20"/>
                    <a:pt x="272" y="20"/>
                    <a:pt x="272" y="20"/>
                  </a:cubicBezTo>
                  <a:cubicBezTo>
                    <a:pt x="295" y="20"/>
                    <a:pt x="314" y="39"/>
                    <a:pt x="314" y="61"/>
                  </a:cubicBezTo>
                  <a:cubicBezTo>
                    <a:pt x="314" y="226"/>
                    <a:pt x="314" y="226"/>
                    <a:pt x="314" y="226"/>
                  </a:cubicBezTo>
                  <a:cubicBezTo>
                    <a:pt x="314" y="242"/>
                    <a:pt x="304" y="257"/>
                    <a:pt x="289" y="264"/>
                  </a:cubicBezTo>
                  <a:cubicBezTo>
                    <a:pt x="281" y="267"/>
                    <a:pt x="281" y="267"/>
                    <a:pt x="281" y="267"/>
                  </a:cubicBezTo>
                  <a:cubicBezTo>
                    <a:pt x="234" y="267"/>
                    <a:pt x="234" y="267"/>
                    <a:pt x="234" y="267"/>
                  </a:cubicBezTo>
                  <a:cubicBezTo>
                    <a:pt x="156" y="267"/>
                    <a:pt x="156" y="267"/>
                    <a:pt x="156" y="267"/>
                  </a:cubicBezTo>
                  <a:cubicBezTo>
                    <a:pt x="109" y="267"/>
                    <a:pt x="109" y="267"/>
                    <a:pt x="109" y="267"/>
                  </a:cubicBezTo>
                  <a:lnTo>
                    <a:pt x="101" y="264"/>
                  </a:lnTo>
                  <a:close/>
                  <a:moveTo>
                    <a:pt x="276" y="322"/>
                  </a:moveTo>
                  <a:cubicBezTo>
                    <a:pt x="114" y="322"/>
                    <a:pt x="114" y="322"/>
                    <a:pt x="114" y="322"/>
                  </a:cubicBezTo>
                  <a:cubicBezTo>
                    <a:pt x="127" y="307"/>
                    <a:pt x="127" y="307"/>
                    <a:pt x="127" y="307"/>
                  </a:cubicBezTo>
                  <a:cubicBezTo>
                    <a:pt x="128" y="307"/>
                    <a:pt x="128" y="307"/>
                    <a:pt x="128" y="307"/>
                  </a:cubicBezTo>
                  <a:cubicBezTo>
                    <a:pt x="144" y="287"/>
                    <a:pt x="144" y="287"/>
                    <a:pt x="144" y="287"/>
                  </a:cubicBezTo>
                  <a:cubicBezTo>
                    <a:pt x="246" y="287"/>
                    <a:pt x="246" y="287"/>
                    <a:pt x="246" y="287"/>
                  </a:cubicBezTo>
                  <a:cubicBezTo>
                    <a:pt x="262" y="307"/>
                    <a:pt x="262" y="307"/>
                    <a:pt x="262" y="307"/>
                  </a:cubicBezTo>
                  <a:cubicBezTo>
                    <a:pt x="263" y="307"/>
                    <a:pt x="263" y="307"/>
                    <a:pt x="263" y="307"/>
                  </a:cubicBezTo>
                  <a:lnTo>
                    <a:pt x="276" y="322"/>
                  </a:lnTo>
                  <a:close/>
                  <a:moveTo>
                    <a:pt x="97" y="343"/>
                  </a:moveTo>
                  <a:cubicBezTo>
                    <a:pt x="293" y="343"/>
                    <a:pt x="293" y="343"/>
                    <a:pt x="293" y="343"/>
                  </a:cubicBezTo>
                  <a:cubicBezTo>
                    <a:pt x="311" y="365"/>
                    <a:pt x="311" y="365"/>
                    <a:pt x="311" y="365"/>
                  </a:cubicBezTo>
                  <a:cubicBezTo>
                    <a:pt x="79" y="365"/>
                    <a:pt x="79" y="365"/>
                    <a:pt x="79" y="365"/>
                  </a:cubicBezTo>
                  <a:lnTo>
                    <a:pt x="97" y="343"/>
                  </a:lnTo>
                  <a:close/>
                  <a:moveTo>
                    <a:pt x="330" y="388"/>
                  </a:moveTo>
                  <a:cubicBezTo>
                    <a:pt x="348" y="410"/>
                    <a:pt x="348" y="410"/>
                    <a:pt x="348" y="410"/>
                  </a:cubicBezTo>
                  <a:cubicBezTo>
                    <a:pt x="42" y="410"/>
                    <a:pt x="42" y="410"/>
                    <a:pt x="42" y="410"/>
                  </a:cubicBezTo>
                  <a:cubicBezTo>
                    <a:pt x="60" y="388"/>
                    <a:pt x="60" y="388"/>
                    <a:pt x="60" y="388"/>
                  </a:cubicBezTo>
                  <a:lnTo>
                    <a:pt x="330" y="388"/>
                  </a:lnTo>
                  <a:close/>
                  <a:moveTo>
                    <a:pt x="292" y="221"/>
                  </a:moveTo>
                  <a:cubicBezTo>
                    <a:pt x="292" y="235"/>
                    <a:pt x="281" y="246"/>
                    <a:pt x="267" y="246"/>
                  </a:cubicBezTo>
                  <a:cubicBezTo>
                    <a:pt x="254" y="246"/>
                    <a:pt x="243" y="235"/>
                    <a:pt x="243" y="221"/>
                  </a:cubicBezTo>
                  <a:cubicBezTo>
                    <a:pt x="243" y="208"/>
                    <a:pt x="254" y="197"/>
                    <a:pt x="267" y="197"/>
                  </a:cubicBezTo>
                  <a:cubicBezTo>
                    <a:pt x="281" y="197"/>
                    <a:pt x="292" y="208"/>
                    <a:pt x="292" y="221"/>
                  </a:cubicBezTo>
                  <a:close/>
                  <a:moveTo>
                    <a:pt x="123" y="246"/>
                  </a:moveTo>
                  <a:cubicBezTo>
                    <a:pt x="109" y="246"/>
                    <a:pt x="98" y="235"/>
                    <a:pt x="98" y="221"/>
                  </a:cubicBezTo>
                  <a:cubicBezTo>
                    <a:pt x="98" y="208"/>
                    <a:pt x="109" y="197"/>
                    <a:pt x="123" y="197"/>
                  </a:cubicBezTo>
                  <a:cubicBezTo>
                    <a:pt x="136" y="197"/>
                    <a:pt x="147" y="208"/>
                    <a:pt x="147" y="221"/>
                  </a:cubicBezTo>
                  <a:cubicBezTo>
                    <a:pt x="147" y="235"/>
                    <a:pt x="136" y="246"/>
                    <a:pt x="123" y="246"/>
                  </a:cubicBezTo>
                  <a:close/>
                  <a:moveTo>
                    <a:pt x="201" y="122"/>
                  </a:moveTo>
                  <a:cubicBezTo>
                    <a:pt x="201" y="82"/>
                    <a:pt x="201" y="82"/>
                    <a:pt x="201" y="82"/>
                  </a:cubicBezTo>
                  <a:cubicBezTo>
                    <a:pt x="201" y="76"/>
                    <a:pt x="206" y="72"/>
                    <a:pt x="211" y="72"/>
                  </a:cubicBezTo>
                  <a:cubicBezTo>
                    <a:pt x="294" y="72"/>
                    <a:pt x="294" y="72"/>
                    <a:pt x="294" y="72"/>
                  </a:cubicBezTo>
                  <a:cubicBezTo>
                    <a:pt x="300" y="72"/>
                    <a:pt x="304" y="76"/>
                    <a:pt x="304" y="82"/>
                  </a:cubicBezTo>
                  <a:cubicBezTo>
                    <a:pt x="304" y="122"/>
                    <a:pt x="304" y="122"/>
                    <a:pt x="304" y="122"/>
                  </a:cubicBezTo>
                  <a:cubicBezTo>
                    <a:pt x="304" y="128"/>
                    <a:pt x="300" y="133"/>
                    <a:pt x="294" y="133"/>
                  </a:cubicBezTo>
                  <a:cubicBezTo>
                    <a:pt x="211" y="133"/>
                    <a:pt x="211" y="133"/>
                    <a:pt x="211" y="133"/>
                  </a:cubicBezTo>
                  <a:cubicBezTo>
                    <a:pt x="206" y="133"/>
                    <a:pt x="201" y="128"/>
                    <a:pt x="201" y="122"/>
                  </a:cubicBezTo>
                  <a:close/>
                  <a:moveTo>
                    <a:pt x="179" y="133"/>
                  </a:moveTo>
                  <a:cubicBezTo>
                    <a:pt x="96" y="133"/>
                    <a:pt x="96" y="133"/>
                    <a:pt x="96" y="133"/>
                  </a:cubicBezTo>
                  <a:cubicBezTo>
                    <a:pt x="90" y="133"/>
                    <a:pt x="86" y="128"/>
                    <a:pt x="86" y="122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6" y="76"/>
                    <a:pt x="90" y="72"/>
                    <a:pt x="96" y="72"/>
                  </a:cubicBezTo>
                  <a:cubicBezTo>
                    <a:pt x="179" y="72"/>
                    <a:pt x="179" y="72"/>
                    <a:pt x="179" y="72"/>
                  </a:cubicBezTo>
                  <a:cubicBezTo>
                    <a:pt x="184" y="72"/>
                    <a:pt x="189" y="76"/>
                    <a:pt x="189" y="82"/>
                  </a:cubicBezTo>
                  <a:cubicBezTo>
                    <a:pt x="189" y="122"/>
                    <a:pt x="189" y="122"/>
                    <a:pt x="189" y="122"/>
                  </a:cubicBezTo>
                  <a:cubicBezTo>
                    <a:pt x="189" y="128"/>
                    <a:pt x="184" y="133"/>
                    <a:pt x="179" y="1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3" name="Szövegdoboz 52"/>
          <p:cNvSpPr txBox="1">
            <a:spLocks noChangeArrowheads="1"/>
          </p:cNvSpPr>
          <p:nvPr/>
        </p:nvSpPr>
        <p:spPr bwMode="auto">
          <a:xfrm>
            <a:off x="739775" y="5026025"/>
            <a:ext cx="26035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600">
                <a:latin typeface="Arial Narrow" pitchFamily="34" charset="0"/>
              </a:rPr>
              <a:t>Minden ötödik tudott az elmúlt egy évben külföldre utazni</a:t>
            </a:r>
          </a:p>
        </p:txBody>
      </p:sp>
      <p:sp>
        <p:nvSpPr>
          <p:cNvPr id="48159" name="Szövegdoboz 53"/>
          <p:cNvSpPr txBox="1">
            <a:spLocks noChangeArrowheads="1"/>
          </p:cNvSpPr>
          <p:nvPr/>
        </p:nvSpPr>
        <p:spPr bwMode="auto">
          <a:xfrm>
            <a:off x="5918200" y="6316663"/>
            <a:ext cx="2286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</p:txBody>
      </p:sp>
    </p:spTree>
    <p:extLst>
      <p:ext uri="{BB962C8B-B14F-4D97-AF65-F5344CB8AC3E}">
        <p14:creationId xmlns:p14="http://schemas.microsoft.com/office/powerpoint/2010/main" val="334675284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9" grpId="0"/>
      <p:bldP spid="5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KEDVENC TARTALMAINK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Milyen típusú oldalakat látogatunk előszeretettel?</a:t>
            </a:r>
            <a:endParaRPr lang="en-US" dirty="0" smtClean="0"/>
          </a:p>
          <a:p>
            <a:pPr>
              <a:defRPr/>
            </a:pPr>
            <a:r>
              <a:rPr lang="hu-HU" sz="1600" dirty="0" smtClean="0"/>
              <a:t>Rövid összefoglaló az Ipsos Global őszi nemzetközi kutatásából</a:t>
            </a:r>
            <a:endParaRPr lang="en-US" sz="1600" dirty="0" smtClean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950" y="228600"/>
            <a:ext cx="1562100" cy="18097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1989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see_you_next_week_maybe_PPT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1225550"/>
            <a:ext cx="1119188" cy="205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41513"/>
            <a:ext cx="65722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1924050"/>
            <a:ext cx="638175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2" name="Csoportba foglalás 38"/>
          <p:cNvGrpSpPr>
            <a:grpSpLocks/>
          </p:cNvGrpSpPr>
          <p:nvPr/>
        </p:nvGrpSpPr>
        <p:grpSpPr bwMode="auto">
          <a:xfrm>
            <a:off x="228600" y="1447800"/>
            <a:ext cx="2716213" cy="3208338"/>
            <a:chOff x="4168775" y="2457450"/>
            <a:chExt cx="4391025" cy="2998788"/>
          </a:xfrm>
        </p:grpSpPr>
        <p:grpSp>
          <p:nvGrpSpPr>
            <p:cNvPr id="50192" name="Group 8"/>
            <p:cNvGrpSpPr>
              <a:grpSpLocks/>
            </p:cNvGrpSpPr>
            <p:nvPr/>
          </p:nvGrpSpPr>
          <p:grpSpPr bwMode="auto">
            <a:xfrm>
              <a:off x="5148263" y="2457450"/>
              <a:ext cx="2271712" cy="2998788"/>
              <a:chOff x="3243" y="1548"/>
              <a:chExt cx="1431" cy="1889"/>
            </a:xfrm>
          </p:grpSpPr>
          <p:grpSp>
            <p:nvGrpSpPr>
              <p:cNvPr id="50215" name="Group 9"/>
              <p:cNvGrpSpPr>
                <a:grpSpLocks/>
              </p:cNvGrpSpPr>
              <p:nvPr/>
            </p:nvGrpSpPr>
            <p:grpSpPr bwMode="auto">
              <a:xfrm rot="220837">
                <a:off x="3478" y="1548"/>
                <a:ext cx="1196" cy="1712"/>
                <a:chOff x="728" y="1935"/>
                <a:chExt cx="1196" cy="1712"/>
              </a:xfrm>
            </p:grpSpPr>
            <p:sp>
              <p:nvSpPr>
                <p:cNvPr id="50217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18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19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20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21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22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23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24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50216" name="Picture 9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43" y="3236"/>
                <a:ext cx="143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93" name="Group 19"/>
            <p:cNvGrpSpPr>
              <a:grpSpLocks/>
            </p:cNvGrpSpPr>
            <p:nvPr/>
          </p:nvGrpSpPr>
          <p:grpSpPr bwMode="auto">
            <a:xfrm>
              <a:off x="7062788" y="2597150"/>
              <a:ext cx="1497012" cy="1865313"/>
              <a:chOff x="4449" y="1636"/>
              <a:chExt cx="943" cy="1175"/>
            </a:xfrm>
          </p:grpSpPr>
          <p:grpSp>
            <p:nvGrpSpPr>
              <p:cNvPr id="50205" name="Group 20"/>
              <p:cNvGrpSpPr>
                <a:grpSpLocks/>
              </p:cNvGrpSpPr>
              <p:nvPr/>
            </p:nvGrpSpPr>
            <p:grpSpPr bwMode="auto">
              <a:xfrm rot="733683">
                <a:off x="4674" y="1636"/>
                <a:ext cx="718" cy="1028"/>
                <a:chOff x="728" y="1935"/>
                <a:chExt cx="1196" cy="1712"/>
              </a:xfrm>
            </p:grpSpPr>
            <p:sp>
              <p:nvSpPr>
                <p:cNvPr id="50207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08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09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10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11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12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13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14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50206" name="Picture 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49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50194" name="Group 30"/>
            <p:cNvGrpSpPr>
              <a:grpSpLocks/>
            </p:cNvGrpSpPr>
            <p:nvPr/>
          </p:nvGrpSpPr>
          <p:grpSpPr bwMode="auto">
            <a:xfrm>
              <a:off x="4168775" y="2652713"/>
              <a:ext cx="1487488" cy="1809750"/>
              <a:chOff x="2626" y="1671"/>
              <a:chExt cx="937" cy="1140"/>
            </a:xfrm>
          </p:grpSpPr>
          <p:grpSp>
            <p:nvGrpSpPr>
              <p:cNvPr id="50195" name="Group 31"/>
              <p:cNvGrpSpPr>
                <a:grpSpLocks/>
              </p:cNvGrpSpPr>
              <p:nvPr/>
            </p:nvGrpSpPr>
            <p:grpSpPr bwMode="auto">
              <a:xfrm rot="-899113">
                <a:off x="2673" y="1671"/>
                <a:ext cx="718" cy="1028"/>
                <a:chOff x="728" y="1935"/>
                <a:chExt cx="1196" cy="1712"/>
              </a:xfrm>
            </p:grpSpPr>
            <p:sp>
              <p:nvSpPr>
                <p:cNvPr id="50197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198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199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00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01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02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03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50204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50196" name="Picture 9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26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0" name="Szövegdoboz 39"/>
          <p:cNvSpPr txBox="1">
            <a:spLocks noChangeArrowheads="1"/>
          </p:cNvSpPr>
          <p:nvPr/>
        </p:nvSpPr>
        <p:spPr bwMode="auto">
          <a:xfrm>
            <a:off x="5334000" y="147638"/>
            <a:ext cx="198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800">
                <a:latin typeface="Open Sans"/>
              </a:rPr>
              <a:t>Keresőoldalak</a:t>
            </a:r>
          </a:p>
        </p:txBody>
      </p:sp>
      <p:sp>
        <p:nvSpPr>
          <p:cNvPr id="41" name="Szövegdoboz 40"/>
          <p:cNvSpPr txBox="1">
            <a:spLocks noChangeArrowheads="1"/>
          </p:cNvSpPr>
          <p:nvPr/>
        </p:nvSpPr>
        <p:spPr bwMode="auto">
          <a:xfrm>
            <a:off x="3452813" y="914400"/>
            <a:ext cx="198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800">
                <a:latin typeface="Open Sans"/>
              </a:rPr>
              <a:t>Közösségi oldalak</a:t>
            </a:r>
          </a:p>
        </p:txBody>
      </p:sp>
      <p:sp>
        <p:nvSpPr>
          <p:cNvPr id="42" name="Szövegdoboz 41"/>
          <p:cNvSpPr txBox="1">
            <a:spLocks noChangeArrowheads="1"/>
          </p:cNvSpPr>
          <p:nvPr/>
        </p:nvSpPr>
        <p:spPr bwMode="auto">
          <a:xfrm>
            <a:off x="7162800" y="1219200"/>
            <a:ext cx="1981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800">
                <a:latin typeface="Open Sans"/>
              </a:rPr>
              <a:t>Levelezők</a:t>
            </a:r>
          </a:p>
        </p:txBody>
      </p:sp>
      <p:pic>
        <p:nvPicPr>
          <p:cNvPr id="43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44513"/>
            <a:ext cx="1041400" cy="38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538" y="1536700"/>
            <a:ext cx="3476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554163"/>
            <a:ext cx="311150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539875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575" y="1543050"/>
            <a:ext cx="3794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9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570038"/>
            <a:ext cx="2301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2224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áblázat 1"/>
          <p:cNvGraphicFramePr>
            <a:graphicFrameLocks noGrp="1"/>
          </p:cNvGraphicFramePr>
          <p:nvPr/>
        </p:nvGraphicFramePr>
        <p:xfrm>
          <a:off x="4605338" y="984250"/>
          <a:ext cx="4386262" cy="51879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6745"/>
                <a:gridCol w="3319517"/>
              </a:tblGrid>
              <a:tr h="402168">
                <a:tc gridSpan="2">
                  <a:txBody>
                    <a:bodyPr/>
                    <a:lstStyle/>
                    <a:p>
                      <a:r>
                        <a:rPr lang="hu-HU" sz="1800" dirty="0" smtClean="0"/>
                        <a:t>Országok</a:t>
                      </a:r>
                      <a:endParaRPr lang="hu-HU" sz="1800" dirty="0"/>
                    </a:p>
                  </a:txBody>
                  <a:tcPr marL="91435" marR="91435" marT="45724" marB="45724"/>
                </a:tc>
                <a:tc h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</a:tr>
              <a:tr h="1447925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Európa</a:t>
                      </a:r>
                    </a:p>
                    <a:p>
                      <a:endParaRPr lang="hu-HU" sz="160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7500 fő</a:t>
                      </a:r>
                    </a:p>
                    <a:p>
                      <a:endParaRPr lang="hu-HU" sz="160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12 ország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L="91435" marR="91435" marT="45724" marB="45724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35" marR="91435" marT="45724" marB="45724"/>
                </a:tc>
              </a:tr>
              <a:tr h="838277">
                <a:tc>
                  <a:txBody>
                    <a:bodyPr/>
                    <a:lstStyle/>
                    <a:p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Észak-Am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.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2000 fő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 ország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L="91435" marR="91435" marT="45724" marB="45724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35" marR="91435" marT="45724" marB="45724"/>
                </a:tc>
              </a:tr>
              <a:tr h="838274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LATAM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2000</a:t>
                      </a:r>
                      <a:r>
                        <a:rPr lang="hu-HU" sz="1600" baseline="0" dirty="0" smtClean="0">
                          <a:latin typeface="Arial Narrow" panose="020B0606020202030204" pitchFamily="34" charset="0"/>
                        </a:rPr>
                        <a:t> fő</a:t>
                      </a:r>
                    </a:p>
                    <a:p>
                      <a:r>
                        <a:rPr lang="hu-HU" sz="1600" baseline="0" dirty="0" smtClean="0">
                          <a:latin typeface="Arial Narrow" panose="020B0606020202030204" pitchFamily="34" charset="0"/>
                        </a:rPr>
                        <a:t>3 ország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L="91435" marR="91435" marT="45724" marB="45724"/>
                </a:tc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L="91435" marR="91435" marT="45724" marB="45724"/>
                </a:tc>
              </a:tr>
              <a:tr h="838274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Ázsia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5500 fő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6 ország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L="91435" marR="91435" marT="45724" marB="45724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35" marR="91435" marT="45724" marB="45724"/>
                </a:tc>
              </a:tr>
              <a:tr h="823033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Egyéb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</a:t>
                      </a:r>
                      <a:r>
                        <a:rPr lang="hu-HU" sz="1600" baseline="0" dirty="0" smtClean="0">
                          <a:latin typeface="Arial Narrow" panose="020B0606020202030204" pitchFamily="34" charset="0"/>
                        </a:rPr>
                        <a:t>000 fő</a:t>
                      </a:r>
                    </a:p>
                    <a:p>
                      <a:r>
                        <a:rPr lang="hu-HU" sz="1600" baseline="0" dirty="0" smtClean="0">
                          <a:latin typeface="Arial Narrow" panose="020B0606020202030204" pitchFamily="34" charset="0"/>
                        </a:rPr>
                        <a:t>2 ország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L="91435" marR="91435" marT="45724" marB="45724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L="91435" marR="91435" marT="45724" marB="45724"/>
                </a:tc>
              </a:tr>
            </a:tbl>
          </a:graphicData>
        </a:graphic>
      </p:graphicFrame>
      <p:sp>
        <p:nvSpPr>
          <p:cNvPr id="51224" name="Tartalom helye 1"/>
          <p:cNvSpPr>
            <a:spLocks noGrp="1"/>
          </p:cNvSpPr>
          <p:nvPr>
            <p:ph idx="1"/>
          </p:nvPr>
        </p:nvSpPr>
        <p:spPr>
          <a:xfrm>
            <a:off x="457200" y="914400"/>
            <a:ext cx="4165600" cy="4525963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Havonta futó kutatás online (CAWI) kutatás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5 kontinensen, 25 országban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19.000 válaszadó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Országonként 500 vagy 1000 válaszadóval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Ipsos saját  nemzetközi kutatása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Mindig más témakörökben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Elsősorban média és telekom ügyfeleknek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A minták reprezentatívak a 15-64 éves internetező lakosságra minden országban és nemzetközi szinten is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800" smtClean="0">
                <a:latin typeface="Arial Narrow" pitchFamily="34" charset="0"/>
                <a:ea typeface="Open Sans"/>
              </a:rPr>
              <a:t>Reprezentativitás szempontjai: nem, életkor, országok régiói és országok egymáshoz viszonyított internetező lakossága</a:t>
            </a:r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RÖVIDEN AZ IPSOS GLOBAL @DVISOR</a:t>
            </a:r>
            <a:r>
              <a:rPr lang="hu-HU" sz="2400" baseline="30000" dirty="0" smtClean="0"/>
              <a:t>©</a:t>
            </a:r>
            <a:r>
              <a:rPr lang="hu-HU" sz="2400" dirty="0" smtClean="0"/>
              <a:t> KUTATÁS MÓDSZERTANÁRÓL</a:t>
            </a:r>
            <a:endParaRPr lang="hu-HU" sz="2400" dirty="0"/>
          </a:p>
        </p:txBody>
      </p:sp>
      <p:pic>
        <p:nvPicPr>
          <p:cNvPr id="5" name="Picture 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5846005" y="5562994"/>
            <a:ext cx="492206" cy="32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" name="Picture 5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gray">
          <a:xfrm>
            <a:off x="5831789" y="3891405"/>
            <a:ext cx="492811" cy="3162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5824311" y="1488836"/>
            <a:ext cx="492206" cy="32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6594394" y="3886200"/>
            <a:ext cx="492206" cy="32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5845401" y="3048000"/>
            <a:ext cx="492810" cy="322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5832394" y="4478291"/>
            <a:ext cx="492206" cy="32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6471864" y="1487487"/>
            <a:ext cx="492811" cy="322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gray">
          <a:xfrm>
            <a:off x="7117075" y="1491265"/>
            <a:ext cx="492849" cy="318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2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gray">
          <a:xfrm>
            <a:off x="7726675" y="1502923"/>
            <a:ext cx="492810" cy="3221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2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gray">
          <a:xfrm>
            <a:off x="7086600" y="4478291"/>
            <a:ext cx="492207" cy="3229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2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gray">
          <a:xfrm>
            <a:off x="6441994" y="4478291"/>
            <a:ext cx="492206" cy="321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3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gray">
          <a:xfrm>
            <a:off x="8338911" y="1505455"/>
            <a:ext cx="492207" cy="322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7726675" y="4478291"/>
            <a:ext cx="492207" cy="322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Picture 3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7330807" y="3913579"/>
            <a:ext cx="492206" cy="32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9" name="Picture 39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gray">
          <a:xfrm>
            <a:off x="6471864" y="1887408"/>
            <a:ext cx="492206" cy="32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gray">
          <a:xfrm>
            <a:off x="7084704" y="1886455"/>
            <a:ext cx="492207" cy="322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1" name="Picture 9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gray">
          <a:xfrm>
            <a:off x="5846005" y="4935491"/>
            <a:ext cx="492206" cy="3214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2" name="Picture 1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gray">
          <a:xfrm>
            <a:off x="6461524" y="5562600"/>
            <a:ext cx="492810" cy="32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Picture 1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gray">
          <a:xfrm>
            <a:off x="6442590" y="4935491"/>
            <a:ext cx="491610" cy="322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gray">
          <a:xfrm>
            <a:off x="7728466" y="1888184"/>
            <a:ext cx="491019" cy="320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gray">
          <a:xfrm>
            <a:off x="8338911" y="1888184"/>
            <a:ext cx="492810" cy="32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6" name="Picture 1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gray">
          <a:xfrm>
            <a:off x="6433911" y="2343655"/>
            <a:ext cx="493692" cy="3233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Picture 19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gray">
          <a:xfrm>
            <a:off x="5845400" y="2343655"/>
            <a:ext cx="492811" cy="322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" name="Picture 2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gray">
          <a:xfrm>
            <a:off x="6624265" y="3048000"/>
            <a:ext cx="492810" cy="321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Picture 2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gray">
          <a:xfrm>
            <a:off x="5824311" y="1886455"/>
            <a:ext cx="492207" cy="3223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1251" name="Szövegdoboz 53"/>
          <p:cNvSpPr txBox="1">
            <a:spLocks noChangeArrowheads="1"/>
          </p:cNvSpPr>
          <p:nvPr/>
        </p:nvSpPr>
        <p:spPr bwMode="auto">
          <a:xfrm>
            <a:off x="5486400" y="6316663"/>
            <a:ext cx="271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IPSOS Open Thinking Exchange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Ipsos Global @dvisor Survey</a:t>
            </a:r>
          </a:p>
        </p:txBody>
      </p:sp>
    </p:spTree>
    <p:extLst>
      <p:ext uri="{BB962C8B-B14F-4D97-AF65-F5344CB8AC3E}">
        <p14:creationId xmlns:p14="http://schemas.microsoft.com/office/powerpoint/2010/main" val="20288034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Cím 2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hu-HU" altLang="hu-HU" sz="2000" cap="none" smtClean="0"/>
              <a:t>LEGNÉPSZERŰBB OLDALTÍPUSPOK (TOP10)</a:t>
            </a:r>
            <a:br>
              <a:rPr lang="hu-HU" altLang="hu-HU" sz="2000" cap="none" smtClean="0"/>
            </a:br>
            <a:r>
              <a:rPr lang="hu-HU" altLang="hu-HU" sz="2000" cap="none" smtClean="0"/>
              <a:t>GLOBÁLIS EREDMÉNYEK</a:t>
            </a: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sz="quarter" idx="10"/>
          </p:nvPr>
        </p:nvGraphicFramePr>
        <p:xfrm>
          <a:off x="304800" y="990600"/>
          <a:ext cx="8305800" cy="5156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09800"/>
                <a:gridCol w="1943100"/>
                <a:gridCol w="1028700"/>
                <a:gridCol w="3124200"/>
              </a:tblGrid>
              <a:tr h="944896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Kategória neve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Példa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Hetente látogatók aránya globálisan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Elsősorban ők látogatják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360668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Keresőoldalak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74%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Magasabb jövedelműek, felsőfokú végzettségűek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360668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600" baseline="0" dirty="0" smtClean="0">
                          <a:latin typeface="Arial Narrow" panose="020B0606020202030204" pitchFamily="34" charset="0"/>
                        </a:rPr>
                        <a:t> oldalak</a:t>
                      </a: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64%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Nők (75%), 35 év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alattiak (70%), egyedülállók (70%) 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360668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600" baseline="0" dirty="0" smtClean="0">
                          <a:latin typeface="Arial Narrow" panose="020B0606020202030204" pitchFamily="34" charset="0"/>
                        </a:rPr>
                        <a:t> oldalak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55%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Magasabb jövedelműek, felsőfokú végzettségűek</a:t>
                      </a:r>
                    </a:p>
                  </a:txBody>
                  <a:tcPr marT="45721" marB="45721" anchor="ctr"/>
                </a:tc>
              </a:tr>
              <a:tr h="579130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Szerkeszthető és fájlmegosztó</a:t>
                      </a:r>
                      <a:r>
                        <a:rPr lang="hu-HU" sz="1600" baseline="0" dirty="0" smtClean="0">
                          <a:latin typeface="Arial Narrow" panose="020B0606020202030204" pitchFamily="34" charset="0"/>
                        </a:rPr>
                        <a:t> oldalak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44%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Férfiak,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35 év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alattiak, egyedülállók, gazdaságilag nem aktívak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457208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Híroldalak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42%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Férfiak, 35 év felettiek, de különösen az 50 év felettiek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457208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Időjárás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39%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35 év felettiek, de különösen az 50 év felettiek,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családosok, magasabb jövedelműek, felsőfokú </a:t>
                      </a:r>
                      <a:r>
                        <a:rPr lang="hu-HU" sz="1200" baseline="0" dirty="0" err="1" smtClean="0">
                          <a:latin typeface="Arial Narrow" panose="020B0606020202030204" pitchFamily="34" charset="0"/>
                        </a:rPr>
                        <a:t>végz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.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360668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Vásárlói</a:t>
                      </a:r>
                      <a:r>
                        <a:rPr lang="hu-HU" sz="1600" baseline="0" dirty="0" smtClean="0">
                          <a:latin typeface="Arial Narrow" panose="020B0606020202030204" pitchFamily="34" charset="0"/>
                        </a:rPr>
                        <a:t> oldalak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35%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Nők, 35-49 évesek, ESOMAR AB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457208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Aukciós (e-kereskedelem)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26%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Férfiak,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35-49 évesek, vezető beosztásúak, cégtulajdonosok, üzlettulajdonosok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457208"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Online zeneoldalak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20%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Magas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jövedelműek, vezetők, cégtulajdonosok, felsőfokú végzettségűek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  <a:tr h="360668">
                <a:tc>
                  <a:txBody>
                    <a:bodyPr/>
                    <a:lstStyle/>
                    <a:p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Blogok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19%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35 év alattiak,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magas jövedelműek, cégtulajdonosok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1" marB="45721" anchor="ctr"/>
                </a:tc>
              </a:tr>
            </a:tbl>
          </a:graphicData>
        </a:graphic>
      </p:graphicFrame>
      <p:pic>
        <p:nvPicPr>
          <p:cNvPr id="522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81200"/>
            <a:ext cx="7112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138" y="2312988"/>
            <a:ext cx="347662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330450"/>
            <a:ext cx="311150" cy="30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316163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2701925"/>
            <a:ext cx="377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2728913"/>
            <a:ext cx="230187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5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463" y="3124200"/>
            <a:ext cx="7286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6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025" y="3179763"/>
            <a:ext cx="355600" cy="3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7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698875"/>
            <a:ext cx="833438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8" name="Picture 1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3703638"/>
            <a:ext cx="622300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99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4087813"/>
            <a:ext cx="6000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00" name="Picture 1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4495800"/>
            <a:ext cx="4032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01" name="Picture 1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3" y="4953000"/>
            <a:ext cx="758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302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5375275"/>
            <a:ext cx="396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303" name="Szövegdoboz 53"/>
          <p:cNvSpPr txBox="1">
            <a:spLocks noChangeArrowheads="1"/>
          </p:cNvSpPr>
          <p:nvPr/>
        </p:nvSpPr>
        <p:spPr bwMode="auto">
          <a:xfrm>
            <a:off x="5486400" y="6316663"/>
            <a:ext cx="271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IPSOS Open Thinking Exchange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Ipsos Global @dvisor Survey</a:t>
            </a:r>
          </a:p>
        </p:txBody>
      </p:sp>
    </p:spTree>
    <p:extLst>
      <p:ext uri="{BB962C8B-B14F-4D97-AF65-F5344CB8AC3E}">
        <p14:creationId xmlns:p14="http://schemas.microsoft.com/office/powerpoint/2010/main" val="380202839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églalap 11"/>
          <p:cNvSpPr/>
          <p:nvPr/>
        </p:nvSpPr>
        <p:spPr>
          <a:xfrm>
            <a:off x="4824765" y="3832182"/>
            <a:ext cx="1152128" cy="2750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271667" y="2634359"/>
            <a:ext cx="2790431" cy="412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0" y="3301632"/>
            <a:ext cx="9100286" cy="35563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 rot="16200000">
            <a:off x="4551062" y="-40334"/>
            <a:ext cx="108001" cy="9072000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4322168" y="34804"/>
            <a:ext cx="108000" cy="6767999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CF292B"/>
          </a:solidFill>
        </p:grpSpPr>
        <p:sp>
          <p:nvSpPr>
            <p:cNvPr id="44" name="Rectangle 43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-3296" y="2637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422370" y="45107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fókuszcsoport</a:t>
            </a:r>
            <a:endParaRPr lang="hu-HU" dirty="0">
              <a:latin typeface="+mn-lt"/>
            </a:endParaRPr>
          </a:p>
        </p:txBody>
      </p:sp>
      <p:sp>
        <p:nvSpPr>
          <p:cNvPr id="39" name="Rectangle 38"/>
          <p:cNvSpPr/>
          <p:nvPr/>
        </p:nvSpPr>
        <p:spPr>
          <a:xfrm rot="16200000">
            <a:off x="6703717" y="-89422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423404" y="1479486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fórum</a:t>
            </a:r>
            <a:endParaRPr lang="hu-HU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421125" y="2608806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Online bulletin </a:t>
            </a:r>
            <a:r>
              <a:rPr lang="hu-HU" dirty="0" err="1" smtClean="0">
                <a:latin typeface="+mn-lt"/>
              </a:rPr>
              <a:t>board</a:t>
            </a:r>
            <a:endParaRPr lang="hu-HU" dirty="0">
              <a:latin typeface="+mn-lt"/>
            </a:endParaRPr>
          </a:p>
        </p:txBody>
      </p:sp>
      <p:sp>
        <p:nvSpPr>
          <p:cNvPr id="50" name="Rectangle 49"/>
          <p:cNvSpPr/>
          <p:nvPr/>
        </p:nvSpPr>
        <p:spPr>
          <a:xfrm rot="16200000">
            <a:off x="6652966" y="1006533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437692" y="3737888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>
                <a:latin typeface="+mn-lt"/>
              </a:rPr>
              <a:t>Netnográfia</a:t>
            </a:r>
            <a:r>
              <a:rPr lang="hu-HU" dirty="0" smtClean="0">
                <a:latin typeface="+mn-lt"/>
              </a:rPr>
              <a:t> (</a:t>
            </a:r>
            <a:r>
              <a:rPr lang="hu-HU" dirty="0" err="1" smtClean="0">
                <a:latin typeface="+mn-lt"/>
              </a:rPr>
              <a:t>blogolás</a:t>
            </a:r>
            <a:r>
              <a:rPr lang="hu-HU" dirty="0" smtClean="0">
                <a:latin typeface="+mn-lt"/>
              </a:rPr>
              <a:t>)</a:t>
            </a:r>
            <a:endParaRPr lang="hu-HU" dirty="0">
              <a:latin typeface="+mn-lt"/>
            </a:endParaRPr>
          </a:p>
        </p:txBody>
      </p:sp>
      <p:sp>
        <p:nvSpPr>
          <p:cNvPr id="55" name="Rectangle 54"/>
          <p:cNvSpPr/>
          <p:nvPr/>
        </p:nvSpPr>
        <p:spPr>
          <a:xfrm rot="16200000">
            <a:off x="6743145" y="3243928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4434258" y="491608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Közösségi média figyelés</a:t>
            </a:r>
            <a:endParaRPr lang="hu-HU" dirty="0">
              <a:latin typeface="+mn-lt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421125" y="5964028"/>
            <a:ext cx="1813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>
                <a:latin typeface="+mn-lt"/>
              </a:rPr>
              <a:t>Szövegelemzés</a:t>
            </a:r>
            <a:endParaRPr lang="hu-HU" dirty="0">
              <a:latin typeface="+mn-lt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6657150" y="-1218742"/>
            <a:ext cx="108004" cy="4745905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24" name="Kép 23" descr="bulletin-boar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637" y="103362"/>
            <a:ext cx="4226274" cy="4338303"/>
          </a:xfrm>
          <a:prstGeom prst="rect">
            <a:avLst/>
          </a:prstGeom>
        </p:spPr>
      </p:pic>
      <p:sp>
        <p:nvSpPr>
          <p:cNvPr id="25" name="Rectangle 55"/>
          <p:cNvSpPr/>
          <p:nvPr/>
        </p:nvSpPr>
        <p:spPr>
          <a:xfrm>
            <a:off x="2017542" y="318398"/>
            <a:ext cx="2117796" cy="781810"/>
          </a:xfrm>
          <a:prstGeom prst="rect">
            <a:avLst/>
          </a:prstGeom>
          <a:solidFill>
            <a:srgbClr val="CF292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</a:t>
            </a:r>
            <a:br>
              <a:rPr lang="hu-HU" dirty="0" smtClean="0"/>
            </a:br>
            <a:r>
              <a:rPr lang="hu-HU" dirty="0" smtClean="0"/>
              <a:t>KVALITATÍV</a:t>
            </a:r>
            <a:endParaRPr lang="en-US" dirty="0"/>
          </a:p>
        </p:txBody>
      </p:sp>
      <p:pic>
        <p:nvPicPr>
          <p:cNvPr id="26" name="Kép 25" descr="Social-Media-Collag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9377" y="4549667"/>
            <a:ext cx="2842226" cy="2182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76200" y="838200"/>
          <a:ext cx="8915400" cy="5470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/>
                <a:gridCol w="742950"/>
                <a:gridCol w="742950"/>
                <a:gridCol w="742950"/>
                <a:gridCol w="742950"/>
                <a:gridCol w="742950"/>
                <a:gridCol w="742950"/>
                <a:gridCol w="742950"/>
                <a:gridCol w="742950"/>
                <a:gridCol w="742950"/>
                <a:gridCol w="742950"/>
                <a:gridCol w="742950"/>
              </a:tblGrid>
              <a:tr h="878645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</a:tr>
              <a:tr h="878645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(85%)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(78%)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(82%)</a:t>
                      </a:r>
                    </a:p>
                    <a:p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oldalak (78%)</a:t>
                      </a:r>
                      <a:endParaRPr lang="hu-HU" sz="120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(76%)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(80%)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(80%)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oldalak (71%)</a:t>
                      </a:r>
                      <a:endParaRPr lang="hu-HU" sz="120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(76%)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(79%)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(82%)</a:t>
                      </a:r>
                    </a:p>
                    <a:p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</a:tr>
              <a:tr h="878645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(62%)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(57%)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Shopping oldalak (63%)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oldalak (68%)</a:t>
                      </a:r>
                      <a:endParaRPr lang="hu-HU" sz="120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  <a:p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(66%)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(70%)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(70%)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oldalak (62%)</a:t>
                      </a:r>
                      <a:endParaRPr lang="hu-HU" sz="120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 oldalak 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(68%)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Híroldal (70%)</a:t>
                      </a:r>
                      <a:endParaRPr lang="hu-HU" sz="12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b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Shopping</a:t>
                      </a:r>
                      <a:r>
                        <a:rPr lang="hu-HU" sz="1200" b="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200" b="0" baseline="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sites</a:t>
                      </a:r>
                      <a:endParaRPr lang="hu-HU" sz="1200" b="0" baseline="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  <a:p>
                      <a:r>
                        <a:rPr lang="hu-HU" sz="1200" b="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(65%)</a:t>
                      </a:r>
                      <a:endParaRPr lang="hu-HU" sz="1200" b="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</a:tr>
              <a:tr h="1005817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(56%)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(54%)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oldalak és időjárás (51%)</a:t>
                      </a:r>
                      <a:endParaRPr lang="hu-HU" sz="120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-oldalak (67%)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(57%)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(62%)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(62%)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-oldalak (57%)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(65%)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(62%)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(62%)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</a:tr>
              <a:tr h="1828774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Szerk.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és megosztó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Híroldal 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Shopping </a:t>
                      </a:r>
                      <a:r>
                        <a:rPr lang="hu-HU" sz="120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sites</a:t>
                      </a:r>
                      <a:endParaRPr lang="hu-HU" sz="1200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Brand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200" baseline="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sites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Híroldal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Fájl-megosztó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Társ-kereső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Fájl-megosztó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Aukciós (e-ker.)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Híroldal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Aukciós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Fájl-megosztó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Híroldal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Aukciós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Fájl-megosztó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Híroldal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Híroldal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Shopping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Társ-kereső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Szerk.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és megosztó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Híroldal 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="1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Blogok</a:t>
                      </a:r>
                      <a:endParaRPr lang="hu-HU" sz="1200" b="1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Sport</a:t>
                      </a:r>
                      <a:endParaRPr lang="hu-HU" sz="12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TV és videó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Online zenei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Aukciós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Szerk.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és megosztó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Híroldal 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</a:txBody>
                  <a:tcPr marT="45710" marB="45710"/>
                </a:tc>
              </a:tr>
            </a:tbl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ORSZÁGONKÉNTI SPECIALITÁSOK</a:t>
            </a:r>
            <a:endParaRPr lang="hu-HU" sz="2400" dirty="0"/>
          </a:p>
        </p:txBody>
      </p:sp>
      <p:pic>
        <p:nvPicPr>
          <p:cNvPr id="5333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754188"/>
            <a:ext cx="4333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655888"/>
            <a:ext cx="427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3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56000"/>
            <a:ext cx="415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838200" y="1041400"/>
            <a:ext cx="630587" cy="41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1600200" y="1041400"/>
            <a:ext cx="631361" cy="413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2362200" y="1046240"/>
            <a:ext cx="631411" cy="4086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Picture 2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3089034" y="1041400"/>
            <a:ext cx="631361" cy="4127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Picture 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gray">
          <a:xfrm>
            <a:off x="3810000" y="1046240"/>
            <a:ext cx="630587" cy="413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2" name="Picture 3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gray">
          <a:xfrm>
            <a:off x="5328894" y="1041400"/>
            <a:ext cx="630587" cy="4117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gray">
          <a:xfrm>
            <a:off x="6781800" y="1048454"/>
            <a:ext cx="629067" cy="4107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gray">
          <a:xfrm>
            <a:off x="7550093" y="1041400"/>
            <a:ext cx="631361" cy="412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gray">
          <a:xfrm>
            <a:off x="8289221" y="1059373"/>
            <a:ext cx="631361" cy="413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Picture 2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4572000" y="1041400"/>
            <a:ext cx="630587" cy="413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Picture 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6075013" y="1045102"/>
            <a:ext cx="630587" cy="413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3345" name="Szövegdoboz 53"/>
          <p:cNvSpPr txBox="1">
            <a:spLocks noChangeArrowheads="1"/>
          </p:cNvSpPr>
          <p:nvPr/>
        </p:nvSpPr>
        <p:spPr bwMode="auto">
          <a:xfrm>
            <a:off x="5486400" y="6316663"/>
            <a:ext cx="271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IPSOS Open Thinking Exchange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Ipsos Global @dvisor Survey</a:t>
            </a:r>
          </a:p>
        </p:txBody>
      </p:sp>
      <p:sp>
        <p:nvSpPr>
          <p:cNvPr id="5" name="Lekerekített téglalap 4"/>
          <p:cNvSpPr/>
          <p:nvPr/>
        </p:nvSpPr>
        <p:spPr>
          <a:xfrm>
            <a:off x="3061738" y="1740935"/>
            <a:ext cx="720966" cy="4355065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1" name="Lekerekített téglalap 20"/>
          <p:cNvSpPr/>
          <p:nvPr/>
        </p:nvSpPr>
        <p:spPr>
          <a:xfrm>
            <a:off x="6019800" y="1752600"/>
            <a:ext cx="720966" cy="4343400"/>
          </a:xfrm>
          <a:prstGeom prst="roundRect">
            <a:avLst/>
          </a:prstGeom>
          <a:noFill/>
          <a:ln>
            <a:solidFill>
              <a:srgbClr val="C00000"/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45042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áblázat 2"/>
          <p:cNvGraphicFramePr>
            <a:graphicFrameLocks noGrp="1"/>
          </p:cNvGraphicFramePr>
          <p:nvPr/>
        </p:nvGraphicFramePr>
        <p:xfrm>
          <a:off x="76200" y="838200"/>
          <a:ext cx="8763000" cy="55578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6300"/>
                <a:gridCol w="876300"/>
                <a:gridCol w="876300"/>
                <a:gridCol w="876300"/>
                <a:gridCol w="876300"/>
                <a:gridCol w="876300"/>
                <a:gridCol w="876300"/>
                <a:gridCol w="876300"/>
                <a:gridCol w="876300"/>
                <a:gridCol w="876300"/>
              </a:tblGrid>
              <a:tr h="878890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</a:tr>
              <a:tr h="878890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(83%)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(70%)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Shopping oldalak (75%)</a:t>
                      </a:r>
                    </a:p>
                    <a:p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(76%)</a:t>
                      </a:r>
                    </a:p>
                    <a:p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(70%)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(73%)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(85%)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(82%)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(68%)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</a:tr>
              <a:tr h="878890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(82%)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oldalak (70%)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Kereső-oldalak</a:t>
                      </a:r>
                    </a:p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(69%)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Hírek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(52%)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(70%)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(73%)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(77%)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(66%)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Közösségi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(60%)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</a:tr>
              <a:tr h="878890">
                <a:tc>
                  <a:txBody>
                    <a:bodyPr/>
                    <a:lstStyle/>
                    <a:p>
                      <a:endParaRPr lang="hu-HU" sz="180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Shopping (64%)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Fájlmegosztó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és szerk. oldalak</a:t>
                      </a:r>
                    </a:p>
                    <a:p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(47%)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Híroldalak (45%)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Időjárás (51%)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(57%)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(52%)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(61%)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(51%)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 (50%)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</a:tr>
              <a:tr h="2042277"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Hírek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Szerk. és </a:t>
                      </a:r>
                      <a:r>
                        <a:rPr lang="hu-HU" sz="1200" dirty="0" err="1" smtClean="0">
                          <a:latin typeface="Arial Narrow" panose="020B0606020202030204" pitchFamily="34" charset="0"/>
                        </a:rPr>
                        <a:t>fájlmegoszt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(Levelező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nincs az első tízben)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solidFill>
                            <a:schemeClr val="dk1"/>
                          </a:solidFill>
                          <a:latin typeface="Arial Narrow" panose="020B0606020202030204" pitchFamily="34" charset="0"/>
                        </a:rPr>
                        <a:t>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Levelező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TV és video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Online zenei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(Közösségi oldal nincs a top8-ban)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Shopping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Szerk.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és feltölthető tartalmak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(Levelezők és köz. old. nincs a top6-ban)</a:t>
                      </a:r>
                      <a:endParaRPr lang="hu-HU" sz="1200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Fájl-megosztó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Aukciós (e-ker.)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Shopping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Online zene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Márkaoldal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Híroldal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Shopping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Sportoldal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Online zene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err="1" smtClean="0">
                          <a:latin typeface="Arial Narrow" panose="020B0606020202030204" pitchFamily="34" charset="0"/>
                        </a:rPr>
                        <a:t>Fashion</a:t>
                      </a:r>
                      <a:r>
                        <a:rPr lang="hu-HU" sz="12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200" baseline="0" dirty="0" err="1" smtClean="0">
                          <a:latin typeface="Arial Narrow" panose="020B0606020202030204" pitchFamily="34" charset="0"/>
                        </a:rPr>
                        <a:t>blog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Hírek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Szerk. és </a:t>
                      </a:r>
                      <a:r>
                        <a:rPr lang="hu-HU" sz="1200" dirty="0" err="1" smtClean="0">
                          <a:latin typeface="Arial Narrow" panose="020B0606020202030204" pitchFamily="34" charset="0"/>
                        </a:rPr>
                        <a:t>fájlmegoszt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Shopping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Aukciós (</a:t>
                      </a:r>
                      <a:r>
                        <a:rPr lang="hu-HU" sz="1200" dirty="0" err="1" smtClean="0">
                          <a:latin typeface="Arial Narrow" panose="020B0606020202030204" pitchFamily="34" charset="0"/>
                        </a:rPr>
                        <a:t>e-keresked</a:t>
                      </a: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.)</a:t>
                      </a:r>
                      <a:endParaRPr lang="hu-HU" sz="1200" dirty="0"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Aukciós oldalak (</a:t>
                      </a:r>
                      <a:r>
                        <a:rPr lang="hu-HU" sz="1200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e-keresked</a:t>
                      </a: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.)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Shopping</a:t>
                      </a:r>
                      <a:r>
                        <a:rPr lang="hu-HU" sz="1200" baseline="0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Szerk. és </a:t>
                      </a:r>
                      <a:r>
                        <a:rPr lang="hu-HU" sz="1200" dirty="0" err="1" smtClean="0">
                          <a:latin typeface="Arial Narrow" panose="020B0606020202030204" pitchFamily="34" charset="0"/>
                        </a:rPr>
                        <a:t>fájlmegoszt</a:t>
                      </a:r>
                      <a:endParaRPr lang="hu-HU" sz="1200" dirty="0" smtClean="0">
                        <a:latin typeface="Arial Narrow" panose="020B060602020203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dirty="0" smtClean="0">
                          <a:latin typeface="Arial Narrow" panose="020B0606020202030204" pitchFamily="34" charset="0"/>
                        </a:rPr>
                        <a:t>Időjárás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Shopping oldalak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TV, video, </a:t>
                      </a:r>
                      <a:r>
                        <a:rPr lang="hu-HU" sz="1200" b="1" dirty="0" err="1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movie</a:t>
                      </a:r>
                      <a:endParaRPr lang="hu-HU" sz="1200" b="1" dirty="0" smtClean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hu-HU" sz="1200" b="1" dirty="0" smtClean="0">
                          <a:solidFill>
                            <a:srgbClr val="FF0000"/>
                          </a:solidFill>
                          <a:latin typeface="Arial Narrow" panose="020B0606020202030204" pitchFamily="34" charset="0"/>
                        </a:rPr>
                        <a:t>Sport</a:t>
                      </a:r>
                    </a:p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hu-HU" sz="1200" b="1" dirty="0">
                        <a:solidFill>
                          <a:srgbClr val="FF0000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ORSZÁGONKÉNTI SPECIALITÁSOK</a:t>
            </a:r>
            <a:endParaRPr lang="hu-HU" sz="2400" dirty="0"/>
          </a:p>
        </p:txBody>
      </p:sp>
      <p:pic>
        <p:nvPicPr>
          <p:cNvPr id="543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754188"/>
            <a:ext cx="433387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" y="2655888"/>
            <a:ext cx="4270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3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556000"/>
            <a:ext cx="41592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346" name="Szövegdoboz 53"/>
          <p:cNvSpPr txBox="1">
            <a:spLocks noChangeArrowheads="1"/>
          </p:cNvSpPr>
          <p:nvPr/>
        </p:nvSpPr>
        <p:spPr bwMode="auto">
          <a:xfrm>
            <a:off x="5486400" y="6316663"/>
            <a:ext cx="271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IPSOS Open Thinking Exchange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Ipsos Global @dvisor Survey</a:t>
            </a:r>
          </a:p>
        </p:txBody>
      </p:sp>
      <p:pic>
        <p:nvPicPr>
          <p:cNvPr id="22" name="Picture 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7246711" y="1070724"/>
            <a:ext cx="601889" cy="393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3" name="Picture 4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5437496" y="1071086"/>
            <a:ext cx="601889" cy="393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2840759" y="1066800"/>
            <a:ext cx="601889" cy="393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Picture 2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4585398" y="1069156"/>
            <a:ext cx="601890" cy="3949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gray">
          <a:xfrm>
            <a:off x="3727861" y="1069156"/>
            <a:ext cx="601891" cy="3946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gray">
          <a:xfrm>
            <a:off x="1975263" y="1069156"/>
            <a:ext cx="601889" cy="39304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8" name="Picture 1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gray">
          <a:xfrm>
            <a:off x="6331572" y="1070242"/>
            <a:ext cx="602628" cy="393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gray">
          <a:xfrm>
            <a:off x="1086341" y="1066800"/>
            <a:ext cx="603707" cy="395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0" name="Picture 20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gray">
          <a:xfrm>
            <a:off x="8084172" y="1071086"/>
            <a:ext cx="602628" cy="393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310819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MAGYAR SPECIALITÁSOK</a:t>
            </a:r>
            <a:endParaRPr lang="hu-HU" sz="2400" dirty="0"/>
          </a:p>
        </p:txBody>
      </p:sp>
      <p:pic>
        <p:nvPicPr>
          <p:cNvPr id="49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3471014" y="228600"/>
            <a:ext cx="1001897" cy="654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5300" name="Freeform 121"/>
          <p:cNvSpPr>
            <a:spLocks/>
          </p:cNvSpPr>
          <p:nvPr/>
        </p:nvSpPr>
        <p:spPr bwMode="auto">
          <a:xfrm flipV="1">
            <a:off x="5278438" y="5765800"/>
            <a:ext cx="1917700" cy="1778000"/>
          </a:xfrm>
          <a:custGeom>
            <a:avLst/>
            <a:gdLst>
              <a:gd name="T0" fmla="*/ 2147483647 w 1786"/>
              <a:gd name="T1" fmla="*/ 2147483647 h 1970"/>
              <a:gd name="T2" fmla="*/ 2147483647 w 1786"/>
              <a:gd name="T3" fmla="*/ 0 h 1970"/>
              <a:gd name="T4" fmla="*/ 0 w 1786"/>
              <a:gd name="T5" fmla="*/ 2147483647 h 1970"/>
              <a:gd name="T6" fmla="*/ 2147483647 w 1786"/>
              <a:gd name="T7" fmla="*/ 2147483647 h 1970"/>
              <a:gd name="T8" fmla="*/ 2147483647 w 1786"/>
              <a:gd name="T9" fmla="*/ 2147483647 h 1970"/>
              <a:gd name="T10" fmla="*/ 2147483647 w 1786"/>
              <a:gd name="T11" fmla="*/ 2147483647 h 1970"/>
              <a:gd name="T12" fmla="*/ 2147483647 w 1786"/>
              <a:gd name="T13" fmla="*/ 2147483647 h 197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786"/>
              <a:gd name="T22" fmla="*/ 0 h 1970"/>
              <a:gd name="T23" fmla="*/ 1786 w 1786"/>
              <a:gd name="T24" fmla="*/ 1970 h 197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786" h="1970">
                <a:moveTo>
                  <a:pt x="1680" y="463"/>
                </a:moveTo>
                <a:lnTo>
                  <a:pt x="726" y="0"/>
                </a:lnTo>
                <a:lnTo>
                  <a:pt x="0" y="812"/>
                </a:lnTo>
                <a:lnTo>
                  <a:pt x="246" y="1457"/>
                </a:lnTo>
                <a:lnTo>
                  <a:pt x="1132" y="1970"/>
                </a:lnTo>
                <a:lnTo>
                  <a:pt x="1786" y="1140"/>
                </a:lnTo>
                <a:lnTo>
                  <a:pt x="1680" y="463"/>
                </a:lnTo>
                <a:close/>
              </a:path>
            </a:pathLst>
          </a:custGeom>
          <a:gradFill rotWithShape="0">
            <a:gsLst>
              <a:gs pos="0">
                <a:srgbClr val="69A2E1">
                  <a:alpha val="7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rot="10800000"/>
          <a:lstStyle/>
          <a:p>
            <a:endParaRPr lang="hu-HU"/>
          </a:p>
        </p:txBody>
      </p:sp>
      <p:sp>
        <p:nvSpPr>
          <p:cNvPr id="55301" name="Freeform 122"/>
          <p:cNvSpPr>
            <a:spLocks/>
          </p:cNvSpPr>
          <p:nvPr/>
        </p:nvSpPr>
        <p:spPr bwMode="auto">
          <a:xfrm flipV="1">
            <a:off x="1584325" y="5713413"/>
            <a:ext cx="1971675" cy="1720850"/>
          </a:xfrm>
          <a:custGeom>
            <a:avLst/>
            <a:gdLst>
              <a:gd name="T0" fmla="*/ 2147483647 w 1835"/>
              <a:gd name="T1" fmla="*/ 0 h 1602"/>
              <a:gd name="T2" fmla="*/ 2147483647 w 1835"/>
              <a:gd name="T3" fmla="*/ 2147483647 h 1602"/>
              <a:gd name="T4" fmla="*/ 0 w 1835"/>
              <a:gd name="T5" fmla="*/ 2147483647 h 1602"/>
              <a:gd name="T6" fmla="*/ 2147483647 w 1835"/>
              <a:gd name="T7" fmla="*/ 2147483647 h 1602"/>
              <a:gd name="T8" fmla="*/ 2147483647 w 1835"/>
              <a:gd name="T9" fmla="*/ 2147483647 h 1602"/>
              <a:gd name="T10" fmla="*/ 2147483647 w 1835"/>
              <a:gd name="T11" fmla="*/ 2147483647 h 1602"/>
              <a:gd name="T12" fmla="*/ 2147483647 w 1835"/>
              <a:gd name="T13" fmla="*/ 0 h 160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835"/>
              <a:gd name="T22" fmla="*/ 0 h 1602"/>
              <a:gd name="T23" fmla="*/ 1835 w 1835"/>
              <a:gd name="T24" fmla="*/ 1602 h 160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835" h="1602">
                <a:moveTo>
                  <a:pt x="902" y="0"/>
                </a:moveTo>
                <a:lnTo>
                  <a:pt x="278" y="189"/>
                </a:lnTo>
                <a:lnTo>
                  <a:pt x="0" y="1255"/>
                </a:lnTo>
                <a:lnTo>
                  <a:pt x="926" y="1602"/>
                </a:lnTo>
                <a:lnTo>
                  <a:pt x="1592" y="1547"/>
                </a:lnTo>
                <a:lnTo>
                  <a:pt x="1835" y="437"/>
                </a:lnTo>
                <a:lnTo>
                  <a:pt x="902" y="0"/>
                </a:lnTo>
                <a:close/>
              </a:path>
            </a:pathLst>
          </a:custGeom>
          <a:gradFill rotWithShape="0">
            <a:gsLst>
              <a:gs pos="0">
                <a:srgbClr val="69A2E1">
                  <a:alpha val="70000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pic>
        <p:nvPicPr>
          <p:cNvPr id="55302" name="Picture 123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150" y="5538788"/>
            <a:ext cx="3213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Picture 126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5" y="5538788"/>
            <a:ext cx="32131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5304" name="Group 125"/>
          <p:cNvGrpSpPr>
            <a:grpSpLocks/>
          </p:cNvGrpSpPr>
          <p:nvPr/>
        </p:nvGrpSpPr>
        <p:grpSpPr bwMode="auto">
          <a:xfrm>
            <a:off x="5278438" y="3656013"/>
            <a:ext cx="1917700" cy="2116137"/>
            <a:chOff x="3325" y="2011"/>
            <a:chExt cx="1208" cy="1333"/>
          </a:xfrm>
        </p:grpSpPr>
        <p:sp>
          <p:nvSpPr>
            <p:cNvPr id="55319" name="Freeform 62"/>
            <p:cNvSpPr>
              <a:spLocks/>
            </p:cNvSpPr>
            <p:nvPr/>
          </p:nvSpPr>
          <p:spPr bwMode="auto">
            <a:xfrm>
              <a:off x="3325" y="2560"/>
              <a:ext cx="766" cy="784"/>
            </a:xfrm>
            <a:custGeom>
              <a:avLst/>
              <a:gdLst>
                <a:gd name="T0" fmla="*/ 74 w 1132"/>
                <a:gd name="T1" fmla="*/ 76 h 1158"/>
                <a:gd name="T2" fmla="*/ 16 w 1132"/>
                <a:gd name="T3" fmla="*/ 42 h 1158"/>
                <a:gd name="T4" fmla="*/ 0 w 1132"/>
                <a:gd name="T5" fmla="*/ 0 h 1158"/>
                <a:gd name="T6" fmla="*/ 62 w 1132"/>
                <a:gd name="T7" fmla="*/ 35 h 1158"/>
                <a:gd name="T8" fmla="*/ 74 w 1132"/>
                <a:gd name="T9" fmla="*/ 76 h 11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132"/>
                <a:gd name="T16" fmla="*/ 0 h 1158"/>
                <a:gd name="T17" fmla="*/ 1132 w 1132"/>
                <a:gd name="T18" fmla="*/ 1158 h 115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132" h="1158">
                  <a:moveTo>
                    <a:pt x="1132" y="1158"/>
                  </a:moveTo>
                  <a:lnTo>
                    <a:pt x="246" y="645"/>
                  </a:lnTo>
                  <a:lnTo>
                    <a:pt x="0" y="0"/>
                  </a:lnTo>
                  <a:lnTo>
                    <a:pt x="959" y="527"/>
                  </a:lnTo>
                  <a:lnTo>
                    <a:pt x="1132" y="1158"/>
                  </a:lnTo>
                  <a:close/>
                </a:path>
              </a:pathLst>
            </a:custGeom>
            <a:solidFill>
              <a:srgbClr val="0040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5320" name="Freeform 63"/>
            <p:cNvSpPr>
              <a:spLocks/>
            </p:cNvSpPr>
            <p:nvPr/>
          </p:nvSpPr>
          <p:spPr bwMode="auto">
            <a:xfrm>
              <a:off x="3325" y="2011"/>
              <a:ext cx="1136" cy="906"/>
            </a:xfrm>
            <a:custGeom>
              <a:avLst/>
              <a:gdLst>
                <a:gd name="T0" fmla="*/ 62 w 1680"/>
                <a:gd name="T1" fmla="*/ 87 h 1339"/>
                <a:gd name="T2" fmla="*/ 0 w 1680"/>
                <a:gd name="T3" fmla="*/ 53 h 1339"/>
                <a:gd name="T4" fmla="*/ 47 w 1680"/>
                <a:gd name="T5" fmla="*/ 0 h 1339"/>
                <a:gd name="T6" fmla="*/ 108 w 1680"/>
                <a:gd name="T7" fmla="*/ 30 h 1339"/>
                <a:gd name="T8" fmla="*/ 62 w 1680"/>
                <a:gd name="T9" fmla="*/ 87 h 13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1339"/>
                <a:gd name="T17" fmla="*/ 1680 w 1680"/>
                <a:gd name="T18" fmla="*/ 1339 h 133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1339">
                  <a:moveTo>
                    <a:pt x="959" y="1339"/>
                  </a:moveTo>
                  <a:lnTo>
                    <a:pt x="0" y="812"/>
                  </a:lnTo>
                  <a:lnTo>
                    <a:pt x="726" y="0"/>
                  </a:lnTo>
                  <a:lnTo>
                    <a:pt x="1680" y="463"/>
                  </a:lnTo>
                  <a:lnTo>
                    <a:pt x="959" y="1339"/>
                  </a:lnTo>
                  <a:close/>
                </a:path>
              </a:pathLst>
            </a:custGeom>
            <a:solidFill>
              <a:srgbClr val="2A7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5321" name="Freeform 64"/>
            <p:cNvSpPr>
              <a:spLocks/>
            </p:cNvSpPr>
            <p:nvPr/>
          </p:nvSpPr>
          <p:spPr bwMode="auto">
            <a:xfrm>
              <a:off x="3974" y="2324"/>
              <a:ext cx="559" cy="1020"/>
            </a:xfrm>
            <a:custGeom>
              <a:avLst/>
              <a:gdLst>
                <a:gd name="T0" fmla="*/ 46 w 827"/>
                <a:gd name="T1" fmla="*/ 0 h 1507"/>
                <a:gd name="T2" fmla="*/ 53 w 827"/>
                <a:gd name="T3" fmla="*/ 44 h 1507"/>
                <a:gd name="T4" fmla="*/ 11 w 827"/>
                <a:gd name="T5" fmla="*/ 98 h 1507"/>
                <a:gd name="T6" fmla="*/ 0 w 827"/>
                <a:gd name="T7" fmla="*/ 57 h 1507"/>
                <a:gd name="T8" fmla="*/ 46 w 827"/>
                <a:gd name="T9" fmla="*/ 0 h 15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27"/>
                <a:gd name="T16" fmla="*/ 0 h 1507"/>
                <a:gd name="T17" fmla="*/ 827 w 827"/>
                <a:gd name="T18" fmla="*/ 1507 h 150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27" h="1507">
                  <a:moveTo>
                    <a:pt x="721" y="0"/>
                  </a:moveTo>
                  <a:lnTo>
                    <a:pt x="827" y="678"/>
                  </a:lnTo>
                  <a:lnTo>
                    <a:pt x="173" y="1507"/>
                  </a:lnTo>
                  <a:lnTo>
                    <a:pt x="0" y="876"/>
                  </a:lnTo>
                  <a:lnTo>
                    <a:pt x="721" y="0"/>
                  </a:lnTo>
                  <a:close/>
                </a:path>
              </a:pathLst>
            </a:custGeom>
            <a:solidFill>
              <a:srgbClr val="006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5305" name="Group 124"/>
          <p:cNvGrpSpPr>
            <a:grpSpLocks/>
          </p:cNvGrpSpPr>
          <p:nvPr/>
        </p:nvGrpSpPr>
        <p:grpSpPr bwMode="auto">
          <a:xfrm>
            <a:off x="1584325" y="3997325"/>
            <a:ext cx="1971675" cy="1720850"/>
            <a:chOff x="998" y="2086"/>
            <a:chExt cx="1242" cy="1084"/>
          </a:xfrm>
        </p:grpSpPr>
        <p:sp>
          <p:nvSpPr>
            <p:cNvPr id="55316" name="Freeform 91"/>
            <p:cNvSpPr>
              <a:spLocks/>
            </p:cNvSpPr>
            <p:nvPr/>
          </p:nvSpPr>
          <p:spPr bwMode="auto">
            <a:xfrm>
              <a:off x="998" y="2874"/>
              <a:ext cx="1078" cy="296"/>
            </a:xfrm>
            <a:custGeom>
              <a:avLst/>
              <a:gdLst>
                <a:gd name="T0" fmla="*/ 104 w 1592"/>
                <a:gd name="T1" fmla="*/ 25 h 437"/>
                <a:gd name="T2" fmla="*/ 60 w 1592"/>
                <a:gd name="T3" fmla="*/ 28 h 437"/>
                <a:gd name="T4" fmla="*/ 0 w 1592"/>
                <a:gd name="T5" fmla="*/ 6 h 437"/>
                <a:gd name="T6" fmla="*/ 40 w 1592"/>
                <a:gd name="T7" fmla="*/ 0 h 437"/>
                <a:gd name="T8" fmla="*/ 104 w 1592"/>
                <a:gd name="T9" fmla="*/ 25 h 4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592"/>
                <a:gd name="T16" fmla="*/ 0 h 437"/>
                <a:gd name="T17" fmla="*/ 1592 w 1592"/>
                <a:gd name="T18" fmla="*/ 437 h 43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592" h="437">
                  <a:moveTo>
                    <a:pt x="1592" y="382"/>
                  </a:moveTo>
                  <a:lnTo>
                    <a:pt x="925" y="437"/>
                  </a:lnTo>
                  <a:lnTo>
                    <a:pt x="0" y="90"/>
                  </a:lnTo>
                  <a:lnTo>
                    <a:pt x="614" y="0"/>
                  </a:lnTo>
                  <a:lnTo>
                    <a:pt x="1592" y="382"/>
                  </a:lnTo>
                  <a:close/>
                </a:path>
              </a:pathLst>
            </a:custGeom>
            <a:solidFill>
              <a:srgbClr val="006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5317" name="Freeform 92"/>
            <p:cNvSpPr>
              <a:spLocks/>
            </p:cNvSpPr>
            <p:nvPr/>
          </p:nvSpPr>
          <p:spPr bwMode="auto">
            <a:xfrm>
              <a:off x="998" y="2086"/>
              <a:ext cx="611" cy="849"/>
            </a:xfrm>
            <a:custGeom>
              <a:avLst/>
              <a:gdLst>
                <a:gd name="T0" fmla="*/ 40 w 902"/>
                <a:gd name="T1" fmla="*/ 76 h 1255"/>
                <a:gd name="T2" fmla="*/ 0 w 902"/>
                <a:gd name="T3" fmla="*/ 81 h 1255"/>
                <a:gd name="T4" fmla="*/ 18 w 902"/>
                <a:gd name="T5" fmla="*/ 12 h 1255"/>
                <a:gd name="T6" fmla="*/ 59 w 902"/>
                <a:gd name="T7" fmla="*/ 0 h 1255"/>
                <a:gd name="T8" fmla="*/ 40 w 902"/>
                <a:gd name="T9" fmla="*/ 76 h 1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02"/>
                <a:gd name="T16" fmla="*/ 0 h 1255"/>
                <a:gd name="T17" fmla="*/ 902 w 902"/>
                <a:gd name="T18" fmla="*/ 1255 h 12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02" h="1255">
                  <a:moveTo>
                    <a:pt x="614" y="1165"/>
                  </a:moveTo>
                  <a:lnTo>
                    <a:pt x="0" y="1255"/>
                  </a:lnTo>
                  <a:lnTo>
                    <a:pt x="278" y="189"/>
                  </a:lnTo>
                  <a:lnTo>
                    <a:pt x="902" y="0"/>
                  </a:lnTo>
                  <a:lnTo>
                    <a:pt x="614" y="1165"/>
                  </a:lnTo>
                  <a:close/>
                </a:path>
              </a:pathLst>
            </a:custGeom>
            <a:solidFill>
              <a:srgbClr val="2A79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  <p:sp>
          <p:nvSpPr>
            <p:cNvPr id="55318" name="Freeform 93"/>
            <p:cNvSpPr>
              <a:spLocks/>
            </p:cNvSpPr>
            <p:nvPr/>
          </p:nvSpPr>
          <p:spPr bwMode="auto">
            <a:xfrm>
              <a:off x="1414" y="2086"/>
              <a:ext cx="826" cy="1047"/>
            </a:xfrm>
            <a:custGeom>
              <a:avLst/>
              <a:gdLst>
                <a:gd name="T0" fmla="*/ 79 w 1221"/>
                <a:gd name="T1" fmla="*/ 28 h 1547"/>
                <a:gd name="T2" fmla="*/ 64 w 1221"/>
                <a:gd name="T3" fmla="*/ 101 h 1547"/>
                <a:gd name="T4" fmla="*/ 0 w 1221"/>
                <a:gd name="T5" fmla="*/ 76 h 1547"/>
                <a:gd name="T6" fmla="*/ 19 w 1221"/>
                <a:gd name="T7" fmla="*/ 0 h 1547"/>
                <a:gd name="T8" fmla="*/ 79 w 1221"/>
                <a:gd name="T9" fmla="*/ 28 h 15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21"/>
                <a:gd name="T16" fmla="*/ 0 h 1547"/>
                <a:gd name="T17" fmla="*/ 1221 w 1221"/>
                <a:gd name="T18" fmla="*/ 1547 h 15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21" h="1547">
                  <a:moveTo>
                    <a:pt x="1221" y="437"/>
                  </a:moveTo>
                  <a:lnTo>
                    <a:pt x="978" y="1547"/>
                  </a:lnTo>
                  <a:lnTo>
                    <a:pt x="0" y="1165"/>
                  </a:lnTo>
                  <a:lnTo>
                    <a:pt x="288" y="0"/>
                  </a:lnTo>
                  <a:lnTo>
                    <a:pt x="1221" y="437"/>
                  </a:lnTo>
                  <a:close/>
                </a:path>
              </a:pathLst>
            </a:custGeom>
            <a:solidFill>
              <a:srgbClr val="69A2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55306" name="WordArt 127"/>
          <p:cNvSpPr>
            <a:spLocks noChangeArrowheads="1" noChangeShapeType="1" noTextEdit="1"/>
          </p:cNvSpPr>
          <p:nvPr/>
        </p:nvSpPr>
        <p:spPr bwMode="auto">
          <a:xfrm rot="1307950">
            <a:off x="2454275" y="4622800"/>
            <a:ext cx="965200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3722"/>
              </a:avLst>
            </a:prstTxWarp>
          </a:bodyPr>
          <a:lstStyle/>
          <a:p>
            <a:pPr algn="ctr"/>
            <a:r>
              <a:rPr lang="hu-HU" sz="3600" b="1" kern="10">
                <a:solidFill>
                  <a:srgbClr val="FFFFFF"/>
                </a:solidFill>
                <a:latin typeface="Arial"/>
                <a:cs typeface="Arial"/>
              </a:rPr>
              <a:t>Gyakrabban</a:t>
            </a:r>
          </a:p>
        </p:txBody>
      </p:sp>
      <p:sp>
        <p:nvSpPr>
          <p:cNvPr id="55307" name="WordArt 130"/>
          <p:cNvSpPr>
            <a:spLocks noChangeArrowheads="1" noChangeShapeType="1" noTextEdit="1"/>
          </p:cNvSpPr>
          <p:nvPr/>
        </p:nvSpPr>
        <p:spPr bwMode="auto">
          <a:xfrm rot="-455060">
            <a:off x="1808163" y="4495800"/>
            <a:ext cx="493712" cy="3587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38921"/>
              </a:avLst>
            </a:prstTxWarp>
          </a:bodyPr>
          <a:lstStyle/>
          <a:p>
            <a:pPr algn="ctr"/>
            <a:r>
              <a:rPr lang="hu-HU" sz="3600" b="1" kern="10">
                <a:solidFill>
                  <a:srgbClr val="FFFFFF"/>
                </a:solidFill>
                <a:latin typeface="Arial"/>
                <a:cs typeface="Arial"/>
              </a:rPr>
              <a:t>Gyakrabban</a:t>
            </a:r>
          </a:p>
        </p:txBody>
      </p:sp>
      <p:sp>
        <p:nvSpPr>
          <p:cNvPr id="55308" name="WordArt 131"/>
          <p:cNvSpPr>
            <a:spLocks noChangeArrowheads="1" noChangeShapeType="1" noTextEdit="1"/>
          </p:cNvSpPr>
          <p:nvPr/>
        </p:nvSpPr>
        <p:spPr bwMode="auto">
          <a:xfrm rot="1752462">
            <a:off x="5759450" y="4198938"/>
            <a:ext cx="850900" cy="3175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8028"/>
              </a:avLst>
            </a:prstTxWarp>
          </a:bodyPr>
          <a:lstStyle/>
          <a:p>
            <a:pPr algn="ctr"/>
            <a:r>
              <a:rPr lang="hu-HU" sz="3600" b="1" kern="10">
                <a:solidFill>
                  <a:srgbClr val="FFFFFF"/>
                </a:solidFill>
                <a:latin typeface="Arial"/>
                <a:cs typeface="Arial"/>
              </a:rPr>
              <a:t>Ritkábban</a:t>
            </a:r>
          </a:p>
        </p:txBody>
      </p:sp>
      <p:sp>
        <p:nvSpPr>
          <p:cNvPr id="55309" name="WordArt 132"/>
          <p:cNvSpPr>
            <a:spLocks noChangeArrowheads="1" noChangeShapeType="1" noTextEdit="1"/>
          </p:cNvSpPr>
          <p:nvPr/>
        </p:nvSpPr>
        <p:spPr bwMode="auto">
          <a:xfrm rot="1889898">
            <a:off x="5380038" y="5057775"/>
            <a:ext cx="955675" cy="198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69310"/>
              </a:avLst>
            </a:prstTxWarp>
          </a:bodyPr>
          <a:lstStyle/>
          <a:p>
            <a:pPr algn="ctr"/>
            <a:r>
              <a:rPr lang="hu-HU" sz="3600" b="1" kern="10">
                <a:solidFill>
                  <a:srgbClr val="FFFFFF"/>
                </a:solidFill>
                <a:latin typeface="Arial"/>
                <a:cs typeface="Arial"/>
              </a:rPr>
              <a:t>Ritkábban</a:t>
            </a:r>
          </a:p>
        </p:txBody>
      </p:sp>
      <p:sp>
        <p:nvSpPr>
          <p:cNvPr id="55310" name="WordArt 133"/>
          <p:cNvSpPr>
            <a:spLocks noChangeArrowheads="1" noChangeShapeType="1" noTextEdit="1"/>
          </p:cNvSpPr>
          <p:nvPr/>
        </p:nvSpPr>
        <p:spPr bwMode="auto">
          <a:xfrm rot="7845128">
            <a:off x="6419056" y="4890294"/>
            <a:ext cx="765175" cy="198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40028"/>
              </a:avLst>
            </a:prstTxWarp>
          </a:bodyPr>
          <a:lstStyle/>
          <a:p>
            <a:pPr algn="ctr"/>
            <a:r>
              <a:rPr lang="hu-HU" sz="3600" b="1" kern="10">
                <a:solidFill>
                  <a:srgbClr val="FFFFFF"/>
                </a:solidFill>
                <a:latin typeface="Arial"/>
                <a:cs typeface="Arial"/>
              </a:rPr>
              <a:t>Ritkábban</a:t>
            </a:r>
          </a:p>
        </p:txBody>
      </p:sp>
      <p:sp>
        <p:nvSpPr>
          <p:cNvPr id="55311" name="WordArt 134"/>
          <p:cNvSpPr>
            <a:spLocks noChangeArrowheads="1" noChangeShapeType="1" noTextEdit="1"/>
          </p:cNvSpPr>
          <p:nvPr/>
        </p:nvSpPr>
        <p:spPr bwMode="auto">
          <a:xfrm rot="-9621226">
            <a:off x="2071688" y="5456238"/>
            <a:ext cx="781050" cy="9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38921"/>
              </a:avLst>
            </a:prstTxWarp>
          </a:bodyPr>
          <a:lstStyle/>
          <a:p>
            <a:pPr algn="ctr"/>
            <a:r>
              <a:rPr lang="hu-HU" sz="3600" b="1" kern="10">
                <a:solidFill>
                  <a:srgbClr val="FFFFFF"/>
                </a:solidFill>
                <a:latin typeface="Arial"/>
                <a:cs typeface="Arial"/>
              </a:rPr>
              <a:t>Gyakrabban</a:t>
            </a:r>
          </a:p>
        </p:txBody>
      </p:sp>
      <p:sp>
        <p:nvSpPr>
          <p:cNvPr id="55312" name="Rectangle 5"/>
          <p:cNvSpPr>
            <a:spLocks noChangeArrowheads="1"/>
          </p:cNvSpPr>
          <p:nvPr/>
        </p:nvSpPr>
        <p:spPr bwMode="gray">
          <a:xfrm>
            <a:off x="323850" y="1916113"/>
            <a:ext cx="4175125" cy="2095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b="1" noProof="1">
                <a:solidFill>
                  <a:srgbClr val="FF0000"/>
                </a:solidFill>
                <a:latin typeface="Arial Narrow" pitchFamily="34" charset="0"/>
                <a:ea typeface="Open Sans"/>
              </a:rPr>
              <a:t>Közösségi háló, közösségi oldalak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b="1" noProof="1">
                <a:solidFill>
                  <a:srgbClr val="FF0000"/>
                </a:solidFill>
                <a:latin typeface="Arial Narrow" pitchFamily="34" charset="0"/>
                <a:ea typeface="Open Sans"/>
              </a:rPr>
              <a:t>Levelező oldalak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b="1" noProof="1">
                <a:solidFill>
                  <a:srgbClr val="FF0000"/>
                </a:solidFill>
                <a:latin typeface="Arial Narrow" pitchFamily="34" charset="0"/>
                <a:ea typeface="Open Sans"/>
              </a:rPr>
              <a:t>Híroldalak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Időjárás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Aukciós oldalak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Társkereső oldalak</a:t>
            </a:r>
          </a:p>
        </p:txBody>
      </p:sp>
      <p:sp>
        <p:nvSpPr>
          <p:cNvPr id="55313" name="Rectangle 5"/>
          <p:cNvSpPr>
            <a:spLocks noChangeArrowheads="1"/>
          </p:cNvSpPr>
          <p:nvPr/>
        </p:nvSpPr>
        <p:spPr bwMode="gray">
          <a:xfrm>
            <a:off x="4645025" y="1916113"/>
            <a:ext cx="4175125" cy="20955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Keresők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Shopping oldalak, e-kereskedelem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Online zenei oldalak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Blogok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Brand oldalak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Fényképmegosztó oldalak</a:t>
            </a:r>
          </a:p>
          <a:p>
            <a:pPr marL="285750" indent="-285750">
              <a:lnSpc>
                <a:spcPct val="95000"/>
              </a:lnSpc>
              <a:spcAft>
                <a:spcPct val="400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400" noProof="1">
                <a:latin typeface="Arial Narrow" pitchFamily="34" charset="0"/>
                <a:ea typeface="Open Sans"/>
              </a:rPr>
              <a:t>Fashion blogs</a:t>
            </a: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gray">
          <a:xfrm>
            <a:off x="4643438" y="1555750"/>
            <a:ext cx="4175125" cy="3603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pPr defTabSz="801688" eaLnBrk="0" hangingPunct="0"/>
            <a:r>
              <a:rPr lang="hu-HU" altLang="hu-HU" sz="1600" b="1" noProof="1">
                <a:latin typeface="Arial Narrow" pitchFamily="34" charset="0"/>
                <a:ea typeface="Open Sans"/>
              </a:rPr>
              <a:t>A globális átlaghoz képest ritkábban</a:t>
            </a:r>
          </a:p>
        </p:txBody>
      </p:sp>
      <p:sp>
        <p:nvSpPr>
          <p:cNvPr id="55315" name="Rectangle 19"/>
          <p:cNvSpPr>
            <a:spLocks noChangeArrowheads="1"/>
          </p:cNvSpPr>
          <p:nvPr/>
        </p:nvSpPr>
        <p:spPr bwMode="gray">
          <a:xfrm>
            <a:off x="323850" y="1555750"/>
            <a:ext cx="4175125" cy="360363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pPr defTabSz="801688" eaLnBrk="0" hangingPunct="0"/>
            <a:r>
              <a:rPr lang="hu-HU" altLang="hu-HU" sz="1600" b="1" noProof="1">
                <a:latin typeface="Arial Narrow" pitchFamily="34" charset="0"/>
                <a:ea typeface="Open Sans"/>
              </a:rPr>
              <a:t>A globális átlaghoz képest gyakrabban</a:t>
            </a:r>
          </a:p>
        </p:txBody>
      </p:sp>
    </p:spTree>
    <p:extLst>
      <p:ext uri="{BB962C8B-B14F-4D97-AF65-F5344CB8AC3E}">
        <p14:creationId xmlns:p14="http://schemas.microsoft.com/office/powerpoint/2010/main" val="14648994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SOCIAL BUTTERFLY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Milyen típusú oldalakat látogatunk előszeretettel?</a:t>
            </a:r>
            <a:endParaRPr lang="en-US" dirty="0" smtClean="0"/>
          </a:p>
          <a:p>
            <a:pPr>
              <a:defRPr/>
            </a:pPr>
            <a:r>
              <a:rPr lang="hu-HU" sz="1600" dirty="0" smtClean="0"/>
              <a:t>Rövid összefoglaló az Ipsos Global őszi nemzetközi kutatásából</a:t>
            </a:r>
            <a:endParaRPr lang="en-US" sz="1600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828" y="807997"/>
            <a:ext cx="1176672" cy="11713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854965"/>
            <a:ext cx="1050035" cy="1050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087" y="762000"/>
            <a:ext cx="1160841" cy="1160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1280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ÉBREN TÖLTÖTT ÓRÁINK KÖZEL EGYNEGYEDÉBEN KÖZÖSSÉGI OLDALAKON VAGYUNK</a:t>
            </a:r>
            <a:endParaRPr lang="hu-HU" sz="2400" dirty="0"/>
          </a:p>
        </p:txBody>
      </p:sp>
      <p:pic>
        <p:nvPicPr>
          <p:cNvPr id="57347" name="Picture 2" descr="0008431516D-1920x14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26" b="38849"/>
          <a:stretch>
            <a:fillRect/>
          </a:stretch>
        </p:blipFill>
        <p:spPr bwMode="auto">
          <a:xfrm>
            <a:off x="-30163" y="1779588"/>
            <a:ext cx="9174163" cy="4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Tartalom helye 1"/>
          <p:cNvSpPr>
            <a:spLocks noGrp="1"/>
          </p:cNvSpPr>
          <p:nvPr>
            <p:ph idx="1"/>
          </p:nvPr>
        </p:nvSpPr>
        <p:spPr>
          <a:xfrm>
            <a:off x="457200" y="1341438"/>
            <a:ext cx="8229600" cy="4525962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2000" b="1" smtClean="0">
                <a:latin typeface="Arial Narrow" pitchFamily="34" charset="0"/>
                <a:ea typeface="Open Sans"/>
              </a:rPr>
              <a:t>Világátlagban a közösségi hálók tagjai 3 óra 40 percet töltenek a különböző hálókon.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2000" b="1" smtClean="0">
                <a:latin typeface="Arial Narrow" pitchFamily="34" charset="0"/>
                <a:ea typeface="Open Sans"/>
              </a:rPr>
              <a:t>Ébrenléti idejük csaknem egynegyedét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2000" b="1" smtClean="0">
                <a:latin typeface="Arial Narrow" pitchFamily="34" charset="0"/>
                <a:ea typeface="Open Sans"/>
              </a:rPr>
              <a:t>Világátlagban a netezők 71%-a barangol közösségi hálókon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2000" b="1" smtClean="0">
                <a:latin typeface="Arial Narrow" pitchFamily="34" charset="0"/>
                <a:ea typeface="Open Sans"/>
              </a:rPr>
              <a:t>Legtöbbet töltenek a közösségi oldalakon: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altLang="hu-HU" sz="1800" b="1" smtClean="0">
                <a:latin typeface="Arial Narrow" pitchFamily="34" charset="0"/>
                <a:ea typeface="Open Sans"/>
              </a:rPr>
              <a:t>a nők (4,2 óra/nap)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altLang="hu-HU" sz="1800" b="1" smtClean="0">
                <a:latin typeface="Arial Narrow" pitchFamily="34" charset="0"/>
                <a:ea typeface="Open Sans"/>
              </a:rPr>
              <a:t>a 35 év alattiak (4,2 óra/nap)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altLang="hu-HU" sz="1800" b="1" smtClean="0">
                <a:latin typeface="Arial Narrow" pitchFamily="34" charset="0"/>
                <a:ea typeface="Open Sans"/>
              </a:rPr>
              <a:t>alacsonyabb jövedelműek (3,8 óra/nap)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altLang="hu-HU" sz="1800" b="1" smtClean="0">
                <a:latin typeface="Arial Narrow" pitchFamily="34" charset="0"/>
                <a:ea typeface="Open Sans"/>
              </a:rPr>
              <a:t>alacsonyabb iskolai végzettségűek (4,0 óra/nap)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altLang="hu-HU" sz="1800" b="1" smtClean="0">
                <a:latin typeface="Arial Narrow" pitchFamily="34" charset="0"/>
                <a:ea typeface="Open Sans"/>
              </a:rPr>
              <a:t>gazdaságilag nem aktívak (4,0 óra/nap), ugyanakkor 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hu-HU" altLang="hu-HU" sz="1800" b="1" smtClean="0">
                <a:latin typeface="Arial Narrow" pitchFamily="34" charset="0"/>
                <a:ea typeface="Open Sans"/>
              </a:rPr>
              <a:t>a cégtulajdonosok, üzletrész-tulajdonosok is (4,0 óra/nap)</a:t>
            </a:r>
          </a:p>
        </p:txBody>
      </p:sp>
      <p:sp>
        <p:nvSpPr>
          <p:cNvPr id="57349" name="Szövegdoboz 53"/>
          <p:cNvSpPr txBox="1">
            <a:spLocks noChangeArrowheads="1"/>
          </p:cNvSpPr>
          <p:nvPr/>
        </p:nvSpPr>
        <p:spPr bwMode="auto">
          <a:xfrm>
            <a:off x="5486400" y="6316663"/>
            <a:ext cx="271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IPSOS Open Thinking Exchange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Ipsos Global @dvisor Survey</a:t>
            </a:r>
          </a:p>
        </p:txBody>
      </p:sp>
    </p:spTree>
    <p:extLst>
      <p:ext uri="{BB962C8B-B14F-4D97-AF65-F5344CB8AC3E}">
        <p14:creationId xmlns:p14="http://schemas.microsoft.com/office/powerpoint/2010/main" val="250007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ÉLLOVASOK ÉS SEREGHAJTÓK</a:t>
            </a:r>
            <a:endParaRPr lang="hu-HU" sz="2400" dirty="0"/>
          </a:p>
        </p:txBody>
      </p:sp>
      <p:sp>
        <p:nvSpPr>
          <p:cNvPr id="58371" name="Szövegdoboz 53"/>
          <p:cNvSpPr txBox="1">
            <a:spLocks noChangeArrowheads="1"/>
          </p:cNvSpPr>
          <p:nvPr/>
        </p:nvSpPr>
        <p:spPr bwMode="auto">
          <a:xfrm>
            <a:off x="5486400" y="6316663"/>
            <a:ext cx="271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IPSOS Open Thinking Exchange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Ipsos Global @dvisor Survey</a:t>
            </a:r>
          </a:p>
        </p:txBody>
      </p:sp>
      <p:grpSp>
        <p:nvGrpSpPr>
          <p:cNvPr id="58372" name="Group 9"/>
          <p:cNvGrpSpPr>
            <a:grpSpLocks/>
          </p:cNvGrpSpPr>
          <p:nvPr/>
        </p:nvGrpSpPr>
        <p:grpSpPr bwMode="auto">
          <a:xfrm>
            <a:off x="4371975" y="2798763"/>
            <a:ext cx="3633788" cy="3130550"/>
            <a:chOff x="1775" y="1330"/>
            <a:chExt cx="2289" cy="1972"/>
          </a:xfrm>
        </p:grpSpPr>
        <p:sp>
          <p:nvSpPr>
            <p:cNvPr id="5" name="Trapezoid 4"/>
            <p:cNvSpPr>
              <a:spLocks noChangeArrowheads="1"/>
            </p:cNvSpPr>
            <p:nvPr/>
          </p:nvSpPr>
          <p:spPr bwMode="gray">
            <a:xfrm rot="10800000">
              <a:off x="1775" y="1330"/>
              <a:ext cx="2289" cy="675"/>
            </a:xfrm>
            <a:custGeom>
              <a:avLst/>
              <a:gdLst>
                <a:gd name="T0" fmla="*/ 1134 w 3831129"/>
                <a:gd name="T1" fmla="*/ 0 h 1124694"/>
                <a:gd name="T2" fmla="*/ 195 w 3831129"/>
                <a:gd name="T3" fmla="*/ 337 h 1124694"/>
                <a:gd name="T4" fmla="*/ 1134 w 3831129"/>
                <a:gd name="T5" fmla="*/ 674 h 1124694"/>
                <a:gd name="T6" fmla="*/ 2072 w 3831129"/>
                <a:gd name="T7" fmla="*/ 337 h 1124694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440187 w 3831129"/>
                <a:gd name="T13" fmla="*/ 129965 h 1124694"/>
                <a:gd name="T14" fmla="*/ 3390942 w 3831129"/>
                <a:gd name="T15" fmla="*/ 1124694 h 1124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1129" h="1124694">
                  <a:moveTo>
                    <a:pt x="0" y="1124694"/>
                  </a:moveTo>
                  <a:lnTo>
                    <a:pt x="660477" y="0"/>
                  </a:lnTo>
                  <a:lnTo>
                    <a:pt x="3170652" y="0"/>
                  </a:lnTo>
                  <a:lnTo>
                    <a:pt x="3831129" y="1124694"/>
                  </a:lnTo>
                  <a:lnTo>
                    <a:pt x="0" y="1124694"/>
                  </a:lnTo>
                  <a:close/>
                </a:path>
              </a:pathLst>
            </a:custGeom>
            <a:gradFill rotWithShape="1">
              <a:gsLst>
                <a:gs pos="0">
                  <a:srgbClr val="AEAEAE"/>
                </a:gs>
                <a:gs pos="100000">
                  <a:srgbClr val="919191"/>
                </a:gs>
              </a:gsLst>
              <a:lin ang="5400000" scaled="1"/>
            </a:gradFill>
            <a:ln w="9525" cap="flat" cmpd="sng" algn="ctr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6" name="Trapezoid 5"/>
            <p:cNvSpPr>
              <a:spLocks noChangeArrowheads="1"/>
            </p:cNvSpPr>
            <p:nvPr/>
          </p:nvSpPr>
          <p:spPr bwMode="gray">
            <a:xfrm rot="10800000">
              <a:off x="2173" y="2004"/>
              <a:ext cx="1495" cy="676"/>
            </a:xfrm>
            <a:custGeom>
              <a:avLst/>
              <a:gdLst>
                <a:gd name="T0" fmla="*/ 731 w 2496364"/>
                <a:gd name="T1" fmla="*/ 0 h 1124694"/>
                <a:gd name="T2" fmla="*/ 193 w 2496364"/>
                <a:gd name="T3" fmla="*/ 341 h 1124694"/>
                <a:gd name="T4" fmla="*/ 731 w 2496364"/>
                <a:gd name="T5" fmla="*/ 681 h 1124694"/>
                <a:gd name="T6" fmla="*/ 1269 w 2496364"/>
                <a:gd name="T7" fmla="*/ 341 h 1124694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440829 w 2496364"/>
                <a:gd name="T13" fmla="*/ 197986 h 1124694"/>
                <a:gd name="T14" fmla="*/ 2055535 w 2496364"/>
                <a:gd name="T15" fmla="*/ 1124694 h 1124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96364" h="1124694">
                  <a:moveTo>
                    <a:pt x="0" y="1124694"/>
                  </a:moveTo>
                  <a:lnTo>
                    <a:pt x="660477" y="0"/>
                  </a:lnTo>
                  <a:lnTo>
                    <a:pt x="1835887" y="0"/>
                  </a:lnTo>
                  <a:lnTo>
                    <a:pt x="2496364" y="1124694"/>
                  </a:lnTo>
                  <a:lnTo>
                    <a:pt x="0" y="1124694"/>
                  </a:lnTo>
                  <a:close/>
                </a:path>
              </a:pathLst>
            </a:custGeom>
            <a:gradFill rotWithShape="1">
              <a:gsLst>
                <a:gs pos="0">
                  <a:srgbClr val="C9C9C9"/>
                </a:gs>
                <a:gs pos="100000">
                  <a:srgbClr val="AEAEAE"/>
                </a:gs>
              </a:gsLst>
              <a:lin ang="5400000" scaled="1"/>
            </a:gradFill>
            <a:ln w="9525" cap="flat" cmpd="sng" algn="ctr">
              <a:solidFill>
                <a:schemeClr val="bg1"/>
              </a:solidFill>
              <a:prstDash val="solid"/>
              <a:miter lim="800000"/>
              <a:headEnd/>
              <a:tailEnd/>
            </a:ln>
            <a:effectLst/>
            <a:extLst/>
          </p:spPr>
          <p:txBody>
            <a:bodyPr anchor="ctr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7" name="Gleichschenkliges Dreieck 6"/>
            <p:cNvSpPr>
              <a:spLocks noChangeArrowheads="1"/>
            </p:cNvSpPr>
            <p:nvPr/>
          </p:nvSpPr>
          <p:spPr bwMode="gray">
            <a:xfrm rot="10800000">
              <a:off x="2568" y="2680"/>
              <a:ext cx="704" cy="62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DBDBDB"/>
                </a:gs>
                <a:gs pos="100000">
                  <a:srgbClr val="C9C9C9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miter lim="800000"/>
              <a:headEnd/>
              <a:tailEnd/>
            </a:ln>
            <a:effectLst/>
            <a:extLst/>
          </p:spPr>
          <p:txBody>
            <a:bodyPr rot="10800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lt1"/>
                </a:solidFill>
                <a:latin typeface="+mj-lt"/>
              </a:endParaRPr>
            </a:p>
          </p:txBody>
        </p:sp>
      </p:grpSp>
      <p:grpSp>
        <p:nvGrpSpPr>
          <p:cNvPr id="58373" name="Group 13"/>
          <p:cNvGrpSpPr>
            <a:grpSpLocks/>
          </p:cNvGrpSpPr>
          <p:nvPr/>
        </p:nvGrpSpPr>
        <p:grpSpPr bwMode="auto">
          <a:xfrm>
            <a:off x="842963" y="742950"/>
            <a:ext cx="3641725" cy="3130550"/>
            <a:chOff x="251" y="1327"/>
            <a:chExt cx="2294" cy="1972"/>
          </a:xfrm>
        </p:grpSpPr>
        <p:sp>
          <p:nvSpPr>
            <p:cNvPr id="9" name="Trapezoid 4"/>
            <p:cNvSpPr>
              <a:spLocks noChangeArrowheads="1"/>
            </p:cNvSpPr>
            <p:nvPr/>
          </p:nvSpPr>
          <p:spPr bwMode="gray">
            <a:xfrm>
              <a:off x="251" y="2624"/>
              <a:ext cx="2294" cy="675"/>
            </a:xfrm>
            <a:custGeom>
              <a:avLst/>
              <a:gdLst>
                <a:gd name="T0" fmla="*/ 1142 w 3831129"/>
                <a:gd name="T1" fmla="*/ 0 h 1124694"/>
                <a:gd name="T2" fmla="*/ 197 w 3831129"/>
                <a:gd name="T3" fmla="*/ 337 h 1124694"/>
                <a:gd name="T4" fmla="*/ 1142 w 3831129"/>
                <a:gd name="T5" fmla="*/ 674 h 1124694"/>
                <a:gd name="T6" fmla="*/ 2087 w 3831129"/>
                <a:gd name="T7" fmla="*/ 337 h 1124694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440897 w 3831129"/>
                <a:gd name="T13" fmla="*/ 129965 h 1124694"/>
                <a:gd name="T14" fmla="*/ 3390232 w 3831129"/>
                <a:gd name="T15" fmla="*/ 1124694 h 1124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831129" h="1124694">
                  <a:moveTo>
                    <a:pt x="0" y="1124694"/>
                  </a:moveTo>
                  <a:lnTo>
                    <a:pt x="660477" y="0"/>
                  </a:lnTo>
                  <a:lnTo>
                    <a:pt x="3170652" y="0"/>
                  </a:lnTo>
                  <a:lnTo>
                    <a:pt x="3831129" y="1124694"/>
                  </a:lnTo>
                  <a:lnTo>
                    <a:pt x="0" y="1124694"/>
                  </a:lnTo>
                  <a:close/>
                </a:path>
              </a:pathLst>
            </a:custGeom>
            <a:gradFill rotWithShape="1">
              <a:gsLst>
                <a:gs pos="0">
                  <a:srgbClr val="0061B2"/>
                </a:gs>
                <a:gs pos="100000">
                  <a:srgbClr val="004074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0" name="Trapezoid 5"/>
            <p:cNvSpPr>
              <a:spLocks noChangeArrowheads="1"/>
            </p:cNvSpPr>
            <p:nvPr/>
          </p:nvSpPr>
          <p:spPr bwMode="gray">
            <a:xfrm>
              <a:off x="649" y="1949"/>
              <a:ext cx="1499" cy="675"/>
            </a:xfrm>
            <a:custGeom>
              <a:avLst/>
              <a:gdLst>
                <a:gd name="T0" fmla="*/ 752 w 2496364"/>
                <a:gd name="T1" fmla="*/ 0 h 1124694"/>
                <a:gd name="T2" fmla="*/ 199 w 2496364"/>
                <a:gd name="T3" fmla="*/ 340 h 1124694"/>
                <a:gd name="T4" fmla="*/ 752 w 2496364"/>
                <a:gd name="T5" fmla="*/ 680 h 1124694"/>
                <a:gd name="T6" fmla="*/ 1305 w 2496364"/>
                <a:gd name="T7" fmla="*/ 340 h 1124694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439653 w 2496364"/>
                <a:gd name="T13" fmla="*/ 198279 h 1124694"/>
                <a:gd name="T14" fmla="*/ 2056711 w 2496364"/>
                <a:gd name="T15" fmla="*/ 1124694 h 1124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96364" h="1124694">
                  <a:moveTo>
                    <a:pt x="0" y="1124694"/>
                  </a:moveTo>
                  <a:lnTo>
                    <a:pt x="660477" y="0"/>
                  </a:lnTo>
                  <a:lnTo>
                    <a:pt x="1835887" y="0"/>
                  </a:lnTo>
                  <a:lnTo>
                    <a:pt x="2496364" y="1124694"/>
                  </a:lnTo>
                  <a:lnTo>
                    <a:pt x="0" y="1124694"/>
                  </a:lnTo>
                  <a:close/>
                </a:path>
              </a:pathLst>
            </a:custGeom>
            <a:gradFill rotWithShape="1">
              <a:gsLst>
                <a:gs pos="0">
                  <a:srgbClr val="2A79D0"/>
                </a:gs>
                <a:gs pos="100000">
                  <a:srgbClr val="0061B2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11" name="Gleichschenkliges Dreieck 6"/>
            <p:cNvSpPr>
              <a:spLocks noChangeArrowheads="1"/>
            </p:cNvSpPr>
            <p:nvPr/>
          </p:nvSpPr>
          <p:spPr bwMode="gray">
            <a:xfrm>
              <a:off x="1046" y="1327"/>
              <a:ext cx="705" cy="62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69A2E1"/>
                </a:gs>
                <a:gs pos="100000">
                  <a:srgbClr val="2A79D0"/>
                </a:gs>
              </a:gsLst>
              <a:lin ang="5400000" scaled="1"/>
            </a:gradFill>
            <a:ln w="9525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>
                <a:solidFill>
                  <a:schemeClr val="lt1"/>
                </a:solidFill>
                <a:latin typeface="+mj-lt"/>
              </a:endParaRPr>
            </a:p>
          </p:txBody>
        </p:sp>
      </p:grpSp>
      <p:pic>
        <p:nvPicPr>
          <p:cNvPr id="58374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/>
          <a:stretch>
            <a:fillRect/>
          </a:stretch>
        </p:blipFill>
        <p:spPr bwMode="gray">
          <a:xfrm>
            <a:off x="444500" y="3833813"/>
            <a:ext cx="53324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5253038" y="5883275"/>
            <a:ext cx="1871662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8376" name="Group 19"/>
          <p:cNvGrpSpPr>
            <a:grpSpLocks/>
          </p:cNvGrpSpPr>
          <p:nvPr/>
        </p:nvGrpSpPr>
        <p:grpSpPr bwMode="auto">
          <a:xfrm>
            <a:off x="1471613" y="1306513"/>
            <a:ext cx="2384425" cy="2403475"/>
            <a:chOff x="647" y="1682"/>
            <a:chExt cx="1502" cy="1514"/>
          </a:xfrm>
        </p:grpSpPr>
        <p:sp>
          <p:nvSpPr>
            <p:cNvPr id="15" name="Text Box 19"/>
            <p:cNvSpPr txBox="1">
              <a:spLocks noChangeArrowheads="1"/>
            </p:cNvSpPr>
            <p:nvPr/>
          </p:nvSpPr>
          <p:spPr bwMode="gray">
            <a:xfrm>
              <a:off x="647" y="2870"/>
              <a:ext cx="1502" cy="32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ct val="40000"/>
                </a:spcAft>
                <a:defRPr/>
              </a:pPr>
              <a:r>
                <a:rPr lang="hu-HU" sz="1400" b="1" noProof="1" smtClean="0">
                  <a:solidFill>
                    <a:schemeClr val="bg1"/>
                  </a:solidFill>
                  <a:latin typeface="+mj-lt"/>
                </a:rPr>
                <a:t>Éppen az átlag fölött</a:t>
              </a:r>
            </a:p>
            <a:p>
              <a:pPr algn="ctr" eaLnBrk="1" hangingPunct="1">
                <a:spcAft>
                  <a:spcPct val="40000"/>
                </a:spcAft>
                <a:defRPr/>
              </a:pPr>
              <a:r>
                <a:rPr lang="hu-HU" sz="1400" b="1" noProof="1" smtClean="0">
                  <a:solidFill>
                    <a:schemeClr val="bg1"/>
                  </a:solidFill>
                  <a:latin typeface="+mj-lt"/>
                </a:rPr>
                <a:t>(napi 4 óra körül)</a:t>
              </a:r>
              <a:endParaRPr lang="en-US" sz="1400" b="1" noProof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6" name="Text Box 19"/>
            <p:cNvSpPr txBox="1">
              <a:spLocks noChangeArrowheads="1"/>
            </p:cNvSpPr>
            <p:nvPr/>
          </p:nvSpPr>
          <p:spPr bwMode="gray">
            <a:xfrm>
              <a:off x="833" y="2260"/>
              <a:ext cx="1131" cy="13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ct val="40000"/>
                </a:spcAft>
                <a:defRPr/>
              </a:pPr>
              <a:r>
                <a:rPr lang="hu-HU" sz="1400" b="1" dirty="0" smtClean="0">
                  <a:solidFill>
                    <a:schemeClr val="bg1"/>
                  </a:solidFill>
                  <a:latin typeface="+mj-lt"/>
                </a:rPr>
                <a:t>Napi 4,5-5,0 óra</a:t>
              </a:r>
              <a:endParaRPr lang="de-DE" sz="1400" b="1" noProof="1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gray">
            <a:xfrm>
              <a:off x="1139" y="1682"/>
              <a:ext cx="518" cy="271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ct val="40000"/>
                </a:spcAft>
                <a:defRPr/>
              </a:pPr>
              <a:r>
                <a:rPr lang="hu-HU" sz="1400" b="1" noProof="1" smtClean="0">
                  <a:solidFill>
                    <a:schemeClr val="bg1"/>
                  </a:solidFill>
                  <a:latin typeface="+mj-lt"/>
                </a:rPr>
                <a:t>Napi 5 óra fölött</a:t>
              </a:r>
              <a:endParaRPr lang="de-DE" sz="1400" b="1" noProof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58377" name="Group 23"/>
          <p:cNvGrpSpPr>
            <a:grpSpLocks/>
          </p:cNvGrpSpPr>
          <p:nvPr/>
        </p:nvGrpSpPr>
        <p:grpSpPr bwMode="auto">
          <a:xfrm>
            <a:off x="4895850" y="3200400"/>
            <a:ext cx="2586038" cy="2493963"/>
            <a:chOff x="2105" y="1596"/>
            <a:chExt cx="1629" cy="1571"/>
          </a:xfrm>
        </p:grpSpPr>
        <p:sp>
          <p:nvSpPr>
            <p:cNvPr id="19" name="Text Box 19"/>
            <p:cNvSpPr txBox="1">
              <a:spLocks noChangeArrowheads="1"/>
            </p:cNvSpPr>
            <p:nvPr/>
          </p:nvSpPr>
          <p:spPr bwMode="gray">
            <a:xfrm>
              <a:off x="2660" y="2760"/>
              <a:ext cx="519" cy="407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ct val="40000"/>
                </a:spcAft>
                <a:defRPr/>
              </a:pPr>
              <a:r>
                <a:rPr lang="hu-HU" sz="1400" b="1" dirty="0" smtClean="0">
                  <a:latin typeface="+mj-lt"/>
                </a:rPr>
                <a:t>Naponta 2,5 óra alatt</a:t>
              </a:r>
              <a:endParaRPr lang="de-DE" sz="1400" b="1" noProof="1">
                <a:latin typeface="+mj-lt"/>
              </a:endParaRPr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gray">
            <a:xfrm>
              <a:off x="2105" y="1596"/>
              <a:ext cx="1629" cy="32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ct val="40000"/>
                </a:spcAft>
                <a:defRPr/>
              </a:pPr>
              <a:r>
                <a:rPr lang="hu-HU" sz="1400" b="1" noProof="1" smtClean="0">
                  <a:latin typeface="+mj-lt"/>
                </a:rPr>
                <a:t>Éppen az átlag alatt</a:t>
              </a:r>
            </a:p>
            <a:p>
              <a:pPr algn="ctr" eaLnBrk="1" hangingPunct="1">
                <a:spcAft>
                  <a:spcPct val="40000"/>
                </a:spcAft>
                <a:defRPr/>
              </a:pPr>
              <a:r>
                <a:rPr lang="hu-HU" sz="1400" b="1" noProof="1" smtClean="0">
                  <a:latin typeface="+mj-lt"/>
                </a:rPr>
                <a:t>(napi 3 óra körül)</a:t>
              </a:r>
              <a:endParaRPr lang="en-US" sz="1400" b="1" noProof="1">
                <a:latin typeface="+mj-lt"/>
              </a:endParaRPr>
            </a:p>
          </p:txBody>
        </p:sp>
        <p:sp>
          <p:nvSpPr>
            <p:cNvPr id="21" name="Text Box 19"/>
            <p:cNvSpPr txBox="1">
              <a:spLocks noChangeArrowheads="1"/>
            </p:cNvSpPr>
            <p:nvPr/>
          </p:nvSpPr>
          <p:spPr bwMode="gray">
            <a:xfrm>
              <a:off x="2355" y="2124"/>
              <a:ext cx="1131" cy="136"/>
            </a:xfrm>
            <a:prstGeom prst="rect">
              <a:avLst/>
            </a:prstGeom>
            <a:noFill/>
            <a:ln>
              <a:noFill/>
            </a:ln>
            <a:extLst/>
          </p:spPr>
          <p:txBody>
            <a:bodyPr lIns="0" tIns="0" rIns="0" bIns="0">
              <a:spAutoFit/>
            </a:bodyPr>
            <a:lstStyle>
              <a:lvl1pPr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801688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801688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Aft>
                  <a:spcPct val="40000"/>
                </a:spcAft>
                <a:defRPr/>
              </a:pPr>
              <a:r>
                <a:rPr lang="hu-HU" sz="1400" b="1" dirty="0" smtClean="0">
                  <a:latin typeface="+mj-lt"/>
                </a:rPr>
                <a:t>Napi 2,5-3 óra</a:t>
              </a:r>
              <a:endParaRPr lang="de-DE" sz="1400" b="1" noProof="1">
                <a:latin typeface="+mj-lt"/>
              </a:endParaRPr>
            </a:p>
          </p:txBody>
        </p:sp>
      </p:grpSp>
      <p:sp>
        <p:nvSpPr>
          <p:cNvPr id="22" name="Rectangle 24"/>
          <p:cNvSpPr>
            <a:spLocks noChangeArrowheads="1"/>
          </p:cNvSpPr>
          <p:nvPr/>
        </p:nvSpPr>
        <p:spPr bwMode="gray">
          <a:xfrm rot="3600000" flipH="1">
            <a:off x="2235200" y="2057401"/>
            <a:ext cx="3125787" cy="33496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 anchor="ctr"/>
          <a:lstStyle/>
          <a:p>
            <a:pPr algn="ctr" defTabSz="801688" eaLnBrk="0" hangingPunct="0">
              <a:defRPr/>
            </a:pPr>
            <a:r>
              <a:rPr lang="en-US" b="1" noProof="1">
                <a:solidFill>
                  <a:schemeClr val="bg1"/>
                </a:solidFill>
                <a:latin typeface="+mj-lt"/>
              </a:rPr>
              <a:t>Insert your own text here</a:t>
            </a:r>
          </a:p>
        </p:txBody>
      </p:sp>
      <p:pic>
        <p:nvPicPr>
          <p:cNvPr id="23" name="Picture 2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gray">
          <a:xfrm>
            <a:off x="3755772" y="909599"/>
            <a:ext cx="1000670" cy="6541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4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gray">
          <a:xfrm>
            <a:off x="5042632" y="910270"/>
            <a:ext cx="1000670" cy="653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6415444" y="910270"/>
            <a:ext cx="1003690" cy="6573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cxnSp>
        <p:nvCxnSpPr>
          <p:cNvPr id="27" name="Egyenes összekötő 26"/>
          <p:cNvCxnSpPr>
            <a:stCxn id="11" idx="4"/>
          </p:cNvCxnSpPr>
          <p:nvPr/>
        </p:nvCxnSpPr>
        <p:spPr>
          <a:xfrm>
            <a:off x="3224213" y="1730375"/>
            <a:ext cx="52339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gyenes összekötő 27"/>
          <p:cNvCxnSpPr/>
          <p:nvPr/>
        </p:nvCxnSpPr>
        <p:spPr>
          <a:xfrm>
            <a:off x="3833813" y="2792413"/>
            <a:ext cx="46243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5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gray">
          <a:xfrm>
            <a:off x="3733800" y="1905000"/>
            <a:ext cx="1001896" cy="6428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2" name="Picture 4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gray">
          <a:xfrm>
            <a:off x="5042632" y="1905000"/>
            <a:ext cx="1000670" cy="653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3" name="Picture 3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gray">
          <a:xfrm>
            <a:off x="6344965" y="1905000"/>
            <a:ext cx="1000670" cy="653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4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gray">
          <a:xfrm>
            <a:off x="7620000" y="1905000"/>
            <a:ext cx="1000670" cy="655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5" name="Picture 3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gray">
          <a:xfrm>
            <a:off x="459735" y="3873501"/>
            <a:ext cx="1000670" cy="6534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6" name="Picture 2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gray">
          <a:xfrm>
            <a:off x="444500" y="3051901"/>
            <a:ext cx="1000670" cy="6566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7" name="Picture 3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gray">
          <a:xfrm>
            <a:off x="5810152" y="2805752"/>
            <a:ext cx="606970" cy="396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gray">
          <a:xfrm>
            <a:off x="5105400" y="2805752"/>
            <a:ext cx="607714" cy="397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9" name="Picture 18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gray">
          <a:xfrm>
            <a:off x="6529269" y="2805333"/>
            <a:ext cx="606235" cy="3974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gray">
          <a:xfrm>
            <a:off x="7254080" y="2815385"/>
            <a:ext cx="605506" cy="3954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1" name="Picture 20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gray">
          <a:xfrm>
            <a:off x="4419600" y="2812533"/>
            <a:ext cx="607714" cy="3968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2" name="Picture 2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gray">
          <a:xfrm>
            <a:off x="4493805" y="4390335"/>
            <a:ext cx="611595" cy="399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4" name="Picture 3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gray">
          <a:xfrm>
            <a:off x="5867400" y="4391236"/>
            <a:ext cx="610845" cy="398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gray">
          <a:xfrm>
            <a:off x="6566848" y="4363039"/>
            <a:ext cx="611594" cy="39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6" name="Picture 22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gray">
          <a:xfrm>
            <a:off x="7301552" y="4343400"/>
            <a:ext cx="610845" cy="40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7" name="Picture 31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gray">
          <a:xfrm>
            <a:off x="5181600" y="4386877"/>
            <a:ext cx="610845" cy="400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8" name="Picture 40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gray">
          <a:xfrm>
            <a:off x="4419600" y="5662468"/>
            <a:ext cx="657498" cy="4293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4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gray">
          <a:xfrm>
            <a:off x="5132896" y="5648820"/>
            <a:ext cx="658304" cy="4311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0" name="Picture 10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gray">
          <a:xfrm>
            <a:off x="5867400" y="5662468"/>
            <a:ext cx="658359" cy="4261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1" name="Picture 2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gray">
          <a:xfrm>
            <a:off x="7343500" y="5662468"/>
            <a:ext cx="657500" cy="4310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2" name="Picture 1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gray">
          <a:xfrm>
            <a:off x="8042143" y="5666116"/>
            <a:ext cx="658305" cy="429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3" name="Picture 19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gray">
          <a:xfrm>
            <a:off x="6629400" y="5662468"/>
            <a:ext cx="658307" cy="4307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4" name="Szövegdoboz 53"/>
          <p:cNvSpPr txBox="1"/>
          <p:nvPr/>
        </p:nvSpPr>
        <p:spPr>
          <a:xfrm>
            <a:off x="228600" y="742950"/>
            <a:ext cx="1947863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hu-H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GLOBÁLIS ÁTLAG:</a:t>
            </a:r>
          </a:p>
          <a:p>
            <a:pPr algn="ctr">
              <a:defRPr/>
            </a:pPr>
            <a:r>
              <a:rPr lang="hu-H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Narrow" panose="020B0606020202030204" pitchFamily="34" charset="0"/>
              </a:rPr>
              <a:t>3,6 óra/nap</a:t>
            </a:r>
          </a:p>
        </p:txBody>
      </p:sp>
    </p:spTree>
    <p:extLst>
      <p:ext uri="{BB962C8B-B14F-4D97-AF65-F5344CB8AC3E}">
        <p14:creationId xmlns:p14="http://schemas.microsoft.com/office/powerpoint/2010/main" val="38225807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 nodeType="clickPar">
                      <p:stCondLst>
                        <p:cond delay="indefinite"/>
                      </p:stCondLst>
                      <p:childTnLst>
                        <p:par>
                          <p:cTn id="1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ONLINE SOCIAL LIFE</a:t>
            </a:r>
            <a:br>
              <a:rPr lang="hu-HU" sz="2400" dirty="0" smtClean="0"/>
            </a:br>
            <a:r>
              <a:rPr lang="hu-HU" sz="2400" dirty="0" smtClean="0"/>
              <a:t>MAGYARORSZÁG</a:t>
            </a:r>
            <a:endParaRPr lang="hu-HU" sz="2400" dirty="0"/>
          </a:p>
        </p:txBody>
      </p:sp>
      <p:sp>
        <p:nvSpPr>
          <p:cNvPr id="59395" name="Szövegdoboz 53"/>
          <p:cNvSpPr txBox="1">
            <a:spLocks noChangeArrowheads="1"/>
          </p:cNvSpPr>
          <p:nvPr/>
        </p:nvSpPr>
        <p:spPr bwMode="auto">
          <a:xfrm>
            <a:off x="5486400" y="6316663"/>
            <a:ext cx="271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IPSOS Open Thinking Exchange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Ipsos Global @dvisor Survey</a:t>
            </a:r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gray">
          <a:xfrm>
            <a:off x="4103503" y="228600"/>
            <a:ext cx="1001897" cy="654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9397" name="Line 7"/>
          <p:cNvSpPr>
            <a:spLocks noChangeShapeType="1"/>
          </p:cNvSpPr>
          <p:nvPr/>
        </p:nvSpPr>
        <p:spPr bwMode="gray">
          <a:xfrm>
            <a:off x="2339975" y="1135063"/>
            <a:ext cx="0" cy="416560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398" name="Rectangle 8"/>
          <p:cNvSpPr>
            <a:spLocks noChangeArrowheads="1"/>
          </p:cNvSpPr>
          <p:nvPr/>
        </p:nvSpPr>
        <p:spPr bwMode="gray">
          <a:xfrm>
            <a:off x="1044575" y="3352800"/>
            <a:ext cx="12954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r"/>
            <a:r>
              <a:rPr lang="hu-HU" altLang="hu-HU" sz="1200">
                <a:solidFill>
                  <a:schemeClr val="tx2"/>
                </a:solidFill>
                <a:latin typeface="Arial" pitchFamily="34" charset="0"/>
                <a:ea typeface="Open Sans"/>
              </a:rPr>
              <a:t>Átlag alatti intenzitás</a:t>
            </a:r>
            <a:endParaRPr lang="en-US" altLang="hu-HU" sz="1200">
              <a:solidFill>
                <a:schemeClr val="tx2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59399" name="Rectangle 9"/>
          <p:cNvSpPr>
            <a:spLocks noChangeArrowheads="1"/>
          </p:cNvSpPr>
          <p:nvPr/>
        </p:nvSpPr>
        <p:spPr bwMode="gray">
          <a:xfrm>
            <a:off x="1763713" y="1135063"/>
            <a:ext cx="576262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en-US" altLang="hu-HU" sz="1200">
              <a:solidFill>
                <a:schemeClr val="tx2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59400" name="Line 10"/>
          <p:cNvSpPr>
            <a:spLocks noChangeShapeType="1"/>
          </p:cNvSpPr>
          <p:nvPr/>
        </p:nvSpPr>
        <p:spPr bwMode="gray">
          <a:xfrm>
            <a:off x="2484438" y="5445125"/>
            <a:ext cx="4175125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hu-HU"/>
          </a:p>
        </p:txBody>
      </p:sp>
      <p:sp>
        <p:nvSpPr>
          <p:cNvPr id="59401" name="Rectangle 12"/>
          <p:cNvSpPr>
            <a:spLocks noChangeArrowheads="1"/>
          </p:cNvSpPr>
          <p:nvPr/>
        </p:nvSpPr>
        <p:spPr bwMode="gray">
          <a:xfrm>
            <a:off x="323850" y="1138238"/>
            <a:ext cx="1439863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r"/>
            <a:r>
              <a:rPr lang="hu-HU" altLang="hu-HU" sz="1400">
                <a:solidFill>
                  <a:schemeClr val="tx2"/>
                </a:solidFill>
                <a:latin typeface="Arial" pitchFamily="34" charset="0"/>
                <a:ea typeface="Open Sans"/>
              </a:rPr>
              <a:t>Napi időtartam</a:t>
            </a:r>
            <a:endParaRPr lang="en-US" altLang="hu-HU" sz="1400">
              <a:solidFill>
                <a:schemeClr val="tx2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gray">
          <a:xfrm>
            <a:off x="4572000" y="1123950"/>
            <a:ext cx="2087563" cy="20891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200" dirty="0">
              <a:latin typeface="Arial" pitchFamily="34" charset="0"/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gray">
          <a:xfrm>
            <a:off x="2484438" y="1123950"/>
            <a:ext cx="2087562" cy="208915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200" dirty="0">
              <a:latin typeface="Arial" pitchFamily="34" charset="0"/>
            </a:endParaRP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gray">
          <a:xfrm>
            <a:off x="4572000" y="3213100"/>
            <a:ext cx="2087563" cy="20875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200" dirty="0">
              <a:latin typeface="Arial" pitchFamily="34" charset="0"/>
            </a:endParaRPr>
          </a:p>
        </p:txBody>
      </p:sp>
      <p:sp>
        <p:nvSpPr>
          <p:cNvPr id="13" name="Rectangle 14"/>
          <p:cNvSpPr>
            <a:spLocks noChangeArrowheads="1"/>
          </p:cNvSpPr>
          <p:nvPr/>
        </p:nvSpPr>
        <p:spPr bwMode="gray">
          <a:xfrm>
            <a:off x="2484438" y="3213100"/>
            <a:ext cx="2087562" cy="2087563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1270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1200" dirty="0">
              <a:latin typeface="Arial" pitchFamily="34" charset="0"/>
            </a:endParaRPr>
          </a:p>
        </p:txBody>
      </p:sp>
      <p:sp>
        <p:nvSpPr>
          <p:cNvPr id="59406" name="Rectangle 4"/>
          <p:cNvSpPr>
            <a:spLocks noChangeArrowheads="1"/>
          </p:cNvSpPr>
          <p:nvPr/>
        </p:nvSpPr>
        <p:spPr bwMode="gray">
          <a:xfrm>
            <a:off x="4572000" y="5464175"/>
            <a:ext cx="20875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hu-HU" altLang="hu-HU" sz="1200">
                <a:solidFill>
                  <a:schemeClr val="tx2"/>
                </a:solidFill>
                <a:latin typeface="Arial" pitchFamily="34" charset="0"/>
                <a:ea typeface="Open Sans"/>
              </a:rPr>
              <a:t>Magas</a:t>
            </a:r>
            <a:endParaRPr lang="en-US" altLang="hu-HU" sz="1200">
              <a:solidFill>
                <a:schemeClr val="tx2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59407" name="Rectangle 5"/>
          <p:cNvSpPr>
            <a:spLocks noChangeArrowheads="1"/>
          </p:cNvSpPr>
          <p:nvPr/>
        </p:nvSpPr>
        <p:spPr bwMode="gray">
          <a:xfrm>
            <a:off x="2484438" y="5464175"/>
            <a:ext cx="2087562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hu-HU" altLang="hu-HU" sz="1200">
                <a:solidFill>
                  <a:schemeClr val="tx2"/>
                </a:solidFill>
                <a:latin typeface="Arial" pitchFamily="34" charset="0"/>
                <a:ea typeface="Open Sans"/>
              </a:rPr>
              <a:t>Alacsony</a:t>
            </a:r>
            <a:endParaRPr lang="en-US" altLang="hu-HU" sz="1200">
              <a:solidFill>
                <a:schemeClr val="tx2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59408" name="Rectangle 9"/>
          <p:cNvSpPr>
            <a:spLocks noChangeArrowheads="1"/>
          </p:cNvSpPr>
          <p:nvPr/>
        </p:nvSpPr>
        <p:spPr bwMode="gray">
          <a:xfrm>
            <a:off x="1044575" y="1135063"/>
            <a:ext cx="1295400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hu-HU" altLang="hu-HU" sz="1200">
                <a:solidFill>
                  <a:schemeClr val="tx2"/>
                </a:solidFill>
                <a:latin typeface="Arial" pitchFamily="34" charset="0"/>
                <a:ea typeface="Open Sans"/>
              </a:rPr>
              <a:t>Átlag fölötti intenzitás</a:t>
            </a:r>
            <a:endParaRPr lang="en-US" altLang="hu-HU" sz="1200">
              <a:solidFill>
                <a:schemeClr val="tx2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59409" name="Rectangle 11"/>
          <p:cNvSpPr>
            <a:spLocks noChangeArrowheads="1"/>
          </p:cNvSpPr>
          <p:nvPr/>
        </p:nvSpPr>
        <p:spPr bwMode="gray">
          <a:xfrm>
            <a:off x="2484438" y="5876925"/>
            <a:ext cx="4175125" cy="49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hu-HU" altLang="hu-HU" sz="1400">
                <a:solidFill>
                  <a:schemeClr val="tx2"/>
                </a:solidFill>
                <a:latin typeface="Arial" pitchFamily="34" charset="0"/>
                <a:ea typeface="Open Sans"/>
              </a:rPr>
              <a:t>Penetráció</a:t>
            </a:r>
            <a:endParaRPr lang="en-US" altLang="hu-HU" sz="1400">
              <a:solidFill>
                <a:schemeClr val="tx2"/>
              </a:solidFill>
              <a:latin typeface="Arial" pitchFamily="34" charset="0"/>
              <a:ea typeface="Open Sans"/>
            </a:endParaRP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2552"/>
            <a:ext cx="862902" cy="859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627"/>
            <a:ext cx="911944" cy="9119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85573"/>
            <a:ext cx="851292" cy="851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Szövegdoboz 20"/>
          <p:cNvSpPr txBox="1">
            <a:spLocks noChangeArrowheads="1"/>
          </p:cNvSpPr>
          <p:nvPr/>
        </p:nvSpPr>
        <p:spPr bwMode="auto">
          <a:xfrm>
            <a:off x="5913438" y="3006725"/>
            <a:ext cx="7921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Nők</a:t>
            </a:r>
          </a:p>
        </p:txBody>
      </p:sp>
      <p:sp>
        <p:nvSpPr>
          <p:cNvPr id="22" name="Szövegdoboz 21"/>
          <p:cNvSpPr txBox="1">
            <a:spLocks noChangeArrowheads="1"/>
          </p:cNvSpPr>
          <p:nvPr/>
        </p:nvSpPr>
        <p:spPr bwMode="auto">
          <a:xfrm>
            <a:off x="2514600" y="3006725"/>
            <a:ext cx="792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Férfiak</a:t>
            </a:r>
          </a:p>
        </p:txBody>
      </p:sp>
      <p:sp>
        <p:nvSpPr>
          <p:cNvPr id="23" name="Szövegdoboz 22"/>
          <p:cNvSpPr txBox="1">
            <a:spLocks noChangeArrowheads="1"/>
          </p:cNvSpPr>
          <p:nvPr/>
        </p:nvSpPr>
        <p:spPr bwMode="auto">
          <a:xfrm>
            <a:off x="5219700" y="1146175"/>
            <a:ext cx="8763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35 év alattiak</a:t>
            </a:r>
          </a:p>
        </p:txBody>
      </p:sp>
      <p:sp>
        <p:nvSpPr>
          <p:cNvPr id="24" name="Szövegdoboz 23"/>
          <p:cNvSpPr txBox="1">
            <a:spLocks noChangeArrowheads="1"/>
          </p:cNvSpPr>
          <p:nvPr/>
        </p:nvSpPr>
        <p:spPr bwMode="auto">
          <a:xfrm>
            <a:off x="3089275" y="3582988"/>
            <a:ext cx="8763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35-49 évesek</a:t>
            </a:r>
          </a:p>
        </p:txBody>
      </p:sp>
      <p:sp>
        <p:nvSpPr>
          <p:cNvPr id="25" name="Szövegdoboz 24"/>
          <p:cNvSpPr txBox="1">
            <a:spLocks noChangeArrowheads="1"/>
          </p:cNvSpPr>
          <p:nvPr/>
        </p:nvSpPr>
        <p:spPr bwMode="auto">
          <a:xfrm>
            <a:off x="2525713" y="4078288"/>
            <a:ext cx="8763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50+ évesek</a:t>
            </a:r>
          </a:p>
        </p:txBody>
      </p:sp>
      <p:sp>
        <p:nvSpPr>
          <p:cNvPr id="26" name="Szövegdoboz 25"/>
          <p:cNvSpPr txBox="1">
            <a:spLocks noChangeArrowheads="1"/>
          </p:cNvSpPr>
          <p:nvPr/>
        </p:nvSpPr>
        <p:spPr bwMode="auto">
          <a:xfrm>
            <a:off x="5162550" y="2438400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Alacsony jövedelem</a:t>
            </a:r>
          </a:p>
        </p:txBody>
      </p:sp>
      <p:sp>
        <p:nvSpPr>
          <p:cNvPr id="27" name="Szövegdoboz 26"/>
          <p:cNvSpPr txBox="1">
            <a:spLocks noChangeArrowheads="1"/>
          </p:cNvSpPr>
          <p:nvPr/>
        </p:nvSpPr>
        <p:spPr bwMode="auto">
          <a:xfrm>
            <a:off x="4497388" y="3143250"/>
            <a:ext cx="1216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Közepes jövedelem</a:t>
            </a:r>
          </a:p>
        </p:txBody>
      </p:sp>
      <p:sp>
        <p:nvSpPr>
          <p:cNvPr id="28" name="Szövegdoboz 27"/>
          <p:cNvSpPr txBox="1">
            <a:spLocks noChangeArrowheads="1"/>
          </p:cNvSpPr>
          <p:nvPr/>
        </p:nvSpPr>
        <p:spPr bwMode="auto">
          <a:xfrm>
            <a:off x="2441575" y="4800600"/>
            <a:ext cx="1216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Magas jövedelem</a:t>
            </a:r>
          </a:p>
        </p:txBody>
      </p:sp>
      <p:sp>
        <p:nvSpPr>
          <p:cNvPr id="29" name="Szövegdoboz 28"/>
          <p:cNvSpPr txBox="1">
            <a:spLocks noChangeArrowheads="1"/>
          </p:cNvSpPr>
          <p:nvPr/>
        </p:nvSpPr>
        <p:spPr bwMode="auto">
          <a:xfrm>
            <a:off x="5668963" y="1901825"/>
            <a:ext cx="9906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Egyedülálló</a:t>
            </a:r>
          </a:p>
        </p:txBody>
      </p:sp>
      <p:sp>
        <p:nvSpPr>
          <p:cNvPr id="30" name="Szövegdoboz 29"/>
          <p:cNvSpPr txBox="1">
            <a:spLocks noChangeArrowheads="1"/>
          </p:cNvSpPr>
          <p:nvPr/>
        </p:nvSpPr>
        <p:spPr bwMode="auto">
          <a:xfrm>
            <a:off x="3265488" y="4721225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Házas</a:t>
            </a:r>
          </a:p>
        </p:txBody>
      </p:sp>
      <p:sp>
        <p:nvSpPr>
          <p:cNvPr id="31" name="Szövegdoboz 30"/>
          <p:cNvSpPr txBox="1">
            <a:spLocks noChangeArrowheads="1"/>
          </p:cNvSpPr>
          <p:nvPr/>
        </p:nvSpPr>
        <p:spPr bwMode="auto">
          <a:xfrm>
            <a:off x="3162300" y="2058988"/>
            <a:ext cx="990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Általános iskolai</a:t>
            </a:r>
          </a:p>
        </p:txBody>
      </p:sp>
      <p:sp>
        <p:nvSpPr>
          <p:cNvPr id="32" name="Szövegdoboz 31"/>
          <p:cNvSpPr txBox="1">
            <a:spLocks noChangeArrowheads="1"/>
          </p:cNvSpPr>
          <p:nvPr/>
        </p:nvSpPr>
        <p:spPr bwMode="auto">
          <a:xfrm>
            <a:off x="5162550" y="2895600"/>
            <a:ext cx="1216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Közepfokú végzettség</a:t>
            </a:r>
          </a:p>
        </p:txBody>
      </p:sp>
      <p:sp>
        <p:nvSpPr>
          <p:cNvPr id="33" name="Szövegdoboz 32"/>
          <p:cNvSpPr txBox="1">
            <a:spLocks noChangeArrowheads="1"/>
          </p:cNvSpPr>
          <p:nvPr/>
        </p:nvSpPr>
        <p:spPr bwMode="auto">
          <a:xfrm>
            <a:off x="3254375" y="4114800"/>
            <a:ext cx="1216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Felsőfokú végzettség</a:t>
            </a:r>
          </a:p>
        </p:txBody>
      </p:sp>
      <p:sp>
        <p:nvSpPr>
          <p:cNvPr id="34" name="Szövegdoboz 33"/>
          <p:cNvSpPr txBox="1">
            <a:spLocks noChangeArrowheads="1"/>
          </p:cNvSpPr>
          <p:nvPr/>
        </p:nvSpPr>
        <p:spPr bwMode="auto">
          <a:xfrm>
            <a:off x="3121025" y="2582863"/>
            <a:ext cx="12160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Cégtulajdonos</a:t>
            </a:r>
          </a:p>
        </p:txBody>
      </p:sp>
      <p:sp>
        <p:nvSpPr>
          <p:cNvPr id="35" name="Szövegdoboz 34"/>
          <p:cNvSpPr txBox="1">
            <a:spLocks noChangeArrowheads="1"/>
          </p:cNvSpPr>
          <p:nvPr/>
        </p:nvSpPr>
        <p:spPr bwMode="auto">
          <a:xfrm>
            <a:off x="2286000" y="2816225"/>
            <a:ext cx="16795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ctr"/>
            <a:r>
              <a:rPr lang="hu-HU" altLang="hu-HU" sz="1400">
                <a:latin typeface="Open Sans"/>
              </a:rPr>
              <a:t>Vezető döntéshozó</a:t>
            </a:r>
          </a:p>
        </p:txBody>
      </p:sp>
    </p:spTree>
    <p:extLst>
      <p:ext uri="{BB962C8B-B14F-4D97-AF65-F5344CB8AC3E}">
        <p14:creationId xmlns:p14="http://schemas.microsoft.com/office/powerpoint/2010/main" val="27624960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Cím 1"/>
          <p:cNvSpPr>
            <a:spLocks noGrp="1"/>
          </p:cNvSpPr>
          <p:nvPr>
            <p:ph type="ctrTitle"/>
          </p:nvPr>
        </p:nvSpPr>
        <p:spPr>
          <a:xfrm>
            <a:off x="471488" y="5024438"/>
            <a:ext cx="5324475" cy="430212"/>
          </a:xfrm>
        </p:spPr>
        <p:txBody>
          <a:bodyPr/>
          <a:lstStyle/>
          <a:p>
            <a:pPr eaLnBrk="1" hangingPunct="1"/>
            <a:r>
              <a:rPr lang="hu-HU" altLang="hu-HU" sz="2800" smtClean="0">
                <a:latin typeface="Telenor"/>
              </a:rPr>
              <a:t>Mobinauta kutatás – 2012</a:t>
            </a:r>
          </a:p>
        </p:txBody>
      </p:sp>
    </p:spTree>
    <p:extLst>
      <p:ext uri="{BB962C8B-B14F-4D97-AF65-F5344CB8AC3E}">
        <p14:creationId xmlns:p14="http://schemas.microsoft.com/office/powerpoint/2010/main" val="130550473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Dia számának helye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fld id="{C484B736-6AEA-42AC-B165-0EAE3CA5CF90}" type="slidenum">
              <a:rPr lang="hu-HU" altLang="hu-HU" smtClean="0">
                <a:solidFill>
                  <a:srgbClr val="FFFFFF"/>
                </a:solidFill>
                <a:latin typeface="Open Sans"/>
              </a:rPr>
              <a:pPr/>
              <a:t>48</a:t>
            </a:fld>
            <a:endParaRPr lang="hu-HU" altLang="hu-HU" smtClean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61443" name="Dátum helye 4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mtClean="0">
                <a:solidFill>
                  <a:srgbClr val="FFFFFF"/>
                </a:solidFill>
                <a:latin typeface="Open Sans"/>
              </a:rPr>
              <a:t>00 Month 0000</a:t>
            </a:r>
          </a:p>
        </p:txBody>
      </p:sp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Samsung – </a:t>
            </a:r>
            <a:r>
              <a:rPr lang="hu-HU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Google</a:t>
            </a:r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 </a:t>
            </a:r>
            <a:r>
              <a:rPr lang="hu-HU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Chrome</a:t>
            </a:r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 – </a:t>
            </a:r>
            <a:r>
              <a:rPr lang="hu-HU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Android</a:t>
            </a:r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/>
            </a:r>
            <a:b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</a:br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Három „húzó” márka</a:t>
            </a:r>
            <a:endParaRPr lang="hu-HU" sz="2800" dirty="0">
              <a:solidFill>
                <a:schemeClr val="accent1">
                  <a:lumMod val="20000"/>
                  <a:lumOff val="80000"/>
                </a:schemeClr>
              </a:solidFill>
              <a:latin typeface="Telenor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gray">
          <a:xfrm>
            <a:off x="107950" y="1338263"/>
            <a:ext cx="2879725" cy="361950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hu-HU" altLang="hu-HU" sz="1200" b="1" noProof="1" smtClean="0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Piacvezető okostelefon a Samsung</a:t>
            </a:r>
            <a:endParaRPr lang="hu-HU" altLang="hu-HU" noProof="1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1" name="Rectangle 12" descr="© INSCALE GmbH, 21.06.2010"/>
          <p:cNvSpPr>
            <a:spLocks noChangeArrowheads="1"/>
          </p:cNvSpPr>
          <p:nvPr/>
        </p:nvSpPr>
        <p:spPr bwMode="gray">
          <a:xfrm>
            <a:off x="107950" y="1698625"/>
            <a:ext cx="2879725" cy="1225550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Bef>
                <a:spcPct val="50000"/>
              </a:spcBef>
            </a:pPr>
            <a:endParaRPr lang="en-US" altLang="hu-HU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gray">
          <a:xfrm>
            <a:off x="107950" y="2995613"/>
            <a:ext cx="2879725" cy="3240087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Bef>
                <a:spcPct val="50000"/>
              </a:spcBef>
              <a:spcAft>
                <a:spcPct val="40000"/>
              </a:spcAft>
            </a:pPr>
            <a:endParaRPr lang="hu-HU" altLang="hu-HU" sz="1400" noProof="1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45" name="Rectangle 11"/>
          <p:cNvSpPr>
            <a:spLocks noChangeArrowheads="1"/>
          </p:cNvSpPr>
          <p:nvPr/>
        </p:nvSpPr>
        <p:spPr bwMode="gray">
          <a:xfrm>
            <a:off x="3132138" y="1339850"/>
            <a:ext cx="28797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hu-HU" altLang="hu-HU" sz="1200" b="1" noProof="1" smtClean="0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Legkedveltebb az Android</a:t>
            </a:r>
            <a:endParaRPr lang="hu-HU" altLang="hu-HU" noProof="1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46" name="Rectangle 12" descr="© INSCALE GmbH, 21.06.2010"/>
          <p:cNvSpPr>
            <a:spLocks noChangeArrowheads="1"/>
          </p:cNvSpPr>
          <p:nvPr/>
        </p:nvSpPr>
        <p:spPr bwMode="gray">
          <a:xfrm>
            <a:off x="3132138" y="1700213"/>
            <a:ext cx="2879725" cy="1223962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Bef>
                <a:spcPct val="50000"/>
              </a:spcBef>
            </a:pPr>
            <a:endParaRPr lang="en-US" altLang="hu-HU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gray">
          <a:xfrm>
            <a:off x="3132138" y="2997200"/>
            <a:ext cx="2879725" cy="32400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Bef>
                <a:spcPct val="50000"/>
              </a:spcBef>
              <a:spcAft>
                <a:spcPct val="40000"/>
              </a:spcAft>
            </a:pPr>
            <a:endParaRPr lang="hu-HU" altLang="hu-HU" sz="1400" noProof="1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48" name="Rectangle 11"/>
          <p:cNvSpPr>
            <a:spLocks noChangeArrowheads="1"/>
          </p:cNvSpPr>
          <p:nvPr/>
        </p:nvSpPr>
        <p:spPr bwMode="gray">
          <a:xfrm>
            <a:off x="6156325" y="1339850"/>
            <a:ext cx="2879725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>
              <a:spcBef>
                <a:spcPct val="50000"/>
              </a:spcBef>
            </a:pPr>
            <a:r>
              <a:rPr lang="hu-HU" altLang="hu-HU" sz="1200" b="1" noProof="1" smtClean="0">
                <a:solidFill>
                  <a:srgbClr val="FFFFFF"/>
                </a:solidFill>
                <a:latin typeface="Tahoma" pitchFamily="34" charset="0"/>
                <a:cs typeface="Arial" pitchFamily="34" charset="0"/>
              </a:rPr>
              <a:t>Legtöbben Chrome-mal böngésznek</a:t>
            </a:r>
            <a:endParaRPr lang="hu-HU" altLang="hu-HU" noProof="1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49" name="Rectangle 12" descr="© INSCALE GmbH, 21.06.2010"/>
          <p:cNvSpPr>
            <a:spLocks noChangeArrowheads="1"/>
          </p:cNvSpPr>
          <p:nvPr/>
        </p:nvSpPr>
        <p:spPr bwMode="gray">
          <a:xfrm>
            <a:off x="6156325" y="1700213"/>
            <a:ext cx="2879725" cy="1223962"/>
          </a:xfrm>
          <a:prstGeom prst="rect">
            <a:avLst/>
          </a:prstGeom>
          <a:solidFill>
            <a:schemeClr val="bg1"/>
          </a:soli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Bef>
                <a:spcPct val="50000"/>
              </a:spcBef>
            </a:pPr>
            <a:endParaRPr lang="en-US" altLang="hu-HU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sp>
        <p:nvSpPr>
          <p:cNvPr id="50" name="Rectangle 13"/>
          <p:cNvSpPr>
            <a:spLocks noChangeArrowheads="1"/>
          </p:cNvSpPr>
          <p:nvPr/>
        </p:nvSpPr>
        <p:spPr bwMode="gray">
          <a:xfrm>
            <a:off x="6156325" y="2997200"/>
            <a:ext cx="2879725" cy="3240088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 algn="ctr">
              <a:spcBef>
                <a:spcPct val="50000"/>
              </a:spcBef>
              <a:spcAft>
                <a:spcPct val="40000"/>
              </a:spcAft>
            </a:pPr>
            <a:endParaRPr lang="hu-HU" altLang="hu-HU" sz="1400" noProof="1" smtClean="0">
              <a:solidFill>
                <a:srgbClr val="000000"/>
              </a:solidFill>
              <a:latin typeface="Tahoma" pitchFamily="34" charset="0"/>
              <a:cs typeface="Arial" pitchFamily="34" charset="0"/>
            </a:endParaRPr>
          </a:p>
        </p:txBody>
      </p:sp>
      <p:graphicFrame>
        <p:nvGraphicFramePr>
          <p:cNvPr id="75" name="Tartalom helye 4"/>
          <p:cNvGraphicFramePr>
            <a:graphicFrameLocks noGrp="1"/>
          </p:cNvGraphicFramePr>
          <p:nvPr>
            <p:ph idx="1"/>
          </p:nvPr>
        </p:nvGraphicFramePr>
        <p:xfrm>
          <a:off x="2898775" y="2836863"/>
          <a:ext cx="3321050" cy="36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6" name="Tartalom helye 4"/>
          <p:cNvGraphicFramePr>
            <a:graphicFrameLocks/>
          </p:cNvGraphicFramePr>
          <p:nvPr/>
        </p:nvGraphicFramePr>
        <p:xfrm>
          <a:off x="6067425" y="2692400"/>
          <a:ext cx="3194050" cy="3884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7" name="Tartalom helye 4"/>
          <p:cNvGraphicFramePr>
            <a:graphicFrameLocks/>
          </p:cNvGraphicFramePr>
          <p:nvPr/>
        </p:nvGraphicFramePr>
        <p:xfrm>
          <a:off x="-125413" y="2836863"/>
          <a:ext cx="3321051" cy="3644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7800" y="1741488"/>
            <a:ext cx="11144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758950"/>
            <a:ext cx="1268412" cy="112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44675"/>
            <a:ext cx="23256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697675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Graphic spid="75" grpId="0">
        <p:bldAsOne/>
      </p:bldGraphic>
      <p:bldGraphic spid="76" grpId="0">
        <p:bldAsOne/>
      </p:bldGraphic>
      <p:bldGraphic spid="77" grpId="0">
        <p:bldAsOne/>
      </p:bldGraphic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Amikor </a:t>
            </a:r>
            <a:r>
              <a:rPr lang="hu-HU" sz="2800" dirty="0" err="1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Mobinautákról</a:t>
            </a:r>
            <a:r>
              <a:rPr lang="hu-HU" sz="28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elenor"/>
              </a:rPr>
              <a:t> beszélünk, akkor …</a:t>
            </a:r>
            <a:endParaRPr lang="hu-HU" sz="2800" dirty="0">
              <a:solidFill>
                <a:schemeClr val="accent1">
                  <a:lumMod val="20000"/>
                  <a:lumOff val="80000"/>
                </a:schemeClr>
              </a:solidFill>
              <a:latin typeface="Telenor"/>
            </a:endParaRPr>
          </a:p>
        </p:txBody>
      </p:sp>
      <p:sp>
        <p:nvSpPr>
          <p:cNvPr id="62467" name="Dia számának helye 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fld id="{4780EA75-9E7B-46C4-ADAA-DD9CBC4135CC}" type="slidenum">
              <a:rPr lang="en-US" altLang="hu-HU" smtClean="0">
                <a:solidFill>
                  <a:srgbClr val="FFFFFF"/>
                </a:solidFill>
                <a:latin typeface="Open Sans"/>
              </a:rPr>
              <a:pPr/>
              <a:t>49</a:t>
            </a:fld>
            <a:endParaRPr lang="en-US" altLang="hu-HU" smtClean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62468" name="Dátum helye 3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altLang="hu-HU" smtClean="0">
                <a:solidFill>
                  <a:srgbClr val="FFFFFF"/>
                </a:solidFill>
                <a:latin typeface="Open Sans"/>
              </a:rPr>
              <a:t>00 Month 0000</a:t>
            </a:r>
          </a:p>
        </p:txBody>
      </p:sp>
      <p:pic>
        <p:nvPicPr>
          <p:cNvPr id="62469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108450" y="5011738"/>
            <a:ext cx="1754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0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32150" y="5011738"/>
            <a:ext cx="1754188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5"/>
          <p:cNvGrpSpPr>
            <a:grpSpLocks/>
          </p:cNvGrpSpPr>
          <p:nvPr/>
        </p:nvGrpSpPr>
        <p:grpSpPr bwMode="auto">
          <a:xfrm>
            <a:off x="3552825" y="1778000"/>
            <a:ext cx="2178050" cy="3408363"/>
            <a:chOff x="2193" y="1120"/>
            <a:chExt cx="1372" cy="2147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6200000" scaled="1"/>
            <a:tileRect/>
          </a:gradFill>
        </p:grpSpPr>
        <p:sp>
          <p:nvSpPr>
            <p:cNvPr id="8" name="Freeform 6"/>
            <p:cNvSpPr>
              <a:spLocks noEditPoints="1"/>
            </p:cNvSpPr>
            <p:nvPr/>
          </p:nvSpPr>
          <p:spPr bwMode="gray">
            <a:xfrm>
              <a:off x="2877" y="1195"/>
              <a:ext cx="688" cy="2072"/>
            </a:xfrm>
            <a:custGeom>
              <a:avLst/>
              <a:gdLst>
                <a:gd name="T0" fmla="*/ 222 w 882"/>
                <a:gd name="T1" fmla="*/ 174 h 2657"/>
                <a:gd name="T2" fmla="*/ 198 w 882"/>
                <a:gd name="T3" fmla="*/ 146 h 2657"/>
                <a:gd name="T4" fmla="*/ 176 w 882"/>
                <a:gd name="T5" fmla="*/ 115 h 2657"/>
                <a:gd name="T6" fmla="*/ 166 w 882"/>
                <a:gd name="T7" fmla="*/ 101 h 2657"/>
                <a:gd name="T8" fmla="*/ 152 w 882"/>
                <a:gd name="T9" fmla="*/ 73 h 2657"/>
                <a:gd name="T10" fmla="*/ 152 w 882"/>
                <a:gd name="T11" fmla="*/ 45 h 2657"/>
                <a:gd name="T12" fmla="*/ 125 w 882"/>
                <a:gd name="T13" fmla="*/ 3 h 2657"/>
                <a:gd name="T14" fmla="*/ 113 w 882"/>
                <a:gd name="T15" fmla="*/ 4 h 2657"/>
                <a:gd name="T16" fmla="*/ 95 w 882"/>
                <a:gd name="T17" fmla="*/ 4 h 2657"/>
                <a:gd name="T18" fmla="*/ 62 w 882"/>
                <a:gd name="T19" fmla="*/ 43 h 2657"/>
                <a:gd name="T20" fmla="*/ 63 w 882"/>
                <a:gd name="T21" fmla="*/ 94 h 2657"/>
                <a:gd name="T22" fmla="*/ 66 w 882"/>
                <a:gd name="T23" fmla="*/ 118 h 2657"/>
                <a:gd name="T24" fmla="*/ 62 w 882"/>
                <a:gd name="T25" fmla="*/ 139 h 2657"/>
                <a:gd name="T26" fmla="*/ 62 w 882"/>
                <a:gd name="T27" fmla="*/ 123 h 2657"/>
                <a:gd name="T28" fmla="*/ 66 w 882"/>
                <a:gd name="T29" fmla="*/ 134 h 2657"/>
                <a:gd name="T30" fmla="*/ 66 w 882"/>
                <a:gd name="T31" fmla="*/ 146 h 2657"/>
                <a:gd name="T32" fmla="*/ 73 w 882"/>
                <a:gd name="T33" fmla="*/ 147 h 2657"/>
                <a:gd name="T34" fmla="*/ 34 w 882"/>
                <a:gd name="T35" fmla="*/ 234 h 2657"/>
                <a:gd name="T36" fmla="*/ 17 w 882"/>
                <a:gd name="T37" fmla="*/ 233 h 2657"/>
                <a:gd name="T38" fmla="*/ 4 w 882"/>
                <a:gd name="T39" fmla="*/ 243 h 2657"/>
                <a:gd name="T40" fmla="*/ 0 w 882"/>
                <a:gd name="T41" fmla="*/ 256 h 2657"/>
                <a:gd name="T42" fmla="*/ 18 w 882"/>
                <a:gd name="T43" fmla="*/ 274 h 2657"/>
                <a:gd name="T44" fmla="*/ 27 w 882"/>
                <a:gd name="T45" fmla="*/ 289 h 2657"/>
                <a:gd name="T46" fmla="*/ 16 w 882"/>
                <a:gd name="T47" fmla="*/ 360 h 2657"/>
                <a:gd name="T48" fmla="*/ 34 w 882"/>
                <a:gd name="T49" fmla="*/ 367 h 2657"/>
                <a:gd name="T50" fmla="*/ 21 w 882"/>
                <a:gd name="T51" fmla="*/ 493 h 2657"/>
                <a:gd name="T52" fmla="*/ 61 w 882"/>
                <a:gd name="T53" fmla="*/ 512 h 2657"/>
                <a:gd name="T54" fmla="*/ 66 w 882"/>
                <a:gd name="T55" fmla="*/ 537 h 2657"/>
                <a:gd name="T56" fmla="*/ 74 w 882"/>
                <a:gd name="T57" fmla="*/ 681 h 2657"/>
                <a:gd name="T58" fmla="*/ 61 w 882"/>
                <a:gd name="T59" fmla="*/ 700 h 2657"/>
                <a:gd name="T60" fmla="*/ 44 w 882"/>
                <a:gd name="T61" fmla="*/ 731 h 2657"/>
                <a:gd name="T62" fmla="*/ 109 w 882"/>
                <a:gd name="T63" fmla="*/ 700 h 2657"/>
                <a:gd name="T64" fmla="*/ 112 w 882"/>
                <a:gd name="T65" fmla="*/ 714 h 2657"/>
                <a:gd name="T66" fmla="*/ 98 w 882"/>
                <a:gd name="T67" fmla="*/ 739 h 2657"/>
                <a:gd name="T68" fmla="*/ 98 w 882"/>
                <a:gd name="T69" fmla="*/ 766 h 2657"/>
                <a:gd name="T70" fmla="*/ 151 w 882"/>
                <a:gd name="T71" fmla="*/ 735 h 2657"/>
                <a:gd name="T72" fmla="*/ 157 w 882"/>
                <a:gd name="T73" fmla="*/ 742 h 2657"/>
                <a:gd name="T74" fmla="*/ 154 w 882"/>
                <a:gd name="T75" fmla="*/ 692 h 2657"/>
                <a:gd name="T76" fmla="*/ 140 w 882"/>
                <a:gd name="T77" fmla="*/ 593 h 2657"/>
                <a:gd name="T78" fmla="*/ 115 w 882"/>
                <a:gd name="T79" fmla="*/ 512 h 2657"/>
                <a:gd name="T80" fmla="*/ 136 w 882"/>
                <a:gd name="T81" fmla="*/ 482 h 2657"/>
                <a:gd name="T82" fmla="*/ 158 w 882"/>
                <a:gd name="T83" fmla="*/ 349 h 2657"/>
                <a:gd name="T84" fmla="*/ 184 w 882"/>
                <a:gd name="T85" fmla="*/ 345 h 2657"/>
                <a:gd name="T86" fmla="*/ 226 w 882"/>
                <a:gd name="T87" fmla="*/ 276 h 2657"/>
                <a:gd name="T88" fmla="*/ 254 w 882"/>
                <a:gd name="T89" fmla="*/ 233 h 2657"/>
                <a:gd name="T90" fmla="*/ 165 w 882"/>
                <a:gd name="T91" fmla="*/ 96 h 2657"/>
                <a:gd name="T92" fmla="*/ 152 w 882"/>
                <a:gd name="T93" fmla="*/ 84 h 2657"/>
                <a:gd name="T94" fmla="*/ 152 w 882"/>
                <a:gd name="T95" fmla="*/ 84 h 2657"/>
                <a:gd name="T96" fmla="*/ 154 w 882"/>
                <a:gd name="T97" fmla="*/ 87 h 2657"/>
                <a:gd name="T98" fmla="*/ 165 w 882"/>
                <a:gd name="T99" fmla="*/ 103 h 2657"/>
                <a:gd name="T100" fmla="*/ 165 w 882"/>
                <a:gd name="T101" fmla="*/ 112 h 2657"/>
                <a:gd name="T102" fmla="*/ 176 w 882"/>
                <a:gd name="T103" fmla="*/ 115 h 2657"/>
                <a:gd name="T104" fmla="*/ 198 w 882"/>
                <a:gd name="T105" fmla="*/ 247 h 2657"/>
                <a:gd name="T106" fmla="*/ 183 w 882"/>
                <a:gd name="T107" fmla="*/ 264 h 2657"/>
                <a:gd name="T108" fmla="*/ 179 w 882"/>
                <a:gd name="T109" fmla="*/ 247 h 2657"/>
                <a:gd name="T110" fmla="*/ 195 w 882"/>
                <a:gd name="T111" fmla="*/ 228 h 26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82"/>
                <a:gd name="T169" fmla="*/ 0 h 2657"/>
                <a:gd name="T170" fmla="*/ 882 w 882"/>
                <a:gd name="T171" fmla="*/ 2657 h 26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82" h="2657">
                  <a:moveTo>
                    <a:pt x="880" y="811"/>
                  </a:moveTo>
                  <a:cubicBezTo>
                    <a:pt x="878" y="804"/>
                    <a:pt x="875" y="763"/>
                    <a:pt x="862" y="738"/>
                  </a:cubicBezTo>
                  <a:cubicBezTo>
                    <a:pt x="848" y="713"/>
                    <a:pt x="780" y="621"/>
                    <a:pt x="765" y="603"/>
                  </a:cubicBezTo>
                  <a:cubicBezTo>
                    <a:pt x="750" y="585"/>
                    <a:pt x="725" y="571"/>
                    <a:pt x="716" y="563"/>
                  </a:cubicBezTo>
                  <a:cubicBezTo>
                    <a:pt x="708" y="555"/>
                    <a:pt x="702" y="539"/>
                    <a:pt x="701" y="531"/>
                  </a:cubicBezTo>
                  <a:cubicBezTo>
                    <a:pt x="700" y="523"/>
                    <a:pt x="689" y="511"/>
                    <a:pt x="686" y="507"/>
                  </a:cubicBezTo>
                  <a:cubicBezTo>
                    <a:pt x="683" y="503"/>
                    <a:pt x="677" y="469"/>
                    <a:pt x="673" y="449"/>
                  </a:cubicBezTo>
                  <a:cubicBezTo>
                    <a:pt x="668" y="428"/>
                    <a:pt x="651" y="409"/>
                    <a:pt x="646" y="407"/>
                  </a:cubicBezTo>
                  <a:cubicBezTo>
                    <a:pt x="644" y="406"/>
                    <a:pt x="629" y="403"/>
                    <a:pt x="612" y="400"/>
                  </a:cubicBezTo>
                  <a:cubicBezTo>
                    <a:pt x="611" y="393"/>
                    <a:pt x="609" y="378"/>
                    <a:pt x="595" y="368"/>
                  </a:cubicBezTo>
                  <a:cubicBezTo>
                    <a:pt x="584" y="360"/>
                    <a:pt x="579" y="361"/>
                    <a:pt x="573" y="359"/>
                  </a:cubicBezTo>
                  <a:cubicBezTo>
                    <a:pt x="574" y="357"/>
                    <a:pt x="575" y="354"/>
                    <a:pt x="575" y="352"/>
                  </a:cubicBezTo>
                  <a:cubicBezTo>
                    <a:pt x="580" y="350"/>
                    <a:pt x="597" y="342"/>
                    <a:pt x="595" y="329"/>
                  </a:cubicBezTo>
                  <a:cubicBezTo>
                    <a:pt x="592" y="313"/>
                    <a:pt x="565" y="298"/>
                    <a:pt x="539" y="295"/>
                  </a:cubicBezTo>
                  <a:cubicBezTo>
                    <a:pt x="534" y="283"/>
                    <a:pt x="530" y="265"/>
                    <a:pt x="528" y="252"/>
                  </a:cubicBezTo>
                  <a:cubicBezTo>
                    <a:pt x="528" y="245"/>
                    <a:pt x="529" y="239"/>
                    <a:pt x="530" y="234"/>
                  </a:cubicBezTo>
                  <a:cubicBezTo>
                    <a:pt x="533" y="222"/>
                    <a:pt x="521" y="199"/>
                    <a:pt x="521" y="199"/>
                  </a:cubicBezTo>
                  <a:cubicBezTo>
                    <a:pt x="521" y="199"/>
                    <a:pt x="537" y="182"/>
                    <a:pt x="528" y="158"/>
                  </a:cubicBezTo>
                  <a:cubicBezTo>
                    <a:pt x="519" y="133"/>
                    <a:pt x="507" y="114"/>
                    <a:pt x="502" y="106"/>
                  </a:cubicBezTo>
                  <a:cubicBezTo>
                    <a:pt x="497" y="98"/>
                    <a:pt x="484" y="77"/>
                    <a:pt x="483" y="61"/>
                  </a:cubicBezTo>
                  <a:cubicBezTo>
                    <a:pt x="482" y="45"/>
                    <a:pt x="459" y="20"/>
                    <a:pt x="432" y="10"/>
                  </a:cubicBezTo>
                  <a:cubicBezTo>
                    <a:pt x="405" y="0"/>
                    <a:pt x="407" y="12"/>
                    <a:pt x="407" y="12"/>
                  </a:cubicBezTo>
                  <a:cubicBezTo>
                    <a:pt x="407" y="12"/>
                    <a:pt x="402" y="10"/>
                    <a:pt x="399" y="12"/>
                  </a:cubicBezTo>
                  <a:cubicBezTo>
                    <a:pt x="396" y="14"/>
                    <a:pt x="392" y="16"/>
                    <a:pt x="392" y="16"/>
                  </a:cubicBezTo>
                  <a:cubicBezTo>
                    <a:pt x="392" y="16"/>
                    <a:pt x="391" y="16"/>
                    <a:pt x="390" y="15"/>
                  </a:cubicBezTo>
                  <a:cubicBezTo>
                    <a:pt x="387" y="11"/>
                    <a:pt x="376" y="2"/>
                    <a:pt x="357" y="6"/>
                  </a:cubicBezTo>
                  <a:cubicBezTo>
                    <a:pt x="333" y="11"/>
                    <a:pt x="331" y="14"/>
                    <a:pt x="331" y="14"/>
                  </a:cubicBezTo>
                  <a:cubicBezTo>
                    <a:pt x="331" y="14"/>
                    <a:pt x="304" y="14"/>
                    <a:pt x="275" y="52"/>
                  </a:cubicBezTo>
                  <a:cubicBezTo>
                    <a:pt x="245" y="89"/>
                    <a:pt x="245" y="97"/>
                    <a:pt x="245" y="97"/>
                  </a:cubicBezTo>
                  <a:cubicBezTo>
                    <a:pt x="245" y="97"/>
                    <a:pt x="222" y="123"/>
                    <a:pt x="212" y="148"/>
                  </a:cubicBezTo>
                  <a:cubicBezTo>
                    <a:pt x="202" y="174"/>
                    <a:pt x="206" y="209"/>
                    <a:pt x="206" y="219"/>
                  </a:cubicBezTo>
                  <a:cubicBezTo>
                    <a:pt x="206" y="229"/>
                    <a:pt x="208" y="255"/>
                    <a:pt x="207" y="274"/>
                  </a:cubicBezTo>
                  <a:cubicBezTo>
                    <a:pt x="206" y="292"/>
                    <a:pt x="219" y="309"/>
                    <a:pt x="219" y="323"/>
                  </a:cubicBezTo>
                  <a:cubicBezTo>
                    <a:pt x="219" y="337"/>
                    <a:pt x="233" y="351"/>
                    <a:pt x="228" y="377"/>
                  </a:cubicBezTo>
                  <a:cubicBezTo>
                    <a:pt x="226" y="389"/>
                    <a:pt x="228" y="398"/>
                    <a:pt x="229" y="406"/>
                  </a:cubicBezTo>
                  <a:cubicBezTo>
                    <a:pt x="228" y="407"/>
                    <a:pt x="228" y="407"/>
                    <a:pt x="227" y="407"/>
                  </a:cubicBezTo>
                  <a:cubicBezTo>
                    <a:pt x="213" y="416"/>
                    <a:pt x="196" y="430"/>
                    <a:pt x="196" y="441"/>
                  </a:cubicBezTo>
                  <a:cubicBezTo>
                    <a:pt x="196" y="452"/>
                    <a:pt x="200" y="464"/>
                    <a:pt x="204" y="470"/>
                  </a:cubicBezTo>
                  <a:cubicBezTo>
                    <a:pt x="209" y="475"/>
                    <a:pt x="216" y="479"/>
                    <a:pt x="216" y="479"/>
                  </a:cubicBezTo>
                  <a:cubicBezTo>
                    <a:pt x="219" y="478"/>
                    <a:pt x="219" y="478"/>
                    <a:pt x="219" y="478"/>
                  </a:cubicBezTo>
                  <a:cubicBezTo>
                    <a:pt x="219" y="478"/>
                    <a:pt x="208" y="473"/>
                    <a:pt x="202" y="458"/>
                  </a:cubicBezTo>
                  <a:cubicBezTo>
                    <a:pt x="197" y="443"/>
                    <a:pt x="201" y="433"/>
                    <a:pt x="212" y="426"/>
                  </a:cubicBezTo>
                  <a:cubicBezTo>
                    <a:pt x="218" y="423"/>
                    <a:pt x="224" y="420"/>
                    <a:pt x="230" y="417"/>
                  </a:cubicBezTo>
                  <a:cubicBezTo>
                    <a:pt x="231" y="422"/>
                    <a:pt x="230" y="428"/>
                    <a:pt x="227" y="434"/>
                  </a:cubicBezTo>
                  <a:cubicBezTo>
                    <a:pt x="218" y="454"/>
                    <a:pt x="229" y="467"/>
                    <a:pt x="229" y="467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46" y="467"/>
                    <a:pt x="242" y="471"/>
                    <a:pt x="240" y="472"/>
                  </a:cubicBezTo>
                  <a:cubicBezTo>
                    <a:pt x="228" y="481"/>
                    <a:pt x="223" y="504"/>
                    <a:pt x="228" y="507"/>
                  </a:cubicBezTo>
                  <a:cubicBezTo>
                    <a:pt x="233" y="510"/>
                    <a:pt x="236" y="496"/>
                    <a:pt x="251" y="502"/>
                  </a:cubicBezTo>
                  <a:cubicBezTo>
                    <a:pt x="252" y="502"/>
                    <a:pt x="252" y="502"/>
                    <a:pt x="252" y="502"/>
                  </a:cubicBezTo>
                  <a:cubicBezTo>
                    <a:pt x="252" y="506"/>
                    <a:pt x="252" y="508"/>
                    <a:pt x="252" y="508"/>
                  </a:cubicBezTo>
                  <a:cubicBezTo>
                    <a:pt x="252" y="508"/>
                    <a:pt x="156" y="646"/>
                    <a:pt x="147" y="689"/>
                  </a:cubicBezTo>
                  <a:cubicBezTo>
                    <a:pt x="137" y="731"/>
                    <a:pt x="134" y="807"/>
                    <a:pt x="134" y="807"/>
                  </a:cubicBezTo>
                  <a:cubicBezTo>
                    <a:pt x="134" y="807"/>
                    <a:pt x="126" y="811"/>
                    <a:pt x="119" y="812"/>
                  </a:cubicBezTo>
                  <a:cubicBezTo>
                    <a:pt x="112" y="814"/>
                    <a:pt x="104" y="821"/>
                    <a:pt x="104" y="821"/>
                  </a:cubicBezTo>
                  <a:cubicBezTo>
                    <a:pt x="83" y="823"/>
                    <a:pt x="83" y="823"/>
                    <a:pt x="83" y="823"/>
                  </a:cubicBezTo>
                  <a:cubicBezTo>
                    <a:pt x="83" y="823"/>
                    <a:pt x="68" y="812"/>
                    <a:pt x="59" y="809"/>
                  </a:cubicBezTo>
                  <a:cubicBezTo>
                    <a:pt x="50" y="807"/>
                    <a:pt x="42" y="816"/>
                    <a:pt x="38" y="821"/>
                  </a:cubicBezTo>
                  <a:cubicBezTo>
                    <a:pt x="33" y="825"/>
                    <a:pt x="29" y="824"/>
                    <a:pt x="25" y="827"/>
                  </a:cubicBezTo>
                  <a:cubicBezTo>
                    <a:pt x="20" y="829"/>
                    <a:pt x="18" y="839"/>
                    <a:pt x="16" y="843"/>
                  </a:cubicBezTo>
                  <a:cubicBezTo>
                    <a:pt x="14" y="846"/>
                    <a:pt x="10" y="846"/>
                    <a:pt x="6" y="850"/>
                  </a:cubicBezTo>
                  <a:cubicBezTo>
                    <a:pt x="3" y="853"/>
                    <a:pt x="6" y="870"/>
                    <a:pt x="6" y="870"/>
                  </a:cubicBezTo>
                  <a:cubicBezTo>
                    <a:pt x="6" y="870"/>
                    <a:pt x="0" y="881"/>
                    <a:pt x="0" y="885"/>
                  </a:cubicBezTo>
                  <a:cubicBezTo>
                    <a:pt x="0" y="888"/>
                    <a:pt x="2" y="902"/>
                    <a:pt x="3" y="910"/>
                  </a:cubicBezTo>
                  <a:cubicBezTo>
                    <a:pt x="5" y="919"/>
                    <a:pt x="18" y="928"/>
                    <a:pt x="18" y="928"/>
                  </a:cubicBezTo>
                  <a:cubicBezTo>
                    <a:pt x="18" y="928"/>
                    <a:pt x="33" y="953"/>
                    <a:pt x="62" y="954"/>
                  </a:cubicBezTo>
                  <a:cubicBezTo>
                    <a:pt x="71" y="954"/>
                    <a:pt x="90" y="955"/>
                    <a:pt x="96" y="958"/>
                  </a:cubicBezTo>
                  <a:cubicBezTo>
                    <a:pt x="103" y="961"/>
                    <a:pt x="122" y="961"/>
                    <a:pt x="122" y="961"/>
                  </a:cubicBezTo>
                  <a:cubicBezTo>
                    <a:pt x="122" y="961"/>
                    <a:pt x="103" y="988"/>
                    <a:pt x="95" y="1005"/>
                  </a:cubicBezTo>
                  <a:cubicBezTo>
                    <a:pt x="88" y="1023"/>
                    <a:pt x="78" y="1082"/>
                    <a:pt x="74" y="1118"/>
                  </a:cubicBezTo>
                  <a:cubicBezTo>
                    <a:pt x="71" y="1155"/>
                    <a:pt x="47" y="1236"/>
                    <a:pt x="45" y="1241"/>
                  </a:cubicBezTo>
                  <a:cubicBezTo>
                    <a:pt x="43" y="1246"/>
                    <a:pt x="42" y="1252"/>
                    <a:pt x="55" y="1251"/>
                  </a:cubicBezTo>
                  <a:cubicBezTo>
                    <a:pt x="68" y="1250"/>
                    <a:pt x="81" y="1240"/>
                    <a:pt x="86" y="1233"/>
                  </a:cubicBezTo>
                  <a:cubicBezTo>
                    <a:pt x="91" y="1225"/>
                    <a:pt x="121" y="1221"/>
                    <a:pt x="121" y="1221"/>
                  </a:cubicBezTo>
                  <a:cubicBezTo>
                    <a:pt x="116" y="1272"/>
                    <a:pt x="116" y="1272"/>
                    <a:pt x="116" y="1272"/>
                  </a:cubicBezTo>
                  <a:cubicBezTo>
                    <a:pt x="112" y="1300"/>
                    <a:pt x="89" y="1455"/>
                    <a:pt x="79" y="1535"/>
                  </a:cubicBezTo>
                  <a:cubicBezTo>
                    <a:pt x="68" y="1615"/>
                    <a:pt x="69" y="1679"/>
                    <a:pt x="69" y="1679"/>
                  </a:cubicBezTo>
                  <a:cubicBezTo>
                    <a:pt x="69" y="1679"/>
                    <a:pt x="66" y="1701"/>
                    <a:pt x="74" y="1711"/>
                  </a:cubicBezTo>
                  <a:cubicBezTo>
                    <a:pt x="81" y="1720"/>
                    <a:pt x="124" y="1731"/>
                    <a:pt x="156" y="1734"/>
                  </a:cubicBezTo>
                  <a:cubicBezTo>
                    <a:pt x="187" y="1738"/>
                    <a:pt x="209" y="1756"/>
                    <a:pt x="209" y="1756"/>
                  </a:cubicBezTo>
                  <a:cubicBezTo>
                    <a:pt x="209" y="1756"/>
                    <a:pt x="209" y="1769"/>
                    <a:pt x="210" y="1775"/>
                  </a:cubicBezTo>
                  <a:cubicBezTo>
                    <a:pt x="211" y="1781"/>
                    <a:pt x="219" y="1794"/>
                    <a:pt x="219" y="1794"/>
                  </a:cubicBezTo>
                  <a:cubicBezTo>
                    <a:pt x="219" y="1794"/>
                    <a:pt x="218" y="1817"/>
                    <a:pt x="218" y="1831"/>
                  </a:cubicBezTo>
                  <a:cubicBezTo>
                    <a:pt x="217" y="1844"/>
                    <a:pt x="230" y="1865"/>
                    <a:pt x="230" y="1865"/>
                  </a:cubicBezTo>
                  <a:cubicBezTo>
                    <a:pt x="230" y="1865"/>
                    <a:pt x="231" y="1923"/>
                    <a:pt x="243" y="2003"/>
                  </a:cubicBezTo>
                  <a:cubicBezTo>
                    <a:pt x="254" y="2084"/>
                    <a:pt x="283" y="2205"/>
                    <a:pt x="282" y="2269"/>
                  </a:cubicBezTo>
                  <a:cubicBezTo>
                    <a:pt x="281" y="2333"/>
                    <a:pt x="269" y="2342"/>
                    <a:pt x="256" y="2361"/>
                  </a:cubicBezTo>
                  <a:cubicBezTo>
                    <a:pt x="244" y="2380"/>
                    <a:pt x="233" y="2402"/>
                    <a:pt x="233" y="2402"/>
                  </a:cubicBezTo>
                  <a:cubicBezTo>
                    <a:pt x="233" y="2402"/>
                    <a:pt x="224" y="2405"/>
                    <a:pt x="219" y="2408"/>
                  </a:cubicBezTo>
                  <a:cubicBezTo>
                    <a:pt x="214" y="2411"/>
                    <a:pt x="215" y="2420"/>
                    <a:pt x="210" y="2428"/>
                  </a:cubicBezTo>
                  <a:cubicBezTo>
                    <a:pt x="205" y="2436"/>
                    <a:pt x="166" y="2459"/>
                    <a:pt x="156" y="2464"/>
                  </a:cubicBezTo>
                  <a:cubicBezTo>
                    <a:pt x="147" y="2468"/>
                    <a:pt x="124" y="2490"/>
                    <a:pt x="119" y="2504"/>
                  </a:cubicBezTo>
                  <a:cubicBezTo>
                    <a:pt x="113" y="2517"/>
                    <a:pt x="142" y="2531"/>
                    <a:pt x="154" y="2534"/>
                  </a:cubicBezTo>
                  <a:cubicBezTo>
                    <a:pt x="166" y="2537"/>
                    <a:pt x="225" y="2540"/>
                    <a:pt x="258" y="2525"/>
                  </a:cubicBezTo>
                  <a:cubicBezTo>
                    <a:pt x="290" y="2510"/>
                    <a:pt x="310" y="2471"/>
                    <a:pt x="326" y="2455"/>
                  </a:cubicBezTo>
                  <a:cubicBezTo>
                    <a:pt x="343" y="2440"/>
                    <a:pt x="376" y="2423"/>
                    <a:pt x="380" y="2425"/>
                  </a:cubicBezTo>
                  <a:cubicBezTo>
                    <a:pt x="384" y="2427"/>
                    <a:pt x="381" y="2447"/>
                    <a:pt x="380" y="2452"/>
                  </a:cubicBezTo>
                  <a:cubicBezTo>
                    <a:pt x="379" y="2457"/>
                    <a:pt x="376" y="2462"/>
                    <a:pt x="378" y="2466"/>
                  </a:cubicBezTo>
                  <a:cubicBezTo>
                    <a:pt x="379" y="2470"/>
                    <a:pt x="388" y="2475"/>
                    <a:pt x="388" y="2475"/>
                  </a:cubicBezTo>
                  <a:cubicBezTo>
                    <a:pt x="376" y="2509"/>
                    <a:pt x="376" y="2509"/>
                    <a:pt x="376" y="2509"/>
                  </a:cubicBezTo>
                  <a:cubicBezTo>
                    <a:pt x="376" y="2509"/>
                    <a:pt x="368" y="2514"/>
                    <a:pt x="368" y="2524"/>
                  </a:cubicBezTo>
                  <a:cubicBezTo>
                    <a:pt x="367" y="2535"/>
                    <a:pt x="354" y="2547"/>
                    <a:pt x="341" y="2563"/>
                  </a:cubicBezTo>
                  <a:cubicBezTo>
                    <a:pt x="329" y="2579"/>
                    <a:pt x="313" y="2590"/>
                    <a:pt x="304" y="2599"/>
                  </a:cubicBezTo>
                  <a:cubicBezTo>
                    <a:pt x="294" y="2607"/>
                    <a:pt x="284" y="2625"/>
                    <a:pt x="285" y="2636"/>
                  </a:cubicBezTo>
                  <a:cubicBezTo>
                    <a:pt x="286" y="2647"/>
                    <a:pt x="313" y="2652"/>
                    <a:pt x="338" y="2655"/>
                  </a:cubicBezTo>
                  <a:cubicBezTo>
                    <a:pt x="363" y="2657"/>
                    <a:pt x="419" y="2648"/>
                    <a:pt x="455" y="2629"/>
                  </a:cubicBezTo>
                  <a:cubicBezTo>
                    <a:pt x="490" y="2609"/>
                    <a:pt x="500" y="2553"/>
                    <a:pt x="506" y="2547"/>
                  </a:cubicBezTo>
                  <a:cubicBezTo>
                    <a:pt x="512" y="2540"/>
                    <a:pt x="518" y="2536"/>
                    <a:pt x="521" y="2548"/>
                  </a:cubicBezTo>
                  <a:cubicBezTo>
                    <a:pt x="525" y="2560"/>
                    <a:pt x="521" y="2570"/>
                    <a:pt x="521" y="2570"/>
                  </a:cubicBezTo>
                  <a:cubicBezTo>
                    <a:pt x="521" y="2570"/>
                    <a:pt x="521" y="2577"/>
                    <a:pt x="530" y="2578"/>
                  </a:cubicBezTo>
                  <a:cubicBezTo>
                    <a:pt x="540" y="2579"/>
                    <a:pt x="544" y="2572"/>
                    <a:pt x="544" y="2572"/>
                  </a:cubicBezTo>
                  <a:cubicBezTo>
                    <a:pt x="544" y="2572"/>
                    <a:pt x="543" y="2548"/>
                    <a:pt x="543" y="2530"/>
                  </a:cubicBezTo>
                  <a:cubicBezTo>
                    <a:pt x="544" y="2513"/>
                    <a:pt x="558" y="2489"/>
                    <a:pt x="561" y="2465"/>
                  </a:cubicBezTo>
                  <a:cubicBezTo>
                    <a:pt x="563" y="2440"/>
                    <a:pt x="537" y="2404"/>
                    <a:pt x="533" y="2399"/>
                  </a:cubicBezTo>
                  <a:cubicBezTo>
                    <a:pt x="528" y="2394"/>
                    <a:pt x="524" y="2393"/>
                    <a:pt x="524" y="2393"/>
                  </a:cubicBezTo>
                  <a:cubicBezTo>
                    <a:pt x="524" y="2393"/>
                    <a:pt x="510" y="2367"/>
                    <a:pt x="508" y="2330"/>
                  </a:cubicBezTo>
                  <a:cubicBezTo>
                    <a:pt x="506" y="2308"/>
                    <a:pt x="506" y="2182"/>
                    <a:pt x="486" y="2056"/>
                  </a:cubicBezTo>
                  <a:cubicBezTo>
                    <a:pt x="470" y="1952"/>
                    <a:pt x="425" y="1892"/>
                    <a:pt x="425" y="1892"/>
                  </a:cubicBezTo>
                  <a:cubicBezTo>
                    <a:pt x="408" y="1867"/>
                    <a:pt x="401" y="1848"/>
                    <a:pt x="398" y="1826"/>
                  </a:cubicBezTo>
                  <a:cubicBezTo>
                    <a:pt x="395" y="1806"/>
                    <a:pt x="401" y="1776"/>
                    <a:pt x="401" y="1776"/>
                  </a:cubicBezTo>
                  <a:cubicBezTo>
                    <a:pt x="401" y="1776"/>
                    <a:pt x="409" y="1776"/>
                    <a:pt x="426" y="1775"/>
                  </a:cubicBezTo>
                  <a:cubicBezTo>
                    <a:pt x="444" y="1774"/>
                    <a:pt x="458" y="1768"/>
                    <a:pt x="458" y="1761"/>
                  </a:cubicBezTo>
                  <a:cubicBezTo>
                    <a:pt x="459" y="1753"/>
                    <a:pt x="468" y="1702"/>
                    <a:pt x="471" y="1671"/>
                  </a:cubicBezTo>
                  <a:cubicBezTo>
                    <a:pt x="474" y="1640"/>
                    <a:pt x="495" y="1468"/>
                    <a:pt x="498" y="1454"/>
                  </a:cubicBezTo>
                  <a:cubicBezTo>
                    <a:pt x="502" y="1441"/>
                    <a:pt x="523" y="1362"/>
                    <a:pt x="532" y="1325"/>
                  </a:cubicBezTo>
                  <a:cubicBezTo>
                    <a:pt x="541" y="1287"/>
                    <a:pt x="545" y="1209"/>
                    <a:pt x="545" y="1209"/>
                  </a:cubicBezTo>
                  <a:cubicBezTo>
                    <a:pt x="567" y="1202"/>
                    <a:pt x="567" y="1202"/>
                    <a:pt x="567" y="1202"/>
                  </a:cubicBezTo>
                  <a:cubicBezTo>
                    <a:pt x="567" y="1202"/>
                    <a:pt x="610" y="1210"/>
                    <a:pt x="623" y="1210"/>
                  </a:cubicBezTo>
                  <a:cubicBezTo>
                    <a:pt x="636" y="1210"/>
                    <a:pt x="637" y="1204"/>
                    <a:pt x="638" y="1199"/>
                  </a:cubicBezTo>
                  <a:cubicBezTo>
                    <a:pt x="638" y="1194"/>
                    <a:pt x="644" y="1081"/>
                    <a:pt x="644" y="1081"/>
                  </a:cubicBezTo>
                  <a:cubicBezTo>
                    <a:pt x="644" y="1081"/>
                    <a:pt x="661" y="1067"/>
                    <a:pt x="676" y="1058"/>
                  </a:cubicBezTo>
                  <a:cubicBezTo>
                    <a:pt x="691" y="1050"/>
                    <a:pt x="763" y="983"/>
                    <a:pt x="785" y="957"/>
                  </a:cubicBezTo>
                  <a:cubicBezTo>
                    <a:pt x="808" y="932"/>
                    <a:pt x="842" y="864"/>
                    <a:pt x="842" y="864"/>
                  </a:cubicBezTo>
                  <a:cubicBezTo>
                    <a:pt x="842" y="864"/>
                    <a:pt x="850" y="860"/>
                    <a:pt x="859" y="853"/>
                  </a:cubicBezTo>
                  <a:cubicBezTo>
                    <a:pt x="868" y="847"/>
                    <a:pt x="882" y="819"/>
                    <a:pt x="880" y="811"/>
                  </a:cubicBezTo>
                  <a:close/>
                  <a:moveTo>
                    <a:pt x="589" y="328"/>
                  </a:moveTo>
                  <a:cubicBezTo>
                    <a:pt x="594" y="342"/>
                    <a:pt x="581" y="345"/>
                    <a:pt x="576" y="346"/>
                  </a:cubicBezTo>
                  <a:cubicBezTo>
                    <a:pt x="576" y="342"/>
                    <a:pt x="576" y="338"/>
                    <a:pt x="574" y="334"/>
                  </a:cubicBezTo>
                  <a:cubicBezTo>
                    <a:pt x="569" y="317"/>
                    <a:pt x="554" y="318"/>
                    <a:pt x="543" y="303"/>
                  </a:cubicBezTo>
                  <a:cubicBezTo>
                    <a:pt x="563" y="304"/>
                    <a:pt x="582" y="310"/>
                    <a:pt x="589" y="328"/>
                  </a:cubicBezTo>
                  <a:close/>
                  <a:moveTo>
                    <a:pt x="526" y="291"/>
                  </a:moveTo>
                  <a:cubicBezTo>
                    <a:pt x="526" y="290"/>
                    <a:pt x="526" y="290"/>
                    <a:pt x="526" y="290"/>
                  </a:cubicBezTo>
                  <a:cubicBezTo>
                    <a:pt x="526" y="290"/>
                    <a:pt x="526" y="291"/>
                    <a:pt x="526" y="291"/>
                  </a:cubicBezTo>
                  <a:cubicBezTo>
                    <a:pt x="526" y="291"/>
                    <a:pt x="526" y="291"/>
                    <a:pt x="526" y="291"/>
                  </a:cubicBezTo>
                  <a:close/>
                  <a:moveTo>
                    <a:pt x="557" y="350"/>
                  </a:moveTo>
                  <a:cubicBezTo>
                    <a:pt x="541" y="338"/>
                    <a:pt x="529" y="318"/>
                    <a:pt x="526" y="300"/>
                  </a:cubicBezTo>
                  <a:cubicBezTo>
                    <a:pt x="528" y="301"/>
                    <a:pt x="531" y="301"/>
                    <a:pt x="533" y="301"/>
                  </a:cubicBezTo>
                  <a:cubicBezTo>
                    <a:pt x="536" y="306"/>
                    <a:pt x="540" y="311"/>
                    <a:pt x="544" y="314"/>
                  </a:cubicBezTo>
                  <a:cubicBezTo>
                    <a:pt x="563" y="328"/>
                    <a:pt x="572" y="334"/>
                    <a:pt x="573" y="343"/>
                  </a:cubicBezTo>
                  <a:cubicBezTo>
                    <a:pt x="573" y="348"/>
                    <a:pt x="571" y="353"/>
                    <a:pt x="568" y="357"/>
                  </a:cubicBezTo>
                  <a:cubicBezTo>
                    <a:pt x="565" y="356"/>
                    <a:pt x="562" y="354"/>
                    <a:pt x="557" y="350"/>
                  </a:cubicBezTo>
                  <a:close/>
                  <a:moveTo>
                    <a:pt x="571" y="392"/>
                  </a:moveTo>
                  <a:cubicBezTo>
                    <a:pt x="570" y="390"/>
                    <a:pt x="570" y="388"/>
                    <a:pt x="571" y="386"/>
                  </a:cubicBezTo>
                  <a:cubicBezTo>
                    <a:pt x="576" y="376"/>
                    <a:pt x="584" y="365"/>
                    <a:pt x="596" y="375"/>
                  </a:cubicBezTo>
                  <a:cubicBezTo>
                    <a:pt x="609" y="384"/>
                    <a:pt x="608" y="399"/>
                    <a:pt x="608" y="399"/>
                  </a:cubicBezTo>
                  <a:cubicBezTo>
                    <a:pt x="608" y="399"/>
                    <a:pt x="608" y="399"/>
                    <a:pt x="608" y="399"/>
                  </a:cubicBezTo>
                  <a:cubicBezTo>
                    <a:pt x="596" y="397"/>
                    <a:pt x="582" y="394"/>
                    <a:pt x="571" y="392"/>
                  </a:cubicBezTo>
                  <a:close/>
                  <a:moveTo>
                    <a:pt x="692" y="834"/>
                  </a:moveTo>
                  <a:cubicBezTo>
                    <a:pt x="688" y="844"/>
                    <a:pt x="687" y="856"/>
                    <a:pt x="687" y="856"/>
                  </a:cubicBezTo>
                  <a:cubicBezTo>
                    <a:pt x="687" y="856"/>
                    <a:pt x="661" y="858"/>
                    <a:pt x="658" y="865"/>
                  </a:cubicBezTo>
                  <a:cubicBezTo>
                    <a:pt x="654" y="872"/>
                    <a:pt x="654" y="891"/>
                    <a:pt x="652" y="894"/>
                  </a:cubicBezTo>
                  <a:cubicBezTo>
                    <a:pt x="649" y="897"/>
                    <a:pt x="637" y="912"/>
                    <a:pt x="634" y="916"/>
                  </a:cubicBezTo>
                  <a:cubicBezTo>
                    <a:pt x="632" y="919"/>
                    <a:pt x="626" y="929"/>
                    <a:pt x="626" y="929"/>
                  </a:cubicBezTo>
                  <a:cubicBezTo>
                    <a:pt x="626" y="929"/>
                    <a:pt x="627" y="894"/>
                    <a:pt x="624" y="877"/>
                  </a:cubicBezTo>
                  <a:cubicBezTo>
                    <a:pt x="620" y="861"/>
                    <a:pt x="619" y="857"/>
                    <a:pt x="619" y="857"/>
                  </a:cubicBezTo>
                  <a:cubicBezTo>
                    <a:pt x="619" y="857"/>
                    <a:pt x="638" y="816"/>
                    <a:pt x="643" y="804"/>
                  </a:cubicBezTo>
                  <a:cubicBezTo>
                    <a:pt x="647" y="791"/>
                    <a:pt x="656" y="765"/>
                    <a:pt x="656" y="765"/>
                  </a:cubicBezTo>
                  <a:cubicBezTo>
                    <a:pt x="656" y="765"/>
                    <a:pt x="669" y="779"/>
                    <a:pt x="674" y="793"/>
                  </a:cubicBezTo>
                  <a:cubicBezTo>
                    <a:pt x="678" y="806"/>
                    <a:pt x="704" y="816"/>
                    <a:pt x="704" y="816"/>
                  </a:cubicBezTo>
                  <a:cubicBezTo>
                    <a:pt x="704" y="816"/>
                    <a:pt x="697" y="825"/>
                    <a:pt x="692" y="834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hu-HU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  <p:sp>
          <p:nvSpPr>
            <p:cNvPr id="9" name="Freeform 7"/>
            <p:cNvSpPr>
              <a:spLocks noEditPoints="1"/>
            </p:cNvSpPr>
            <p:nvPr/>
          </p:nvSpPr>
          <p:spPr bwMode="gray">
            <a:xfrm>
              <a:off x="2193" y="1120"/>
              <a:ext cx="699" cy="2136"/>
            </a:xfrm>
            <a:custGeom>
              <a:avLst/>
              <a:gdLst>
                <a:gd name="T0" fmla="*/ 245 w 895"/>
                <a:gd name="T1" fmla="*/ 347 h 2740"/>
                <a:gd name="T2" fmla="*/ 247 w 895"/>
                <a:gd name="T3" fmla="*/ 302 h 2740"/>
                <a:gd name="T4" fmla="*/ 244 w 895"/>
                <a:gd name="T5" fmla="*/ 261 h 2740"/>
                <a:gd name="T6" fmla="*/ 238 w 895"/>
                <a:gd name="T7" fmla="*/ 188 h 2740"/>
                <a:gd name="T8" fmla="*/ 201 w 895"/>
                <a:gd name="T9" fmla="*/ 128 h 2740"/>
                <a:gd name="T10" fmla="*/ 169 w 895"/>
                <a:gd name="T11" fmla="*/ 113 h 2740"/>
                <a:gd name="T12" fmla="*/ 183 w 895"/>
                <a:gd name="T13" fmla="*/ 81 h 2740"/>
                <a:gd name="T14" fmla="*/ 188 w 895"/>
                <a:gd name="T15" fmla="*/ 58 h 2740"/>
                <a:gd name="T16" fmla="*/ 193 w 895"/>
                <a:gd name="T17" fmla="*/ 31 h 2740"/>
                <a:gd name="T18" fmla="*/ 186 w 895"/>
                <a:gd name="T19" fmla="*/ 16 h 2740"/>
                <a:gd name="T20" fmla="*/ 173 w 895"/>
                <a:gd name="T21" fmla="*/ 5 h 2740"/>
                <a:gd name="T22" fmla="*/ 160 w 895"/>
                <a:gd name="T23" fmla="*/ 2 h 2740"/>
                <a:gd name="T24" fmla="*/ 137 w 895"/>
                <a:gd name="T25" fmla="*/ 2 h 2740"/>
                <a:gd name="T26" fmla="*/ 127 w 895"/>
                <a:gd name="T27" fmla="*/ 7 h 2740"/>
                <a:gd name="T28" fmla="*/ 118 w 895"/>
                <a:gd name="T29" fmla="*/ 16 h 2740"/>
                <a:gd name="T30" fmla="*/ 112 w 895"/>
                <a:gd name="T31" fmla="*/ 27 h 2740"/>
                <a:gd name="T32" fmla="*/ 110 w 895"/>
                <a:gd name="T33" fmla="*/ 40 h 2740"/>
                <a:gd name="T34" fmla="*/ 110 w 895"/>
                <a:gd name="T35" fmla="*/ 51 h 2740"/>
                <a:gd name="T36" fmla="*/ 116 w 895"/>
                <a:gd name="T37" fmla="*/ 80 h 2740"/>
                <a:gd name="T38" fmla="*/ 107 w 895"/>
                <a:gd name="T39" fmla="*/ 110 h 2740"/>
                <a:gd name="T40" fmla="*/ 68 w 895"/>
                <a:gd name="T41" fmla="*/ 128 h 2740"/>
                <a:gd name="T42" fmla="*/ 23 w 895"/>
                <a:gd name="T43" fmla="*/ 159 h 2740"/>
                <a:gd name="T44" fmla="*/ 11 w 895"/>
                <a:gd name="T45" fmla="*/ 239 h 2740"/>
                <a:gd name="T46" fmla="*/ 2 w 895"/>
                <a:gd name="T47" fmla="*/ 277 h 2740"/>
                <a:gd name="T48" fmla="*/ 45 w 895"/>
                <a:gd name="T49" fmla="*/ 313 h 2740"/>
                <a:gd name="T50" fmla="*/ 55 w 895"/>
                <a:gd name="T51" fmla="*/ 352 h 2740"/>
                <a:gd name="T52" fmla="*/ 58 w 895"/>
                <a:gd name="T53" fmla="*/ 405 h 2740"/>
                <a:gd name="T54" fmla="*/ 71 w 895"/>
                <a:gd name="T55" fmla="*/ 497 h 2740"/>
                <a:gd name="T56" fmla="*/ 73 w 895"/>
                <a:gd name="T57" fmla="*/ 656 h 2740"/>
                <a:gd name="T58" fmla="*/ 55 w 895"/>
                <a:gd name="T59" fmla="*/ 658 h 2740"/>
                <a:gd name="T60" fmla="*/ 52 w 895"/>
                <a:gd name="T61" fmla="*/ 702 h 2740"/>
                <a:gd name="T62" fmla="*/ 75 w 895"/>
                <a:gd name="T63" fmla="*/ 774 h 2740"/>
                <a:gd name="T64" fmla="*/ 97 w 895"/>
                <a:gd name="T65" fmla="*/ 768 h 2740"/>
                <a:gd name="T66" fmla="*/ 95 w 895"/>
                <a:gd name="T67" fmla="*/ 733 h 2740"/>
                <a:gd name="T68" fmla="*/ 96 w 895"/>
                <a:gd name="T69" fmla="*/ 744 h 2740"/>
                <a:gd name="T70" fmla="*/ 101 w 895"/>
                <a:gd name="T71" fmla="*/ 724 h 2740"/>
                <a:gd name="T72" fmla="*/ 117 w 895"/>
                <a:gd name="T73" fmla="*/ 727 h 2740"/>
                <a:gd name="T74" fmla="*/ 123 w 895"/>
                <a:gd name="T75" fmla="*/ 750 h 2740"/>
                <a:gd name="T76" fmla="*/ 172 w 895"/>
                <a:gd name="T77" fmla="*/ 779 h 2740"/>
                <a:gd name="T78" fmla="*/ 166 w 895"/>
                <a:gd name="T79" fmla="*/ 740 h 2740"/>
                <a:gd name="T80" fmla="*/ 169 w 895"/>
                <a:gd name="T81" fmla="*/ 708 h 2740"/>
                <a:gd name="T82" fmla="*/ 163 w 895"/>
                <a:gd name="T83" fmla="*/ 666 h 2740"/>
                <a:gd name="T84" fmla="*/ 248 w 895"/>
                <a:gd name="T85" fmla="*/ 556 h 2740"/>
                <a:gd name="T86" fmla="*/ 247 w 895"/>
                <a:gd name="T87" fmla="*/ 465 h 2740"/>
                <a:gd name="T88" fmla="*/ 241 w 895"/>
                <a:gd name="T89" fmla="*/ 434 h 2740"/>
                <a:gd name="T90" fmla="*/ 166 w 895"/>
                <a:gd name="T91" fmla="*/ 544 h 2740"/>
                <a:gd name="T92" fmla="*/ 153 w 895"/>
                <a:gd name="T93" fmla="*/ 557 h 2740"/>
                <a:gd name="T94" fmla="*/ 159 w 895"/>
                <a:gd name="T95" fmla="*/ 483 h 2740"/>
                <a:gd name="T96" fmla="*/ 173 w 895"/>
                <a:gd name="T97" fmla="*/ 529 h 27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5"/>
                <a:gd name="T148" fmla="*/ 0 h 2740"/>
                <a:gd name="T149" fmla="*/ 895 w 895"/>
                <a:gd name="T150" fmla="*/ 2740 h 27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5" h="2740">
                  <a:moveTo>
                    <a:pt x="841" y="1413"/>
                  </a:moveTo>
                  <a:cubicBezTo>
                    <a:pt x="841" y="1413"/>
                    <a:pt x="895" y="1407"/>
                    <a:pt x="891" y="1381"/>
                  </a:cubicBezTo>
                  <a:cubicBezTo>
                    <a:pt x="886" y="1356"/>
                    <a:pt x="877" y="1290"/>
                    <a:pt x="875" y="1280"/>
                  </a:cubicBezTo>
                  <a:cubicBezTo>
                    <a:pt x="874" y="1269"/>
                    <a:pt x="849" y="1214"/>
                    <a:pt x="845" y="1204"/>
                  </a:cubicBezTo>
                  <a:cubicBezTo>
                    <a:pt x="841" y="1193"/>
                    <a:pt x="835" y="1174"/>
                    <a:pt x="835" y="1174"/>
                  </a:cubicBezTo>
                  <a:cubicBezTo>
                    <a:pt x="835" y="1174"/>
                    <a:pt x="853" y="1161"/>
                    <a:pt x="853" y="1140"/>
                  </a:cubicBezTo>
                  <a:cubicBezTo>
                    <a:pt x="853" y="1120"/>
                    <a:pt x="844" y="1108"/>
                    <a:pt x="845" y="1094"/>
                  </a:cubicBezTo>
                  <a:cubicBezTo>
                    <a:pt x="845" y="1081"/>
                    <a:pt x="842" y="1062"/>
                    <a:pt x="852" y="1050"/>
                  </a:cubicBezTo>
                  <a:cubicBezTo>
                    <a:pt x="862" y="1038"/>
                    <a:pt x="869" y="1003"/>
                    <a:pt x="867" y="989"/>
                  </a:cubicBezTo>
                  <a:cubicBezTo>
                    <a:pt x="866" y="975"/>
                    <a:pt x="859" y="970"/>
                    <a:pt x="863" y="960"/>
                  </a:cubicBezTo>
                  <a:cubicBezTo>
                    <a:pt x="867" y="950"/>
                    <a:pt x="865" y="935"/>
                    <a:pt x="858" y="928"/>
                  </a:cubicBezTo>
                  <a:cubicBezTo>
                    <a:pt x="851" y="921"/>
                    <a:pt x="842" y="913"/>
                    <a:pt x="842" y="908"/>
                  </a:cubicBezTo>
                  <a:cubicBezTo>
                    <a:pt x="842" y="904"/>
                    <a:pt x="850" y="886"/>
                    <a:pt x="843" y="872"/>
                  </a:cubicBezTo>
                  <a:cubicBezTo>
                    <a:pt x="835" y="858"/>
                    <a:pt x="829" y="846"/>
                    <a:pt x="831" y="839"/>
                  </a:cubicBezTo>
                  <a:cubicBezTo>
                    <a:pt x="833" y="832"/>
                    <a:pt x="836" y="787"/>
                    <a:pt x="832" y="744"/>
                  </a:cubicBezTo>
                  <a:cubicBezTo>
                    <a:pt x="829" y="700"/>
                    <a:pt x="820" y="662"/>
                    <a:pt x="820" y="652"/>
                  </a:cubicBezTo>
                  <a:cubicBezTo>
                    <a:pt x="821" y="641"/>
                    <a:pt x="814" y="614"/>
                    <a:pt x="813" y="604"/>
                  </a:cubicBezTo>
                  <a:cubicBezTo>
                    <a:pt x="811" y="594"/>
                    <a:pt x="809" y="516"/>
                    <a:pt x="799" y="498"/>
                  </a:cubicBezTo>
                  <a:cubicBezTo>
                    <a:pt x="789" y="479"/>
                    <a:pt x="778" y="468"/>
                    <a:pt x="761" y="466"/>
                  </a:cubicBezTo>
                  <a:cubicBezTo>
                    <a:pt x="745" y="463"/>
                    <a:pt x="715" y="451"/>
                    <a:pt x="692" y="444"/>
                  </a:cubicBezTo>
                  <a:cubicBezTo>
                    <a:pt x="668" y="437"/>
                    <a:pt x="635" y="419"/>
                    <a:pt x="620" y="415"/>
                  </a:cubicBezTo>
                  <a:cubicBezTo>
                    <a:pt x="605" y="411"/>
                    <a:pt x="584" y="406"/>
                    <a:pt x="584" y="406"/>
                  </a:cubicBezTo>
                  <a:cubicBezTo>
                    <a:pt x="584" y="391"/>
                    <a:pt x="584" y="391"/>
                    <a:pt x="584" y="391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4" y="388"/>
                    <a:pt x="585" y="380"/>
                    <a:pt x="586" y="376"/>
                  </a:cubicBezTo>
                  <a:cubicBezTo>
                    <a:pt x="588" y="370"/>
                    <a:pt x="591" y="364"/>
                    <a:pt x="591" y="364"/>
                  </a:cubicBezTo>
                  <a:cubicBezTo>
                    <a:pt x="591" y="364"/>
                    <a:pt x="609" y="338"/>
                    <a:pt x="618" y="317"/>
                  </a:cubicBezTo>
                  <a:cubicBezTo>
                    <a:pt x="627" y="295"/>
                    <a:pt x="627" y="283"/>
                    <a:pt x="627" y="283"/>
                  </a:cubicBezTo>
                  <a:cubicBezTo>
                    <a:pt x="627" y="283"/>
                    <a:pt x="643" y="269"/>
                    <a:pt x="644" y="257"/>
                  </a:cubicBezTo>
                  <a:cubicBezTo>
                    <a:pt x="645" y="245"/>
                    <a:pt x="645" y="233"/>
                    <a:pt x="646" y="225"/>
                  </a:cubicBezTo>
                  <a:cubicBezTo>
                    <a:pt x="647" y="218"/>
                    <a:pt x="647" y="209"/>
                    <a:pt x="647" y="207"/>
                  </a:cubicBezTo>
                  <a:cubicBezTo>
                    <a:pt x="647" y="204"/>
                    <a:pt x="646" y="200"/>
                    <a:pt x="646" y="200"/>
                  </a:cubicBezTo>
                  <a:cubicBezTo>
                    <a:pt x="646" y="200"/>
                    <a:pt x="662" y="175"/>
                    <a:pt x="661" y="169"/>
                  </a:cubicBezTo>
                  <a:cubicBezTo>
                    <a:pt x="660" y="164"/>
                    <a:pt x="663" y="156"/>
                    <a:pt x="665" y="151"/>
                  </a:cubicBezTo>
                  <a:cubicBezTo>
                    <a:pt x="667" y="147"/>
                    <a:pt x="664" y="133"/>
                    <a:pt x="664" y="125"/>
                  </a:cubicBezTo>
                  <a:cubicBezTo>
                    <a:pt x="665" y="117"/>
                    <a:pt x="667" y="111"/>
                    <a:pt x="665" y="108"/>
                  </a:cubicBezTo>
                  <a:cubicBezTo>
                    <a:pt x="664" y="105"/>
                    <a:pt x="656" y="96"/>
                    <a:pt x="655" y="90"/>
                  </a:cubicBezTo>
                  <a:cubicBezTo>
                    <a:pt x="653" y="85"/>
                    <a:pt x="655" y="79"/>
                    <a:pt x="653" y="77"/>
                  </a:cubicBezTo>
                  <a:cubicBezTo>
                    <a:pt x="651" y="76"/>
                    <a:pt x="645" y="71"/>
                    <a:pt x="644" y="68"/>
                  </a:cubicBezTo>
                  <a:cubicBezTo>
                    <a:pt x="643" y="66"/>
                    <a:pt x="639" y="56"/>
                    <a:pt x="639" y="54"/>
                  </a:cubicBezTo>
                  <a:cubicBezTo>
                    <a:pt x="638" y="52"/>
                    <a:pt x="629" y="46"/>
                    <a:pt x="629" y="46"/>
                  </a:cubicBezTo>
                  <a:cubicBezTo>
                    <a:pt x="629" y="46"/>
                    <a:pt x="619" y="41"/>
                    <a:pt x="615" y="35"/>
                  </a:cubicBezTo>
                  <a:cubicBezTo>
                    <a:pt x="612" y="28"/>
                    <a:pt x="610" y="26"/>
                    <a:pt x="607" y="26"/>
                  </a:cubicBezTo>
                  <a:cubicBezTo>
                    <a:pt x="604" y="26"/>
                    <a:pt x="596" y="21"/>
                    <a:pt x="593" y="19"/>
                  </a:cubicBezTo>
                  <a:cubicBezTo>
                    <a:pt x="590" y="16"/>
                    <a:pt x="590" y="13"/>
                    <a:pt x="587" y="13"/>
                  </a:cubicBezTo>
                  <a:cubicBezTo>
                    <a:pt x="584" y="14"/>
                    <a:pt x="579" y="9"/>
                    <a:pt x="574" y="9"/>
                  </a:cubicBezTo>
                  <a:cubicBezTo>
                    <a:pt x="570" y="10"/>
                    <a:pt x="565" y="13"/>
                    <a:pt x="562" y="9"/>
                  </a:cubicBezTo>
                  <a:cubicBezTo>
                    <a:pt x="559" y="6"/>
                    <a:pt x="555" y="8"/>
                    <a:pt x="551" y="9"/>
                  </a:cubicBezTo>
                  <a:cubicBezTo>
                    <a:pt x="548" y="10"/>
                    <a:pt x="543" y="3"/>
                    <a:pt x="540" y="3"/>
                  </a:cubicBezTo>
                  <a:cubicBezTo>
                    <a:pt x="536" y="3"/>
                    <a:pt x="523" y="0"/>
                    <a:pt x="514" y="3"/>
                  </a:cubicBezTo>
                  <a:cubicBezTo>
                    <a:pt x="505" y="5"/>
                    <a:pt x="481" y="2"/>
                    <a:pt x="479" y="3"/>
                  </a:cubicBezTo>
                  <a:cubicBezTo>
                    <a:pt x="477" y="3"/>
                    <a:pt x="476" y="7"/>
                    <a:pt x="470" y="6"/>
                  </a:cubicBezTo>
                  <a:cubicBezTo>
                    <a:pt x="465" y="5"/>
                    <a:pt x="460" y="7"/>
                    <a:pt x="460" y="9"/>
                  </a:cubicBezTo>
                  <a:cubicBezTo>
                    <a:pt x="459" y="12"/>
                    <a:pt x="458" y="13"/>
                    <a:pt x="454" y="14"/>
                  </a:cubicBezTo>
                  <a:cubicBezTo>
                    <a:pt x="450" y="15"/>
                    <a:pt x="444" y="17"/>
                    <a:pt x="444" y="19"/>
                  </a:cubicBezTo>
                  <a:cubicBezTo>
                    <a:pt x="443" y="21"/>
                    <a:pt x="438" y="26"/>
                    <a:pt x="436" y="26"/>
                  </a:cubicBezTo>
                  <a:cubicBezTo>
                    <a:pt x="435" y="26"/>
                    <a:pt x="429" y="26"/>
                    <a:pt x="426" y="29"/>
                  </a:cubicBezTo>
                  <a:cubicBezTo>
                    <a:pt x="424" y="33"/>
                    <a:pt x="421" y="36"/>
                    <a:pt x="419" y="38"/>
                  </a:cubicBezTo>
                  <a:cubicBezTo>
                    <a:pt x="417" y="40"/>
                    <a:pt x="409" y="45"/>
                    <a:pt x="406" y="46"/>
                  </a:cubicBezTo>
                  <a:cubicBezTo>
                    <a:pt x="404" y="47"/>
                    <a:pt x="404" y="51"/>
                    <a:pt x="405" y="54"/>
                  </a:cubicBezTo>
                  <a:cubicBezTo>
                    <a:pt x="405" y="57"/>
                    <a:pt x="402" y="62"/>
                    <a:pt x="402" y="62"/>
                  </a:cubicBezTo>
                  <a:cubicBezTo>
                    <a:pt x="402" y="62"/>
                    <a:pt x="396" y="68"/>
                    <a:pt x="394" y="72"/>
                  </a:cubicBezTo>
                  <a:cubicBezTo>
                    <a:pt x="392" y="76"/>
                    <a:pt x="388" y="85"/>
                    <a:pt x="387" y="87"/>
                  </a:cubicBezTo>
                  <a:cubicBezTo>
                    <a:pt x="387" y="88"/>
                    <a:pt x="386" y="91"/>
                    <a:pt x="384" y="94"/>
                  </a:cubicBezTo>
                  <a:cubicBezTo>
                    <a:pt x="382" y="98"/>
                    <a:pt x="380" y="108"/>
                    <a:pt x="380" y="108"/>
                  </a:cubicBezTo>
                  <a:cubicBezTo>
                    <a:pt x="380" y="108"/>
                    <a:pt x="383" y="109"/>
                    <a:pt x="384" y="112"/>
                  </a:cubicBezTo>
                  <a:cubicBezTo>
                    <a:pt x="384" y="115"/>
                    <a:pt x="383" y="121"/>
                    <a:pt x="382" y="123"/>
                  </a:cubicBezTo>
                  <a:cubicBezTo>
                    <a:pt x="382" y="126"/>
                    <a:pt x="379" y="135"/>
                    <a:pt x="379" y="137"/>
                  </a:cubicBezTo>
                  <a:cubicBezTo>
                    <a:pt x="379" y="140"/>
                    <a:pt x="380" y="143"/>
                    <a:pt x="381" y="145"/>
                  </a:cubicBezTo>
                  <a:cubicBezTo>
                    <a:pt x="381" y="148"/>
                    <a:pt x="382" y="155"/>
                    <a:pt x="381" y="159"/>
                  </a:cubicBezTo>
                  <a:cubicBezTo>
                    <a:pt x="379" y="162"/>
                    <a:pt x="379" y="167"/>
                    <a:pt x="378" y="170"/>
                  </a:cubicBezTo>
                  <a:cubicBezTo>
                    <a:pt x="377" y="172"/>
                    <a:pt x="378" y="175"/>
                    <a:pt x="378" y="175"/>
                  </a:cubicBezTo>
                  <a:cubicBezTo>
                    <a:pt x="378" y="175"/>
                    <a:pt x="368" y="175"/>
                    <a:pt x="366" y="194"/>
                  </a:cubicBezTo>
                  <a:cubicBezTo>
                    <a:pt x="364" y="212"/>
                    <a:pt x="366" y="242"/>
                    <a:pt x="373" y="251"/>
                  </a:cubicBezTo>
                  <a:cubicBezTo>
                    <a:pt x="380" y="261"/>
                    <a:pt x="388" y="271"/>
                    <a:pt x="392" y="273"/>
                  </a:cubicBezTo>
                  <a:cubicBezTo>
                    <a:pt x="395" y="276"/>
                    <a:pt x="402" y="279"/>
                    <a:pt x="402" y="279"/>
                  </a:cubicBezTo>
                  <a:cubicBezTo>
                    <a:pt x="402" y="279"/>
                    <a:pt x="401" y="306"/>
                    <a:pt x="401" y="315"/>
                  </a:cubicBezTo>
                  <a:cubicBezTo>
                    <a:pt x="400" y="324"/>
                    <a:pt x="399" y="340"/>
                    <a:pt x="399" y="340"/>
                  </a:cubicBezTo>
                  <a:cubicBezTo>
                    <a:pt x="399" y="340"/>
                    <a:pt x="394" y="339"/>
                    <a:pt x="389" y="346"/>
                  </a:cubicBezTo>
                  <a:cubicBezTo>
                    <a:pt x="384" y="353"/>
                    <a:pt x="377" y="371"/>
                    <a:pt x="369" y="381"/>
                  </a:cubicBezTo>
                  <a:cubicBezTo>
                    <a:pt x="362" y="390"/>
                    <a:pt x="356" y="395"/>
                    <a:pt x="356" y="395"/>
                  </a:cubicBezTo>
                  <a:cubicBezTo>
                    <a:pt x="347" y="401"/>
                    <a:pt x="347" y="401"/>
                    <a:pt x="347" y="401"/>
                  </a:cubicBezTo>
                  <a:cubicBezTo>
                    <a:pt x="347" y="401"/>
                    <a:pt x="319" y="418"/>
                    <a:pt x="309" y="420"/>
                  </a:cubicBezTo>
                  <a:cubicBezTo>
                    <a:pt x="298" y="421"/>
                    <a:pt x="249" y="437"/>
                    <a:pt x="233" y="447"/>
                  </a:cubicBezTo>
                  <a:cubicBezTo>
                    <a:pt x="216" y="457"/>
                    <a:pt x="175" y="474"/>
                    <a:pt x="163" y="481"/>
                  </a:cubicBezTo>
                  <a:cubicBezTo>
                    <a:pt x="152" y="488"/>
                    <a:pt x="125" y="497"/>
                    <a:pt x="121" y="500"/>
                  </a:cubicBezTo>
                  <a:cubicBezTo>
                    <a:pt x="117" y="504"/>
                    <a:pt x="110" y="511"/>
                    <a:pt x="110" y="511"/>
                  </a:cubicBezTo>
                  <a:cubicBezTo>
                    <a:pt x="110" y="511"/>
                    <a:pt x="89" y="530"/>
                    <a:pt x="82" y="553"/>
                  </a:cubicBezTo>
                  <a:cubicBezTo>
                    <a:pt x="75" y="576"/>
                    <a:pt x="69" y="610"/>
                    <a:pt x="68" y="623"/>
                  </a:cubicBezTo>
                  <a:cubicBezTo>
                    <a:pt x="68" y="637"/>
                    <a:pt x="69" y="643"/>
                    <a:pt x="67" y="645"/>
                  </a:cubicBezTo>
                  <a:cubicBezTo>
                    <a:pt x="65" y="648"/>
                    <a:pt x="56" y="684"/>
                    <a:pt x="53" y="719"/>
                  </a:cubicBezTo>
                  <a:cubicBezTo>
                    <a:pt x="50" y="754"/>
                    <a:pt x="41" y="824"/>
                    <a:pt x="38" y="833"/>
                  </a:cubicBezTo>
                  <a:cubicBezTo>
                    <a:pt x="38" y="833"/>
                    <a:pt x="27" y="867"/>
                    <a:pt x="21" y="875"/>
                  </a:cubicBezTo>
                  <a:cubicBezTo>
                    <a:pt x="15" y="883"/>
                    <a:pt x="5" y="895"/>
                    <a:pt x="5" y="904"/>
                  </a:cubicBezTo>
                  <a:cubicBezTo>
                    <a:pt x="5" y="912"/>
                    <a:pt x="7" y="918"/>
                    <a:pt x="5" y="929"/>
                  </a:cubicBezTo>
                  <a:cubicBezTo>
                    <a:pt x="3" y="941"/>
                    <a:pt x="0" y="956"/>
                    <a:pt x="6" y="964"/>
                  </a:cubicBezTo>
                  <a:cubicBezTo>
                    <a:pt x="12" y="971"/>
                    <a:pt x="18" y="976"/>
                    <a:pt x="18" y="976"/>
                  </a:cubicBezTo>
                  <a:cubicBezTo>
                    <a:pt x="18" y="976"/>
                    <a:pt x="30" y="1011"/>
                    <a:pt x="46" y="1025"/>
                  </a:cubicBezTo>
                  <a:cubicBezTo>
                    <a:pt x="62" y="1039"/>
                    <a:pt x="78" y="1041"/>
                    <a:pt x="91" y="1053"/>
                  </a:cubicBezTo>
                  <a:cubicBezTo>
                    <a:pt x="103" y="1064"/>
                    <a:pt x="145" y="1081"/>
                    <a:pt x="152" y="1084"/>
                  </a:cubicBezTo>
                  <a:cubicBezTo>
                    <a:pt x="158" y="1086"/>
                    <a:pt x="170" y="1088"/>
                    <a:pt x="175" y="1091"/>
                  </a:cubicBezTo>
                  <a:cubicBezTo>
                    <a:pt x="180" y="1094"/>
                    <a:pt x="188" y="1102"/>
                    <a:pt x="188" y="1102"/>
                  </a:cubicBezTo>
                  <a:cubicBezTo>
                    <a:pt x="188" y="1102"/>
                    <a:pt x="182" y="1133"/>
                    <a:pt x="183" y="1155"/>
                  </a:cubicBezTo>
                  <a:cubicBezTo>
                    <a:pt x="184" y="1178"/>
                    <a:pt x="187" y="1219"/>
                    <a:pt x="187" y="1219"/>
                  </a:cubicBezTo>
                  <a:cubicBezTo>
                    <a:pt x="187" y="1219"/>
                    <a:pt x="175" y="1254"/>
                    <a:pt x="177" y="1263"/>
                  </a:cubicBezTo>
                  <a:cubicBezTo>
                    <a:pt x="179" y="1272"/>
                    <a:pt x="185" y="1274"/>
                    <a:pt x="185" y="1274"/>
                  </a:cubicBezTo>
                  <a:cubicBezTo>
                    <a:pt x="185" y="1274"/>
                    <a:pt x="190" y="1328"/>
                    <a:pt x="194" y="1345"/>
                  </a:cubicBezTo>
                  <a:cubicBezTo>
                    <a:pt x="198" y="1362"/>
                    <a:pt x="201" y="1389"/>
                    <a:pt x="199" y="1404"/>
                  </a:cubicBezTo>
                  <a:cubicBezTo>
                    <a:pt x="197" y="1420"/>
                    <a:pt x="207" y="1455"/>
                    <a:pt x="206" y="1467"/>
                  </a:cubicBezTo>
                  <a:cubicBezTo>
                    <a:pt x="204" y="1479"/>
                    <a:pt x="205" y="1526"/>
                    <a:pt x="206" y="1538"/>
                  </a:cubicBezTo>
                  <a:cubicBezTo>
                    <a:pt x="207" y="1577"/>
                    <a:pt x="238" y="1588"/>
                    <a:pt x="238" y="1588"/>
                  </a:cubicBezTo>
                  <a:cubicBezTo>
                    <a:pt x="238" y="1588"/>
                    <a:pt x="243" y="1674"/>
                    <a:pt x="246" y="1728"/>
                  </a:cubicBezTo>
                  <a:cubicBezTo>
                    <a:pt x="249" y="1782"/>
                    <a:pt x="255" y="1902"/>
                    <a:pt x="254" y="1929"/>
                  </a:cubicBezTo>
                  <a:cubicBezTo>
                    <a:pt x="254" y="1956"/>
                    <a:pt x="247" y="2040"/>
                    <a:pt x="250" y="2095"/>
                  </a:cubicBezTo>
                  <a:cubicBezTo>
                    <a:pt x="252" y="2150"/>
                    <a:pt x="261" y="2274"/>
                    <a:pt x="261" y="2274"/>
                  </a:cubicBezTo>
                  <a:cubicBezTo>
                    <a:pt x="252" y="2280"/>
                    <a:pt x="252" y="2280"/>
                    <a:pt x="252" y="2280"/>
                  </a:cubicBezTo>
                  <a:cubicBezTo>
                    <a:pt x="250" y="2285"/>
                    <a:pt x="250" y="2285"/>
                    <a:pt x="250" y="2285"/>
                  </a:cubicBezTo>
                  <a:cubicBezTo>
                    <a:pt x="250" y="2285"/>
                    <a:pt x="242" y="2282"/>
                    <a:pt x="230" y="2283"/>
                  </a:cubicBezTo>
                  <a:cubicBezTo>
                    <a:pt x="217" y="2284"/>
                    <a:pt x="207" y="2287"/>
                    <a:pt x="207" y="2287"/>
                  </a:cubicBezTo>
                  <a:cubicBezTo>
                    <a:pt x="207" y="2287"/>
                    <a:pt x="199" y="2283"/>
                    <a:pt x="189" y="2286"/>
                  </a:cubicBezTo>
                  <a:cubicBezTo>
                    <a:pt x="179" y="2289"/>
                    <a:pt x="163" y="2292"/>
                    <a:pt x="163" y="2292"/>
                  </a:cubicBezTo>
                  <a:cubicBezTo>
                    <a:pt x="163" y="2292"/>
                    <a:pt x="151" y="2301"/>
                    <a:pt x="151" y="2331"/>
                  </a:cubicBezTo>
                  <a:cubicBezTo>
                    <a:pt x="152" y="2361"/>
                    <a:pt x="162" y="2388"/>
                    <a:pt x="167" y="2405"/>
                  </a:cubicBezTo>
                  <a:cubicBezTo>
                    <a:pt x="173" y="2423"/>
                    <a:pt x="181" y="2436"/>
                    <a:pt x="181" y="2436"/>
                  </a:cubicBezTo>
                  <a:cubicBezTo>
                    <a:pt x="208" y="2432"/>
                    <a:pt x="208" y="2432"/>
                    <a:pt x="208" y="2432"/>
                  </a:cubicBezTo>
                  <a:cubicBezTo>
                    <a:pt x="208" y="2432"/>
                    <a:pt x="218" y="2456"/>
                    <a:pt x="214" y="2478"/>
                  </a:cubicBezTo>
                  <a:cubicBezTo>
                    <a:pt x="210" y="2501"/>
                    <a:pt x="206" y="2546"/>
                    <a:pt x="213" y="2581"/>
                  </a:cubicBezTo>
                  <a:cubicBezTo>
                    <a:pt x="220" y="2617"/>
                    <a:pt x="240" y="2666"/>
                    <a:pt x="259" y="2689"/>
                  </a:cubicBezTo>
                  <a:cubicBezTo>
                    <a:pt x="279" y="2712"/>
                    <a:pt x="291" y="2740"/>
                    <a:pt x="298" y="2739"/>
                  </a:cubicBezTo>
                  <a:cubicBezTo>
                    <a:pt x="305" y="2738"/>
                    <a:pt x="315" y="2731"/>
                    <a:pt x="315" y="2728"/>
                  </a:cubicBezTo>
                  <a:cubicBezTo>
                    <a:pt x="314" y="2725"/>
                    <a:pt x="317" y="2717"/>
                    <a:pt x="317" y="2717"/>
                  </a:cubicBezTo>
                  <a:cubicBezTo>
                    <a:pt x="317" y="2717"/>
                    <a:pt x="339" y="2687"/>
                    <a:pt x="334" y="2666"/>
                  </a:cubicBezTo>
                  <a:cubicBezTo>
                    <a:pt x="328" y="2644"/>
                    <a:pt x="316" y="2609"/>
                    <a:pt x="316" y="2601"/>
                  </a:cubicBezTo>
                  <a:cubicBezTo>
                    <a:pt x="316" y="2593"/>
                    <a:pt x="315" y="2584"/>
                    <a:pt x="315" y="2584"/>
                  </a:cubicBezTo>
                  <a:cubicBezTo>
                    <a:pt x="313" y="2570"/>
                    <a:pt x="313" y="2570"/>
                    <a:pt x="313" y="2570"/>
                  </a:cubicBezTo>
                  <a:cubicBezTo>
                    <a:pt x="313" y="2570"/>
                    <a:pt x="319" y="2555"/>
                    <a:pt x="326" y="2546"/>
                  </a:cubicBezTo>
                  <a:cubicBezTo>
                    <a:pt x="333" y="2537"/>
                    <a:pt x="339" y="2532"/>
                    <a:pt x="339" y="2532"/>
                  </a:cubicBezTo>
                  <a:cubicBezTo>
                    <a:pt x="341" y="2531"/>
                    <a:pt x="341" y="2531"/>
                    <a:pt x="341" y="2531"/>
                  </a:cubicBezTo>
                  <a:cubicBezTo>
                    <a:pt x="341" y="2531"/>
                    <a:pt x="343" y="2543"/>
                    <a:pt x="339" y="2560"/>
                  </a:cubicBezTo>
                  <a:cubicBezTo>
                    <a:pt x="335" y="2577"/>
                    <a:pt x="330" y="2585"/>
                    <a:pt x="330" y="2585"/>
                  </a:cubicBezTo>
                  <a:cubicBezTo>
                    <a:pt x="334" y="2591"/>
                    <a:pt x="334" y="2591"/>
                    <a:pt x="334" y="2591"/>
                  </a:cubicBezTo>
                  <a:cubicBezTo>
                    <a:pt x="334" y="2591"/>
                    <a:pt x="345" y="2569"/>
                    <a:pt x="346" y="2555"/>
                  </a:cubicBezTo>
                  <a:cubicBezTo>
                    <a:pt x="347" y="2541"/>
                    <a:pt x="344" y="2530"/>
                    <a:pt x="345" y="2527"/>
                  </a:cubicBezTo>
                  <a:cubicBezTo>
                    <a:pt x="346" y="2523"/>
                    <a:pt x="346" y="2515"/>
                    <a:pt x="346" y="2515"/>
                  </a:cubicBezTo>
                  <a:cubicBezTo>
                    <a:pt x="351" y="2509"/>
                    <a:pt x="351" y="2509"/>
                    <a:pt x="351" y="2509"/>
                  </a:cubicBezTo>
                  <a:cubicBezTo>
                    <a:pt x="351" y="2509"/>
                    <a:pt x="355" y="2513"/>
                    <a:pt x="363" y="2518"/>
                  </a:cubicBezTo>
                  <a:cubicBezTo>
                    <a:pt x="372" y="2523"/>
                    <a:pt x="394" y="2495"/>
                    <a:pt x="398" y="2502"/>
                  </a:cubicBezTo>
                  <a:cubicBezTo>
                    <a:pt x="402" y="2509"/>
                    <a:pt x="396" y="2517"/>
                    <a:pt x="403" y="2526"/>
                  </a:cubicBezTo>
                  <a:cubicBezTo>
                    <a:pt x="411" y="2535"/>
                    <a:pt x="417" y="2550"/>
                    <a:pt x="417" y="2550"/>
                  </a:cubicBezTo>
                  <a:cubicBezTo>
                    <a:pt x="425" y="2550"/>
                    <a:pt x="425" y="2550"/>
                    <a:pt x="425" y="2550"/>
                  </a:cubicBezTo>
                  <a:cubicBezTo>
                    <a:pt x="425" y="2550"/>
                    <a:pt x="422" y="2574"/>
                    <a:pt x="422" y="2584"/>
                  </a:cubicBezTo>
                  <a:cubicBezTo>
                    <a:pt x="422" y="2595"/>
                    <a:pt x="423" y="2605"/>
                    <a:pt x="423" y="2605"/>
                  </a:cubicBezTo>
                  <a:cubicBezTo>
                    <a:pt x="423" y="2605"/>
                    <a:pt x="414" y="2620"/>
                    <a:pt x="413" y="2632"/>
                  </a:cubicBezTo>
                  <a:cubicBezTo>
                    <a:pt x="413" y="2643"/>
                    <a:pt x="433" y="2667"/>
                    <a:pt x="452" y="2679"/>
                  </a:cubicBezTo>
                  <a:cubicBezTo>
                    <a:pt x="471" y="2690"/>
                    <a:pt x="504" y="2709"/>
                    <a:pt x="515" y="2710"/>
                  </a:cubicBezTo>
                  <a:cubicBezTo>
                    <a:pt x="525" y="2710"/>
                    <a:pt x="585" y="2708"/>
                    <a:pt x="592" y="2704"/>
                  </a:cubicBezTo>
                  <a:cubicBezTo>
                    <a:pt x="598" y="2700"/>
                    <a:pt x="600" y="2672"/>
                    <a:pt x="600" y="2664"/>
                  </a:cubicBezTo>
                  <a:cubicBezTo>
                    <a:pt x="601" y="2656"/>
                    <a:pt x="593" y="2646"/>
                    <a:pt x="593" y="2646"/>
                  </a:cubicBezTo>
                  <a:cubicBezTo>
                    <a:pt x="593" y="2646"/>
                    <a:pt x="592" y="2610"/>
                    <a:pt x="585" y="2597"/>
                  </a:cubicBezTo>
                  <a:cubicBezTo>
                    <a:pt x="577" y="2584"/>
                    <a:pt x="570" y="2568"/>
                    <a:pt x="570" y="2568"/>
                  </a:cubicBezTo>
                  <a:cubicBezTo>
                    <a:pt x="570" y="2568"/>
                    <a:pt x="569" y="2554"/>
                    <a:pt x="567" y="2547"/>
                  </a:cubicBezTo>
                  <a:cubicBezTo>
                    <a:pt x="564" y="2540"/>
                    <a:pt x="561" y="2526"/>
                    <a:pt x="561" y="2526"/>
                  </a:cubicBezTo>
                  <a:cubicBezTo>
                    <a:pt x="561" y="2526"/>
                    <a:pt x="579" y="2504"/>
                    <a:pt x="579" y="2488"/>
                  </a:cubicBezTo>
                  <a:cubicBezTo>
                    <a:pt x="580" y="2473"/>
                    <a:pt x="579" y="2458"/>
                    <a:pt x="579" y="2458"/>
                  </a:cubicBezTo>
                  <a:cubicBezTo>
                    <a:pt x="579" y="2458"/>
                    <a:pt x="592" y="2426"/>
                    <a:pt x="579" y="2413"/>
                  </a:cubicBezTo>
                  <a:cubicBezTo>
                    <a:pt x="566" y="2400"/>
                    <a:pt x="547" y="2380"/>
                    <a:pt x="547" y="2380"/>
                  </a:cubicBezTo>
                  <a:cubicBezTo>
                    <a:pt x="547" y="2380"/>
                    <a:pt x="567" y="2363"/>
                    <a:pt x="565" y="2340"/>
                  </a:cubicBezTo>
                  <a:cubicBezTo>
                    <a:pt x="563" y="2317"/>
                    <a:pt x="561" y="2312"/>
                    <a:pt x="561" y="2312"/>
                  </a:cubicBezTo>
                  <a:cubicBezTo>
                    <a:pt x="561" y="2312"/>
                    <a:pt x="639" y="2227"/>
                    <a:pt x="662" y="2200"/>
                  </a:cubicBezTo>
                  <a:cubicBezTo>
                    <a:pt x="685" y="2173"/>
                    <a:pt x="748" y="2093"/>
                    <a:pt x="748" y="2093"/>
                  </a:cubicBezTo>
                  <a:cubicBezTo>
                    <a:pt x="748" y="2093"/>
                    <a:pt x="802" y="2047"/>
                    <a:pt x="821" y="2013"/>
                  </a:cubicBezTo>
                  <a:cubicBezTo>
                    <a:pt x="839" y="1978"/>
                    <a:pt x="854" y="1952"/>
                    <a:pt x="853" y="1932"/>
                  </a:cubicBezTo>
                  <a:cubicBezTo>
                    <a:pt x="852" y="1913"/>
                    <a:pt x="850" y="1894"/>
                    <a:pt x="850" y="1894"/>
                  </a:cubicBezTo>
                  <a:cubicBezTo>
                    <a:pt x="850" y="1894"/>
                    <a:pt x="858" y="1843"/>
                    <a:pt x="857" y="1825"/>
                  </a:cubicBezTo>
                  <a:cubicBezTo>
                    <a:pt x="856" y="1807"/>
                    <a:pt x="850" y="1757"/>
                    <a:pt x="849" y="1736"/>
                  </a:cubicBezTo>
                  <a:cubicBezTo>
                    <a:pt x="848" y="1714"/>
                    <a:pt x="848" y="1633"/>
                    <a:pt x="848" y="1617"/>
                  </a:cubicBezTo>
                  <a:cubicBezTo>
                    <a:pt x="847" y="1602"/>
                    <a:pt x="839" y="1581"/>
                    <a:pt x="842" y="1572"/>
                  </a:cubicBezTo>
                  <a:cubicBezTo>
                    <a:pt x="845" y="1564"/>
                    <a:pt x="844" y="1546"/>
                    <a:pt x="841" y="1540"/>
                  </a:cubicBezTo>
                  <a:cubicBezTo>
                    <a:pt x="838" y="1533"/>
                    <a:pt x="830" y="1527"/>
                    <a:pt x="830" y="1527"/>
                  </a:cubicBezTo>
                  <a:cubicBezTo>
                    <a:pt x="830" y="1507"/>
                    <a:pt x="830" y="1507"/>
                    <a:pt x="830" y="1507"/>
                  </a:cubicBezTo>
                  <a:cubicBezTo>
                    <a:pt x="831" y="1504"/>
                    <a:pt x="831" y="1504"/>
                    <a:pt x="831" y="1504"/>
                  </a:cubicBezTo>
                  <a:lnTo>
                    <a:pt x="841" y="1413"/>
                  </a:lnTo>
                  <a:close/>
                  <a:moveTo>
                    <a:pt x="579" y="1863"/>
                  </a:moveTo>
                  <a:cubicBezTo>
                    <a:pt x="571" y="1869"/>
                    <a:pt x="563" y="1873"/>
                    <a:pt x="570" y="1889"/>
                  </a:cubicBezTo>
                  <a:cubicBezTo>
                    <a:pt x="576" y="1905"/>
                    <a:pt x="573" y="1920"/>
                    <a:pt x="573" y="1920"/>
                  </a:cubicBezTo>
                  <a:cubicBezTo>
                    <a:pt x="573" y="1920"/>
                    <a:pt x="555" y="1921"/>
                    <a:pt x="547" y="1929"/>
                  </a:cubicBezTo>
                  <a:cubicBezTo>
                    <a:pt x="538" y="1938"/>
                    <a:pt x="525" y="1958"/>
                    <a:pt x="525" y="1958"/>
                  </a:cubicBezTo>
                  <a:cubicBezTo>
                    <a:pt x="525" y="1958"/>
                    <a:pt x="522" y="1942"/>
                    <a:pt x="527" y="1935"/>
                  </a:cubicBezTo>
                  <a:cubicBezTo>
                    <a:pt x="531" y="1928"/>
                    <a:pt x="526" y="1880"/>
                    <a:pt x="527" y="1873"/>
                  </a:cubicBezTo>
                  <a:cubicBezTo>
                    <a:pt x="528" y="1867"/>
                    <a:pt x="529" y="1793"/>
                    <a:pt x="532" y="1778"/>
                  </a:cubicBezTo>
                  <a:cubicBezTo>
                    <a:pt x="534" y="1762"/>
                    <a:pt x="535" y="1669"/>
                    <a:pt x="535" y="1669"/>
                  </a:cubicBezTo>
                  <a:cubicBezTo>
                    <a:pt x="535" y="1669"/>
                    <a:pt x="545" y="1671"/>
                    <a:pt x="548" y="1678"/>
                  </a:cubicBezTo>
                  <a:cubicBezTo>
                    <a:pt x="551" y="1685"/>
                    <a:pt x="558" y="1706"/>
                    <a:pt x="564" y="1725"/>
                  </a:cubicBezTo>
                  <a:cubicBezTo>
                    <a:pt x="569" y="1744"/>
                    <a:pt x="586" y="1776"/>
                    <a:pt x="586" y="1776"/>
                  </a:cubicBezTo>
                  <a:cubicBezTo>
                    <a:pt x="586" y="1776"/>
                    <a:pt x="588" y="1795"/>
                    <a:pt x="592" y="1805"/>
                  </a:cubicBezTo>
                  <a:cubicBezTo>
                    <a:pt x="595" y="1815"/>
                    <a:pt x="595" y="1836"/>
                    <a:pt x="595" y="1836"/>
                  </a:cubicBezTo>
                  <a:cubicBezTo>
                    <a:pt x="600" y="1855"/>
                    <a:pt x="600" y="1855"/>
                    <a:pt x="600" y="1855"/>
                  </a:cubicBezTo>
                  <a:cubicBezTo>
                    <a:pt x="600" y="1855"/>
                    <a:pt x="587" y="1856"/>
                    <a:pt x="579" y="1863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  <a:defRPr/>
              </a:pPr>
              <a:endParaRPr lang="hu-HU">
                <a:solidFill>
                  <a:srgbClr val="000000"/>
                </a:solidFill>
                <a:latin typeface="Verdana" pitchFamily="34" charset="0"/>
                <a:cs typeface="Arial" pitchFamily="34" charset="0"/>
              </a:endParaRPr>
            </a:p>
          </p:txBody>
        </p:sp>
      </p:grpSp>
      <p:sp>
        <p:nvSpPr>
          <p:cNvPr id="10" name="Lekerekített téglalap feliratnak 9"/>
          <p:cNvSpPr>
            <a:spLocks noChangeArrowheads="1"/>
          </p:cNvSpPr>
          <p:nvPr/>
        </p:nvSpPr>
        <p:spPr bwMode="auto">
          <a:xfrm>
            <a:off x="6227763" y="1196975"/>
            <a:ext cx="2447925" cy="646113"/>
          </a:xfrm>
          <a:prstGeom prst="wedgeRoundRectCallout">
            <a:avLst>
              <a:gd name="adj1" fmla="val -77134"/>
              <a:gd name="adj2" fmla="val 139060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A szükségből vásárlók inkább férfiak</a:t>
            </a:r>
          </a:p>
        </p:txBody>
      </p:sp>
      <p:sp>
        <p:nvSpPr>
          <p:cNvPr id="11" name="Lekerekített téglalap feliratnak 10"/>
          <p:cNvSpPr>
            <a:spLocks noChangeArrowheads="1"/>
          </p:cNvSpPr>
          <p:nvPr/>
        </p:nvSpPr>
        <p:spPr bwMode="auto">
          <a:xfrm>
            <a:off x="6300788" y="2492375"/>
            <a:ext cx="2447925" cy="647700"/>
          </a:xfrm>
          <a:prstGeom prst="wedgeRoundRectCallout">
            <a:avLst>
              <a:gd name="adj1" fmla="val -77690"/>
              <a:gd name="adj2" fmla="val 48352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Döntő részük még nem töltötte be a 30. évet</a:t>
            </a:r>
          </a:p>
        </p:txBody>
      </p:sp>
      <p:sp>
        <p:nvSpPr>
          <p:cNvPr id="12" name="Lekerekített téglalap feliratnak 11"/>
          <p:cNvSpPr>
            <a:spLocks noChangeArrowheads="1"/>
          </p:cNvSpPr>
          <p:nvPr/>
        </p:nvSpPr>
        <p:spPr bwMode="auto">
          <a:xfrm>
            <a:off x="6443663" y="3933825"/>
            <a:ext cx="2449512" cy="1054100"/>
          </a:xfrm>
          <a:prstGeom prst="wedgeRoundRectCallout">
            <a:avLst>
              <a:gd name="adj1" fmla="val -97759"/>
              <a:gd name="adj2" fmla="val -57185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Magas ESOMAR-státusz</a:t>
            </a:r>
          </a:p>
          <a:p>
            <a:pPr algn="ctr">
              <a:spcBef>
                <a:spcPct val="500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(közel fele AB)</a:t>
            </a:r>
          </a:p>
        </p:txBody>
      </p:sp>
      <p:sp>
        <p:nvSpPr>
          <p:cNvPr id="13" name="Lekerekített téglalap feliratnak 12"/>
          <p:cNvSpPr>
            <a:spLocks noChangeArrowheads="1"/>
          </p:cNvSpPr>
          <p:nvPr/>
        </p:nvSpPr>
        <p:spPr bwMode="auto">
          <a:xfrm>
            <a:off x="5867400" y="5516563"/>
            <a:ext cx="2592388" cy="647700"/>
          </a:xfrm>
          <a:prstGeom prst="wedgeRoundRectCallout">
            <a:avLst>
              <a:gd name="adj1" fmla="val -66977"/>
              <a:gd name="adj2" fmla="val -162116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A Mobinauták fele egyedül él háztartásában</a:t>
            </a:r>
          </a:p>
        </p:txBody>
      </p:sp>
      <p:sp>
        <p:nvSpPr>
          <p:cNvPr id="20" name="Lekerekített téglalap feliratnak 19"/>
          <p:cNvSpPr>
            <a:spLocks noChangeArrowheads="1"/>
          </p:cNvSpPr>
          <p:nvPr/>
        </p:nvSpPr>
        <p:spPr bwMode="auto">
          <a:xfrm>
            <a:off x="3419475" y="908050"/>
            <a:ext cx="2447925" cy="374650"/>
          </a:xfrm>
          <a:prstGeom prst="wedgeRoundRectCallout">
            <a:avLst>
              <a:gd name="adj1" fmla="val -1880"/>
              <a:gd name="adj2" fmla="val 216079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túlórázik munkahelyén</a:t>
            </a:r>
          </a:p>
        </p:txBody>
      </p:sp>
      <p:sp>
        <p:nvSpPr>
          <p:cNvPr id="21" name="Lekerekített téglalap feliratnak 20"/>
          <p:cNvSpPr>
            <a:spLocks noChangeArrowheads="1"/>
          </p:cNvSpPr>
          <p:nvPr/>
        </p:nvSpPr>
        <p:spPr bwMode="auto">
          <a:xfrm>
            <a:off x="900113" y="989013"/>
            <a:ext cx="2447925" cy="919162"/>
          </a:xfrm>
          <a:prstGeom prst="wedgeRoundRectCallout">
            <a:avLst>
              <a:gd name="adj1" fmla="val 62227"/>
              <a:gd name="adj2" fmla="val 188921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jár étterembe, főzőcskézik, filmet néz, társasjátékozik, sportol</a:t>
            </a:r>
          </a:p>
        </p:txBody>
      </p:sp>
      <p:pic>
        <p:nvPicPr>
          <p:cNvPr id="62478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4108450" y="5661025"/>
            <a:ext cx="1754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79" name="Picture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3232150" y="5661025"/>
            <a:ext cx="17541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80" name="Lekerekített téglalap feliratnak 26"/>
          <p:cNvSpPr>
            <a:spLocks noChangeArrowheads="1"/>
          </p:cNvSpPr>
          <p:nvPr/>
        </p:nvSpPr>
        <p:spPr bwMode="auto">
          <a:xfrm>
            <a:off x="3276600" y="5700713"/>
            <a:ext cx="2808288" cy="1157287"/>
          </a:xfrm>
          <a:prstGeom prst="wedgeRoundRectCallout">
            <a:avLst>
              <a:gd name="adj1" fmla="val -4583"/>
              <a:gd name="adj2" fmla="val -83588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A Mobinauták</a:t>
            </a:r>
          </a:p>
          <a:p>
            <a:pPr algn="ctr">
              <a:spcBef>
                <a:spcPts val="600"/>
              </a:spcBef>
            </a:pPr>
            <a:r>
              <a:rPr lang="hu-HU" altLang="hu-HU" sz="2000" b="1" smtClean="0">
                <a:solidFill>
                  <a:srgbClr val="000000"/>
                </a:solidFill>
                <a:latin typeface="Telenor"/>
                <a:cs typeface="Arial" pitchFamily="34" charset="0"/>
              </a:rPr>
              <a:t>80%-a</a:t>
            </a:r>
          </a:p>
          <a:p>
            <a:pPr algn="ctr">
              <a:spcBef>
                <a:spcPts val="6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éjszakára sem kapcsolja ki</a:t>
            </a:r>
          </a:p>
        </p:txBody>
      </p:sp>
      <p:grpSp>
        <p:nvGrpSpPr>
          <p:cNvPr id="62481" name="Group 557" descr="© INSCALE GmbH, 21.06.2010"/>
          <p:cNvGrpSpPr>
            <a:grpSpLocks/>
          </p:cNvGrpSpPr>
          <p:nvPr/>
        </p:nvGrpSpPr>
        <p:grpSpPr bwMode="auto">
          <a:xfrm>
            <a:off x="2843213" y="6237288"/>
            <a:ext cx="576262" cy="531812"/>
            <a:chOff x="480" y="1682"/>
            <a:chExt cx="567" cy="567"/>
          </a:xfrm>
        </p:grpSpPr>
        <p:grpSp>
          <p:nvGrpSpPr>
            <p:cNvPr id="62527" name="Group 556"/>
            <p:cNvGrpSpPr>
              <a:grpSpLocks/>
            </p:cNvGrpSpPr>
            <p:nvPr/>
          </p:nvGrpSpPr>
          <p:grpSpPr bwMode="auto">
            <a:xfrm>
              <a:off x="480" y="1682"/>
              <a:ext cx="567" cy="567"/>
              <a:chOff x="480" y="1682"/>
              <a:chExt cx="567" cy="567"/>
            </a:xfrm>
          </p:grpSpPr>
          <p:sp>
            <p:nvSpPr>
              <p:cNvPr id="62531" name="AutoShape 34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80" y="1682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32" name="AutoShape 34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09" y="1711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33" name="AutoShape 34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29" y="1731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34" name="AutoShape 34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29" y="1731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2528" name="Group 555"/>
            <p:cNvGrpSpPr>
              <a:grpSpLocks/>
            </p:cNvGrpSpPr>
            <p:nvPr/>
          </p:nvGrpSpPr>
          <p:grpSpPr bwMode="auto">
            <a:xfrm>
              <a:off x="594" y="1771"/>
              <a:ext cx="339" cy="389"/>
              <a:chOff x="594" y="1771"/>
              <a:chExt cx="339" cy="389"/>
            </a:xfrm>
          </p:grpSpPr>
          <p:sp>
            <p:nvSpPr>
              <p:cNvPr id="62529" name="Freeform 351" descr="© INSCALE GmbH, 21.06.2010"/>
              <p:cNvSpPr>
                <a:spLocks noChangeAspect="1"/>
              </p:cNvSpPr>
              <p:nvPr/>
            </p:nvSpPr>
            <p:spPr bwMode="gray">
              <a:xfrm>
                <a:off x="594" y="1832"/>
                <a:ext cx="339" cy="328"/>
              </a:xfrm>
              <a:custGeom>
                <a:avLst/>
                <a:gdLst>
                  <a:gd name="T0" fmla="*/ 0 w 2623"/>
                  <a:gd name="T1" fmla="*/ 0 h 2541"/>
                  <a:gd name="T2" fmla="*/ 0 w 2623"/>
                  <a:gd name="T3" fmla="*/ 0 h 2541"/>
                  <a:gd name="T4" fmla="*/ 0 w 2623"/>
                  <a:gd name="T5" fmla="*/ 0 h 2541"/>
                  <a:gd name="T6" fmla="*/ 0 w 2623"/>
                  <a:gd name="T7" fmla="*/ 0 h 2541"/>
                  <a:gd name="T8" fmla="*/ 0 w 2623"/>
                  <a:gd name="T9" fmla="*/ 0 h 2541"/>
                  <a:gd name="T10" fmla="*/ 0 w 2623"/>
                  <a:gd name="T11" fmla="*/ 0 h 2541"/>
                  <a:gd name="T12" fmla="*/ 0 w 2623"/>
                  <a:gd name="T13" fmla="*/ 0 h 2541"/>
                  <a:gd name="T14" fmla="*/ 0 w 2623"/>
                  <a:gd name="T15" fmla="*/ 0 h 2541"/>
                  <a:gd name="T16" fmla="*/ 0 w 2623"/>
                  <a:gd name="T17" fmla="*/ 0 h 2541"/>
                  <a:gd name="T18" fmla="*/ 0 w 2623"/>
                  <a:gd name="T19" fmla="*/ 0 h 2541"/>
                  <a:gd name="T20" fmla="*/ 0 w 2623"/>
                  <a:gd name="T21" fmla="*/ 0 h 2541"/>
                  <a:gd name="T22" fmla="*/ 0 w 2623"/>
                  <a:gd name="T23" fmla="*/ 0 h 2541"/>
                  <a:gd name="T24" fmla="*/ 0 w 2623"/>
                  <a:gd name="T25" fmla="*/ 0 h 254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623"/>
                  <a:gd name="T40" fmla="*/ 0 h 2541"/>
                  <a:gd name="T41" fmla="*/ 2623 w 2623"/>
                  <a:gd name="T42" fmla="*/ 2541 h 254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623" h="2541">
                    <a:moveTo>
                      <a:pt x="746" y="47"/>
                    </a:moveTo>
                    <a:cubicBezTo>
                      <a:pt x="293" y="264"/>
                      <a:pt x="0" y="728"/>
                      <a:pt x="0" y="1229"/>
                    </a:cubicBezTo>
                    <a:cubicBezTo>
                      <a:pt x="0" y="1952"/>
                      <a:pt x="589" y="2541"/>
                      <a:pt x="1312" y="2541"/>
                    </a:cubicBezTo>
                    <a:cubicBezTo>
                      <a:pt x="2035" y="2541"/>
                      <a:pt x="2623" y="1952"/>
                      <a:pt x="2623" y="1229"/>
                    </a:cubicBezTo>
                    <a:cubicBezTo>
                      <a:pt x="2623" y="728"/>
                      <a:pt x="2331" y="264"/>
                      <a:pt x="1877" y="47"/>
                    </a:cubicBezTo>
                    <a:cubicBezTo>
                      <a:pt x="1779" y="0"/>
                      <a:pt x="1661" y="41"/>
                      <a:pt x="1614" y="140"/>
                    </a:cubicBezTo>
                    <a:cubicBezTo>
                      <a:pt x="1567" y="238"/>
                      <a:pt x="1608" y="356"/>
                      <a:pt x="1707" y="403"/>
                    </a:cubicBezTo>
                    <a:cubicBezTo>
                      <a:pt x="2024" y="555"/>
                      <a:pt x="2229" y="879"/>
                      <a:pt x="2229" y="1229"/>
                    </a:cubicBezTo>
                    <a:cubicBezTo>
                      <a:pt x="2229" y="1735"/>
                      <a:pt x="1817" y="2146"/>
                      <a:pt x="1312" y="2146"/>
                    </a:cubicBezTo>
                    <a:cubicBezTo>
                      <a:pt x="806" y="2146"/>
                      <a:pt x="395" y="1735"/>
                      <a:pt x="395" y="1229"/>
                    </a:cubicBezTo>
                    <a:cubicBezTo>
                      <a:pt x="395" y="874"/>
                      <a:pt x="595" y="557"/>
                      <a:pt x="917" y="403"/>
                    </a:cubicBezTo>
                    <a:cubicBezTo>
                      <a:pt x="1015" y="356"/>
                      <a:pt x="1057" y="238"/>
                      <a:pt x="1010" y="140"/>
                    </a:cubicBezTo>
                    <a:cubicBezTo>
                      <a:pt x="963" y="41"/>
                      <a:pt x="845" y="0"/>
                      <a:pt x="746" y="4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2530" name="Freeform 352" descr="© INSCALE GmbH, 21.06.2010"/>
              <p:cNvSpPr>
                <a:spLocks noChangeAspect="1"/>
              </p:cNvSpPr>
              <p:nvPr/>
            </p:nvSpPr>
            <p:spPr bwMode="gray">
              <a:xfrm>
                <a:off x="738" y="1771"/>
                <a:ext cx="50" cy="228"/>
              </a:xfrm>
              <a:custGeom>
                <a:avLst/>
                <a:gdLst>
                  <a:gd name="T0" fmla="*/ 0 w 395"/>
                  <a:gd name="T1" fmla="*/ 0 h 1763"/>
                  <a:gd name="T2" fmla="*/ 0 w 395"/>
                  <a:gd name="T3" fmla="*/ 0 h 1763"/>
                  <a:gd name="T4" fmla="*/ 0 w 395"/>
                  <a:gd name="T5" fmla="*/ 0 h 1763"/>
                  <a:gd name="T6" fmla="*/ 0 w 395"/>
                  <a:gd name="T7" fmla="*/ 0 h 1763"/>
                  <a:gd name="T8" fmla="*/ 0 w 395"/>
                  <a:gd name="T9" fmla="*/ 0 h 1763"/>
                  <a:gd name="T10" fmla="*/ 0 w 395"/>
                  <a:gd name="T11" fmla="*/ 0 h 1763"/>
                  <a:gd name="T12" fmla="*/ 0 w 395"/>
                  <a:gd name="T13" fmla="*/ 0 h 17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95"/>
                  <a:gd name="T22" fmla="*/ 0 h 1763"/>
                  <a:gd name="T23" fmla="*/ 395 w 395"/>
                  <a:gd name="T24" fmla="*/ 1763 h 1763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95" h="1763">
                    <a:moveTo>
                      <a:pt x="0" y="197"/>
                    </a:moveTo>
                    <a:cubicBezTo>
                      <a:pt x="0" y="1566"/>
                      <a:pt x="0" y="1566"/>
                      <a:pt x="0" y="1566"/>
                    </a:cubicBezTo>
                    <a:cubicBezTo>
                      <a:pt x="0" y="1675"/>
                      <a:pt x="89" y="1763"/>
                      <a:pt x="198" y="1763"/>
                    </a:cubicBezTo>
                    <a:cubicBezTo>
                      <a:pt x="307" y="1763"/>
                      <a:pt x="395" y="1675"/>
                      <a:pt x="395" y="1566"/>
                    </a:cubicBezTo>
                    <a:cubicBezTo>
                      <a:pt x="395" y="197"/>
                      <a:pt x="395" y="197"/>
                      <a:pt x="395" y="197"/>
                    </a:cubicBezTo>
                    <a:cubicBezTo>
                      <a:pt x="395" y="88"/>
                      <a:pt x="307" y="0"/>
                      <a:pt x="198" y="0"/>
                    </a:cubicBezTo>
                    <a:cubicBezTo>
                      <a:pt x="89" y="0"/>
                      <a:pt x="0" y="88"/>
                      <a:pt x="0" y="1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</p:grpSp>
      <p:sp>
        <p:nvSpPr>
          <p:cNvPr id="37" name="Lefelé nyíl 36"/>
          <p:cNvSpPr/>
          <p:nvPr/>
        </p:nvSpPr>
        <p:spPr bwMode="auto">
          <a:xfrm rot="10800000">
            <a:off x="2812744" y="5733256"/>
            <a:ext cx="648072" cy="5040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2485" name="Lekerekített téglalap feliratnak 37"/>
          <p:cNvSpPr>
            <a:spLocks noChangeArrowheads="1"/>
          </p:cNvSpPr>
          <p:nvPr/>
        </p:nvSpPr>
        <p:spPr bwMode="auto">
          <a:xfrm>
            <a:off x="395288" y="2022475"/>
            <a:ext cx="2089150" cy="1157288"/>
          </a:xfrm>
          <a:prstGeom prst="wedgeRoundRectCallout">
            <a:avLst>
              <a:gd name="adj1" fmla="val 98694"/>
              <a:gd name="adj2" fmla="val 59046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A Mobinauták</a:t>
            </a:r>
          </a:p>
          <a:p>
            <a:pPr algn="ctr">
              <a:spcBef>
                <a:spcPts val="600"/>
              </a:spcBef>
            </a:pPr>
            <a:r>
              <a:rPr lang="hu-HU" altLang="hu-HU" sz="2000" b="1" smtClean="0">
                <a:solidFill>
                  <a:srgbClr val="000000"/>
                </a:solidFill>
                <a:latin typeface="Telenor"/>
                <a:cs typeface="Arial" pitchFamily="34" charset="0"/>
              </a:rPr>
              <a:t>82%-a</a:t>
            </a:r>
          </a:p>
          <a:p>
            <a:pPr algn="ctr">
              <a:spcBef>
                <a:spcPts val="6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naponta telefonál</a:t>
            </a:r>
          </a:p>
        </p:txBody>
      </p:sp>
      <p:grpSp>
        <p:nvGrpSpPr>
          <p:cNvPr id="62486" name="Group 457" descr="© INSCALE GmbH, 21.06.2010"/>
          <p:cNvGrpSpPr>
            <a:grpSpLocks/>
          </p:cNvGrpSpPr>
          <p:nvPr/>
        </p:nvGrpSpPr>
        <p:grpSpPr bwMode="auto">
          <a:xfrm>
            <a:off x="2268538" y="2205038"/>
            <a:ext cx="463550" cy="503237"/>
            <a:chOff x="3587" y="2837"/>
            <a:chExt cx="746" cy="746"/>
          </a:xfrm>
        </p:grpSpPr>
        <p:grpSp>
          <p:nvGrpSpPr>
            <p:cNvPr id="62521" name="Group 456"/>
            <p:cNvGrpSpPr>
              <a:grpSpLocks/>
            </p:cNvGrpSpPr>
            <p:nvPr/>
          </p:nvGrpSpPr>
          <p:grpSpPr bwMode="auto">
            <a:xfrm>
              <a:off x="3587" y="2837"/>
              <a:ext cx="746" cy="746"/>
              <a:chOff x="3587" y="2837"/>
              <a:chExt cx="746" cy="746"/>
            </a:xfrm>
          </p:grpSpPr>
          <p:sp>
            <p:nvSpPr>
              <p:cNvPr id="62523" name="AutoShape 350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587" y="2837"/>
                <a:ext cx="746" cy="746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24" name="AutoShape 351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25" y="2875"/>
                <a:ext cx="668" cy="66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25" name="AutoShape 35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2" y="2902"/>
                <a:ext cx="614" cy="614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26" name="AutoShape 353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2" y="2902"/>
                <a:ext cx="614" cy="319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62522" name="Freeform 354" descr="© INSCALE GmbH, 21.06.2010"/>
            <p:cNvSpPr>
              <a:spLocks noChangeAspect="1" noEditPoints="1"/>
            </p:cNvSpPr>
            <p:nvPr/>
          </p:nvSpPr>
          <p:spPr bwMode="gray">
            <a:xfrm>
              <a:off x="3830" y="2930"/>
              <a:ext cx="260" cy="560"/>
            </a:xfrm>
            <a:custGeom>
              <a:avLst/>
              <a:gdLst>
                <a:gd name="T0" fmla="*/ 0 w 1705"/>
                <a:gd name="T1" fmla="*/ 0 h 3670"/>
                <a:gd name="T2" fmla="*/ 0 w 1705"/>
                <a:gd name="T3" fmla="*/ 0 h 3670"/>
                <a:gd name="T4" fmla="*/ 0 w 1705"/>
                <a:gd name="T5" fmla="*/ 0 h 3670"/>
                <a:gd name="T6" fmla="*/ 0 w 1705"/>
                <a:gd name="T7" fmla="*/ 0 h 3670"/>
                <a:gd name="T8" fmla="*/ 0 w 1705"/>
                <a:gd name="T9" fmla="*/ 0 h 3670"/>
                <a:gd name="T10" fmla="*/ 0 w 1705"/>
                <a:gd name="T11" fmla="*/ 0 h 3670"/>
                <a:gd name="T12" fmla="*/ 0 w 1705"/>
                <a:gd name="T13" fmla="*/ 0 h 3670"/>
                <a:gd name="T14" fmla="*/ 0 w 1705"/>
                <a:gd name="T15" fmla="*/ 0 h 3670"/>
                <a:gd name="T16" fmla="*/ 0 w 1705"/>
                <a:gd name="T17" fmla="*/ 0 h 3670"/>
                <a:gd name="T18" fmla="*/ 0 w 1705"/>
                <a:gd name="T19" fmla="*/ 0 h 3670"/>
                <a:gd name="T20" fmla="*/ 0 w 1705"/>
                <a:gd name="T21" fmla="*/ 0 h 3670"/>
                <a:gd name="T22" fmla="*/ 0 w 1705"/>
                <a:gd name="T23" fmla="*/ 0 h 3670"/>
                <a:gd name="T24" fmla="*/ 0 w 1705"/>
                <a:gd name="T25" fmla="*/ 0 h 3670"/>
                <a:gd name="T26" fmla="*/ 0 w 1705"/>
                <a:gd name="T27" fmla="*/ 0 h 3670"/>
                <a:gd name="T28" fmla="*/ 0 w 1705"/>
                <a:gd name="T29" fmla="*/ 0 h 3670"/>
                <a:gd name="T30" fmla="*/ 0 w 1705"/>
                <a:gd name="T31" fmla="*/ 0 h 3670"/>
                <a:gd name="T32" fmla="*/ 0 w 1705"/>
                <a:gd name="T33" fmla="*/ 0 h 3670"/>
                <a:gd name="T34" fmla="*/ 0 w 1705"/>
                <a:gd name="T35" fmla="*/ 0 h 3670"/>
                <a:gd name="T36" fmla="*/ 0 w 1705"/>
                <a:gd name="T37" fmla="*/ 0 h 3670"/>
                <a:gd name="T38" fmla="*/ 0 w 1705"/>
                <a:gd name="T39" fmla="*/ 0 h 3670"/>
                <a:gd name="T40" fmla="*/ 0 w 1705"/>
                <a:gd name="T41" fmla="*/ 0 h 3670"/>
                <a:gd name="T42" fmla="*/ 0 w 1705"/>
                <a:gd name="T43" fmla="*/ 0 h 3670"/>
                <a:gd name="T44" fmla="*/ 0 w 1705"/>
                <a:gd name="T45" fmla="*/ 0 h 3670"/>
                <a:gd name="T46" fmla="*/ 0 w 1705"/>
                <a:gd name="T47" fmla="*/ 0 h 3670"/>
                <a:gd name="T48" fmla="*/ 0 w 1705"/>
                <a:gd name="T49" fmla="*/ 0 h 3670"/>
                <a:gd name="T50" fmla="*/ 0 w 1705"/>
                <a:gd name="T51" fmla="*/ 0 h 3670"/>
                <a:gd name="T52" fmla="*/ 0 w 1705"/>
                <a:gd name="T53" fmla="*/ 0 h 3670"/>
                <a:gd name="T54" fmla="*/ 0 w 1705"/>
                <a:gd name="T55" fmla="*/ 0 h 3670"/>
                <a:gd name="T56" fmla="*/ 0 w 1705"/>
                <a:gd name="T57" fmla="*/ 0 h 3670"/>
                <a:gd name="T58" fmla="*/ 0 w 1705"/>
                <a:gd name="T59" fmla="*/ 0 h 3670"/>
                <a:gd name="T60" fmla="*/ 0 w 1705"/>
                <a:gd name="T61" fmla="*/ 0 h 3670"/>
                <a:gd name="T62" fmla="*/ 0 w 1705"/>
                <a:gd name="T63" fmla="*/ 0 h 3670"/>
                <a:gd name="T64" fmla="*/ 0 w 1705"/>
                <a:gd name="T65" fmla="*/ 0 h 3670"/>
                <a:gd name="T66" fmla="*/ 0 w 1705"/>
                <a:gd name="T67" fmla="*/ 0 h 3670"/>
                <a:gd name="T68" fmla="*/ 0 w 1705"/>
                <a:gd name="T69" fmla="*/ 0 h 3670"/>
                <a:gd name="T70" fmla="*/ 0 w 1705"/>
                <a:gd name="T71" fmla="*/ 0 h 3670"/>
                <a:gd name="T72" fmla="*/ 0 w 1705"/>
                <a:gd name="T73" fmla="*/ 0 h 3670"/>
                <a:gd name="T74" fmla="*/ 0 w 1705"/>
                <a:gd name="T75" fmla="*/ 0 h 3670"/>
                <a:gd name="T76" fmla="*/ 0 w 1705"/>
                <a:gd name="T77" fmla="*/ 0 h 3670"/>
                <a:gd name="T78" fmla="*/ 0 w 1705"/>
                <a:gd name="T79" fmla="*/ 0 h 3670"/>
                <a:gd name="T80" fmla="*/ 0 w 1705"/>
                <a:gd name="T81" fmla="*/ 0 h 3670"/>
                <a:gd name="T82" fmla="*/ 0 w 1705"/>
                <a:gd name="T83" fmla="*/ 0 h 3670"/>
                <a:gd name="T84" fmla="*/ 0 w 1705"/>
                <a:gd name="T85" fmla="*/ 0 h 3670"/>
                <a:gd name="T86" fmla="*/ 0 w 1705"/>
                <a:gd name="T87" fmla="*/ 0 h 3670"/>
                <a:gd name="T88" fmla="*/ 0 w 1705"/>
                <a:gd name="T89" fmla="*/ 0 h 3670"/>
                <a:gd name="T90" fmla="*/ 0 w 1705"/>
                <a:gd name="T91" fmla="*/ 0 h 3670"/>
                <a:gd name="T92" fmla="*/ 0 w 1705"/>
                <a:gd name="T93" fmla="*/ 0 h 3670"/>
                <a:gd name="T94" fmla="*/ 0 w 1705"/>
                <a:gd name="T95" fmla="*/ 0 h 3670"/>
                <a:gd name="T96" fmla="*/ 0 w 1705"/>
                <a:gd name="T97" fmla="*/ 0 h 3670"/>
                <a:gd name="T98" fmla="*/ 0 w 1705"/>
                <a:gd name="T99" fmla="*/ 0 h 367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705"/>
                <a:gd name="T151" fmla="*/ 0 h 3670"/>
                <a:gd name="T152" fmla="*/ 1705 w 1705"/>
                <a:gd name="T153" fmla="*/ 3670 h 3670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705" h="3670">
                  <a:moveTo>
                    <a:pt x="628" y="3624"/>
                  </a:moveTo>
                  <a:cubicBezTo>
                    <a:pt x="538" y="3526"/>
                    <a:pt x="448" y="3419"/>
                    <a:pt x="414" y="3299"/>
                  </a:cubicBezTo>
                  <a:cubicBezTo>
                    <a:pt x="387" y="3202"/>
                    <a:pt x="422" y="3084"/>
                    <a:pt x="509" y="2983"/>
                  </a:cubicBezTo>
                  <a:cubicBezTo>
                    <a:pt x="543" y="2944"/>
                    <a:pt x="665" y="2819"/>
                    <a:pt x="808" y="2861"/>
                  </a:cubicBezTo>
                  <a:cubicBezTo>
                    <a:pt x="909" y="2890"/>
                    <a:pt x="990" y="2979"/>
                    <a:pt x="1061" y="3057"/>
                  </a:cubicBezTo>
                  <a:cubicBezTo>
                    <a:pt x="1133" y="3136"/>
                    <a:pt x="1240" y="3236"/>
                    <a:pt x="1381" y="3247"/>
                  </a:cubicBezTo>
                  <a:cubicBezTo>
                    <a:pt x="1506" y="3257"/>
                    <a:pt x="1636" y="3167"/>
                    <a:pt x="1672" y="3047"/>
                  </a:cubicBezTo>
                  <a:cubicBezTo>
                    <a:pt x="1705" y="2938"/>
                    <a:pt x="1656" y="2801"/>
                    <a:pt x="1600" y="2709"/>
                  </a:cubicBezTo>
                  <a:cubicBezTo>
                    <a:pt x="1545" y="2620"/>
                    <a:pt x="1473" y="2544"/>
                    <a:pt x="1403" y="2470"/>
                  </a:cubicBezTo>
                  <a:cubicBezTo>
                    <a:pt x="1361" y="2425"/>
                    <a:pt x="1361" y="2425"/>
                    <a:pt x="1361" y="2425"/>
                  </a:cubicBezTo>
                  <a:cubicBezTo>
                    <a:pt x="1218" y="2270"/>
                    <a:pt x="1106" y="2081"/>
                    <a:pt x="996" y="1902"/>
                  </a:cubicBezTo>
                  <a:cubicBezTo>
                    <a:pt x="981" y="1878"/>
                    <a:pt x="966" y="1854"/>
                    <a:pt x="952" y="1830"/>
                  </a:cubicBezTo>
                  <a:cubicBezTo>
                    <a:pt x="936" y="1805"/>
                    <a:pt x="895" y="1837"/>
                    <a:pt x="865" y="1835"/>
                  </a:cubicBezTo>
                  <a:cubicBezTo>
                    <a:pt x="769" y="1827"/>
                    <a:pt x="720" y="1698"/>
                    <a:pt x="681" y="1626"/>
                  </a:cubicBezTo>
                  <a:cubicBezTo>
                    <a:pt x="595" y="1467"/>
                    <a:pt x="526" y="1297"/>
                    <a:pt x="468" y="1126"/>
                  </a:cubicBezTo>
                  <a:cubicBezTo>
                    <a:pt x="443" y="1054"/>
                    <a:pt x="394" y="948"/>
                    <a:pt x="408" y="871"/>
                  </a:cubicBezTo>
                  <a:cubicBezTo>
                    <a:pt x="415" y="828"/>
                    <a:pt x="446" y="796"/>
                    <a:pt x="484" y="778"/>
                  </a:cubicBezTo>
                  <a:cubicBezTo>
                    <a:pt x="508" y="767"/>
                    <a:pt x="495" y="756"/>
                    <a:pt x="489" y="732"/>
                  </a:cubicBezTo>
                  <a:cubicBezTo>
                    <a:pt x="428" y="510"/>
                    <a:pt x="362" y="279"/>
                    <a:pt x="347" y="48"/>
                  </a:cubicBezTo>
                  <a:cubicBezTo>
                    <a:pt x="198" y="91"/>
                    <a:pt x="67" y="211"/>
                    <a:pt x="42" y="367"/>
                  </a:cubicBezTo>
                  <a:cubicBezTo>
                    <a:pt x="0" y="631"/>
                    <a:pt x="38" y="921"/>
                    <a:pt x="104" y="1177"/>
                  </a:cubicBezTo>
                  <a:cubicBezTo>
                    <a:pt x="185" y="1492"/>
                    <a:pt x="330" y="1788"/>
                    <a:pt x="532" y="2043"/>
                  </a:cubicBezTo>
                  <a:cubicBezTo>
                    <a:pt x="613" y="2144"/>
                    <a:pt x="702" y="2240"/>
                    <a:pt x="798" y="2327"/>
                  </a:cubicBezTo>
                  <a:cubicBezTo>
                    <a:pt x="880" y="2401"/>
                    <a:pt x="965" y="2474"/>
                    <a:pt x="1078" y="2488"/>
                  </a:cubicBezTo>
                  <a:cubicBezTo>
                    <a:pt x="1152" y="2498"/>
                    <a:pt x="1230" y="2485"/>
                    <a:pt x="1300" y="2457"/>
                  </a:cubicBezTo>
                  <a:cubicBezTo>
                    <a:pt x="1299" y="2458"/>
                    <a:pt x="1299" y="2458"/>
                    <a:pt x="1299" y="2458"/>
                  </a:cubicBezTo>
                  <a:cubicBezTo>
                    <a:pt x="1354" y="2517"/>
                    <a:pt x="1354" y="2517"/>
                    <a:pt x="1354" y="2517"/>
                  </a:cubicBezTo>
                  <a:cubicBezTo>
                    <a:pt x="1421" y="2588"/>
                    <a:pt x="1491" y="2662"/>
                    <a:pt x="1542" y="2745"/>
                  </a:cubicBezTo>
                  <a:cubicBezTo>
                    <a:pt x="1589" y="2820"/>
                    <a:pt x="1634" y="2940"/>
                    <a:pt x="1608" y="3027"/>
                  </a:cubicBezTo>
                  <a:cubicBezTo>
                    <a:pt x="1580" y="3117"/>
                    <a:pt x="1479" y="3187"/>
                    <a:pt x="1386" y="3180"/>
                  </a:cubicBezTo>
                  <a:cubicBezTo>
                    <a:pt x="1270" y="3171"/>
                    <a:pt x="1176" y="3082"/>
                    <a:pt x="1115" y="3015"/>
                  </a:cubicBezTo>
                  <a:cubicBezTo>
                    <a:pt x="1034" y="2927"/>
                    <a:pt x="946" y="2830"/>
                    <a:pt x="827" y="2796"/>
                  </a:cubicBezTo>
                  <a:cubicBezTo>
                    <a:pt x="704" y="2760"/>
                    <a:pt x="566" y="2814"/>
                    <a:pt x="458" y="2939"/>
                  </a:cubicBezTo>
                  <a:cubicBezTo>
                    <a:pt x="356" y="3057"/>
                    <a:pt x="316" y="3198"/>
                    <a:pt x="349" y="3318"/>
                  </a:cubicBezTo>
                  <a:cubicBezTo>
                    <a:pt x="387" y="3452"/>
                    <a:pt x="482" y="3565"/>
                    <a:pt x="578" y="3670"/>
                  </a:cubicBezTo>
                  <a:lnTo>
                    <a:pt x="628" y="3624"/>
                  </a:lnTo>
                  <a:close/>
                  <a:moveTo>
                    <a:pt x="1340" y="2252"/>
                  </a:moveTo>
                  <a:cubicBezTo>
                    <a:pt x="1375" y="2296"/>
                    <a:pt x="1413" y="2340"/>
                    <a:pt x="1458" y="2373"/>
                  </a:cubicBezTo>
                  <a:cubicBezTo>
                    <a:pt x="1524" y="2324"/>
                    <a:pt x="1619" y="2243"/>
                    <a:pt x="1559" y="2153"/>
                  </a:cubicBezTo>
                  <a:cubicBezTo>
                    <a:pt x="1508" y="2077"/>
                    <a:pt x="1458" y="2002"/>
                    <a:pt x="1406" y="1926"/>
                  </a:cubicBezTo>
                  <a:cubicBezTo>
                    <a:pt x="1362" y="1860"/>
                    <a:pt x="1309" y="1746"/>
                    <a:pt x="1235" y="1708"/>
                  </a:cubicBezTo>
                  <a:cubicBezTo>
                    <a:pt x="1170" y="1675"/>
                    <a:pt x="1101" y="1735"/>
                    <a:pt x="1044" y="1763"/>
                  </a:cubicBezTo>
                  <a:cubicBezTo>
                    <a:pt x="1126" y="1934"/>
                    <a:pt x="1220" y="2104"/>
                    <a:pt x="1340" y="2252"/>
                  </a:cubicBezTo>
                  <a:close/>
                  <a:moveTo>
                    <a:pt x="620" y="748"/>
                  </a:moveTo>
                  <a:cubicBezTo>
                    <a:pt x="680" y="725"/>
                    <a:pt x="771" y="717"/>
                    <a:pt x="792" y="647"/>
                  </a:cubicBezTo>
                  <a:cubicBezTo>
                    <a:pt x="817" y="568"/>
                    <a:pt x="771" y="450"/>
                    <a:pt x="754" y="373"/>
                  </a:cubicBezTo>
                  <a:cubicBezTo>
                    <a:pt x="736" y="284"/>
                    <a:pt x="716" y="195"/>
                    <a:pt x="697" y="106"/>
                  </a:cubicBezTo>
                  <a:cubicBezTo>
                    <a:pt x="674" y="0"/>
                    <a:pt x="549" y="12"/>
                    <a:pt x="468" y="26"/>
                  </a:cubicBezTo>
                  <a:cubicBezTo>
                    <a:pt x="460" y="81"/>
                    <a:pt x="466" y="139"/>
                    <a:pt x="473" y="194"/>
                  </a:cubicBezTo>
                  <a:cubicBezTo>
                    <a:pt x="497" y="384"/>
                    <a:pt x="554" y="569"/>
                    <a:pt x="620" y="7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 smtClean="0">
                <a:solidFill>
                  <a:srgbClr val="000000"/>
                </a:solidFill>
                <a:latin typeface="Open Sans"/>
                <a:cs typeface="Arial" pitchFamily="34" charset="0"/>
              </a:endParaRPr>
            </a:p>
          </p:txBody>
        </p:sp>
      </p:grpSp>
      <p:sp>
        <p:nvSpPr>
          <p:cNvPr id="46" name="Lefelé nyíl 45"/>
          <p:cNvSpPr/>
          <p:nvPr/>
        </p:nvSpPr>
        <p:spPr bwMode="auto">
          <a:xfrm>
            <a:off x="2195736" y="2708920"/>
            <a:ext cx="648072" cy="504056"/>
          </a:xfrm>
          <a:prstGeom prst="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2490" name="Lekerekített téglalap feliratnak 46"/>
          <p:cNvSpPr>
            <a:spLocks noChangeArrowheads="1"/>
          </p:cNvSpPr>
          <p:nvPr/>
        </p:nvSpPr>
        <p:spPr bwMode="auto">
          <a:xfrm>
            <a:off x="827088" y="3357563"/>
            <a:ext cx="2089150" cy="1157287"/>
          </a:xfrm>
          <a:prstGeom prst="wedgeRoundRectCallout">
            <a:avLst>
              <a:gd name="adj1" fmla="val 87588"/>
              <a:gd name="adj2" fmla="val -44690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A Mobinauták</a:t>
            </a:r>
          </a:p>
          <a:p>
            <a:pPr algn="ctr">
              <a:spcBef>
                <a:spcPts val="600"/>
              </a:spcBef>
            </a:pPr>
            <a:r>
              <a:rPr lang="hu-HU" altLang="hu-HU" sz="2000" b="1" smtClean="0">
                <a:solidFill>
                  <a:srgbClr val="000000"/>
                </a:solidFill>
                <a:latin typeface="Telenor"/>
                <a:cs typeface="Arial" pitchFamily="34" charset="0"/>
              </a:rPr>
              <a:t>36%-a</a:t>
            </a:r>
          </a:p>
          <a:p>
            <a:pPr algn="ctr">
              <a:spcBef>
                <a:spcPts val="6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naponta küld SMS-t</a:t>
            </a:r>
          </a:p>
        </p:txBody>
      </p:sp>
      <p:grpSp>
        <p:nvGrpSpPr>
          <p:cNvPr id="62491" name="Group 452" descr="© INSCALE GmbH, 21.06.2010"/>
          <p:cNvGrpSpPr>
            <a:grpSpLocks/>
          </p:cNvGrpSpPr>
          <p:nvPr/>
        </p:nvGrpSpPr>
        <p:grpSpPr bwMode="auto">
          <a:xfrm>
            <a:off x="2798763" y="3429000"/>
            <a:ext cx="465137" cy="504825"/>
            <a:chOff x="3587" y="1072"/>
            <a:chExt cx="746" cy="746"/>
          </a:xfrm>
        </p:grpSpPr>
        <p:grpSp>
          <p:nvGrpSpPr>
            <p:cNvPr id="62508" name="Group 451"/>
            <p:cNvGrpSpPr>
              <a:grpSpLocks/>
            </p:cNvGrpSpPr>
            <p:nvPr/>
          </p:nvGrpSpPr>
          <p:grpSpPr bwMode="auto">
            <a:xfrm>
              <a:off x="3587" y="1072"/>
              <a:ext cx="746" cy="746"/>
              <a:chOff x="3587" y="1072"/>
              <a:chExt cx="746" cy="746"/>
            </a:xfrm>
          </p:grpSpPr>
          <p:sp>
            <p:nvSpPr>
              <p:cNvPr id="62517" name="AutoShape 37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587" y="1072"/>
                <a:ext cx="746" cy="746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18" name="AutoShape 37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25" y="1110"/>
                <a:ext cx="668" cy="66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19" name="AutoShape 37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2" y="1137"/>
                <a:ext cx="614" cy="614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20" name="AutoShape 37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2" y="1137"/>
                <a:ext cx="614" cy="319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2509" name="Group 450"/>
            <p:cNvGrpSpPr>
              <a:grpSpLocks/>
            </p:cNvGrpSpPr>
            <p:nvPr/>
          </p:nvGrpSpPr>
          <p:grpSpPr bwMode="auto">
            <a:xfrm>
              <a:off x="3779" y="1222"/>
              <a:ext cx="362" cy="448"/>
              <a:chOff x="3779" y="1222"/>
              <a:chExt cx="362" cy="448"/>
            </a:xfrm>
          </p:grpSpPr>
          <p:sp>
            <p:nvSpPr>
              <p:cNvPr id="62510" name="Freeform 380" descr="© INSCALE GmbH, 21.06.2010"/>
              <p:cNvSpPr>
                <a:spLocks noChangeAspect="1"/>
              </p:cNvSpPr>
              <p:nvPr/>
            </p:nvSpPr>
            <p:spPr bwMode="gray">
              <a:xfrm>
                <a:off x="3779" y="1234"/>
                <a:ext cx="295" cy="436"/>
              </a:xfrm>
              <a:custGeom>
                <a:avLst/>
                <a:gdLst>
                  <a:gd name="T0" fmla="*/ 2626 w 205"/>
                  <a:gd name="T1" fmla="*/ 204 h 301"/>
                  <a:gd name="T2" fmla="*/ 2425 w 205"/>
                  <a:gd name="T3" fmla="*/ 0 h 301"/>
                  <a:gd name="T4" fmla="*/ 197 w 205"/>
                  <a:gd name="T5" fmla="*/ 0 h 301"/>
                  <a:gd name="T6" fmla="*/ 0 w 205"/>
                  <a:gd name="T7" fmla="*/ 204 h 301"/>
                  <a:gd name="T8" fmla="*/ 0 w 205"/>
                  <a:gd name="T9" fmla="*/ 3827 h 301"/>
                  <a:gd name="T10" fmla="*/ 197 w 205"/>
                  <a:gd name="T11" fmla="*/ 4027 h 301"/>
                  <a:gd name="T12" fmla="*/ 2425 w 205"/>
                  <a:gd name="T13" fmla="*/ 4027 h 301"/>
                  <a:gd name="T14" fmla="*/ 2626 w 205"/>
                  <a:gd name="T15" fmla="*/ 3827 h 301"/>
                  <a:gd name="T16" fmla="*/ 2626 w 205"/>
                  <a:gd name="T17" fmla="*/ 204 h 3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5"/>
                  <a:gd name="T28" fmla="*/ 0 h 301"/>
                  <a:gd name="T29" fmla="*/ 205 w 205"/>
                  <a:gd name="T30" fmla="*/ 301 h 3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5" h="301">
                    <a:moveTo>
                      <a:pt x="205" y="15"/>
                    </a:moveTo>
                    <a:cubicBezTo>
                      <a:pt x="205" y="7"/>
                      <a:pt x="198" y="0"/>
                      <a:pt x="190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86"/>
                      <a:pt x="0" y="286"/>
                      <a:pt x="0" y="286"/>
                    </a:cubicBezTo>
                    <a:cubicBezTo>
                      <a:pt x="0" y="294"/>
                      <a:pt x="7" y="301"/>
                      <a:pt x="15" y="301"/>
                    </a:cubicBezTo>
                    <a:cubicBezTo>
                      <a:pt x="190" y="301"/>
                      <a:pt x="190" y="301"/>
                      <a:pt x="190" y="301"/>
                    </a:cubicBezTo>
                    <a:cubicBezTo>
                      <a:pt x="198" y="301"/>
                      <a:pt x="205" y="294"/>
                      <a:pt x="205" y="286"/>
                    </a:cubicBezTo>
                    <a:lnTo>
                      <a:pt x="205" y="1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2511" name="Freeform 381" descr="© INSCALE GmbH, 21.06.2010"/>
              <p:cNvSpPr>
                <a:spLocks noChangeAspect="1"/>
              </p:cNvSpPr>
              <p:nvPr/>
            </p:nvSpPr>
            <p:spPr bwMode="gray">
              <a:xfrm>
                <a:off x="3821" y="1280"/>
                <a:ext cx="211" cy="327"/>
              </a:xfrm>
              <a:custGeom>
                <a:avLst/>
                <a:gdLst>
                  <a:gd name="T0" fmla="*/ 1846 w 147"/>
                  <a:gd name="T1" fmla="*/ 156 h 224"/>
                  <a:gd name="T2" fmla="*/ 1705 w 147"/>
                  <a:gd name="T3" fmla="*/ 0 h 224"/>
                  <a:gd name="T4" fmla="*/ 138 w 147"/>
                  <a:gd name="T5" fmla="*/ 0 h 224"/>
                  <a:gd name="T6" fmla="*/ 0 w 147"/>
                  <a:gd name="T7" fmla="*/ 156 h 224"/>
                  <a:gd name="T8" fmla="*/ 0 w 147"/>
                  <a:gd name="T9" fmla="*/ 3012 h 224"/>
                  <a:gd name="T10" fmla="*/ 138 w 147"/>
                  <a:gd name="T11" fmla="*/ 3161 h 224"/>
                  <a:gd name="T12" fmla="*/ 1705 w 147"/>
                  <a:gd name="T13" fmla="*/ 3161 h 224"/>
                  <a:gd name="T14" fmla="*/ 1846 w 147"/>
                  <a:gd name="T15" fmla="*/ 3012 h 224"/>
                  <a:gd name="T16" fmla="*/ 1846 w 147"/>
                  <a:gd name="T17" fmla="*/ 156 h 22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7"/>
                  <a:gd name="T28" fmla="*/ 0 h 224"/>
                  <a:gd name="T29" fmla="*/ 147 w 147"/>
                  <a:gd name="T30" fmla="*/ 224 h 22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7" h="224">
                    <a:moveTo>
                      <a:pt x="147" y="11"/>
                    </a:moveTo>
                    <a:cubicBezTo>
                      <a:pt x="147" y="5"/>
                      <a:pt x="142" y="0"/>
                      <a:pt x="136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0" y="219"/>
                      <a:pt x="5" y="224"/>
                      <a:pt x="11" y="224"/>
                    </a:cubicBezTo>
                    <a:cubicBezTo>
                      <a:pt x="136" y="224"/>
                      <a:pt x="136" y="224"/>
                      <a:pt x="136" y="224"/>
                    </a:cubicBezTo>
                    <a:cubicBezTo>
                      <a:pt x="143" y="224"/>
                      <a:pt x="147" y="219"/>
                      <a:pt x="147" y="213"/>
                    </a:cubicBezTo>
                    <a:lnTo>
                      <a:pt x="147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2512" name="Freeform 382" descr="© INSCALE GmbH, 21.06.2010"/>
              <p:cNvSpPr>
                <a:spLocks noChangeAspect="1"/>
              </p:cNvSpPr>
              <p:nvPr/>
            </p:nvSpPr>
            <p:spPr bwMode="gray">
              <a:xfrm>
                <a:off x="3905" y="1252"/>
                <a:ext cx="42" cy="12"/>
              </a:xfrm>
              <a:custGeom>
                <a:avLst/>
                <a:gdLst>
                  <a:gd name="T0" fmla="*/ 385 w 29"/>
                  <a:gd name="T1" fmla="*/ 108 h 8"/>
                  <a:gd name="T2" fmla="*/ 258 w 29"/>
                  <a:gd name="T3" fmla="*/ 140 h 8"/>
                  <a:gd name="T4" fmla="*/ 127 w 29"/>
                  <a:gd name="T5" fmla="*/ 140 h 8"/>
                  <a:gd name="T6" fmla="*/ 0 w 29"/>
                  <a:gd name="T7" fmla="*/ 108 h 8"/>
                  <a:gd name="T8" fmla="*/ 0 w 29"/>
                  <a:gd name="T9" fmla="*/ 48 h 8"/>
                  <a:gd name="T10" fmla="*/ 127 w 29"/>
                  <a:gd name="T11" fmla="*/ 0 h 8"/>
                  <a:gd name="T12" fmla="*/ 258 w 29"/>
                  <a:gd name="T13" fmla="*/ 0 h 8"/>
                  <a:gd name="T14" fmla="*/ 385 w 29"/>
                  <a:gd name="T15" fmla="*/ 48 h 8"/>
                  <a:gd name="T16" fmla="*/ 385 w 29"/>
                  <a:gd name="T17" fmla="*/ 108 h 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9"/>
                  <a:gd name="T28" fmla="*/ 0 h 8"/>
                  <a:gd name="T29" fmla="*/ 29 w 29"/>
                  <a:gd name="T30" fmla="*/ 8 h 8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9" h="8">
                    <a:moveTo>
                      <a:pt x="29" y="6"/>
                    </a:moveTo>
                    <a:cubicBezTo>
                      <a:pt x="29" y="7"/>
                      <a:pt x="25" y="8"/>
                      <a:pt x="1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4" y="8"/>
                      <a:pt x="0" y="7"/>
                      <a:pt x="0" y="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4" y="0"/>
                      <a:pt x="10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25" y="0"/>
                      <a:pt x="29" y="1"/>
                      <a:pt x="29" y="3"/>
                    </a:cubicBezTo>
                    <a:lnTo>
                      <a:pt x="29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2513" name="Freeform 383" descr="© INSCALE GmbH, 21.06.2010"/>
              <p:cNvSpPr>
                <a:spLocks noChangeAspect="1"/>
              </p:cNvSpPr>
              <p:nvPr/>
            </p:nvSpPr>
            <p:spPr bwMode="gray">
              <a:xfrm>
                <a:off x="3875" y="1625"/>
                <a:ext cx="101" cy="30"/>
              </a:xfrm>
              <a:custGeom>
                <a:avLst/>
                <a:gdLst>
                  <a:gd name="T0" fmla="*/ 839 w 71"/>
                  <a:gd name="T1" fmla="*/ 171 h 21"/>
                  <a:gd name="T2" fmla="*/ 552 w 71"/>
                  <a:gd name="T3" fmla="*/ 253 h 21"/>
                  <a:gd name="T4" fmla="*/ 279 w 71"/>
                  <a:gd name="T5" fmla="*/ 253 h 21"/>
                  <a:gd name="T6" fmla="*/ 0 w 71"/>
                  <a:gd name="T7" fmla="*/ 171 h 21"/>
                  <a:gd name="T8" fmla="*/ 0 w 71"/>
                  <a:gd name="T9" fmla="*/ 84 h 21"/>
                  <a:gd name="T10" fmla="*/ 279 w 71"/>
                  <a:gd name="T11" fmla="*/ 0 h 21"/>
                  <a:gd name="T12" fmla="*/ 552 w 71"/>
                  <a:gd name="T13" fmla="*/ 0 h 21"/>
                  <a:gd name="T14" fmla="*/ 839 w 71"/>
                  <a:gd name="T15" fmla="*/ 84 h 21"/>
                  <a:gd name="T16" fmla="*/ 839 w 71"/>
                  <a:gd name="T17" fmla="*/ 17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1"/>
                  <a:gd name="T28" fmla="*/ 0 h 21"/>
                  <a:gd name="T29" fmla="*/ 71 w 7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1" h="21">
                    <a:moveTo>
                      <a:pt x="71" y="14"/>
                    </a:moveTo>
                    <a:cubicBezTo>
                      <a:pt x="71" y="18"/>
                      <a:pt x="60" y="21"/>
                      <a:pt x="47" y="21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11" y="21"/>
                      <a:pt x="0" y="18"/>
                      <a:pt x="0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11" y="0"/>
                      <a:pt x="2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60" y="0"/>
                      <a:pt x="71" y="3"/>
                      <a:pt x="71" y="7"/>
                    </a:cubicBezTo>
                    <a:lnTo>
                      <a:pt x="71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2514" name="Freeform 384" descr="© INSCALE GmbH, 21.06.2010"/>
              <p:cNvSpPr>
                <a:spLocks noChangeAspect="1"/>
              </p:cNvSpPr>
              <p:nvPr/>
            </p:nvSpPr>
            <p:spPr bwMode="gray">
              <a:xfrm>
                <a:off x="4002" y="1625"/>
                <a:ext cx="30" cy="30"/>
              </a:xfrm>
              <a:custGeom>
                <a:avLst/>
                <a:gdLst>
                  <a:gd name="T0" fmla="*/ 253 w 21"/>
                  <a:gd name="T1" fmla="*/ 171 h 21"/>
                  <a:gd name="T2" fmla="*/ 171 w 21"/>
                  <a:gd name="T3" fmla="*/ 253 h 21"/>
                  <a:gd name="T4" fmla="*/ 84 w 21"/>
                  <a:gd name="T5" fmla="*/ 253 h 21"/>
                  <a:gd name="T6" fmla="*/ 0 w 21"/>
                  <a:gd name="T7" fmla="*/ 171 h 21"/>
                  <a:gd name="T8" fmla="*/ 0 w 21"/>
                  <a:gd name="T9" fmla="*/ 84 h 21"/>
                  <a:gd name="T10" fmla="*/ 84 w 21"/>
                  <a:gd name="T11" fmla="*/ 0 h 21"/>
                  <a:gd name="T12" fmla="*/ 171 w 21"/>
                  <a:gd name="T13" fmla="*/ 0 h 21"/>
                  <a:gd name="T14" fmla="*/ 253 w 21"/>
                  <a:gd name="T15" fmla="*/ 84 h 21"/>
                  <a:gd name="T16" fmla="*/ 253 w 21"/>
                  <a:gd name="T17" fmla="*/ 17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1"/>
                  <a:gd name="T28" fmla="*/ 0 h 21"/>
                  <a:gd name="T29" fmla="*/ 21 w 21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1" h="21">
                    <a:moveTo>
                      <a:pt x="21" y="14"/>
                    </a:moveTo>
                    <a:cubicBezTo>
                      <a:pt x="21" y="18"/>
                      <a:pt x="18" y="21"/>
                      <a:pt x="14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1"/>
                      <a:pt x="0" y="18"/>
                      <a:pt x="0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0"/>
                      <a:pt x="21" y="3"/>
                      <a:pt x="21" y="7"/>
                    </a:cubicBezTo>
                    <a:lnTo>
                      <a:pt x="21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2515" name="Freeform 385" descr="© INSCALE GmbH, 21.06.2010"/>
              <p:cNvSpPr>
                <a:spLocks noChangeAspect="1"/>
              </p:cNvSpPr>
              <p:nvPr/>
            </p:nvSpPr>
            <p:spPr bwMode="gray">
              <a:xfrm>
                <a:off x="3821" y="1625"/>
                <a:ext cx="31" cy="30"/>
              </a:xfrm>
              <a:custGeom>
                <a:avLst/>
                <a:gdLst>
                  <a:gd name="T0" fmla="*/ 244 w 22"/>
                  <a:gd name="T1" fmla="*/ 171 h 21"/>
                  <a:gd name="T2" fmla="*/ 155 w 22"/>
                  <a:gd name="T3" fmla="*/ 253 h 21"/>
                  <a:gd name="T4" fmla="*/ 78 w 22"/>
                  <a:gd name="T5" fmla="*/ 253 h 21"/>
                  <a:gd name="T6" fmla="*/ 0 w 22"/>
                  <a:gd name="T7" fmla="*/ 171 h 21"/>
                  <a:gd name="T8" fmla="*/ 0 w 22"/>
                  <a:gd name="T9" fmla="*/ 84 h 21"/>
                  <a:gd name="T10" fmla="*/ 78 w 22"/>
                  <a:gd name="T11" fmla="*/ 0 h 21"/>
                  <a:gd name="T12" fmla="*/ 155 w 22"/>
                  <a:gd name="T13" fmla="*/ 0 h 21"/>
                  <a:gd name="T14" fmla="*/ 244 w 22"/>
                  <a:gd name="T15" fmla="*/ 84 h 21"/>
                  <a:gd name="T16" fmla="*/ 244 w 22"/>
                  <a:gd name="T17" fmla="*/ 171 h 2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2"/>
                  <a:gd name="T28" fmla="*/ 0 h 21"/>
                  <a:gd name="T29" fmla="*/ 22 w 22"/>
                  <a:gd name="T30" fmla="*/ 21 h 2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2" h="21">
                    <a:moveTo>
                      <a:pt x="22" y="14"/>
                    </a:moveTo>
                    <a:cubicBezTo>
                      <a:pt x="22" y="18"/>
                      <a:pt x="18" y="21"/>
                      <a:pt x="14" y="21"/>
                    </a:cubicBezTo>
                    <a:cubicBezTo>
                      <a:pt x="7" y="21"/>
                      <a:pt x="7" y="21"/>
                      <a:pt x="7" y="21"/>
                    </a:cubicBezTo>
                    <a:cubicBezTo>
                      <a:pt x="3" y="21"/>
                      <a:pt x="0" y="18"/>
                      <a:pt x="0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8" y="0"/>
                      <a:pt x="22" y="3"/>
                      <a:pt x="22" y="7"/>
                    </a:cubicBezTo>
                    <a:lnTo>
                      <a:pt x="22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2516" name="Freeform 386" descr="© INSCALE GmbH, 21.06.2010"/>
              <p:cNvSpPr>
                <a:spLocks noChangeAspect="1"/>
              </p:cNvSpPr>
              <p:nvPr/>
            </p:nvSpPr>
            <p:spPr bwMode="gray">
              <a:xfrm>
                <a:off x="4120" y="1222"/>
                <a:ext cx="21" cy="447"/>
              </a:xfrm>
              <a:custGeom>
                <a:avLst/>
                <a:gdLst>
                  <a:gd name="T0" fmla="*/ 243 w 14"/>
                  <a:gd name="T1" fmla="*/ 99 h 307"/>
                  <a:gd name="T2" fmla="*/ 134 w 14"/>
                  <a:gd name="T3" fmla="*/ 0 h 307"/>
                  <a:gd name="T4" fmla="*/ 0 w 14"/>
                  <a:gd name="T5" fmla="*/ 99 h 307"/>
                  <a:gd name="T6" fmla="*/ 0 w 14"/>
                  <a:gd name="T7" fmla="*/ 3930 h 307"/>
                  <a:gd name="T8" fmla="*/ 27 w 14"/>
                  <a:gd name="T9" fmla="*/ 3985 h 307"/>
                  <a:gd name="T10" fmla="*/ 134 w 14"/>
                  <a:gd name="T11" fmla="*/ 4259 h 307"/>
                  <a:gd name="T12" fmla="*/ 230 w 14"/>
                  <a:gd name="T13" fmla="*/ 3985 h 307"/>
                  <a:gd name="T14" fmla="*/ 243 w 14"/>
                  <a:gd name="T15" fmla="*/ 3930 h 307"/>
                  <a:gd name="T16" fmla="*/ 243 w 14"/>
                  <a:gd name="T17" fmla="*/ 99 h 30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4"/>
                  <a:gd name="T28" fmla="*/ 0 h 307"/>
                  <a:gd name="T29" fmla="*/ 14 w 14"/>
                  <a:gd name="T30" fmla="*/ 307 h 307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4" h="307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0" y="285"/>
                      <a:pt x="1" y="286"/>
                      <a:pt x="1" y="287"/>
                    </a:cubicBezTo>
                    <a:cubicBezTo>
                      <a:pt x="7" y="307"/>
                      <a:pt x="7" y="307"/>
                      <a:pt x="7" y="307"/>
                    </a:cubicBezTo>
                    <a:cubicBezTo>
                      <a:pt x="13" y="287"/>
                      <a:pt x="13" y="287"/>
                      <a:pt x="13" y="287"/>
                    </a:cubicBezTo>
                    <a:cubicBezTo>
                      <a:pt x="13" y="286"/>
                      <a:pt x="14" y="285"/>
                      <a:pt x="14" y="283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</p:grpSp>
      <p:sp>
        <p:nvSpPr>
          <p:cNvPr id="62" name="Lefelé nyíl 61"/>
          <p:cNvSpPr/>
          <p:nvPr/>
        </p:nvSpPr>
        <p:spPr bwMode="auto">
          <a:xfrm>
            <a:off x="2713440" y="3933056"/>
            <a:ext cx="648072" cy="504056"/>
          </a:xfrm>
          <a:prstGeom prst="downArrow">
            <a:avLst/>
          </a:prstGeom>
          <a:solidFill>
            <a:srgbClr val="FF0000"/>
          </a:solidFill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hu-HU">
              <a:solidFill>
                <a:srgbClr val="000000"/>
              </a:solidFill>
            </a:endParaRPr>
          </a:p>
        </p:txBody>
      </p:sp>
      <p:sp>
        <p:nvSpPr>
          <p:cNvPr id="62495" name="Lekerekített téglalap feliratnak 62"/>
          <p:cNvSpPr>
            <a:spLocks noChangeArrowheads="1"/>
          </p:cNvSpPr>
          <p:nvPr/>
        </p:nvSpPr>
        <p:spPr bwMode="auto">
          <a:xfrm>
            <a:off x="611188" y="4652963"/>
            <a:ext cx="2232025" cy="1430337"/>
          </a:xfrm>
          <a:prstGeom prst="wedgeRoundRectCallout">
            <a:avLst>
              <a:gd name="adj1" fmla="val 86088"/>
              <a:gd name="adj2" fmla="val -57343"/>
              <a:gd name="adj3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ts val="6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A Mobinauták</a:t>
            </a:r>
          </a:p>
          <a:p>
            <a:pPr algn="ctr">
              <a:spcBef>
                <a:spcPts val="600"/>
              </a:spcBef>
            </a:pPr>
            <a:r>
              <a:rPr lang="hu-HU" altLang="hu-HU" sz="2000" b="1" smtClean="0">
                <a:solidFill>
                  <a:srgbClr val="000000"/>
                </a:solidFill>
                <a:latin typeface="Telenor"/>
                <a:cs typeface="Arial" pitchFamily="34" charset="0"/>
              </a:rPr>
              <a:t>26%-a</a:t>
            </a:r>
          </a:p>
          <a:p>
            <a:pPr algn="ctr">
              <a:spcBef>
                <a:spcPts val="600"/>
              </a:spcBef>
            </a:pPr>
            <a:r>
              <a:rPr lang="hu-HU" altLang="hu-HU" sz="1600" smtClean="0">
                <a:solidFill>
                  <a:srgbClr val="000000"/>
                </a:solidFill>
                <a:latin typeface="Telenor"/>
                <a:cs typeface="Arial" pitchFamily="34" charset="0"/>
              </a:rPr>
              <a:t>naponta küld e-mailt okostelefonjáról</a:t>
            </a:r>
          </a:p>
        </p:txBody>
      </p:sp>
      <p:grpSp>
        <p:nvGrpSpPr>
          <p:cNvPr id="62496" name="Group 478" descr="© INSCALE GmbH, 21.06.2010"/>
          <p:cNvGrpSpPr>
            <a:grpSpLocks/>
          </p:cNvGrpSpPr>
          <p:nvPr/>
        </p:nvGrpSpPr>
        <p:grpSpPr bwMode="auto">
          <a:xfrm>
            <a:off x="250825" y="5373688"/>
            <a:ext cx="465138" cy="544512"/>
            <a:chOff x="3587" y="1972"/>
            <a:chExt cx="746" cy="746"/>
          </a:xfrm>
        </p:grpSpPr>
        <p:grpSp>
          <p:nvGrpSpPr>
            <p:cNvPr id="62500" name="Group 477"/>
            <p:cNvGrpSpPr>
              <a:grpSpLocks/>
            </p:cNvGrpSpPr>
            <p:nvPr/>
          </p:nvGrpSpPr>
          <p:grpSpPr bwMode="auto">
            <a:xfrm>
              <a:off x="3587" y="1972"/>
              <a:ext cx="746" cy="746"/>
              <a:chOff x="3587" y="1972"/>
              <a:chExt cx="746" cy="746"/>
            </a:xfrm>
          </p:grpSpPr>
          <p:sp>
            <p:nvSpPr>
              <p:cNvPr id="62504" name="AutoShape 20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587" y="1972"/>
                <a:ext cx="746" cy="746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05" name="AutoShape 20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25" y="2010"/>
                <a:ext cx="668" cy="66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06" name="AutoShape 20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2" y="2037"/>
                <a:ext cx="614" cy="614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2507" name="AutoShape 20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2" y="2037"/>
                <a:ext cx="614" cy="319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US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2501" name="Group 476"/>
            <p:cNvGrpSpPr>
              <a:grpSpLocks/>
            </p:cNvGrpSpPr>
            <p:nvPr/>
          </p:nvGrpSpPr>
          <p:grpSpPr bwMode="auto">
            <a:xfrm>
              <a:off x="3764" y="2125"/>
              <a:ext cx="391" cy="440"/>
              <a:chOff x="3764" y="2125"/>
              <a:chExt cx="391" cy="440"/>
            </a:xfrm>
          </p:grpSpPr>
          <p:sp>
            <p:nvSpPr>
              <p:cNvPr id="62502" name="Freeform 211" descr="© INSCALE GmbH, 21.06.2010"/>
              <p:cNvSpPr>
                <a:spLocks noChangeAspect="1" noEditPoints="1"/>
              </p:cNvSpPr>
              <p:nvPr/>
            </p:nvSpPr>
            <p:spPr bwMode="gray">
              <a:xfrm>
                <a:off x="3777" y="2140"/>
                <a:ext cx="378" cy="425"/>
              </a:xfrm>
              <a:custGeom>
                <a:avLst/>
                <a:gdLst>
                  <a:gd name="T0" fmla="*/ 0 w 2215"/>
                  <a:gd name="T1" fmla="*/ 0 h 2504"/>
                  <a:gd name="T2" fmla="*/ 0 w 2215"/>
                  <a:gd name="T3" fmla="*/ 0 h 2504"/>
                  <a:gd name="T4" fmla="*/ 0 w 2215"/>
                  <a:gd name="T5" fmla="*/ 0 h 2504"/>
                  <a:gd name="T6" fmla="*/ 0 w 2215"/>
                  <a:gd name="T7" fmla="*/ 0 h 2504"/>
                  <a:gd name="T8" fmla="*/ 0 w 2215"/>
                  <a:gd name="T9" fmla="*/ 0 h 2504"/>
                  <a:gd name="T10" fmla="*/ 0 w 2215"/>
                  <a:gd name="T11" fmla="*/ 0 h 2504"/>
                  <a:gd name="T12" fmla="*/ 0 w 2215"/>
                  <a:gd name="T13" fmla="*/ 0 h 2504"/>
                  <a:gd name="T14" fmla="*/ 0 w 2215"/>
                  <a:gd name="T15" fmla="*/ 0 h 2504"/>
                  <a:gd name="T16" fmla="*/ 0 w 2215"/>
                  <a:gd name="T17" fmla="*/ 0 h 2504"/>
                  <a:gd name="T18" fmla="*/ 0 w 2215"/>
                  <a:gd name="T19" fmla="*/ 0 h 2504"/>
                  <a:gd name="T20" fmla="*/ 0 w 2215"/>
                  <a:gd name="T21" fmla="*/ 0 h 2504"/>
                  <a:gd name="T22" fmla="*/ 0 w 2215"/>
                  <a:gd name="T23" fmla="*/ 0 h 2504"/>
                  <a:gd name="T24" fmla="*/ 0 w 2215"/>
                  <a:gd name="T25" fmla="*/ 0 h 2504"/>
                  <a:gd name="T26" fmla="*/ 0 w 2215"/>
                  <a:gd name="T27" fmla="*/ 0 h 2504"/>
                  <a:gd name="T28" fmla="*/ 0 w 2215"/>
                  <a:gd name="T29" fmla="*/ 0 h 2504"/>
                  <a:gd name="T30" fmla="*/ 0 w 2215"/>
                  <a:gd name="T31" fmla="*/ 0 h 2504"/>
                  <a:gd name="T32" fmla="*/ 0 w 2215"/>
                  <a:gd name="T33" fmla="*/ 0 h 2504"/>
                  <a:gd name="T34" fmla="*/ 0 w 2215"/>
                  <a:gd name="T35" fmla="*/ 0 h 2504"/>
                  <a:gd name="T36" fmla="*/ 0 w 2215"/>
                  <a:gd name="T37" fmla="*/ 0 h 2504"/>
                  <a:gd name="T38" fmla="*/ 0 w 2215"/>
                  <a:gd name="T39" fmla="*/ 0 h 2504"/>
                  <a:gd name="T40" fmla="*/ 0 w 2215"/>
                  <a:gd name="T41" fmla="*/ 0 h 2504"/>
                  <a:gd name="T42" fmla="*/ 0 w 2215"/>
                  <a:gd name="T43" fmla="*/ 0 h 2504"/>
                  <a:gd name="T44" fmla="*/ 0 w 2215"/>
                  <a:gd name="T45" fmla="*/ 0 h 2504"/>
                  <a:gd name="T46" fmla="*/ 0 w 2215"/>
                  <a:gd name="T47" fmla="*/ 0 h 2504"/>
                  <a:gd name="T48" fmla="*/ 0 w 2215"/>
                  <a:gd name="T49" fmla="*/ 0 h 2504"/>
                  <a:gd name="T50" fmla="*/ 0 w 2215"/>
                  <a:gd name="T51" fmla="*/ 0 h 2504"/>
                  <a:gd name="T52" fmla="*/ 0 w 2215"/>
                  <a:gd name="T53" fmla="*/ 0 h 2504"/>
                  <a:gd name="T54" fmla="*/ 0 w 2215"/>
                  <a:gd name="T55" fmla="*/ 0 h 2504"/>
                  <a:gd name="T56" fmla="*/ 0 w 2215"/>
                  <a:gd name="T57" fmla="*/ 0 h 2504"/>
                  <a:gd name="T58" fmla="*/ 0 w 2215"/>
                  <a:gd name="T59" fmla="*/ 0 h 2504"/>
                  <a:gd name="T60" fmla="*/ 0 w 2215"/>
                  <a:gd name="T61" fmla="*/ 0 h 2504"/>
                  <a:gd name="T62" fmla="*/ 0 w 2215"/>
                  <a:gd name="T63" fmla="*/ 0 h 2504"/>
                  <a:gd name="T64" fmla="*/ 0 w 2215"/>
                  <a:gd name="T65" fmla="*/ 0 h 2504"/>
                  <a:gd name="T66" fmla="*/ 0 w 2215"/>
                  <a:gd name="T67" fmla="*/ 0 h 2504"/>
                  <a:gd name="T68" fmla="*/ 0 w 2215"/>
                  <a:gd name="T69" fmla="*/ 0 h 2504"/>
                  <a:gd name="T70" fmla="*/ 0 w 2215"/>
                  <a:gd name="T71" fmla="*/ 0 h 2504"/>
                  <a:gd name="T72" fmla="*/ 0 w 2215"/>
                  <a:gd name="T73" fmla="*/ 0 h 2504"/>
                  <a:gd name="T74" fmla="*/ 0 w 2215"/>
                  <a:gd name="T75" fmla="*/ 0 h 2504"/>
                  <a:gd name="T76" fmla="*/ 0 w 2215"/>
                  <a:gd name="T77" fmla="*/ 0 h 2504"/>
                  <a:gd name="T78" fmla="*/ 0 w 2215"/>
                  <a:gd name="T79" fmla="*/ 0 h 2504"/>
                  <a:gd name="T80" fmla="*/ 0 w 2215"/>
                  <a:gd name="T81" fmla="*/ 0 h 2504"/>
                  <a:gd name="T82" fmla="*/ 0 w 2215"/>
                  <a:gd name="T83" fmla="*/ 0 h 2504"/>
                  <a:gd name="T84" fmla="*/ 0 w 2215"/>
                  <a:gd name="T85" fmla="*/ 0 h 2504"/>
                  <a:gd name="T86" fmla="*/ 0 w 2215"/>
                  <a:gd name="T87" fmla="*/ 0 h 2504"/>
                  <a:gd name="T88" fmla="*/ 0 w 2215"/>
                  <a:gd name="T89" fmla="*/ 0 h 2504"/>
                  <a:gd name="T90" fmla="*/ 0 w 2215"/>
                  <a:gd name="T91" fmla="*/ 0 h 2504"/>
                  <a:gd name="T92" fmla="*/ 0 w 2215"/>
                  <a:gd name="T93" fmla="*/ 0 h 2504"/>
                  <a:gd name="T94" fmla="*/ 0 w 2215"/>
                  <a:gd name="T95" fmla="*/ 0 h 2504"/>
                  <a:gd name="T96" fmla="*/ 0 w 2215"/>
                  <a:gd name="T97" fmla="*/ 0 h 2504"/>
                  <a:gd name="T98" fmla="*/ 0 w 2215"/>
                  <a:gd name="T99" fmla="*/ 0 h 2504"/>
                  <a:gd name="T100" fmla="*/ 0 w 2215"/>
                  <a:gd name="T101" fmla="*/ 0 h 2504"/>
                  <a:gd name="T102" fmla="*/ 0 w 2215"/>
                  <a:gd name="T103" fmla="*/ 0 h 2504"/>
                  <a:gd name="T104" fmla="*/ 0 w 2215"/>
                  <a:gd name="T105" fmla="*/ 0 h 2504"/>
                  <a:gd name="T106" fmla="*/ 0 w 2215"/>
                  <a:gd name="T107" fmla="*/ 0 h 2504"/>
                  <a:gd name="T108" fmla="*/ 0 w 2215"/>
                  <a:gd name="T109" fmla="*/ 0 h 250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15"/>
                  <a:gd name="T166" fmla="*/ 0 h 2504"/>
                  <a:gd name="T167" fmla="*/ 2215 w 2215"/>
                  <a:gd name="T168" fmla="*/ 2504 h 2504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15" h="2504">
                    <a:moveTo>
                      <a:pt x="1687" y="499"/>
                    </a:moveTo>
                    <a:cubicBezTo>
                      <a:pt x="1504" y="1646"/>
                      <a:pt x="1504" y="1646"/>
                      <a:pt x="1504" y="1646"/>
                    </a:cubicBezTo>
                    <a:cubicBezTo>
                      <a:pt x="1500" y="1669"/>
                      <a:pt x="1498" y="1686"/>
                      <a:pt x="1498" y="1697"/>
                    </a:cubicBezTo>
                    <a:cubicBezTo>
                      <a:pt x="1498" y="1714"/>
                      <a:pt x="1503" y="1728"/>
                      <a:pt x="1513" y="1737"/>
                    </a:cubicBezTo>
                    <a:cubicBezTo>
                      <a:pt x="1523" y="1747"/>
                      <a:pt x="1537" y="1752"/>
                      <a:pt x="1556" y="1752"/>
                    </a:cubicBezTo>
                    <a:cubicBezTo>
                      <a:pt x="1601" y="1752"/>
                      <a:pt x="1651" y="1732"/>
                      <a:pt x="1707" y="1693"/>
                    </a:cubicBezTo>
                    <a:cubicBezTo>
                      <a:pt x="1790" y="1635"/>
                      <a:pt x="1859" y="1551"/>
                      <a:pt x="1912" y="1441"/>
                    </a:cubicBezTo>
                    <a:cubicBezTo>
                      <a:pt x="1966" y="1331"/>
                      <a:pt x="1993" y="1198"/>
                      <a:pt x="1993" y="1043"/>
                    </a:cubicBezTo>
                    <a:cubicBezTo>
                      <a:pt x="1993" y="787"/>
                      <a:pt x="1920" y="586"/>
                      <a:pt x="1773" y="438"/>
                    </a:cubicBezTo>
                    <a:cubicBezTo>
                      <a:pt x="1627" y="290"/>
                      <a:pt x="1431" y="216"/>
                      <a:pt x="1184" y="216"/>
                    </a:cubicBezTo>
                    <a:cubicBezTo>
                      <a:pt x="1003" y="216"/>
                      <a:pt x="837" y="259"/>
                      <a:pt x="688" y="346"/>
                    </a:cubicBezTo>
                    <a:cubicBezTo>
                      <a:pt x="539" y="433"/>
                      <a:pt x="424" y="560"/>
                      <a:pt x="343" y="725"/>
                    </a:cubicBezTo>
                    <a:cubicBezTo>
                      <a:pt x="262" y="891"/>
                      <a:pt x="222" y="1074"/>
                      <a:pt x="222" y="1274"/>
                    </a:cubicBezTo>
                    <a:cubicBezTo>
                      <a:pt x="222" y="1586"/>
                      <a:pt x="310" y="1833"/>
                      <a:pt x="485" y="2015"/>
                    </a:cubicBezTo>
                    <a:cubicBezTo>
                      <a:pt x="661" y="2198"/>
                      <a:pt x="888" y="2289"/>
                      <a:pt x="1165" y="2289"/>
                    </a:cubicBezTo>
                    <a:cubicBezTo>
                      <a:pt x="1301" y="2289"/>
                      <a:pt x="1431" y="2266"/>
                      <a:pt x="1556" y="2221"/>
                    </a:cubicBezTo>
                    <a:cubicBezTo>
                      <a:pt x="1682" y="2175"/>
                      <a:pt x="1802" y="2108"/>
                      <a:pt x="1917" y="2018"/>
                    </a:cubicBezTo>
                    <a:cubicBezTo>
                      <a:pt x="2215" y="2018"/>
                      <a:pt x="2215" y="2018"/>
                      <a:pt x="2215" y="2018"/>
                    </a:cubicBezTo>
                    <a:cubicBezTo>
                      <a:pt x="2135" y="2112"/>
                      <a:pt x="2060" y="2186"/>
                      <a:pt x="1988" y="2239"/>
                    </a:cubicBezTo>
                    <a:cubicBezTo>
                      <a:pt x="1883" y="2317"/>
                      <a:pt x="1760" y="2381"/>
                      <a:pt x="1621" y="2430"/>
                    </a:cubicBezTo>
                    <a:cubicBezTo>
                      <a:pt x="1481" y="2480"/>
                      <a:pt x="1331" y="2504"/>
                      <a:pt x="1171" y="2504"/>
                    </a:cubicBezTo>
                    <a:cubicBezTo>
                      <a:pt x="947" y="2504"/>
                      <a:pt x="746" y="2453"/>
                      <a:pt x="568" y="2349"/>
                    </a:cubicBezTo>
                    <a:cubicBezTo>
                      <a:pt x="390" y="2246"/>
                      <a:pt x="251" y="2098"/>
                      <a:pt x="150" y="1906"/>
                    </a:cubicBezTo>
                    <a:cubicBezTo>
                      <a:pt x="50" y="1715"/>
                      <a:pt x="0" y="1504"/>
                      <a:pt x="0" y="1273"/>
                    </a:cubicBezTo>
                    <a:cubicBezTo>
                      <a:pt x="0" y="1031"/>
                      <a:pt x="52" y="811"/>
                      <a:pt x="156" y="613"/>
                    </a:cubicBezTo>
                    <a:cubicBezTo>
                      <a:pt x="260" y="416"/>
                      <a:pt x="398" y="264"/>
                      <a:pt x="571" y="158"/>
                    </a:cubicBezTo>
                    <a:cubicBezTo>
                      <a:pt x="743" y="53"/>
                      <a:pt x="948" y="0"/>
                      <a:pt x="1184" y="0"/>
                    </a:cubicBezTo>
                    <a:cubicBezTo>
                      <a:pt x="1489" y="0"/>
                      <a:pt x="1737" y="97"/>
                      <a:pt x="1928" y="290"/>
                    </a:cubicBezTo>
                    <a:cubicBezTo>
                      <a:pt x="2119" y="484"/>
                      <a:pt x="2215" y="734"/>
                      <a:pt x="2215" y="1040"/>
                    </a:cubicBezTo>
                    <a:cubicBezTo>
                      <a:pt x="2215" y="1222"/>
                      <a:pt x="2177" y="1389"/>
                      <a:pt x="2103" y="1539"/>
                    </a:cubicBezTo>
                    <a:cubicBezTo>
                      <a:pt x="2028" y="1690"/>
                      <a:pt x="1919" y="1810"/>
                      <a:pt x="1774" y="1898"/>
                    </a:cubicBezTo>
                    <a:cubicBezTo>
                      <a:pt x="1663" y="1965"/>
                      <a:pt x="1558" y="1999"/>
                      <a:pt x="1460" y="1999"/>
                    </a:cubicBezTo>
                    <a:cubicBezTo>
                      <a:pt x="1402" y="1999"/>
                      <a:pt x="1355" y="1986"/>
                      <a:pt x="1318" y="1959"/>
                    </a:cubicBezTo>
                    <a:cubicBezTo>
                      <a:pt x="1281" y="1932"/>
                      <a:pt x="1254" y="1889"/>
                      <a:pt x="1236" y="1831"/>
                    </a:cubicBezTo>
                    <a:cubicBezTo>
                      <a:pt x="1172" y="1893"/>
                      <a:pt x="1113" y="1937"/>
                      <a:pt x="1060" y="1963"/>
                    </a:cubicBezTo>
                    <a:cubicBezTo>
                      <a:pt x="1007" y="1989"/>
                      <a:pt x="949" y="2001"/>
                      <a:pt x="887" y="2001"/>
                    </a:cubicBezTo>
                    <a:cubicBezTo>
                      <a:pt x="759" y="2001"/>
                      <a:pt x="648" y="1948"/>
                      <a:pt x="555" y="1840"/>
                    </a:cubicBezTo>
                    <a:cubicBezTo>
                      <a:pt x="463" y="1733"/>
                      <a:pt x="416" y="1579"/>
                      <a:pt x="416" y="1379"/>
                    </a:cubicBezTo>
                    <a:cubicBezTo>
                      <a:pt x="416" y="1141"/>
                      <a:pt x="476" y="927"/>
                      <a:pt x="595" y="736"/>
                    </a:cubicBezTo>
                    <a:cubicBezTo>
                      <a:pt x="714" y="544"/>
                      <a:pt x="861" y="448"/>
                      <a:pt x="1037" y="448"/>
                    </a:cubicBezTo>
                    <a:cubicBezTo>
                      <a:pt x="1105" y="448"/>
                      <a:pt x="1166" y="464"/>
                      <a:pt x="1219" y="496"/>
                    </a:cubicBezTo>
                    <a:cubicBezTo>
                      <a:pt x="1271" y="528"/>
                      <a:pt x="1324" y="584"/>
                      <a:pt x="1377" y="664"/>
                    </a:cubicBezTo>
                    <a:cubicBezTo>
                      <a:pt x="1403" y="499"/>
                      <a:pt x="1403" y="499"/>
                      <a:pt x="1403" y="499"/>
                    </a:cubicBezTo>
                    <a:lnTo>
                      <a:pt x="1687" y="499"/>
                    </a:lnTo>
                    <a:close/>
                    <a:moveTo>
                      <a:pt x="721" y="1451"/>
                    </a:moveTo>
                    <a:cubicBezTo>
                      <a:pt x="721" y="1566"/>
                      <a:pt x="745" y="1655"/>
                      <a:pt x="795" y="1719"/>
                    </a:cubicBezTo>
                    <a:cubicBezTo>
                      <a:pt x="831" y="1766"/>
                      <a:pt x="878" y="1790"/>
                      <a:pt x="935" y="1790"/>
                    </a:cubicBezTo>
                    <a:cubicBezTo>
                      <a:pt x="997" y="1790"/>
                      <a:pt x="1053" y="1764"/>
                      <a:pt x="1103" y="1711"/>
                    </a:cubicBezTo>
                    <a:cubicBezTo>
                      <a:pt x="1153" y="1658"/>
                      <a:pt x="1197" y="1553"/>
                      <a:pt x="1235" y="1395"/>
                    </a:cubicBezTo>
                    <a:cubicBezTo>
                      <a:pt x="1273" y="1238"/>
                      <a:pt x="1292" y="1096"/>
                      <a:pt x="1292" y="970"/>
                    </a:cubicBezTo>
                    <a:cubicBezTo>
                      <a:pt x="1292" y="875"/>
                      <a:pt x="1271" y="804"/>
                      <a:pt x="1231" y="755"/>
                    </a:cubicBezTo>
                    <a:cubicBezTo>
                      <a:pt x="1190" y="707"/>
                      <a:pt x="1142" y="683"/>
                      <a:pt x="1086" y="683"/>
                    </a:cubicBezTo>
                    <a:cubicBezTo>
                      <a:pt x="1022" y="683"/>
                      <a:pt x="966" y="707"/>
                      <a:pt x="918" y="755"/>
                    </a:cubicBezTo>
                    <a:cubicBezTo>
                      <a:pt x="853" y="820"/>
                      <a:pt x="804" y="923"/>
                      <a:pt x="771" y="1064"/>
                    </a:cubicBezTo>
                    <a:cubicBezTo>
                      <a:pt x="737" y="1204"/>
                      <a:pt x="721" y="1333"/>
                      <a:pt x="721" y="1451"/>
                    </a:cubicBezTo>
                    <a:close/>
                  </a:path>
                </a:pathLst>
              </a:custGeom>
              <a:solidFill>
                <a:srgbClr val="B2B2B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2503" name="Freeform 212" descr="© INSCALE GmbH, 21.06.2010"/>
              <p:cNvSpPr>
                <a:spLocks noChangeAspect="1" noEditPoints="1"/>
              </p:cNvSpPr>
              <p:nvPr/>
            </p:nvSpPr>
            <p:spPr bwMode="gray">
              <a:xfrm>
                <a:off x="3764" y="2125"/>
                <a:ext cx="376" cy="425"/>
              </a:xfrm>
              <a:custGeom>
                <a:avLst/>
                <a:gdLst>
                  <a:gd name="T0" fmla="*/ 0 w 2215"/>
                  <a:gd name="T1" fmla="*/ 0 h 2505"/>
                  <a:gd name="T2" fmla="*/ 0 w 2215"/>
                  <a:gd name="T3" fmla="*/ 0 h 2505"/>
                  <a:gd name="T4" fmla="*/ 0 w 2215"/>
                  <a:gd name="T5" fmla="*/ 0 h 2505"/>
                  <a:gd name="T6" fmla="*/ 0 w 2215"/>
                  <a:gd name="T7" fmla="*/ 0 h 2505"/>
                  <a:gd name="T8" fmla="*/ 0 w 2215"/>
                  <a:gd name="T9" fmla="*/ 0 h 2505"/>
                  <a:gd name="T10" fmla="*/ 0 w 2215"/>
                  <a:gd name="T11" fmla="*/ 0 h 2505"/>
                  <a:gd name="T12" fmla="*/ 0 w 2215"/>
                  <a:gd name="T13" fmla="*/ 0 h 2505"/>
                  <a:gd name="T14" fmla="*/ 0 w 2215"/>
                  <a:gd name="T15" fmla="*/ 0 h 2505"/>
                  <a:gd name="T16" fmla="*/ 0 w 2215"/>
                  <a:gd name="T17" fmla="*/ 0 h 2505"/>
                  <a:gd name="T18" fmla="*/ 0 w 2215"/>
                  <a:gd name="T19" fmla="*/ 0 h 2505"/>
                  <a:gd name="T20" fmla="*/ 0 w 2215"/>
                  <a:gd name="T21" fmla="*/ 0 h 2505"/>
                  <a:gd name="T22" fmla="*/ 0 w 2215"/>
                  <a:gd name="T23" fmla="*/ 0 h 2505"/>
                  <a:gd name="T24" fmla="*/ 0 w 2215"/>
                  <a:gd name="T25" fmla="*/ 0 h 2505"/>
                  <a:gd name="T26" fmla="*/ 0 w 2215"/>
                  <a:gd name="T27" fmla="*/ 0 h 2505"/>
                  <a:gd name="T28" fmla="*/ 0 w 2215"/>
                  <a:gd name="T29" fmla="*/ 0 h 2505"/>
                  <a:gd name="T30" fmla="*/ 0 w 2215"/>
                  <a:gd name="T31" fmla="*/ 0 h 2505"/>
                  <a:gd name="T32" fmla="*/ 0 w 2215"/>
                  <a:gd name="T33" fmla="*/ 0 h 2505"/>
                  <a:gd name="T34" fmla="*/ 0 w 2215"/>
                  <a:gd name="T35" fmla="*/ 0 h 2505"/>
                  <a:gd name="T36" fmla="*/ 0 w 2215"/>
                  <a:gd name="T37" fmla="*/ 0 h 2505"/>
                  <a:gd name="T38" fmla="*/ 0 w 2215"/>
                  <a:gd name="T39" fmla="*/ 0 h 2505"/>
                  <a:gd name="T40" fmla="*/ 0 w 2215"/>
                  <a:gd name="T41" fmla="*/ 0 h 2505"/>
                  <a:gd name="T42" fmla="*/ 0 w 2215"/>
                  <a:gd name="T43" fmla="*/ 0 h 2505"/>
                  <a:gd name="T44" fmla="*/ 0 w 2215"/>
                  <a:gd name="T45" fmla="*/ 0 h 2505"/>
                  <a:gd name="T46" fmla="*/ 0 w 2215"/>
                  <a:gd name="T47" fmla="*/ 0 h 2505"/>
                  <a:gd name="T48" fmla="*/ 0 w 2215"/>
                  <a:gd name="T49" fmla="*/ 0 h 2505"/>
                  <a:gd name="T50" fmla="*/ 0 w 2215"/>
                  <a:gd name="T51" fmla="*/ 0 h 2505"/>
                  <a:gd name="T52" fmla="*/ 0 w 2215"/>
                  <a:gd name="T53" fmla="*/ 0 h 2505"/>
                  <a:gd name="T54" fmla="*/ 0 w 2215"/>
                  <a:gd name="T55" fmla="*/ 0 h 2505"/>
                  <a:gd name="T56" fmla="*/ 0 w 2215"/>
                  <a:gd name="T57" fmla="*/ 0 h 2505"/>
                  <a:gd name="T58" fmla="*/ 0 w 2215"/>
                  <a:gd name="T59" fmla="*/ 0 h 2505"/>
                  <a:gd name="T60" fmla="*/ 0 w 2215"/>
                  <a:gd name="T61" fmla="*/ 0 h 2505"/>
                  <a:gd name="T62" fmla="*/ 0 w 2215"/>
                  <a:gd name="T63" fmla="*/ 0 h 2505"/>
                  <a:gd name="T64" fmla="*/ 0 w 2215"/>
                  <a:gd name="T65" fmla="*/ 0 h 2505"/>
                  <a:gd name="T66" fmla="*/ 0 w 2215"/>
                  <a:gd name="T67" fmla="*/ 0 h 2505"/>
                  <a:gd name="T68" fmla="*/ 0 w 2215"/>
                  <a:gd name="T69" fmla="*/ 0 h 2505"/>
                  <a:gd name="T70" fmla="*/ 0 w 2215"/>
                  <a:gd name="T71" fmla="*/ 0 h 2505"/>
                  <a:gd name="T72" fmla="*/ 0 w 2215"/>
                  <a:gd name="T73" fmla="*/ 0 h 2505"/>
                  <a:gd name="T74" fmla="*/ 0 w 2215"/>
                  <a:gd name="T75" fmla="*/ 0 h 2505"/>
                  <a:gd name="T76" fmla="*/ 0 w 2215"/>
                  <a:gd name="T77" fmla="*/ 0 h 2505"/>
                  <a:gd name="T78" fmla="*/ 0 w 2215"/>
                  <a:gd name="T79" fmla="*/ 0 h 2505"/>
                  <a:gd name="T80" fmla="*/ 0 w 2215"/>
                  <a:gd name="T81" fmla="*/ 0 h 2505"/>
                  <a:gd name="T82" fmla="*/ 0 w 2215"/>
                  <a:gd name="T83" fmla="*/ 0 h 2505"/>
                  <a:gd name="T84" fmla="*/ 0 w 2215"/>
                  <a:gd name="T85" fmla="*/ 0 h 2505"/>
                  <a:gd name="T86" fmla="*/ 0 w 2215"/>
                  <a:gd name="T87" fmla="*/ 0 h 2505"/>
                  <a:gd name="T88" fmla="*/ 0 w 2215"/>
                  <a:gd name="T89" fmla="*/ 0 h 2505"/>
                  <a:gd name="T90" fmla="*/ 0 w 2215"/>
                  <a:gd name="T91" fmla="*/ 0 h 2505"/>
                  <a:gd name="T92" fmla="*/ 0 w 2215"/>
                  <a:gd name="T93" fmla="*/ 0 h 2505"/>
                  <a:gd name="T94" fmla="*/ 0 w 2215"/>
                  <a:gd name="T95" fmla="*/ 0 h 2505"/>
                  <a:gd name="T96" fmla="*/ 0 w 2215"/>
                  <a:gd name="T97" fmla="*/ 0 h 2505"/>
                  <a:gd name="T98" fmla="*/ 0 w 2215"/>
                  <a:gd name="T99" fmla="*/ 0 h 2505"/>
                  <a:gd name="T100" fmla="*/ 0 w 2215"/>
                  <a:gd name="T101" fmla="*/ 0 h 2505"/>
                  <a:gd name="T102" fmla="*/ 0 w 2215"/>
                  <a:gd name="T103" fmla="*/ 0 h 2505"/>
                  <a:gd name="T104" fmla="*/ 0 w 2215"/>
                  <a:gd name="T105" fmla="*/ 0 h 2505"/>
                  <a:gd name="T106" fmla="*/ 0 w 2215"/>
                  <a:gd name="T107" fmla="*/ 0 h 2505"/>
                  <a:gd name="T108" fmla="*/ 0 w 2215"/>
                  <a:gd name="T109" fmla="*/ 0 h 250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215"/>
                  <a:gd name="T166" fmla="*/ 0 h 2505"/>
                  <a:gd name="T167" fmla="*/ 2215 w 2215"/>
                  <a:gd name="T168" fmla="*/ 2505 h 250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215" h="2505">
                    <a:moveTo>
                      <a:pt x="1687" y="499"/>
                    </a:moveTo>
                    <a:cubicBezTo>
                      <a:pt x="1504" y="1646"/>
                      <a:pt x="1504" y="1646"/>
                      <a:pt x="1504" y="1646"/>
                    </a:cubicBezTo>
                    <a:cubicBezTo>
                      <a:pt x="1501" y="1670"/>
                      <a:pt x="1499" y="1687"/>
                      <a:pt x="1499" y="1697"/>
                    </a:cubicBezTo>
                    <a:cubicBezTo>
                      <a:pt x="1499" y="1715"/>
                      <a:pt x="1503" y="1728"/>
                      <a:pt x="1513" y="1738"/>
                    </a:cubicBezTo>
                    <a:cubicBezTo>
                      <a:pt x="1523" y="1747"/>
                      <a:pt x="1537" y="1752"/>
                      <a:pt x="1557" y="1752"/>
                    </a:cubicBezTo>
                    <a:cubicBezTo>
                      <a:pt x="1601" y="1752"/>
                      <a:pt x="1651" y="1732"/>
                      <a:pt x="1707" y="1693"/>
                    </a:cubicBezTo>
                    <a:cubicBezTo>
                      <a:pt x="1791" y="1635"/>
                      <a:pt x="1859" y="1551"/>
                      <a:pt x="1913" y="1441"/>
                    </a:cubicBezTo>
                    <a:cubicBezTo>
                      <a:pt x="1966" y="1331"/>
                      <a:pt x="1993" y="1199"/>
                      <a:pt x="1993" y="1043"/>
                    </a:cubicBezTo>
                    <a:cubicBezTo>
                      <a:pt x="1993" y="788"/>
                      <a:pt x="1920" y="586"/>
                      <a:pt x="1774" y="438"/>
                    </a:cubicBezTo>
                    <a:cubicBezTo>
                      <a:pt x="1627" y="290"/>
                      <a:pt x="1431" y="216"/>
                      <a:pt x="1185" y="216"/>
                    </a:cubicBezTo>
                    <a:cubicBezTo>
                      <a:pt x="1003" y="216"/>
                      <a:pt x="838" y="259"/>
                      <a:pt x="688" y="347"/>
                    </a:cubicBezTo>
                    <a:cubicBezTo>
                      <a:pt x="539" y="434"/>
                      <a:pt x="424" y="560"/>
                      <a:pt x="343" y="725"/>
                    </a:cubicBezTo>
                    <a:cubicBezTo>
                      <a:pt x="263" y="891"/>
                      <a:pt x="222" y="1074"/>
                      <a:pt x="222" y="1274"/>
                    </a:cubicBezTo>
                    <a:cubicBezTo>
                      <a:pt x="222" y="1586"/>
                      <a:pt x="310" y="1833"/>
                      <a:pt x="486" y="2015"/>
                    </a:cubicBezTo>
                    <a:cubicBezTo>
                      <a:pt x="661" y="2198"/>
                      <a:pt x="888" y="2289"/>
                      <a:pt x="1166" y="2289"/>
                    </a:cubicBezTo>
                    <a:cubicBezTo>
                      <a:pt x="1301" y="2289"/>
                      <a:pt x="1431" y="2266"/>
                      <a:pt x="1557" y="2221"/>
                    </a:cubicBezTo>
                    <a:cubicBezTo>
                      <a:pt x="1682" y="2176"/>
                      <a:pt x="1802" y="2108"/>
                      <a:pt x="1917" y="2019"/>
                    </a:cubicBezTo>
                    <a:cubicBezTo>
                      <a:pt x="2215" y="2019"/>
                      <a:pt x="2215" y="2019"/>
                      <a:pt x="2215" y="2019"/>
                    </a:cubicBezTo>
                    <a:cubicBezTo>
                      <a:pt x="2136" y="2112"/>
                      <a:pt x="2060" y="2186"/>
                      <a:pt x="1989" y="2239"/>
                    </a:cubicBezTo>
                    <a:cubicBezTo>
                      <a:pt x="1883" y="2317"/>
                      <a:pt x="1761" y="2381"/>
                      <a:pt x="1621" y="2431"/>
                    </a:cubicBezTo>
                    <a:cubicBezTo>
                      <a:pt x="1482" y="2480"/>
                      <a:pt x="1332" y="2505"/>
                      <a:pt x="1171" y="2505"/>
                    </a:cubicBezTo>
                    <a:cubicBezTo>
                      <a:pt x="947" y="2505"/>
                      <a:pt x="746" y="2453"/>
                      <a:pt x="568" y="2349"/>
                    </a:cubicBezTo>
                    <a:cubicBezTo>
                      <a:pt x="390" y="2246"/>
                      <a:pt x="251" y="2098"/>
                      <a:pt x="151" y="1906"/>
                    </a:cubicBezTo>
                    <a:cubicBezTo>
                      <a:pt x="50" y="1715"/>
                      <a:pt x="0" y="1504"/>
                      <a:pt x="0" y="1274"/>
                    </a:cubicBezTo>
                    <a:cubicBezTo>
                      <a:pt x="0" y="1032"/>
                      <a:pt x="52" y="812"/>
                      <a:pt x="156" y="614"/>
                    </a:cubicBezTo>
                    <a:cubicBezTo>
                      <a:pt x="261" y="416"/>
                      <a:pt x="399" y="264"/>
                      <a:pt x="571" y="159"/>
                    </a:cubicBezTo>
                    <a:cubicBezTo>
                      <a:pt x="743" y="53"/>
                      <a:pt x="948" y="0"/>
                      <a:pt x="1184" y="0"/>
                    </a:cubicBezTo>
                    <a:cubicBezTo>
                      <a:pt x="1489" y="0"/>
                      <a:pt x="1737" y="97"/>
                      <a:pt x="1928" y="290"/>
                    </a:cubicBezTo>
                    <a:cubicBezTo>
                      <a:pt x="2119" y="484"/>
                      <a:pt x="2215" y="734"/>
                      <a:pt x="2215" y="1041"/>
                    </a:cubicBezTo>
                    <a:cubicBezTo>
                      <a:pt x="2215" y="1222"/>
                      <a:pt x="2178" y="1389"/>
                      <a:pt x="2103" y="1540"/>
                    </a:cubicBezTo>
                    <a:cubicBezTo>
                      <a:pt x="2029" y="1691"/>
                      <a:pt x="1919" y="1810"/>
                      <a:pt x="1775" y="1898"/>
                    </a:cubicBezTo>
                    <a:cubicBezTo>
                      <a:pt x="1663" y="1966"/>
                      <a:pt x="1558" y="2000"/>
                      <a:pt x="1461" y="2000"/>
                    </a:cubicBezTo>
                    <a:cubicBezTo>
                      <a:pt x="1402" y="2000"/>
                      <a:pt x="1355" y="1986"/>
                      <a:pt x="1318" y="1959"/>
                    </a:cubicBezTo>
                    <a:cubicBezTo>
                      <a:pt x="1281" y="1932"/>
                      <a:pt x="1254" y="1889"/>
                      <a:pt x="1237" y="1831"/>
                    </a:cubicBezTo>
                    <a:cubicBezTo>
                      <a:pt x="1172" y="1894"/>
                      <a:pt x="1113" y="1938"/>
                      <a:pt x="1060" y="1963"/>
                    </a:cubicBezTo>
                    <a:cubicBezTo>
                      <a:pt x="1007" y="1989"/>
                      <a:pt x="949" y="2002"/>
                      <a:pt x="888" y="2002"/>
                    </a:cubicBezTo>
                    <a:cubicBezTo>
                      <a:pt x="759" y="2002"/>
                      <a:pt x="648" y="1948"/>
                      <a:pt x="556" y="1840"/>
                    </a:cubicBezTo>
                    <a:cubicBezTo>
                      <a:pt x="463" y="1733"/>
                      <a:pt x="417" y="1579"/>
                      <a:pt x="417" y="1379"/>
                    </a:cubicBezTo>
                    <a:cubicBezTo>
                      <a:pt x="417" y="1142"/>
                      <a:pt x="476" y="927"/>
                      <a:pt x="595" y="736"/>
                    </a:cubicBezTo>
                    <a:cubicBezTo>
                      <a:pt x="714" y="544"/>
                      <a:pt x="861" y="448"/>
                      <a:pt x="1037" y="448"/>
                    </a:cubicBezTo>
                    <a:cubicBezTo>
                      <a:pt x="1106" y="448"/>
                      <a:pt x="1166" y="464"/>
                      <a:pt x="1219" y="496"/>
                    </a:cubicBezTo>
                    <a:cubicBezTo>
                      <a:pt x="1271" y="529"/>
                      <a:pt x="1324" y="584"/>
                      <a:pt x="1377" y="664"/>
                    </a:cubicBezTo>
                    <a:cubicBezTo>
                      <a:pt x="1404" y="499"/>
                      <a:pt x="1404" y="499"/>
                      <a:pt x="1404" y="499"/>
                    </a:cubicBezTo>
                    <a:lnTo>
                      <a:pt x="1687" y="499"/>
                    </a:lnTo>
                    <a:close/>
                    <a:moveTo>
                      <a:pt x="721" y="1451"/>
                    </a:moveTo>
                    <a:cubicBezTo>
                      <a:pt x="721" y="1566"/>
                      <a:pt x="746" y="1655"/>
                      <a:pt x="795" y="1719"/>
                    </a:cubicBezTo>
                    <a:cubicBezTo>
                      <a:pt x="832" y="1767"/>
                      <a:pt x="878" y="1790"/>
                      <a:pt x="936" y="1790"/>
                    </a:cubicBezTo>
                    <a:cubicBezTo>
                      <a:pt x="997" y="1790"/>
                      <a:pt x="1053" y="1764"/>
                      <a:pt x="1104" y="1711"/>
                    </a:cubicBezTo>
                    <a:cubicBezTo>
                      <a:pt x="1154" y="1658"/>
                      <a:pt x="1198" y="1553"/>
                      <a:pt x="1235" y="1395"/>
                    </a:cubicBezTo>
                    <a:cubicBezTo>
                      <a:pt x="1273" y="1238"/>
                      <a:pt x="1292" y="1096"/>
                      <a:pt x="1292" y="970"/>
                    </a:cubicBezTo>
                    <a:cubicBezTo>
                      <a:pt x="1292" y="875"/>
                      <a:pt x="1271" y="804"/>
                      <a:pt x="1231" y="756"/>
                    </a:cubicBezTo>
                    <a:cubicBezTo>
                      <a:pt x="1190" y="707"/>
                      <a:pt x="1142" y="683"/>
                      <a:pt x="1086" y="683"/>
                    </a:cubicBezTo>
                    <a:cubicBezTo>
                      <a:pt x="1022" y="683"/>
                      <a:pt x="966" y="707"/>
                      <a:pt x="918" y="756"/>
                    </a:cubicBezTo>
                    <a:cubicBezTo>
                      <a:pt x="853" y="820"/>
                      <a:pt x="804" y="923"/>
                      <a:pt x="771" y="1064"/>
                    </a:cubicBezTo>
                    <a:cubicBezTo>
                      <a:pt x="738" y="1205"/>
                      <a:pt x="721" y="1334"/>
                      <a:pt x="721" y="145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</p:grpSp>
      <p:sp>
        <p:nvSpPr>
          <p:cNvPr id="73" name="Lefelé nyíl 72"/>
          <p:cNvSpPr/>
          <p:nvPr/>
        </p:nvSpPr>
        <p:spPr bwMode="auto">
          <a:xfrm rot="10800000">
            <a:off x="165864" y="4797152"/>
            <a:ext cx="648072" cy="504056"/>
          </a:xfrm>
          <a:prstGeom prst="down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hu-H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8671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105418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32550" y="496669"/>
            <a:ext cx="18774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INTERNETEZŐI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CÉLCSOPORT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130919" y="2249269"/>
            <a:ext cx="2894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INTERNETES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VAGY ÁLTALÁNOS TÉMA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657539" y="5477470"/>
            <a:ext cx="17876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INTERNETTŐL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0000"/>
                </a:solidFill>
              </a:rPr>
              <a:t>FÜGGETLEN</a:t>
            </a:r>
            <a:br>
              <a:rPr lang="hu-HU" dirty="0" smtClean="0">
                <a:solidFill>
                  <a:srgbClr val="FF0000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TÉMA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74146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4575039" y="-1074268"/>
            <a:ext cx="108001" cy="9048672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6299197" y="3733800"/>
            <a:ext cx="257743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dirty="0" smtClean="0">
                <a:solidFill>
                  <a:srgbClr val="FFFFFF"/>
                </a:solidFill>
              </a:rPr>
              <a:t>LAKOSSÁGI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dirty="0" smtClean="0">
                <a:solidFill>
                  <a:srgbClr val="FFFFFF"/>
                </a:solidFill>
              </a:rPr>
              <a:t>CÉLCSOPORT</a:t>
            </a:r>
            <a:br>
              <a:rPr lang="hu-HU" dirty="0" smtClean="0">
                <a:solidFill>
                  <a:srgbClr val="FFFFFF"/>
                </a:solidFill>
              </a:rPr>
            </a:br>
            <a:r>
              <a:rPr lang="hu-HU" sz="1400" dirty="0" smtClean="0">
                <a:solidFill>
                  <a:srgbClr val="FFFFFF"/>
                </a:solidFill>
              </a:rPr>
              <a:t>MEGFELELŐ</a:t>
            </a:r>
            <a:br>
              <a:rPr lang="hu-HU" sz="1400" dirty="0" smtClean="0">
                <a:solidFill>
                  <a:srgbClr val="FFFFFF"/>
                </a:solidFill>
              </a:rPr>
            </a:br>
            <a:r>
              <a:rPr lang="hu-HU" sz="1400" dirty="0" smtClean="0">
                <a:solidFill>
                  <a:srgbClr val="FFFFFF"/>
                </a:solidFill>
              </a:rPr>
              <a:t>INTERNETPENETRÁCIÓVAL</a:t>
            </a:r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30" name="Kép 29" descr="personal_shopper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03" y="3519950"/>
            <a:ext cx="5889815" cy="3247295"/>
          </a:xfrm>
          <a:prstGeom prst="rect">
            <a:avLst/>
          </a:prstGeom>
        </p:spPr>
      </p:pic>
      <p:sp>
        <p:nvSpPr>
          <p:cNvPr id="31" name="Rectangle 25"/>
          <p:cNvSpPr/>
          <p:nvPr/>
        </p:nvSpPr>
        <p:spPr>
          <a:xfrm>
            <a:off x="361994" y="37753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ONLINE KUTATÁS</a:t>
            </a:r>
            <a:br>
              <a:rPr lang="hu-HU" sz="1400" dirty="0" smtClean="0"/>
            </a:br>
            <a:r>
              <a:rPr lang="hu-HU" sz="1400" dirty="0" smtClean="0"/>
              <a:t>LAKOSSÁGI</a:t>
            </a:r>
            <a:br>
              <a:rPr lang="hu-HU" sz="1400" dirty="0" smtClean="0"/>
            </a:br>
            <a:r>
              <a:rPr lang="hu-HU" sz="1400" dirty="0" smtClean="0"/>
              <a:t>CÉLCSOPORTON</a:t>
            </a:r>
            <a:endParaRPr lang="en-US" sz="1400" dirty="0"/>
          </a:p>
        </p:txBody>
      </p:sp>
      <p:pic>
        <p:nvPicPr>
          <p:cNvPr id="34" name="Kép 33" descr="laptop-girl-woman-43ratio,E-V-298615-1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4702" y="105418"/>
            <a:ext cx="5889815" cy="3290649"/>
          </a:xfrm>
          <a:prstGeom prst="rect">
            <a:avLst/>
          </a:prstGeom>
        </p:spPr>
      </p:pic>
      <p:sp>
        <p:nvSpPr>
          <p:cNvPr id="35" name="Rectangle 25"/>
          <p:cNvSpPr/>
          <p:nvPr/>
        </p:nvSpPr>
        <p:spPr>
          <a:xfrm>
            <a:off x="3557631" y="44809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1400" dirty="0" smtClean="0"/>
              <a:t>ONLINE KUTATÁS</a:t>
            </a:r>
            <a:br>
              <a:rPr lang="hu-HU" sz="1400" dirty="0" smtClean="0"/>
            </a:br>
            <a:r>
              <a:rPr lang="hu-HU" sz="1400" dirty="0" smtClean="0"/>
              <a:t>INTERNETES CÉLCSOPORTON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530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Number Placehold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fld id="{5D72FEF4-003C-4B1A-A432-2C073B7AC226}" type="slidenum">
              <a:rPr lang="en-US" altLang="hu-HU" smtClean="0">
                <a:solidFill>
                  <a:srgbClr val="FFFFFF"/>
                </a:solidFill>
                <a:latin typeface="Open Sans"/>
              </a:rPr>
              <a:pPr/>
              <a:t>50</a:t>
            </a:fld>
            <a:endParaRPr lang="en-US" altLang="hu-HU" smtClean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63491" name="Date Placeholder 4"/>
          <p:cNvSpPr>
            <a:spLocks noGrp="1"/>
          </p:cNvSpPr>
          <p:nvPr>
            <p:ph type="dt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en-GB" altLang="hu-HU" smtClean="0">
                <a:solidFill>
                  <a:srgbClr val="FFFFFF"/>
                </a:solidFill>
                <a:latin typeface="Open Sans"/>
              </a:rPr>
              <a:t>00 Month 0000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850" y="2057400"/>
            <a:ext cx="4019550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Szüksége volt rá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Nem tartja intenzíven a kapcsolatot ismerőseivel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Inkább az extra lehetőségeit használja ki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Férfiak, fiatalok, magas iskolai végzettségűek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Viszonylag sok applikációt telepít (25+)</a:t>
            </a:r>
          </a:p>
          <a:p>
            <a:pPr algn="ctr">
              <a:spcBef>
                <a:spcPct val="50000"/>
              </a:spcBef>
              <a:defRPr/>
            </a:pPr>
            <a:endParaRPr lang="hu-HU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baseline="30000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baseline="30000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baseline="30000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baseline="30000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8" name="Cím 7"/>
          <p:cNvSpPr>
            <a:spLocks noGrp="1"/>
          </p:cNvSpPr>
          <p:nvPr>
            <p:ph type="title"/>
          </p:nvPr>
        </p:nvSpPr>
        <p:spPr>
          <a:xfrm>
            <a:off x="468313" y="914400"/>
            <a:ext cx="3875087" cy="914400"/>
          </a:xfrm>
        </p:spPr>
        <p:txBody>
          <a:bodyPr/>
          <a:lstStyle/>
          <a:p>
            <a:pPr eaLnBrk="1" hangingPunct="1">
              <a:defRPr/>
            </a:pPr>
            <a:r>
              <a:rPr lang="hu-HU" sz="2400" b="1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Szükségből használók – </a:t>
            </a:r>
            <a:r>
              <a:rPr lang="hu-HU" sz="2400" dirty="0" smtClean="0">
                <a:solidFill>
                  <a:schemeClr val="accent5"/>
                </a:solidFill>
                <a:latin typeface="Arial Narrow" panose="020B0606020202030204" pitchFamily="34" charset="0"/>
              </a:rPr>
              <a:t>főleg fiatalok, férfiak és magasabb iskolai végzettségűek</a:t>
            </a:r>
            <a:endParaRPr lang="hu-HU" sz="2400" dirty="0">
              <a:solidFill>
                <a:schemeClr val="accent5"/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1371600" y="47625"/>
            <a:ext cx="1397000" cy="915988"/>
          </a:xfrm>
          <a:prstGeom prst="roundRect">
            <a:avLst>
              <a:gd name="adj" fmla="val 10000"/>
            </a:avLst>
          </a:prstGeom>
          <a:blipFill rotWithShape="0">
            <a:blip r:embed="rId3" cstate="print"/>
            <a:stretch>
              <a:fillRect/>
            </a:stretch>
          </a:blipFill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63495" name="Diagram 13"/>
          <p:cNvGraphicFramePr>
            <a:graphicFrameLocks/>
          </p:cNvGraphicFramePr>
          <p:nvPr/>
        </p:nvGraphicFramePr>
        <p:xfrm>
          <a:off x="3048000" y="4886325"/>
          <a:ext cx="3078163" cy="182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4" r:id="rId5" imgW="3078747" imgH="1822862" progId="Excel.Chart.8">
                  <p:embed/>
                </p:oleObj>
              </mc:Choice>
              <mc:Fallback>
                <p:oleObj r:id="rId5" imgW="3078747" imgH="1822862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4886325"/>
                        <a:ext cx="3078163" cy="1824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18"/>
          <p:cNvSpPr txBox="1"/>
          <p:nvPr/>
        </p:nvSpPr>
        <p:spPr>
          <a:xfrm>
            <a:off x="5426075" y="2057400"/>
            <a:ext cx="3565525" cy="4524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Nem volt rá szüksége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Promóció miatt vette – igen kedvező ajánlat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A klasszikus funkciókat használja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Nem nagyon telepít applikációkat</a:t>
            </a:r>
          </a:p>
          <a:p>
            <a:pPr marL="285750" indent="-285750">
              <a:spcBef>
                <a:spcPct val="50000"/>
              </a:spcBef>
              <a:buFont typeface="Arial"/>
              <a:buChar char="•"/>
              <a:defRPr/>
            </a:pPr>
            <a:r>
              <a:rPr lang="hu-HU" dirty="0">
                <a:solidFill>
                  <a:srgbClr val="FFFFFF"/>
                </a:solidFill>
                <a:latin typeface="Arial Narrow" panose="020B0606020202030204" pitchFamily="34" charset="0"/>
                <a:cs typeface="Arial" pitchFamily="34" charset="0"/>
              </a:rPr>
              <a:t>Jellemzően idősebbek, felsőfokú végzettségűek</a:t>
            </a:r>
          </a:p>
          <a:p>
            <a:pPr algn="ctr">
              <a:spcBef>
                <a:spcPct val="50000"/>
              </a:spcBef>
              <a:defRPr/>
            </a:pPr>
            <a:endParaRPr lang="hu-HU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baseline="30000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baseline="30000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baseline="30000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baseline="30000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  <a:defRPr/>
            </a:pPr>
            <a:endParaRPr lang="hu-HU" dirty="0">
              <a:solidFill>
                <a:srgbClr val="FFFFFF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sp>
        <p:nvSpPr>
          <p:cNvPr id="11" name="Cím 7"/>
          <p:cNvSpPr txBox="1">
            <a:spLocks/>
          </p:cNvSpPr>
          <p:nvPr/>
        </p:nvSpPr>
        <p:spPr bwMode="auto">
          <a:xfrm>
            <a:off x="5029200" y="914400"/>
            <a:ext cx="384651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Verdana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Verdana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Verdana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Verdana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Verdana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Verdana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Verdana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 algn="r" eaLnBrk="1" hangingPunct="1">
              <a:defRPr/>
            </a:pPr>
            <a:r>
              <a:rPr lang="hu-HU" sz="2400" b="1" kern="0" dirty="0" smtClean="0">
                <a:solidFill>
                  <a:srgbClr val="AACAFF"/>
                </a:solidFill>
                <a:latin typeface="Arial Narrow" panose="020B0606020202030204" pitchFamily="34" charset="0"/>
              </a:rPr>
              <a:t>Távolságtartó – </a:t>
            </a:r>
            <a:r>
              <a:rPr lang="hu-HU" sz="2400" kern="0" dirty="0" smtClean="0">
                <a:solidFill>
                  <a:srgbClr val="AACAFF"/>
                </a:solidFill>
                <a:latin typeface="Arial Narrow" panose="020B0606020202030204" pitchFamily="34" charset="0"/>
              </a:rPr>
              <a:t>ugyanúgy használja, mint a nem </a:t>
            </a:r>
            <a:r>
              <a:rPr lang="hu-HU" sz="2400" kern="0" dirty="0" err="1" smtClean="0">
                <a:solidFill>
                  <a:srgbClr val="AACAFF"/>
                </a:solidFill>
                <a:latin typeface="Arial Narrow" panose="020B0606020202030204" pitchFamily="34" charset="0"/>
              </a:rPr>
              <a:t>okostelefonokat</a:t>
            </a:r>
            <a:endParaRPr lang="hu-HU" sz="2400" kern="0" dirty="0">
              <a:solidFill>
                <a:srgbClr val="AACAFF"/>
              </a:solidFill>
              <a:latin typeface="Arial Narrow" panose="020B0606020202030204" pitchFamily="34" charset="0"/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6705600" y="33338"/>
            <a:ext cx="1397000" cy="928687"/>
          </a:xfrm>
          <a:prstGeom prst="roundRect">
            <a:avLst>
              <a:gd name="adj" fmla="val 10000"/>
            </a:avLst>
          </a:prstGeom>
          <a:blipFill rotWithShape="0">
            <a:blip r:embed="rId7" cstate="print"/>
            <a:stretch>
              <a:fillRect/>
            </a:stretch>
          </a:blipFill>
        </p:spPr>
        <p:style>
          <a:lnRef idx="2">
            <a:schemeClr val="accent4">
              <a:shade val="8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4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63499" name="Objektum 3"/>
          <p:cNvGraphicFramePr>
            <a:graphicFrameLocks/>
          </p:cNvGraphicFramePr>
          <p:nvPr/>
        </p:nvGraphicFramePr>
        <p:xfrm>
          <a:off x="6100763" y="4419600"/>
          <a:ext cx="2814637" cy="247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r:id="rId9" imgW="2810500" imgH="2475191" progId="Excel.Chart.8">
                  <p:embed/>
                </p:oleObj>
              </mc:Choice>
              <mc:Fallback>
                <p:oleObj r:id="rId9" imgW="2810500" imgH="24751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0763" y="4419600"/>
                        <a:ext cx="2814637" cy="2478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500" name="Objektum 4"/>
          <p:cNvGraphicFramePr>
            <a:graphicFrameLocks/>
          </p:cNvGraphicFramePr>
          <p:nvPr/>
        </p:nvGraphicFramePr>
        <p:xfrm>
          <a:off x="157163" y="4414838"/>
          <a:ext cx="2814637" cy="2478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6" r:id="rId12" imgW="2810500" imgH="2475191" progId="Excel.Chart.8">
                  <p:embed/>
                </p:oleObj>
              </mc:Choice>
              <mc:Fallback>
                <p:oleObj r:id="rId12" imgW="2810500" imgH="2475191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163" y="4414838"/>
                        <a:ext cx="2814637" cy="2478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6786943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8" grpId="0"/>
      <p:bldP spid="10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Date Placeholder 4"/>
          <p:cNvSpPr>
            <a:spLocks noGrp="1"/>
          </p:cNvSpPr>
          <p:nvPr>
            <p:ph type="dt" sz="quarter" idx="11"/>
          </p:nvPr>
        </p:nvSpPr>
        <p:spPr>
          <a:xfrm>
            <a:off x="820738" y="6372225"/>
            <a:ext cx="2133600" cy="153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r>
              <a:rPr lang="hu-HU" altLang="hu-HU" smtClean="0">
                <a:solidFill>
                  <a:srgbClr val="FFFFFF"/>
                </a:solidFill>
                <a:latin typeface="Open Sans"/>
              </a:rPr>
              <a:t>00 Month 0000</a:t>
            </a:r>
          </a:p>
        </p:txBody>
      </p:sp>
      <p:grpSp>
        <p:nvGrpSpPr>
          <p:cNvPr id="64515" name="Group 1283" descr="© INSCALE GmbH, 21.06.2010"/>
          <p:cNvGrpSpPr>
            <a:grpSpLocks/>
          </p:cNvGrpSpPr>
          <p:nvPr/>
        </p:nvGrpSpPr>
        <p:grpSpPr bwMode="auto">
          <a:xfrm>
            <a:off x="469900" y="3375025"/>
            <a:ext cx="790575" cy="790575"/>
            <a:chOff x="791" y="2778"/>
            <a:chExt cx="498" cy="498"/>
          </a:xfrm>
        </p:grpSpPr>
        <p:grpSp>
          <p:nvGrpSpPr>
            <p:cNvPr id="64623" name="Group 1282"/>
            <p:cNvGrpSpPr>
              <a:grpSpLocks/>
            </p:cNvGrpSpPr>
            <p:nvPr/>
          </p:nvGrpSpPr>
          <p:grpSpPr bwMode="auto">
            <a:xfrm>
              <a:off x="791" y="2778"/>
              <a:ext cx="498" cy="498"/>
              <a:chOff x="791" y="2778"/>
              <a:chExt cx="498" cy="498"/>
            </a:xfrm>
          </p:grpSpPr>
          <p:sp>
            <p:nvSpPr>
              <p:cNvPr id="64627" name="Oval 843" descr="© INSCALE GmbH, 21.06.2010"/>
              <p:cNvSpPr>
                <a:spLocks noChangeArrowheads="1"/>
              </p:cNvSpPr>
              <p:nvPr/>
            </p:nvSpPr>
            <p:spPr bwMode="gray">
              <a:xfrm>
                <a:off x="791" y="2778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28" name="Oval 844" descr="© INSCALE GmbH, 21.06.2010"/>
              <p:cNvSpPr>
                <a:spLocks noChangeArrowheads="1"/>
              </p:cNvSpPr>
              <p:nvPr/>
            </p:nvSpPr>
            <p:spPr bwMode="gray">
              <a:xfrm>
                <a:off x="807" y="2794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29" name="Freeform 845" descr="© INSCALE GmbH, 21.06.2010"/>
              <p:cNvSpPr>
                <a:spLocks/>
              </p:cNvSpPr>
              <p:nvPr/>
            </p:nvSpPr>
            <p:spPr bwMode="gray">
              <a:xfrm>
                <a:off x="807" y="2794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grpSp>
          <p:nvGrpSpPr>
            <p:cNvPr id="64624" name="Group 1281"/>
            <p:cNvGrpSpPr>
              <a:grpSpLocks/>
            </p:cNvGrpSpPr>
            <p:nvPr/>
          </p:nvGrpSpPr>
          <p:grpSpPr bwMode="auto">
            <a:xfrm>
              <a:off x="872" y="2858"/>
              <a:ext cx="336" cy="335"/>
              <a:chOff x="872" y="2858"/>
              <a:chExt cx="336" cy="335"/>
            </a:xfrm>
          </p:grpSpPr>
          <p:sp>
            <p:nvSpPr>
              <p:cNvPr id="64625" name="Freeform 847" descr="© INSCALE GmbH, 21.06.2010"/>
              <p:cNvSpPr>
                <a:spLocks/>
              </p:cNvSpPr>
              <p:nvPr/>
            </p:nvSpPr>
            <p:spPr bwMode="gray">
              <a:xfrm>
                <a:off x="872" y="2950"/>
                <a:ext cx="250" cy="243"/>
              </a:xfrm>
              <a:custGeom>
                <a:avLst/>
                <a:gdLst>
                  <a:gd name="T0" fmla="*/ 203 w 258"/>
                  <a:gd name="T1" fmla="*/ 46 h 252"/>
                  <a:gd name="T2" fmla="*/ 186 w 258"/>
                  <a:gd name="T3" fmla="*/ 14 h 252"/>
                  <a:gd name="T4" fmla="*/ 155 w 258"/>
                  <a:gd name="T5" fmla="*/ 0 h 252"/>
                  <a:gd name="T6" fmla="*/ 117 w 258"/>
                  <a:gd name="T7" fmla="*/ 37 h 252"/>
                  <a:gd name="T8" fmla="*/ 167 w 258"/>
                  <a:gd name="T9" fmla="*/ 37 h 252"/>
                  <a:gd name="T10" fmla="*/ 167 w 258"/>
                  <a:gd name="T11" fmla="*/ 83 h 252"/>
                  <a:gd name="T12" fmla="*/ 94 w 258"/>
                  <a:gd name="T13" fmla="*/ 152 h 252"/>
                  <a:gd name="T14" fmla="*/ 45 w 258"/>
                  <a:gd name="T15" fmla="*/ 152 h 252"/>
                  <a:gd name="T16" fmla="*/ 45 w 258"/>
                  <a:gd name="T17" fmla="*/ 106 h 252"/>
                  <a:gd name="T18" fmla="*/ 76 w 258"/>
                  <a:gd name="T19" fmla="*/ 77 h 252"/>
                  <a:gd name="T20" fmla="*/ 94 w 258"/>
                  <a:gd name="T21" fmla="*/ 19 h 252"/>
                  <a:gd name="T22" fmla="*/ 24 w 258"/>
                  <a:gd name="T23" fmla="*/ 86 h 252"/>
                  <a:gd name="T24" fmla="*/ 24 w 258"/>
                  <a:gd name="T25" fmla="*/ 172 h 252"/>
                  <a:gd name="T26" fmla="*/ 114 w 258"/>
                  <a:gd name="T27" fmla="*/ 172 h 252"/>
                  <a:gd name="T28" fmla="*/ 186 w 258"/>
                  <a:gd name="T29" fmla="*/ 102 h 252"/>
                  <a:gd name="T30" fmla="*/ 203 w 258"/>
                  <a:gd name="T31" fmla="*/ 46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8"/>
                  <a:gd name="T49" fmla="*/ 0 h 252"/>
                  <a:gd name="T50" fmla="*/ 258 w 258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8" h="252">
                    <a:moveTo>
                      <a:pt x="253" y="60"/>
                    </a:moveTo>
                    <a:cubicBezTo>
                      <a:pt x="250" y="46"/>
                      <a:pt x="243" y="32"/>
                      <a:pt x="232" y="21"/>
                    </a:cubicBezTo>
                    <a:cubicBezTo>
                      <a:pt x="221" y="10"/>
                      <a:pt x="207" y="3"/>
                      <a:pt x="193" y="0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63" y="30"/>
                      <a:pt x="190" y="30"/>
                      <a:pt x="207" y="46"/>
                    </a:cubicBezTo>
                    <a:cubicBezTo>
                      <a:pt x="223" y="63"/>
                      <a:pt x="223" y="90"/>
                      <a:pt x="207" y="107"/>
                    </a:cubicBezTo>
                    <a:cubicBezTo>
                      <a:pt x="117" y="197"/>
                      <a:pt x="117" y="197"/>
                      <a:pt x="117" y="197"/>
                    </a:cubicBezTo>
                    <a:cubicBezTo>
                      <a:pt x="100" y="213"/>
                      <a:pt x="73" y="213"/>
                      <a:pt x="56" y="197"/>
                    </a:cubicBezTo>
                    <a:cubicBezTo>
                      <a:pt x="40" y="180"/>
                      <a:pt x="40" y="153"/>
                      <a:pt x="56" y="136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0" y="73"/>
                      <a:pt x="97" y="45"/>
                      <a:pt x="116" y="26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0" y="142"/>
                      <a:pt x="0" y="191"/>
                      <a:pt x="31" y="222"/>
                    </a:cubicBezTo>
                    <a:cubicBezTo>
                      <a:pt x="62" y="252"/>
                      <a:pt x="111" y="252"/>
                      <a:pt x="142" y="222"/>
                    </a:cubicBezTo>
                    <a:cubicBezTo>
                      <a:pt x="232" y="132"/>
                      <a:pt x="232" y="132"/>
                      <a:pt x="232" y="132"/>
                    </a:cubicBezTo>
                    <a:cubicBezTo>
                      <a:pt x="251" y="113"/>
                      <a:pt x="258" y="85"/>
                      <a:pt x="2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26" name="Freeform 848" descr="© INSCALE GmbH, 21.06.2010"/>
              <p:cNvSpPr>
                <a:spLocks/>
              </p:cNvSpPr>
              <p:nvPr/>
            </p:nvSpPr>
            <p:spPr bwMode="gray">
              <a:xfrm>
                <a:off x="959" y="2858"/>
                <a:ext cx="249" cy="244"/>
              </a:xfrm>
              <a:custGeom>
                <a:avLst/>
                <a:gdLst>
                  <a:gd name="T0" fmla="*/ 182 w 257"/>
                  <a:gd name="T1" fmla="*/ 23 h 252"/>
                  <a:gd name="T2" fmla="*/ 94 w 257"/>
                  <a:gd name="T3" fmla="*/ 23 h 252"/>
                  <a:gd name="T4" fmla="*/ 19 w 257"/>
                  <a:gd name="T5" fmla="*/ 96 h 252"/>
                  <a:gd name="T6" fmla="*/ 5 w 257"/>
                  <a:gd name="T7" fmla="*/ 153 h 252"/>
                  <a:gd name="T8" fmla="*/ 19 w 257"/>
                  <a:gd name="T9" fmla="*/ 185 h 252"/>
                  <a:gd name="T10" fmla="*/ 51 w 257"/>
                  <a:gd name="T11" fmla="*/ 201 h 252"/>
                  <a:gd name="T12" fmla="*/ 91 w 257"/>
                  <a:gd name="T13" fmla="*/ 164 h 252"/>
                  <a:gd name="T14" fmla="*/ 42 w 257"/>
                  <a:gd name="T15" fmla="*/ 164 h 252"/>
                  <a:gd name="T16" fmla="*/ 42 w 257"/>
                  <a:gd name="T17" fmla="*/ 116 h 252"/>
                  <a:gd name="T18" fmla="*/ 113 w 257"/>
                  <a:gd name="T19" fmla="*/ 44 h 252"/>
                  <a:gd name="T20" fmla="*/ 161 w 257"/>
                  <a:gd name="T21" fmla="*/ 44 h 252"/>
                  <a:gd name="T22" fmla="*/ 161 w 257"/>
                  <a:gd name="T23" fmla="*/ 93 h 252"/>
                  <a:gd name="T24" fmla="*/ 131 w 257"/>
                  <a:gd name="T25" fmla="*/ 123 h 252"/>
                  <a:gd name="T26" fmla="*/ 114 w 257"/>
                  <a:gd name="T27" fmla="*/ 180 h 252"/>
                  <a:gd name="T28" fmla="*/ 182 w 257"/>
                  <a:gd name="T29" fmla="*/ 113 h 252"/>
                  <a:gd name="T30" fmla="*/ 182 w 257"/>
                  <a:gd name="T31" fmla="*/ 23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7"/>
                  <a:gd name="T49" fmla="*/ 0 h 252"/>
                  <a:gd name="T50" fmla="*/ 257 w 257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7" h="252">
                    <a:moveTo>
                      <a:pt x="227" y="30"/>
                    </a:moveTo>
                    <a:cubicBezTo>
                      <a:pt x="196" y="0"/>
                      <a:pt x="146" y="0"/>
                      <a:pt x="116" y="3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7" y="139"/>
                      <a:pt x="0" y="167"/>
                      <a:pt x="5" y="192"/>
                    </a:cubicBezTo>
                    <a:cubicBezTo>
                      <a:pt x="8" y="206"/>
                      <a:pt x="15" y="220"/>
                      <a:pt x="26" y="231"/>
                    </a:cubicBezTo>
                    <a:cubicBezTo>
                      <a:pt x="37" y="242"/>
                      <a:pt x="51" y="249"/>
                      <a:pt x="65" y="252"/>
                    </a:cubicBezTo>
                    <a:cubicBezTo>
                      <a:pt x="112" y="206"/>
                      <a:pt x="112" y="206"/>
                      <a:pt x="112" y="206"/>
                    </a:cubicBezTo>
                    <a:cubicBezTo>
                      <a:pt x="95" y="222"/>
                      <a:pt x="68" y="222"/>
                      <a:pt x="51" y="206"/>
                    </a:cubicBezTo>
                    <a:cubicBezTo>
                      <a:pt x="35" y="189"/>
                      <a:pt x="35" y="162"/>
                      <a:pt x="51" y="145"/>
                    </a:cubicBezTo>
                    <a:cubicBezTo>
                      <a:pt x="141" y="55"/>
                      <a:pt x="141" y="55"/>
                      <a:pt x="141" y="55"/>
                    </a:cubicBezTo>
                    <a:cubicBezTo>
                      <a:pt x="158" y="39"/>
                      <a:pt x="185" y="39"/>
                      <a:pt x="201" y="55"/>
                    </a:cubicBezTo>
                    <a:cubicBezTo>
                      <a:pt x="218" y="72"/>
                      <a:pt x="218" y="99"/>
                      <a:pt x="201" y="116"/>
                    </a:cubicBezTo>
                    <a:cubicBezTo>
                      <a:pt x="163" y="154"/>
                      <a:pt x="163" y="154"/>
                      <a:pt x="163" y="154"/>
                    </a:cubicBezTo>
                    <a:cubicBezTo>
                      <a:pt x="168" y="179"/>
                      <a:pt x="161" y="207"/>
                      <a:pt x="142" y="226"/>
                    </a:cubicBezTo>
                    <a:cubicBezTo>
                      <a:pt x="227" y="141"/>
                      <a:pt x="227" y="141"/>
                      <a:pt x="227" y="141"/>
                    </a:cubicBezTo>
                    <a:cubicBezTo>
                      <a:pt x="257" y="110"/>
                      <a:pt x="257" y="61"/>
                      <a:pt x="227" y="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</p:grpSp>
      <p:grpSp>
        <p:nvGrpSpPr>
          <p:cNvPr id="64516" name="Group 1277" descr="© INSCALE GmbH, 21.06.2010"/>
          <p:cNvGrpSpPr>
            <a:grpSpLocks/>
          </p:cNvGrpSpPr>
          <p:nvPr/>
        </p:nvGrpSpPr>
        <p:grpSpPr bwMode="auto">
          <a:xfrm>
            <a:off x="481013" y="1668463"/>
            <a:ext cx="790575" cy="790575"/>
            <a:chOff x="4463" y="3341"/>
            <a:chExt cx="498" cy="498"/>
          </a:xfrm>
        </p:grpSpPr>
        <p:grpSp>
          <p:nvGrpSpPr>
            <p:cNvPr id="64614" name="Group 1276"/>
            <p:cNvGrpSpPr>
              <a:grpSpLocks/>
            </p:cNvGrpSpPr>
            <p:nvPr/>
          </p:nvGrpSpPr>
          <p:grpSpPr bwMode="auto">
            <a:xfrm>
              <a:off x="4463" y="3341"/>
              <a:ext cx="498" cy="498"/>
              <a:chOff x="4463" y="3341"/>
              <a:chExt cx="498" cy="498"/>
            </a:xfrm>
          </p:grpSpPr>
          <p:sp>
            <p:nvSpPr>
              <p:cNvPr id="64620" name="Oval 883" descr="© INSCALE GmbH, 21.06.2010"/>
              <p:cNvSpPr>
                <a:spLocks noChangeArrowheads="1"/>
              </p:cNvSpPr>
              <p:nvPr/>
            </p:nvSpPr>
            <p:spPr bwMode="gray">
              <a:xfrm>
                <a:off x="4463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21" name="Oval 884" descr="© INSCALE GmbH, 21.06.2010"/>
              <p:cNvSpPr>
                <a:spLocks noChangeArrowheads="1"/>
              </p:cNvSpPr>
              <p:nvPr/>
            </p:nvSpPr>
            <p:spPr bwMode="gray">
              <a:xfrm>
                <a:off x="4479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22" name="Freeform 885" descr="© INSCALE GmbH, 21.06.2010"/>
              <p:cNvSpPr>
                <a:spLocks/>
              </p:cNvSpPr>
              <p:nvPr/>
            </p:nvSpPr>
            <p:spPr bwMode="gray">
              <a:xfrm>
                <a:off x="4479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grpSp>
          <p:nvGrpSpPr>
            <p:cNvPr id="64615" name="Group 1275"/>
            <p:cNvGrpSpPr>
              <a:grpSpLocks/>
            </p:cNvGrpSpPr>
            <p:nvPr/>
          </p:nvGrpSpPr>
          <p:grpSpPr bwMode="auto">
            <a:xfrm>
              <a:off x="4557" y="3422"/>
              <a:ext cx="312" cy="334"/>
              <a:chOff x="4557" y="3422"/>
              <a:chExt cx="312" cy="334"/>
            </a:xfrm>
          </p:grpSpPr>
          <p:sp>
            <p:nvSpPr>
              <p:cNvPr id="64616" name="Freeform 887" descr="© INSCALE GmbH, 21.06.2010"/>
              <p:cNvSpPr>
                <a:spLocks/>
              </p:cNvSpPr>
              <p:nvPr/>
            </p:nvSpPr>
            <p:spPr bwMode="gray">
              <a:xfrm>
                <a:off x="4557" y="3422"/>
                <a:ext cx="213" cy="213"/>
              </a:xfrm>
              <a:custGeom>
                <a:avLst/>
                <a:gdLst>
                  <a:gd name="T0" fmla="*/ 0 w 2251"/>
                  <a:gd name="T1" fmla="*/ 0 h 2250"/>
                  <a:gd name="T2" fmla="*/ 0 w 2251"/>
                  <a:gd name="T3" fmla="*/ 0 h 2250"/>
                  <a:gd name="T4" fmla="*/ 0 w 2251"/>
                  <a:gd name="T5" fmla="*/ 0 h 2250"/>
                  <a:gd name="T6" fmla="*/ 0 w 2251"/>
                  <a:gd name="T7" fmla="*/ 0 h 2250"/>
                  <a:gd name="T8" fmla="*/ 0 w 2251"/>
                  <a:gd name="T9" fmla="*/ 0 h 2250"/>
                  <a:gd name="T10" fmla="*/ 0 w 2251"/>
                  <a:gd name="T11" fmla="*/ 0 h 2250"/>
                  <a:gd name="T12" fmla="*/ 0 w 2251"/>
                  <a:gd name="T13" fmla="*/ 0 h 2250"/>
                  <a:gd name="T14" fmla="*/ 0 w 2251"/>
                  <a:gd name="T15" fmla="*/ 0 h 2250"/>
                  <a:gd name="T16" fmla="*/ 0 w 2251"/>
                  <a:gd name="T17" fmla="*/ 0 h 2250"/>
                  <a:gd name="T18" fmla="*/ 0 w 2251"/>
                  <a:gd name="T19" fmla="*/ 0 h 2250"/>
                  <a:gd name="T20" fmla="*/ 0 w 2251"/>
                  <a:gd name="T21" fmla="*/ 0 h 2250"/>
                  <a:gd name="T22" fmla="*/ 0 w 2251"/>
                  <a:gd name="T23" fmla="*/ 0 h 2250"/>
                  <a:gd name="T24" fmla="*/ 0 w 2251"/>
                  <a:gd name="T25" fmla="*/ 0 h 2250"/>
                  <a:gd name="T26" fmla="*/ 0 w 2251"/>
                  <a:gd name="T27" fmla="*/ 0 h 2250"/>
                  <a:gd name="T28" fmla="*/ 0 w 2251"/>
                  <a:gd name="T29" fmla="*/ 0 h 2250"/>
                  <a:gd name="T30" fmla="*/ 0 w 2251"/>
                  <a:gd name="T31" fmla="*/ 0 h 2250"/>
                  <a:gd name="T32" fmla="*/ 0 w 2251"/>
                  <a:gd name="T33" fmla="*/ 0 h 2250"/>
                  <a:gd name="T34" fmla="*/ 0 w 2251"/>
                  <a:gd name="T35" fmla="*/ 0 h 2250"/>
                  <a:gd name="T36" fmla="*/ 0 w 2251"/>
                  <a:gd name="T37" fmla="*/ 0 h 2250"/>
                  <a:gd name="T38" fmla="*/ 0 w 2251"/>
                  <a:gd name="T39" fmla="*/ 0 h 2250"/>
                  <a:gd name="T40" fmla="*/ 0 w 2251"/>
                  <a:gd name="T41" fmla="*/ 0 h 2250"/>
                  <a:gd name="T42" fmla="*/ 0 w 2251"/>
                  <a:gd name="T43" fmla="*/ 0 h 2250"/>
                  <a:gd name="T44" fmla="*/ 0 w 2251"/>
                  <a:gd name="T45" fmla="*/ 0 h 2250"/>
                  <a:gd name="T46" fmla="*/ 0 w 2251"/>
                  <a:gd name="T47" fmla="*/ 0 h 2250"/>
                  <a:gd name="T48" fmla="*/ 0 w 2251"/>
                  <a:gd name="T49" fmla="*/ 0 h 2250"/>
                  <a:gd name="T50" fmla="*/ 0 w 2251"/>
                  <a:gd name="T51" fmla="*/ 0 h 2250"/>
                  <a:gd name="T52" fmla="*/ 0 w 2251"/>
                  <a:gd name="T53" fmla="*/ 0 h 2250"/>
                  <a:gd name="T54" fmla="*/ 0 w 2251"/>
                  <a:gd name="T55" fmla="*/ 0 h 2250"/>
                  <a:gd name="T56" fmla="*/ 0 w 2251"/>
                  <a:gd name="T57" fmla="*/ 0 h 2250"/>
                  <a:gd name="T58" fmla="*/ 0 w 2251"/>
                  <a:gd name="T59" fmla="*/ 0 h 2250"/>
                  <a:gd name="T60" fmla="*/ 0 w 2251"/>
                  <a:gd name="T61" fmla="*/ 0 h 2250"/>
                  <a:gd name="T62" fmla="*/ 0 w 2251"/>
                  <a:gd name="T63" fmla="*/ 0 h 2250"/>
                  <a:gd name="T64" fmla="*/ 0 w 2251"/>
                  <a:gd name="T65" fmla="*/ 0 h 2250"/>
                  <a:gd name="T66" fmla="*/ 0 w 2251"/>
                  <a:gd name="T67" fmla="*/ 0 h 2250"/>
                  <a:gd name="T68" fmla="*/ 0 w 2251"/>
                  <a:gd name="T69" fmla="*/ 0 h 2250"/>
                  <a:gd name="T70" fmla="*/ 0 w 2251"/>
                  <a:gd name="T71" fmla="*/ 0 h 2250"/>
                  <a:gd name="T72" fmla="*/ 0 w 2251"/>
                  <a:gd name="T73" fmla="*/ 0 h 2250"/>
                  <a:gd name="T74" fmla="*/ 0 w 2251"/>
                  <a:gd name="T75" fmla="*/ 0 h 2250"/>
                  <a:gd name="T76" fmla="*/ 0 w 2251"/>
                  <a:gd name="T77" fmla="*/ 0 h 2250"/>
                  <a:gd name="T78" fmla="*/ 0 w 2251"/>
                  <a:gd name="T79" fmla="*/ 0 h 2250"/>
                  <a:gd name="T80" fmla="*/ 0 w 2251"/>
                  <a:gd name="T81" fmla="*/ 0 h 2250"/>
                  <a:gd name="T82" fmla="*/ 0 w 2251"/>
                  <a:gd name="T83" fmla="*/ 0 h 2250"/>
                  <a:gd name="T84" fmla="*/ 0 w 2251"/>
                  <a:gd name="T85" fmla="*/ 0 h 2250"/>
                  <a:gd name="T86" fmla="*/ 0 w 2251"/>
                  <a:gd name="T87" fmla="*/ 0 h 2250"/>
                  <a:gd name="T88" fmla="*/ 0 w 2251"/>
                  <a:gd name="T89" fmla="*/ 0 h 2250"/>
                  <a:gd name="T90" fmla="*/ 0 w 2251"/>
                  <a:gd name="T91" fmla="*/ 0 h 2250"/>
                  <a:gd name="T92" fmla="*/ 0 w 2251"/>
                  <a:gd name="T93" fmla="*/ 0 h 2250"/>
                  <a:gd name="T94" fmla="*/ 0 w 2251"/>
                  <a:gd name="T95" fmla="*/ 0 h 2250"/>
                  <a:gd name="T96" fmla="*/ 0 w 2251"/>
                  <a:gd name="T97" fmla="*/ 0 h 22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2251"/>
                  <a:gd name="T148" fmla="*/ 0 h 2250"/>
                  <a:gd name="T149" fmla="*/ 2251 w 2251"/>
                  <a:gd name="T150" fmla="*/ 2250 h 22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2251" h="2250">
                    <a:moveTo>
                      <a:pt x="2251" y="1283"/>
                    </a:moveTo>
                    <a:cubicBezTo>
                      <a:pt x="2251" y="967"/>
                      <a:pt x="2251" y="967"/>
                      <a:pt x="2251" y="967"/>
                    </a:cubicBezTo>
                    <a:cubicBezTo>
                      <a:pt x="2006" y="967"/>
                      <a:pt x="2006" y="967"/>
                      <a:pt x="2006" y="967"/>
                    </a:cubicBezTo>
                    <a:cubicBezTo>
                      <a:pt x="1997" y="917"/>
                      <a:pt x="1984" y="868"/>
                      <a:pt x="1967" y="821"/>
                    </a:cubicBezTo>
                    <a:cubicBezTo>
                      <a:pt x="2179" y="699"/>
                      <a:pt x="2179" y="699"/>
                      <a:pt x="2179" y="699"/>
                    </a:cubicBezTo>
                    <a:cubicBezTo>
                      <a:pt x="2021" y="426"/>
                      <a:pt x="2021" y="426"/>
                      <a:pt x="2021" y="426"/>
                    </a:cubicBezTo>
                    <a:cubicBezTo>
                      <a:pt x="1809" y="548"/>
                      <a:pt x="1809" y="548"/>
                      <a:pt x="1809" y="548"/>
                    </a:cubicBezTo>
                    <a:cubicBezTo>
                      <a:pt x="1777" y="509"/>
                      <a:pt x="1741" y="473"/>
                      <a:pt x="1703" y="441"/>
                    </a:cubicBezTo>
                    <a:cubicBezTo>
                      <a:pt x="1825" y="229"/>
                      <a:pt x="1825" y="229"/>
                      <a:pt x="1825" y="229"/>
                    </a:cubicBezTo>
                    <a:cubicBezTo>
                      <a:pt x="1551" y="71"/>
                      <a:pt x="1551" y="71"/>
                      <a:pt x="1551" y="71"/>
                    </a:cubicBezTo>
                    <a:cubicBezTo>
                      <a:pt x="1429" y="283"/>
                      <a:pt x="1429" y="283"/>
                      <a:pt x="1429" y="283"/>
                    </a:cubicBezTo>
                    <a:cubicBezTo>
                      <a:pt x="1382" y="266"/>
                      <a:pt x="1334" y="253"/>
                      <a:pt x="1283" y="244"/>
                    </a:cubicBezTo>
                    <a:cubicBezTo>
                      <a:pt x="1283" y="0"/>
                      <a:pt x="1283" y="0"/>
                      <a:pt x="1283" y="0"/>
                    </a:cubicBezTo>
                    <a:cubicBezTo>
                      <a:pt x="967" y="0"/>
                      <a:pt x="967" y="0"/>
                      <a:pt x="967" y="0"/>
                    </a:cubicBezTo>
                    <a:cubicBezTo>
                      <a:pt x="967" y="244"/>
                      <a:pt x="967" y="244"/>
                      <a:pt x="967" y="244"/>
                    </a:cubicBezTo>
                    <a:cubicBezTo>
                      <a:pt x="917" y="253"/>
                      <a:pt x="869" y="267"/>
                      <a:pt x="822" y="283"/>
                    </a:cubicBezTo>
                    <a:cubicBezTo>
                      <a:pt x="700" y="71"/>
                      <a:pt x="700" y="71"/>
                      <a:pt x="700" y="71"/>
                    </a:cubicBezTo>
                    <a:cubicBezTo>
                      <a:pt x="426" y="229"/>
                      <a:pt x="426" y="229"/>
                      <a:pt x="426" y="229"/>
                    </a:cubicBezTo>
                    <a:cubicBezTo>
                      <a:pt x="548" y="441"/>
                      <a:pt x="548" y="441"/>
                      <a:pt x="548" y="441"/>
                    </a:cubicBezTo>
                    <a:cubicBezTo>
                      <a:pt x="510" y="473"/>
                      <a:pt x="474" y="509"/>
                      <a:pt x="442" y="548"/>
                    </a:cubicBezTo>
                    <a:cubicBezTo>
                      <a:pt x="230" y="426"/>
                      <a:pt x="230" y="426"/>
                      <a:pt x="230" y="426"/>
                    </a:cubicBezTo>
                    <a:cubicBezTo>
                      <a:pt x="72" y="699"/>
                      <a:pt x="72" y="699"/>
                      <a:pt x="72" y="699"/>
                    </a:cubicBezTo>
                    <a:cubicBezTo>
                      <a:pt x="284" y="821"/>
                      <a:pt x="284" y="821"/>
                      <a:pt x="284" y="821"/>
                    </a:cubicBezTo>
                    <a:cubicBezTo>
                      <a:pt x="267" y="868"/>
                      <a:pt x="254" y="917"/>
                      <a:pt x="245" y="967"/>
                    </a:cubicBezTo>
                    <a:cubicBezTo>
                      <a:pt x="0" y="967"/>
                      <a:pt x="0" y="967"/>
                      <a:pt x="0" y="967"/>
                    </a:cubicBezTo>
                    <a:cubicBezTo>
                      <a:pt x="0" y="1283"/>
                      <a:pt x="0" y="1283"/>
                      <a:pt x="0" y="1283"/>
                    </a:cubicBezTo>
                    <a:cubicBezTo>
                      <a:pt x="245" y="1283"/>
                      <a:pt x="245" y="1283"/>
                      <a:pt x="245" y="1283"/>
                    </a:cubicBezTo>
                    <a:cubicBezTo>
                      <a:pt x="254" y="1333"/>
                      <a:pt x="267" y="1381"/>
                      <a:pt x="284" y="1428"/>
                    </a:cubicBezTo>
                    <a:cubicBezTo>
                      <a:pt x="72" y="1551"/>
                      <a:pt x="72" y="1551"/>
                      <a:pt x="72" y="1551"/>
                    </a:cubicBezTo>
                    <a:cubicBezTo>
                      <a:pt x="230" y="1824"/>
                      <a:pt x="230" y="1824"/>
                      <a:pt x="230" y="1824"/>
                    </a:cubicBezTo>
                    <a:cubicBezTo>
                      <a:pt x="442" y="1702"/>
                      <a:pt x="442" y="1702"/>
                      <a:pt x="442" y="1702"/>
                    </a:cubicBezTo>
                    <a:cubicBezTo>
                      <a:pt x="474" y="1741"/>
                      <a:pt x="510" y="1776"/>
                      <a:pt x="548" y="1809"/>
                    </a:cubicBezTo>
                    <a:cubicBezTo>
                      <a:pt x="426" y="2020"/>
                      <a:pt x="426" y="2020"/>
                      <a:pt x="426" y="2020"/>
                    </a:cubicBezTo>
                    <a:cubicBezTo>
                      <a:pt x="700" y="2178"/>
                      <a:pt x="700" y="2178"/>
                      <a:pt x="700" y="2178"/>
                    </a:cubicBezTo>
                    <a:cubicBezTo>
                      <a:pt x="822" y="1966"/>
                      <a:pt x="822" y="1966"/>
                      <a:pt x="822" y="1966"/>
                    </a:cubicBezTo>
                    <a:cubicBezTo>
                      <a:pt x="869" y="1983"/>
                      <a:pt x="917" y="1996"/>
                      <a:pt x="967" y="2005"/>
                    </a:cubicBezTo>
                    <a:cubicBezTo>
                      <a:pt x="967" y="2250"/>
                      <a:pt x="967" y="2250"/>
                      <a:pt x="967" y="2250"/>
                    </a:cubicBezTo>
                    <a:cubicBezTo>
                      <a:pt x="1283" y="2250"/>
                      <a:pt x="1283" y="2250"/>
                      <a:pt x="1283" y="2250"/>
                    </a:cubicBezTo>
                    <a:cubicBezTo>
                      <a:pt x="1283" y="2005"/>
                      <a:pt x="1283" y="2005"/>
                      <a:pt x="1283" y="2005"/>
                    </a:cubicBezTo>
                    <a:cubicBezTo>
                      <a:pt x="1334" y="1996"/>
                      <a:pt x="1382" y="1983"/>
                      <a:pt x="1429" y="1966"/>
                    </a:cubicBezTo>
                    <a:cubicBezTo>
                      <a:pt x="1551" y="2178"/>
                      <a:pt x="1551" y="2178"/>
                      <a:pt x="1551" y="2178"/>
                    </a:cubicBezTo>
                    <a:cubicBezTo>
                      <a:pt x="1825" y="2020"/>
                      <a:pt x="1825" y="2020"/>
                      <a:pt x="1825" y="2020"/>
                    </a:cubicBezTo>
                    <a:cubicBezTo>
                      <a:pt x="1703" y="1809"/>
                      <a:pt x="1703" y="1809"/>
                      <a:pt x="1703" y="1809"/>
                    </a:cubicBezTo>
                    <a:cubicBezTo>
                      <a:pt x="1741" y="1776"/>
                      <a:pt x="1777" y="1741"/>
                      <a:pt x="1809" y="1702"/>
                    </a:cubicBezTo>
                    <a:cubicBezTo>
                      <a:pt x="2021" y="1824"/>
                      <a:pt x="2021" y="1824"/>
                      <a:pt x="2021" y="1824"/>
                    </a:cubicBezTo>
                    <a:cubicBezTo>
                      <a:pt x="2179" y="1551"/>
                      <a:pt x="2179" y="1551"/>
                      <a:pt x="2179" y="1551"/>
                    </a:cubicBezTo>
                    <a:cubicBezTo>
                      <a:pt x="1967" y="1428"/>
                      <a:pt x="1967" y="1428"/>
                      <a:pt x="1967" y="1428"/>
                    </a:cubicBezTo>
                    <a:cubicBezTo>
                      <a:pt x="1984" y="1381"/>
                      <a:pt x="1997" y="1333"/>
                      <a:pt x="2006" y="1283"/>
                    </a:cubicBezTo>
                    <a:lnTo>
                      <a:pt x="2251" y="128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17" name="Oval 888" descr="© INSCALE GmbH, 21.06.2010"/>
              <p:cNvSpPr>
                <a:spLocks noChangeArrowheads="1"/>
              </p:cNvSpPr>
              <p:nvPr/>
            </p:nvSpPr>
            <p:spPr bwMode="gray">
              <a:xfrm>
                <a:off x="4637" y="3502"/>
                <a:ext cx="53" cy="5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18" name="Freeform 889" descr="© INSCALE GmbH, 21.06.2010"/>
              <p:cNvSpPr>
                <a:spLocks/>
              </p:cNvSpPr>
              <p:nvPr/>
            </p:nvSpPr>
            <p:spPr bwMode="gray">
              <a:xfrm>
                <a:off x="4707" y="3593"/>
                <a:ext cx="162" cy="163"/>
              </a:xfrm>
              <a:custGeom>
                <a:avLst/>
                <a:gdLst>
                  <a:gd name="T0" fmla="*/ 0 w 1721"/>
                  <a:gd name="T1" fmla="*/ 0 h 1721"/>
                  <a:gd name="T2" fmla="*/ 0 w 1721"/>
                  <a:gd name="T3" fmla="*/ 0 h 1721"/>
                  <a:gd name="T4" fmla="*/ 0 w 1721"/>
                  <a:gd name="T5" fmla="*/ 0 h 1721"/>
                  <a:gd name="T6" fmla="*/ 0 w 1721"/>
                  <a:gd name="T7" fmla="*/ 0 h 1721"/>
                  <a:gd name="T8" fmla="*/ 0 w 1721"/>
                  <a:gd name="T9" fmla="*/ 0 h 1721"/>
                  <a:gd name="T10" fmla="*/ 0 w 1721"/>
                  <a:gd name="T11" fmla="*/ 0 h 1721"/>
                  <a:gd name="T12" fmla="*/ 0 w 1721"/>
                  <a:gd name="T13" fmla="*/ 0 h 1721"/>
                  <a:gd name="T14" fmla="*/ 0 w 1721"/>
                  <a:gd name="T15" fmla="*/ 0 h 1721"/>
                  <a:gd name="T16" fmla="*/ 0 w 1721"/>
                  <a:gd name="T17" fmla="*/ 0 h 1721"/>
                  <a:gd name="T18" fmla="*/ 0 w 1721"/>
                  <a:gd name="T19" fmla="*/ 0 h 1721"/>
                  <a:gd name="T20" fmla="*/ 0 w 1721"/>
                  <a:gd name="T21" fmla="*/ 0 h 1721"/>
                  <a:gd name="T22" fmla="*/ 0 w 1721"/>
                  <a:gd name="T23" fmla="*/ 0 h 1721"/>
                  <a:gd name="T24" fmla="*/ 0 w 1721"/>
                  <a:gd name="T25" fmla="*/ 0 h 1721"/>
                  <a:gd name="T26" fmla="*/ 0 w 1721"/>
                  <a:gd name="T27" fmla="*/ 0 h 1721"/>
                  <a:gd name="T28" fmla="*/ 0 w 1721"/>
                  <a:gd name="T29" fmla="*/ 0 h 1721"/>
                  <a:gd name="T30" fmla="*/ 0 w 1721"/>
                  <a:gd name="T31" fmla="*/ 0 h 1721"/>
                  <a:gd name="T32" fmla="*/ 0 w 1721"/>
                  <a:gd name="T33" fmla="*/ 0 h 1721"/>
                  <a:gd name="T34" fmla="*/ 0 w 1721"/>
                  <a:gd name="T35" fmla="*/ 0 h 1721"/>
                  <a:gd name="T36" fmla="*/ 0 w 1721"/>
                  <a:gd name="T37" fmla="*/ 0 h 1721"/>
                  <a:gd name="T38" fmla="*/ 0 w 1721"/>
                  <a:gd name="T39" fmla="*/ 0 h 1721"/>
                  <a:gd name="T40" fmla="*/ 0 w 1721"/>
                  <a:gd name="T41" fmla="*/ 0 h 1721"/>
                  <a:gd name="T42" fmla="*/ 0 w 1721"/>
                  <a:gd name="T43" fmla="*/ 0 h 1721"/>
                  <a:gd name="T44" fmla="*/ 0 w 1721"/>
                  <a:gd name="T45" fmla="*/ 0 h 1721"/>
                  <a:gd name="T46" fmla="*/ 0 w 1721"/>
                  <a:gd name="T47" fmla="*/ 0 h 1721"/>
                  <a:gd name="T48" fmla="*/ 0 w 1721"/>
                  <a:gd name="T49" fmla="*/ 0 h 1721"/>
                  <a:gd name="T50" fmla="*/ 0 w 1721"/>
                  <a:gd name="T51" fmla="*/ 0 h 1721"/>
                  <a:gd name="T52" fmla="*/ 0 w 1721"/>
                  <a:gd name="T53" fmla="*/ 0 h 1721"/>
                  <a:gd name="T54" fmla="*/ 0 w 1721"/>
                  <a:gd name="T55" fmla="*/ 0 h 1721"/>
                  <a:gd name="T56" fmla="*/ 0 w 1721"/>
                  <a:gd name="T57" fmla="*/ 0 h 1721"/>
                  <a:gd name="T58" fmla="*/ 0 w 1721"/>
                  <a:gd name="T59" fmla="*/ 0 h 1721"/>
                  <a:gd name="T60" fmla="*/ 0 w 1721"/>
                  <a:gd name="T61" fmla="*/ 0 h 1721"/>
                  <a:gd name="T62" fmla="*/ 0 w 1721"/>
                  <a:gd name="T63" fmla="*/ 0 h 1721"/>
                  <a:gd name="T64" fmla="*/ 0 w 1721"/>
                  <a:gd name="T65" fmla="*/ 0 h 1721"/>
                  <a:gd name="T66" fmla="*/ 0 w 1721"/>
                  <a:gd name="T67" fmla="*/ 0 h 1721"/>
                  <a:gd name="T68" fmla="*/ 0 w 1721"/>
                  <a:gd name="T69" fmla="*/ 0 h 1721"/>
                  <a:gd name="T70" fmla="*/ 0 w 1721"/>
                  <a:gd name="T71" fmla="*/ 0 h 1721"/>
                  <a:gd name="T72" fmla="*/ 0 w 1721"/>
                  <a:gd name="T73" fmla="*/ 0 h 1721"/>
                  <a:gd name="T74" fmla="*/ 0 w 1721"/>
                  <a:gd name="T75" fmla="*/ 0 h 1721"/>
                  <a:gd name="T76" fmla="*/ 0 w 1721"/>
                  <a:gd name="T77" fmla="*/ 0 h 1721"/>
                  <a:gd name="T78" fmla="*/ 0 w 1721"/>
                  <a:gd name="T79" fmla="*/ 0 h 1721"/>
                  <a:gd name="T80" fmla="*/ 0 w 1721"/>
                  <a:gd name="T81" fmla="*/ 0 h 1721"/>
                  <a:gd name="T82" fmla="*/ 0 w 1721"/>
                  <a:gd name="T83" fmla="*/ 0 h 1721"/>
                  <a:gd name="T84" fmla="*/ 0 w 1721"/>
                  <a:gd name="T85" fmla="*/ 0 h 1721"/>
                  <a:gd name="T86" fmla="*/ 0 w 1721"/>
                  <a:gd name="T87" fmla="*/ 0 h 1721"/>
                  <a:gd name="T88" fmla="*/ 0 w 1721"/>
                  <a:gd name="T89" fmla="*/ 0 h 1721"/>
                  <a:gd name="T90" fmla="*/ 0 w 1721"/>
                  <a:gd name="T91" fmla="*/ 0 h 1721"/>
                  <a:gd name="T92" fmla="*/ 0 w 1721"/>
                  <a:gd name="T93" fmla="*/ 0 h 1721"/>
                  <a:gd name="T94" fmla="*/ 0 w 1721"/>
                  <a:gd name="T95" fmla="*/ 0 h 1721"/>
                  <a:gd name="T96" fmla="*/ 0 w 1721"/>
                  <a:gd name="T97" fmla="*/ 0 h 172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721"/>
                  <a:gd name="T148" fmla="*/ 0 h 1721"/>
                  <a:gd name="T149" fmla="*/ 1721 w 1721"/>
                  <a:gd name="T150" fmla="*/ 1721 h 172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721" h="1721">
                    <a:moveTo>
                      <a:pt x="1721" y="979"/>
                    </a:moveTo>
                    <a:cubicBezTo>
                      <a:pt x="1721" y="742"/>
                      <a:pt x="1721" y="742"/>
                      <a:pt x="1721" y="742"/>
                    </a:cubicBezTo>
                    <a:cubicBezTo>
                      <a:pt x="1535" y="742"/>
                      <a:pt x="1535" y="742"/>
                      <a:pt x="1535" y="742"/>
                    </a:cubicBezTo>
                    <a:cubicBezTo>
                      <a:pt x="1528" y="702"/>
                      <a:pt x="1517" y="663"/>
                      <a:pt x="1504" y="626"/>
                    </a:cubicBezTo>
                    <a:cubicBezTo>
                      <a:pt x="1665" y="533"/>
                      <a:pt x="1665" y="533"/>
                      <a:pt x="1665" y="533"/>
                    </a:cubicBezTo>
                    <a:cubicBezTo>
                      <a:pt x="1547" y="328"/>
                      <a:pt x="1547" y="328"/>
                      <a:pt x="1547" y="328"/>
                    </a:cubicBezTo>
                    <a:cubicBezTo>
                      <a:pt x="1385" y="421"/>
                      <a:pt x="1385" y="421"/>
                      <a:pt x="1385" y="421"/>
                    </a:cubicBezTo>
                    <a:cubicBezTo>
                      <a:pt x="1360" y="390"/>
                      <a:pt x="1331" y="361"/>
                      <a:pt x="1301" y="336"/>
                    </a:cubicBezTo>
                    <a:cubicBezTo>
                      <a:pt x="1394" y="174"/>
                      <a:pt x="1394" y="174"/>
                      <a:pt x="1394" y="174"/>
                    </a:cubicBezTo>
                    <a:cubicBezTo>
                      <a:pt x="1188" y="56"/>
                      <a:pt x="1188" y="56"/>
                      <a:pt x="1188" y="56"/>
                    </a:cubicBezTo>
                    <a:cubicBezTo>
                      <a:pt x="1095" y="218"/>
                      <a:pt x="1095" y="218"/>
                      <a:pt x="1095" y="218"/>
                    </a:cubicBezTo>
                    <a:cubicBezTo>
                      <a:pt x="1058" y="204"/>
                      <a:pt x="1019" y="194"/>
                      <a:pt x="979" y="187"/>
                    </a:cubicBezTo>
                    <a:cubicBezTo>
                      <a:pt x="979" y="0"/>
                      <a:pt x="979" y="0"/>
                      <a:pt x="979" y="0"/>
                    </a:cubicBezTo>
                    <a:cubicBezTo>
                      <a:pt x="742" y="0"/>
                      <a:pt x="742" y="0"/>
                      <a:pt x="742" y="0"/>
                    </a:cubicBezTo>
                    <a:cubicBezTo>
                      <a:pt x="742" y="187"/>
                      <a:pt x="742" y="187"/>
                      <a:pt x="742" y="187"/>
                    </a:cubicBezTo>
                    <a:cubicBezTo>
                      <a:pt x="702" y="194"/>
                      <a:pt x="664" y="204"/>
                      <a:pt x="627" y="218"/>
                    </a:cubicBezTo>
                    <a:cubicBezTo>
                      <a:pt x="533" y="56"/>
                      <a:pt x="533" y="56"/>
                      <a:pt x="533" y="56"/>
                    </a:cubicBezTo>
                    <a:cubicBezTo>
                      <a:pt x="328" y="174"/>
                      <a:pt x="328" y="174"/>
                      <a:pt x="328" y="174"/>
                    </a:cubicBezTo>
                    <a:cubicBezTo>
                      <a:pt x="421" y="336"/>
                      <a:pt x="421" y="336"/>
                      <a:pt x="421" y="336"/>
                    </a:cubicBezTo>
                    <a:cubicBezTo>
                      <a:pt x="391" y="361"/>
                      <a:pt x="362" y="390"/>
                      <a:pt x="336" y="421"/>
                    </a:cubicBezTo>
                    <a:cubicBezTo>
                      <a:pt x="175" y="328"/>
                      <a:pt x="175" y="328"/>
                      <a:pt x="175" y="328"/>
                    </a:cubicBezTo>
                    <a:cubicBezTo>
                      <a:pt x="57" y="533"/>
                      <a:pt x="57" y="533"/>
                      <a:pt x="57" y="533"/>
                    </a:cubicBezTo>
                    <a:cubicBezTo>
                      <a:pt x="218" y="626"/>
                      <a:pt x="218" y="626"/>
                      <a:pt x="218" y="626"/>
                    </a:cubicBezTo>
                    <a:cubicBezTo>
                      <a:pt x="205" y="663"/>
                      <a:pt x="194" y="702"/>
                      <a:pt x="187" y="742"/>
                    </a:cubicBezTo>
                    <a:cubicBezTo>
                      <a:pt x="0" y="742"/>
                      <a:pt x="0" y="742"/>
                      <a:pt x="0" y="742"/>
                    </a:cubicBezTo>
                    <a:cubicBezTo>
                      <a:pt x="0" y="979"/>
                      <a:pt x="0" y="979"/>
                      <a:pt x="0" y="979"/>
                    </a:cubicBezTo>
                    <a:cubicBezTo>
                      <a:pt x="187" y="979"/>
                      <a:pt x="187" y="979"/>
                      <a:pt x="187" y="979"/>
                    </a:cubicBezTo>
                    <a:cubicBezTo>
                      <a:pt x="194" y="1019"/>
                      <a:pt x="205" y="1057"/>
                      <a:pt x="218" y="1095"/>
                    </a:cubicBezTo>
                    <a:cubicBezTo>
                      <a:pt x="57" y="1188"/>
                      <a:pt x="57" y="1188"/>
                      <a:pt x="57" y="1188"/>
                    </a:cubicBezTo>
                    <a:cubicBezTo>
                      <a:pt x="175" y="1393"/>
                      <a:pt x="175" y="1393"/>
                      <a:pt x="175" y="1393"/>
                    </a:cubicBezTo>
                    <a:cubicBezTo>
                      <a:pt x="336" y="1300"/>
                      <a:pt x="336" y="1300"/>
                      <a:pt x="336" y="1300"/>
                    </a:cubicBezTo>
                    <a:cubicBezTo>
                      <a:pt x="362" y="1331"/>
                      <a:pt x="391" y="1359"/>
                      <a:pt x="421" y="1385"/>
                    </a:cubicBezTo>
                    <a:cubicBezTo>
                      <a:pt x="328" y="1546"/>
                      <a:pt x="328" y="1546"/>
                      <a:pt x="328" y="1546"/>
                    </a:cubicBezTo>
                    <a:cubicBezTo>
                      <a:pt x="533" y="1665"/>
                      <a:pt x="533" y="1665"/>
                      <a:pt x="533" y="1665"/>
                    </a:cubicBezTo>
                    <a:cubicBezTo>
                      <a:pt x="627" y="1503"/>
                      <a:pt x="627" y="1503"/>
                      <a:pt x="627" y="1503"/>
                    </a:cubicBezTo>
                    <a:cubicBezTo>
                      <a:pt x="664" y="1516"/>
                      <a:pt x="702" y="1527"/>
                      <a:pt x="742" y="1534"/>
                    </a:cubicBezTo>
                    <a:cubicBezTo>
                      <a:pt x="742" y="1721"/>
                      <a:pt x="742" y="1721"/>
                      <a:pt x="742" y="1721"/>
                    </a:cubicBezTo>
                    <a:cubicBezTo>
                      <a:pt x="979" y="1721"/>
                      <a:pt x="979" y="1721"/>
                      <a:pt x="979" y="1721"/>
                    </a:cubicBezTo>
                    <a:cubicBezTo>
                      <a:pt x="979" y="1534"/>
                      <a:pt x="979" y="1534"/>
                      <a:pt x="979" y="1534"/>
                    </a:cubicBezTo>
                    <a:cubicBezTo>
                      <a:pt x="1019" y="1527"/>
                      <a:pt x="1058" y="1516"/>
                      <a:pt x="1095" y="1503"/>
                    </a:cubicBezTo>
                    <a:cubicBezTo>
                      <a:pt x="1188" y="1665"/>
                      <a:pt x="1188" y="1665"/>
                      <a:pt x="1188" y="1665"/>
                    </a:cubicBezTo>
                    <a:cubicBezTo>
                      <a:pt x="1394" y="1546"/>
                      <a:pt x="1394" y="1546"/>
                      <a:pt x="1394" y="1546"/>
                    </a:cubicBezTo>
                    <a:cubicBezTo>
                      <a:pt x="1300" y="1385"/>
                      <a:pt x="1300" y="1385"/>
                      <a:pt x="1300" y="1385"/>
                    </a:cubicBezTo>
                    <a:cubicBezTo>
                      <a:pt x="1331" y="1359"/>
                      <a:pt x="1360" y="1331"/>
                      <a:pt x="1385" y="1300"/>
                    </a:cubicBezTo>
                    <a:cubicBezTo>
                      <a:pt x="1547" y="1393"/>
                      <a:pt x="1547" y="1393"/>
                      <a:pt x="1547" y="1393"/>
                    </a:cubicBezTo>
                    <a:cubicBezTo>
                      <a:pt x="1665" y="1188"/>
                      <a:pt x="1665" y="1188"/>
                      <a:pt x="1665" y="1188"/>
                    </a:cubicBezTo>
                    <a:cubicBezTo>
                      <a:pt x="1504" y="1095"/>
                      <a:pt x="1504" y="1095"/>
                      <a:pt x="1504" y="1095"/>
                    </a:cubicBezTo>
                    <a:cubicBezTo>
                      <a:pt x="1517" y="1057"/>
                      <a:pt x="1528" y="1019"/>
                      <a:pt x="1535" y="979"/>
                    </a:cubicBezTo>
                    <a:lnTo>
                      <a:pt x="1721" y="97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19" name="Oval 890" descr="© INSCALE GmbH, 21.06.2010"/>
              <p:cNvSpPr>
                <a:spLocks noChangeArrowheads="1"/>
              </p:cNvSpPr>
              <p:nvPr/>
            </p:nvSpPr>
            <p:spPr bwMode="gray">
              <a:xfrm>
                <a:off x="4767" y="3654"/>
                <a:ext cx="41" cy="41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4517" name="Group 1246" descr="© INSCALE GmbH, 21.06.2010"/>
          <p:cNvGrpSpPr>
            <a:grpSpLocks/>
          </p:cNvGrpSpPr>
          <p:nvPr/>
        </p:nvGrpSpPr>
        <p:grpSpPr bwMode="auto">
          <a:xfrm>
            <a:off x="468313" y="2519363"/>
            <a:ext cx="790575" cy="790575"/>
            <a:chOff x="2627" y="3341"/>
            <a:chExt cx="498" cy="498"/>
          </a:xfrm>
        </p:grpSpPr>
        <p:grpSp>
          <p:nvGrpSpPr>
            <p:cNvPr id="64600" name="Group 1245"/>
            <p:cNvGrpSpPr>
              <a:grpSpLocks/>
            </p:cNvGrpSpPr>
            <p:nvPr/>
          </p:nvGrpSpPr>
          <p:grpSpPr bwMode="auto">
            <a:xfrm>
              <a:off x="2627" y="3341"/>
              <a:ext cx="498" cy="498"/>
              <a:chOff x="2627" y="3341"/>
              <a:chExt cx="498" cy="498"/>
            </a:xfrm>
          </p:grpSpPr>
          <p:sp>
            <p:nvSpPr>
              <p:cNvPr id="64611" name="Oval 1206" descr="© INSCALE GmbH, 21.06.2010"/>
              <p:cNvSpPr>
                <a:spLocks noChangeArrowheads="1"/>
              </p:cNvSpPr>
              <p:nvPr/>
            </p:nvSpPr>
            <p:spPr bwMode="gray">
              <a:xfrm>
                <a:off x="2627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12" name="Oval 1207" descr="© INSCALE GmbH, 21.06.2010"/>
              <p:cNvSpPr>
                <a:spLocks noChangeArrowheads="1"/>
              </p:cNvSpPr>
              <p:nvPr/>
            </p:nvSpPr>
            <p:spPr bwMode="gray">
              <a:xfrm>
                <a:off x="2643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13" name="Freeform 1208" descr="© INSCALE GmbH, 21.06.2010"/>
              <p:cNvSpPr>
                <a:spLocks/>
              </p:cNvSpPr>
              <p:nvPr/>
            </p:nvSpPr>
            <p:spPr bwMode="gray">
              <a:xfrm>
                <a:off x="2643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grpSp>
          <p:nvGrpSpPr>
            <p:cNvPr id="64601" name="Group 1244"/>
            <p:cNvGrpSpPr>
              <a:grpSpLocks/>
            </p:cNvGrpSpPr>
            <p:nvPr/>
          </p:nvGrpSpPr>
          <p:grpSpPr bwMode="auto">
            <a:xfrm>
              <a:off x="2708" y="3508"/>
              <a:ext cx="336" cy="164"/>
              <a:chOff x="2708" y="3508"/>
              <a:chExt cx="336" cy="164"/>
            </a:xfrm>
          </p:grpSpPr>
          <p:sp>
            <p:nvSpPr>
              <p:cNvPr id="64602" name="Freeform 1126" descr="© INSCALE GmbH, 21.06.2010"/>
              <p:cNvSpPr>
                <a:spLocks noChangeAspect="1"/>
              </p:cNvSpPr>
              <p:nvPr/>
            </p:nvSpPr>
            <p:spPr bwMode="auto">
              <a:xfrm>
                <a:off x="2708" y="3644"/>
                <a:ext cx="336" cy="28"/>
              </a:xfrm>
              <a:custGeom>
                <a:avLst/>
                <a:gdLst>
                  <a:gd name="T0" fmla="*/ 55272 w 142"/>
                  <a:gd name="T1" fmla="*/ 4508 h 12"/>
                  <a:gd name="T2" fmla="*/ 56514 w 142"/>
                  <a:gd name="T3" fmla="*/ 4508 h 12"/>
                  <a:gd name="T4" fmla="*/ 58968 w 142"/>
                  <a:gd name="T5" fmla="*/ 2287 h 12"/>
                  <a:gd name="T6" fmla="*/ 56514 w 142"/>
                  <a:gd name="T7" fmla="*/ 0 h 12"/>
                  <a:gd name="T8" fmla="*/ 2451 w 142"/>
                  <a:gd name="T9" fmla="*/ 0 h 12"/>
                  <a:gd name="T10" fmla="*/ 0 w 142"/>
                  <a:gd name="T11" fmla="*/ 2287 h 12"/>
                  <a:gd name="T12" fmla="*/ 2451 w 142"/>
                  <a:gd name="T13" fmla="*/ 4508 h 12"/>
                  <a:gd name="T14" fmla="*/ 55272 w 142"/>
                  <a:gd name="T15" fmla="*/ 4508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12"/>
                  <a:gd name="T26" fmla="*/ 142 w 142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12">
                    <a:moveTo>
                      <a:pt x="133" y="12"/>
                    </a:moveTo>
                    <a:cubicBezTo>
                      <a:pt x="136" y="12"/>
                      <a:pt x="136" y="12"/>
                      <a:pt x="136" y="12"/>
                    </a:cubicBezTo>
                    <a:cubicBezTo>
                      <a:pt x="140" y="12"/>
                      <a:pt x="142" y="10"/>
                      <a:pt x="142" y="6"/>
                    </a:cubicBezTo>
                    <a:cubicBezTo>
                      <a:pt x="142" y="3"/>
                      <a:pt x="140" y="0"/>
                      <a:pt x="13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133" y="12"/>
                      <a:pt x="133" y="12"/>
                      <a:pt x="133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03" name="Line 1127" descr="© INSCALE GmbH, 21.06.2010"/>
              <p:cNvSpPr>
                <a:spLocks noChangeAspect="1" noChangeShapeType="1"/>
              </p:cNvSpPr>
              <p:nvPr/>
            </p:nvSpPr>
            <p:spPr bwMode="auto">
              <a:xfrm>
                <a:off x="2898" y="363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04" name="Line 1128" descr="© INSCALE GmbH, 21.06.2010"/>
              <p:cNvSpPr>
                <a:spLocks noChangeAspect="1" noChangeShapeType="1"/>
              </p:cNvSpPr>
              <p:nvPr/>
            </p:nvSpPr>
            <p:spPr bwMode="auto">
              <a:xfrm>
                <a:off x="2898" y="3630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05" name="Freeform 1129" descr="© INSCALE GmbH, 21.06.2010"/>
              <p:cNvSpPr>
                <a:spLocks noChangeAspect="1"/>
              </p:cNvSpPr>
              <p:nvPr/>
            </p:nvSpPr>
            <p:spPr bwMode="auto">
              <a:xfrm>
                <a:off x="2708" y="3609"/>
                <a:ext cx="180" cy="37"/>
              </a:xfrm>
              <a:custGeom>
                <a:avLst/>
                <a:gdLst>
                  <a:gd name="T0" fmla="*/ 31756 w 76"/>
                  <a:gd name="T1" fmla="*/ 0 h 16"/>
                  <a:gd name="T2" fmla="*/ 31756 w 76"/>
                  <a:gd name="T3" fmla="*/ 4290 h 16"/>
                  <a:gd name="T4" fmla="*/ 27502 w 76"/>
                  <a:gd name="T5" fmla="*/ 4290 h 16"/>
                  <a:gd name="T6" fmla="*/ 23845 w 76"/>
                  <a:gd name="T7" fmla="*/ 5691 h 16"/>
                  <a:gd name="T8" fmla="*/ 19611 w 76"/>
                  <a:gd name="T9" fmla="*/ 4290 h 16"/>
                  <a:gd name="T10" fmla="*/ 11331 w 76"/>
                  <a:gd name="T11" fmla="*/ 4290 h 16"/>
                  <a:gd name="T12" fmla="*/ 7079 w 76"/>
                  <a:gd name="T13" fmla="*/ 5691 h 16"/>
                  <a:gd name="T14" fmla="*/ 3361 w 76"/>
                  <a:gd name="T15" fmla="*/ 4290 h 16"/>
                  <a:gd name="T16" fmla="*/ 0 w 76"/>
                  <a:gd name="T17" fmla="*/ 4290 h 16"/>
                  <a:gd name="T18" fmla="*/ 0 w 76"/>
                  <a:gd name="T19" fmla="*/ 0 h 16"/>
                  <a:gd name="T20" fmla="*/ 31756 w 76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16"/>
                  <a:gd name="T35" fmla="*/ 76 w 76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16">
                    <a:moveTo>
                      <a:pt x="76" y="0"/>
                    </a:moveTo>
                    <a:cubicBezTo>
                      <a:pt x="76" y="12"/>
                      <a:pt x="76" y="12"/>
                      <a:pt x="76" y="12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4" y="14"/>
                      <a:pt x="60" y="16"/>
                      <a:pt x="57" y="16"/>
                    </a:cubicBezTo>
                    <a:cubicBezTo>
                      <a:pt x="53" y="16"/>
                      <a:pt x="49" y="14"/>
                      <a:pt x="4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4" y="14"/>
                      <a:pt x="21" y="16"/>
                      <a:pt x="17" y="16"/>
                    </a:cubicBezTo>
                    <a:cubicBezTo>
                      <a:pt x="13" y="16"/>
                      <a:pt x="10" y="14"/>
                      <a:pt x="8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06" name="Freeform 1130" descr="© INSCALE GmbH, 21.06.2010"/>
              <p:cNvSpPr>
                <a:spLocks noChangeAspect="1"/>
              </p:cNvSpPr>
              <p:nvPr/>
            </p:nvSpPr>
            <p:spPr bwMode="auto">
              <a:xfrm>
                <a:off x="2708" y="3508"/>
                <a:ext cx="261" cy="127"/>
              </a:xfrm>
              <a:custGeom>
                <a:avLst/>
                <a:gdLst>
                  <a:gd name="T0" fmla="*/ 0 w 110"/>
                  <a:gd name="T1" fmla="*/ 20476 h 53"/>
                  <a:gd name="T2" fmla="*/ 0 w 110"/>
                  <a:gd name="T3" fmla="*/ 0 h 53"/>
                  <a:gd name="T4" fmla="*/ 27450 w 110"/>
                  <a:gd name="T5" fmla="*/ 0 h 53"/>
                  <a:gd name="T6" fmla="*/ 28717 w 110"/>
                  <a:gd name="T7" fmla="*/ 947 h 53"/>
                  <a:gd name="T8" fmla="*/ 46244 w 110"/>
                  <a:gd name="T9" fmla="*/ 16812 h 53"/>
                  <a:gd name="T10" fmla="*/ 45348 w 110"/>
                  <a:gd name="T11" fmla="*/ 23996 h 53"/>
                  <a:gd name="T12" fmla="*/ 32112 w 110"/>
                  <a:gd name="T13" fmla="*/ 23996 h 53"/>
                  <a:gd name="T14" fmla="*/ 32112 w 110"/>
                  <a:gd name="T15" fmla="*/ 20476 h 53"/>
                  <a:gd name="T16" fmla="*/ 0 w 110"/>
                  <a:gd name="T17" fmla="*/ 20476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0"/>
                  <a:gd name="T28" fmla="*/ 0 h 53"/>
                  <a:gd name="T29" fmla="*/ 110 w 1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0" h="53">
                    <a:moveTo>
                      <a:pt x="0" y="4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2"/>
                      <a:pt x="108" y="32"/>
                      <a:pt x="109" y="37"/>
                    </a:cubicBezTo>
                    <a:cubicBezTo>
                      <a:pt x="110" y="42"/>
                      <a:pt x="109" y="53"/>
                      <a:pt x="107" y="53"/>
                    </a:cubicBezTo>
                    <a:cubicBezTo>
                      <a:pt x="107" y="53"/>
                      <a:pt x="93" y="53"/>
                      <a:pt x="76" y="53"/>
                    </a:cubicBezTo>
                    <a:cubicBezTo>
                      <a:pt x="76" y="45"/>
                      <a:pt x="76" y="45"/>
                      <a:pt x="76" y="45"/>
                    </a:cubicBez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07" name="Freeform 1131" descr="© INSCALE GmbH, 21.06.2010"/>
              <p:cNvSpPr>
                <a:spLocks noChangeAspect="1"/>
              </p:cNvSpPr>
              <p:nvPr/>
            </p:nvSpPr>
            <p:spPr bwMode="auto">
              <a:xfrm>
                <a:off x="2869" y="3530"/>
                <a:ext cx="31" cy="23"/>
              </a:xfrm>
              <a:custGeom>
                <a:avLst/>
                <a:gdLst>
                  <a:gd name="T0" fmla="*/ 3174 w 13"/>
                  <a:gd name="T1" fmla="*/ 1339 h 10"/>
                  <a:gd name="T2" fmla="*/ 0 w 13"/>
                  <a:gd name="T3" fmla="*/ 0 h 10"/>
                  <a:gd name="T4" fmla="*/ 0 w 13"/>
                  <a:gd name="T5" fmla="*/ 3418 h 10"/>
                  <a:gd name="T6" fmla="*/ 5697 w 13"/>
                  <a:gd name="T7" fmla="*/ 3418 h 10"/>
                  <a:gd name="T8" fmla="*/ 3174 w 13"/>
                  <a:gd name="T9" fmla="*/ 1339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0"/>
                  <a:gd name="T17" fmla="*/ 13 w 13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0">
                    <a:moveTo>
                      <a:pt x="7" y="4"/>
                    </a:moveTo>
                    <a:cubicBezTo>
                      <a:pt x="4" y="2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9" y="6"/>
                      <a:pt x="7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608" name="Rectangle 1132" descr="© INSCALE GmbH, 21.06.2010"/>
              <p:cNvSpPr>
                <a:spLocks noChangeAspect="1" noChangeArrowheads="1"/>
              </p:cNvSpPr>
              <p:nvPr/>
            </p:nvSpPr>
            <p:spPr bwMode="auto">
              <a:xfrm>
                <a:off x="2798" y="3530"/>
                <a:ext cx="33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09" name="Rectangle 1133" descr="© INSCALE GmbH, 21.06.2010"/>
              <p:cNvSpPr>
                <a:spLocks noChangeAspect="1" noChangeArrowheads="1"/>
              </p:cNvSpPr>
              <p:nvPr/>
            </p:nvSpPr>
            <p:spPr bwMode="auto">
              <a:xfrm>
                <a:off x="2758" y="3530"/>
                <a:ext cx="35" cy="2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610" name="Freeform 1134" descr="© INSCALE GmbH, 21.06.2010"/>
              <p:cNvSpPr>
                <a:spLocks noChangeAspect="1"/>
              </p:cNvSpPr>
              <p:nvPr/>
            </p:nvSpPr>
            <p:spPr bwMode="auto">
              <a:xfrm>
                <a:off x="2708" y="3586"/>
                <a:ext cx="261" cy="30"/>
              </a:xfrm>
              <a:custGeom>
                <a:avLst/>
                <a:gdLst>
                  <a:gd name="T0" fmla="*/ 34291 w 110"/>
                  <a:gd name="T1" fmla="*/ 0 h 12"/>
                  <a:gd name="T2" fmla="*/ 34291 w 110"/>
                  <a:gd name="T3" fmla="*/ 0 h 12"/>
                  <a:gd name="T4" fmla="*/ 46565 w 110"/>
                  <a:gd name="T5" fmla="*/ 4220 h 12"/>
                  <a:gd name="T6" fmla="*/ 46565 w 110"/>
                  <a:gd name="T7" fmla="*/ 7345 h 12"/>
                  <a:gd name="T8" fmla="*/ 33913 w 110"/>
                  <a:gd name="T9" fmla="*/ 2470 h 12"/>
                  <a:gd name="T10" fmla="*/ 0 w 110"/>
                  <a:gd name="T11" fmla="*/ 2470 h 12"/>
                  <a:gd name="T12" fmla="*/ 0 w 110"/>
                  <a:gd name="T13" fmla="*/ 0 h 12"/>
                  <a:gd name="T14" fmla="*/ 34291 w 110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0"/>
                  <a:gd name="T25" fmla="*/ 0 h 12"/>
                  <a:gd name="T26" fmla="*/ 110 w 11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0" h="12">
                    <a:moveTo>
                      <a:pt x="81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7" y="1"/>
                      <a:pt x="106" y="4"/>
                      <a:pt x="110" y="7"/>
                    </a:cubicBezTo>
                    <a:cubicBezTo>
                      <a:pt x="110" y="12"/>
                      <a:pt x="110" y="12"/>
                      <a:pt x="110" y="12"/>
                    </a:cubicBezTo>
                    <a:cubicBezTo>
                      <a:pt x="108" y="10"/>
                      <a:pt x="92" y="6"/>
                      <a:pt x="80" y="4"/>
                    </a:cubicBezTo>
                    <a:cubicBezTo>
                      <a:pt x="8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</p:grpSp>
      <p:grpSp>
        <p:nvGrpSpPr>
          <p:cNvPr id="64518" name="Group 912" descr="© INSCALE GmbH, 21.06.2010"/>
          <p:cNvGrpSpPr>
            <a:grpSpLocks/>
          </p:cNvGrpSpPr>
          <p:nvPr/>
        </p:nvGrpSpPr>
        <p:grpSpPr bwMode="auto">
          <a:xfrm>
            <a:off x="469900" y="4222750"/>
            <a:ext cx="790575" cy="790575"/>
            <a:chOff x="791" y="3341"/>
            <a:chExt cx="498" cy="498"/>
          </a:xfrm>
        </p:grpSpPr>
        <p:grpSp>
          <p:nvGrpSpPr>
            <p:cNvPr id="64589" name="Group 911"/>
            <p:cNvGrpSpPr>
              <a:grpSpLocks/>
            </p:cNvGrpSpPr>
            <p:nvPr/>
          </p:nvGrpSpPr>
          <p:grpSpPr bwMode="auto">
            <a:xfrm>
              <a:off x="791" y="3341"/>
              <a:ext cx="498" cy="498"/>
              <a:chOff x="791" y="3341"/>
              <a:chExt cx="498" cy="498"/>
            </a:xfrm>
          </p:grpSpPr>
          <p:sp>
            <p:nvSpPr>
              <p:cNvPr id="64597" name="Oval 64" descr="© INSCALE GmbH, 21.06.2010"/>
              <p:cNvSpPr>
                <a:spLocks noChangeArrowheads="1"/>
              </p:cNvSpPr>
              <p:nvPr/>
            </p:nvSpPr>
            <p:spPr bwMode="gray">
              <a:xfrm>
                <a:off x="791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98" name="Oval 65" descr="© INSCALE GmbH, 21.06.2010"/>
              <p:cNvSpPr>
                <a:spLocks noChangeArrowheads="1"/>
              </p:cNvSpPr>
              <p:nvPr/>
            </p:nvSpPr>
            <p:spPr bwMode="gray">
              <a:xfrm>
                <a:off x="807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99" name="Freeform 66" descr="© INSCALE GmbH, 21.06.2010"/>
              <p:cNvSpPr>
                <a:spLocks/>
              </p:cNvSpPr>
              <p:nvPr/>
            </p:nvSpPr>
            <p:spPr bwMode="gray">
              <a:xfrm>
                <a:off x="807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grpSp>
          <p:nvGrpSpPr>
            <p:cNvPr id="64590" name="Group 910"/>
            <p:cNvGrpSpPr>
              <a:grpSpLocks/>
            </p:cNvGrpSpPr>
            <p:nvPr/>
          </p:nvGrpSpPr>
          <p:grpSpPr bwMode="auto">
            <a:xfrm>
              <a:off x="898" y="3444"/>
              <a:ext cx="285" cy="291"/>
              <a:chOff x="898" y="3444"/>
              <a:chExt cx="285" cy="291"/>
            </a:xfrm>
          </p:grpSpPr>
          <p:sp>
            <p:nvSpPr>
              <p:cNvPr id="64591" name="Freeform 68" descr="© INSCALE GmbH, 21.06.2010"/>
              <p:cNvSpPr>
                <a:spLocks/>
              </p:cNvSpPr>
              <p:nvPr/>
            </p:nvSpPr>
            <p:spPr bwMode="gray">
              <a:xfrm>
                <a:off x="898" y="3444"/>
                <a:ext cx="170" cy="291"/>
              </a:xfrm>
              <a:custGeom>
                <a:avLst/>
                <a:gdLst>
                  <a:gd name="T0" fmla="*/ 38 w 208"/>
                  <a:gd name="T1" fmla="*/ 6 h 356"/>
                  <a:gd name="T2" fmla="*/ 13 w 208"/>
                  <a:gd name="T3" fmla="*/ 31 h 356"/>
                  <a:gd name="T4" fmla="*/ 4 w 208"/>
                  <a:gd name="T5" fmla="*/ 31 h 356"/>
                  <a:gd name="T6" fmla="*/ 0 w 208"/>
                  <a:gd name="T7" fmla="*/ 35 h 356"/>
                  <a:gd name="T8" fmla="*/ 0 w 208"/>
                  <a:gd name="T9" fmla="*/ 51 h 356"/>
                  <a:gd name="T10" fmla="*/ 4 w 208"/>
                  <a:gd name="T11" fmla="*/ 56 h 356"/>
                  <a:gd name="T12" fmla="*/ 13 w 208"/>
                  <a:gd name="T13" fmla="*/ 56 h 356"/>
                  <a:gd name="T14" fmla="*/ 38 w 208"/>
                  <a:gd name="T15" fmla="*/ 81 h 356"/>
                  <a:gd name="T16" fmla="*/ 51 w 208"/>
                  <a:gd name="T17" fmla="*/ 78 h 356"/>
                  <a:gd name="T18" fmla="*/ 51 w 208"/>
                  <a:gd name="T19" fmla="*/ 9 h 356"/>
                  <a:gd name="T20" fmla="*/ 38 w 208"/>
                  <a:gd name="T21" fmla="*/ 6 h 3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08"/>
                  <a:gd name="T34" fmla="*/ 0 h 356"/>
                  <a:gd name="T35" fmla="*/ 208 w 208"/>
                  <a:gd name="T36" fmla="*/ 356 h 3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08" h="356">
                    <a:moveTo>
                      <a:pt x="156" y="25"/>
                    </a:moveTo>
                    <a:cubicBezTo>
                      <a:pt x="53" y="127"/>
                      <a:pt x="53" y="127"/>
                      <a:pt x="53" y="127"/>
                    </a:cubicBezTo>
                    <a:cubicBezTo>
                      <a:pt x="53" y="127"/>
                      <a:pt x="28" y="127"/>
                      <a:pt x="17" y="127"/>
                    </a:cubicBezTo>
                    <a:cubicBezTo>
                      <a:pt x="5" y="127"/>
                      <a:pt x="0" y="132"/>
                      <a:pt x="0" y="144"/>
                    </a:cubicBezTo>
                    <a:cubicBezTo>
                      <a:pt x="0" y="211"/>
                      <a:pt x="0" y="211"/>
                      <a:pt x="0" y="211"/>
                    </a:cubicBezTo>
                    <a:cubicBezTo>
                      <a:pt x="0" y="223"/>
                      <a:pt x="5" y="228"/>
                      <a:pt x="17" y="228"/>
                    </a:cubicBezTo>
                    <a:cubicBezTo>
                      <a:pt x="28" y="228"/>
                      <a:pt x="53" y="228"/>
                      <a:pt x="53" y="228"/>
                    </a:cubicBezTo>
                    <a:cubicBezTo>
                      <a:pt x="156" y="330"/>
                      <a:pt x="156" y="330"/>
                      <a:pt x="156" y="330"/>
                    </a:cubicBezTo>
                    <a:cubicBezTo>
                      <a:pt x="185" y="356"/>
                      <a:pt x="208" y="332"/>
                      <a:pt x="208" y="320"/>
                    </a:cubicBezTo>
                    <a:cubicBezTo>
                      <a:pt x="208" y="35"/>
                      <a:pt x="208" y="35"/>
                      <a:pt x="208" y="35"/>
                    </a:cubicBezTo>
                    <a:cubicBezTo>
                      <a:pt x="208" y="23"/>
                      <a:pt x="185" y="0"/>
                      <a:pt x="156" y="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92" name="Freeform 69" descr="© INSCALE GmbH, 21.06.2010"/>
              <p:cNvSpPr>
                <a:spLocks/>
              </p:cNvSpPr>
              <p:nvPr/>
            </p:nvSpPr>
            <p:spPr bwMode="gray">
              <a:xfrm>
                <a:off x="1036" y="3455"/>
                <a:ext cx="10" cy="236"/>
              </a:xfrm>
              <a:custGeom>
                <a:avLst/>
                <a:gdLst>
                  <a:gd name="T0" fmla="*/ 2 w 13"/>
                  <a:gd name="T1" fmla="*/ 70 h 289"/>
                  <a:gd name="T2" fmla="*/ 2 w 13"/>
                  <a:gd name="T3" fmla="*/ 69 h 289"/>
                  <a:gd name="T4" fmla="*/ 2 w 13"/>
                  <a:gd name="T5" fmla="*/ 0 h 289"/>
                  <a:gd name="T6" fmla="*/ 0 w 13"/>
                  <a:gd name="T7" fmla="*/ 2 h 289"/>
                  <a:gd name="T8" fmla="*/ 0 w 13"/>
                  <a:gd name="T9" fmla="*/ 69 h 289"/>
                  <a:gd name="T10" fmla="*/ 2 w 13"/>
                  <a:gd name="T11" fmla="*/ 70 h 289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3"/>
                  <a:gd name="T19" fmla="*/ 0 h 289"/>
                  <a:gd name="T20" fmla="*/ 13 w 13"/>
                  <a:gd name="T21" fmla="*/ 289 h 289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3" h="289">
                    <a:moveTo>
                      <a:pt x="6" y="289"/>
                    </a:moveTo>
                    <a:cubicBezTo>
                      <a:pt x="10" y="289"/>
                      <a:pt x="13" y="286"/>
                      <a:pt x="13" y="282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9" y="0"/>
                      <a:pt x="4" y="1"/>
                      <a:pt x="0" y="3"/>
                    </a:cubicBezTo>
                    <a:cubicBezTo>
                      <a:pt x="0" y="282"/>
                      <a:pt x="0" y="282"/>
                      <a:pt x="0" y="282"/>
                    </a:cubicBezTo>
                    <a:cubicBezTo>
                      <a:pt x="0" y="286"/>
                      <a:pt x="3" y="289"/>
                      <a:pt x="6" y="28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93" name="Freeform 70" descr="© INSCALE GmbH, 21.06.2010"/>
              <p:cNvSpPr>
                <a:spLocks/>
              </p:cNvSpPr>
              <p:nvPr/>
            </p:nvSpPr>
            <p:spPr bwMode="gray">
              <a:xfrm>
                <a:off x="923" y="3542"/>
                <a:ext cx="24" cy="73"/>
              </a:xfrm>
              <a:custGeom>
                <a:avLst/>
                <a:gdLst>
                  <a:gd name="T0" fmla="*/ 5 w 28"/>
                  <a:gd name="T1" fmla="*/ 24 h 88"/>
                  <a:gd name="T2" fmla="*/ 9 w 28"/>
                  <a:gd name="T3" fmla="*/ 20 h 88"/>
                  <a:gd name="T4" fmla="*/ 9 w 28"/>
                  <a:gd name="T5" fmla="*/ 0 h 88"/>
                  <a:gd name="T6" fmla="*/ 7 w 28"/>
                  <a:gd name="T7" fmla="*/ 2 h 88"/>
                  <a:gd name="T8" fmla="*/ 0 w 28"/>
                  <a:gd name="T9" fmla="*/ 2 h 88"/>
                  <a:gd name="T10" fmla="*/ 0 w 28"/>
                  <a:gd name="T11" fmla="*/ 20 h 88"/>
                  <a:gd name="T12" fmla="*/ 5 w 28"/>
                  <a:gd name="T13" fmla="*/ 24 h 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8"/>
                  <a:gd name="T22" fmla="*/ 0 h 88"/>
                  <a:gd name="T23" fmla="*/ 28 w 28"/>
                  <a:gd name="T24" fmla="*/ 88 h 8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8" h="88">
                    <a:moveTo>
                      <a:pt x="14" y="88"/>
                    </a:moveTo>
                    <a:cubicBezTo>
                      <a:pt x="22" y="88"/>
                      <a:pt x="28" y="82"/>
                      <a:pt x="28" y="7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1" y="7"/>
                      <a:pt x="21" y="7"/>
                      <a:pt x="21" y="7"/>
                    </a:cubicBezTo>
                    <a:cubicBezTo>
                      <a:pt x="21" y="7"/>
                      <a:pt x="11" y="7"/>
                      <a:pt x="0" y="7"/>
                    </a:cubicBezTo>
                    <a:cubicBezTo>
                      <a:pt x="0" y="74"/>
                      <a:pt x="0" y="74"/>
                      <a:pt x="0" y="74"/>
                    </a:cubicBezTo>
                    <a:cubicBezTo>
                      <a:pt x="0" y="82"/>
                      <a:pt x="7" y="88"/>
                      <a:pt x="14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94" name="Freeform 71" descr="© INSCALE GmbH, 21.06.2010"/>
              <p:cNvSpPr>
                <a:spLocks/>
              </p:cNvSpPr>
              <p:nvPr/>
            </p:nvSpPr>
            <p:spPr bwMode="gray">
              <a:xfrm>
                <a:off x="1119" y="3492"/>
                <a:ext cx="64" cy="190"/>
              </a:xfrm>
              <a:custGeom>
                <a:avLst/>
                <a:gdLst>
                  <a:gd name="T0" fmla="*/ 2 w 78"/>
                  <a:gd name="T1" fmla="*/ 2 h 232"/>
                  <a:gd name="T2" fmla="*/ 2 w 78"/>
                  <a:gd name="T3" fmla="*/ 2 h 232"/>
                  <a:gd name="T4" fmla="*/ 17 w 78"/>
                  <a:gd name="T5" fmla="*/ 29 h 232"/>
                  <a:gd name="T6" fmla="*/ 2 w 78"/>
                  <a:gd name="T7" fmla="*/ 56 h 232"/>
                  <a:gd name="T8" fmla="*/ 2 w 78"/>
                  <a:gd name="T9" fmla="*/ 57 h 232"/>
                  <a:gd name="T10" fmla="*/ 3 w 78"/>
                  <a:gd name="T11" fmla="*/ 57 h 232"/>
                  <a:gd name="T12" fmla="*/ 20 w 78"/>
                  <a:gd name="T13" fmla="*/ 29 h 232"/>
                  <a:gd name="T14" fmla="*/ 2 w 78"/>
                  <a:gd name="T15" fmla="*/ 1 h 232"/>
                  <a:gd name="T16" fmla="*/ 2 w 78"/>
                  <a:gd name="T17" fmla="*/ 2 h 23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8"/>
                  <a:gd name="T28" fmla="*/ 0 h 232"/>
                  <a:gd name="T29" fmla="*/ 78 w 78"/>
                  <a:gd name="T30" fmla="*/ 232 h 23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8" h="232">
                    <a:moveTo>
                      <a:pt x="2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44" y="30"/>
                      <a:pt x="69" y="72"/>
                      <a:pt x="69" y="117"/>
                    </a:cubicBezTo>
                    <a:cubicBezTo>
                      <a:pt x="69" y="161"/>
                      <a:pt x="45" y="202"/>
                      <a:pt x="7" y="223"/>
                    </a:cubicBezTo>
                    <a:cubicBezTo>
                      <a:pt x="5" y="225"/>
                      <a:pt x="4" y="227"/>
                      <a:pt x="6" y="230"/>
                    </a:cubicBezTo>
                    <a:cubicBezTo>
                      <a:pt x="7" y="232"/>
                      <a:pt x="9" y="232"/>
                      <a:pt x="12" y="231"/>
                    </a:cubicBezTo>
                    <a:cubicBezTo>
                      <a:pt x="52" y="208"/>
                      <a:pt x="78" y="164"/>
                      <a:pt x="78" y="117"/>
                    </a:cubicBezTo>
                    <a:cubicBezTo>
                      <a:pt x="78" y="68"/>
                      <a:pt x="51" y="24"/>
                      <a:pt x="8" y="1"/>
                    </a:cubicBezTo>
                    <a:cubicBezTo>
                      <a:pt x="5" y="0"/>
                      <a:pt x="3" y="1"/>
                      <a:pt x="2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95" name="Freeform 72" descr="© INSCALE GmbH, 21.06.2010"/>
              <p:cNvSpPr>
                <a:spLocks/>
              </p:cNvSpPr>
              <p:nvPr/>
            </p:nvSpPr>
            <p:spPr bwMode="gray">
              <a:xfrm>
                <a:off x="1103" y="3521"/>
                <a:ext cx="47" cy="133"/>
              </a:xfrm>
              <a:custGeom>
                <a:avLst/>
                <a:gdLst>
                  <a:gd name="T0" fmla="*/ 2 w 56"/>
                  <a:gd name="T1" fmla="*/ 2 h 161"/>
                  <a:gd name="T2" fmla="*/ 3 w 56"/>
                  <a:gd name="T3" fmla="*/ 2 h 161"/>
                  <a:gd name="T4" fmla="*/ 14 w 56"/>
                  <a:gd name="T5" fmla="*/ 21 h 161"/>
                  <a:gd name="T6" fmla="*/ 3 w 56"/>
                  <a:gd name="T7" fmla="*/ 40 h 161"/>
                  <a:gd name="T8" fmla="*/ 3 w 56"/>
                  <a:gd name="T9" fmla="*/ 41 h 161"/>
                  <a:gd name="T10" fmla="*/ 3 w 56"/>
                  <a:gd name="T11" fmla="*/ 41 h 161"/>
                  <a:gd name="T12" fmla="*/ 17 w 56"/>
                  <a:gd name="T13" fmla="*/ 21 h 161"/>
                  <a:gd name="T14" fmla="*/ 3 w 56"/>
                  <a:gd name="T15" fmla="*/ 1 h 161"/>
                  <a:gd name="T16" fmla="*/ 2 w 56"/>
                  <a:gd name="T17" fmla="*/ 2 h 16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56"/>
                  <a:gd name="T28" fmla="*/ 0 h 161"/>
                  <a:gd name="T29" fmla="*/ 56 w 56"/>
                  <a:gd name="T30" fmla="*/ 161 h 16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56" h="161">
                    <a:moveTo>
                      <a:pt x="2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30" y="23"/>
                      <a:pt x="47" y="51"/>
                      <a:pt x="47" y="81"/>
                    </a:cubicBezTo>
                    <a:cubicBezTo>
                      <a:pt x="47" y="110"/>
                      <a:pt x="31" y="137"/>
                      <a:pt x="6" y="152"/>
                    </a:cubicBezTo>
                    <a:cubicBezTo>
                      <a:pt x="4" y="153"/>
                      <a:pt x="3" y="156"/>
                      <a:pt x="4" y="158"/>
                    </a:cubicBezTo>
                    <a:cubicBezTo>
                      <a:pt x="5" y="160"/>
                      <a:pt x="8" y="161"/>
                      <a:pt x="10" y="160"/>
                    </a:cubicBezTo>
                    <a:cubicBezTo>
                      <a:pt x="38" y="144"/>
                      <a:pt x="56" y="114"/>
                      <a:pt x="56" y="81"/>
                    </a:cubicBezTo>
                    <a:cubicBezTo>
                      <a:pt x="56" y="48"/>
                      <a:pt x="37" y="17"/>
                      <a:pt x="8" y="1"/>
                    </a:cubicBezTo>
                    <a:cubicBezTo>
                      <a:pt x="5" y="0"/>
                      <a:pt x="3" y="1"/>
                      <a:pt x="2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96" name="Freeform 73" descr="© INSCALE GmbH, 21.06.2010"/>
              <p:cNvSpPr>
                <a:spLocks/>
              </p:cNvSpPr>
              <p:nvPr/>
            </p:nvSpPr>
            <p:spPr bwMode="gray">
              <a:xfrm>
                <a:off x="1090" y="3545"/>
                <a:ext cx="31" cy="84"/>
              </a:xfrm>
              <a:custGeom>
                <a:avLst/>
                <a:gdLst>
                  <a:gd name="T0" fmla="*/ 2 w 38"/>
                  <a:gd name="T1" fmla="*/ 2 h 101"/>
                  <a:gd name="T2" fmla="*/ 2 w 38"/>
                  <a:gd name="T3" fmla="*/ 2 h 101"/>
                  <a:gd name="T4" fmla="*/ 7 w 38"/>
                  <a:gd name="T5" fmla="*/ 14 h 101"/>
                  <a:gd name="T6" fmla="*/ 2 w 38"/>
                  <a:gd name="T7" fmla="*/ 26 h 101"/>
                  <a:gd name="T8" fmla="*/ 2 w 38"/>
                  <a:gd name="T9" fmla="*/ 27 h 101"/>
                  <a:gd name="T10" fmla="*/ 2 w 38"/>
                  <a:gd name="T11" fmla="*/ 27 h 101"/>
                  <a:gd name="T12" fmla="*/ 9 w 38"/>
                  <a:gd name="T13" fmla="*/ 14 h 101"/>
                  <a:gd name="T14" fmla="*/ 2 w 38"/>
                  <a:gd name="T15" fmla="*/ 1 h 101"/>
                  <a:gd name="T16" fmla="*/ 2 w 38"/>
                  <a:gd name="T17" fmla="*/ 2 h 10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8"/>
                  <a:gd name="T28" fmla="*/ 0 h 101"/>
                  <a:gd name="T29" fmla="*/ 38 w 38"/>
                  <a:gd name="T30" fmla="*/ 101 h 10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8" h="101">
                    <a:moveTo>
                      <a:pt x="2" y="3"/>
                    </a:moveTo>
                    <a:cubicBezTo>
                      <a:pt x="0" y="5"/>
                      <a:pt x="1" y="8"/>
                      <a:pt x="3" y="9"/>
                    </a:cubicBezTo>
                    <a:cubicBezTo>
                      <a:pt x="19" y="18"/>
                      <a:pt x="29" y="34"/>
                      <a:pt x="29" y="51"/>
                    </a:cubicBezTo>
                    <a:cubicBezTo>
                      <a:pt x="29" y="68"/>
                      <a:pt x="20" y="84"/>
                      <a:pt x="5" y="92"/>
                    </a:cubicBezTo>
                    <a:cubicBezTo>
                      <a:pt x="3" y="94"/>
                      <a:pt x="2" y="96"/>
                      <a:pt x="3" y="98"/>
                    </a:cubicBezTo>
                    <a:cubicBezTo>
                      <a:pt x="4" y="101"/>
                      <a:pt x="7" y="101"/>
                      <a:pt x="9" y="100"/>
                    </a:cubicBezTo>
                    <a:cubicBezTo>
                      <a:pt x="27" y="90"/>
                      <a:pt x="38" y="71"/>
                      <a:pt x="38" y="51"/>
                    </a:cubicBezTo>
                    <a:cubicBezTo>
                      <a:pt x="38" y="30"/>
                      <a:pt x="26" y="11"/>
                      <a:pt x="8" y="1"/>
                    </a:cubicBezTo>
                    <a:cubicBezTo>
                      <a:pt x="5" y="0"/>
                      <a:pt x="3" y="1"/>
                      <a:pt x="2" y="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</p:grpSp>
      <p:grpSp>
        <p:nvGrpSpPr>
          <p:cNvPr id="64519" name="Group 841" descr="© INSCALE GmbH, 21.06.2010"/>
          <p:cNvGrpSpPr>
            <a:grpSpLocks/>
          </p:cNvGrpSpPr>
          <p:nvPr/>
        </p:nvGrpSpPr>
        <p:grpSpPr bwMode="auto">
          <a:xfrm>
            <a:off x="482600" y="5054600"/>
            <a:ext cx="790575" cy="790575"/>
            <a:chOff x="2015" y="2217"/>
            <a:chExt cx="498" cy="498"/>
          </a:xfrm>
        </p:grpSpPr>
        <p:grpSp>
          <p:nvGrpSpPr>
            <p:cNvPr id="64580" name="Group 840"/>
            <p:cNvGrpSpPr>
              <a:grpSpLocks/>
            </p:cNvGrpSpPr>
            <p:nvPr/>
          </p:nvGrpSpPr>
          <p:grpSpPr bwMode="auto">
            <a:xfrm>
              <a:off x="2015" y="2217"/>
              <a:ext cx="498" cy="498"/>
              <a:chOff x="2015" y="2217"/>
              <a:chExt cx="498" cy="498"/>
            </a:xfrm>
          </p:grpSpPr>
          <p:sp>
            <p:nvSpPr>
              <p:cNvPr id="64586" name="Oval 510" descr="© INSCALE GmbH, 21.06.2010"/>
              <p:cNvSpPr>
                <a:spLocks noChangeArrowheads="1"/>
              </p:cNvSpPr>
              <p:nvPr/>
            </p:nvSpPr>
            <p:spPr bwMode="gray">
              <a:xfrm>
                <a:off x="2015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87" name="Oval 511" descr="© INSCALE GmbH, 21.06.2010"/>
              <p:cNvSpPr>
                <a:spLocks noChangeArrowheads="1"/>
              </p:cNvSpPr>
              <p:nvPr/>
            </p:nvSpPr>
            <p:spPr bwMode="gray">
              <a:xfrm>
                <a:off x="2031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88" name="Freeform 512" descr="© INSCALE GmbH, 21.06.2010"/>
              <p:cNvSpPr>
                <a:spLocks/>
              </p:cNvSpPr>
              <p:nvPr/>
            </p:nvSpPr>
            <p:spPr bwMode="gray">
              <a:xfrm>
                <a:off x="2031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grpSp>
          <p:nvGrpSpPr>
            <p:cNvPr id="64581" name="Group 839"/>
            <p:cNvGrpSpPr>
              <a:grpSpLocks/>
            </p:cNvGrpSpPr>
            <p:nvPr/>
          </p:nvGrpSpPr>
          <p:grpSpPr bwMode="auto">
            <a:xfrm>
              <a:off x="2100" y="2349"/>
              <a:ext cx="331" cy="233"/>
              <a:chOff x="2100" y="2349"/>
              <a:chExt cx="331" cy="233"/>
            </a:xfrm>
          </p:grpSpPr>
          <p:sp>
            <p:nvSpPr>
              <p:cNvPr id="64582" name="Freeform 514" descr="© INSCALE GmbH, 21.06.2010"/>
              <p:cNvSpPr>
                <a:spLocks/>
              </p:cNvSpPr>
              <p:nvPr/>
            </p:nvSpPr>
            <p:spPr bwMode="gray">
              <a:xfrm>
                <a:off x="2100" y="2349"/>
                <a:ext cx="331" cy="233"/>
              </a:xfrm>
              <a:custGeom>
                <a:avLst/>
                <a:gdLst>
                  <a:gd name="T0" fmla="*/ 267 w 343"/>
                  <a:gd name="T1" fmla="*/ 183 h 240"/>
                  <a:gd name="T2" fmla="*/ 255 w 343"/>
                  <a:gd name="T3" fmla="*/ 195 h 240"/>
                  <a:gd name="T4" fmla="*/ 14 w 343"/>
                  <a:gd name="T5" fmla="*/ 195 h 240"/>
                  <a:gd name="T6" fmla="*/ 0 w 343"/>
                  <a:gd name="T7" fmla="*/ 183 h 240"/>
                  <a:gd name="T8" fmla="*/ 0 w 343"/>
                  <a:gd name="T9" fmla="*/ 16 h 240"/>
                  <a:gd name="T10" fmla="*/ 14 w 343"/>
                  <a:gd name="T11" fmla="*/ 0 h 240"/>
                  <a:gd name="T12" fmla="*/ 255 w 343"/>
                  <a:gd name="T13" fmla="*/ 0 h 240"/>
                  <a:gd name="T14" fmla="*/ 267 w 343"/>
                  <a:gd name="T15" fmla="*/ 16 h 240"/>
                  <a:gd name="T16" fmla="*/ 267 w 343"/>
                  <a:gd name="T17" fmla="*/ 183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3"/>
                  <a:gd name="T28" fmla="*/ 0 h 240"/>
                  <a:gd name="T29" fmla="*/ 343 w 343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3" h="240">
                    <a:moveTo>
                      <a:pt x="343" y="225"/>
                    </a:moveTo>
                    <a:cubicBezTo>
                      <a:pt x="343" y="233"/>
                      <a:pt x="336" y="240"/>
                      <a:pt x="327" y="240"/>
                    </a:cubicBezTo>
                    <a:cubicBezTo>
                      <a:pt x="15" y="240"/>
                      <a:pt x="15" y="240"/>
                      <a:pt x="15" y="240"/>
                    </a:cubicBezTo>
                    <a:cubicBezTo>
                      <a:pt x="7" y="240"/>
                      <a:pt x="0" y="233"/>
                      <a:pt x="0" y="2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36" y="0"/>
                      <a:pt x="343" y="7"/>
                      <a:pt x="343" y="16"/>
                    </a:cubicBezTo>
                    <a:lnTo>
                      <a:pt x="343" y="2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83" name="Rectangle 515" descr="© INSCALE GmbH, 21.06.2010"/>
              <p:cNvSpPr>
                <a:spLocks noChangeArrowheads="1"/>
              </p:cNvSpPr>
              <p:nvPr/>
            </p:nvSpPr>
            <p:spPr bwMode="gray">
              <a:xfrm>
                <a:off x="2100" y="2388"/>
                <a:ext cx="331" cy="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84" name="Rectangle 516" descr="© INSCALE GmbH, 21.06.2010"/>
              <p:cNvSpPr>
                <a:spLocks noChangeArrowheads="1"/>
              </p:cNvSpPr>
              <p:nvPr/>
            </p:nvSpPr>
            <p:spPr bwMode="gray">
              <a:xfrm>
                <a:off x="2111" y="2517"/>
                <a:ext cx="127" cy="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85" name="Rectangle 517" descr="© INSCALE GmbH, 21.06.2010"/>
              <p:cNvSpPr>
                <a:spLocks noChangeArrowheads="1"/>
              </p:cNvSpPr>
              <p:nvPr/>
            </p:nvSpPr>
            <p:spPr bwMode="gray">
              <a:xfrm>
                <a:off x="2111" y="2541"/>
                <a:ext cx="188" cy="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4520" name="Group 823" descr="© INSCALE GmbH, 21.06.2010"/>
          <p:cNvGrpSpPr>
            <a:grpSpLocks/>
          </p:cNvGrpSpPr>
          <p:nvPr/>
        </p:nvGrpSpPr>
        <p:grpSpPr bwMode="auto">
          <a:xfrm>
            <a:off x="474663" y="5878513"/>
            <a:ext cx="790575" cy="790575"/>
            <a:chOff x="3239" y="2778"/>
            <a:chExt cx="498" cy="498"/>
          </a:xfrm>
        </p:grpSpPr>
        <p:grpSp>
          <p:nvGrpSpPr>
            <p:cNvPr id="64575" name="Group 822"/>
            <p:cNvGrpSpPr>
              <a:grpSpLocks/>
            </p:cNvGrpSpPr>
            <p:nvPr/>
          </p:nvGrpSpPr>
          <p:grpSpPr bwMode="auto">
            <a:xfrm>
              <a:off x="3239" y="2778"/>
              <a:ext cx="498" cy="498"/>
              <a:chOff x="3239" y="2778"/>
              <a:chExt cx="498" cy="498"/>
            </a:xfrm>
          </p:grpSpPr>
          <p:sp>
            <p:nvSpPr>
              <p:cNvPr id="64577" name="Oval 673" descr="© INSCALE GmbH, 21.06.2010"/>
              <p:cNvSpPr>
                <a:spLocks noChangeArrowheads="1"/>
              </p:cNvSpPr>
              <p:nvPr/>
            </p:nvSpPr>
            <p:spPr bwMode="gray">
              <a:xfrm>
                <a:off x="3239" y="2778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78" name="Oval 674" descr="© INSCALE GmbH, 21.06.2010"/>
              <p:cNvSpPr>
                <a:spLocks noChangeArrowheads="1"/>
              </p:cNvSpPr>
              <p:nvPr/>
            </p:nvSpPr>
            <p:spPr bwMode="gray">
              <a:xfrm>
                <a:off x="3255" y="2794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79" name="Freeform 675" descr="© INSCALE GmbH, 21.06.2010"/>
              <p:cNvSpPr>
                <a:spLocks/>
              </p:cNvSpPr>
              <p:nvPr/>
            </p:nvSpPr>
            <p:spPr bwMode="gray">
              <a:xfrm>
                <a:off x="3255" y="2794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sp>
          <p:nvSpPr>
            <p:cNvPr id="64576" name="Freeform 682" descr="© INSCALE GmbH, 21.06.2010"/>
            <p:cNvSpPr>
              <a:spLocks noChangeAspect="1" noEditPoints="1"/>
            </p:cNvSpPr>
            <p:nvPr/>
          </p:nvSpPr>
          <p:spPr bwMode="auto">
            <a:xfrm>
              <a:off x="3383" y="2880"/>
              <a:ext cx="209" cy="294"/>
            </a:xfrm>
            <a:custGeom>
              <a:avLst/>
              <a:gdLst>
                <a:gd name="T0" fmla="*/ 34459 w 88"/>
                <a:gd name="T1" fmla="*/ 6729 h 124"/>
                <a:gd name="T2" fmla="*/ 30291 w 88"/>
                <a:gd name="T3" fmla="*/ 5531 h 124"/>
                <a:gd name="T4" fmla="*/ 21705 w 88"/>
                <a:gd name="T5" fmla="*/ 1586 h 124"/>
                <a:gd name="T6" fmla="*/ 20499 w 88"/>
                <a:gd name="T7" fmla="*/ 1264 h 124"/>
                <a:gd name="T8" fmla="*/ 19183 w 88"/>
                <a:gd name="T9" fmla="*/ 0 h 124"/>
                <a:gd name="T10" fmla="*/ 17373 w 88"/>
                <a:gd name="T11" fmla="*/ 877 h 124"/>
                <a:gd name="T12" fmla="*/ 17373 w 88"/>
                <a:gd name="T13" fmla="*/ 877 h 124"/>
                <a:gd name="T14" fmla="*/ 17373 w 88"/>
                <a:gd name="T15" fmla="*/ 1264 h 124"/>
                <a:gd name="T16" fmla="*/ 16171 w 88"/>
                <a:gd name="T17" fmla="*/ 1586 h 124"/>
                <a:gd name="T18" fmla="*/ 7192 w 88"/>
                <a:gd name="T19" fmla="*/ 5531 h 124"/>
                <a:gd name="T20" fmla="*/ 3401 w 88"/>
                <a:gd name="T21" fmla="*/ 6729 h 124"/>
                <a:gd name="T22" fmla="*/ 2199 w 88"/>
                <a:gd name="T23" fmla="*/ 19018 h 124"/>
                <a:gd name="T24" fmla="*/ 10210 w 88"/>
                <a:gd name="T25" fmla="*/ 30721 h 124"/>
                <a:gd name="T26" fmla="*/ 13300 w 88"/>
                <a:gd name="T27" fmla="*/ 31975 h 124"/>
                <a:gd name="T28" fmla="*/ 16708 w 88"/>
                <a:gd name="T29" fmla="*/ 34988 h 124"/>
                <a:gd name="T30" fmla="*/ 16171 w 88"/>
                <a:gd name="T31" fmla="*/ 36281 h 124"/>
                <a:gd name="T32" fmla="*/ 15433 w 88"/>
                <a:gd name="T33" fmla="*/ 37449 h 124"/>
                <a:gd name="T34" fmla="*/ 9004 w 88"/>
                <a:gd name="T35" fmla="*/ 47597 h 124"/>
                <a:gd name="T36" fmla="*/ 11868 w 88"/>
                <a:gd name="T37" fmla="*/ 52235 h 124"/>
                <a:gd name="T38" fmla="*/ 29084 w 88"/>
                <a:gd name="T39" fmla="*/ 50660 h 124"/>
                <a:gd name="T40" fmla="*/ 20872 w 88"/>
                <a:gd name="T41" fmla="*/ 39254 h 124"/>
                <a:gd name="T42" fmla="*/ 21385 w 88"/>
                <a:gd name="T43" fmla="*/ 36563 h 124"/>
                <a:gd name="T44" fmla="*/ 20872 w 88"/>
                <a:gd name="T45" fmla="*/ 35358 h 124"/>
                <a:gd name="T46" fmla="*/ 23900 w 88"/>
                <a:gd name="T47" fmla="*/ 31093 h 124"/>
                <a:gd name="T48" fmla="*/ 27260 w 88"/>
                <a:gd name="T49" fmla="*/ 32520 h 124"/>
                <a:gd name="T50" fmla="*/ 25455 w 88"/>
                <a:gd name="T51" fmla="*/ 30721 h 124"/>
                <a:gd name="T52" fmla="*/ 37482 w 88"/>
                <a:gd name="T53" fmla="*/ 8315 h 124"/>
                <a:gd name="T54" fmla="*/ 3791 w 88"/>
                <a:gd name="T55" fmla="*/ 8021 h 124"/>
                <a:gd name="T56" fmla="*/ 11868 w 88"/>
                <a:gd name="T57" fmla="*/ 27337 h 124"/>
                <a:gd name="T58" fmla="*/ 25455 w 88"/>
                <a:gd name="T59" fmla="*/ 27337 h 124"/>
                <a:gd name="T60" fmla="*/ 34081 w 88"/>
                <a:gd name="T61" fmla="*/ 8021 h 124"/>
                <a:gd name="T62" fmla="*/ 25455 w 88"/>
                <a:gd name="T63" fmla="*/ 27337 h 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8"/>
                <a:gd name="T97" fmla="*/ 0 h 124"/>
                <a:gd name="T98" fmla="*/ 88 w 88"/>
                <a:gd name="T99" fmla="*/ 124 h 1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8" h="124">
                  <a:moveTo>
                    <a:pt x="88" y="20"/>
                  </a:moveTo>
                  <a:cubicBezTo>
                    <a:pt x="85" y="18"/>
                    <a:pt x="82" y="15"/>
                    <a:pt x="81" y="16"/>
                  </a:cubicBezTo>
                  <a:cubicBezTo>
                    <a:pt x="78" y="17"/>
                    <a:pt x="75" y="19"/>
                    <a:pt x="71" y="20"/>
                  </a:cubicBezTo>
                  <a:cubicBezTo>
                    <a:pt x="71" y="16"/>
                    <a:pt x="72" y="13"/>
                    <a:pt x="71" y="13"/>
                  </a:cubicBezTo>
                  <a:cubicBezTo>
                    <a:pt x="69" y="11"/>
                    <a:pt x="63" y="10"/>
                    <a:pt x="57" y="9"/>
                  </a:cubicBezTo>
                  <a:cubicBezTo>
                    <a:pt x="57" y="7"/>
                    <a:pt x="54" y="5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0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1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1" y="1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9" y="3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4" y="5"/>
                    <a:pt x="32" y="7"/>
                    <a:pt x="31" y="9"/>
                  </a:cubicBezTo>
                  <a:cubicBezTo>
                    <a:pt x="25" y="10"/>
                    <a:pt x="19" y="11"/>
                    <a:pt x="17" y="13"/>
                  </a:cubicBezTo>
                  <a:cubicBezTo>
                    <a:pt x="17" y="13"/>
                    <a:pt x="17" y="16"/>
                    <a:pt x="18" y="20"/>
                  </a:cubicBezTo>
                  <a:cubicBezTo>
                    <a:pt x="14" y="19"/>
                    <a:pt x="11" y="17"/>
                    <a:pt x="8" y="16"/>
                  </a:cubicBezTo>
                  <a:cubicBezTo>
                    <a:pt x="7" y="15"/>
                    <a:pt x="4" y="18"/>
                    <a:pt x="0" y="20"/>
                  </a:cubicBezTo>
                  <a:cubicBezTo>
                    <a:pt x="0" y="20"/>
                    <a:pt x="0" y="36"/>
                    <a:pt x="5" y="45"/>
                  </a:cubicBezTo>
                  <a:cubicBezTo>
                    <a:pt x="13" y="57"/>
                    <a:pt x="32" y="71"/>
                    <a:pt x="28" y="73"/>
                  </a:cubicBezTo>
                  <a:cubicBezTo>
                    <a:pt x="27" y="74"/>
                    <a:pt x="24" y="73"/>
                    <a:pt x="24" y="73"/>
                  </a:cubicBezTo>
                  <a:cubicBezTo>
                    <a:pt x="24" y="73"/>
                    <a:pt x="23" y="76"/>
                    <a:pt x="25" y="77"/>
                  </a:cubicBezTo>
                  <a:cubicBezTo>
                    <a:pt x="27" y="77"/>
                    <a:pt x="30" y="77"/>
                    <a:pt x="31" y="76"/>
                  </a:cubicBezTo>
                  <a:cubicBezTo>
                    <a:pt x="32" y="75"/>
                    <a:pt x="32" y="74"/>
                    <a:pt x="32" y="74"/>
                  </a:cubicBezTo>
                  <a:cubicBezTo>
                    <a:pt x="34" y="77"/>
                    <a:pt x="36" y="80"/>
                    <a:pt x="39" y="83"/>
                  </a:cubicBezTo>
                  <a:cubicBezTo>
                    <a:pt x="39" y="83"/>
                    <a:pt x="39" y="84"/>
                    <a:pt x="40" y="84"/>
                  </a:cubicBezTo>
                  <a:cubicBezTo>
                    <a:pt x="39" y="84"/>
                    <a:pt x="38" y="85"/>
                    <a:pt x="38" y="86"/>
                  </a:cubicBezTo>
                  <a:cubicBezTo>
                    <a:pt x="38" y="86"/>
                    <a:pt x="39" y="86"/>
                    <a:pt x="39" y="87"/>
                  </a:cubicBezTo>
                  <a:cubicBezTo>
                    <a:pt x="37" y="87"/>
                    <a:pt x="36" y="88"/>
                    <a:pt x="36" y="89"/>
                  </a:cubicBezTo>
                  <a:cubicBezTo>
                    <a:pt x="36" y="91"/>
                    <a:pt x="38" y="92"/>
                    <a:pt x="40" y="93"/>
                  </a:cubicBezTo>
                  <a:cubicBezTo>
                    <a:pt x="35" y="108"/>
                    <a:pt x="21" y="104"/>
                    <a:pt x="21" y="113"/>
                  </a:cubicBezTo>
                  <a:cubicBezTo>
                    <a:pt x="21" y="113"/>
                    <a:pt x="21" y="120"/>
                    <a:pt x="21" y="120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20"/>
                    <a:pt x="68" y="113"/>
                    <a:pt x="68" y="113"/>
                  </a:cubicBezTo>
                  <a:cubicBezTo>
                    <a:pt x="68" y="104"/>
                    <a:pt x="54" y="108"/>
                    <a:pt x="49" y="93"/>
                  </a:cubicBezTo>
                  <a:cubicBezTo>
                    <a:pt x="51" y="92"/>
                    <a:pt x="53" y="91"/>
                    <a:pt x="53" y="89"/>
                  </a:cubicBezTo>
                  <a:cubicBezTo>
                    <a:pt x="53" y="88"/>
                    <a:pt x="51" y="87"/>
                    <a:pt x="50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5"/>
                    <a:pt x="50" y="84"/>
                    <a:pt x="49" y="84"/>
                  </a:cubicBezTo>
                  <a:cubicBezTo>
                    <a:pt x="49" y="84"/>
                    <a:pt x="50" y="83"/>
                    <a:pt x="50" y="83"/>
                  </a:cubicBezTo>
                  <a:cubicBezTo>
                    <a:pt x="52" y="80"/>
                    <a:pt x="54" y="77"/>
                    <a:pt x="56" y="74"/>
                  </a:cubicBezTo>
                  <a:cubicBezTo>
                    <a:pt x="57" y="74"/>
                    <a:pt x="57" y="75"/>
                    <a:pt x="57" y="76"/>
                  </a:cubicBezTo>
                  <a:cubicBezTo>
                    <a:pt x="58" y="77"/>
                    <a:pt x="62" y="77"/>
                    <a:pt x="64" y="77"/>
                  </a:cubicBezTo>
                  <a:cubicBezTo>
                    <a:pt x="66" y="76"/>
                    <a:pt x="65" y="73"/>
                    <a:pt x="65" y="73"/>
                  </a:cubicBezTo>
                  <a:cubicBezTo>
                    <a:pt x="65" y="73"/>
                    <a:pt x="62" y="74"/>
                    <a:pt x="60" y="73"/>
                  </a:cubicBezTo>
                  <a:cubicBezTo>
                    <a:pt x="56" y="71"/>
                    <a:pt x="76" y="57"/>
                    <a:pt x="83" y="45"/>
                  </a:cubicBezTo>
                  <a:cubicBezTo>
                    <a:pt x="88" y="36"/>
                    <a:pt x="88" y="20"/>
                    <a:pt x="88" y="20"/>
                  </a:cubicBezTo>
                  <a:close/>
                  <a:moveTo>
                    <a:pt x="4" y="23"/>
                  </a:moveTo>
                  <a:cubicBezTo>
                    <a:pt x="4" y="23"/>
                    <a:pt x="7" y="19"/>
                    <a:pt x="9" y="19"/>
                  </a:cubicBezTo>
                  <a:cubicBezTo>
                    <a:pt x="11" y="20"/>
                    <a:pt x="15" y="22"/>
                    <a:pt x="18" y="23"/>
                  </a:cubicBezTo>
                  <a:cubicBezTo>
                    <a:pt x="19" y="34"/>
                    <a:pt x="22" y="51"/>
                    <a:pt x="28" y="65"/>
                  </a:cubicBezTo>
                  <a:cubicBezTo>
                    <a:pt x="21" y="60"/>
                    <a:pt x="4" y="45"/>
                    <a:pt x="4" y="23"/>
                  </a:cubicBezTo>
                  <a:close/>
                  <a:moveTo>
                    <a:pt x="60" y="65"/>
                  </a:moveTo>
                  <a:cubicBezTo>
                    <a:pt x="66" y="51"/>
                    <a:pt x="69" y="34"/>
                    <a:pt x="71" y="23"/>
                  </a:cubicBezTo>
                  <a:cubicBezTo>
                    <a:pt x="74" y="22"/>
                    <a:pt x="77" y="20"/>
                    <a:pt x="80" y="19"/>
                  </a:cubicBezTo>
                  <a:cubicBezTo>
                    <a:pt x="82" y="19"/>
                    <a:pt x="85" y="23"/>
                    <a:pt x="85" y="23"/>
                  </a:cubicBezTo>
                  <a:cubicBezTo>
                    <a:pt x="85" y="45"/>
                    <a:pt x="68" y="60"/>
                    <a:pt x="60" y="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 smtClean="0">
                <a:solidFill>
                  <a:srgbClr val="000000"/>
                </a:solidFill>
                <a:latin typeface="Open Sans"/>
                <a:cs typeface="Arial" pitchFamily="34" charset="0"/>
              </a:endParaRPr>
            </a:p>
          </p:txBody>
        </p:sp>
      </p:grpSp>
      <p:sp>
        <p:nvSpPr>
          <p:cNvPr id="64521" name="Szövegdoboz 125"/>
          <p:cNvSpPr txBox="1">
            <a:spLocks noChangeArrowheads="1"/>
          </p:cNvSpPr>
          <p:nvPr/>
        </p:nvSpPr>
        <p:spPr bwMode="auto">
          <a:xfrm>
            <a:off x="1249363" y="1898650"/>
            <a:ext cx="189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 b="1" smtClean="0">
                <a:solidFill>
                  <a:srgbClr val="18B5FF"/>
                </a:solidFill>
                <a:latin typeface="Telenor"/>
                <a:cs typeface="Arial" pitchFamily="34" charset="0"/>
              </a:rPr>
              <a:t>Játékok</a:t>
            </a:r>
            <a:endParaRPr lang="en-GB" altLang="hu-HU" sz="1400" b="1" smtClean="0">
              <a:solidFill>
                <a:srgbClr val="18B5FF"/>
              </a:solidFill>
              <a:cs typeface="Arial" pitchFamily="34" charset="0"/>
            </a:endParaRPr>
          </a:p>
        </p:txBody>
      </p:sp>
      <p:sp>
        <p:nvSpPr>
          <p:cNvPr id="64522" name="Szövegdoboz 126"/>
          <p:cNvSpPr txBox="1">
            <a:spLocks noChangeArrowheads="1"/>
          </p:cNvSpPr>
          <p:nvPr/>
        </p:nvSpPr>
        <p:spPr bwMode="auto">
          <a:xfrm>
            <a:off x="1260475" y="2732088"/>
            <a:ext cx="18907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 b="1" smtClean="0">
                <a:solidFill>
                  <a:srgbClr val="18B5FF"/>
                </a:solidFill>
                <a:latin typeface="Telenor"/>
                <a:cs typeface="Arial" pitchFamily="34" charset="0"/>
              </a:rPr>
              <a:t>Utazás, térkép</a:t>
            </a:r>
            <a:endParaRPr lang="en-GB" altLang="hu-HU" sz="1400" b="1" smtClean="0">
              <a:solidFill>
                <a:srgbClr val="18B5FF"/>
              </a:solidFill>
              <a:cs typeface="Arial" pitchFamily="34" charset="0"/>
            </a:endParaRPr>
          </a:p>
        </p:txBody>
      </p:sp>
      <p:sp>
        <p:nvSpPr>
          <p:cNvPr id="64523" name="Szövegdoboz 127"/>
          <p:cNvSpPr txBox="1">
            <a:spLocks noChangeArrowheads="1"/>
          </p:cNvSpPr>
          <p:nvPr/>
        </p:nvSpPr>
        <p:spPr bwMode="auto">
          <a:xfrm>
            <a:off x="1254125" y="3595688"/>
            <a:ext cx="189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 b="1" smtClean="0">
                <a:solidFill>
                  <a:srgbClr val="18B5FF"/>
                </a:solidFill>
                <a:latin typeface="Telenor"/>
                <a:cs typeface="Arial" pitchFamily="34" charset="0"/>
              </a:rPr>
              <a:t>Kapcsolattartás</a:t>
            </a:r>
            <a:endParaRPr lang="en-GB" altLang="hu-HU" sz="1400" b="1" smtClean="0">
              <a:solidFill>
                <a:srgbClr val="18B5FF"/>
              </a:solidFill>
              <a:cs typeface="Arial" pitchFamily="34" charset="0"/>
            </a:endParaRPr>
          </a:p>
        </p:txBody>
      </p:sp>
      <p:sp>
        <p:nvSpPr>
          <p:cNvPr id="64524" name="Szövegdoboz 128"/>
          <p:cNvSpPr txBox="1">
            <a:spLocks noChangeArrowheads="1"/>
          </p:cNvSpPr>
          <p:nvPr/>
        </p:nvSpPr>
        <p:spPr bwMode="auto">
          <a:xfrm>
            <a:off x="1249363" y="4440238"/>
            <a:ext cx="189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 b="1" smtClean="0">
                <a:solidFill>
                  <a:srgbClr val="18B5FF"/>
                </a:solidFill>
                <a:latin typeface="Telenor"/>
                <a:cs typeface="Arial" pitchFamily="34" charset="0"/>
              </a:rPr>
              <a:t>Zenehallgatás</a:t>
            </a:r>
            <a:endParaRPr lang="en-GB" altLang="hu-HU" sz="1400" b="1" smtClean="0">
              <a:solidFill>
                <a:srgbClr val="18B5FF"/>
              </a:solidFill>
              <a:cs typeface="Arial" pitchFamily="34" charset="0"/>
            </a:endParaRPr>
          </a:p>
        </p:txBody>
      </p:sp>
      <p:sp>
        <p:nvSpPr>
          <p:cNvPr id="136" name="Szövegdoboz 135"/>
          <p:cNvSpPr txBox="1"/>
          <p:nvPr/>
        </p:nvSpPr>
        <p:spPr>
          <a:xfrm>
            <a:off x="3282316" y="1849180"/>
            <a:ext cx="867103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b="1" spc="50" dirty="0">
                <a:ln w="11430"/>
                <a:solidFill>
                  <a:srgbClr val="AACAFF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72%</a:t>
            </a:r>
          </a:p>
        </p:txBody>
      </p:sp>
      <p:sp>
        <p:nvSpPr>
          <p:cNvPr id="138" name="Szövegdoboz 137"/>
          <p:cNvSpPr txBox="1"/>
          <p:nvPr/>
        </p:nvSpPr>
        <p:spPr>
          <a:xfrm>
            <a:off x="3292822" y="2695860"/>
            <a:ext cx="867103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b="1" spc="50" dirty="0">
                <a:ln w="11430"/>
                <a:solidFill>
                  <a:srgbClr val="AACAFF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65%</a:t>
            </a:r>
          </a:p>
        </p:txBody>
      </p:sp>
      <p:sp>
        <p:nvSpPr>
          <p:cNvPr id="140" name="Szövegdoboz 139"/>
          <p:cNvSpPr txBox="1"/>
          <p:nvPr/>
        </p:nvSpPr>
        <p:spPr>
          <a:xfrm>
            <a:off x="3287562" y="3582896"/>
            <a:ext cx="867103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b="1" spc="50" dirty="0">
                <a:ln w="11430"/>
                <a:solidFill>
                  <a:srgbClr val="AACAFF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63%</a:t>
            </a:r>
          </a:p>
        </p:txBody>
      </p:sp>
      <p:sp>
        <p:nvSpPr>
          <p:cNvPr id="142" name="Szövegdoboz 141"/>
          <p:cNvSpPr txBox="1"/>
          <p:nvPr/>
        </p:nvSpPr>
        <p:spPr>
          <a:xfrm>
            <a:off x="3282302" y="4433344"/>
            <a:ext cx="867103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ct val="50000"/>
              </a:spcBef>
              <a:defRPr/>
            </a:pPr>
            <a:r>
              <a:rPr lang="en-GB" b="1" spc="50" dirty="0">
                <a:ln w="11430"/>
                <a:solidFill>
                  <a:srgbClr val="AACAFF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59%</a:t>
            </a:r>
          </a:p>
        </p:txBody>
      </p:sp>
      <p:sp>
        <p:nvSpPr>
          <p:cNvPr id="64529" name="Szövegdoboz 152"/>
          <p:cNvSpPr txBox="1">
            <a:spLocks noChangeArrowheads="1"/>
          </p:cNvSpPr>
          <p:nvPr/>
        </p:nvSpPr>
        <p:spPr bwMode="auto">
          <a:xfrm>
            <a:off x="1273175" y="5265738"/>
            <a:ext cx="189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 b="1" smtClean="0">
                <a:solidFill>
                  <a:srgbClr val="18B5FF"/>
                </a:solidFill>
                <a:latin typeface="Telenor"/>
                <a:cs typeface="Arial" pitchFamily="34" charset="0"/>
              </a:rPr>
              <a:t>Mobilfizetés</a:t>
            </a:r>
            <a:endParaRPr lang="en-GB" altLang="hu-HU" sz="1400" b="1" smtClean="0">
              <a:solidFill>
                <a:srgbClr val="18B5FF"/>
              </a:solidFill>
              <a:cs typeface="Arial" pitchFamily="34" charset="0"/>
            </a:endParaRPr>
          </a:p>
        </p:txBody>
      </p:sp>
      <p:sp>
        <p:nvSpPr>
          <p:cNvPr id="64530" name="Szövegdoboz 154"/>
          <p:cNvSpPr txBox="1">
            <a:spLocks noChangeArrowheads="1"/>
          </p:cNvSpPr>
          <p:nvPr/>
        </p:nvSpPr>
        <p:spPr bwMode="auto">
          <a:xfrm>
            <a:off x="1246188" y="6122988"/>
            <a:ext cx="18923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bg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Verdana" pitchFamily="34" charset="0"/>
              </a:defRPr>
            </a:lvl2pPr>
            <a:lvl3pPr marL="11430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3pPr>
            <a:lvl4pPr marL="16002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4pPr>
            <a:lvl5pPr marL="2057400" indent="-228600">
              <a:defRPr sz="1600">
                <a:solidFill>
                  <a:schemeClr val="bg1"/>
                </a:solidFill>
                <a:latin typeface="Verdana" pitchFamily="34" charset="0"/>
              </a:defRPr>
            </a:lvl5pPr>
            <a:lvl6pPr marL="25146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6pPr>
            <a:lvl7pPr marL="29718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7pPr>
            <a:lvl8pPr marL="34290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8pPr>
            <a:lvl9pPr marL="3886200" indent="-228600" eaLnBrk="0" hangingPunct="0">
              <a:defRPr sz="1600">
                <a:solidFill>
                  <a:schemeClr val="bg1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hu-HU" altLang="hu-HU" sz="1400" b="1" smtClean="0">
                <a:solidFill>
                  <a:srgbClr val="18B5FF"/>
                </a:solidFill>
                <a:latin typeface="Telenor"/>
                <a:cs typeface="Arial" pitchFamily="34" charset="0"/>
              </a:rPr>
              <a:t>Sport</a:t>
            </a:r>
            <a:endParaRPr lang="en-GB" altLang="hu-HU" sz="1400" b="1" smtClean="0">
              <a:solidFill>
                <a:srgbClr val="18B5FF"/>
              </a:solidFill>
              <a:cs typeface="Arial" pitchFamily="34" charset="0"/>
            </a:endParaRPr>
          </a:p>
        </p:txBody>
      </p:sp>
      <p:sp>
        <p:nvSpPr>
          <p:cNvPr id="158" name="Szövegdoboz 157"/>
          <p:cNvSpPr txBox="1"/>
          <p:nvPr/>
        </p:nvSpPr>
        <p:spPr>
          <a:xfrm>
            <a:off x="3279174" y="5258801"/>
            <a:ext cx="867103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ct val="50000"/>
              </a:spcBef>
              <a:defRPr/>
            </a:pPr>
            <a:r>
              <a:rPr lang="hu-HU" b="1" spc="50" dirty="0">
                <a:ln w="11430"/>
                <a:solidFill>
                  <a:srgbClr val="AACAFF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18</a:t>
            </a:r>
            <a:r>
              <a:rPr lang="en-GB" b="1" spc="50" dirty="0">
                <a:ln w="11430"/>
                <a:solidFill>
                  <a:srgbClr val="AACAFF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%</a:t>
            </a:r>
          </a:p>
        </p:txBody>
      </p:sp>
      <p:sp>
        <p:nvSpPr>
          <p:cNvPr id="160" name="Szövegdoboz 159"/>
          <p:cNvSpPr txBox="1"/>
          <p:nvPr/>
        </p:nvSpPr>
        <p:spPr>
          <a:xfrm>
            <a:off x="3238230" y="6107739"/>
            <a:ext cx="867103" cy="36933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spcBef>
                <a:spcPct val="50000"/>
              </a:spcBef>
              <a:defRPr/>
            </a:pPr>
            <a:r>
              <a:rPr lang="hu-HU" b="1" spc="50" dirty="0">
                <a:ln w="11430"/>
                <a:solidFill>
                  <a:srgbClr val="AACAFF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16</a:t>
            </a:r>
            <a:r>
              <a:rPr lang="en-GB" b="1" spc="50" dirty="0">
                <a:ln w="11430"/>
                <a:solidFill>
                  <a:srgbClr val="AACAFF">
                    <a:lumMod val="50000"/>
                  </a:srgb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 pitchFamily="34" charset="0"/>
                <a:cs typeface="Arial" pitchFamily="34" charset="0"/>
              </a:rPr>
              <a:t>%</a:t>
            </a:r>
          </a:p>
        </p:txBody>
      </p:sp>
      <p:sp>
        <p:nvSpPr>
          <p:cNvPr id="64533" name="Freeform 94" descr="© INSCALE GmbH, 21.06.2010"/>
          <p:cNvSpPr>
            <a:spLocks noChangeAspect="1"/>
          </p:cNvSpPr>
          <p:nvPr/>
        </p:nvSpPr>
        <p:spPr bwMode="gray">
          <a:xfrm>
            <a:off x="539750" y="404813"/>
            <a:ext cx="601663" cy="792162"/>
          </a:xfrm>
          <a:custGeom>
            <a:avLst/>
            <a:gdLst>
              <a:gd name="T0" fmla="*/ 0 w 2009"/>
              <a:gd name="T1" fmla="*/ 2147483647 h 2752"/>
              <a:gd name="T2" fmla="*/ 0 w 2009"/>
              <a:gd name="T3" fmla="*/ 2147483647 h 2752"/>
              <a:gd name="T4" fmla="*/ 2147483647 w 2009"/>
              <a:gd name="T5" fmla="*/ 2147483647 h 2752"/>
              <a:gd name="T6" fmla="*/ 2147483647 w 2009"/>
              <a:gd name="T7" fmla="*/ 2147483647 h 2752"/>
              <a:gd name="T8" fmla="*/ 2147483647 w 2009"/>
              <a:gd name="T9" fmla="*/ 2147483647 h 2752"/>
              <a:gd name="T10" fmla="*/ 2147483647 w 2009"/>
              <a:gd name="T11" fmla="*/ 2147483647 h 2752"/>
              <a:gd name="T12" fmla="*/ 2147483647 w 2009"/>
              <a:gd name="T13" fmla="*/ 2147483647 h 2752"/>
              <a:gd name="T14" fmla="*/ 2147483647 w 2009"/>
              <a:gd name="T15" fmla="*/ 2147483647 h 2752"/>
              <a:gd name="T16" fmla="*/ 2147483647 w 2009"/>
              <a:gd name="T17" fmla="*/ 2147483647 h 2752"/>
              <a:gd name="T18" fmla="*/ 2147483647 w 2009"/>
              <a:gd name="T19" fmla="*/ 2147483647 h 2752"/>
              <a:gd name="T20" fmla="*/ 2147483647 w 2009"/>
              <a:gd name="T21" fmla="*/ 2147483647 h 2752"/>
              <a:gd name="T22" fmla="*/ 2147483647 w 2009"/>
              <a:gd name="T23" fmla="*/ 2147483647 h 2752"/>
              <a:gd name="T24" fmla="*/ 2147483647 w 2009"/>
              <a:gd name="T25" fmla="*/ 2147483647 h 2752"/>
              <a:gd name="T26" fmla="*/ 2147483647 w 2009"/>
              <a:gd name="T27" fmla="*/ 2147483647 h 2752"/>
              <a:gd name="T28" fmla="*/ 2147483647 w 2009"/>
              <a:gd name="T29" fmla="*/ 2147483647 h 2752"/>
              <a:gd name="T30" fmla="*/ 2147483647 w 2009"/>
              <a:gd name="T31" fmla="*/ 2147483647 h 2752"/>
              <a:gd name="T32" fmla="*/ 2147483647 w 2009"/>
              <a:gd name="T33" fmla="*/ 2147483647 h 2752"/>
              <a:gd name="T34" fmla="*/ 2147483647 w 2009"/>
              <a:gd name="T35" fmla="*/ 2147483647 h 2752"/>
              <a:gd name="T36" fmla="*/ 2147483647 w 2009"/>
              <a:gd name="T37" fmla="*/ 2147483647 h 2752"/>
              <a:gd name="T38" fmla="*/ 2147483647 w 2009"/>
              <a:gd name="T39" fmla="*/ 2147483647 h 2752"/>
              <a:gd name="T40" fmla="*/ 2147483647 w 2009"/>
              <a:gd name="T41" fmla="*/ 2147483647 h 2752"/>
              <a:gd name="T42" fmla="*/ 2147483647 w 2009"/>
              <a:gd name="T43" fmla="*/ 2147483647 h 2752"/>
              <a:gd name="T44" fmla="*/ 2147483647 w 2009"/>
              <a:gd name="T45" fmla="*/ 2147483647 h 2752"/>
              <a:gd name="T46" fmla="*/ 2147483647 w 2009"/>
              <a:gd name="T47" fmla="*/ 2147483647 h 2752"/>
              <a:gd name="T48" fmla="*/ 2147483647 w 2009"/>
              <a:gd name="T49" fmla="*/ 2147483647 h 2752"/>
              <a:gd name="T50" fmla="*/ 2147483647 w 2009"/>
              <a:gd name="T51" fmla="*/ 2147483647 h 2752"/>
              <a:gd name="T52" fmla="*/ 2147483647 w 2009"/>
              <a:gd name="T53" fmla="*/ 2147483647 h 2752"/>
              <a:gd name="T54" fmla="*/ 2147483647 w 2009"/>
              <a:gd name="T55" fmla="*/ 2147483647 h 2752"/>
              <a:gd name="T56" fmla="*/ 2147483647 w 2009"/>
              <a:gd name="T57" fmla="*/ 2147483647 h 2752"/>
              <a:gd name="T58" fmla="*/ 2147483647 w 2009"/>
              <a:gd name="T59" fmla="*/ 2147483647 h 2752"/>
              <a:gd name="T60" fmla="*/ 2147483647 w 2009"/>
              <a:gd name="T61" fmla="*/ 2147483647 h 2752"/>
              <a:gd name="T62" fmla="*/ 2147483647 w 2009"/>
              <a:gd name="T63" fmla="*/ 2147483647 h 2752"/>
              <a:gd name="T64" fmla="*/ 2147483647 w 2009"/>
              <a:gd name="T65" fmla="*/ 2147483647 h 2752"/>
              <a:gd name="T66" fmla="*/ 2147483647 w 2009"/>
              <a:gd name="T67" fmla="*/ 2147483647 h 2752"/>
              <a:gd name="T68" fmla="*/ 2147483647 w 2009"/>
              <a:gd name="T69" fmla="*/ 2147483647 h 2752"/>
              <a:gd name="T70" fmla="*/ 2147483647 w 2009"/>
              <a:gd name="T71" fmla="*/ 2147483647 h 2752"/>
              <a:gd name="T72" fmla="*/ 2147483647 w 2009"/>
              <a:gd name="T73" fmla="*/ 2147483647 h 2752"/>
              <a:gd name="T74" fmla="*/ 2147483647 w 2009"/>
              <a:gd name="T75" fmla="*/ 2147483647 h 2752"/>
              <a:gd name="T76" fmla="*/ 2147483647 w 2009"/>
              <a:gd name="T77" fmla="*/ 2147483647 h 2752"/>
              <a:gd name="T78" fmla="*/ 2147483647 w 2009"/>
              <a:gd name="T79" fmla="*/ 2147483647 h 2752"/>
              <a:gd name="T80" fmla="*/ 2147483647 w 2009"/>
              <a:gd name="T81" fmla="*/ 2147483647 h 2752"/>
              <a:gd name="T82" fmla="*/ 2147483647 w 2009"/>
              <a:gd name="T83" fmla="*/ 2147483647 h 2752"/>
              <a:gd name="T84" fmla="*/ 2147483647 w 2009"/>
              <a:gd name="T85" fmla="*/ 2147483647 h 2752"/>
              <a:gd name="T86" fmla="*/ 2147483647 w 2009"/>
              <a:gd name="T87" fmla="*/ 2147483647 h 2752"/>
              <a:gd name="T88" fmla="*/ 2147483647 w 2009"/>
              <a:gd name="T89" fmla="*/ 2147483647 h 2752"/>
              <a:gd name="T90" fmla="*/ 2147483647 w 2009"/>
              <a:gd name="T91" fmla="*/ 2147483647 h 2752"/>
              <a:gd name="T92" fmla="*/ 2147483647 w 2009"/>
              <a:gd name="T93" fmla="*/ 2147483647 h 2752"/>
              <a:gd name="T94" fmla="*/ 2147483647 w 2009"/>
              <a:gd name="T95" fmla="*/ 2147483647 h 2752"/>
              <a:gd name="T96" fmla="*/ 2147483647 w 2009"/>
              <a:gd name="T97" fmla="*/ 2147483647 h 2752"/>
              <a:gd name="T98" fmla="*/ 2147483647 w 2009"/>
              <a:gd name="T99" fmla="*/ 2147483647 h 2752"/>
              <a:gd name="T100" fmla="*/ 2147483647 w 2009"/>
              <a:gd name="T101" fmla="*/ 2147483647 h 2752"/>
              <a:gd name="T102" fmla="*/ 2147483647 w 2009"/>
              <a:gd name="T103" fmla="*/ 2147483647 h 2752"/>
              <a:gd name="T104" fmla="*/ 2147483647 w 2009"/>
              <a:gd name="T105" fmla="*/ 2147483647 h 2752"/>
              <a:gd name="T106" fmla="*/ 2147483647 w 2009"/>
              <a:gd name="T107" fmla="*/ 2147483647 h 2752"/>
              <a:gd name="T108" fmla="*/ 2147483647 w 2009"/>
              <a:gd name="T109" fmla="*/ 2147483647 h 2752"/>
              <a:gd name="T110" fmla="*/ 2147483647 w 2009"/>
              <a:gd name="T111" fmla="*/ 2147483647 h 2752"/>
              <a:gd name="T112" fmla="*/ 2147483647 w 2009"/>
              <a:gd name="T113" fmla="*/ 2147483647 h 2752"/>
              <a:gd name="T114" fmla="*/ 2147483647 w 2009"/>
              <a:gd name="T115" fmla="*/ 2147483647 h 2752"/>
              <a:gd name="T116" fmla="*/ 2147483647 w 2009"/>
              <a:gd name="T117" fmla="*/ 2147483647 h 2752"/>
              <a:gd name="T118" fmla="*/ 0 w 2009"/>
              <a:gd name="T119" fmla="*/ 2147483647 h 2752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2009"/>
              <a:gd name="T181" fmla="*/ 0 h 2752"/>
              <a:gd name="T182" fmla="*/ 2009 w 2009"/>
              <a:gd name="T183" fmla="*/ 2752 h 2752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2009" h="2752">
                <a:moveTo>
                  <a:pt x="0" y="2752"/>
                </a:moveTo>
                <a:cubicBezTo>
                  <a:pt x="0" y="1901"/>
                  <a:pt x="0" y="1901"/>
                  <a:pt x="0" y="1901"/>
                </a:cubicBezTo>
                <a:cubicBezTo>
                  <a:pt x="0" y="1901"/>
                  <a:pt x="158" y="1818"/>
                  <a:pt x="188" y="1815"/>
                </a:cubicBezTo>
                <a:cubicBezTo>
                  <a:pt x="218" y="1815"/>
                  <a:pt x="285" y="1766"/>
                  <a:pt x="289" y="1762"/>
                </a:cubicBezTo>
                <a:cubicBezTo>
                  <a:pt x="289" y="1762"/>
                  <a:pt x="282" y="1762"/>
                  <a:pt x="278" y="1762"/>
                </a:cubicBezTo>
                <a:cubicBezTo>
                  <a:pt x="274" y="1758"/>
                  <a:pt x="289" y="1747"/>
                  <a:pt x="289" y="1747"/>
                </a:cubicBezTo>
                <a:cubicBezTo>
                  <a:pt x="285" y="1747"/>
                  <a:pt x="262" y="1755"/>
                  <a:pt x="241" y="1750"/>
                </a:cubicBezTo>
                <a:cubicBezTo>
                  <a:pt x="241" y="1750"/>
                  <a:pt x="327" y="1732"/>
                  <a:pt x="330" y="1706"/>
                </a:cubicBezTo>
                <a:cubicBezTo>
                  <a:pt x="330" y="1706"/>
                  <a:pt x="334" y="1695"/>
                  <a:pt x="334" y="1690"/>
                </a:cubicBezTo>
                <a:cubicBezTo>
                  <a:pt x="334" y="1687"/>
                  <a:pt x="296" y="1736"/>
                  <a:pt x="158" y="1695"/>
                </a:cubicBezTo>
                <a:cubicBezTo>
                  <a:pt x="158" y="1695"/>
                  <a:pt x="199" y="1695"/>
                  <a:pt x="196" y="1690"/>
                </a:cubicBezTo>
                <a:cubicBezTo>
                  <a:pt x="191" y="1687"/>
                  <a:pt x="147" y="1661"/>
                  <a:pt x="142" y="1657"/>
                </a:cubicBezTo>
                <a:cubicBezTo>
                  <a:pt x="142" y="1657"/>
                  <a:pt x="214" y="1668"/>
                  <a:pt x="202" y="1646"/>
                </a:cubicBezTo>
                <a:cubicBezTo>
                  <a:pt x="191" y="1623"/>
                  <a:pt x="176" y="1635"/>
                  <a:pt x="176" y="1635"/>
                </a:cubicBezTo>
                <a:cubicBezTo>
                  <a:pt x="173" y="1635"/>
                  <a:pt x="162" y="1646"/>
                  <a:pt x="68" y="1570"/>
                </a:cubicBezTo>
                <a:cubicBezTo>
                  <a:pt x="68" y="1570"/>
                  <a:pt x="87" y="1582"/>
                  <a:pt x="90" y="1578"/>
                </a:cubicBezTo>
                <a:cubicBezTo>
                  <a:pt x="90" y="1578"/>
                  <a:pt x="82" y="1567"/>
                  <a:pt x="82" y="1556"/>
                </a:cubicBezTo>
                <a:cubicBezTo>
                  <a:pt x="82" y="1556"/>
                  <a:pt x="158" y="1642"/>
                  <a:pt x="262" y="1570"/>
                </a:cubicBezTo>
                <a:cubicBezTo>
                  <a:pt x="262" y="1570"/>
                  <a:pt x="301" y="1548"/>
                  <a:pt x="308" y="1530"/>
                </a:cubicBezTo>
                <a:cubicBezTo>
                  <a:pt x="312" y="1515"/>
                  <a:pt x="323" y="1462"/>
                  <a:pt x="323" y="1450"/>
                </a:cubicBezTo>
                <a:cubicBezTo>
                  <a:pt x="327" y="1444"/>
                  <a:pt x="312" y="1421"/>
                  <a:pt x="308" y="1405"/>
                </a:cubicBezTo>
                <a:cubicBezTo>
                  <a:pt x="304" y="1395"/>
                  <a:pt x="274" y="1327"/>
                  <a:pt x="296" y="1248"/>
                </a:cubicBezTo>
                <a:cubicBezTo>
                  <a:pt x="296" y="1248"/>
                  <a:pt x="289" y="1214"/>
                  <a:pt x="274" y="1204"/>
                </a:cubicBezTo>
                <a:cubicBezTo>
                  <a:pt x="262" y="1192"/>
                  <a:pt x="262" y="1113"/>
                  <a:pt x="270" y="1098"/>
                </a:cubicBezTo>
                <a:cubicBezTo>
                  <a:pt x="274" y="1083"/>
                  <a:pt x="259" y="1071"/>
                  <a:pt x="259" y="1060"/>
                </a:cubicBezTo>
                <a:cubicBezTo>
                  <a:pt x="256" y="1045"/>
                  <a:pt x="256" y="1045"/>
                  <a:pt x="256" y="1045"/>
                </a:cubicBezTo>
                <a:cubicBezTo>
                  <a:pt x="256" y="1045"/>
                  <a:pt x="248" y="922"/>
                  <a:pt x="289" y="851"/>
                </a:cubicBezTo>
                <a:cubicBezTo>
                  <a:pt x="289" y="851"/>
                  <a:pt x="296" y="817"/>
                  <a:pt x="304" y="783"/>
                </a:cubicBezTo>
                <a:cubicBezTo>
                  <a:pt x="312" y="749"/>
                  <a:pt x="334" y="705"/>
                  <a:pt x="342" y="689"/>
                </a:cubicBezTo>
                <a:cubicBezTo>
                  <a:pt x="349" y="674"/>
                  <a:pt x="368" y="633"/>
                  <a:pt x="376" y="611"/>
                </a:cubicBezTo>
                <a:cubicBezTo>
                  <a:pt x="379" y="592"/>
                  <a:pt x="481" y="355"/>
                  <a:pt x="627" y="262"/>
                </a:cubicBezTo>
                <a:cubicBezTo>
                  <a:pt x="774" y="164"/>
                  <a:pt x="755" y="175"/>
                  <a:pt x="784" y="160"/>
                </a:cubicBezTo>
                <a:cubicBezTo>
                  <a:pt x="818" y="142"/>
                  <a:pt x="1092" y="0"/>
                  <a:pt x="1186" y="202"/>
                </a:cubicBezTo>
                <a:cubicBezTo>
                  <a:pt x="1186" y="202"/>
                  <a:pt x="1430" y="157"/>
                  <a:pt x="1531" y="479"/>
                </a:cubicBezTo>
                <a:cubicBezTo>
                  <a:pt x="1531" y="479"/>
                  <a:pt x="1550" y="536"/>
                  <a:pt x="1570" y="569"/>
                </a:cubicBezTo>
                <a:cubicBezTo>
                  <a:pt x="1588" y="606"/>
                  <a:pt x="1730" y="843"/>
                  <a:pt x="1648" y="1023"/>
                </a:cubicBezTo>
                <a:cubicBezTo>
                  <a:pt x="1648" y="1023"/>
                  <a:pt x="1633" y="1165"/>
                  <a:pt x="1607" y="1184"/>
                </a:cubicBezTo>
                <a:cubicBezTo>
                  <a:pt x="1580" y="1204"/>
                  <a:pt x="1547" y="1233"/>
                  <a:pt x="1487" y="1357"/>
                </a:cubicBezTo>
                <a:cubicBezTo>
                  <a:pt x="1487" y="1357"/>
                  <a:pt x="1434" y="1439"/>
                  <a:pt x="1648" y="1570"/>
                </a:cubicBezTo>
                <a:cubicBezTo>
                  <a:pt x="1648" y="1570"/>
                  <a:pt x="1607" y="1575"/>
                  <a:pt x="1584" y="1564"/>
                </a:cubicBezTo>
                <a:cubicBezTo>
                  <a:pt x="1584" y="1564"/>
                  <a:pt x="1576" y="1578"/>
                  <a:pt x="1584" y="1582"/>
                </a:cubicBezTo>
                <a:cubicBezTo>
                  <a:pt x="1584" y="1582"/>
                  <a:pt x="1550" y="1590"/>
                  <a:pt x="1531" y="1590"/>
                </a:cubicBezTo>
                <a:cubicBezTo>
                  <a:pt x="1531" y="1590"/>
                  <a:pt x="1528" y="1596"/>
                  <a:pt x="1536" y="1601"/>
                </a:cubicBezTo>
                <a:cubicBezTo>
                  <a:pt x="1536" y="1601"/>
                  <a:pt x="1471" y="1653"/>
                  <a:pt x="1442" y="1638"/>
                </a:cubicBezTo>
                <a:cubicBezTo>
                  <a:pt x="1442" y="1638"/>
                  <a:pt x="1437" y="1642"/>
                  <a:pt x="1442" y="1646"/>
                </a:cubicBezTo>
                <a:cubicBezTo>
                  <a:pt x="1442" y="1646"/>
                  <a:pt x="1393" y="1642"/>
                  <a:pt x="1377" y="1646"/>
                </a:cubicBezTo>
                <a:cubicBezTo>
                  <a:pt x="1377" y="1646"/>
                  <a:pt x="1377" y="1653"/>
                  <a:pt x="1396" y="1653"/>
                </a:cubicBezTo>
                <a:cubicBezTo>
                  <a:pt x="1416" y="1657"/>
                  <a:pt x="1411" y="1657"/>
                  <a:pt x="1411" y="1657"/>
                </a:cubicBezTo>
                <a:cubicBezTo>
                  <a:pt x="1411" y="1657"/>
                  <a:pt x="1382" y="1679"/>
                  <a:pt x="1359" y="1683"/>
                </a:cubicBezTo>
                <a:cubicBezTo>
                  <a:pt x="1336" y="1690"/>
                  <a:pt x="1288" y="1698"/>
                  <a:pt x="1280" y="1698"/>
                </a:cubicBezTo>
                <a:cubicBezTo>
                  <a:pt x="1276" y="1698"/>
                  <a:pt x="1276" y="1698"/>
                  <a:pt x="1276" y="1698"/>
                </a:cubicBezTo>
                <a:cubicBezTo>
                  <a:pt x="1276" y="1698"/>
                  <a:pt x="1303" y="1721"/>
                  <a:pt x="1329" y="1766"/>
                </a:cubicBezTo>
                <a:cubicBezTo>
                  <a:pt x="1329" y="1766"/>
                  <a:pt x="1701" y="1849"/>
                  <a:pt x="1738" y="1912"/>
                </a:cubicBezTo>
                <a:cubicBezTo>
                  <a:pt x="1738" y="1912"/>
                  <a:pt x="1742" y="1916"/>
                  <a:pt x="1745" y="1920"/>
                </a:cubicBezTo>
                <a:cubicBezTo>
                  <a:pt x="1753" y="1920"/>
                  <a:pt x="1824" y="1990"/>
                  <a:pt x="1884" y="2160"/>
                </a:cubicBezTo>
                <a:cubicBezTo>
                  <a:pt x="1944" y="2325"/>
                  <a:pt x="1944" y="2403"/>
                  <a:pt x="1948" y="2415"/>
                </a:cubicBezTo>
                <a:cubicBezTo>
                  <a:pt x="1948" y="2429"/>
                  <a:pt x="1963" y="2475"/>
                  <a:pt x="1970" y="2501"/>
                </a:cubicBezTo>
                <a:cubicBezTo>
                  <a:pt x="1982" y="2527"/>
                  <a:pt x="1986" y="2575"/>
                  <a:pt x="1986" y="2591"/>
                </a:cubicBezTo>
                <a:cubicBezTo>
                  <a:pt x="1986" y="2606"/>
                  <a:pt x="2004" y="2745"/>
                  <a:pt x="2009" y="2748"/>
                </a:cubicBezTo>
                <a:cubicBezTo>
                  <a:pt x="0" y="2752"/>
                  <a:pt x="0" y="2752"/>
                  <a:pt x="0" y="2752"/>
                </a:cubicBezTo>
                <a:close/>
              </a:path>
            </a:pathLst>
          </a:custGeom>
          <a:solidFill>
            <a:srgbClr val="00A6D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 smtClean="0">
              <a:solidFill>
                <a:srgbClr val="000000"/>
              </a:solidFill>
              <a:latin typeface="Open Sans"/>
              <a:cs typeface="Arial" pitchFamily="34" charset="0"/>
            </a:endParaRPr>
          </a:p>
        </p:txBody>
      </p:sp>
      <p:grpSp>
        <p:nvGrpSpPr>
          <p:cNvPr id="64534" name="Group 309"/>
          <p:cNvGrpSpPr>
            <a:grpSpLocks/>
          </p:cNvGrpSpPr>
          <p:nvPr/>
        </p:nvGrpSpPr>
        <p:grpSpPr bwMode="auto">
          <a:xfrm>
            <a:off x="7524750" y="404813"/>
            <a:ext cx="1008063" cy="2303462"/>
            <a:chOff x="4740" y="1162"/>
            <a:chExt cx="554" cy="1343"/>
          </a:xfrm>
        </p:grpSpPr>
        <p:sp>
          <p:nvSpPr>
            <p:cNvPr id="64573" name="Freeform 114" descr="© INSCALE GmbH, 21.06.2010"/>
            <p:cNvSpPr>
              <a:spLocks noChangeAspect="1"/>
            </p:cNvSpPr>
            <p:nvPr/>
          </p:nvSpPr>
          <p:spPr bwMode="gray">
            <a:xfrm>
              <a:off x="4740" y="1162"/>
              <a:ext cx="371" cy="459"/>
            </a:xfrm>
            <a:custGeom>
              <a:avLst/>
              <a:gdLst>
                <a:gd name="T0" fmla="*/ 0 w 2188"/>
                <a:gd name="T1" fmla="*/ 0 h 2699"/>
                <a:gd name="T2" fmla="*/ 0 w 2188"/>
                <a:gd name="T3" fmla="*/ 0 h 2699"/>
                <a:gd name="T4" fmla="*/ 0 w 2188"/>
                <a:gd name="T5" fmla="*/ 0 h 2699"/>
                <a:gd name="T6" fmla="*/ 0 w 2188"/>
                <a:gd name="T7" fmla="*/ 0 h 2699"/>
                <a:gd name="T8" fmla="*/ 0 w 2188"/>
                <a:gd name="T9" fmla="*/ 0 h 2699"/>
                <a:gd name="T10" fmla="*/ 0 w 2188"/>
                <a:gd name="T11" fmla="*/ 0 h 2699"/>
                <a:gd name="T12" fmla="*/ 0 w 2188"/>
                <a:gd name="T13" fmla="*/ 0 h 2699"/>
                <a:gd name="T14" fmla="*/ 0 w 2188"/>
                <a:gd name="T15" fmla="*/ 0 h 2699"/>
                <a:gd name="T16" fmla="*/ 0 w 2188"/>
                <a:gd name="T17" fmla="*/ 0 h 2699"/>
                <a:gd name="T18" fmla="*/ 0 w 2188"/>
                <a:gd name="T19" fmla="*/ 0 h 2699"/>
                <a:gd name="T20" fmla="*/ 0 w 2188"/>
                <a:gd name="T21" fmla="*/ 0 h 2699"/>
                <a:gd name="T22" fmla="*/ 0 w 2188"/>
                <a:gd name="T23" fmla="*/ 0 h 2699"/>
                <a:gd name="T24" fmla="*/ 0 w 2188"/>
                <a:gd name="T25" fmla="*/ 0 h 2699"/>
                <a:gd name="T26" fmla="*/ 0 w 2188"/>
                <a:gd name="T27" fmla="*/ 0 h 2699"/>
                <a:gd name="T28" fmla="*/ 0 w 2188"/>
                <a:gd name="T29" fmla="*/ 0 h 2699"/>
                <a:gd name="T30" fmla="*/ 0 w 2188"/>
                <a:gd name="T31" fmla="*/ 0 h 2699"/>
                <a:gd name="T32" fmla="*/ 0 w 2188"/>
                <a:gd name="T33" fmla="*/ 0 h 2699"/>
                <a:gd name="T34" fmla="*/ 0 w 2188"/>
                <a:gd name="T35" fmla="*/ 0 h 2699"/>
                <a:gd name="T36" fmla="*/ 0 w 2188"/>
                <a:gd name="T37" fmla="*/ 0 h 2699"/>
                <a:gd name="T38" fmla="*/ 0 w 2188"/>
                <a:gd name="T39" fmla="*/ 0 h 2699"/>
                <a:gd name="T40" fmla="*/ 0 w 2188"/>
                <a:gd name="T41" fmla="*/ 0 h 2699"/>
                <a:gd name="T42" fmla="*/ 0 w 2188"/>
                <a:gd name="T43" fmla="*/ 0 h 2699"/>
                <a:gd name="T44" fmla="*/ 0 w 2188"/>
                <a:gd name="T45" fmla="*/ 0 h 2699"/>
                <a:gd name="T46" fmla="*/ 0 w 2188"/>
                <a:gd name="T47" fmla="*/ 0 h 2699"/>
                <a:gd name="T48" fmla="*/ 0 w 2188"/>
                <a:gd name="T49" fmla="*/ 0 h 2699"/>
                <a:gd name="T50" fmla="*/ 0 w 2188"/>
                <a:gd name="T51" fmla="*/ 0 h 2699"/>
                <a:gd name="T52" fmla="*/ 0 w 2188"/>
                <a:gd name="T53" fmla="*/ 0 h 2699"/>
                <a:gd name="T54" fmla="*/ 0 w 2188"/>
                <a:gd name="T55" fmla="*/ 0 h 2699"/>
                <a:gd name="T56" fmla="*/ 0 w 2188"/>
                <a:gd name="T57" fmla="*/ 0 h 2699"/>
                <a:gd name="T58" fmla="*/ 0 w 2188"/>
                <a:gd name="T59" fmla="*/ 0 h 2699"/>
                <a:gd name="T60" fmla="*/ 0 w 2188"/>
                <a:gd name="T61" fmla="*/ 0 h 2699"/>
                <a:gd name="T62" fmla="*/ 0 w 2188"/>
                <a:gd name="T63" fmla="*/ 0 h 2699"/>
                <a:gd name="T64" fmla="*/ 0 w 2188"/>
                <a:gd name="T65" fmla="*/ 0 h 2699"/>
                <a:gd name="T66" fmla="*/ 0 w 2188"/>
                <a:gd name="T67" fmla="*/ 0 h 2699"/>
                <a:gd name="T68" fmla="*/ 0 w 2188"/>
                <a:gd name="T69" fmla="*/ 0 h 2699"/>
                <a:gd name="T70" fmla="*/ 0 w 2188"/>
                <a:gd name="T71" fmla="*/ 0 h 2699"/>
                <a:gd name="T72" fmla="*/ 0 w 2188"/>
                <a:gd name="T73" fmla="*/ 0 h 2699"/>
                <a:gd name="T74" fmla="*/ 0 w 2188"/>
                <a:gd name="T75" fmla="*/ 0 h 2699"/>
                <a:gd name="T76" fmla="*/ 0 w 2188"/>
                <a:gd name="T77" fmla="*/ 0 h 2699"/>
                <a:gd name="T78" fmla="*/ 0 w 2188"/>
                <a:gd name="T79" fmla="*/ 0 h 2699"/>
                <a:gd name="T80" fmla="*/ 0 w 2188"/>
                <a:gd name="T81" fmla="*/ 0 h 2699"/>
                <a:gd name="T82" fmla="*/ 0 w 2188"/>
                <a:gd name="T83" fmla="*/ 0 h 2699"/>
                <a:gd name="T84" fmla="*/ 0 w 2188"/>
                <a:gd name="T85" fmla="*/ 0 h 2699"/>
                <a:gd name="T86" fmla="*/ 0 w 2188"/>
                <a:gd name="T87" fmla="*/ 0 h 2699"/>
                <a:gd name="T88" fmla="*/ 0 w 2188"/>
                <a:gd name="T89" fmla="*/ 0 h 2699"/>
                <a:gd name="T90" fmla="*/ 0 w 2188"/>
                <a:gd name="T91" fmla="*/ 0 h 2699"/>
                <a:gd name="T92" fmla="*/ 0 w 2188"/>
                <a:gd name="T93" fmla="*/ 0 h 2699"/>
                <a:gd name="T94" fmla="*/ 0 w 2188"/>
                <a:gd name="T95" fmla="*/ 0 h 2699"/>
                <a:gd name="T96" fmla="*/ 0 w 2188"/>
                <a:gd name="T97" fmla="*/ 0 h 2699"/>
                <a:gd name="T98" fmla="*/ 0 w 2188"/>
                <a:gd name="T99" fmla="*/ 0 h 2699"/>
                <a:gd name="T100" fmla="*/ 0 w 2188"/>
                <a:gd name="T101" fmla="*/ 0 h 2699"/>
                <a:gd name="T102" fmla="*/ 0 w 2188"/>
                <a:gd name="T103" fmla="*/ 0 h 2699"/>
                <a:gd name="T104" fmla="*/ 0 w 2188"/>
                <a:gd name="T105" fmla="*/ 0 h 2699"/>
                <a:gd name="T106" fmla="*/ 0 w 2188"/>
                <a:gd name="T107" fmla="*/ 0 h 2699"/>
                <a:gd name="T108" fmla="*/ 0 w 2188"/>
                <a:gd name="T109" fmla="*/ 0 h 2699"/>
                <a:gd name="T110" fmla="*/ 0 w 2188"/>
                <a:gd name="T111" fmla="*/ 0 h 2699"/>
                <a:gd name="T112" fmla="*/ 0 w 2188"/>
                <a:gd name="T113" fmla="*/ 0 h 2699"/>
                <a:gd name="T114" fmla="*/ 0 w 2188"/>
                <a:gd name="T115" fmla="*/ 0 h 2699"/>
                <a:gd name="T116" fmla="*/ 0 w 2188"/>
                <a:gd name="T117" fmla="*/ 0 h 2699"/>
                <a:gd name="T118" fmla="*/ 0 w 2188"/>
                <a:gd name="T119" fmla="*/ 0 h 2699"/>
                <a:gd name="T120" fmla="*/ 0 w 2188"/>
                <a:gd name="T121" fmla="*/ 0 h 2699"/>
                <a:gd name="T122" fmla="*/ 0 w 2188"/>
                <a:gd name="T123" fmla="*/ 0 h 269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2188"/>
                <a:gd name="T187" fmla="*/ 0 h 2699"/>
                <a:gd name="T188" fmla="*/ 2188 w 2188"/>
                <a:gd name="T189" fmla="*/ 2699 h 269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2188" h="2699">
                  <a:moveTo>
                    <a:pt x="0" y="2696"/>
                  </a:moveTo>
                  <a:cubicBezTo>
                    <a:pt x="0" y="1831"/>
                    <a:pt x="0" y="1831"/>
                    <a:pt x="0" y="1831"/>
                  </a:cubicBezTo>
                  <a:cubicBezTo>
                    <a:pt x="0" y="1831"/>
                    <a:pt x="186" y="1756"/>
                    <a:pt x="269" y="1735"/>
                  </a:cubicBezTo>
                  <a:cubicBezTo>
                    <a:pt x="352" y="1714"/>
                    <a:pt x="387" y="1690"/>
                    <a:pt x="397" y="1687"/>
                  </a:cubicBezTo>
                  <a:cubicBezTo>
                    <a:pt x="404" y="1680"/>
                    <a:pt x="459" y="1646"/>
                    <a:pt x="469" y="1638"/>
                  </a:cubicBezTo>
                  <a:cubicBezTo>
                    <a:pt x="477" y="1632"/>
                    <a:pt x="549" y="1577"/>
                    <a:pt x="577" y="1508"/>
                  </a:cubicBezTo>
                  <a:cubicBezTo>
                    <a:pt x="577" y="1508"/>
                    <a:pt x="594" y="1470"/>
                    <a:pt x="666" y="1453"/>
                  </a:cubicBezTo>
                  <a:cubicBezTo>
                    <a:pt x="666" y="1453"/>
                    <a:pt x="684" y="1429"/>
                    <a:pt x="694" y="1418"/>
                  </a:cubicBezTo>
                  <a:cubicBezTo>
                    <a:pt x="694" y="1418"/>
                    <a:pt x="694" y="1342"/>
                    <a:pt x="691" y="1322"/>
                  </a:cubicBezTo>
                  <a:cubicBezTo>
                    <a:pt x="687" y="1305"/>
                    <a:pt x="684" y="1239"/>
                    <a:pt x="684" y="1229"/>
                  </a:cubicBezTo>
                  <a:cubicBezTo>
                    <a:pt x="684" y="1219"/>
                    <a:pt x="684" y="1146"/>
                    <a:pt x="677" y="1143"/>
                  </a:cubicBezTo>
                  <a:cubicBezTo>
                    <a:pt x="674" y="1139"/>
                    <a:pt x="653" y="1136"/>
                    <a:pt x="649" y="1136"/>
                  </a:cubicBezTo>
                  <a:cubicBezTo>
                    <a:pt x="646" y="1136"/>
                    <a:pt x="622" y="1133"/>
                    <a:pt x="611" y="1126"/>
                  </a:cubicBezTo>
                  <a:cubicBezTo>
                    <a:pt x="604" y="1116"/>
                    <a:pt x="597" y="1109"/>
                    <a:pt x="594" y="1091"/>
                  </a:cubicBezTo>
                  <a:cubicBezTo>
                    <a:pt x="594" y="1091"/>
                    <a:pt x="587" y="1071"/>
                    <a:pt x="584" y="1061"/>
                  </a:cubicBezTo>
                  <a:cubicBezTo>
                    <a:pt x="584" y="1061"/>
                    <a:pt x="570" y="1005"/>
                    <a:pt x="566" y="981"/>
                  </a:cubicBezTo>
                  <a:cubicBezTo>
                    <a:pt x="566" y="981"/>
                    <a:pt x="566" y="957"/>
                    <a:pt x="556" y="943"/>
                  </a:cubicBezTo>
                  <a:cubicBezTo>
                    <a:pt x="546" y="930"/>
                    <a:pt x="539" y="920"/>
                    <a:pt x="539" y="913"/>
                  </a:cubicBezTo>
                  <a:cubicBezTo>
                    <a:pt x="535" y="905"/>
                    <a:pt x="529" y="820"/>
                    <a:pt x="570" y="805"/>
                  </a:cubicBezTo>
                  <a:cubicBezTo>
                    <a:pt x="570" y="798"/>
                    <a:pt x="570" y="798"/>
                    <a:pt x="570" y="798"/>
                  </a:cubicBezTo>
                  <a:cubicBezTo>
                    <a:pt x="562" y="798"/>
                    <a:pt x="562" y="798"/>
                    <a:pt x="562" y="798"/>
                  </a:cubicBezTo>
                  <a:cubicBezTo>
                    <a:pt x="562" y="792"/>
                    <a:pt x="562" y="792"/>
                    <a:pt x="562" y="792"/>
                  </a:cubicBezTo>
                  <a:cubicBezTo>
                    <a:pt x="556" y="798"/>
                    <a:pt x="556" y="798"/>
                    <a:pt x="556" y="798"/>
                  </a:cubicBezTo>
                  <a:cubicBezTo>
                    <a:pt x="562" y="785"/>
                    <a:pt x="562" y="785"/>
                    <a:pt x="562" y="785"/>
                  </a:cubicBezTo>
                  <a:cubicBezTo>
                    <a:pt x="552" y="788"/>
                    <a:pt x="552" y="788"/>
                    <a:pt x="552" y="788"/>
                  </a:cubicBezTo>
                  <a:cubicBezTo>
                    <a:pt x="562" y="778"/>
                    <a:pt x="562" y="778"/>
                    <a:pt x="562" y="778"/>
                  </a:cubicBezTo>
                  <a:cubicBezTo>
                    <a:pt x="552" y="778"/>
                    <a:pt x="552" y="778"/>
                    <a:pt x="552" y="778"/>
                  </a:cubicBezTo>
                  <a:cubicBezTo>
                    <a:pt x="562" y="764"/>
                    <a:pt x="562" y="764"/>
                    <a:pt x="562" y="764"/>
                  </a:cubicBezTo>
                  <a:cubicBezTo>
                    <a:pt x="549" y="772"/>
                    <a:pt x="549" y="772"/>
                    <a:pt x="549" y="772"/>
                  </a:cubicBezTo>
                  <a:cubicBezTo>
                    <a:pt x="562" y="754"/>
                    <a:pt x="562" y="754"/>
                    <a:pt x="562" y="754"/>
                  </a:cubicBezTo>
                  <a:cubicBezTo>
                    <a:pt x="556" y="757"/>
                    <a:pt x="556" y="757"/>
                    <a:pt x="556" y="757"/>
                  </a:cubicBezTo>
                  <a:cubicBezTo>
                    <a:pt x="559" y="744"/>
                    <a:pt x="559" y="744"/>
                    <a:pt x="559" y="744"/>
                  </a:cubicBezTo>
                  <a:cubicBezTo>
                    <a:pt x="552" y="740"/>
                    <a:pt x="552" y="740"/>
                    <a:pt x="552" y="740"/>
                  </a:cubicBezTo>
                  <a:cubicBezTo>
                    <a:pt x="562" y="730"/>
                    <a:pt x="562" y="730"/>
                    <a:pt x="562" y="730"/>
                  </a:cubicBezTo>
                  <a:cubicBezTo>
                    <a:pt x="556" y="733"/>
                    <a:pt x="556" y="733"/>
                    <a:pt x="556" y="733"/>
                  </a:cubicBezTo>
                  <a:cubicBezTo>
                    <a:pt x="559" y="716"/>
                    <a:pt x="559" y="716"/>
                    <a:pt x="559" y="716"/>
                  </a:cubicBezTo>
                  <a:cubicBezTo>
                    <a:pt x="549" y="727"/>
                    <a:pt x="549" y="727"/>
                    <a:pt x="549" y="727"/>
                  </a:cubicBezTo>
                  <a:cubicBezTo>
                    <a:pt x="559" y="709"/>
                    <a:pt x="559" y="709"/>
                    <a:pt x="559" y="709"/>
                  </a:cubicBezTo>
                  <a:cubicBezTo>
                    <a:pt x="549" y="720"/>
                    <a:pt x="549" y="720"/>
                    <a:pt x="549" y="720"/>
                  </a:cubicBezTo>
                  <a:cubicBezTo>
                    <a:pt x="559" y="699"/>
                    <a:pt x="559" y="699"/>
                    <a:pt x="559" y="699"/>
                  </a:cubicBezTo>
                  <a:cubicBezTo>
                    <a:pt x="559" y="699"/>
                    <a:pt x="552" y="702"/>
                    <a:pt x="552" y="699"/>
                  </a:cubicBezTo>
                  <a:cubicBezTo>
                    <a:pt x="552" y="695"/>
                    <a:pt x="559" y="689"/>
                    <a:pt x="559" y="689"/>
                  </a:cubicBezTo>
                  <a:cubicBezTo>
                    <a:pt x="552" y="678"/>
                    <a:pt x="552" y="678"/>
                    <a:pt x="552" y="678"/>
                  </a:cubicBezTo>
                  <a:cubicBezTo>
                    <a:pt x="556" y="672"/>
                    <a:pt x="556" y="672"/>
                    <a:pt x="556" y="672"/>
                  </a:cubicBezTo>
                  <a:cubicBezTo>
                    <a:pt x="549" y="672"/>
                    <a:pt x="549" y="672"/>
                    <a:pt x="549" y="672"/>
                  </a:cubicBezTo>
                  <a:cubicBezTo>
                    <a:pt x="556" y="664"/>
                    <a:pt x="556" y="664"/>
                    <a:pt x="556" y="664"/>
                  </a:cubicBezTo>
                  <a:cubicBezTo>
                    <a:pt x="549" y="668"/>
                    <a:pt x="549" y="668"/>
                    <a:pt x="549" y="668"/>
                  </a:cubicBezTo>
                  <a:cubicBezTo>
                    <a:pt x="556" y="657"/>
                    <a:pt x="556" y="657"/>
                    <a:pt x="556" y="657"/>
                  </a:cubicBezTo>
                  <a:cubicBezTo>
                    <a:pt x="549" y="661"/>
                    <a:pt x="549" y="661"/>
                    <a:pt x="549" y="661"/>
                  </a:cubicBezTo>
                  <a:cubicBezTo>
                    <a:pt x="552" y="650"/>
                    <a:pt x="552" y="650"/>
                    <a:pt x="552" y="650"/>
                  </a:cubicBezTo>
                  <a:cubicBezTo>
                    <a:pt x="546" y="654"/>
                    <a:pt x="546" y="654"/>
                    <a:pt x="546" y="654"/>
                  </a:cubicBezTo>
                  <a:cubicBezTo>
                    <a:pt x="552" y="640"/>
                    <a:pt x="552" y="640"/>
                    <a:pt x="552" y="640"/>
                  </a:cubicBezTo>
                  <a:cubicBezTo>
                    <a:pt x="546" y="640"/>
                    <a:pt x="546" y="640"/>
                    <a:pt x="546" y="640"/>
                  </a:cubicBezTo>
                  <a:cubicBezTo>
                    <a:pt x="549" y="634"/>
                    <a:pt x="549" y="634"/>
                    <a:pt x="549" y="634"/>
                  </a:cubicBezTo>
                  <a:cubicBezTo>
                    <a:pt x="549" y="634"/>
                    <a:pt x="542" y="634"/>
                    <a:pt x="546" y="634"/>
                  </a:cubicBezTo>
                  <a:cubicBezTo>
                    <a:pt x="549" y="630"/>
                    <a:pt x="552" y="627"/>
                    <a:pt x="552" y="627"/>
                  </a:cubicBezTo>
                  <a:cubicBezTo>
                    <a:pt x="542" y="623"/>
                    <a:pt x="542" y="623"/>
                    <a:pt x="542" y="623"/>
                  </a:cubicBezTo>
                  <a:cubicBezTo>
                    <a:pt x="546" y="620"/>
                    <a:pt x="546" y="620"/>
                    <a:pt x="546" y="620"/>
                  </a:cubicBezTo>
                  <a:cubicBezTo>
                    <a:pt x="535" y="620"/>
                    <a:pt x="535" y="620"/>
                    <a:pt x="535" y="620"/>
                  </a:cubicBezTo>
                  <a:cubicBezTo>
                    <a:pt x="539" y="616"/>
                    <a:pt x="552" y="609"/>
                    <a:pt x="549" y="609"/>
                  </a:cubicBezTo>
                  <a:cubicBezTo>
                    <a:pt x="546" y="609"/>
                    <a:pt x="539" y="606"/>
                    <a:pt x="539" y="606"/>
                  </a:cubicBezTo>
                  <a:cubicBezTo>
                    <a:pt x="542" y="602"/>
                    <a:pt x="542" y="602"/>
                    <a:pt x="542" y="602"/>
                  </a:cubicBezTo>
                  <a:cubicBezTo>
                    <a:pt x="539" y="596"/>
                    <a:pt x="539" y="596"/>
                    <a:pt x="539" y="596"/>
                  </a:cubicBezTo>
                  <a:cubicBezTo>
                    <a:pt x="539" y="592"/>
                    <a:pt x="539" y="589"/>
                    <a:pt x="539" y="589"/>
                  </a:cubicBezTo>
                  <a:cubicBezTo>
                    <a:pt x="539" y="589"/>
                    <a:pt x="539" y="589"/>
                    <a:pt x="539" y="589"/>
                  </a:cubicBezTo>
                  <a:cubicBezTo>
                    <a:pt x="546" y="572"/>
                    <a:pt x="546" y="572"/>
                    <a:pt x="546" y="572"/>
                  </a:cubicBezTo>
                  <a:cubicBezTo>
                    <a:pt x="542" y="572"/>
                    <a:pt x="542" y="572"/>
                    <a:pt x="542" y="572"/>
                  </a:cubicBezTo>
                  <a:cubicBezTo>
                    <a:pt x="546" y="565"/>
                    <a:pt x="546" y="565"/>
                    <a:pt x="546" y="565"/>
                  </a:cubicBezTo>
                  <a:cubicBezTo>
                    <a:pt x="535" y="565"/>
                    <a:pt x="535" y="565"/>
                    <a:pt x="535" y="565"/>
                  </a:cubicBezTo>
                  <a:cubicBezTo>
                    <a:pt x="549" y="554"/>
                    <a:pt x="549" y="554"/>
                    <a:pt x="549" y="554"/>
                  </a:cubicBezTo>
                  <a:cubicBezTo>
                    <a:pt x="535" y="554"/>
                    <a:pt x="535" y="554"/>
                    <a:pt x="535" y="554"/>
                  </a:cubicBezTo>
                  <a:cubicBezTo>
                    <a:pt x="546" y="544"/>
                    <a:pt x="546" y="544"/>
                    <a:pt x="546" y="544"/>
                  </a:cubicBezTo>
                  <a:cubicBezTo>
                    <a:pt x="529" y="551"/>
                    <a:pt x="529" y="551"/>
                    <a:pt x="529" y="551"/>
                  </a:cubicBezTo>
                  <a:cubicBezTo>
                    <a:pt x="546" y="541"/>
                    <a:pt x="546" y="541"/>
                    <a:pt x="546" y="541"/>
                  </a:cubicBezTo>
                  <a:cubicBezTo>
                    <a:pt x="521" y="547"/>
                    <a:pt x="521" y="547"/>
                    <a:pt x="521" y="547"/>
                  </a:cubicBezTo>
                  <a:cubicBezTo>
                    <a:pt x="556" y="524"/>
                    <a:pt x="556" y="524"/>
                    <a:pt x="556" y="524"/>
                  </a:cubicBezTo>
                  <a:cubicBezTo>
                    <a:pt x="552" y="524"/>
                    <a:pt x="552" y="524"/>
                    <a:pt x="552" y="524"/>
                  </a:cubicBezTo>
                  <a:cubicBezTo>
                    <a:pt x="525" y="530"/>
                    <a:pt x="525" y="530"/>
                    <a:pt x="525" y="530"/>
                  </a:cubicBezTo>
                  <a:cubicBezTo>
                    <a:pt x="549" y="520"/>
                    <a:pt x="549" y="520"/>
                    <a:pt x="549" y="520"/>
                  </a:cubicBezTo>
                  <a:cubicBezTo>
                    <a:pt x="514" y="516"/>
                    <a:pt x="514" y="516"/>
                    <a:pt x="514" y="516"/>
                  </a:cubicBezTo>
                  <a:cubicBezTo>
                    <a:pt x="546" y="513"/>
                    <a:pt x="546" y="513"/>
                    <a:pt x="546" y="513"/>
                  </a:cubicBezTo>
                  <a:cubicBezTo>
                    <a:pt x="542" y="506"/>
                    <a:pt x="542" y="506"/>
                    <a:pt x="542" y="506"/>
                  </a:cubicBezTo>
                  <a:cubicBezTo>
                    <a:pt x="546" y="499"/>
                    <a:pt x="546" y="499"/>
                    <a:pt x="546" y="499"/>
                  </a:cubicBezTo>
                  <a:cubicBezTo>
                    <a:pt x="532" y="502"/>
                    <a:pt x="532" y="502"/>
                    <a:pt x="532" y="502"/>
                  </a:cubicBezTo>
                  <a:cubicBezTo>
                    <a:pt x="546" y="496"/>
                    <a:pt x="546" y="496"/>
                    <a:pt x="546" y="496"/>
                  </a:cubicBezTo>
                  <a:cubicBezTo>
                    <a:pt x="521" y="492"/>
                    <a:pt x="521" y="492"/>
                    <a:pt x="521" y="492"/>
                  </a:cubicBezTo>
                  <a:cubicBezTo>
                    <a:pt x="546" y="489"/>
                    <a:pt x="546" y="489"/>
                    <a:pt x="546" y="489"/>
                  </a:cubicBezTo>
                  <a:cubicBezTo>
                    <a:pt x="517" y="486"/>
                    <a:pt x="517" y="486"/>
                    <a:pt x="517" y="486"/>
                  </a:cubicBezTo>
                  <a:cubicBezTo>
                    <a:pt x="546" y="486"/>
                    <a:pt x="546" y="486"/>
                    <a:pt x="546" y="486"/>
                  </a:cubicBezTo>
                  <a:cubicBezTo>
                    <a:pt x="552" y="479"/>
                    <a:pt x="552" y="479"/>
                    <a:pt x="552" y="479"/>
                  </a:cubicBezTo>
                  <a:cubicBezTo>
                    <a:pt x="546" y="479"/>
                    <a:pt x="546" y="479"/>
                    <a:pt x="546" y="479"/>
                  </a:cubicBezTo>
                  <a:cubicBezTo>
                    <a:pt x="539" y="475"/>
                    <a:pt x="539" y="475"/>
                    <a:pt x="539" y="475"/>
                  </a:cubicBezTo>
                  <a:cubicBezTo>
                    <a:pt x="546" y="475"/>
                    <a:pt x="546" y="475"/>
                    <a:pt x="546" y="475"/>
                  </a:cubicBezTo>
                  <a:cubicBezTo>
                    <a:pt x="556" y="475"/>
                    <a:pt x="556" y="475"/>
                    <a:pt x="556" y="475"/>
                  </a:cubicBezTo>
                  <a:cubicBezTo>
                    <a:pt x="566" y="468"/>
                    <a:pt x="566" y="468"/>
                    <a:pt x="566" y="468"/>
                  </a:cubicBezTo>
                  <a:cubicBezTo>
                    <a:pt x="573" y="468"/>
                    <a:pt x="573" y="468"/>
                    <a:pt x="573" y="468"/>
                  </a:cubicBezTo>
                  <a:cubicBezTo>
                    <a:pt x="556" y="468"/>
                    <a:pt x="556" y="468"/>
                    <a:pt x="556" y="468"/>
                  </a:cubicBezTo>
                  <a:cubicBezTo>
                    <a:pt x="546" y="468"/>
                    <a:pt x="546" y="468"/>
                    <a:pt x="546" y="468"/>
                  </a:cubicBezTo>
                  <a:cubicBezTo>
                    <a:pt x="542" y="464"/>
                    <a:pt x="542" y="464"/>
                    <a:pt x="542" y="464"/>
                  </a:cubicBezTo>
                  <a:cubicBezTo>
                    <a:pt x="556" y="461"/>
                    <a:pt x="556" y="461"/>
                    <a:pt x="556" y="461"/>
                  </a:cubicBezTo>
                  <a:cubicBezTo>
                    <a:pt x="562" y="458"/>
                    <a:pt x="562" y="458"/>
                    <a:pt x="562" y="458"/>
                  </a:cubicBezTo>
                  <a:cubicBezTo>
                    <a:pt x="559" y="458"/>
                    <a:pt x="559" y="458"/>
                    <a:pt x="559" y="458"/>
                  </a:cubicBezTo>
                  <a:cubicBezTo>
                    <a:pt x="559" y="458"/>
                    <a:pt x="559" y="454"/>
                    <a:pt x="556" y="454"/>
                  </a:cubicBezTo>
                  <a:cubicBezTo>
                    <a:pt x="552" y="454"/>
                    <a:pt x="552" y="454"/>
                    <a:pt x="552" y="454"/>
                  </a:cubicBezTo>
                  <a:cubicBezTo>
                    <a:pt x="552" y="454"/>
                    <a:pt x="542" y="454"/>
                    <a:pt x="535" y="454"/>
                  </a:cubicBezTo>
                  <a:cubicBezTo>
                    <a:pt x="532" y="454"/>
                    <a:pt x="525" y="454"/>
                    <a:pt x="525" y="454"/>
                  </a:cubicBezTo>
                  <a:cubicBezTo>
                    <a:pt x="542" y="448"/>
                    <a:pt x="542" y="448"/>
                    <a:pt x="542" y="448"/>
                  </a:cubicBezTo>
                  <a:cubicBezTo>
                    <a:pt x="556" y="444"/>
                    <a:pt x="556" y="444"/>
                    <a:pt x="556" y="444"/>
                  </a:cubicBezTo>
                  <a:cubicBezTo>
                    <a:pt x="562" y="441"/>
                    <a:pt x="562" y="441"/>
                    <a:pt x="562" y="441"/>
                  </a:cubicBezTo>
                  <a:cubicBezTo>
                    <a:pt x="566" y="437"/>
                    <a:pt x="566" y="437"/>
                    <a:pt x="566" y="437"/>
                  </a:cubicBezTo>
                  <a:cubicBezTo>
                    <a:pt x="549" y="437"/>
                    <a:pt x="549" y="437"/>
                    <a:pt x="549" y="437"/>
                  </a:cubicBezTo>
                  <a:cubicBezTo>
                    <a:pt x="539" y="434"/>
                    <a:pt x="539" y="434"/>
                    <a:pt x="539" y="434"/>
                  </a:cubicBezTo>
                  <a:cubicBezTo>
                    <a:pt x="539" y="431"/>
                    <a:pt x="539" y="431"/>
                    <a:pt x="539" y="431"/>
                  </a:cubicBezTo>
                  <a:cubicBezTo>
                    <a:pt x="556" y="427"/>
                    <a:pt x="556" y="427"/>
                    <a:pt x="556" y="427"/>
                  </a:cubicBezTo>
                  <a:cubicBezTo>
                    <a:pt x="566" y="427"/>
                    <a:pt x="566" y="427"/>
                    <a:pt x="566" y="427"/>
                  </a:cubicBezTo>
                  <a:cubicBezTo>
                    <a:pt x="552" y="427"/>
                    <a:pt x="552" y="427"/>
                    <a:pt x="552" y="427"/>
                  </a:cubicBezTo>
                  <a:cubicBezTo>
                    <a:pt x="546" y="424"/>
                    <a:pt x="546" y="424"/>
                    <a:pt x="546" y="424"/>
                  </a:cubicBezTo>
                  <a:cubicBezTo>
                    <a:pt x="570" y="424"/>
                    <a:pt x="570" y="424"/>
                    <a:pt x="570" y="424"/>
                  </a:cubicBezTo>
                  <a:cubicBezTo>
                    <a:pt x="570" y="420"/>
                    <a:pt x="570" y="420"/>
                    <a:pt x="570" y="420"/>
                  </a:cubicBezTo>
                  <a:cubicBezTo>
                    <a:pt x="570" y="416"/>
                    <a:pt x="570" y="416"/>
                    <a:pt x="570" y="416"/>
                  </a:cubicBezTo>
                  <a:cubicBezTo>
                    <a:pt x="556" y="413"/>
                    <a:pt x="556" y="413"/>
                    <a:pt x="556" y="413"/>
                  </a:cubicBezTo>
                  <a:cubicBezTo>
                    <a:pt x="549" y="409"/>
                    <a:pt x="549" y="409"/>
                    <a:pt x="549" y="409"/>
                  </a:cubicBezTo>
                  <a:cubicBezTo>
                    <a:pt x="556" y="409"/>
                    <a:pt x="556" y="409"/>
                    <a:pt x="556" y="409"/>
                  </a:cubicBezTo>
                  <a:cubicBezTo>
                    <a:pt x="525" y="403"/>
                    <a:pt x="525" y="403"/>
                    <a:pt x="525" y="403"/>
                  </a:cubicBezTo>
                  <a:cubicBezTo>
                    <a:pt x="556" y="406"/>
                    <a:pt x="556" y="406"/>
                    <a:pt x="556" y="406"/>
                  </a:cubicBezTo>
                  <a:cubicBezTo>
                    <a:pt x="559" y="406"/>
                    <a:pt x="559" y="406"/>
                    <a:pt x="559" y="406"/>
                  </a:cubicBezTo>
                  <a:cubicBezTo>
                    <a:pt x="542" y="399"/>
                    <a:pt x="542" y="399"/>
                    <a:pt x="542" y="399"/>
                  </a:cubicBezTo>
                  <a:cubicBezTo>
                    <a:pt x="580" y="406"/>
                    <a:pt x="580" y="406"/>
                    <a:pt x="580" y="406"/>
                  </a:cubicBezTo>
                  <a:cubicBezTo>
                    <a:pt x="587" y="406"/>
                    <a:pt x="587" y="406"/>
                    <a:pt x="587" y="406"/>
                  </a:cubicBezTo>
                  <a:cubicBezTo>
                    <a:pt x="580" y="399"/>
                    <a:pt x="580" y="399"/>
                    <a:pt x="580" y="399"/>
                  </a:cubicBezTo>
                  <a:cubicBezTo>
                    <a:pt x="580" y="399"/>
                    <a:pt x="573" y="399"/>
                    <a:pt x="566" y="396"/>
                  </a:cubicBezTo>
                  <a:cubicBezTo>
                    <a:pt x="562" y="393"/>
                    <a:pt x="556" y="389"/>
                    <a:pt x="556" y="389"/>
                  </a:cubicBezTo>
                  <a:cubicBezTo>
                    <a:pt x="549" y="389"/>
                    <a:pt x="549" y="389"/>
                    <a:pt x="549" y="389"/>
                  </a:cubicBezTo>
                  <a:cubicBezTo>
                    <a:pt x="542" y="382"/>
                    <a:pt x="542" y="382"/>
                    <a:pt x="542" y="382"/>
                  </a:cubicBezTo>
                  <a:cubicBezTo>
                    <a:pt x="521" y="376"/>
                    <a:pt x="521" y="376"/>
                    <a:pt x="521" y="376"/>
                  </a:cubicBezTo>
                  <a:cubicBezTo>
                    <a:pt x="552" y="382"/>
                    <a:pt x="552" y="382"/>
                    <a:pt x="552" y="382"/>
                  </a:cubicBezTo>
                  <a:cubicBezTo>
                    <a:pt x="546" y="376"/>
                    <a:pt x="546" y="376"/>
                    <a:pt x="546" y="376"/>
                  </a:cubicBezTo>
                  <a:cubicBezTo>
                    <a:pt x="529" y="368"/>
                    <a:pt x="529" y="368"/>
                    <a:pt x="529" y="368"/>
                  </a:cubicBezTo>
                  <a:cubicBezTo>
                    <a:pt x="549" y="376"/>
                    <a:pt x="549" y="376"/>
                    <a:pt x="549" y="376"/>
                  </a:cubicBezTo>
                  <a:cubicBezTo>
                    <a:pt x="562" y="376"/>
                    <a:pt x="562" y="376"/>
                    <a:pt x="562" y="376"/>
                  </a:cubicBezTo>
                  <a:cubicBezTo>
                    <a:pt x="570" y="372"/>
                    <a:pt x="570" y="372"/>
                    <a:pt x="570" y="372"/>
                  </a:cubicBezTo>
                  <a:cubicBezTo>
                    <a:pt x="577" y="365"/>
                    <a:pt x="577" y="365"/>
                    <a:pt x="577" y="365"/>
                  </a:cubicBezTo>
                  <a:cubicBezTo>
                    <a:pt x="539" y="351"/>
                    <a:pt x="539" y="351"/>
                    <a:pt x="539" y="351"/>
                  </a:cubicBezTo>
                  <a:cubicBezTo>
                    <a:pt x="580" y="365"/>
                    <a:pt x="580" y="365"/>
                    <a:pt x="580" y="365"/>
                  </a:cubicBezTo>
                  <a:cubicBezTo>
                    <a:pt x="580" y="361"/>
                    <a:pt x="580" y="361"/>
                    <a:pt x="580" y="361"/>
                  </a:cubicBezTo>
                  <a:cubicBezTo>
                    <a:pt x="584" y="358"/>
                    <a:pt x="584" y="358"/>
                    <a:pt x="584" y="358"/>
                  </a:cubicBezTo>
                  <a:cubicBezTo>
                    <a:pt x="580" y="351"/>
                    <a:pt x="580" y="351"/>
                    <a:pt x="580" y="351"/>
                  </a:cubicBezTo>
                  <a:cubicBezTo>
                    <a:pt x="562" y="344"/>
                    <a:pt x="562" y="344"/>
                    <a:pt x="562" y="344"/>
                  </a:cubicBezTo>
                  <a:cubicBezTo>
                    <a:pt x="552" y="338"/>
                    <a:pt x="552" y="338"/>
                    <a:pt x="552" y="338"/>
                  </a:cubicBezTo>
                  <a:cubicBezTo>
                    <a:pt x="577" y="341"/>
                    <a:pt x="577" y="341"/>
                    <a:pt x="577" y="341"/>
                  </a:cubicBezTo>
                  <a:cubicBezTo>
                    <a:pt x="584" y="341"/>
                    <a:pt x="584" y="341"/>
                    <a:pt x="584" y="341"/>
                  </a:cubicBezTo>
                  <a:cubicBezTo>
                    <a:pt x="559" y="327"/>
                    <a:pt x="559" y="327"/>
                    <a:pt x="559" y="327"/>
                  </a:cubicBezTo>
                  <a:cubicBezTo>
                    <a:pt x="611" y="341"/>
                    <a:pt x="611" y="341"/>
                    <a:pt x="611" y="341"/>
                  </a:cubicBezTo>
                  <a:cubicBezTo>
                    <a:pt x="611" y="338"/>
                    <a:pt x="611" y="338"/>
                    <a:pt x="611" y="338"/>
                  </a:cubicBezTo>
                  <a:cubicBezTo>
                    <a:pt x="542" y="306"/>
                    <a:pt x="542" y="306"/>
                    <a:pt x="542" y="306"/>
                  </a:cubicBezTo>
                  <a:cubicBezTo>
                    <a:pt x="597" y="327"/>
                    <a:pt x="597" y="327"/>
                    <a:pt x="597" y="327"/>
                  </a:cubicBezTo>
                  <a:cubicBezTo>
                    <a:pt x="608" y="324"/>
                    <a:pt x="608" y="324"/>
                    <a:pt x="608" y="324"/>
                  </a:cubicBezTo>
                  <a:cubicBezTo>
                    <a:pt x="546" y="293"/>
                    <a:pt x="546" y="293"/>
                    <a:pt x="546" y="293"/>
                  </a:cubicBezTo>
                  <a:cubicBezTo>
                    <a:pt x="604" y="320"/>
                    <a:pt x="604" y="320"/>
                    <a:pt x="604" y="320"/>
                  </a:cubicBezTo>
                  <a:cubicBezTo>
                    <a:pt x="594" y="306"/>
                    <a:pt x="594" y="306"/>
                    <a:pt x="594" y="306"/>
                  </a:cubicBezTo>
                  <a:cubicBezTo>
                    <a:pt x="549" y="286"/>
                    <a:pt x="549" y="286"/>
                    <a:pt x="549" y="286"/>
                  </a:cubicBezTo>
                  <a:cubicBezTo>
                    <a:pt x="594" y="303"/>
                    <a:pt x="594" y="303"/>
                    <a:pt x="594" y="303"/>
                  </a:cubicBezTo>
                  <a:cubicBezTo>
                    <a:pt x="562" y="283"/>
                    <a:pt x="562" y="283"/>
                    <a:pt x="562" y="283"/>
                  </a:cubicBezTo>
                  <a:cubicBezTo>
                    <a:pt x="597" y="303"/>
                    <a:pt x="597" y="303"/>
                    <a:pt x="597" y="303"/>
                  </a:cubicBezTo>
                  <a:cubicBezTo>
                    <a:pt x="604" y="303"/>
                    <a:pt x="604" y="303"/>
                    <a:pt x="604" y="303"/>
                  </a:cubicBezTo>
                  <a:cubicBezTo>
                    <a:pt x="622" y="303"/>
                    <a:pt x="622" y="303"/>
                    <a:pt x="622" y="303"/>
                  </a:cubicBezTo>
                  <a:cubicBezTo>
                    <a:pt x="562" y="275"/>
                    <a:pt x="562" y="275"/>
                    <a:pt x="562" y="275"/>
                  </a:cubicBezTo>
                  <a:cubicBezTo>
                    <a:pt x="614" y="296"/>
                    <a:pt x="614" y="296"/>
                    <a:pt x="614" y="296"/>
                  </a:cubicBezTo>
                  <a:cubicBezTo>
                    <a:pt x="559" y="268"/>
                    <a:pt x="559" y="268"/>
                    <a:pt x="559" y="268"/>
                  </a:cubicBezTo>
                  <a:cubicBezTo>
                    <a:pt x="611" y="293"/>
                    <a:pt x="611" y="293"/>
                    <a:pt x="611" y="293"/>
                  </a:cubicBezTo>
                  <a:cubicBezTo>
                    <a:pt x="614" y="286"/>
                    <a:pt x="614" y="286"/>
                    <a:pt x="614" y="286"/>
                  </a:cubicBezTo>
                  <a:cubicBezTo>
                    <a:pt x="573" y="265"/>
                    <a:pt x="573" y="265"/>
                    <a:pt x="573" y="265"/>
                  </a:cubicBezTo>
                  <a:cubicBezTo>
                    <a:pt x="618" y="283"/>
                    <a:pt x="618" y="283"/>
                    <a:pt x="618" y="283"/>
                  </a:cubicBezTo>
                  <a:cubicBezTo>
                    <a:pt x="618" y="283"/>
                    <a:pt x="573" y="245"/>
                    <a:pt x="566" y="238"/>
                  </a:cubicBezTo>
                  <a:cubicBezTo>
                    <a:pt x="562" y="231"/>
                    <a:pt x="608" y="272"/>
                    <a:pt x="608" y="272"/>
                  </a:cubicBezTo>
                  <a:cubicBezTo>
                    <a:pt x="601" y="265"/>
                    <a:pt x="601" y="265"/>
                    <a:pt x="601" y="265"/>
                  </a:cubicBezTo>
                  <a:cubicBezTo>
                    <a:pt x="611" y="265"/>
                    <a:pt x="611" y="265"/>
                    <a:pt x="611" y="265"/>
                  </a:cubicBezTo>
                  <a:cubicBezTo>
                    <a:pt x="625" y="272"/>
                    <a:pt x="625" y="272"/>
                    <a:pt x="625" y="272"/>
                  </a:cubicBezTo>
                  <a:cubicBezTo>
                    <a:pt x="625" y="268"/>
                    <a:pt x="625" y="268"/>
                    <a:pt x="625" y="268"/>
                  </a:cubicBezTo>
                  <a:cubicBezTo>
                    <a:pt x="587" y="238"/>
                    <a:pt x="587" y="238"/>
                    <a:pt x="587" y="238"/>
                  </a:cubicBezTo>
                  <a:cubicBezTo>
                    <a:pt x="632" y="268"/>
                    <a:pt x="632" y="268"/>
                    <a:pt x="632" y="268"/>
                  </a:cubicBezTo>
                  <a:cubicBezTo>
                    <a:pt x="642" y="272"/>
                    <a:pt x="642" y="272"/>
                    <a:pt x="642" y="272"/>
                  </a:cubicBezTo>
                  <a:cubicBezTo>
                    <a:pt x="614" y="251"/>
                    <a:pt x="614" y="251"/>
                    <a:pt x="614" y="251"/>
                  </a:cubicBezTo>
                  <a:cubicBezTo>
                    <a:pt x="608" y="238"/>
                    <a:pt x="608" y="238"/>
                    <a:pt x="608" y="238"/>
                  </a:cubicBezTo>
                  <a:cubicBezTo>
                    <a:pt x="646" y="261"/>
                    <a:pt x="646" y="261"/>
                    <a:pt x="646" y="261"/>
                  </a:cubicBezTo>
                  <a:cubicBezTo>
                    <a:pt x="642" y="255"/>
                    <a:pt x="642" y="255"/>
                    <a:pt x="642" y="255"/>
                  </a:cubicBezTo>
                  <a:cubicBezTo>
                    <a:pt x="629" y="241"/>
                    <a:pt x="629" y="241"/>
                    <a:pt x="629" y="241"/>
                  </a:cubicBezTo>
                  <a:cubicBezTo>
                    <a:pt x="597" y="224"/>
                    <a:pt x="597" y="224"/>
                    <a:pt x="597" y="224"/>
                  </a:cubicBezTo>
                  <a:cubicBezTo>
                    <a:pt x="611" y="228"/>
                    <a:pt x="611" y="228"/>
                    <a:pt x="611" y="228"/>
                  </a:cubicBezTo>
                  <a:cubicBezTo>
                    <a:pt x="625" y="231"/>
                    <a:pt x="625" y="231"/>
                    <a:pt x="625" y="231"/>
                  </a:cubicBezTo>
                  <a:cubicBezTo>
                    <a:pt x="604" y="213"/>
                    <a:pt x="604" y="213"/>
                    <a:pt x="604" y="213"/>
                  </a:cubicBezTo>
                  <a:cubicBezTo>
                    <a:pt x="639" y="241"/>
                    <a:pt x="639" y="241"/>
                    <a:pt x="639" y="241"/>
                  </a:cubicBezTo>
                  <a:cubicBezTo>
                    <a:pt x="642" y="238"/>
                    <a:pt x="642" y="238"/>
                    <a:pt x="642" y="238"/>
                  </a:cubicBezTo>
                  <a:cubicBezTo>
                    <a:pt x="611" y="206"/>
                    <a:pt x="611" y="206"/>
                    <a:pt x="611" y="206"/>
                  </a:cubicBezTo>
                  <a:cubicBezTo>
                    <a:pt x="649" y="245"/>
                    <a:pt x="649" y="245"/>
                    <a:pt x="649" y="245"/>
                  </a:cubicBezTo>
                  <a:cubicBezTo>
                    <a:pt x="663" y="255"/>
                    <a:pt x="663" y="255"/>
                    <a:pt x="663" y="255"/>
                  </a:cubicBezTo>
                  <a:cubicBezTo>
                    <a:pt x="670" y="255"/>
                    <a:pt x="670" y="255"/>
                    <a:pt x="670" y="255"/>
                  </a:cubicBezTo>
                  <a:cubicBezTo>
                    <a:pt x="670" y="251"/>
                    <a:pt x="670" y="251"/>
                    <a:pt x="670" y="251"/>
                  </a:cubicBezTo>
                  <a:cubicBezTo>
                    <a:pt x="649" y="238"/>
                    <a:pt x="649" y="238"/>
                    <a:pt x="649" y="238"/>
                  </a:cubicBezTo>
                  <a:cubicBezTo>
                    <a:pt x="666" y="248"/>
                    <a:pt x="666" y="248"/>
                    <a:pt x="666" y="248"/>
                  </a:cubicBezTo>
                  <a:cubicBezTo>
                    <a:pt x="649" y="228"/>
                    <a:pt x="649" y="228"/>
                    <a:pt x="649" y="228"/>
                  </a:cubicBezTo>
                  <a:cubicBezTo>
                    <a:pt x="653" y="231"/>
                    <a:pt x="653" y="231"/>
                    <a:pt x="653" y="231"/>
                  </a:cubicBezTo>
                  <a:cubicBezTo>
                    <a:pt x="666" y="241"/>
                    <a:pt x="666" y="241"/>
                    <a:pt x="666" y="241"/>
                  </a:cubicBezTo>
                  <a:cubicBezTo>
                    <a:pt x="663" y="231"/>
                    <a:pt x="663" y="231"/>
                    <a:pt x="663" y="231"/>
                  </a:cubicBezTo>
                  <a:cubicBezTo>
                    <a:pt x="622" y="206"/>
                    <a:pt x="622" y="206"/>
                    <a:pt x="622" y="206"/>
                  </a:cubicBezTo>
                  <a:cubicBezTo>
                    <a:pt x="663" y="228"/>
                    <a:pt x="663" y="228"/>
                    <a:pt x="663" y="228"/>
                  </a:cubicBezTo>
                  <a:cubicBezTo>
                    <a:pt x="656" y="217"/>
                    <a:pt x="656" y="217"/>
                    <a:pt x="656" y="217"/>
                  </a:cubicBezTo>
                  <a:cubicBezTo>
                    <a:pt x="656" y="217"/>
                    <a:pt x="642" y="210"/>
                    <a:pt x="639" y="206"/>
                  </a:cubicBezTo>
                  <a:cubicBezTo>
                    <a:pt x="632" y="203"/>
                    <a:pt x="622" y="196"/>
                    <a:pt x="622" y="196"/>
                  </a:cubicBezTo>
                  <a:cubicBezTo>
                    <a:pt x="636" y="203"/>
                    <a:pt x="636" y="203"/>
                    <a:pt x="636" y="203"/>
                  </a:cubicBezTo>
                  <a:cubicBezTo>
                    <a:pt x="622" y="190"/>
                    <a:pt x="622" y="190"/>
                    <a:pt x="622" y="190"/>
                  </a:cubicBezTo>
                  <a:cubicBezTo>
                    <a:pt x="639" y="203"/>
                    <a:pt x="639" y="203"/>
                    <a:pt x="639" y="203"/>
                  </a:cubicBezTo>
                  <a:cubicBezTo>
                    <a:pt x="649" y="206"/>
                    <a:pt x="649" y="206"/>
                    <a:pt x="649" y="206"/>
                  </a:cubicBezTo>
                  <a:cubicBezTo>
                    <a:pt x="653" y="203"/>
                    <a:pt x="653" y="203"/>
                    <a:pt x="653" y="203"/>
                  </a:cubicBezTo>
                  <a:cubicBezTo>
                    <a:pt x="632" y="190"/>
                    <a:pt x="632" y="190"/>
                    <a:pt x="632" y="190"/>
                  </a:cubicBezTo>
                  <a:cubicBezTo>
                    <a:pt x="656" y="200"/>
                    <a:pt x="656" y="200"/>
                    <a:pt x="656" y="200"/>
                  </a:cubicBezTo>
                  <a:cubicBezTo>
                    <a:pt x="677" y="213"/>
                    <a:pt x="677" y="213"/>
                    <a:pt x="677" y="213"/>
                  </a:cubicBezTo>
                  <a:cubicBezTo>
                    <a:pt x="666" y="203"/>
                    <a:pt x="666" y="203"/>
                    <a:pt x="666" y="203"/>
                  </a:cubicBezTo>
                  <a:cubicBezTo>
                    <a:pt x="642" y="183"/>
                    <a:pt x="642" y="183"/>
                    <a:pt x="642" y="183"/>
                  </a:cubicBezTo>
                  <a:cubicBezTo>
                    <a:pt x="684" y="210"/>
                    <a:pt x="684" y="210"/>
                    <a:pt x="684" y="210"/>
                  </a:cubicBezTo>
                  <a:cubicBezTo>
                    <a:pt x="684" y="206"/>
                    <a:pt x="684" y="206"/>
                    <a:pt x="684" y="206"/>
                  </a:cubicBezTo>
                  <a:cubicBezTo>
                    <a:pt x="646" y="179"/>
                    <a:pt x="646" y="179"/>
                    <a:pt x="646" y="179"/>
                  </a:cubicBezTo>
                  <a:cubicBezTo>
                    <a:pt x="684" y="203"/>
                    <a:pt x="684" y="203"/>
                    <a:pt x="684" y="203"/>
                  </a:cubicBezTo>
                  <a:cubicBezTo>
                    <a:pt x="649" y="162"/>
                    <a:pt x="649" y="162"/>
                    <a:pt x="649" y="162"/>
                  </a:cubicBezTo>
                  <a:cubicBezTo>
                    <a:pt x="684" y="193"/>
                    <a:pt x="684" y="193"/>
                    <a:pt x="684" y="193"/>
                  </a:cubicBezTo>
                  <a:cubicBezTo>
                    <a:pt x="677" y="183"/>
                    <a:pt x="677" y="183"/>
                    <a:pt x="677" y="183"/>
                  </a:cubicBezTo>
                  <a:cubicBezTo>
                    <a:pt x="670" y="168"/>
                    <a:pt x="670" y="168"/>
                    <a:pt x="670" y="168"/>
                  </a:cubicBezTo>
                  <a:cubicBezTo>
                    <a:pt x="718" y="210"/>
                    <a:pt x="718" y="210"/>
                    <a:pt x="718" y="210"/>
                  </a:cubicBezTo>
                  <a:cubicBezTo>
                    <a:pt x="698" y="183"/>
                    <a:pt x="698" y="183"/>
                    <a:pt x="698" y="183"/>
                  </a:cubicBezTo>
                  <a:cubicBezTo>
                    <a:pt x="681" y="162"/>
                    <a:pt x="681" y="162"/>
                    <a:pt x="681" y="162"/>
                  </a:cubicBezTo>
                  <a:cubicBezTo>
                    <a:pt x="718" y="206"/>
                    <a:pt x="718" y="206"/>
                    <a:pt x="718" y="206"/>
                  </a:cubicBezTo>
                  <a:cubicBezTo>
                    <a:pt x="714" y="196"/>
                    <a:pt x="714" y="196"/>
                    <a:pt x="714" y="196"/>
                  </a:cubicBezTo>
                  <a:cubicBezTo>
                    <a:pt x="714" y="196"/>
                    <a:pt x="711" y="193"/>
                    <a:pt x="708" y="186"/>
                  </a:cubicBezTo>
                  <a:cubicBezTo>
                    <a:pt x="698" y="172"/>
                    <a:pt x="684" y="152"/>
                    <a:pt x="687" y="120"/>
                  </a:cubicBezTo>
                  <a:cubicBezTo>
                    <a:pt x="694" y="168"/>
                    <a:pt x="694" y="168"/>
                    <a:pt x="694" y="168"/>
                  </a:cubicBezTo>
                  <a:cubicBezTo>
                    <a:pt x="714" y="190"/>
                    <a:pt x="714" y="190"/>
                    <a:pt x="714" y="190"/>
                  </a:cubicBezTo>
                  <a:cubicBezTo>
                    <a:pt x="729" y="196"/>
                    <a:pt x="729" y="196"/>
                    <a:pt x="729" y="196"/>
                  </a:cubicBezTo>
                  <a:cubicBezTo>
                    <a:pt x="726" y="190"/>
                    <a:pt x="726" y="190"/>
                    <a:pt x="726" y="190"/>
                  </a:cubicBezTo>
                  <a:cubicBezTo>
                    <a:pt x="722" y="179"/>
                    <a:pt x="722" y="179"/>
                    <a:pt x="722" y="179"/>
                  </a:cubicBezTo>
                  <a:cubicBezTo>
                    <a:pt x="718" y="172"/>
                    <a:pt x="718" y="172"/>
                    <a:pt x="718" y="172"/>
                  </a:cubicBezTo>
                  <a:cubicBezTo>
                    <a:pt x="714" y="162"/>
                    <a:pt x="714" y="162"/>
                    <a:pt x="714" y="162"/>
                  </a:cubicBezTo>
                  <a:cubicBezTo>
                    <a:pt x="704" y="141"/>
                    <a:pt x="704" y="141"/>
                    <a:pt x="704" y="141"/>
                  </a:cubicBezTo>
                  <a:cubicBezTo>
                    <a:pt x="736" y="190"/>
                    <a:pt x="736" y="190"/>
                    <a:pt x="736" y="190"/>
                  </a:cubicBezTo>
                  <a:cubicBezTo>
                    <a:pt x="749" y="200"/>
                    <a:pt x="749" y="200"/>
                    <a:pt x="749" y="200"/>
                  </a:cubicBezTo>
                  <a:cubicBezTo>
                    <a:pt x="753" y="196"/>
                    <a:pt x="753" y="196"/>
                    <a:pt x="753" y="196"/>
                  </a:cubicBezTo>
                  <a:cubicBezTo>
                    <a:pt x="749" y="193"/>
                    <a:pt x="718" y="141"/>
                    <a:pt x="718" y="141"/>
                  </a:cubicBezTo>
                  <a:cubicBezTo>
                    <a:pt x="749" y="190"/>
                    <a:pt x="749" y="190"/>
                    <a:pt x="749" y="190"/>
                  </a:cubicBezTo>
                  <a:cubicBezTo>
                    <a:pt x="753" y="179"/>
                    <a:pt x="753" y="179"/>
                    <a:pt x="753" y="179"/>
                  </a:cubicBezTo>
                  <a:cubicBezTo>
                    <a:pt x="722" y="131"/>
                    <a:pt x="722" y="131"/>
                    <a:pt x="722" y="131"/>
                  </a:cubicBezTo>
                  <a:cubicBezTo>
                    <a:pt x="753" y="183"/>
                    <a:pt x="753" y="183"/>
                    <a:pt x="753" y="183"/>
                  </a:cubicBezTo>
                  <a:cubicBezTo>
                    <a:pt x="753" y="168"/>
                    <a:pt x="753" y="168"/>
                    <a:pt x="753" y="168"/>
                  </a:cubicBezTo>
                  <a:cubicBezTo>
                    <a:pt x="749" y="158"/>
                    <a:pt x="749" y="158"/>
                    <a:pt x="749" y="158"/>
                  </a:cubicBezTo>
                  <a:cubicBezTo>
                    <a:pt x="749" y="158"/>
                    <a:pt x="749" y="158"/>
                    <a:pt x="749" y="148"/>
                  </a:cubicBezTo>
                  <a:cubicBezTo>
                    <a:pt x="746" y="138"/>
                    <a:pt x="739" y="117"/>
                    <a:pt x="739" y="117"/>
                  </a:cubicBezTo>
                  <a:cubicBezTo>
                    <a:pt x="736" y="103"/>
                    <a:pt x="736" y="103"/>
                    <a:pt x="736" y="103"/>
                  </a:cubicBezTo>
                  <a:cubicBezTo>
                    <a:pt x="743" y="124"/>
                    <a:pt x="743" y="124"/>
                    <a:pt x="743" y="124"/>
                  </a:cubicBezTo>
                  <a:cubicBezTo>
                    <a:pt x="732" y="107"/>
                    <a:pt x="732" y="107"/>
                    <a:pt x="732" y="107"/>
                  </a:cubicBezTo>
                  <a:cubicBezTo>
                    <a:pt x="756" y="141"/>
                    <a:pt x="756" y="141"/>
                    <a:pt x="756" y="141"/>
                  </a:cubicBezTo>
                  <a:cubicBezTo>
                    <a:pt x="763" y="152"/>
                    <a:pt x="763" y="152"/>
                    <a:pt x="763" y="152"/>
                  </a:cubicBezTo>
                  <a:cubicBezTo>
                    <a:pt x="763" y="152"/>
                    <a:pt x="763" y="152"/>
                    <a:pt x="767" y="155"/>
                  </a:cubicBezTo>
                  <a:cubicBezTo>
                    <a:pt x="767" y="162"/>
                    <a:pt x="770" y="172"/>
                    <a:pt x="770" y="172"/>
                  </a:cubicBezTo>
                  <a:cubicBezTo>
                    <a:pt x="770" y="176"/>
                    <a:pt x="777" y="179"/>
                    <a:pt x="777" y="179"/>
                  </a:cubicBezTo>
                  <a:cubicBezTo>
                    <a:pt x="767" y="141"/>
                    <a:pt x="767" y="141"/>
                    <a:pt x="767" y="141"/>
                  </a:cubicBezTo>
                  <a:cubicBezTo>
                    <a:pt x="767" y="124"/>
                    <a:pt x="767" y="124"/>
                    <a:pt x="767" y="124"/>
                  </a:cubicBezTo>
                  <a:cubicBezTo>
                    <a:pt x="753" y="107"/>
                    <a:pt x="753" y="107"/>
                    <a:pt x="753" y="107"/>
                  </a:cubicBezTo>
                  <a:cubicBezTo>
                    <a:pt x="781" y="135"/>
                    <a:pt x="781" y="135"/>
                    <a:pt x="781" y="135"/>
                  </a:cubicBezTo>
                  <a:cubicBezTo>
                    <a:pt x="770" y="110"/>
                    <a:pt x="770" y="110"/>
                    <a:pt x="770" y="110"/>
                  </a:cubicBezTo>
                  <a:cubicBezTo>
                    <a:pt x="759" y="100"/>
                    <a:pt x="759" y="100"/>
                    <a:pt x="759" y="100"/>
                  </a:cubicBezTo>
                  <a:cubicBezTo>
                    <a:pt x="784" y="148"/>
                    <a:pt x="784" y="148"/>
                    <a:pt x="784" y="148"/>
                  </a:cubicBezTo>
                  <a:cubicBezTo>
                    <a:pt x="788" y="152"/>
                    <a:pt x="788" y="152"/>
                    <a:pt x="788" y="152"/>
                  </a:cubicBezTo>
                  <a:cubicBezTo>
                    <a:pt x="788" y="148"/>
                    <a:pt x="791" y="141"/>
                    <a:pt x="784" y="131"/>
                  </a:cubicBezTo>
                  <a:cubicBezTo>
                    <a:pt x="781" y="120"/>
                    <a:pt x="773" y="100"/>
                    <a:pt x="773" y="100"/>
                  </a:cubicBezTo>
                  <a:cubicBezTo>
                    <a:pt x="794" y="145"/>
                    <a:pt x="794" y="145"/>
                    <a:pt x="794" y="145"/>
                  </a:cubicBezTo>
                  <a:cubicBezTo>
                    <a:pt x="788" y="97"/>
                    <a:pt x="788" y="97"/>
                    <a:pt x="788" y="97"/>
                  </a:cubicBezTo>
                  <a:cubicBezTo>
                    <a:pt x="791" y="148"/>
                    <a:pt x="791" y="148"/>
                    <a:pt x="791" y="148"/>
                  </a:cubicBezTo>
                  <a:cubicBezTo>
                    <a:pt x="798" y="148"/>
                    <a:pt x="798" y="148"/>
                    <a:pt x="798" y="148"/>
                  </a:cubicBezTo>
                  <a:cubicBezTo>
                    <a:pt x="808" y="148"/>
                    <a:pt x="808" y="148"/>
                    <a:pt x="808" y="148"/>
                  </a:cubicBezTo>
                  <a:cubicBezTo>
                    <a:pt x="791" y="79"/>
                    <a:pt x="791" y="79"/>
                    <a:pt x="791" y="79"/>
                  </a:cubicBezTo>
                  <a:cubicBezTo>
                    <a:pt x="815" y="158"/>
                    <a:pt x="815" y="158"/>
                    <a:pt x="815" y="158"/>
                  </a:cubicBezTo>
                  <a:cubicBezTo>
                    <a:pt x="811" y="138"/>
                    <a:pt x="811" y="138"/>
                    <a:pt x="811" y="138"/>
                  </a:cubicBezTo>
                  <a:cubicBezTo>
                    <a:pt x="798" y="79"/>
                    <a:pt x="798" y="79"/>
                    <a:pt x="798" y="79"/>
                  </a:cubicBezTo>
                  <a:cubicBezTo>
                    <a:pt x="811" y="113"/>
                    <a:pt x="811" y="113"/>
                    <a:pt x="811" y="113"/>
                  </a:cubicBezTo>
                  <a:cubicBezTo>
                    <a:pt x="819" y="135"/>
                    <a:pt x="819" y="135"/>
                    <a:pt x="819" y="135"/>
                  </a:cubicBezTo>
                  <a:cubicBezTo>
                    <a:pt x="826" y="148"/>
                    <a:pt x="826" y="148"/>
                    <a:pt x="826" y="148"/>
                  </a:cubicBezTo>
                  <a:cubicBezTo>
                    <a:pt x="833" y="162"/>
                    <a:pt x="833" y="162"/>
                    <a:pt x="833" y="162"/>
                  </a:cubicBezTo>
                  <a:cubicBezTo>
                    <a:pt x="829" y="145"/>
                    <a:pt x="829" y="145"/>
                    <a:pt x="829" y="145"/>
                  </a:cubicBezTo>
                  <a:cubicBezTo>
                    <a:pt x="822" y="113"/>
                    <a:pt x="822" y="113"/>
                    <a:pt x="822" y="113"/>
                  </a:cubicBezTo>
                  <a:cubicBezTo>
                    <a:pt x="822" y="79"/>
                    <a:pt x="822" y="79"/>
                    <a:pt x="822" y="79"/>
                  </a:cubicBezTo>
                  <a:cubicBezTo>
                    <a:pt x="826" y="128"/>
                    <a:pt x="826" y="128"/>
                    <a:pt x="826" y="128"/>
                  </a:cubicBezTo>
                  <a:cubicBezTo>
                    <a:pt x="833" y="138"/>
                    <a:pt x="833" y="138"/>
                    <a:pt x="833" y="138"/>
                  </a:cubicBezTo>
                  <a:cubicBezTo>
                    <a:pt x="839" y="152"/>
                    <a:pt x="839" y="152"/>
                    <a:pt x="839" y="152"/>
                  </a:cubicBezTo>
                  <a:cubicBezTo>
                    <a:pt x="836" y="124"/>
                    <a:pt x="836" y="124"/>
                    <a:pt x="836" y="124"/>
                  </a:cubicBezTo>
                  <a:cubicBezTo>
                    <a:pt x="819" y="65"/>
                    <a:pt x="819" y="65"/>
                    <a:pt x="819" y="65"/>
                  </a:cubicBezTo>
                  <a:cubicBezTo>
                    <a:pt x="850" y="152"/>
                    <a:pt x="850" y="152"/>
                    <a:pt x="850" y="152"/>
                  </a:cubicBezTo>
                  <a:cubicBezTo>
                    <a:pt x="856" y="152"/>
                    <a:pt x="856" y="152"/>
                    <a:pt x="856" y="152"/>
                  </a:cubicBezTo>
                  <a:cubicBezTo>
                    <a:pt x="853" y="138"/>
                    <a:pt x="853" y="138"/>
                    <a:pt x="853" y="138"/>
                  </a:cubicBezTo>
                  <a:cubicBezTo>
                    <a:pt x="853" y="124"/>
                    <a:pt x="853" y="124"/>
                    <a:pt x="853" y="124"/>
                  </a:cubicBezTo>
                  <a:cubicBezTo>
                    <a:pt x="853" y="124"/>
                    <a:pt x="860" y="100"/>
                    <a:pt x="860" y="97"/>
                  </a:cubicBezTo>
                  <a:cubicBezTo>
                    <a:pt x="860" y="79"/>
                    <a:pt x="860" y="79"/>
                    <a:pt x="860" y="79"/>
                  </a:cubicBezTo>
                  <a:cubicBezTo>
                    <a:pt x="860" y="45"/>
                    <a:pt x="860" y="45"/>
                    <a:pt x="860" y="45"/>
                  </a:cubicBezTo>
                  <a:cubicBezTo>
                    <a:pt x="863" y="35"/>
                    <a:pt x="863" y="35"/>
                    <a:pt x="863" y="35"/>
                  </a:cubicBezTo>
                  <a:cubicBezTo>
                    <a:pt x="856" y="72"/>
                    <a:pt x="856" y="72"/>
                    <a:pt x="856" y="72"/>
                  </a:cubicBezTo>
                  <a:cubicBezTo>
                    <a:pt x="863" y="103"/>
                    <a:pt x="863" y="103"/>
                    <a:pt x="863" y="103"/>
                  </a:cubicBezTo>
                  <a:cubicBezTo>
                    <a:pt x="870" y="110"/>
                    <a:pt x="870" y="110"/>
                    <a:pt x="870" y="110"/>
                  </a:cubicBezTo>
                  <a:cubicBezTo>
                    <a:pt x="874" y="97"/>
                    <a:pt x="874" y="97"/>
                    <a:pt x="874" y="97"/>
                  </a:cubicBezTo>
                  <a:cubicBezTo>
                    <a:pt x="874" y="97"/>
                    <a:pt x="878" y="93"/>
                    <a:pt x="878" y="86"/>
                  </a:cubicBezTo>
                  <a:cubicBezTo>
                    <a:pt x="878" y="79"/>
                    <a:pt x="881" y="62"/>
                    <a:pt x="881" y="62"/>
                  </a:cubicBezTo>
                  <a:cubicBezTo>
                    <a:pt x="891" y="124"/>
                    <a:pt x="891" y="124"/>
                    <a:pt x="891" y="124"/>
                  </a:cubicBezTo>
                  <a:cubicBezTo>
                    <a:pt x="905" y="62"/>
                    <a:pt x="905" y="62"/>
                    <a:pt x="905" y="62"/>
                  </a:cubicBezTo>
                  <a:cubicBezTo>
                    <a:pt x="898" y="110"/>
                    <a:pt x="898" y="110"/>
                    <a:pt x="898" y="110"/>
                  </a:cubicBezTo>
                  <a:cubicBezTo>
                    <a:pt x="898" y="110"/>
                    <a:pt x="901" y="107"/>
                    <a:pt x="905" y="103"/>
                  </a:cubicBezTo>
                  <a:cubicBezTo>
                    <a:pt x="908" y="79"/>
                    <a:pt x="908" y="79"/>
                    <a:pt x="908" y="79"/>
                  </a:cubicBezTo>
                  <a:cubicBezTo>
                    <a:pt x="905" y="55"/>
                    <a:pt x="905" y="55"/>
                    <a:pt x="905" y="55"/>
                  </a:cubicBezTo>
                  <a:cubicBezTo>
                    <a:pt x="911" y="107"/>
                    <a:pt x="911" y="107"/>
                    <a:pt x="911" y="107"/>
                  </a:cubicBezTo>
                  <a:cubicBezTo>
                    <a:pt x="911" y="93"/>
                    <a:pt x="911" y="93"/>
                    <a:pt x="911" y="93"/>
                  </a:cubicBezTo>
                  <a:cubicBezTo>
                    <a:pt x="911" y="79"/>
                    <a:pt x="911" y="79"/>
                    <a:pt x="911" y="79"/>
                  </a:cubicBezTo>
                  <a:cubicBezTo>
                    <a:pt x="915" y="65"/>
                    <a:pt x="915" y="65"/>
                    <a:pt x="915" y="65"/>
                  </a:cubicBezTo>
                  <a:cubicBezTo>
                    <a:pt x="908" y="52"/>
                    <a:pt x="908" y="52"/>
                    <a:pt x="908" y="52"/>
                  </a:cubicBezTo>
                  <a:cubicBezTo>
                    <a:pt x="918" y="65"/>
                    <a:pt x="918" y="65"/>
                    <a:pt x="918" y="65"/>
                  </a:cubicBezTo>
                  <a:cubicBezTo>
                    <a:pt x="915" y="93"/>
                    <a:pt x="915" y="93"/>
                    <a:pt x="915" y="93"/>
                  </a:cubicBezTo>
                  <a:cubicBezTo>
                    <a:pt x="915" y="100"/>
                    <a:pt x="915" y="100"/>
                    <a:pt x="915" y="100"/>
                  </a:cubicBezTo>
                  <a:cubicBezTo>
                    <a:pt x="918" y="103"/>
                    <a:pt x="918" y="103"/>
                    <a:pt x="918" y="103"/>
                  </a:cubicBezTo>
                  <a:cubicBezTo>
                    <a:pt x="929" y="76"/>
                    <a:pt x="929" y="76"/>
                    <a:pt x="929" y="76"/>
                  </a:cubicBezTo>
                  <a:cubicBezTo>
                    <a:pt x="933" y="55"/>
                    <a:pt x="933" y="55"/>
                    <a:pt x="933" y="55"/>
                  </a:cubicBezTo>
                  <a:cubicBezTo>
                    <a:pt x="929" y="83"/>
                    <a:pt x="929" y="83"/>
                    <a:pt x="929" y="83"/>
                  </a:cubicBezTo>
                  <a:cubicBezTo>
                    <a:pt x="933" y="79"/>
                    <a:pt x="933" y="79"/>
                    <a:pt x="933" y="79"/>
                  </a:cubicBezTo>
                  <a:cubicBezTo>
                    <a:pt x="943" y="58"/>
                    <a:pt x="943" y="58"/>
                    <a:pt x="943" y="58"/>
                  </a:cubicBezTo>
                  <a:cubicBezTo>
                    <a:pt x="936" y="83"/>
                    <a:pt x="936" y="83"/>
                    <a:pt x="936" y="83"/>
                  </a:cubicBezTo>
                  <a:cubicBezTo>
                    <a:pt x="936" y="86"/>
                    <a:pt x="936" y="100"/>
                    <a:pt x="936" y="100"/>
                  </a:cubicBezTo>
                  <a:cubicBezTo>
                    <a:pt x="940" y="97"/>
                    <a:pt x="940" y="97"/>
                    <a:pt x="940" y="97"/>
                  </a:cubicBezTo>
                  <a:cubicBezTo>
                    <a:pt x="940" y="86"/>
                    <a:pt x="940" y="86"/>
                    <a:pt x="940" y="86"/>
                  </a:cubicBezTo>
                  <a:cubicBezTo>
                    <a:pt x="940" y="86"/>
                    <a:pt x="943" y="76"/>
                    <a:pt x="943" y="72"/>
                  </a:cubicBezTo>
                  <a:cubicBezTo>
                    <a:pt x="943" y="69"/>
                    <a:pt x="946" y="62"/>
                    <a:pt x="946" y="62"/>
                  </a:cubicBezTo>
                  <a:cubicBezTo>
                    <a:pt x="946" y="62"/>
                    <a:pt x="950" y="90"/>
                    <a:pt x="950" y="93"/>
                  </a:cubicBezTo>
                  <a:cubicBezTo>
                    <a:pt x="950" y="97"/>
                    <a:pt x="950" y="110"/>
                    <a:pt x="950" y="110"/>
                  </a:cubicBezTo>
                  <a:cubicBezTo>
                    <a:pt x="953" y="110"/>
                    <a:pt x="956" y="93"/>
                    <a:pt x="956" y="93"/>
                  </a:cubicBezTo>
                  <a:cubicBezTo>
                    <a:pt x="963" y="86"/>
                    <a:pt x="963" y="86"/>
                    <a:pt x="963" y="86"/>
                  </a:cubicBezTo>
                  <a:cubicBezTo>
                    <a:pt x="963" y="86"/>
                    <a:pt x="960" y="79"/>
                    <a:pt x="963" y="76"/>
                  </a:cubicBezTo>
                  <a:cubicBezTo>
                    <a:pt x="963" y="76"/>
                    <a:pt x="967" y="72"/>
                    <a:pt x="967" y="69"/>
                  </a:cubicBezTo>
                  <a:cubicBezTo>
                    <a:pt x="971" y="65"/>
                    <a:pt x="971" y="58"/>
                    <a:pt x="971" y="55"/>
                  </a:cubicBezTo>
                  <a:cubicBezTo>
                    <a:pt x="971" y="55"/>
                    <a:pt x="974" y="42"/>
                    <a:pt x="974" y="38"/>
                  </a:cubicBezTo>
                  <a:cubicBezTo>
                    <a:pt x="974" y="35"/>
                    <a:pt x="978" y="24"/>
                    <a:pt x="978" y="24"/>
                  </a:cubicBezTo>
                  <a:cubicBezTo>
                    <a:pt x="974" y="48"/>
                    <a:pt x="974" y="48"/>
                    <a:pt x="974" y="48"/>
                  </a:cubicBezTo>
                  <a:cubicBezTo>
                    <a:pt x="974" y="62"/>
                    <a:pt x="974" y="62"/>
                    <a:pt x="974" y="62"/>
                  </a:cubicBezTo>
                  <a:cubicBezTo>
                    <a:pt x="971" y="72"/>
                    <a:pt x="971" y="72"/>
                    <a:pt x="971" y="72"/>
                  </a:cubicBezTo>
                  <a:cubicBezTo>
                    <a:pt x="974" y="76"/>
                    <a:pt x="974" y="76"/>
                    <a:pt x="974" y="76"/>
                  </a:cubicBezTo>
                  <a:cubicBezTo>
                    <a:pt x="981" y="42"/>
                    <a:pt x="981" y="42"/>
                    <a:pt x="981" y="42"/>
                  </a:cubicBezTo>
                  <a:cubicBezTo>
                    <a:pt x="978" y="79"/>
                    <a:pt x="978" y="79"/>
                    <a:pt x="978" y="79"/>
                  </a:cubicBezTo>
                  <a:cubicBezTo>
                    <a:pt x="985" y="79"/>
                    <a:pt x="985" y="79"/>
                    <a:pt x="985" y="79"/>
                  </a:cubicBezTo>
                  <a:cubicBezTo>
                    <a:pt x="988" y="65"/>
                    <a:pt x="988" y="65"/>
                    <a:pt x="988" y="65"/>
                  </a:cubicBezTo>
                  <a:cubicBezTo>
                    <a:pt x="985" y="35"/>
                    <a:pt x="985" y="35"/>
                    <a:pt x="985" y="35"/>
                  </a:cubicBezTo>
                  <a:cubicBezTo>
                    <a:pt x="991" y="76"/>
                    <a:pt x="991" y="76"/>
                    <a:pt x="991" y="76"/>
                  </a:cubicBezTo>
                  <a:cubicBezTo>
                    <a:pt x="998" y="45"/>
                    <a:pt x="998" y="45"/>
                    <a:pt x="998" y="45"/>
                  </a:cubicBezTo>
                  <a:cubicBezTo>
                    <a:pt x="995" y="72"/>
                    <a:pt x="995" y="72"/>
                    <a:pt x="995" y="72"/>
                  </a:cubicBezTo>
                  <a:cubicBezTo>
                    <a:pt x="1002" y="79"/>
                    <a:pt x="1002" y="79"/>
                    <a:pt x="1002" y="79"/>
                  </a:cubicBezTo>
                  <a:cubicBezTo>
                    <a:pt x="995" y="27"/>
                    <a:pt x="995" y="27"/>
                    <a:pt x="995" y="27"/>
                  </a:cubicBezTo>
                  <a:cubicBezTo>
                    <a:pt x="1005" y="90"/>
                    <a:pt x="1005" y="90"/>
                    <a:pt x="1005" y="90"/>
                  </a:cubicBezTo>
                  <a:cubicBezTo>
                    <a:pt x="1008" y="79"/>
                    <a:pt x="1008" y="79"/>
                    <a:pt x="1008" y="79"/>
                  </a:cubicBezTo>
                  <a:cubicBezTo>
                    <a:pt x="1015" y="62"/>
                    <a:pt x="1015" y="62"/>
                    <a:pt x="1015" y="62"/>
                  </a:cubicBezTo>
                  <a:cubicBezTo>
                    <a:pt x="1015" y="52"/>
                    <a:pt x="1015" y="52"/>
                    <a:pt x="1015" y="52"/>
                  </a:cubicBezTo>
                  <a:cubicBezTo>
                    <a:pt x="1012" y="76"/>
                    <a:pt x="1012" y="76"/>
                    <a:pt x="1012" y="76"/>
                  </a:cubicBezTo>
                  <a:cubicBezTo>
                    <a:pt x="1019" y="58"/>
                    <a:pt x="1019" y="58"/>
                    <a:pt x="1019" y="58"/>
                  </a:cubicBezTo>
                  <a:cubicBezTo>
                    <a:pt x="1019" y="58"/>
                    <a:pt x="1023" y="55"/>
                    <a:pt x="1023" y="52"/>
                  </a:cubicBezTo>
                  <a:cubicBezTo>
                    <a:pt x="1015" y="20"/>
                    <a:pt x="1015" y="20"/>
                    <a:pt x="1015" y="20"/>
                  </a:cubicBezTo>
                  <a:cubicBezTo>
                    <a:pt x="1026" y="62"/>
                    <a:pt x="1026" y="62"/>
                    <a:pt x="1026" y="62"/>
                  </a:cubicBezTo>
                  <a:cubicBezTo>
                    <a:pt x="1030" y="72"/>
                    <a:pt x="1030" y="72"/>
                    <a:pt x="1030" y="72"/>
                  </a:cubicBezTo>
                  <a:cubicBezTo>
                    <a:pt x="1036" y="76"/>
                    <a:pt x="1036" y="76"/>
                    <a:pt x="1036" y="76"/>
                  </a:cubicBezTo>
                  <a:cubicBezTo>
                    <a:pt x="1036" y="65"/>
                    <a:pt x="1036" y="65"/>
                    <a:pt x="1036" y="65"/>
                  </a:cubicBezTo>
                  <a:cubicBezTo>
                    <a:pt x="1036" y="65"/>
                    <a:pt x="1023" y="17"/>
                    <a:pt x="1023" y="10"/>
                  </a:cubicBezTo>
                  <a:cubicBezTo>
                    <a:pt x="1023" y="0"/>
                    <a:pt x="1033" y="79"/>
                    <a:pt x="1033" y="79"/>
                  </a:cubicBezTo>
                  <a:cubicBezTo>
                    <a:pt x="1040" y="76"/>
                    <a:pt x="1040" y="76"/>
                    <a:pt x="1040" y="76"/>
                  </a:cubicBezTo>
                  <a:cubicBezTo>
                    <a:pt x="1040" y="72"/>
                    <a:pt x="1040" y="72"/>
                    <a:pt x="1040" y="72"/>
                  </a:cubicBezTo>
                  <a:cubicBezTo>
                    <a:pt x="1040" y="69"/>
                    <a:pt x="1043" y="69"/>
                    <a:pt x="1040" y="62"/>
                  </a:cubicBezTo>
                  <a:cubicBezTo>
                    <a:pt x="1040" y="55"/>
                    <a:pt x="1043" y="55"/>
                    <a:pt x="1043" y="55"/>
                  </a:cubicBezTo>
                  <a:cubicBezTo>
                    <a:pt x="1050" y="72"/>
                    <a:pt x="1050" y="72"/>
                    <a:pt x="1050" y="72"/>
                  </a:cubicBezTo>
                  <a:cubicBezTo>
                    <a:pt x="1053" y="62"/>
                    <a:pt x="1053" y="62"/>
                    <a:pt x="1053" y="62"/>
                  </a:cubicBezTo>
                  <a:cubicBezTo>
                    <a:pt x="1060" y="24"/>
                    <a:pt x="1060" y="24"/>
                    <a:pt x="1060" y="24"/>
                  </a:cubicBezTo>
                  <a:cubicBezTo>
                    <a:pt x="1053" y="62"/>
                    <a:pt x="1053" y="62"/>
                    <a:pt x="1053" y="62"/>
                  </a:cubicBezTo>
                  <a:cubicBezTo>
                    <a:pt x="1057" y="76"/>
                    <a:pt x="1057" y="76"/>
                    <a:pt x="1057" y="76"/>
                  </a:cubicBezTo>
                  <a:cubicBezTo>
                    <a:pt x="1063" y="45"/>
                    <a:pt x="1063" y="45"/>
                    <a:pt x="1063" y="45"/>
                  </a:cubicBezTo>
                  <a:cubicBezTo>
                    <a:pt x="1057" y="79"/>
                    <a:pt x="1057" y="79"/>
                    <a:pt x="1057" y="79"/>
                  </a:cubicBezTo>
                  <a:cubicBezTo>
                    <a:pt x="1060" y="83"/>
                    <a:pt x="1060" y="83"/>
                    <a:pt x="1060" y="83"/>
                  </a:cubicBezTo>
                  <a:cubicBezTo>
                    <a:pt x="1060" y="83"/>
                    <a:pt x="1063" y="79"/>
                    <a:pt x="1063" y="76"/>
                  </a:cubicBezTo>
                  <a:cubicBezTo>
                    <a:pt x="1067" y="72"/>
                    <a:pt x="1067" y="65"/>
                    <a:pt x="1067" y="65"/>
                  </a:cubicBezTo>
                  <a:cubicBezTo>
                    <a:pt x="1071" y="62"/>
                    <a:pt x="1071" y="62"/>
                    <a:pt x="1071" y="62"/>
                  </a:cubicBezTo>
                  <a:cubicBezTo>
                    <a:pt x="1071" y="17"/>
                    <a:pt x="1071" y="17"/>
                    <a:pt x="1071" y="17"/>
                  </a:cubicBezTo>
                  <a:cubicBezTo>
                    <a:pt x="1071" y="65"/>
                    <a:pt x="1071" y="65"/>
                    <a:pt x="1071" y="65"/>
                  </a:cubicBezTo>
                  <a:cubicBezTo>
                    <a:pt x="1071" y="86"/>
                    <a:pt x="1071" y="86"/>
                    <a:pt x="1071" y="86"/>
                  </a:cubicBezTo>
                  <a:cubicBezTo>
                    <a:pt x="1071" y="93"/>
                    <a:pt x="1071" y="93"/>
                    <a:pt x="1071" y="93"/>
                  </a:cubicBezTo>
                  <a:cubicBezTo>
                    <a:pt x="1081" y="83"/>
                    <a:pt x="1081" y="83"/>
                    <a:pt x="1081" y="83"/>
                  </a:cubicBezTo>
                  <a:cubicBezTo>
                    <a:pt x="1088" y="72"/>
                    <a:pt x="1088" y="72"/>
                    <a:pt x="1088" y="72"/>
                  </a:cubicBezTo>
                  <a:cubicBezTo>
                    <a:pt x="1095" y="45"/>
                    <a:pt x="1095" y="45"/>
                    <a:pt x="1095" y="45"/>
                  </a:cubicBezTo>
                  <a:cubicBezTo>
                    <a:pt x="1092" y="90"/>
                    <a:pt x="1092" y="90"/>
                    <a:pt x="1092" y="90"/>
                  </a:cubicBezTo>
                  <a:cubicBezTo>
                    <a:pt x="1098" y="58"/>
                    <a:pt x="1098" y="58"/>
                    <a:pt x="1098" y="58"/>
                  </a:cubicBezTo>
                  <a:cubicBezTo>
                    <a:pt x="1098" y="72"/>
                    <a:pt x="1098" y="72"/>
                    <a:pt x="1098" y="72"/>
                  </a:cubicBezTo>
                  <a:cubicBezTo>
                    <a:pt x="1098" y="83"/>
                    <a:pt x="1098" y="83"/>
                    <a:pt x="1098" y="83"/>
                  </a:cubicBezTo>
                  <a:cubicBezTo>
                    <a:pt x="1102" y="93"/>
                    <a:pt x="1102" y="93"/>
                    <a:pt x="1102" y="93"/>
                  </a:cubicBezTo>
                  <a:cubicBezTo>
                    <a:pt x="1105" y="83"/>
                    <a:pt x="1105" y="83"/>
                    <a:pt x="1105" y="83"/>
                  </a:cubicBezTo>
                  <a:cubicBezTo>
                    <a:pt x="1112" y="65"/>
                    <a:pt x="1112" y="65"/>
                    <a:pt x="1112" y="65"/>
                  </a:cubicBezTo>
                  <a:cubicBezTo>
                    <a:pt x="1126" y="45"/>
                    <a:pt x="1126" y="45"/>
                    <a:pt x="1126" y="45"/>
                  </a:cubicBezTo>
                  <a:cubicBezTo>
                    <a:pt x="1105" y="79"/>
                    <a:pt x="1105" y="79"/>
                    <a:pt x="1105" y="79"/>
                  </a:cubicBezTo>
                  <a:cubicBezTo>
                    <a:pt x="1108" y="93"/>
                    <a:pt x="1108" y="93"/>
                    <a:pt x="1108" y="93"/>
                  </a:cubicBezTo>
                  <a:cubicBezTo>
                    <a:pt x="1108" y="103"/>
                    <a:pt x="1108" y="103"/>
                    <a:pt x="1108" y="103"/>
                  </a:cubicBezTo>
                  <a:cubicBezTo>
                    <a:pt x="1119" y="83"/>
                    <a:pt x="1119" y="83"/>
                    <a:pt x="1119" y="83"/>
                  </a:cubicBezTo>
                  <a:cubicBezTo>
                    <a:pt x="1150" y="52"/>
                    <a:pt x="1150" y="52"/>
                    <a:pt x="1150" y="52"/>
                  </a:cubicBezTo>
                  <a:cubicBezTo>
                    <a:pt x="1105" y="103"/>
                    <a:pt x="1105" y="103"/>
                    <a:pt x="1105" y="103"/>
                  </a:cubicBezTo>
                  <a:cubicBezTo>
                    <a:pt x="1108" y="107"/>
                    <a:pt x="1108" y="107"/>
                    <a:pt x="1108" y="107"/>
                  </a:cubicBezTo>
                  <a:cubicBezTo>
                    <a:pt x="1160" y="76"/>
                    <a:pt x="1160" y="76"/>
                    <a:pt x="1160" y="76"/>
                  </a:cubicBezTo>
                  <a:cubicBezTo>
                    <a:pt x="1105" y="113"/>
                    <a:pt x="1105" y="113"/>
                    <a:pt x="1105" y="113"/>
                  </a:cubicBezTo>
                  <a:cubicBezTo>
                    <a:pt x="1102" y="120"/>
                    <a:pt x="1102" y="120"/>
                    <a:pt x="1102" y="120"/>
                  </a:cubicBezTo>
                  <a:cubicBezTo>
                    <a:pt x="1105" y="124"/>
                    <a:pt x="1105" y="131"/>
                    <a:pt x="1105" y="131"/>
                  </a:cubicBezTo>
                  <a:cubicBezTo>
                    <a:pt x="1112" y="113"/>
                    <a:pt x="1112" y="113"/>
                    <a:pt x="1112" y="113"/>
                  </a:cubicBezTo>
                  <a:cubicBezTo>
                    <a:pt x="1115" y="124"/>
                    <a:pt x="1115" y="124"/>
                    <a:pt x="1115" y="124"/>
                  </a:cubicBezTo>
                  <a:cubicBezTo>
                    <a:pt x="1115" y="113"/>
                    <a:pt x="1115" y="113"/>
                    <a:pt x="1115" y="113"/>
                  </a:cubicBezTo>
                  <a:cubicBezTo>
                    <a:pt x="1119" y="120"/>
                    <a:pt x="1119" y="120"/>
                    <a:pt x="1119" y="120"/>
                  </a:cubicBezTo>
                  <a:cubicBezTo>
                    <a:pt x="1130" y="113"/>
                    <a:pt x="1130" y="113"/>
                    <a:pt x="1130" y="113"/>
                  </a:cubicBezTo>
                  <a:cubicBezTo>
                    <a:pt x="1137" y="110"/>
                    <a:pt x="1137" y="110"/>
                    <a:pt x="1137" y="110"/>
                  </a:cubicBezTo>
                  <a:cubicBezTo>
                    <a:pt x="1192" y="52"/>
                    <a:pt x="1192" y="52"/>
                    <a:pt x="1192" y="52"/>
                  </a:cubicBezTo>
                  <a:cubicBezTo>
                    <a:pt x="1140" y="113"/>
                    <a:pt x="1140" y="113"/>
                    <a:pt x="1140" y="113"/>
                  </a:cubicBezTo>
                  <a:cubicBezTo>
                    <a:pt x="1140" y="120"/>
                    <a:pt x="1140" y="120"/>
                    <a:pt x="1140" y="120"/>
                  </a:cubicBezTo>
                  <a:cubicBezTo>
                    <a:pt x="1143" y="128"/>
                    <a:pt x="1143" y="128"/>
                    <a:pt x="1143" y="128"/>
                  </a:cubicBezTo>
                  <a:cubicBezTo>
                    <a:pt x="1143" y="128"/>
                    <a:pt x="1147" y="124"/>
                    <a:pt x="1150" y="120"/>
                  </a:cubicBezTo>
                  <a:cubicBezTo>
                    <a:pt x="1230" y="65"/>
                    <a:pt x="1230" y="65"/>
                    <a:pt x="1230" y="65"/>
                  </a:cubicBezTo>
                  <a:cubicBezTo>
                    <a:pt x="1202" y="90"/>
                    <a:pt x="1202" y="90"/>
                    <a:pt x="1202" y="90"/>
                  </a:cubicBezTo>
                  <a:cubicBezTo>
                    <a:pt x="1199" y="93"/>
                    <a:pt x="1199" y="93"/>
                    <a:pt x="1199" y="93"/>
                  </a:cubicBezTo>
                  <a:cubicBezTo>
                    <a:pt x="1199" y="93"/>
                    <a:pt x="1171" y="110"/>
                    <a:pt x="1168" y="113"/>
                  </a:cubicBezTo>
                  <a:cubicBezTo>
                    <a:pt x="1164" y="113"/>
                    <a:pt x="1157" y="124"/>
                    <a:pt x="1157" y="124"/>
                  </a:cubicBezTo>
                  <a:cubicBezTo>
                    <a:pt x="1153" y="135"/>
                    <a:pt x="1153" y="135"/>
                    <a:pt x="1153" y="135"/>
                  </a:cubicBezTo>
                  <a:cubicBezTo>
                    <a:pt x="1168" y="128"/>
                    <a:pt x="1168" y="128"/>
                    <a:pt x="1168" y="128"/>
                  </a:cubicBezTo>
                  <a:cubicBezTo>
                    <a:pt x="1178" y="120"/>
                    <a:pt x="1178" y="120"/>
                    <a:pt x="1178" y="120"/>
                  </a:cubicBezTo>
                  <a:cubicBezTo>
                    <a:pt x="1199" y="100"/>
                    <a:pt x="1199" y="100"/>
                    <a:pt x="1199" y="100"/>
                  </a:cubicBezTo>
                  <a:cubicBezTo>
                    <a:pt x="1209" y="86"/>
                    <a:pt x="1209" y="86"/>
                    <a:pt x="1209" y="86"/>
                  </a:cubicBezTo>
                  <a:cubicBezTo>
                    <a:pt x="1195" y="113"/>
                    <a:pt x="1195" y="113"/>
                    <a:pt x="1195" y="113"/>
                  </a:cubicBezTo>
                  <a:cubicBezTo>
                    <a:pt x="1215" y="93"/>
                    <a:pt x="1215" y="93"/>
                    <a:pt x="1215" y="93"/>
                  </a:cubicBezTo>
                  <a:cubicBezTo>
                    <a:pt x="1233" y="79"/>
                    <a:pt x="1233" y="79"/>
                    <a:pt x="1233" y="79"/>
                  </a:cubicBezTo>
                  <a:cubicBezTo>
                    <a:pt x="1233" y="79"/>
                    <a:pt x="1223" y="97"/>
                    <a:pt x="1223" y="100"/>
                  </a:cubicBezTo>
                  <a:cubicBezTo>
                    <a:pt x="1212" y="117"/>
                    <a:pt x="1212" y="117"/>
                    <a:pt x="1212" y="117"/>
                  </a:cubicBezTo>
                  <a:cubicBezTo>
                    <a:pt x="1209" y="117"/>
                    <a:pt x="1195" y="135"/>
                    <a:pt x="1195" y="135"/>
                  </a:cubicBezTo>
                  <a:cubicBezTo>
                    <a:pt x="1185" y="148"/>
                    <a:pt x="1185" y="148"/>
                    <a:pt x="1185" y="148"/>
                  </a:cubicBezTo>
                  <a:cubicBezTo>
                    <a:pt x="1188" y="145"/>
                    <a:pt x="1199" y="141"/>
                    <a:pt x="1202" y="135"/>
                  </a:cubicBezTo>
                  <a:cubicBezTo>
                    <a:pt x="1209" y="124"/>
                    <a:pt x="1215" y="117"/>
                    <a:pt x="1215" y="117"/>
                  </a:cubicBezTo>
                  <a:cubicBezTo>
                    <a:pt x="1223" y="110"/>
                    <a:pt x="1223" y="110"/>
                    <a:pt x="1223" y="110"/>
                  </a:cubicBezTo>
                  <a:cubicBezTo>
                    <a:pt x="1240" y="100"/>
                    <a:pt x="1240" y="100"/>
                    <a:pt x="1240" y="100"/>
                  </a:cubicBezTo>
                  <a:cubicBezTo>
                    <a:pt x="1260" y="55"/>
                    <a:pt x="1260" y="55"/>
                    <a:pt x="1260" y="55"/>
                  </a:cubicBezTo>
                  <a:cubicBezTo>
                    <a:pt x="1237" y="110"/>
                    <a:pt x="1237" y="110"/>
                    <a:pt x="1237" y="110"/>
                  </a:cubicBezTo>
                  <a:cubicBezTo>
                    <a:pt x="1247" y="107"/>
                    <a:pt x="1247" y="107"/>
                    <a:pt x="1247" y="107"/>
                  </a:cubicBezTo>
                  <a:cubicBezTo>
                    <a:pt x="1285" y="62"/>
                    <a:pt x="1285" y="62"/>
                    <a:pt x="1285" y="62"/>
                  </a:cubicBezTo>
                  <a:cubicBezTo>
                    <a:pt x="1247" y="110"/>
                    <a:pt x="1247" y="110"/>
                    <a:pt x="1247" y="110"/>
                  </a:cubicBezTo>
                  <a:cubicBezTo>
                    <a:pt x="1244" y="120"/>
                    <a:pt x="1244" y="120"/>
                    <a:pt x="1244" y="120"/>
                  </a:cubicBezTo>
                  <a:cubicBezTo>
                    <a:pt x="1257" y="107"/>
                    <a:pt x="1257" y="107"/>
                    <a:pt x="1257" y="107"/>
                  </a:cubicBezTo>
                  <a:cubicBezTo>
                    <a:pt x="1254" y="117"/>
                    <a:pt x="1254" y="117"/>
                    <a:pt x="1254" y="117"/>
                  </a:cubicBezTo>
                  <a:cubicBezTo>
                    <a:pt x="1282" y="100"/>
                    <a:pt x="1282" y="100"/>
                    <a:pt x="1282" y="100"/>
                  </a:cubicBezTo>
                  <a:cubicBezTo>
                    <a:pt x="1305" y="76"/>
                    <a:pt x="1305" y="76"/>
                    <a:pt x="1305" y="76"/>
                  </a:cubicBezTo>
                  <a:cubicBezTo>
                    <a:pt x="1295" y="93"/>
                    <a:pt x="1295" y="93"/>
                    <a:pt x="1295" y="93"/>
                  </a:cubicBezTo>
                  <a:cubicBezTo>
                    <a:pt x="1312" y="83"/>
                    <a:pt x="1312" y="83"/>
                    <a:pt x="1312" y="83"/>
                  </a:cubicBezTo>
                  <a:cubicBezTo>
                    <a:pt x="1299" y="93"/>
                    <a:pt x="1299" y="93"/>
                    <a:pt x="1299" y="93"/>
                  </a:cubicBezTo>
                  <a:cubicBezTo>
                    <a:pt x="1299" y="93"/>
                    <a:pt x="1292" y="97"/>
                    <a:pt x="1292" y="100"/>
                  </a:cubicBezTo>
                  <a:cubicBezTo>
                    <a:pt x="1289" y="103"/>
                    <a:pt x="1285" y="110"/>
                    <a:pt x="1285" y="110"/>
                  </a:cubicBezTo>
                  <a:cubicBezTo>
                    <a:pt x="1278" y="120"/>
                    <a:pt x="1278" y="120"/>
                    <a:pt x="1278" y="120"/>
                  </a:cubicBezTo>
                  <a:cubicBezTo>
                    <a:pt x="1267" y="131"/>
                    <a:pt x="1267" y="131"/>
                    <a:pt x="1267" y="131"/>
                  </a:cubicBezTo>
                  <a:cubicBezTo>
                    <a:pt x="1264" y="135"/>
                    <a:pt x="1309" y="103"/>
                    <a:pt x="1309" y="103"/>
                  </a:cubicBezTo>
                  <a:cubicBezTo>
                    <a:pt x="1271" y="131"/>
                    <a:pt x="1271" y="131"/>
                    <a:pt x="1271" y="131"/>
                  </a:cubicBezTo>
                  <a:cubicBezTo>
                    <a:pt x="1260" y="148"/>
                    <a:pt x="1260" y="148"/>
                    <a:pt x="1260" y="148"/>
                  </a:cubicBezTo>
                  <a:cubicBezTo>
                    <a:pt x="1257" y="155"/>
                    <a:pt x="1257" y="155"/>
                    <a:pt x="1257" y="155"/>
                  </a:cubicBezTo>
                  <a:cubicBezTo>
                    <a:pt x="1275" y="148"/>
                    <a:pt x="1275" y="148"/>
                    <a:pt x="1275" y="148"/>
                  </a:cubicBezTo>
                  <a:cubicBezTo>
                    <a:pt x="1282" y="141"/>
                    <a:pt x="1282" y="141"/>
                    <a:pt x="1282" y="141"/>
                  </a:cubicBezTo>
                  <a:cubicBezTo>
                    <a:pt x="1264" y="138"/>
                    <a:pt x="1264" y="138"/>
                    <a:pt x="1264" y="138"/>
                  </a:cubicBezTo>
                  <a:cubicBezTo>
                    <a:pt x="1289" y="135"/>
                    <a:pt x="1289" y="135"/>
                    <a:pt x="1289" y="135"/>
                  </a:cubicBezTo>
                  <a:cubicBezTo>
                    <a:pt x="1299" y="117"/>
                    <a:pt x="1299" y="117"/>
                    <a:pt x="1299" y="117"/>
                  </a:cubicBezTo>
                  <a:cubicBezTo>
                    <a:pt x="1319" y="86"/>
                    <a:pt x="1319" y="86"/>
                    <a:pt x="1319" y="86"/>
                  </a:cubicBezTo>
                  <a:cubicBezTo>
                    <a:pt x="1309" y="113"/>
                    <a:pt x="1309" y="113"/>
                    <a:pt x="1309" y="113"/>
                  </a:cubicBezTo>
                  <a:cubicBezTo>
                    <a:pt x="1302" y="103"/>
                    <a:pt x="1302" y="103"/>
                    <a:pt x="1302" y="103"/>
                  </a:cubicBezTo>
                  <a:cubicBezTo>
                    <a:pt x="1361" y="90"/>
                    <a:pt x="1361" y="90"/>
                    <a:pt x="1361" y="90"/>
                  </a:cubicBezTo>
                  <a:cubicBezTo>
                    <a:pt x="1299" y="107"/>
                    <a:pt x="1299" y="107"/>
                    <a:pt x="1299" y="107"/>
                  </a:cubicBezTo>
                  <a:cubicBezTo>
                    <a:pt x="1305" y="117"/>
                    <a:pt x="1305" y="117"/>
                    <a:pt x="1305" y="117"/>
                  </a:cubicBezTo>
                  <a:cubicBezTo>
                    <a:pt x="1305" y="117"/>
                    <a:pt x="1305" y="120"/>
                    <a:pt x="1305" y="124"/>
                  </a:cubicBezTo>
                  <a:cubicBezTo>
                    <a:pt x="1302" y="131"/>
                    <a:pt x="1302" y="131"/>
                    <a:pt x="1302" y="131"/>
                  </a:cubicBezTo>
                  <a:cubicBezTo>
                    <a:pt x="1334" y="107"/>
                    <a:pt x="1334" y="107"/>
                    <a:pt x="1334" y="107"/>
                  </a:cubicBezTo>
                  <a:cubicBezTo>
                    <a:pt x="1347" y="100"/>
                    <a:pt x="1347" y="100"/>
                    <a:pt x="1347" y="100"/>
                  </a:cubicBezTo>
                  <a:cubicBezTo>
                    <a:pt x="1316" y="131"/>
                    <a:pt x="1316" y="131"/>
                    <a:pt x="1316" y="131"/>
                  </a:cubicBezTo>
                  <a:cubicBezTo>
                    <a:pt x="1309" y="138"/>
                    <a:pt x="1309" y="138"/>
                    <a:pt x="1309" y="138"/>
                  </a:cubicBezTo>
                  <a:cubicBezTo>
                    <a:pt x="1340" y="128"/>
                    <a:pt x="1340" y="128"/>
                    <a:pt x="1340" y="128"/>
                  </a:cubicBezTo>
                  <a:cubicBezTo>
                    <a:pt x="1347" y="128"/>
                    <a:pt x="1347" y="128"/>
                    <a:pt x="1347" y="128"/>
                  </a:cubicBezTo>
                  <a:cubicBezTo>
                    <a:pt x="1319" y="138"/>
                    <a:pt x="1319" y="138"/>
                    <a:pt x="1319" y="138"/>
                  </a:cubicBezTo>
                  <a:cubicBezTo>
                    <a:pt x="1309" y="141"/>
                    <a:pt x="1309" y="141"/>
                    <a:pt x="1309" y="141"/>
                  </a:cubicBezTo>
                  <a:cubicBezTo>
                    <a:pt x="1312" y="141"/>
                    <a:pt x="1337" y="138"/>
                    <a:pt x="1337" y="138"/>
                  </a:cubicBezTo>
                  <a:cubicBezTo>
                    <a:pt x="1337" y="138"/>
                    <a:pt x="1350" y="141"/>
                    <a:pt x="1350" y="135"/>
                  </a:cubicBezTo>
                  <a:cubicBezTo>
                    <a:pt x="1350" y="128"/>
                    <a:pt x="1361" y="97"/>
                    <a:pt x="1361" y="97"/>
                  </a:cubicBezTo>
                  <a:cubicBezTo>
                    <a:pt x="1350" y="141"/>
                    <a:pt x="1350" y="141"/>
                    <a:pt x="1350" y="141"/>
                  </a:cubicBezTo>
                  <a:cubicBezTo>
                    <a:pt x="1389" y="103"/>
                    <a:pt x="1389" y="103"/>
                    <a:pt x="1389" y="103"/>
                  </a:cubicBezTo>
                  <a:cubicBezTo>
                    <a:pt x="1375" y="124"/>
                    <a:pt x="1375" y="124"/>
                    <a:pt x="1375" y="124"/>
                  </a:cubicBezTo>
                  <a:cubicBezTo>
                    <a:pt x="1392" y="110"/>
                    <a:pt x="1392" y="110"/>
                    <a:pt x="1392" y="110"/>
                  </a:cubicBezTo>
                  <a:cubicBezTo>
                    <a:pt x="1368" y="141"/>
                    <a:pt x="1368" y="141"/>
                    <a:pt x="1368" y="141"/>
                  </a:cubicBezTo>
                  <a:cubicBezTo>
                    <a:pt x="1399" y="135"/>
                    <a:pt x="1399" y="135"/>
                    <a:pt x="1399" y="135"/>
                  </a:cubicBezTo>
                  <a:cubicBezTo>
                    <a:pt x="1361" y="141"/>
                    <a:pt x="1361" y="141"/>
                    <a:pt x="1361" y="141"/>
                  </a:cubicBezTo>
                  <a:cubicBezTo>
                    <a:pt x="1361" y="148"/>
                    <a:pt x="1361" y="148"/>
                    <a:pt x="1361" y="148"/>
                  </a:cubicBezTo>
                  <a:cubicBezTo>
                    <a:pt x="1392" y="148"/>
                    <a:pt x="1392" y="148"/>
                    <a:pt x="1392" y="148"/>
                  </a:cubicBezTo>
                  <a:cubicBezTo>
                    <a:pt x="1364" y="152"/>
                    <a:pt x="1364" y="152"/>
                    <a:pt x="1364" y="152"/>
                  </a:cubicBezTo>
                  <a:cubicBezTo>
                    <a:pt x="1364" y="152"/>
                    <a:pt x="1385" y="152"/>
                    <a:pt x="1382" y="152"/>
                  </a:cubicBezTo>
                  <a:cubicBezTo>
                    <a:pt x="1378" y="152"/>
                    <a:pt x="1350" y="158"/>
                    <a:pt x="1350" y="158"/>
                  </a:cubicBezTo>
                  <a:cubicBezTo>
                    <a:pt x="1378" y="162"/>
                    <a:pt x="1378" y="162"/>
                    <a:pt x="1378" y="162"/>
                  </a:cubicBezTo>
                  <a:cubicBezTo>
                    <a:pt x="1350" y="165"/>
                    <a:pt x="1350" y="165"/>
                    <a:pt x="1350" y="165"/>
                  </a:cubicBezTo>
                  <a:cubicBezTo>
                    <a:pt x="1350" y="165"/>
                    <a:pt x="1375" y="165"/>
                    <a:pt x="1371" y="165"/>
                  </a:cubicBezTo>
                  <a:cubicBezTo>
                    <a:pt x="1371" y="165"/>
                    <a:pt x="1361" y="165"/>
                    <a:pt x="1357" y="168"/>
                  </a:cubicBezTo>
                  <a:cubicBezTo>
                    <a:pt x="1350" y="179"/>
                    <a:pt x="1350" y="179"/>
                    <a:pt x="1350" y="179"/>
                  </a:cubicBezTo>
                  <a:cubicBezTo>
                    <a:pt x="1350" y="186"/>
                    <a:pt x="1350" y="186"/>
                    <a:pt x="1350" y="186"/>
                  </a:cubicBezTo>
                  <a:cubicBezTo>
                    <a:pt x="1368" y="176"/>
                    <a:pt x="1368" y="176"/>
                    <a:pt x="1368" y="176"/>
                  </a:cubicBezTo>
                  <a:cubicBezTo>
                    <a:pt x="1382" y="172"/>
                    <a:pt x="1382" y="172"/>
                    <a:pt x="1382" y="172"/>
                  </a:cubicBezTo>
                  <a:cubicBezTo>
                    <a:pt x="1399" y="117"/>
                    <a:pt x="1399" y="117"/>
                    <a:pt x="1399" y="117"/>
                  </a:cubicBezTo>
                  <a:cubicBezTo>
                    <a:pt x="1378" y="176"/>
                    <a:pt x="1378" y="176"/>
                    <a:pt x="1378" y="176"/>
                  </a:cubicBezTo>
                  <a:cubicBezTo>
                    <a:pt x="1423" y="152"/>
                    <a:pt x="1423" y="152"/>
                    <a:pt x="1423" y="152"/>
                  </a:cubicBezTo>
                  <a:cubicBezTo>
                    <a:pt x="1368" y="186"/>
                    <a:pt x="1368" y="186"/>
                    <a:pt x="1368" y="186"/>
                  </a:cubicBezTo>
                  <a:cubicBezTo>
                    <a:pt x="1371" y="193"/>
                    <a:pt x="1371" y="193"/>
                    <a:pt x="1371" y="193"/>
                  </a:cubicBezTo>
                  <a:cubicBezTo>
                    <a:pt x="1378" y="186"/>
                    <a:pt x="1378" y="186"/>
                    <a:pt x="1378" y="186"/>
                  </a:cubicBezTo>
                  <a:cubicBezTo>
                    <a:pt x="1371" y="200"/>
                    <a:pt x="1371" y="200"/>
                    <a:pt x="1371" y="200"/>
                  </a:cubicBezTo>
                  <a:cubicBezTo>
                    <a:pt x="1368" y="206"/>
                    <a:pt x="1368" y="206"/>
                    <a:pt x="1368" y="206"/>
                  </a:cubicBezTo>
                  <a:cubicBezTo>
                    <a:pt x="1392" y="200"/>
                    <a:pt x="1392" y="200"/>
                    <a:pt x="1392" y="200"/>
                  </a:cubicBezTo>
                  <a:cubicBezTo>
                    <a:pt x="1427" y="179"/>
                    <a:pt x="1427" y="179"/>
                    <a:pt x="1427" y="179"/>
                  </a:cubicBezTo>
                  <a:cubicBezTo>
                    <a:pt x="1447" y="145"/>
                    <a:pt x="1447" y="145"/>
                    <a:pt x="1447" y="145"/>
                  </a:cubicBezTo>
                  <a:cubicBezTo>
                    <a:pt x="1423" y="186"/>
                    <a:pt x="1423" y="186"/>
                    <a:pt x="1423" y="186"/>
                  </a:cubicBezTo>
                  <a:cubicBezTo>
                    <a:pt x="1412" y="183"/>
                    <a:pt x="1412" y="183"/>
                    <a:pt x="1412" y="183"/>
                  </a:cubicBezTo>
                  <a:cubicBezTo>
                    <a:pt x="1475" y="158"/>
                    <a:pt x="1475" y="158"/>
                    <a:pt x="1475" y="158"/>
                  </a:cubicBezTo>
                  <a:cubicBezTo>
                    <a:pt x="1406" y="186"/>
                    <a:pt x="1406" y="186"/>
                    <a:pt x="1406" y="186"/>
                  </a:cubicBezTo>
                  <a:cubicBezTo>
                    <a:pt x="1409" y="190"/>
                    <a:pt x="1409" y="190"/>
                    <a:pt x="1409" y="190"/>
                  </a:cubicBezTo>
                  <a:cubicBezTo>
                    <a:pt x="1423" y="186"/>
                    <a:pt x="1423" y="186"/>
                    <a:pt x="1423" y="186"/>
                  </a:cubicBezTo>
                  <a:cubicBezTo>
                    <a:pt x="1468" y="168"/>
                    <a:pt x="1468" y="168"/>
                    <a:pt x="1468" y="168"/>
                  </a:cubicBezTo>
                  <a:cubicBezTo>
                    <a:pt x="1423" y="193"/>
                    <a:pt x="1423" y="193"/>
                    <a:pt x="1423" y="193"/>
                  </a:cubicBezTo>
                  <a:cubicBezTo>
                    <a:pt x="1416" y="200"/>
                    <a:pt x="1416" y="200"/>
                    <a:pt x="1416" y="200"/>
                  </a:cubicBezTo>
                  <a:cubicBezTo>
                    <a:pt x="1412" y="206"/>
                    <a:pt x="1412" y="206"/>
                    <a:pt x="1412" y="206"/>
                  </a:cubicBezTo>
                  <a:cubicBezTo>
                    <a:pt x="1402" y="217"/>
                    <a:pt x="1402" y="217"/>
                    <a:pt x="1402" y="217"/>
                  </a:cubicBezTo>
                  <a:cubicBezTo>
                    <a:pt x="1427" y="206"/>
                    <a:pt x="1427" y="206"/>
                    <a:pt x="1427" y="206"/>
                  </a:cubicBezTo>
                  <a:cubicBezTo>
                    <a:pt x="1454" y="196"/>
                    <a:pt x="1454" y="196"/>
                    <a:pt x="1454" y="196"/>
                  </a:cubicBezTo>
                  <a:cubicBezTo>
                    <a:pt x="1430" y="210"/>
                    <a:pt x="1430" y="210"/>
                    <a:pt x="1430" y="210"/>
                  </a:cubicBezTo>
                  <a:cubicBezTo>
                    <a:pt x="1406" y="217"/>
                    <a:pt x="1406" y="217"/>
                    <a:pt x="1406" y="217"/>
                  </a:cubicBezTo>
                  <a:cubicBezTo>
                    <a:pt x="1454" y="196"/>
                    <a:pt x="1454" y="196"/>
                    <a:pt x="1454" y="196"/>
                  </a:cubicBezTo>
                  <a:cubicBezTo>
                    <a:pt x="1434" y="217"/>
                    <a:pt x="1434" y="217"/>
                    <a:pt x="1434" y="217"/>
                  </a:cubicBezTo>
                  <a:cubicBezTo>
                    <a:pt x="1412" y="231"/>
                    <a:pt x="1412" y="231"/>
                    <a:pt x="1412" y="231"/>
                  </a:cubicBezTo>
                  <a:cubicBezTo>
                    <a:pt x="1412" y="231"/>
                    <a:pt x="1399" y="238"/>
                    <a:pt x="1409" y="234"/>
                  </a:cubicBezTo>
                  <a:cubicBezTo>
                    <a:pt x="1423" y="231"/>
                    <a:pt x="1464" y="213"/>
                    <a:pt x="1464" y="213"/>
                  </a:cubicBezTo>
                  <a:cubicBezTo>
                    <a:pt x="1430" y="234"/>
                    <a:pt x="1430" y="234"/>
                    <a:pt x="1430" y="234"/>
                  </a:cubicBezTo>
                  <a:cubicBezTo>
                    <a:pt x="1444" y="234"/>
                    <a:pt x="1444" y="234"/>
                    <a:pt x="1444" y="234"/>
                  </a:cubicBezTo>
                  <a:cubicBezTo>
                    <a:pt x="1475" y="224"/>
                    <a:pt x="1475" y="224"/>
                    <a:pt x="1475" y="224"/>
                  </a:cubicBezTo>
                  <a:cubicBezTo>
                    <a:pt x="1475" y="224"/>
                    <a:pt x="1489" y="220"/>
                    <a:pt x="1489" y="217"/>
                  </a:cubicBezTo>
                  <a:cubicBezTo>
                    <a:pt x="1520" y="179"/>
                    <a:pt x="1520" y="179"/>
                    <a:pt x="1520" y="179"/>
                  </a:cubicBezTo>
                  <a:cubicBezTo>
                    <a:pt x="1482" y="224"/>
                    <a:pt x="1482" y="224"/>
                    <a:pt x="1482" y="224"/>
                  </a:cubicBezTo>
                  <a:cubicBezTo>
                    <a:pt x="1506" y="217"/>
                    <a:pt x="1506" y="217"/>
                    <a:pt x="1506" y="217"/>
                  </a:cubicBezTo>
                  <a:cubicBezTo>
                    <a:pt x="1468" y="234"/>
                    <a:pt x="1468" y="234"/>
                    <a:pt x="1468" y="234"/>
                  </a:cubicBezTo>
                  <a:cubicBezTo>
                    <a:pt x="1461" y="248"/>
                    <a:pt x="1461" y="248"/>
                    <a:pt x="1461" y="248"/>
                  </a:cubicBezTo>
                  <a:cubicBezTo>
                    <a:pt x="1509" y="231"/>
                    <a:pt x="1509" y="231"/>
                    <a:pt x="1509" y="231"/>
                  </a:cubicBezTo>
                  <a:cubicBezTo>
                    <a:pt x="1464" y="251"/>
                    <a:pt x="1464" y="251"/>
                    <a:pt x="1464" y="251"/>
                  </a:cubicBezTo>
                  <a:cubicBezTo>
                    <a:pt x="1527" y="251"/>
                    <a:pt x="1527" y="251"/>
                    <a:pt x="1527" y="251"/>
                  </a:cubicBezTo>
                  <a:cubicBezTo>
                    <a:pt x="1454" y="261"/>
                    <a:pt x="1454" y="261"/>
                    <a:pt x="1454" y="261"/>
                  </a:cubicBezTo>
                  <a:cubicBezTo>
                    <a:pt x="1451" y="265"/>
                    <a:pt x="1451" y="265"/>
                    <a:pt x="1451" y="265"/>
                  </a:cubicBezTo>
                  <a:cubicBezTo>
                    <a:pt x="1447" y="268"/>
                    <a:pt x="1447" y="268"/>
                    <a:pt x="1447" y="268"/>
                  </a:cubicBezTo>
                  <a:cubicBezTo>
                    <a:pt x="1513" y="261"/>
                    <a:pt x="1513" y="261"/>
                    <a:pt x="1513" y="261"/>
                  </a:cubicBezTo>
                  <a:cubicBezTo>
                    <a:pt x="1479" y="268"/>
                    <a:pt x="1479" y="268"/>
                    <a:pt x="1479" y="268"/>
                  </a:cubicBezTo>
                  <a:cubicBezTo>
                    <a:pt x="1479" y="272"/>
                    <a:pt x="1479" y="272"/>
                    <a:pt x="1479" y="272"/>
                  </a:cubicBezTo>
                  <a:cubicBezTo>
                    <a:pt x="1479" y="272"/>
                    <a:pt x="1486" y="275"/>
                    <a:pt x="1496" y="275"/>
                  </a:cubicBezTo>
                  <a:cubicBezTo>
                    <a:pt x="1502" y="275"/>
                    <a:pt x="1509" y="279"/>
                    <a:pt x="1516" y="275"/>
                  </a:cubicBezTo>
                  <a:cubicBezTo>
                    <a:pt x="1523" y="268"/>
                    <a:pt x="1547" y="258"/>
                    <a:pt x="1547" y="258"/>
                  </a:cubicBezTo>
                  <a:cubicBezTo>
                    <a:pt x="1527" y="272"/>
                    <a:pt x="1527" y="272"/>
                    <a:pt x="1527" y="272"/>
                  </a:cubicBezTo>
                  <a:cubicBezTo>
                    <a:pt x="1547" y="272"/>
                    <a:pt x="1547" y="272"/>
                    <a:pt x="1547" y="272"/>
                  </a:cubicBezTo>
                  <a:cubicBezTo>
                    <a:pt x="1531" y="279"/>
                    <a:pt x="1531" y="279"/>
                    <a:pt x="1531" y="279"/>
                  </a:cubicBezTo>
                  <a:cubicBezTo>
                    <a:pt x="1537" y="279"/>
                    <a:pt x="1537" y="279"/>
                    <a:pt x="1537" y="279"/>
                  </a:cubicBezTo>
                  <a:cubicBezTo>
                    <a:pt x="1471" y="300"/>
                    <a:pt x="1471" y="300"/>
                    <a:pt x="1471" y="300"/>
                  </a:cubicBezTo>
                  <a:cubicBezTo>
                    <a:pt x="1513" y="296"/>
                    <a:pt x="1513" y="296"/>
                    <a:pt x="1513" y="296"/>
                  </a:cubicBezTo>
                  <a:cubicBezTo>
                    <a:pt x="1461" y="300"/>
                    <a:pt x="1461" y="300"/>
                    <a:pt x="1461" y="300"/>
                  </a:cubicBezTo>
                  <a:cubicBezTo>
                    <a:pt x="1461" y="306"/>
                    <a:pt x="1461" y="306"/>
                    <a:pt x="1461" y="306"/>
                  </a:cubicBezTo>
                  <a:cubicBezTo>
                    <a:pt x="1454" y="313"/>
                    <a:pt x="1454" y="313"/>
                    <a:pt x="1454" y="313"/>
                  </a:cubicBezTo>
                  <a:cubicBezTo>
                    <a:pt x="1454" y="317"/>
                    <a:pt x="1486" y="313"/>
                    <a:pt x="1486" y="313"/>
                  </a:cubicBezTo>
                  <a:cubicBezTo>
                    <a:pt x="1506" y="303"/>
                    <a:pt x="1506" y="303"/>
                    <a:pt x="1506" y="303"/>
                  </a:cubicBezTo>
                  <a:cubicBezTo>
                    <a:pt x="1554" y="272"/>
                    <a:pt x="1554" y="272"/>
                    <a:pt x="1554" y="272"/>
                  </a:cubicBezTo>
                  <a:cubicBezTo>
                    <a:pt x="1537" y="289"/>
                    <a:pt x="1537" y="289"/>
                    <a:pt x="1537" y="289"/>
                  </a:cubicBezTo>
                  <a:cubicBezTo>
                    <a:pt x="1561" y="286"/>
                    <a:pt x="1561" y="286"/>
                    <a:pt x="1561" y="286"/>
                  </a:cubicBezTo>
                  <a:cubicBezTo>
                    <a:pt x="1541" y="289"/>
                    <a:pt x="1541" y="289"/>
                    <a:pt x="1541" y="289"/>
                  </a:cubicBezTo>
                  <a:cubicBezTo>
                    <a:pt x="1551" y="293"/>
                    <a:pt x="1551" y="293"/>
                    <a:pt x="1551" y="293"/>
                  </a:cubicBezTo>
                  <a:cubicBezTo>
                    <a:pt x="1534" y="293"/>
                    <a:pt x="1534" y="293"/>
                    <a:pt x="1534" y="293"/>
                  </a:cubicBezTo>
                  <a:cubicBezTo>
                    <a:pt x="1523" y="300"/>
                    <a:pt x="1523" y="300"/>
                    <a:pt x="1523" y="300"/>
                  </a:cubicBezTo>
                  <a:cubicBezTo>
                    <a:pt x="1509" y="310"/>
                    <a:pt x="1509" y="310"/>
                    <a:pt x="1509" y="310"/>
                  </a:cubicBezTo>
                  <a:cubicBezTo>
                    <a:pt x="1541" y="303"/>
                    <a:pt x="1541" y="303"/>
                    <a:pt x="1541" y="303"/>
                  </a:cubicBezTo>
                  <a:cubicBezTo>
                    <a:pt x="1509" y="310"/>
                    <a:pt x="1509" y="310"/>
                    <a:pt x="1509" y="310"/>
                  </a:cubicBezTo>
                  <a:cubicBezTo>
                    <a:pt x="1496" y="327"/>
                    <a:pt x="1496" y="327"/>
                    <a:pt x="1496" y="327"/>
                  </a:cubicBezTo>
                  <a:cubicBezTo>
                    <a:pt x="1551" y="324"/>
                    <a:pt x="1551" y="324"/>
                    <a:pt x="1551" y="324"/>
                  </a:cubicBezTo>
                  <a:cubicBezTo>
                    <a:pt x="1489" y="327"/>
                    <a:pt x="1489" y="327"/>
                    <a:pt x="1489" y="327"/>
                  </a:cubicBezTo>
                  <a:cubicBezTo>
                    <a:pt x="1499" y="338"/>
                    <a:pt x="1499" y="338"/>
                    <a:pt x="1499" y="338"/>
                  </a:cubicBezTo>
                  <a:cubicBezTo>
                    <a:pt x="1534" y="338"/>
                    <a:pt x="1534" y="338"/>
                    <a:pt x="1534" y="338"/>
                  </a:cubicBezTo>
                  <a:cubicBezTo>
                    <a:pt x="1520" y="341"/>
                    <a:pt x="1520" y="341"/>
                    <a:pt x="1520" y="341"/>
                  </a:cubicBezTo>
                  <a:cubicBezTo>
                    <a:pt x="1537" y="348"/>
                    <a:pt x="1537" y="348"/>
                    <a:pt x="1537" y="348"/>
                  </a:cubicBezTo>
                  <a:cubicBezTo>
                    <a:pt x="1489" y="334"/>
                    <a:pt x="1489" y="334"/>
                    <a:pt x="1489" y="334"/>
                  </a:cubicBezTo>
                  <a:cubicBezTo>
                    <a:pt x="1486" y="341"/>
                    <a:pt x="1486" y="341"/>
                    <a:pt x="1486" y="341"/>
                  </a:cubicBezTo>
                  <a:cubicBezTo>
                    <a:pt x="1520" y="348"/>
                    <a:pt x="1520" y="348"/>
                    <a:pt x="1520" y="348"/>
                  </a:cubicBezTo>
                  <a:cubicBezTo>
                    <a:pt x="1534" y="354"/>
                    <a:pt x="1534" y="354"/>
                    <a:pt x="1534" y="354"/>
                  </a:cubicBezTo>
                  <a:cubicBezTo>
                    <a:pt x="1579" y="334"/>
                    <a:pt x="1579" y="334"/>
                    <a:pt x="1579" y="334"/>
                  </a:cubicBezTo>
                  <a:cubicBezTo>
                    <a:pt x="1541" y="354"/>
                    <a:pt x="1541" y="354"/>
                    <a:pt x="1541" y="354"/>
                  </a:cubicBezTo>
                  <a:cubicBezTo>
                    <a:pt x="1561" y="354"/>
                    <a:pt x="1561" y="354"/>
                    <a:pt x="1561" y="354"/>
                  </a:cubicBezTo>
                  <a:cubicBezTo>
                    <a:pt x="1516" y="358"/>
                    <a:pt x="1516" y="358"/>
                    <a:pt x="1516" y="358"/>
                  </a:cubicBezTo>
                  <a:cubicBezTo>
                    <a:pt x="1558" y="358"/>
                    <a:pt x="1558" y="358"/>
                    <a:pt x="1558" y="358"/>
                  </a:cubicBezTo>
                  <a:cubicBezTo>
                    <a:pt x="1564" y="361"/>
                    <a:pt x="1564" y="361"/>
                    <a:pt x="1564" y="361"/>
                  </a:cubicBezTo>
                  <a:cubicBezTo>
                    <a:pt x="1561" y="365"/>
                    <a:pt x="1561" y="365"/>
                    <a:pt x="1561" y="365"/>
                  </a:cubicBezTo>
                  <a:cubicBezTo>
                    <a:pt x="1541" y="368"/>
                    <a:pt x="1541" y="368"/>
                    <a:pt x="1541" y="368"/>
                  </a:cubicBezTo>
                  <a:cubicBezTo>
                    <a:pt x="1516" y="379"/>
                    <a:pt x="1516" y="379"/>
                    <a:pt x="1516" y="379"/>
                  </a:cubicBezTo>
                  <a:cubicBezTo>
                    <a:pt x="1561" y="368"/>
                    <a:pt x="1561" y="368"/>
                    <a:pt x="1561" y="368"/>
                  </a:cubicBezTo>
                  <a:cubicBezTo>
                    <a:pt x="1499" y="379"/>
                    <a:pt x="1499" y="379"/>
                    <a:pt x="1499" y="379"/>
                  </a:cubicBezTo>
                  <a:cubicBezTo>
                    <a:pt x="1489" y="389"/>
                    <a:pt x="1489" y="389"/>
                    <a:pt x="1489" y="389"/>
                  </a:cubicBezTo>
                  <a:cubicBezTo>
                    <a:pt x="1513" y="386"/>
                    <a:pt x="1513" y="386"/>
                    <a:pt x="1513" y="386"/>
                  </a:cubicBezTo>
                  <a:cubicBezTo>
                    <a:pt x="1516" y="386"/>
                    <a:pt x="1572" y="365"/>
                    <a:pt x="1572" y="365"/>
                  </a:cubicBezTo>
                  <a:cubicBezTo>
                    <a:pt x="1568" y="376"/>
                    <a:pt x="1568" y="376"/>
                    <a:pt x="1568" y="376"/>
                  </a:cubicBezTo>
                  <a:cubicBezTo>
                    <a:pt x="1551" y="379"/>
                    <a:pt x="1551" y="379"/>
                    <a:pt x="1551" y="379"/>
                  </a:cubicBezTo>
                  <a:cubicBezTo>
                    <a:pt x="1564" y="382"/>
                    <a:pt x="1564" y="382"/>
                    <a:pt x="1564" y="382"/>
                  </a:cubicBezTo>
                  <a:cubicBezTo>
                    <a:pt x="1582" y="376"/>
                    <a:pt x="1582" y="376"/>
                    <a:pt x="1582" y="376"/>
                  </a:cubicBezTo>
                  <a:cubicBezTo>
                    <a:pt x="1558" y="386"/>
                    <a:pt x="1558" y="386"/>
                    <a:pt x="1558" y="386"/>
                  </a:cubicBezTo>
                  <a:cubicBezTo>
                    <a:pt x="1586" y="382"/>
                    <a:pt x="1586" y="382"/>
                    <a:pt x="1586" y="382"/>
                  </a:cubicBezTo>
                  <a:cubicBezTo>
                    <a:pt x="1544" y="396"/>
                    <a:pt x="1544" y="396"/>
                    <a:pt x="1544" y="396"/>
                  </a:cubicBezTo>
                  <a:cubicBezTo>
                    <a:pt x="1531" y="406"/>
                    <a:pt x="1531" y="406"/>
                    <a:pt x="1531" y="406"/>
                  </a:cubicBezTo>
                  <a:cubicBezTo>
                    <a:pt x="1527" y="409"/>
                    <a:pt x="1527" y="409"/>
                    <a:pt x="1527" y="409"/>
                  </a:cubicBezTo>
                  <a:cubicBezTo>
                    <a:pt x="1575" y="389"/>
                    <a:pt x="1575" y="389"/>
                    <a:pt x="1575" y="389"/>
                  </a:cubicBezTo>
                  <a:cubicBezTo>
                    <a:pt x="1531" y="409"/>
                    <a:pt x="1531" y="409"/>
                    <a:pt x="1531" y="409"/>
                  </a:cubicBezTo>
                  <a:cubicBezTo>
                    <a:pt x="1523" y="416"/>
                    <a:pt x="1523" y="416"/>
                    <a:pt x="1523" y="416"/>
                  </a:cubicBezTo>
                  <a:cubicBezTo>
                    <a:pt x="1531" y="420"/>
                    <a:pt x="1531" y="420"/>
                    <a:pt x="1531" y="420"/>
                  </a:cubicBezTo>
                  <a:cubicBezTo>
                    <a:pt x="1520" y="424"/>
                    <a:pt x="1520" y="424"/>
                    <a:pt x="1520" y="424"/>
                  </a:cubicBezTo>
                  <a:cubicBezTo>
                    <a:pt x="1596" y="406"/>
                    <a:pt x="1596" y="406"/>
                    <a:pt x="1596" y="406"/>
                  </a:cubicBezTo>
                  <a:cubicBezTo>
                    <a:pt x="1541" y="424"/>
                    <a:pt x="1541" y="424"/>
                    <a:pt x="1541" y="424"/>
                  </a:cubicBezTo>
                  <a:cubicBezTo>
                    <a:pt x="1531" y="416"/>
                    <a:pt x="1531" y="416"/>
                    <a:pt x="1531" y="416"/>
                  </a:cubicBezTo>
                  <a:cubicBezTo>
                    <a:pt x="1606" y="420"/>
                    <a:pt x="1606" y="420"/>
                    <a:pt x="1606" y="420"/>
                  </a:cubicBezTo>
                  <a:cubicBezTo>
                    <a:pt x="1544" y="413"/>
                    <a:pt x="1544" y="413"/>
                    <a:pt x="1544" y="413"/>
                  </a:cubicBezTo>
                  <a:cubicBezTo>
                    <a:pt x="1523" y="427"/>
                    <a:pt x="1523" y="427"/>
                    <a:pt x="1523" y="427"/>
                  </a:cubicBezTo>
                  <a:cubicBezTo>
                    <a:pt x="1520" y="434"/>
                    <a:pt x="1520" y="434"/>
                    <a:pt x="1520" y="434"/>
                  </a:cubicBezTo>
                  <a:cubicBezTo>
                    <a:pt x="1541" y="434"/>
                    <a:pt x="1541" y="434"/>
                    <a:pt x="1541" y="434"/>
                  </a:cubicBezTo>
                  <a:cubicBezTo>
                    <a:pt x="1603" y="413"/>
                    <a:pt x="1603" y="413"/>
                    <a:pt x="1603" y="413"/>
                  </a:cubicBezTo>
                  <a:cubicBezTo>
                    <a:pt x="1534" y="437"/>
                    <a:pt x="1534" y="437"/>
                    <a:pt x="1534" y="437"/>
                  </a:cubicBezTo>
                  <a:cubicBezTo>
                    <a:pt x="1575" y="441"/>
                    <a:pt x="1575" y="441"/>
                    <a:pt x="1575" y="441"/>
                  </a:cubicBezTo>
                  <a:cubicBezTo>
                    <a:pt x="1516" y="444"/>
                    <a:pt x="1516" y="444"/>
                    <a:pt x="1516" y="444"/>
                  </a:cubicBezTo>
                  <a:cubicBezTo>
                    <a:pt x="1520" y="451"/>
                    <a:pt x="1520" y="451"/>
                    <a:pt x="1520" y="451"/>
                  </a:cubicBezTo>
                  <a:cubicBezTo>
                    <a:pt x="1572" y="448"/>
                    <a:pt x="1572" y="448"/>
                    <a:pt x="1572" y="448"/>
                  </a:cubicBezTo>
                  <a:cubicBezTo>
                    <a:pt x="1520" y="454"/>
                    <a:pt x="1520" y="454"/>
                    <a:pt x="1520" y="454"/>
                  </a:cubicBezTo>
                  <a:cubicBezTo>
                    <a:pt x="1516" y="454"/>
                    <a:pt x="1516" y="454"/>
                    <a:pt x="1516" y="454"/>
                  </a:cubicBezTo>
                  <a:cubicBezTo>
                    <a:pt x="1596" y="461"/>
                    <a:pt x="1596" y="461"/>
                    <a:pt x="1596" y="461"/>
                  </a:cubicBezTo>
                  <a:cubicBezTo>
                    <a:pt x="1541" y="461"/>
                    <a:pt x="1541" y="461"/>
                    <a:pt x="1541" y="461"/>
                  </a:cubicBezTo>
                  <a:cubicBezTo>
                    <a:pt x="1554" y="464"/>
                    <a:pt x="1554" y="464"/>
                    <a:pt x="1554" y="464"/>
                  </a:cubicBezTo>
                  <a:cubicBezTo>
                    <a:pt x="1599" y="464"/>
                    <a:pt x="1599" y="464"/>
                    <a:pt x="1599" y="464"/>
                  </a:cubicBezTo>
                  <a:cubicBezTo>
                    <a:pt x="1558" y="468"/>
                    <a:pt x="1558" y="468"/>
                    <a:pt x="1558" y="468"/>
                  </a:cubicBezTo>
                  <a:cubicBezTo>
                    <a:pt x="1606" y="479"/>
                    <a:pt x="1606" y="479"/>
                    <a:pt x="1606" y="479"/>
                  </a:cubicBezTo>
                  <a:cubicBezTo>
                    <a:pt x="1561" y="475"/>
                    <a:pt x="1561" y="475"/>
                    <a:pt x="1561" y="475"/>
                  </a:cubicBezTo>
                  <a:cubicBezTo>
                    <a:pt x="1586" y="482"/>
                    <a:pt x="1586" y="482"/>
                    <a:pt x="1586" y="482"/>
                  </a:cubicBezTo>
                  <a:cubicBezTo>
                    <a:pt x="1554" y="486"/>
                    <a:pt x="1554" y="486"/>
                    <a:pt x="1554" y="486"/>
                  </a:cubicBezTo>
                  <a:cubicBezTo>
                    <a:pt x="1586" y="486"/>
                    <a:pt x="1586" y="486"/>
                    <a:pt x="1586" y="486"/>
                  </a:cubicBezTo>
                  <a:cubicBezTo>
                    <a:pt x="1554" y="489"/>
                    <a:pt x="1554" y="489"/>
                    <a:pt x="1554" y="489"/>
                  </a:cubicBezTo>
                  <a:cubicBezTo>
                    <a:pt x="1547" y="489"/>
                    <a:pt x="1547" y="489"/>
                    <a:pt x="1547" y="489"/>
                  </a:cubicBezTo>
                  <a:cubicBezTo>
                    <a:pt x="1606" y="499"/>
                    <a:pt x="1606" y="499"/>
                    <a:pt x="1606" y="499"/>
                  </a:cubicBezTo>
                  <a:cubicBezTo>
                    <a:pt x="1561" y="496"/>
                    <a:pt x="1561" y="496"/>
                    <a:pt x="1561" y="496"/>
                  </a:cubicBezTo>
                  <a:cubicBezTo>
                    <a:pt x="1599" y="502"/>
                    <a:pt x="1599" y="502"/>
                    <a:pt x="1599" y="502"/>
                  </a:cubicBezTo>
                  <a:cubicBezTo>
                    <a:pt x="1624" y="506"/>
                    <a:pt x="1624" y="506"/>
                    <a:pt x="1624" y="506"/>
                  </a:cubicBezTo>
                  <a:cubicBezTo>
                    <a:pt x="1596" y="506"/>
                    <a:pt x="1596" y="506"/>
                    <a:pt x="1596" y="506"/>
                  </a:cubicBezTo>
                  <a:cubicBezTo>
                    <a:pt x="1599" y="499"/>
                    <a:pt x="1599" y="499"/>
                    <a:pt x="1599" y="499"/>
                  </a:cubicBezTo>
                  <a:cubicBezTo>
                    <a:pt x="1616" y="513"/>
                    <a:pt x="1616" y="513"/>
                    <a:pt x="1616" y="513"/>
                  </a:cubicBezTo>
                  <a:cubicBezTo>
                    <a:pt x="1586" y="506"/>
                    <a:pt x="1586" y="506"/>
                    <a:pt x="1586" y="506"/>
                  </a:cubicBezTo>
                  <a:cubicBezTo>
                    <a:pt x="1575" y="509"/>
                    <a:pt x="1575" y="509"/>
                    <a:pt x="1575" y="509"/>
                  </a:cubicBezTo>
                  <a:cubicBezTo>
                    <a:pt x="1609" y="520"/>
                    <a:pt x="1609" y="520"/>
                    <a:pt x="1609" y="520"/>
                  </a:cubicBezTo>
                  <a:cubicBezTo>
                    <a:pt x="1572" y="509"/>
                    <a:pt x="1572" y="509"/>
                    <a:pt x="1572" y="509"/>
                  </a:cubicBezTo>
                  <a:cubicBezTo>
                    <a:pt x="1613" y="530"/>
                    <a:pt x="1613" y="530"/>
                    <a:pt x="1613" y="530"/>
                  </a:cubicBezTo>
                  <a:cubicBezTo>
                    <a:pt x="1575" y="527"/>
                    <a:pt x="1575" y="527"/>
                    <a:pt x="1575" y="527"/>
                  </a:cubicBezTo>
                  <a:cubicBezTo>
                    <a:pt x="1568" y="527"/>
                    <a:pt x="1568" y="527"/>
                    <a:pt x="1568" y="527"/>
                  </a:cubicBezTo>
                  <a:cubicBezTo>
                    <a:pt x="1586" y="537"/>
                    <a:pt x="1586" y="537"/>
                    <a:pt x="1586" y="537"/>
                  </a:cubicBezTo>
                  <a:cubicBezTo>
                    <a:pt x="1554" y="534"/>
                    <a:pt x="1554" y="534"/>
                    <a:pt x="1554" y="534"/>
                  </a:cubicBezTo>
                  <a:cubicBezTo>
                    <a:pt x="1613" y="557"/>
                    <a:pt x="1613" y="557"/>
                    <a:pt x="1613" y="557"/>
                  </a:cubicBezTo>
                  <a:cubicBezTo>
                    <a:pt x="1582" y="554"/>
                    <a:pt x="1582" y="554"/>
                    <a:pt x="1582" y="554"/>
                  </a:cubicBezTo>
                  <a:cubicBezTo>
                    <a:pt x="1551" y="544"/>
                    <a:pt x="1551" y="544"/>
                    <a:pt x="1551" y="544"/>
                  </a:cubicBezTo>
                  <a:cubicBezTo>
                    <a:pt x="1603" y="565"/>
                    <a:pt x="1603" y="565"/>
                    <a:pt x="1603" y="565"/>
                  </a:cubicBezTo>
                  <a:cubicBezTo>
                    <a:pt x="1547" y="551"/>
                    <a:pt x="1547" y="551"/>
                    <a:pt x="1547" y="551"/>
                  </a:cubicBezTo>
                  <a:cubicBezTo>
                    <a:pt x="1586" y="568"/>
                    <a:pt x="1586" y="568"/>
                    <a:pt x="1586" y="568"/>
                  </a:cubicBezTo>
                  <a:cubicBezTo>
                    <a:pt x="1547" y="557"/>
                    <a:pt x="1547" y="557"/>
                    <a:pt x="1547" y="557"/>
                  </a:cubicBezTo>
                  <a:cubicBezTo>
                    <a:pt x="1547" y="557"/>
                    <a:pt x="1575" y="572"/>
                    <a:pt x="1568" y="568"/>
                  </a:cubicBezTo>
                  <a:cubicBezTo>
                    <a:pt x="1561" y="568"/>
                    <a:pt x="1554" y="572"/>
                    <a:pt x="1554" y="572"/>
                  </a:cubicBezTo>
                  <a:cubicBezTo>
                    <a:pt x="1596" y="575"/>
                    <a:pt x="1596" y="575"/>
                    <a:pt x="1596" y="575"/>
                  </a:cubicBezTo>
                  <a:cubicBezTo>
                    <a:pt x="1558" y="575"/>
                    <a:pt x="1558" y="575"/>
                    <a:pt x="1558" y="575"/>
                  </a:cubicBezTo>
                  <a:cubicBezTo>
                    <a:pt x="1554" y="565"/>
                    <a:pt x="1554" y="565"/>
                    <a:pt x="1554" y="565"/>
                  </a:cubicBezTo>
                  <a:cubicBezTo>
                    <a:pt x="1586" y="589"/>
                    <a:pt x="1586" y="589"/>
                    <a:pt x="1586" y="589"/>
                  </a:cubicBezTo>
                  <a:cubicBezTo>
                    <a:pt x="1554" y="565"/>
                    <a:pt x="1554" y="565"/>
                    <a:pt x="1554" y="565"/>
                  </a:cubicBezTo>
                  <a:cubicBezTo>
                    <a:pt x="1551" y="579"/>
                    <a:pt x="1551" y="579"/>
                    <a:pt x="1551" y="579"/>
                  </a:cubicBezTo>
                  <a:cubicBezTo>
                    <a:pt x="1551" y="579"/>
                    <a:pt x="1544" y="582"/>
                    <a:pt x="1558" y="585"/>
                  </a:cubicBezTo>
                  <a:cubicBezTo>
                    <a:pt x="1575" y="592"/>
                    <a:pt x="1586" y="599"/>
                    <a:pt x="1586" y="599"/>
                  </a:cubicBezTo>
                  <a:cubicBezTo>
                    <a:pt x="1547" y="582"/>
                    <a:pt x="1547" y="582"/>
                    <a:pt x="1547" y="582"/>
                  </a:cubicBezTo>
                  <a:cubicBezTo>
                    <a:pt x="1558" y="589"/>
                    <a:pt x="1558" y="589"/>
                    <a:pt x="1558" y="589"/>
                  </a:cubicBezTo>
                  <a:cubicBezTo>
                    <a:pt x="1561" y="599"/>
                    <a:pt x="1561" y="599"/>
                    <a:pt x="1561" y="599"/>
                  </a:cubicBezTo>
                  <a:cubicBezTo>
                    <a:pt x="1586" y="612"/>
                    <a:pt x="1586" y="612"/>
                    <a:pt x="1586" y="612"/>
                  </a:cubicBezTo>
                  <a:cubicBezTo>
                    <a:pt x="1568" y="606"/>
                    <a:pt x="1568" y="606"/>
                    <a:pt x="1568" y="606"/>
                  </a:cubicBezTo>
                  <a:cubicBezTo>
                    <a:pt x="1572" y="616"/>
                    <a:pt x="1572" y="616"/>
                    <a:pt x="1572" y="616"/>
                  </a:cubicBezTo>
                  <a:cubicBezTo>
                    <a:pt x="1572" y="620"/>
                    <a:pt x="1572" y="620"/>
                    <a:pt x="1572" y="620"/>
                  </a:cubicBezTo>
                  <a:cubicBezTo>
                    <a:pt x="1561" y="612"/>
                    <a:pt x="1561" y="612"/>
                    <a:pt x="1561" y="612"/>
                  </a:cubicBezTo>
                  <a:cubicBezTo>
                    <a:pt x="1561" y="620"/>
                    <a:pt x="1561" y="620"/>
                    <a:pt x="1561" y="620"/>
                  </a:cubicBezTo>
                  <a:cubicBezTo>
                    <a:pt x="1568" y="630"/>
                    <a:pt x="1568" y="630"/>
                    <a:pt x="1568" y="630"/>
                  </a:cubicBezTo>
                  <a:cubicBezTo>
                    <a:pt x="1568" y="630"/>
                    <a:pt x="1575" y="644"/>
                    <a:pt x="1575" y="647"/>
                  </a:cubicBezTo>
                  <a:cubicBezTo>
                    <a:pt x="1579" y="654"/>
                    <a:pt x="1564" y="630"/>
                    <a:pt x="1564" y="630"/>
                  </a:cubicBezTo>
                  <a:cubicBezTo>
                    <a:pt x="1558" y="634"/>
                    <a:pt x="1558" y="634"/>
                    <a:pt x="1558" y="634"/>
                  </a:cubicBezTo>
                  <a:cubicBezTo>
                    <a:pt x="1568" y="644"/>
                    <a:pt x="1568" y="644"/>
                    <a:pt x="1568" y="644"/>
                  </a:cubicBezTo>
                  <a:cubicBezTo>
                    <a:pt x="1568" y="647"/>
                    <a:pt x="1568" y="647"/>
                    <a:pt x="1568" y="647"/>
                  </a:cubicBezTo>
                  <a:cubicBezTo>
                    <a:pt x="1572" y="650"/>
                    <a:pt x="1572" y="650"/>
                    <a:pt x="1572" y="650"/>
                  </a:cubicBezTo>
                  <a:cubicBezTo>
                    <a:pt x="1579" y="657"/>
                    <a:pt x="1579" y="657"/>
                    <a:pt x="1579" y="657"/>
                  </a:cubicBezTo>
                  <a:cubicBezTo>
                    <a:pt x="1561" y="650"/>
                    <a:pt x="1561" y="650"/>
                    <a:pt x="1561" y="650"/>
                  </a:cubicBezTo>
                  <a:cubicBezTo>
                    <a:pt x="1564" y="664"/>
                    <a:pt x="1564" y="664"/>
                    <a:pt x="1564" y="664"/>
                  </a:cubicBezTo>
                  <a:cubicBezTo>
                    <a:pt x="1558" y="657"/>
                    <a:pt x="1558" y="657"/>
                    <a:pt x="1558" y="657"/>
                  </a:cubicBezTo>
                  <a:cubicBezTo>
                    <a:pt x="1564" y="672"/>
                    <a:pt x="1564" y="672"/>
                    <a:pt x="1564" y="672"/>
                  </a:cubicBezTo>
                  <a:cubicBezTo>
                    <a:pt x="1564" y="678"/>
                    <a:pt x="1564" y="678"/>
                    <a:pt x="1564" y="678"/>
                  </a:cubicBezTo>
                  <a:cubicBezTo>
                    <a:pt x="1558" y="675"/>
                    <a:pt x="1558" y="675"/>
                    <a:pt x="1558" y="675"/>
                  </a:cubicBezTo>
                  <a:cubicBezTo>
                    <a:pt x="1558" y="685"/>
                    <a:pt x="1558" y="685"/>
                    <a:pt x="1558" y="685"/>
                  </a:cubicBezTo>
                  <a:cubicBezTo>
                    <a:pt x="1561" y="692"/>
                    <a:pt x="1561" y="692"/>
                    <a:pt x="1561" y="692"/>
                  </a:cubicBezTo>
                  <a:cubicBezTo>
                    <a:pt x="1558" y="692"/>
                    <a:pt x="1558" y="692"/>
                    <a:pt x="1558" y="692"/>
                  </a:cubicBezTo>
                  <a:cubicBezTo>
                    <a:pt x="1554" y="695"/>
                    <a:pt x="1554" y="695"/>
                    <a:pt x="1554" y="695"/>
                  </a:cubicBezTo>
                  <a:cubicBezTo>
                    <a:pt x="1554" y="705"/>
                    <a:pt x="1554" y="705"/>
                    <a:pt x="1554" y="705"/>
                  </a:cubicBezTo>
                  <a:cubicBezTo>
                    <a:pt x="1558" y="713"/>
                    <a:pt x="1558" y="713"/>
                    <a:pt x="1558" y="713"/>
                  </a:cubicBezTo>
                  <a:cubicBezTo>
                    <a:pt x="1558" y="713"/>
                    <a:pt x="1551" y="713"/>
                    <a:pt x="1551" y="716"/>
                  </a:cubicBezTo>
                  <a:cubicBezTo>
                    <a:pt x="1547" y="716"/>
                    <a:pt x="1547" y="727"/>
                    <a:pt x="1547" y="727"/>
                  </a:cubicBezTo>
                  <a:cubicBezTo>
                    <a:pt x="1547" y="727"/>
                    <a:pt x="1551" y="733"/>
                    <a:pt x="1551" y="737"/>
                  </a:cubicBezTo>
                  <a:cubicBezTo>
                    <a:pt x="1554" y="737"/>
                    <a:pt x="1547" y="740"/>
                    <a:pt x="1547" y="740"/>
                  </a:cubicBezTo>
                  <a:cubicBezTo>
                    <a:pt x="1547" y="744"/>
                    <a:pt x="1547" y="744"/>
                    <a:pt x="1547" y="744"/>
                  </a:cubicBezTo>
                  <a:cubicBezTo>
                    <a:pt x="1544" y="744"/>
                    <a:pt x="1544" y="744"/>
                    <a:pt x="1544" y="744"/>
                  </a:cubicBezTo>
                  <a:cubicBezTo>
                    <a:pt x="1544" y="747"/>
                    <a:pt x="1544" y="747"/>
                    <a:pt x="1544" y="747"/>
                  </a:cubicBezTo>
                  <a:cubicBezTo>
                    <a:pt x="1544" y="750"/>
                    <a:pt x="1547" y="754"/>
                    <a:pt x="1547" y="754"/>
                  </a:cubicBezTo>
                  <a:cubicBezTo>
                    <a:pt x="1541" y="754"/>
                    <a:pt x="1541" y="754"/>
                    <a:pt x="1541" y="754"/>
                  </a:cubicBezTo>
                  <a:cubicBezTo>
                    <a:pt x="1547" y="768"/>
                    <a:pt x="1547" y="768"/>
                    <a:pt x="1547" y="768"/>
                  </a:cubicBezTo>
                  <a:cubicBezTo>
                    <a:pt x="1541" y="761"/>
                    <a:pt x="1541" y="761"/>
                    <a:pt x="1541" y="761"/>
                  </a:cubicBezTo>
                  <a:cubicBezTo>
                    <a:pt x="1541" y="764"/>
                    <a:pt x="1541" y="772"/>
                    <a:pt x="1541" y="772"/>
                  </a:cubicBezTo>
                  <a:cubicBezTo>
                    <a:pt x="1541" y="772"/>
                    <a:pt x="1541" y="775"/>
                    <a:pt x="1541" y="778"/>
                  </a:cubicBezTo>
                  <a:cubicBezTo>
                    <a:pt x="1541" y="778"/>
                    <a:pt x="1544" y="782"/>
                    <a:pt x="1541" y="782"/>
                  </a:cubicBezTo>
                  <a:cubicBezTo>
                    <a:pt x="1537" y="785"/>
                    <a:pt x="1537" y="782"/>
                    <a:pt x="1537" y="785"/>
                  </a:cubicBezTo>
                  <a:cubicBezTo>
                    <a:pt x="1537" y="788"/>
                    <a:pt x="1537" y="788"/>
                    <a:pt x="1537" y="788"/>
                  </a:cubicBezTo>
                  <a:cubicBezTo>
                    <a:pt x="1537" y="788"/>
                    <a:pt x="1537" y="788"/>
                    <a:pt x="1537" y="792"/>
                  </a:cubicBezTo>
                  <a:cubicBezTo>
                    <a:pt x="1537" y="792"/>
                    <a:pt x="1544" y="798"/>
                    <a:pt x="1537" y="798"/>
                  </a:cubicBezTo>
                  <a:cubicBezTo>
                    <a:pt x="1531" y="802"/>
                    <a:pt x="1534" y="809"/>
                    <a:pt x="1534" y="813"/>
                  </a:cubicBezTo>
                  <a:cubicBezTo>
                    <a:pt x="1534" y="820"/>
                    <a:pt x="1534" y="820"/>
                    <a:pt x="1534" y="820"/>
                  </a:cubicBezTo>
                  <a:cubicBezTo>
                    <a:pt x="1531" y="826"/>
                    <a:pt x="1531" y="826"/>
                    <a:pt x="1531" y="826"/>
                  </a:cubicBezTo>
                  <a:cubicBezTo>
                    <a:pt x="1527" y="833"/>
                    <a:pt x="1527" y="833"/>
                    <a:pt x="1527" y="833"/>
                  </a:cubicBezTo>
                  <a:cubicBezTo>
                    <a:pt x="1527" y="837"/>
                    <a:pt x="1527" y="840"/>
                    <a:pt x="1527" y="843"/>
                  </a:cubicBezTo>
                  <a:cubicBezTo>
                    <a:pt x="1527" y="843"/>
                    <a:pt x="1527" y="850"/>
                    <a:pt x="1527" y="857"/>
                  </a:cubicBezTo>
                  <a:cubicBezTo>
                    <a:pt x="1527" y="861"/>
                    <a:pt x="1527" y="871"/>
                    <a:pt x="1527" y="871"/>
                  </a:cubicBezTo>
                  <a:cubicBezTo>
                    <a:pt x="1523" y="881"/>
                    <a:pt x="1523" y="881"/>
                    <a:pt x="1523" y="881"/>
                  </a:cubicBezTo>
                  <a:cubicBezTo>
                    <a:pt x="1523" y="881"/>
                    <a:pt x="1502" y="964"/>
                    <a:pt x="1499" y="1002"/>
                  </a:cubicBezTo>
                  <a:cubicBezTo>
                    <a:pt x="1499" y="1036"/>
                    <a:pt x="1482" y="1129"/>
                    <a:pt x="1482" y="1129"/>
                  </a:cubicBezTo>
                  <a:cubicBezTo>
                    <a:pt x="1482" y="1129"/>
                    <a:pt x="1451" y="1273"/>
                    <a:pt x="1374" y="1421"/>
                  </a:cubicBezTo>
                  <a:cubicBezTo>
                    <a:pt x="1331" y="1498"/>
                    <a:pt x="1345" y="1542"/>
                    <a:pt x="1345" y="1542"/>
                  </a:cubicBezTo>
                  <a:cubicBezTo>
                    <a:pt x="1342" y="1580"/>
                    <a:pt x="1344" y="1583"/>
                    <a:pt x="1344" y="1583"/>
                  </a:cubicBezTo>
                  <a:cubicBezTo>
                    <a:pt x="1344" y="1583"/>
                    <a:pt x="1354" y="1611"/>
                    <a:pt x="1357" y="1646"/>
                  </a:cubicBezTo>
                  <a:cubicBezTo>
                    <a:pt x="1357" y="1646"/>
                    <a:pt x="1402" y="1666"/>
                    <a:pt x="1406" y="1670"/>
                  </a:cubicBezTo>
                  <a:cubicBezTo>
                    <a:pt x="1406" y="1670"/>
                    <a:pt x="1512" y="1711"/>
                    <a:pt x="1571" y="1728"/>
                  </a:cubicBezTo>
                  <a:cubicBezTo>
                    <a:pt x="1629" y="1746"/>
                    <a:pt x="1715" y="1783"/>
                    <a:pt x="1736" y="1790"/>
                  </a:cubicBezTo>
                  <a:cubicBezTo>
                    <a:pt x="1760" y="1801"/>
                    <a:pt x="2112" y="1976"/>
                    <a:pt x="2119" y="1986"/>
                  </a:cubicBezTo>
                  <a:cubicBezTo>
                    <a:pt x="2119" y="1990"/>
                    <a:pt x="2171" y="2035"/>
                    <a:pt x="2177" y="2152"/>
                  </a:cubicBezTo>
                  <a:cubicBezTo>
                    <a:pt x="2181" y="2268"/>
                    <a:pt x="2184" y="2355"/>
                    <a:pt x="2184" y="2355"/>
                  </a:cubicBezTo>
                  <a:cubicBezTo>
                    <a:pt x="2188" y="2699"/>
                    <a:pt x="2188" y="2699"/>
                    <a:pt x="2188" y="2699"/>
                  </a:cubicBezTo>
                  <a:cubicBezTo>
                    <a:pt x="0" y="2696"/>
                    <a:pt x="0" y="2696"/>
                    <a:pt x="0" y="2696"/>
                  </a:cubicBezTo>
                  <a:close/>
                </a:path>
              </a:pathLst>
            </a:custGeom>
            <a:solidFill>
              <a:srgbClr val="00A6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 smtClean="0">
                <a:solidFill>
                  <a:srgbClr val="000000"/>
                </a:solidFill>
                <a:latin typeface="Open Sans"/>
                <a:cs typeface="Arial" pitchFamily="34" charset="0"/>
              </a:endParaRPr>
            </a:p>
          </p:txBody>
        </p:sp>
        <p:sp>
          <p:nvSpPr>
            <p:cNvPr id="64574" name="Freeform 115" descr="© INSCALE GmbH, 21.06.2010"/>
            <p:cNvSpPr>
              <a:spLocks noChangeAspect="1" noEditPoints="1"/>
            </p:cNvSpPr>
            <p:nvPr/>
          </p:nvSpPr>
          <p:spPr bwMode="gray">
            <a:xfrm>
              <a:off x="5089" y="2447"/>
              <a:ext cx="205" cy="58"/>
            </a:xfrm>
            <a:custGeom>
              <a:avLst/>
              <a:gdLst>
                <a:gd name="T0" fmla="*/ 0 w 1209"/>
                <a:gd name="T1" fmla="*/ 0 h 342"/>
                <a:gd name="T2" fmla="*/ 0 w 1209"/>
                <a:gd name="T3" fmla="*/ 0 h 342"/>
                <a:gd name="T4" fmla="*/ 0 w 1209"/>
                <a:gd name="T5" fmla="*/ 0 h 342"/>
                <a:gd name="T6" fmla="*/ 0 w 1209"/>
                <a:gd name="T7" fmla="*/ 0 h 342"/>
                <a:gd name="T8" fmla="*/ 0 w 1209"/>
                <a:gd name="T9" fmla="*/ 0 h 342"/>
                <a:gd name="T10" fmla="*/ 0 w 1209"/>
                <a:gd name="T11" fmla="*/ 0 h 342"/>
                <a:gd name="T12" fmla="*/ 0 w 1209"/>
                <a:gd name="T13" fmla="*/ 0 h 342"/>
                <a:gd name="T14" fmla="*/ 0 w 1209"/>
                <a:gd name="T15" fmla="*/ 0 h 342"/>
                <a:gd name="T16" fmla="*/ 0 w 1209"/>
                <a:gd name="T17" fmla="*/ 0 h 342"/>
                <a:gd name="T18" fmla="*/ 0 w 1209"/>
                <a:gd name="T19" fmla="*/ 0 h 342"/>
                <a:gd name="T20" fmla="*/ 0 w 1209"/>
                <a:gd name="T21" fmla="*/ 0 h 342"/>
                <a:gd name="T22" fmla="*/ 0 w 1209"/>
                <a:gd name="T23" fmla="*/ 0 h 342"/>
                <a:gd name="T24" fmla="*/ 0 w 1209"/>
                <a:gd name="T25" fmla="*/ 0 h 342"/>
                <a:gd name="T26" fmla="*/ 0 w 1209"/>
                <a:gd name="T27" fmla="*/ 0 h 342"/>
                <a:gd name="T28" fmla="*/ 0 w 1209"/>
                <a:gd name="T29" fmla="*/ 0 h 342"/>
                <a:gd name="T30" fmla="*/ 0 w 1209"/>
                <a:gd name="T31" fmla="*/ 0 h 342"/>
                <a:gd name="T32" fmla="*/ 0 w 1209"/>
                <a:gd name="T33" fmla="*/ 0 h 342"/>
                <a:gd name="T34" fmla="*/ 0 w 1209"/>
                <a:gd name="T35" fmla="*/ 0 h 342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209"/>
                <a:gd name="T55" fmla="*/ 0 h 342"/>
                <a:gd name="T56" fmla="*/ 1209 w 1209"/>
                <a:gd name="T57" fmla="*/ 342 h 342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209" h="342">
                  <a:moveTo>
                    <a:pt x="140" y="0"/>
                  </a:moveTo>
                  <a:cubicBezTo>
                    <a:pt x="63" y="0"/>
                    <a:pt x="0" y="63"/>
                    <a:pt x="0" y="141"/>
                  </a:cubicBezTo>
                  <a:cubicBezTo>
                    <a:pt x="0" y="201"/>
                    <a:pt x="0" y="201"/>
                    <a:pt x="0" y="201"/>
                  </a:cubicBezTo>
                  <a:cubicBezTo>
                    <a:pt x="0" y="279"/>
                    <a:pt x="63" y="342"/>
                    <a:pt x="140" y="342"/>
                  </a:cubicBezTo>
                  <a:cubicBezTo>
                    <a:pt x="1068" y="342"/>
                    <a:pt x="1068" y="342"/>
                    <a:pt x="1068" y="342"/>
                  </a:cubicBezTo>
                  <a:cubicBezTo>
                    <a:pt x="1146" y="342"/>
                    <a:pt x="1209" y="279"/>
                    <a:pt x="1209" y="201"/>
                  </a:cubicBezTo>
                  <a:cubicBezTo>
                    <a:pt x="1209" y="141"/>
                    <a:pt x="1209" y="141"/>
                    <a:pt x="1209" y="141"/>
                  </a:cubicBezTo>
                  <a:cubicBezTo>
                    <a:pt x="1209" y="63"/>
                    <a:pt x="1146" y="0"/>
                    <a:pt x="1068" y="0"/>
                  </a:cubicBezTo>
                  <a:lnTo>
                    <a:pt x="140" y="0"/>
                  </a:lnTo>
                  <a:close/>
                  <a:moveTo>
                    <a:pt x="79" y="201"/>
                  </a:moveTo>
                  <a:cubicBezTo>
                    <a:pt x="79" y="141"/>
                    <a:pt x="79" y="141"/>
                    <a:pt x="79" y="141"/>
                  </a:cubicBezTo>
                  <a:cubicBezTo>
                    <a:pt x="79" y="106"/>
                    <a:pt x="106" y="79"/>
                    <a:pt x="140" y="79"/>
                  </a:cubicBezTo>
                  <a:cubicBezTo>
                    <a:pt x="1068" y="79"/>
                    <a:pt x="1068" y="79"/>
                    <a:pt x="1068" y="79"/>
                  </a:cubicBezTo>
                  <a:cubicBezTo>
                    <a:pt x="1102" y="79"/>
                    <a:pt x="1130" y="106"/>
                    <a:pt x="1130" y="141"/>
                  </a:cubicBezTo>
                  <a:cubicBezTo>
                    <a:pt x="1130" y="201"/>
                    <a:pt x="1130" y="201"/>
                    <a:pt x="1130" y="201"/>
                  </a:cubicBezTo>
                  <a:cubicBezTo>
                    <a:pt x="1130" y="235"/>
                    <a:pt x="1102" y="263"/>
                    <a:pt x="1068" y="263"/>
                  </a:cubicBezTo>
                  <a:cubicBezTo>
                    <a:pt x="140" y="263"/>
                    <a:pt x="140" y="263"/>
                    <a:pt x="140" y="263"/>
                  </a:cubicBezTo>
                  <a:cubicBezTo>
                    <a:pt x="106" y="263"/>
                    <a:pt x="79" y="235"/>
                    <a:pt x="79" y="20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 smtClean="0">
                <a:solidFill>
                  <a:srgbClr val="000000"/>
                </a:solidFill>
                <a:latin typeface="Open Sans"/>
                <a:cs typeface="Arial" pitchFamily="34" charset="0"/>
              </a:endParaRPr>
            </a:p>
          </p:txBody>
        </p:sp>
      </p:grpSp>
      <p:sp>
        <p:nvSpPr>
          <p:cNvPr id="148" name="Szövegdoboz 147"/>
          <p:cNvSpPr txBox="1"/>
          <p:nvPr/>
        </p:nvSpPr>
        <p:spPr>
          <a:xfrm>
            <a:off x="1115616" y="476672"/>
            <a:ext cx="151216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40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Telenor"/>
                <a:cs typeface="Arial" pitchFamily="34" charset="0"/>
              </a:rPr>
              <a:t>10</a:t>
            </a:r>
          </a:p>
        </p:txBody>
      </p:sp>
      <p:sp>
        <p:nvSpPr>
          <p:cNvPr id="149" name="Szövegdoboz 148"/>
          <p:cNvSpPr txBox="1"/>
          <p:nvPr/>
        </p:nvSpPr>
        <p:spPr>
          <a:xfrm>
            <a:off x="6012160" y="476672"/>
            <a:ext cx="1512168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40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latin typeface="Telenor"/>
                <a:cs typeface="Arial" pitchFamily="34" charset="0"/>
              </a:rPr>
              <a:t>18</a:t>
            </a:r>
          </a:p>
        </p:txBody>
      </p:sp>
      <p:sp>
        <p:nvSpPr>
          <p:cNvPr id="150" name="Szövegdoboz 149"/>
          <p:cNvSpPr txBox="1"/>
          <p:nvPr/>
        </p:nvSpPr>
        <p:spPr>
          <a:xfrm>
            <a:off x="3563888" y="332656"/>
            <a:ext cx="1512168" cy="1015663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  <a:defRPr/>
            </a:pPr>
            <a:r>
              <a:rPr lang="hu-HU" sz="6000" b="1" cap="all" dirty="0">
                <a:ln w="0"/>
                <a:solidFill>
                  <a:srgbClr val="FFFFFF"/>
                </a:solidFill>
                <a:effectLst>
                  <a:reflection blurRad="12700" stA="50000" endPos="50000" dist="5000" dir="5400000" sy="-100000" rotWithShape="0"/>
                </a:effectLst>
                <a:latin typeface="Telenor"/>
                <a:cs typeface="Arial" pitchFamily="34" charset="0"/>
              </a:rPr>
              <a:t>14</a:t>
            </a:r>
          </a:p>
        </p:txBody>
      </p:sp>
      <p:sp>
        <p:nvSpPr>
          <p:cNvPr id="161" name="Szaggatott nyíl jobbra 160"/>
          <p:cNvSpPr/>
          <p:nvPr/>
        </p:nvSpPr>
        <p:spPr bwMode="auto">
          <a:xfrm rot="10800000">
            <a:off x="2555875" y="549275"/>
            <a:ext cx="1008063" cy="576263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62" name="Szaggatott nyíl jobbra 161"/>
          <p:cNvSpPr/>
          <p:nvPr/>
        </p:nvSpPr>
        <p:spPr bwMode="auto">
          <a:xfrm>
            <a:off x="5003800" y="549275"/>
            <a:ext cx="1008063" cy="576263"/>
          </a:xfrm>
          <a:prstGeom prst="striped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hu-HU">
              <a:solidFill>
                <a:srgbClr val="000000"/>
              </a:solidFill>
              <a:latin typeface="Verdana" pitchFamily="34" charset="0"/>
              <a:cs typeface="Arial" pitchFamily="34" charset="0"/>
            </a:endParaRPr>
          </a:p>
        </p:txBody>
      </p:sp>
      <p:graphicFrame>
        <p:nvGraphicFramePr>
          <p:cNvPr id="64540" name="Diagram 162"/>
          <p:cNvGraphicFramePr>
            <a:graphicFrameLocks/>
          </p:cNvGraphicFramePr>
          <p:nvPr/>
        </p:nvGraphicFramePr>
        <p:xfrm>
          <a:off x="5708650" y="2770188"/>
          <a:ext cx="3486150" cy="2725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" r:id="rId4" imgW="3487214" imgH="2731245" progId="Excel.Chart.8">
                  <p:embed/>
                </p:oleObj>
              </mc:Choice>
              <mc:Fallback>
                <p:oleObj r:id="rId4" imgW="3487214" imgH="2731245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2770188"/>
                        <a:ext cx="3486150" cy="2725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41" name="Diagram 163"/>
          <p:cNvGraphicFramePr>
            <a:graphicFrameLocks/>
          </p:cNvGraphicFramePr>
          <p:nvPr/>
        </p:nvGraphicFramePr>
        <p:xfrm>
          <a:off x="3657600" y="1217613"/>
          <a:ext cx="3557588" cy="276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9" r:id="rId7" imgW="3560373" imgH="2767824" progId="Excel.Chart.8">
                  <p:embed/>
                </p:oleObj>
              </mc:Choice>
              <mc:Fallback>
                <p:oleObj r:id="rId7" imgW="3560373" imgH="2767824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217613"/>
                        <a:ext cx="3557588" cy="276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42" name="Diagram 164"/>
          <p:cNvGraphicFramePr>
            <a:graphicFrameLocks/>
          </p:cNvGraphicFramePr>
          <p:nvPr/>
        </p:nvGraphicFramePr>
        <p:xfrm>
          <a:off x="4233863" y="3783013"/>
          <a:ext cx="4084637" cy="3125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0" r:id="rId10" imgW="4090771" imgH="3121423" progId="Excel.Chart.8">
                  <p:embed/>
                </p:oleObj>
              </mc:Choice>
              <mc:Fallback>
                <p:oleObj r:id="rId10" imgW="4090771" imgH="3121423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3863" y="3783013"/>
                        <a:ext cx="4084637" cy="3125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4543" name="Group 841" descr="© INSCALE GmbH, 21.06.2010"/>
          <p:cNvGrpSpPr>
            <a:grpSpLocks/>
          </p:cNvGrpSpPr>
          <p:nvPr/>
        </p:nvGrpSpPr>
        <p:grpSpPr bwMode="auto">
          <a:xfrm>
            <a:off x="7056438" y="3941763"/>
            <a:ext cx="790575" cy="790575"/>
            <a:chOff x="2015" y="2217"/>
            <a:chExt cx="498" cy="498"/>
          </a:xfrm>
        </p:grpSpPr>
        <p:grpSp>
          <p:nvGrpSpPr>
            <p:cNvPr id="64564" name="Group 840"/>
            <p:cNvGrpSpPr>
              <a:grpSpLocks/>
            </p:cNvGrpSpPr>
            <p:nvPr/>
          </p:nvGrpSpPr>
          <p:grpSpPr bwMode="auto">
            <a:xfrm>
              <a:off x="2015" y="2217"/>
              <a:ext cx="498" cy="498"/>
              <a:chOff x="2015" y="2217"/>
              <a:chExt cx="498" cy="498"/>
            </a:xfrm>
          </p:grpSpPr>
          <p:sp>
            <p:nvSpPr>
              <p:cNvPr id="64570" name="Oval 510" descr="© INSCALE GmbH, 21.06.2010"/>
              <p:cNvSpPr>
                <a:spLocks noChangeArrowheads="1"/>
              </p:cNvSpPr>
              <p:nvPr/>
            </p:nvSpPr>
            <p:spPr bwMode="gray">
              <a:xfrm>
                <a:off x="2015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71" name="Oval 511" descr="© INSCALE GmbH, 21.06.2010"/>
              <p:cNvSpPr>
                <a:spLocks noChangeArrowheads="1"/>
              </p:cNvSpPr>
              <p:nvPr/>
            </p:nvSpPr>
            <p:spPr bwMode="gray">
              <a:xfrm>
                <a:off x="2031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72" name="Freeform 512" descr="© INSCALE GmbH, 21.06.2010"/>
              <p:cNvSpPr>
                <a:spLocks/>
              </p:cNvSpPr>
              <p:nvPr/>
            </p:nvSpPr>
            <p:spPr bwMode="gray">
              <a:xfrm>
                <a:off x="2031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grpSp>
          <p:nvGrpSpPr>
            <p:cNvPr id="64565" name="Group 839"/>
            <p:cNvGrpSpPr>
              <a:grpSpLocks/>
            </p:cNvGrpSpPr>
            <p:nvPr/>
          </p:nvGrpSpPr>
          <p:grpSpPr bwMode="auto">
            <a:xfrm>
              <a:off x="2100" y="2349"/>
              <a:ext cx="331" cy="233"/>
              <a:chOff x="2100" y="2349"/>
              <a:chExt cx="331" cy="233"/>
            </a:xfrm>
          </p:grpSpPr>
          <p:sp>
            <p:nvSpPr>
              <p:cNvPr id="64566" name="Freeform 514" descr="© INSCALE GmbH, 21.06.2010"/>
              <p:cNvSpPr>
                <a:spLocks/>
              </p:cNvSpPr>
              <p:nvPr/>
            </p:nvSpPr>
            <p:spPr bwMode="gray">
              <a:xfrm>
                <a:off x="2100" y="2349"/>
                <a:ext cx="331" cy="233"/>
              </a:xfrm>
              <a:custGeom>
                <a:avLst/>
                <a:gdLst>
                  <a:gd name="T0" fmla="*/ 267 w 343"/>
                  <a:gd name="T1" fmla="*/ 183 h 240"/>
                  <a:gd name="T2" fmla="*/ 255 w 343"/>
                  <a:gd name="T3" fmla="*/ 195 h 240"/>
                  <a:gd name="T4" fmla="*/ 14 w 343"/>
                  <a:gd name="T5" fmla="*/ 195 h 240"/>
                  <a:gd name="T6" fmla="*/ 0 w 343"/>
                  <a:gd name="T7" fmla="*/ 183 h 240"/>
                  <a:gd name="T8" fmla="*/ 0 w 343"/>
                  <a:gd name="T9" fmla="*/ 16 h 240"/>
                  <a:gd name="T10" fmla="*/ 14 w 343"/>
                  <a:gd name="T11" fmla="*/ 0 h 240"/>
                  <a:gd name="T12" fmla="*/ 255 w 343"/>
                  <a:gd name="T13" fmla="*/ 0 h 240"/>
                  <a:gd name="T14" fmla="*/ 267 w 343"/>
                  <a:gd name="T15" fmla="*/ 16 h 240"/>
                  <a:gd name="T16" fmla="*/ 267 w 343"/>
                  <a:gd name="T17" fmla="*/ 183 h 24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43"/>
                  <a:gd name="T28" fmla="*/ 0 h 240"/>
                  <a:gd name="T29" fmla="*/ 343 w 343"/>
                  <a:gd name="T30" fmla="*/ 240 h 24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43" h="240">
                    <a:moveTo>
                      <a:pt x="343" y="225"/>
                    </a:moveTo>
                    <a:cubicBezTo>
                      <a:pt x="343" y="233"/>
                      <a:pt x="336" y="240"/>
                      <a:pt x="327" y="240"/>
                    </a:cubicBezTo>
                    <a:cubicBezTo>
                      <a:pt x="15" y="240"/>
                      <a:pt x="15" y="240"/>
                      <a:pt x="15" y="240"/>
                    </a:cubicBezTo>
                    <a:cubicBezTo>
                      <a:pt x="7" y="240"/>
                      <a:pt x="0" y="233"/>
                      <a:pt x="0" y="225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327" y="0"/>
                      <a:pt x="327" y="0"/>
                      <a:pt x="327" y="0"/>
                    </a:cubicBezTo>
                    <a:cubicBezTo>
                      <a:pt x="336" y="0"/>
                      <a:pt x="343" y="7"/>
                      <a:pt x="343" y="16"/>
                    </a:cubicBezTo>
                    <a:lnTo>
                      <a:pt x="343" y="22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67" name="Rectangle 515" descr="© INSCALE GmbH, 21.06.2010"/>
              <p:cNvSpPr>
                <a:spLocks noChangeArrowheads="1"/>
              </p:cNvSpPr>
              <p:nvPr/>
            </p:nvSpPr>
            <p:spPr bwMode="gray">
              <a:xfrm>
                <a:off x="2100" y="2388"/>
                <a:ext cx="331" cy="4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68" name="Rectangle 516" descr="© INSCALE GmbH, 21.06.2010"/>
              <p:cNvSpPr>
                <a:spLocks noChangeArrowheads="1"/>
              </p:cNvSpPr>
              <p:nvPr/>
            </p:nvSpPr>
            <p:spPr bwMode="gray">
              <a:xfrm>
                <a:off x="2111" y="2517"/>
                <a:ext cx="127" cy="1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69" name="Rectangle 517" descr="© INSCALE GmbH, 21.06.2010"/>
              <p:cNvSpPr>
                <a:spLocks noChangeArrowheads="1"/>
              </p:cNvSpPr>
              <p:nvPr/>
            </p:nvSpPr>
            <p:spPr bwMode="gray">
              <a:xfrm>
                <a:off x="2111" y="2541"/>
                <a:ext cx="188" cy="1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64544" name="Group 918" descr="© INSCALE GmbH, 21.06.2010"/>
          <p:cNvGrpSpPr>
            <a:grpSpLocks/>
          </p:cNvGrpSpPr>
          <p:nvPr/>
        </p:nvGrpSpPr>
        <p:grpSpPr bwMode="auto">
          <a:xfrm>
            <a:off x="5030788" y="2406650"/>
            <a:ext cx="790575" cy="790575"/>
            <a:chOff x="1403" y="3341"/>
            <a:chExt cx="498" cy="498"/>
          </a:xfrm>
        </p:grpSpPr>
        <p:grpSp>
          <p:nvGrpSpPr>
            <p:cNvPr id="64555" name="Group 917"/>
            <p:cNvGrpSpPr>
              <a:grpSpLocks/>
            </p:cNvGrpSpPr>
            <p:nvPr/>
          </p:nvGrpSpPr>
          <p:grpSpPr bwMode="auto">
            <a:xfrm>
              <a:off x="1403" y="3341"/>
              <a:ext cx="498" cy="498"/>
              <a:chOff x="1403" y="3341"/>
              <a:chExt cx="498" cy="498"/>
            </a:xfrm>
          </p:grpSpPr>
          <p:sp>
            <p:nvSpPr>
              <p:cNvPr id="64561" name="Oval 27" descr="© INSCALE GmbH, 21.06.2010"/>
              <p:cNvSpPr>
                <a:spLocks noChangeArrowheads="1"/>
              </p:cNvSpPr>
              <p:nvPr/>
            </p:nvSpPr>
            <p:spPr bwMode="gray">
              <a:xfrm>
                <a:off x="1403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62" name="Oval 28" descr="© INSCALE GmbH, 21.06.2010"/>
              <p:cNvSpPr>
                <a:spLocks noChangeArrowheads="1"/>
              </p:cNvSpPr>
              <p:nvPr/>
            </p:nvSpPr>
            <p:spPr bwMode="gray">
              <a:xfrm>
                <a:off x="1419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63" name="Freeform 29" descr="© INSCALE GmbH, 21.06.2010"/>
              <p:cNvSpPr>
                <a:spLocks/>
              </p:cNvSpPr>
              <p:nvPr/>
            </p:nvSpPr>
            <p:spPr bwMode="gray">
              <a:xfrm>
                <a:off x="1419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grpSp>
          <p:nvGrpSpPr>
            <p:cNvPr id="64556" name="Group 916"/>
            <p:cNvGrpSpPr>
              <a:grpSpLocks/>
            </p:cNvGrpSpPr>
            <p:nvPr/>
          </p:nvGrpSpPr>
          <p:grpSpPr bwMode="auto">
            <a:xfrm>
              <a:off x="1521" y="3464"/>
              <a:ext cx="262" cy="251"/>
              <a:chOff x="1521" y="3464"/>
              <a:chExt cx="262" cy="251"/>
            </a:xfrm>
          </p:grpSpPr>
          <p:sp>
            <p:nvSpPr>
              <p:cNvPr id="64557" name="Freeform 31" descr="© INSCALE GmbH, 21.06.2010"/>
              <p:cNvSpPr>
                <a:spLocks/>
              </p:cNvSpPr>
              <p:nvPr/>
            </p:nvSpPr>
            <p:spPr bwMode="gray">
              <a:xfrm>
                <a:off x="1521" y="3464"/>
                <a:ext cx="262" cy="251"/>
              </a:xfrm>
              <a:custGeom>
                <a:avLst/>
                <a:gdLst>
                  <a:gd name="T0" fmla="*/ 63 w 332"/>
                  <a:gd name="T1" fmla="*/ 56 h 320"/>
                  <a:gd name="T2" fmla="*/ 60 w 332"/>
                  <a:gd name="T3" fmla="*/ 59 h 320"/>
                  <a:gd name="T4" fmla="*/ 3 w 332"/>
                  <a:gd name="T5" fmla="*/ 59 h 320"/>
                  <a:gd name="T6" fmla="*/ 0 w 332"/>
                  <a:gd name="T7" fmla="*/ 56 h 320"/>
                  <a:gd name="T8" fmla="*/ 0 w 332"/>
                  <a:gd name="T9" fmla="*/ 2 h 320"/>
                  <a:gd name="T10" fmla="*/ 3 w 332"/>
                  <a:gd name="T11" fmla="*/ 0 h 320"/>
                  <a:gd name="T12" fmla="*/ 60 w 332"/>
                  <a:gd name="T13" fmla="*/ 0 h 320"/>
                  <a:gd name="T14" fmla="*/ 63 w 332"/>
                  <a:gd name="T15" fmla="*/ 2 h 320"/>
                  <a:gd name="T16" fmla="*/ 63 w 332"/>
                  <a:gd name="T17" fmla="*/ 56 h 32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32"/>
                  <a:gd name="T28" fmla="*/ 0 h 320"/>
                  <a:gd name="T29" fmla="*/ 332 w 332"/>
                  <a:gd name="T30" fmla="*/ 320 h 32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32" h="320">
                    <a:moveTo>
                      <a:pt x="332" y="304"/>
                    </a:moveTo>
                    <a:cubicBezTo>
                      <a:pt x="332" y="313"/>
                      <a:pt x="325" y="320"/>
                      <a:pt x="317" y="320"/>
                    </a:cubicBezTo>
                    <a:cubicBezTo>
                      <a:pt x="15" y="320"/>
                      <a:pt x="15" y="320"/>
                      <a:pt x="15" y="320"/>
                    </a:cubicBezTo>
                    <a:cubicBezTo>
                      <a:pt x="7" y="320"/>
                      <a:pt x="0" y="313"/>
                      <a:pt x="0" y="30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7"/>
                      <a:pt x="7" y="0"/>
                      <a:pt x="15" y="0"/>
                    </a:cubicBezTo>
                    <a:cubicBezTo>
                      <a:pt x="317" y="0"/>
                      <a:pt x="317" y="0"/>
                      <a:pt x="317" y="0"/>
                    </a:cubicBezTo>
                    <a:cubicBezTo>
                      <a:pt x="325" y="0"/>
                      <a:pt x="332" y="7"/>
                      <a:pt x="332" y="15"/>
                    </a:cubicBezTo>
                    <a:lnTo>
                      <a:pt x="332" y="30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58" name="Oval 32" descr="© INSCALE GmbH, 21.06.2010"/>
              <p:cNvSpPr>
                <a:spLocks noChangeArrowheads="1"/>
              </p:cNvSpPr>
              <p:nvPr/>
            </p:nvSpPr>
            <p:spPr bwMode="gray">
              <a:xfrm>
                <a:off x="1561" y="3634"/>
                <a:ext cx="54" cy="52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59" name="Freeform 33" descr="© INSCALE GmbH, 21.06.2010"/>
              <p:cNvSpPr>
                <a:spLocks/>
              </p:cNvSpPr>
              <p:nvPr/>
            </p:nvSpPr>
            <p:spPr bwMode="gray">
              <a:xfrm>
                <a:off x="1577" y="3575"/>
                <a:ext cx="96" cy="95"/>
              </a:xfrm>
              <a:custGeom>
                <a:avLst/>
                <a:gdLst>
                  <a:gd name="T0" fmla="*/ 2 w 121"/>
                  <a:gd name="T1" fmla="*/ 0 h 121"/>
                  <a:gd name="T2" fmla="*/ 0 w 121"/>
                  <a:gd name="T3" fmla="*/ 2 h 121"/>
                  <a:gd name="T4" fmla="*/ 2 w 121"/>
                  <a:gd name="T5" fmla="*/ 5 h 121"/>
                  <a:gd name="T6" fmla="*/ 19 w 121"/>
                  <a:gd name="T7" fmla="*/ 20 h 121"/>
                  <a:gd name="T8" fmla="*/ 21 w 121"/>
                  <a:gd name="T9" fmla="*/ 22 h 121"/>
                  <a:gd name="T10" fmla="*/ 24 w 121"/>
                  <a:gd name="T11" fmla="*/ 20 h 121"/>
                  <a:gd name="T12" fmla="*/ 2 w 121"/>
                  <a:gd name="T13" fmla="*/ 0 h 12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21"/>
                  <a:gd name="T22" fmla="*/ 0 h 121"/>
                  <a:gd name="T23" fmla="*/ 121 w 121"/>
                  <a:gd name="T24" fmla="*/ 121 h 12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21" h="121">
                    <a:moveTo>
                      <a:pt x="13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21"/>
                      <a:pt x="6" y="27"/>
                      <a:pt x="13" y="27"/>
                    </a:cubicBezTo>
                    <a:cubicBezTo>
                      <a:pt x="58" y="27"/>
                      <a:pt x="94" y="63"/>
                      <a:pt x="94" y="108"/>
                    </a:cubicBezTo>
                    <a:cubicBezTo>
                      <a:pt x="94" y="116"/>
                      <a:pt x="100" y="121"/>
                      <a:pt x="108" y="121"/>
                    </a:cubicBezTo>
                    <a:cubicBezTo>
                      <a:pt x="115" y="121"/>
                      <a:pt x="121" y="116"/>
                      <a:pt x="121" y="108"/>
                    </a:cubicBezTo>
                    <a:cubicBezTo>
                      <a:pt x="121" y="49"/>
                      <a:pt x="73" y="0"/>
                      <a:pt x="1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60" name="Freeform 34" descr="© INSCALE GmbH, 21.06.2010"/>
              <p:cNvSpPr>
                <a:spLocks/>
              </p:cNvSpPr>
              <p:nvPr/>
            </p:nvSpPr>
            <p:spPr bwMode="gray">
              <a:xfrm>
                <a:off x="1577" y="3512"/>
                <a:ext cx="158" cy="158"/>
              </a:xfrm>
              <a:custGeom>
                <a:avLst/>
                <a:gdLst>
                  <a:gd name="T0" fmla="*/ 39 w 200"/>
                  <a:gd name="T1" fmla="*/ 36 h 200"/>
                  <a:gd name="T2" fmla="*/ 2 w 200"/>
                  <a:gd name="T3" fmla="*/ 0 h 200"/>
                  <a:gd name="T4" fmla="*/ 0 w 200"/>
                  <a:gd name="T5" fmla="*/ 3 h 200"/>
                  <a:gd name="T6" fmla="*/ 2 w 200"/>
                  <a:gd name="T7" fmla="*/ 5 h 200"/>
                  <a:gd name="T8" fmla="*/ 33 w 200"/>
                  <a:gd name="T9" fmla="*/ 36 h 200"/>
                  <a:gd name="T10" fmla="*/ 33 w 200"/>
                  <a:gd name="T11" fmla="*/ 36 h 200"/>
                  <a:gd name="T12" fmla="*/ 36 w 200"/>
                  <a:gd name="T13" fmla="*/ 39 h 200"/>
                  <a:gd name="T14" fmla="*/ 39 w 200"/>
                  <a:gd name="T15" fmla="*/ 36 h 200"/>
                  <a:gd name="T16" fmla="*/ 39 w 200"/>
                  <a:gd name="T17" fmla="*/ 36 h 20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00"/>
                  <a:gd name="T28" fmla="*/ 0 h 200"/>
                  <a:gd name="T29" fmla="*/ 200 w 200"/>
                  <a:gd name="T30" fmla="*/ 200 h 20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00" h="200">
                    <a:moveTo>
                      <a:pt x="200" y="185"/>
                    </a:moveTo>
                    <a:cubicBezTo>
                      <a:pt x="199" y="83"/>
                      <a:pt x="116" y="0"/>
                      <a:pt x="13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21"/>
                      <a:pt x="6" y="27"/>
                      <a:pt x="13" y="27"/>
                    </a:cubicBezTo>
                    <a:cubicBezTo>
                      <a:pt x="101" y="27"/>
                      <a:pt x="173" y="98"/>
                      <a:pt x="173" y="186"/>
                    </a:cubicBezTo>
                    <a:cubicBezTo>
                      <a:pt x="173" y="186"/>
                      <a:pt x="173" y="186"/>
                      <a:pt x="173" y="186"/>
                    </a:cubicBezTo>
                    <a:cubicBezTo>
                      <a:pt x="173" y="194"/>
                      <a:pt x="179" y="200"/>
                      <a:pt x="186" y="200"/>
                    </a:cubicBezTo>
                    <a:cubicBezTo>
                      <a:pt x="194" y="200"/>
                      <a:pt x="200" y="194"/>
                      <a:pt x="200" y="186"/>
                    </a:cubicBezTo>
                    <a:cubicBezTo>
                      <a:pt x="200" y="186"/>
                      <a:pt x="200" y="186"/>
                      <a:pt x="200" y="1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</p:grpSp>
      <p:grpSp>
        <p:nvGrpSpPr>
          <p:cNvPr id="64545" name="Group 864" descr="© INSCALE GmbH, 21.06.2010"/>
          <p:cNvGrpSpPr>
            <a:grpSpLocks/>
          </p:cNvGrpSpPr>
          <p:nvPr/>
        </p:nvGrpSpPr>
        <p:grpSpPr bwMode="auto">
          <a:xfrm>
            <a:off x="5030788" y="4972050"/>
            <a:ext cx="790575" cy="790575"/>
            <a:chOff x="791" y="2217"/>
            <a:chExt cx="498" cy="498"/>
          </a:xfrm>
        </p:grpSpPr>
        <p:grpSp>
          <p:nvGrpSpPr>
            <p:cNvPr id="64546" name="Group 863"/>
            <p:cNvGrpSpPr>
              <a:grpSpLocks/>
            </p:cNvGrpSpPr>
            <p:nvPr/>
          </p:nvGrpSpPr>
          <p:grpSpPr bwMode="auto">
            <a:xfrm>
              <a:off x="791" y="2217"/>
              <a:ext cx="498" cy="498"/>
              <a:chOff x="791" y="2217"/>
              <a:chExt cx="498" cy="498"/>
            </a:xfrm>
          </p:grpSpPr>
          <p:sp>
            <p:nvSpPr>
              <p:cNvPr id="64552" name="Oval 304" descr="© INSCALE GmbH, 21.06.2010"/>
              <p:cNvSpPr>
                <a:spLocks noChangeArrowheads="1"/>
              </p:cNvSpPr>
              <p:nvPr/>
            </p:nvSpPr>
            <p:spPr bwMode="gray">
              <a:xfrm>
                <a:off x="791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53" name="Oval 305" descr="© INSCALE GmbH, 21.06.2010"/>
              <p:cNvSpPr>
                <a:spLocks noChangeArrowheads="1"/>
              </p:cNvSpPr>
              <p:nvPr/>
            </p:nvSpPr>
            <p:spPr bwMode="gray">
              <a:xfrm>
                <a:off x="807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54" name="Freeform 306" descr="© INSCALE GmbH, 21.06.2010"/>
              <p:cNvSpPr>
                <a:spLocks/>
              </p:cNvSpPr>
              <p:nvPr/>
            </p:nvSpPr>
            <p:spPr bwMode="gray">
              <a:xfrm>
                <a:off x="807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  <p:grpSp>
          <p:nvGrpSpPr>
            <p:cNvPr id="64547" name="Group 862"/>
            <p:cNvGrpSpPr>
              <a:grpSpLocks/>
            </p:cNvGrpSpPr>
            <p:nvPr/>
          </p:nvGrpSpPr>
          <p:grpSpPr bwMode="auto">
            <a:xfrm>
              <a:off x="851" y="2345"/>
              <a:ext cx="380" cy="244"/>
              <a:chOff x="851" y="2345"/>
              <a:chExt cx="380" cy="244"/>
            </a:xfrm>
          </p:grpSpPr>
          <p:sp>
            <p:nvSpPr>
              <p:cNvPr id="64548" name="Oval 308" descr="© INSCALE GmbH, 21.06.2010"/>
              <p:cNvSpPr>
                <a:spLocks noChangeArrowheads="1"/>
              </p:cNvSpPr>
              <p:nvPr/>
            </p:nvSpPr>
            <p:spPr bwMode="gray">
              <a:xfrm>
                <a:off x="1140" y="2541"/>
                <a:ext cx="48" cy="4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49" name="Oval 309" descr="© INSCALE GmbH, 21.06.2010"/>
              <p:cNvSpPr>
                <a:spLocks noChangeArrowheads="1"/>
              </p:cNvSpPr>
              <p:nvPr/>
            </p:nvSpPr>
            <p:spPr bwMode="gray">
              <a:xfrm>
                <a:off x="980" y="2541"/>
                <a:ext cx="49" cy="48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endParaRPr lang="en-GB" altLang="hu-HU" smtClean="0">
                  <a:solidFill>
                    <a:srgbClr val="000000"/>
                  </a:solidFill>
                  <a:latin typeface="Verdana" pitchFamily="34" charset="0"/>
                  <a:cs typeface="Arial" pitchFamily="34" charset="0"/>
                </a:endParaRPr>
              </a:p>
            </p:txBody>
          </p:sp>
          <p:sp>
            <p:nvSpPr>
              <p:cNvPr id="64550" name="Freeform 310" descr="© INSCALE GmbH, 21.06.2010"/>
              <p:cNvSpPr>
                <a:spLocks/>
              </p:cNvSpPr>
              <p:nvPr/>
            </p:nvSpPr>
            <p:spPr bwMode="gray">
              <a:xfrm>
                <a:off x="851" y="2345"/>
                <a:ext cx="344" cy="188"/>
              </a:xfrm>
              <a:custGeom>
                <a:avLst/>
                <a:gdLst>
                  <a:gd name="T0" fmla="*/ 4 w 390"/>
                  <a:gd name="T1" fmla="*/ 0 h 213"/>
                  <a:gd name="T2" fmla="*/ 0 w 390"/>
                  <a:gd name="T3" fmla="*/ 4 h 213"/>
                  <a:gd name="T4" fmla="*/ 4 w 390"/>
                  <a:gd name="T5" fmla="*/ 8 h 213"/>
                  <a:gd name="T6" fmla="*/ 38 w 390"/>
                  <a:gd name="T7" fmla="*/ 8 h 213"/>
                  <a:gd name="T8" fmla="*/ 59 w 390"/>
                  <a:gd name="T9" fmla="*/ 86 h 213"/>
                  <a:gd name="T10" fmla="*/ 63 w 390"/>
                  <a:gd name="T11" fmla="*/ 90 h 213"/>
                  <a:gd name="T12" fmla="*/ 158 w 390"/>
                  <a:gd name="T13" fmla="*/ 90 h 213"/>
                  <a:gd name="T14" fmla="*/ 161 w 390"/>
                  <a:gd name="T15" fmla="*/ 85 h 213"/>
                  <a:gd name="T16" fmla="*/ 158 w 390"/>
                  <a:gd name="T17" fmla="*/ 82 h 213"/>
                  <a:gd name="T18" fmla="*/ 65 w 390"/>
                  <a:gd name="T19" fmla="*/ 82 h 213"/>
                  <a:gd name="T20" fmla="*/ 43 w 390"/>
                  <a:gd name="T21" fmla="*/ 4 h 213"/>
                  <a:gd name="T22" fmla="*/ 40 w 390"/>
                  <a:gd name="T23" fmla="*/ 0 h 213"/>
                  <a:gd name="T24" fmla="*/ 4 w 390"/>
                  <a:gd name="T25" fmla="*/ 0 h 21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90"/>
                  <a:gd name="T40" fmla="*/ 0 h 213"/>
                  <a:gd name="T41" fmla="*/ 390 w 390"/>
                  <a:gd name="T42" fmla="*/ 213 h 213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90" h="213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4"/>
                      <a:pt x="4" y="18"/>
                      <a:pt x="9" y="18"/>
                    </a:cubicBezTo>
                    <a:cubicBezTo>
                      <a:pt x="9" y="18"/>
                      <a:pt x="77" y="18"/>
                      <a:pt x="89" y="18"/>
                    </a:cubicBezTo>
                    <a:cubicBezTo>
                      <a:pt x="92" y="30"/>
                      <a:pt x="143" y="207"/>
                      <a:pt x="143" y="207"/>
                    </a:cubicBezTo>
                    <a:cubicBezTo>
                      <a:pt x="144" y="211"/>
                      <a:pt x="148" y="213"/>
                      <a:pt x="152" y="213"/>
                    </a:cubicBezTo>
                    <a:cubicBezTo>
                      <a:pt x="381" y="213"/>
                      <a:pt x="381" y="213"/>
                      <a:pt x="381" y="213"/>
                    </a:cubicBezTo>
                    <a:cubicBezTo>
                      <a:pt x="386" y="213"/>
                      <a:pt x="390" y="210"/>
                      <a:pt x="390" y="205"/>
                    </a:cubicBezTo>
                    <a:cubicBezTo>
                      <a:pt x="390" y="200"/>
                      <a:pt x="386" y="196"/>
                      <a:pt x="381" y="196"/>
                    </a:cubicBezTo>
                    <a:cubicBezTo>
                      <a:pt x="381" y="196"/>
                      <a:pt x="171" y="196"/>
                      <a:pt x="158" y="196"/>
                    </a:cubicBezTo>
                    <a:cubicBezTo>
                      <a:pt x="155" y="184"/>
                      <a:pt x="104" y="6"/>
                      <a:pt x="104" y="6"/>
                    </a:cubicBezTo>
                    <a:cubicBezTo>
                      <a:pt x="103" y="3"/>
                      <a:pt x="100" y="0"/>
                      <a:pt x="96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  <p:sp>
            <p:nvSpPr>
              <p:cNvPr id="64551" name="Freeform 311" descr="© INSCALE GmbH, 21.06.2010"/>
              <p:cNvSpPr>
                <a:spLocks/>
              </p:cNvSpPr>
              <p:nvPr/>
            </p:nvSpPr>
            <p:spPr bwMode="gray">
              <a:xfrm>
                <a:off x="964" y="2399"/>
                <a:ext cx="267" cy="114"/>
              </a:xfrm>
              <a:custGeom>
                <a:avLst/>
                <a:gdLst>
                  <a:gd name="T0" fmla="*/ 123 w 303"/>
                  <a:gd name="T1" fmla="*/ 4 h 130"/>
                  <a:gd name="T2" fmla="*/ 121 w 303"/>
                  <a:gd name="T3" fmla="*/ 0 h 130"/>
                  <a:gd name="T4" fmla="*/ 4 w 303"/>
                  <a:gd name="T5" fmla="*/ 0 h 130"/>
                  <a:gd name="T6" fmla="*/ 2 w 303"/>
                  <a:gd name="T7" fmla="*/ 4 h 130"/>
                  <a:gd name="T8" fmla="*/ 1 w 303"/>
                  <a:gd name="T9" fmla="*/ 4 h 130"/>
                  <a:gd name="T10" fmla="*/ 14 w 303"/>
                  <a:gd name="T11" fmla="*/ 50 h 130"/>
                  <a:gd name="T12" fmla="*/ 17 w 303"/>
                  <a:gd name="T13" fmla="*/ 53 h 130"/>
                  <a:gd name="T14" fmla="*/ 106 w 303"/>
                  <a:gd name="T15" fmla="*/ 53 h 130"/>
                  <a:gd name="T16" fmla="*/ 109 w 303"/>
                  <a:gd name="T17" fmla="*/ 50 h 130"/>
                  <a:gd name="T18" fmla="*/ 124 w 303"/>
                  <a:gd name="T19" fmla="*/ 5 h 130"/>
                  <a:gd name="T20" fmla="*/ 123 w 303"/>
                  <a:gd name="T21" fmla="*/ 4 h 13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03"/>
                  <a:gd name="T34" fmla="*/ 0 h 130"/>
                  <a:gd name="T35" fmla="*/ 303 w 303"/>
                  <a:gd name="T36" fmla="*/ 130 h 13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03" h="130">
                    <a:moveTo>
                      <a:pt x="300" y="4"/>
                    </a:moveTo>
                    <a:cubicBezTo>
                      <a:pt x="299" y="1"/>
                      <a:pt x="296" y="0"/>
                      <a:pt x="293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4" y="1"/>
                      <a:pt x="2" y="4"/>
                    </a:cubicBezTo>
                    <a:cubicBezTo>
                      <a:pt x="1" y="6"/>
                      <a:pt x="0" y="9"/>
                      <a:pt x="1" y="11"/>
                    </a:cubicBezTo>
                    <a:cubicBezTo>
                      <a:pt x="33" y="124"/>
                      <a:pt x="33" y="124"/>
                      <a:pt x="33" y="124"/>
                    </a:cubicBezTo>
                    <a:cubicBezTo>
                      <a:pt x="34" y="128"/>
                      <a:pt x="37" y="130"/>
                      <a:pt x="41" y="130"/>
                    </a:cubicBezTo>
                    <a:cubicBezTo>
                      <a:pt x="256" y="130"/>
                      <a:pt x="256" y="130"/>
                      <a:pt x="256" y="130"/>
                    </a:cubicBezTo>
                    <a:cubicBezTo>
                      <a:pt x="260" y="130"/>
                      <a:pt x="264" y="128"/>
                      <a:pt x="265" y="124"/>
                    </a:cubicBezTo>
                    <a:cubicBezTo>
                      <a:pt x="302" y="12"/>
                      <a:pt x="302" y="12"/>
                      <a:pt x="302" y="12"/>
                    </a:cubicBezTo>
                    <a:cubicBezTo>
                      <a:pt x="303" y="9"/>
                      <a:pt x="302" y="6"/>
                      <a:pt x="300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 smtClean="0">
                  <a:solidFill>
                    <a:srgbClr val="000000"/>
                  </a:solidFill>
                  <a:latin typeface="Open Sans"/>
                  <a:cs typeface="Arial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861036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Az ONLINE </a:t>
            </a:r>
            <a:r>
              <a:rPr lang="hu-HU" dirty="0" err="1" smtClean="0"/>
              <a:t>KÖZÖNSÉGmérés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Hogyan mérjük az oldalak, </a:t>
            </a:r>
            <a:r>
              <a:rPr lang="hu-HU" dirty="0" err="1" smtClean="0"/>
              <a:t>streamek</a:t>
            </a:r>
            <a:r>
              <a:rPr lang="hu-HU" dirty="0" smtClean="0"/>
              <a:t> és applikációk látogatottságát, népszerűségét?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02314392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hu-HU" altLang="hu-HU" sz="2000" cap="none" smtClean="0">
                <a:ea typeface="Open Sans"/>
                <a:cs typeface="Open Sans"/>
              </a:rPr>
              <a:t>HIBRID ADATGYŰJTÉS</a:t>
            </a:r>
            <a:br>
              <a:rPr lang="hu-HU" altLang="hu-HU" sz="2000" cap="none" smtClean="0">
                <a:ea typeface="Open Sans"/>
                <a:cs typeface="Open Sans"/>
              </a:rPr>
            </a:br>
            <a:r>
              <a:rPr lang="hu-HU" altLang="hu-HU" sz="2000" cap="none" smtClean="0">
                <a:ea typeface="Open Sans"/>
                <a:cs typeface="Open Sans"/>
              </a:rPr>
              <a:t>COOKIE PANEL + SZOFTVERPANEL</a:t>
            </a:r>
          </a:p>
        </p:txBody>
      </p:sp>
      <p:sp>
        <p:nvSpPr>
          <p:cNvPr id="3" name="Freeform 5"/>
          <p:cNvSpPr>
            <a:spLocks/>
          </p:cNvSpPr>
          <p:nvPr/>
        </p:nvSpPr>
        <p:spPr bwMode="gray">
          <a:xfrm>
            <a:off x="173038" y="1773238"/>
            <a:ext cx="8496300" cy="4246562"/>
          </a:xfrm>
          <a:custGeom>
            <a:avLst/>
            <a:gdLst>
              <a:gd name="T0" fmla="*/ 0 w 1655"/>
              <a:gd name="T1" fmla="*/ 0 h 837"/>
              <a:gd name="T2" fmla="*/ 0 w 1655"/>
              <a:gd name="T3" fmla="*/ 4246563 h 837"/>
              <a:gd name="T4" fmla="*/ 236151 w 1655"/>
              <a:gd name="T5" fmla="*/ 4155239 h 837"/>
              <a:gd name="T6" fmla="*/ 1401504 w 1655"/>
              <a:gd name="T7" fmla="*/ 3546413 h 837"/>
              <a:gd name="T8" fmla="*/ 1807068 w 1655"/>
              <a:gd name="T9" fmla="*/ 3272441 h 837"/>
              <a:gd name="T10" fmla="*/ 2269102 w 1655"/>
              <a:gd name="T11" fmla="*/ 3110087 h 837"/>
              <a:gd name="T12" fmla="*/ 2274236 w 1655"/>
              <a:gd name="T13" fmla="*/ 3110087 h 837"/>
              <a:gd name="T14" fmla="*/ 2541189 w 1655"/>
              <a:gd name="T15" fmla="*/ 3196338 h 837"/>
              <a:gd name="T16" fmla="*/ 2582259 w 1655"/>
              <a:gd name="T17" fmla="*/ 3378986 h 837"/>
              <a:gd name="T18" fmla="*/ 2623329 w 1655"/>
              <a:gd name="T19" fmla="*/ 3556560 h 837"/>
              <a:gd name="T20" fmla="*/ 3146968 w 1655"/>
              <a:gd name="T21" fmla="*/ 3723987 h 837"/>
              <a:gd name="T22" fmla="*/ 3316381 w 1655"/>
              <a:gd name="T23" fmla="*/ 3211558 h 837"/>
              <a:gd name="T24" fmla="*/ 3198305 w 1655"/>
              <a:gd name="T25" fmla="*/ 3069499 h 837"/>
              <a:gd name="T26" fmla="*/ 3075096 w 1655"/>
              <a:gd name="T27" fmla="*/ 2932513 h 837"/>
              <a:gd name="T28" fmla="*/ 3157235 w 1655"/>
              <a:gd name="T29" fmla="*/ 2668688 h 837"/>
              <a:gd name="T30" fmla="*/ 3162369 w 1655"/>
              <a:gd name="T31" fmla="*/ 2663615 h 837"/>
              <a:gd name="T32" fmla="*/ 3573066 w 1655"/>
              <a:gd name="T33" fmla="*/ 2389643 h 837"/>
              <a:gd name="T34" fmla="*/ 4040235 w 1655"/>
              <a:gd name="T35" fmla="*/ 2227289 h 837"/>
              <a:gd name="T36" fmla="*/ 4040235 w 1655"/>
              <a:gd name="T37" fmla="*/ 2227289 h 837"/>
              <a:gd name="T38" fmla="*/ 4512536 w 1655"/>
              <a:gd name="T39" fmla="*/ 2059862 h 837"/>
              <a:gd name="T40" fmla="*/ 4928367 w 1655"/>
              <a:gd name="T41" fmla="*/ 1785890 h 837"/>
              <a:gd name="T42" fmla="*/ 4928367 w 1655"/>
              <a:gd name="T43" fmla="*/ 1780817 h 837"/>
              <a:gd name="T44" fmla="*/ 5010507 w 1655"/>
              <a:gd name="T45" fmla="*/ 1522066 h 837"/>
              <a:gd name="T46" fmla="*/ 4887298 w 1655"/>
              <a:gd name="T47" fmla="*/ 1380006 h 837"/>
              <a:gd name="T48" fmla="*/ 4769222 w 1655"/>
              <a:gd name="T49" fmla="*/ 1243020 h 837"/>
              <a:gd name="T50" fmla="*/ 4938635 w 1655"/>
              <a:gd name="T51" fmla="*/ 730591 h 837"/>
              <a:gd name="T52" fmla="*/ 5462274 w 1655"/>
              <a:gd name="T53" fmla="*/ 898019 h 837"/>
              <a:gd name="T54" fmla="*/ 5503344 w 1655"/>
              <a:gd name="T55" fmla="*/ 1075593 h 837"/>
              <a:gd name="T56" fmla="*/ 5544413 w 1655"/>
              <a:gd name="T57" fmla="*/ 1253167 h 837"/>
              <a:gd name="T58" fmla="*/ 5549547 w 1655"/>
              <a:gd name="T59" fmla="*/ 1258241 h 837"/>
              <a:gd name="T60" fmla="*/ 5554681 w 1655"/>
              <a:gd name="T61" fmla="*/ 1263314 h 837"/>
              <a:gd name="T62" fmla="*/ 5554681 w 1655"/>
              <a:gd name="T63" fmla="*/ 1268388 h 837"/>
              <a:gd name="T64" fmla="*/ 5559814 w 1655"/>
              <a:gd name="T65" fmla="*/ 1273462 h 837"/>
              <a:gd name="T66" fmla="*/ 5564948 w 1655"/>
              <a:gd name="T67" fmla="*/ 1273462 h 837"/>
              <a:gd name="T68" fmla="*/ 5575216 w 1655"/>
              <a:gd name="T69" fmla="*/ 1283609 h 837"/>
              <a:gd name="T70" fmla="*/ 5575216 w 1655"/>
              <a:gd name="T71" fmla="*/ 1283609 h 837"/>
              <a:gd name="T72" fmla="*/ 5585483 w 1655"/>
              <a:gd name="T73" fmla="*/ 1293756 h 837"/>
              <a:gd name="T74" fmla="*/ 5585483 w 1655"/>
              <a:gd name="T75" fmla="*/ 1293756 h 837"/>
              <a:gd name="T76" fmla="*/ 5790832 w 1655"/>
              <a:gd name="T77" fmla="*/ 1344491 h 837"/>
              <a:gd name="T78" fmla="*/ 5790832 w 1655"/>
              <a:gd name="T79" fmla="*/ 1344491 h 837"/>
              <a:gd name="T80" fmla="*/ 5806233 w 1655"/>
              <a:gd name="T81" fmla="*/ 1344491 h 837"/>
              <a:gd name="T82" fmla="*/ 5811367 w 1655"/>
              <a:gd name="T83" fmla="*/ 1339418 h 837"/>
              <a:gd name="T84" fmla="*/ 6278535 w 1655"/>
              <a:gd name="T85" fmla="*/ 1177064 h 837"/>
              <a:gd name="T86" fmla="*/ 6689232 w 1655"/>
              <a:gd name="T87" fmla="*/ 898019 h 837"/>
              <a:gd name="T88" fmla="*/ 8496300 w 1655"/>
              <a:gd name="T89" fmla="*/ 0 h 837"/>
              <a:gd name="T90" fmla="*/ 0 w 1655"/>
              <a:gd name="T91" fmla="*/ 0 h 8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55" h="837">
                <a:moveTo>
                  <a:pt x="0" y="0"/>
                </a:moveTo>
                <a:cubicBezTo>
                  <a:pt x="0" y="837"/>
                  <a:pt x="0" y="837"/>
                  <a:pt x="0" y="837"/>
                </a:cubicBezTo>
                <a:cubicBezTo>
                  <a:pt x="46" y="819"/>
                  <a:pt x="46" y="819"/>
                  <a:pt x="46" y="819"/>
                </a:cubicBezTo>
                <a:cubicBezTo>
                  <a:pt x="112" y="792"/>
                  <a:pt x="232" y="739"/>
                  <a:pt x="273" y="699"/>
                </a:cubicBezTo>
                <a:cubicBezTo>
                  <a:pt x="279" y="693"/>
                  <a:pt x="310" y="666"/>
                  <a:pt x="352" y="645"/>
                </a:cubicBezTo>
                <a:cubicBezTo>
                  <a:pt x="394" y="624"/>
                  <a:pt x="434" y="615"/>
                  <a:pt x="442" y="613"/>
                </a:cubicBezTo>
                <a:cubicBezTo>
                  <a:pt x="443" y="613"/>
                  <a:pt x="443" y="613"/>
                  <a:pt x="443" y="613"/>
                </a:cubicBezTo>
                <a:cubicBezTo>
                  <a:pt x="470" y="608"/>
                  <a:pt x="490" y="624"/>
                  <a:pt x="495" y="630"/>
                </a:cubicBezTo>
                <a:cubicBezTo>
                  <a:pt x="504" y="642"/>
                  <a:pt x="504" y="659"/>
                  <a:pt x="503" y="666"/>
                </a:cubicBezTo>
                <a:cubicBezTo>
                  <a:pt x="503" y="677"/>
                  <a:pt x="506" y="690"/>
                  <a:pt x="511" y="701"/>
                </a:cubicBezTo>
                <a:cubicBezTo>
                  <a:pt x="530" y="738"/>
                  <a:pt x="576" y="753"/>
                  <a:pt x="613" y="734"/>
                </a:cubicBezTo>
                <a:cubicBezTo>
                  <a:pt x="650" y="715"/>
                  <a:pt x="665" y="670"/>
                  <a:pt x="646" y="633"/>
                </a:cubicBezTo>
                <a:cubicBezTo>
                  <a:pt x="640" y="622"/>
                  <a:pt x="632" y="612"/>
                  <a:pt x="623" y="605"/>
                </a:cubicBezTo>
                <a:cubicBezTo>
                  <a:pt x="617" y="602"/>
                  <a:pt x="603" y="591"/>
                  <a:pt x="599" y="578"/>
                </a:cubicBezTo>
                <a:cubicBezTo>
                  <a:pt x="597" y="570"/>
                  <a:pt x="596" y="545"/>
                  <a:pt x="615" y="526"/>
                </a:cubicBezTo>
                <a:cubicBezTo>
                  <a:pt x="615" y="526"/>
                  <a:pt x="616" y="525"/>
                  <a:pt x="616" y="525"/>
                </a:cubicBezTo>
                <a:cubicBezTo>
                  <a:pt x="622" y="520"/>
                  <a:pt x="653" y="493"/>
                  <a:pt x="696" y="471"/>
                </a:cubicBezTo>
                <a:cubicBezTo>
                  <a:pt x="739" y="449"/>
                  <a:pt x="780" y="440"/>
                  <a:pt x="787" y="439"/>
                </a:cubicBezTo>
                <a:cubicBezTo>
                  <a:pt x="787" y="439"/>
                  <a:pt x="787" y="439"/>
                  <a:pt x="787" y="439"/>
                </a:cubicBezTo>
                <a:cubicBezTo>
                  <a:pt x="787" y="439"/>
                  <a:pt x="832" y="430"/>
                  <a:pt x="879" y="406"/>
                </a:cubicBezTo>
                <a:cubicBezTo>
                  <a:pt x="927" y="382"/>
                  <a:pt x="960" y="352"/>
                  <a:pt x="960" y="352"/>
                </a:cubicBezTo>
                <a:cubicBezTo>
                  <a:pt x="960" y="351"/>
                  <a:pt x="960" y="351"/>
                  <a:pt x="960" y="351"/>
                </a:cubicBezTo>
                <a:cubicBezTo>
                  <a:pt x="979" y="333"/>
                  <a:pt x="978" y="307"/>
                  <a:pt x="976" y="300"/>
                </a:cubicBezTo>
                <a:cubicBezTo>
                  <a:pt x="972" y="286"/>
                  <a:pt x="958" y="276"/>
                  <a:pt x="952" y="272"/>
                </a:cubicBezTo>
                <a:cubicBezTo>
                  <a:pt x="943" y="265"/>
                  <a:pt x="935" y="256"/>
                  <a:pt x="929" y="245"/>
                </a:cubicBezTo>
                <a:cubicBezTo>
                  <a:pt x="910" y="208"/>
                  <a:pt x="925" y="162"/>
                  <a:pt x="962" y="144"/>
                </a:cubicBezTo>
                <a:cubicBezTo>
                  <a:pt x="999" y="125"/>
                  <a:pt x="1045" y="140"/>
                  <a:pt x="1064" y="177"/>
                </a:cubicBezTo>
                <a:cubicBezTo>
                  <a:pt x="1069" y="188"/>
                  <a:pt x="1072" y="200"/>
                  <a:pt x="1072" y="212"/>
                </a:cubicBezTo>
                <a:cubicBezTo>
                  <a:pt x="1071" y="218"/>
                  <a:pt x="1071" y="236"/>
                  <a:pt x="1080" y="247"/>
                </a:cubicBezTo>
                <a:cubicBezTo>
                  <a:pt x="1080" y="248"/>
                  <a:pt x="1080" y="248"/>
                  <a:pt x="1081" y="248"/>
                </a:cubicBezTo>
                <a:cubicBezTo>
                  <a:pt x="1081" y="249"/>
                  <a:pt x="1081" y="249"/>
                  <a:pt x="1082" y="249"/>
                </a:cubicBezTo>
                <a:cubicBezTo>
                  <a:pt x="1082" y="249"/>
                  <a:pt x="1082" y="250"/>
                  <a:pt x="1082" y="250"/>
                </a:cubicBezTo>
                <a:cubicBezTo>
                  <a:pt x="1083" y="250"/>
                  <a:pt x="1083" y="251"/>
                  <a:pt x="1083" y="251"/>
                </a:cubicBezTo>
                <a:cubicBezTo>
                  <a:pt x="1084" y="251"/>
                  <a:pt x="1084" y="251"/>
                  <a:pt x="1084" y="251"/>
                </a:cubicBezTo>
                <a:cubicBezTo>
                  <a:pt x="1084" y="252"/>
                  <a:pt x="1085" y="252"/>
                  <a:pt x="1086" y="253"/>
                </a:cubicBezTo>
                <a:cubicBezTo>
                  <a:pt x="1086" y="253"/>
                  <a:pt x="1086" y="253"/>
                  <a:pt x="1086" y="253"/>
                </a:cubicBezTo>
                <a:cubicBezTo>
                  <a:pt x="1086" y="253"/>
                  <a:pt x="1087" y="254"/>
                  <a:pt x="1088" y="255"/>
                </a:cubicBezTo>
                <a:cubicBezTo>
                  <a:pt x="1088" y="255"/>
                  <a:pt x="1088" y="255"/>
                  <a:pt x="1088" y="255"/>
                </a:cubicBezTo>
                <a:cubicBezTo>
                  <a:pt x="1097" y="261"/>
                  <a:pt x="1111" y="267"/>
                  <a:pt x="1128" y="265"/>
                </a:cubicBezTo>
                <a:cubicBezTo>
                  <a:pt x="1128" y="265"/>
                  <a:pt x="1128" y="265"/>
                  <a:pt x="1128" y="265"/>
                </a:cubicBezTo>
                <a:cubicBezTo>
                  <a:pt x="1129" y="265"/>
                  <a:pt x="1130" y="265"/>
                  <a:pt x="1131" y="265"/>
                </a:cubicBezTo>
                <a:cubicBezTo>
                  <a:pt x="1132" y="264"/>
                  <a:pt x="1132" y="264"/>
                  <a:pt x="1132" y="264"/>
                </a:cubicBezTo>
                <a:cubicBezTo>
                  <a:pt x="1145" y="261"/>
                  <a:pt x="1184" y="252"/>
                  <a:pt x="1223" y="232"/>
                </a:cubicBezTo>
                <a:cubicBezTo>
                  <a:pt x="1260" y="214"/>
                  <a:pt x="1289" y="192"/>
                  <a:pt x="1303" y="177"/>
                </a:cubicBezTo>
                <a:cubicBezTo>
                  <a:pt x="1401" y="80"/>
                  <a:pt x="1655" y="0"/>
                  <a:pt x="1655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C9C9C9"/>
              </a:gs>
              <a:gs pos="100000">
                <a:srgbClr val="DCDCDC"/>
              </a:gs>
            </a:gsLst>
            <a:lin ang="2700000" scaled="1"/>
          </a:gradFill>
          <a:ln w="6350" cap="flat" cmpd="sng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4" name="Freeform 6"/>
          <p:cNvSpPr>
            <a:spLocks/>
          </p:cNvSpPr>
          <p:nvPr/>
        </p:nvSpPr>
        <p:spPr bwMode="gray">
          <a:xfrm>
            <a:off x="173038" y="1773238"/>
            <a:ext cx="8496300" cy="4246562"/>
          </a:xfrm>
          <a:custGeom>
            <a:avLst/>
            <a:gdLst>
              <a:gd name="T0" fmla="*/ 6689232 w 1655"/>
              <a:gd name="T1" fmla="*/ 898019 h 837"/>
              <a:gd name="T2" fmla="*/ 6278535 w 1655"/>
              <a:gd name="T3" fmla="*/ 1177064 h 837"/>
              <a:gd name="T4" fmla="*/ 5811367 w 1655"/>
              <a:gd name="T5" fmla="*/ 1344491 h 837"/>
              <a:gd name="T6" fmla="*/ 5806233 w 1655"/>
              <a:gd name="T7" fmla="*/ 1344491 h 837"/>
              <a:gd name="T8" fmla="*/ 5785698 w 1655"/>
              <a:gd name="T9" fmla="*/ 1344491 h 837"/>
              <a:gd name="T10" fmla="*/ 5790832 w 1655"/>
              <a:gd name="T11" fmla="*/ 1344491 h 837"/>
              <a:gd name="T12" fmla="*/ 5585483 w 1655"/>
              <a:gd name="T13" fmla="*/ 1293756 h 837"/>
              <a:gd name="T14" fmla="*/ 5585483 w 1655"/>
              <a:gd name="T15" fmla="*/ 1293756 h 837"/>
              <a:gd name="T16" fmla="*/ 5575216 w 1655"/>
              <a:gd name="T17" fmla="*/ 1283609 h 837"/>
              <a:gd name="T18" fmla="*/ 5575216 w 1655"/>
              <a:gd name="T19" fmla="*/ 1283609 h 837"/>
              <a:gd name="T20" fmla="*/ 5564948 w 1655"/>
              <a:gd name="T21" fmla="*/ 1273462 h 837"/>
              <a:gd name="T22" fmla="*/ 5559814 w 1655"/>
              <a:gd name="T23" fmla="*/ 1273462 h 837"/>
              <a:gd name="T24" fmla="*/ 5554681 w 1655"/>
              <a:gd name="T25" fmla="*/ 1268388 h 837"/>
              <a:gd name="T26" fmla="*/ 5554681 w 1655"/>
              <a:gd name="T27" fmla="*/ 1263314 h 837"/>
              <a:gd name="T28" fmla="*/ 5549547 w 1655"/>
              <a:gd name="T29" fmla="*/ 1258241 h 837"/>
              <a:gd name="T30" fmla="*/ 5544413 w 1655"/>
              <a:gd name="T31" fmla="*/ 1253167 h 837"/>
              <a:gd name="T32" fmla="*/ 5503344 w 1655"/>
              <a:gd name="T33" fmla="*/ 1075593 h 837"/>
              <a:gd name="T34" fmla="*/ 5462274 w 1655"/>
              <a:gd name="T35" fmla="*/ 898019 h 837"/>
              <a:gd name="T36" fmla="*/ 4938635 w 1655"/>
              <a:gd name="T37" fmla="*/ 730591 h 837"/>
              <a:gd name="T38" fmla="*/ 4769222 w 1655"/>
              <a:gd name="T39" fmla="*/ 1243020 h 837"/>
              <a:gd name="T40" fmla="*/ 4887298 w 1655"/>
              <a:gd name="T41" fmla="*/ 1380006 h 837"/>
              <a:gd name="T42" fmla="*/ 5010507 w 1655"/>
              <a:gd name="T43" fmla="*/ 1522066 h 837"/>
              <a:gd name="T44" fmla="*/ 4928367 w 1655"/>
              <a:gd name="T45" fmla="*/ 1780817 h 837"/>
              <a:gd name="T46" fmla="*/ 4928367 w 1655"/>
              <a:gd name="T47" fmla="*/ 1785890 h 837"/>
              <a:gd name="T48" fmla="*/ 4512536 w 1655"/>
              <a:gd name="T49" fmla="*/ 2059862 h 837"/>
              <a:gd name="T50" fmla="*/ 4040235 w 1655"/>
              <a:gd name="T51" fmla="*/ 2227289 h 837"/>
              <a:gd name="T52" fmla="*/ 4040235 w 1655"/>
              <a:gd name="T53" fmla="*/ 2227289 h 837"/>
              <a:gd name="T54" fmla="*/ 3573066 w 1655"/>
              <a:gd name="T55" fmla="*/ 2389643 h 837"/>
              <a:gd name="T56" fmla="*/ 3162369 w 1655"/>
              <a:gd name="T57" fmla="*/ 2663615 h 837"/>
              <a:gd name="T58" fmla="*/ 3157235 w 1655"/>
              <a:gd name="T59" fmla="*/ 2668688 h 837"/>
              <a:gd name="T60" fmla="*/ 3075096 w 1655"/>
              <a:gd name="T61" fmla="*/ 2932513 h 837"/>
              <a:gd name="T62" fmla="*/ 3198305 w 1655"/>
              <a:gd name="T63" fmla="*/ 3069499 h 837"/>
              <a:gd name="T64" fmla="*/ 3316381 w 1655"/>
              <a:gd name="T65" fmla="*/ 3211558 h 837"/>
              <a:gd name="T66" fmla="*/ 3146968 w 1655"/>
              <a:gd name="T67" fmla="*/ 3723987 h 837"/>
              <a:gd name="T68" fmla="*/ 2623329 w 1655"/>
              <a:gd name="T69" fmla="*/ 3556560 h 837"/>
              <a:gd name="T70" fmla="*/ 2582259 w 1655"/>
              <a:gd name="T71" fmla="*/ 3378986 h 837"/>
              <a:gd name="T72" fmla="*/ 2541189 w 1655"/>
              <a:gd name="T73" fmla="*/ 3196338 h 837"/>
              <a:gd name="T74" fmla="*/ 2274236 w 1655"/>
              <a:gd name="T75" fmla="*/ 3110087 h 837"/>
              <a:gd name="T76" fmla="*/ 2269102 w 1655"/>
              <a:gd name="T77" fmla="*/ 3110087 h 837"/>
              <a:gd name="T78" fmla="*/ 1807068 w 1655"/>
              <a:gd name="T79" fmla="*/ 3272441 h 837"/>
              <a:gd name="T80" fmla="*/ 1401504 w 1655"/>
              <a:gd name="T81" fmla="*/ 3546413 h 837"/>
              <a:gd name="T82" fmla="*/ 236151 w 1655"/>
              <a:gd name="T83" fmla="*/ 4155239 h 837"/>
              <a:gd name="T84" fmla="*/ 0 w 1655"/>
              <a:gd name="T85" fmla="*/ 4246563 h 837"/>
              <a:gd name="T86" fmla="*/ 8496300 w 1655"/>
              <a:gd name="T87" fmla="*/ 4246563 h 837"/>
              <a:gd name="T88" fmla="*/ 8496300 w 1655"/>
              <a:gd name="T89" fmla="*/ 0 h 837"/>
              <a:gd name="T90" fmla="*/ 6689232 w 1655"/>
              <a:gd name="T91" fmla="*/ 898019 h 83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1655" h="837">
                <a:moveTo>
                  <a:pt x="1303" y="177"/>
                </a:moveTo>
                <a:cubicBezTo>
                  <a:pt x="1289" y="192"/>
                  <a:pt x="1260" y="214"/>
                  <a:pt x="1223" y="232"/>
                </a:cubicBezTo>
                <a:cubicBezTo>
                  <a:pt x="1176" y="256"/>
                  <a:pt x="1132" y="265"/>
                  <a:pt x="1132" y="265"/>
                </a:cubicBezTo>
                <a:cubicBezTo>
                  <a:pt x="1131" y="265"/>
                  <a:pt x="1131" y="265"/>
                  <a:pt x="1131" y="265"/>
                </a:cubicBezTo>
                <a:cubicBezTo>
                  <a:pt x="1131" y="265"/>
                  <a:pt x="1127" y="265"/>
                  <a:pt x="1127" y="265"/>
                </a:cubicBezTo>
                <a:cubicBezTo>
                  <a:pt x="1127" y="265"/>
                  <a:pt x="1128" y="265"/>
                  <a:pt x="1128" y="265"/>
                </a:cubicBezTo>
                <a:cubicBezTo>
                  <a:pt x="1111" y="267"/>
                  <a:pt x="1097" y="261"/>
                  <a:pt x="1088" y="255"/>
                </a:cubicBezTo>
                <a:cubicBezTo>
                  <a:pt x="1088" y="255"/>
                  <a:pt x="1088" y="255"/>
                  <a:pt x="1088" y="255"/>
                </a:cubicBezTo>
                <a:cubicBezTo>
                  <a:pt x="1087" y="254"/>
                  <a:pt x="1086" y="253"/>
                  <a:pt x="1086" y="253"/>
                </a:cubicBezTo>
                <a:cubicBezTo>
                  <a:pt x="1086" y="253"/>
                  <a:pt x="1086" y="253"/>
                  <a:pt x="1086" y="253"/>
                </a:cubicBezTo>
                <a:cubicBezTo>
                  <a:pt x="1085" y="252"/>
                  <a:pt x="1084" y="252"/>
                  <a:pt x="1084" y="251"/>
                </a:cubicBezTo>
                <a:cubicBezTo>
                  <a:pt x="1084" y="251"/>
                  <a:pt x="1084" y="251"/>
                  <a:pt x="1083" y="251"/>
                </a:cubicBezTo>
                <a:cubicBezTo>
                  <a:pt x="1083" y="251"/>
                  <a:pt x="1083" y="250"/>
                  <a:pt x="1082" y="250"/>
                </a:cubicBezTo>
                <a:cubicBezTo>
                  <a:pt x="1082" y="250"/>
                  <a:pt x="1082" y="249"/>
                  <a:pt x="1082" y="249"/>
                </a:cubicBezTo>
                <a:cubicBezTo>
                  <a:pt x="1081" y="249"/>
                  <a:pt x="1081" y="249"/>
                  <a:pt x="1081" y="248"/>
                </a:cubicBezTo>
                <a:cubicBezTo>
                  <a:pt x="1080" y="248"/>
                  <a:pt x="1080" y="248"/>
                  <a:pt x="1080" y="247"/>
                </a:cubicBezTo>
                <a:cubicBezTo>
                  <a:pt x="1071" y="236"/>
                  <a:pt x="1071" y="218"/>
                  <a:pt x="1072" y="212"/>
                </a:cubicBezTo>
                <a:cubicBezTo>
                  <a:pt x="1072" y="200"/>
                  <a:pt x="1069" y="188"/>
                  <a:pt x="1064" y="177"/>
                </a:cubicBezTo>
                <a:cubicBezTo>
                  <a:pt x="1045" y="140"/>
                  <a:pt x="999" y="125"/>
                  <a:pt x="962" y="144"/>
                </a:cubicBezTo>
                <a:cubicBezTo>
                  <a:pt x="925" y="162"/>
                  <a:pt x="910" y="208"/>
                  <a:pt x="929" y="245"/>
                </a:cubicBezTo>
                <a:cubicBezTo>
                  <a:pt x="935" y="256"/>
                  <a:pt x="943" y="265"/>
                  <a:pt x="952" y="272"/>
                </a:cubicBezTo>
                <a:cubicBezTo>
                  <a:pt x="958" y="276"/>
                  <a:pt x="972" y="286"/>
                  <a:pt x="976" y="300"/>
                </a:cubicBezTo>
                <a:cubicBezTo>
                  <a:pt x="978" y="307"/>
                  <a:pt x="979" y="333"/>
                  <a:pt x="960" y="351"/>
                </a:cubicBezTo>
                <a:cubicBezTo>
                  <a:pt x="960" y="351"/>
                  <a:pt x="960" y="351"/>
                  <a:pt x="960" y="352"/>
                </a:cubicBezTo>
                <a:cubicBezTo>
                  <a:pt x="960" y="352"/>
                  <a:pt x="927" y="382"/>
                  <a:pt x="879" y="406"/>
                </a:cubicBezTo>
                <a:cubicBezTo>
                  <a:pt x="832" y="430"/>
                  <a:pt x="787" y="439"/>
                  <a:pt x="787" y="439"/>
                </a:cubicBezTo>
                <a:cubicBezTo>
                  <a:pt x="787" y="439"/>
                  <a:pt x="787" y="439"/>
                  <a:pt x="787" y="439"/>
                </a:cubicBezTo>
                <a:cubicBezTo>
                  <a:pt x="780" y="440"/>
                  <a:pt x="739" y="449"/>
                  <a:pt x="696" y="471"/>
                </a:cubicBezTo>
                <a:cubicBezTo>
                  <a:pt x="653" y="493"/>
                  <a:pt x="622" y="520"/>
                  <a:pt x="616" y="525"/>
                </a:cubicBezTo>
                <a:cubicBezTo>
                  <a:pt x="616" y="525"/>
                  <a:pt x="615" y="526"/>
                  <a:pt x="615" y="526"/>
                </a:cubicBezTo>
                <a:cubicBezTo>
                  <a:pt x="596" y="545"/>
                  <a:pt x="597" y="570"/>
                  <a:pt x="599" y="578"/>
                </a:cubicBezTo>
                <a:cubicBezTo>
                  <a:pt x="603" y="591"/>
                  <a:pt x="617" y="602"/>
                  <a:pt x="623" y="605"/>
                </a:cubicBezTo>
                <a:cubicBezTo>
                  <a:pt x="632" y="612"/>
                  <a:pt x="640" y="622"/>
                  <a:pt x="646" y="633"/>
                </a:cubicBezTo>
                <a:cubicBezTo>
                  <a:pt x="665" y="670"/>
                  <a:pt x="650" y="715"/>
                  <a:pt x="613" y="734"/>
                </a:cubicBezTo>
                <a:cubicBezTo>
                  <a:pt x="576" y="753"/>
                  <a:pt x="530" y="738"/>
                  <a:pt x="511" y="701"/>
                </a:cubicBezTo>
                <a:cubicBezTo>
                  <a:pt x="506" y="690"/>
                  <a:pt x="503" y="677"/>
                  <a:pt x="503" y="666"/>
                </a:cubicBezTo>
                <a:cubicBezTo>
                  <a:pt x="504" y="659"/>
                  <a:pt x="504" y="642"/>
                  <a:pt x="495" y="630"/>
                </a:cubicBezTo>
                <a:cubicBezTo>
                  <a:pt x="490" y="624"/>
                  <a:pt x="470" y="608"/>
                  <a:pt x="443" y="613"/>
                </a:cubicBezTo>
                <a:cubicBezTo>
                  <a:pt x="443" y="613"/>
                  <a:pt x="443" y="613"/>
                  <a:pt x="442" y="613"/>
                </a:cubicBezTo>
                <a:cubicBezTo>
                  <a:pt x="434" y="615"/>
                  <a:pt x="394" y="624"/>
                  <a:pt x="352" y="645"/>
                </a:cubicBezTo>
                <a:cubicBezTo>
                  <a:pt x="310" y="666"/>
                  <a:pt x="279" y="693"/>
                  <a:pt x="273" y="699"/>
                </a:cubicBezTo>
                <a:cubicBezTo>
                  <a:pt x="232" y="739"/>
                  <a:pt x="112" y="792"/>
                  <a:pt x="46" y="819"/>
                </a:cubicBezTo>
                <a:cubicBezTo>
                  <a:pt x="18" y="830"/>
                  <a:pt x="0" y="837"/>
                  <a:pt x="0" y="837"/>
                </a:cubicBezTo>
                <a:cubicBezTo>
                  <a:pt x="1655" y="837"/>
                  <a:pt x="1655" y="837"/>
                  <a:pt x="1655" y="837"/>
                </a:cubicBezTo>
                <a:cubicBezTo>
                  <a:pt x="1655" y="0"/>
                  <a:pt x="1655" y="0"/>
                  <a:pt x="1655" y="0"/>
                </a:cubicBezTo>
                <a:cubicBezTo>
                  <a:pt x="1655" y="0"/>
                  <a:pt x="1401" y="80"/>
                  <a:pt x="1303" y="177"/>
                </a:cubicBezTo>
                <a:close/>
              </a:path>
            </a:pathLst>
          </a:custGeom>
          <a:gradFill rotWithShape="1">
            <a:gsLst>
              <a:gs pos="0">
                <a:srgbClr val="90BA45"/>
              </a:gs>
              <a:gs pos="100000">
                <a:srgbClr val="B7D287"/>
              </a:gs>
            </a:gsLst>
            <a:lin ang="18900000" scaled="1"/>
          </a:gradFill>
          <a:ln w="6350" cap="flat" cmpd="sng">
            <a:solidFill>
              <a:srgbClr val="969696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>
              <a:latin typeface="+mj-lt"/>
            </a:endParaRPr>
          </a:p>
        </p:txBody>
      </p:sp>
      <p:sp>
        <p:nvSpPr>
          <p:cNvPr id="66565" name="Text Box 19"/>
          <p:cNvSpPr txBox="1">
            <a:spLocks noChangeArrowheads="1"/>
          </p:cNvSpPr>
          <p:nvPr/>
        </p:nvSpPr>
        <p:spPr bwMode="gray">
          <a:xfrm>
            <a:off x="193675" y="2930525"/>
            <a:ext cx="3505200" cy="211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801688"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 defTabSz="801688"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Szoftverpanel</a:t>
            </a:r>
            <a:endParaRPr lang="de-DE" altLang="hu-HU" sz="1600" b="1">
              <a:latin typeface="Arial Narrow" pitchFamily="34" charset="0"/>
            </a:endParaRPr>
          </a:p>
          <a:p>
            <a:pPr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szoftverpanel olyan személyek csoportja, akik telepítették számítógépükre a NetSoftware nevű monitorozó alkalmazást.</a:t>
            </a:r>
          </a:p>
          <a:p>
            <a:pPr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szoftver követi és tárolja mindazon weboldalak listáját és paramétereit, amelyet a felhasználó vagy a háztartásának valamelyik tagja meglátogatott. </a:t>
            </a:r>
            <a:r>
              <a:rPr lang="hu-HU" altLang="hu-HU" sz="1600" b="1" noProof="1">
                <a:latin typeface="Arial Narrow" pitchFamily="34" charset="0"/>
              </a:rPr>
              <a:t> </a:t>
            </a:r>
          </a:p>
        </p:txBody>
      </p:sp>
      <p:sp>
        <p:nvSpPr>
          <p:cNvPr id="66566" name="Text Box 19"/>
          <p:cNvSpPr txBox="1">
            <a:spLocks noChangeArrowheads="1"/>
          </p:cNvSpPr>
          <p:nvPr/>
        </p:nvSpPr>
        <p:spPr bwMode="gray">
          <a:xfrm>
            <a:off x="4749800" y="3703638"/>
            <a:ext cx="3844925" cy="149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defTabSz="801688"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 defTabSz="801688"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 defTabSz="801688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 defTabSz="801688"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defTabSz="801688"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Cookie panel</a:t>
            </a:r>
          </a:p>
          <a:p>
            <a:pPr algn="r">
              <a:spcAft>
                <a:spcPct val="40000"/>
              </a:spcAft>
            </a:pPr>
            <a:r>
              <a:rPr lang="hu-HU" altLang="hu-HU" sz="1600" b="1" noProof="1">
                <a:latin typeface="Arial Narrow" pitchFamily="34" charset="0"/>
              </a:rPr>
              <a:t>(Mérőkódos mérés)</a:t>
            </a:r>
          </a:p>
          <a:p>
            <a:pPr algn="r"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mérőkódos mérésében résztvevő weboldalak kötelezően mérőkódokat helyeznek el az oldalakba. A forgalommérésben történő részvételre csak a mérőkódok kihelyezésén keresztül van lehetőség. </a:t>
            </a:r>
          </a:p>
          <a:p>
            <a:pPr algn="r">
              <a:spcAft>
                <a:spcPct val="40000"/>
              </a:spcAft>
            </a:pPr>
            <a:r>
              <a:rPr lang="hu-HU" altLang="hu-HU" sz="1600">
                <a:latin typeface="Arial Narrow" pitchFamily="34" charset="0"/>
              </a:rPr>
              <a:t>A paneltagok és a mérésben résztvevő weboldalak interakciói rögzítésre kerülnek, így részletes adatok keletkeznek az oldalletöltésekről, az oldalakon eltöltött időről és a látogatásokról. </a:t>
            </a:r>
          </a:p>
          <a:p>
            <a:pPr algn="r">
              <a:spcAft>
                <a:spcPct val="40000"/>
              </a:spcAft>
            </a:pPr>
            <a:endParaRPr lang="en-US" altLang="hu-HU" sz="1600">
              <a:latin typeface="Arial Narrow" pitchFamily="34" charset="0"/>
            </a:endParaRPr>
          </a:p>
        </p:txBody>
      </p:sp>
      <p:grpSp>
        <p:nvGrpSpPr>
          <p:cNvPr id="66567" name="Gruppieren 81"/>
          <p:cNvGrpSpPr>
            <a:grpSpLocks noChangeAspect="1"/>
          </p:cNvGrpSpPr>
          <p:nvPr/>
        </p:nvGrpSpPr>
        <p:grpSpPr bwMode="auto">
          <a:xfrm>
            <a:off x="173038" y="1774825"/>
            <a:ext cx="1152525" cy="1150938"/>
            <a:chOff x="3986411" y="1403251"/>
            <a:chExt cx="1090800" cy="1090800"/>
          </a:xfrm>
        </p:grpSpPr>
        <p:sp>
          <p:nvSpPr>
            <p:cNvPr id="8" name="Rechteck 82"/>
            <p:cNvSpPr>
              <a:spLocks noChangeAspect="1"/>
            </p:cNvSpPr>
            <p:nvPr/>
          </p:nvSpPr>
          <p:spPr bwMode="gray">
            <a:xfrm>
              <a:off x="3986411" y="140325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66575" name="Freeform 6"/>
            <p:cNvSpPr>
              <a:spLocks noEditPoints="1"/>
            </p:cNvSpPr>
            <p:nvPr/>
          </p:nvSpPr>
          <p:spPr bwMode="auto">
            <a:xfrm>
              <a:off x="4125050" y="1540929"/>
              <a:ext cx="811213" cy="808038"/>
            </a:xfrm>
            <a:custGeom>
              <a:avLst/>
              <a:gdLst>
                <a:gd name="T0" fmla="*/ 2147483647 w 430"/>
                <a:gd name="T1" fmla="*/ 2147483647 h 428"/>
                <a:gd name="T2" fmla="*/ 2147483647 w 430"/>
                <a:gd name="T3" fmla="*/ 2147483647 h 428"/>
                <a:gd name="T4" fmla="*/ 2147483647 w 430"/>
                <a:gd name="T5" fmla="*/ 2147483647 h 428"/>
                <a:gd name="T6" fmla="*/ 2147483647 w 430"/>
                <a:gd name="T7" fmla="*/ 2147483647 h 428"/>
                <a:gd name="T8" fmla="*/ 2147483647 w 430"/>
                <a:gd name="T9" fmla="*/ 2147483647 h 428"/>
                <a:gd name="T10" fmla="*/ 2147483647 w 430"/>
                <a:gd name="T11" fmla="*/ 2147483647 h 428"/>
                <a:gd name="T12" fmla="*/ 2147483647 w 430"/>
                <a:gd name="T13" fmla="*/ 2147483647 h 428"/>
                <a:gd name="T14" fmla="*/ 2147483647 w 430"/>
                <a:gd name="T15" fmla="*/ 2147483647 h 428"/>
                <a:gd name="T16" fmla="*/ 0 w 430"/>
                <a:gd name="T17" fmla="*/ 2147483647 h 428"/>
                <a:gd name="T18" fmla="*/ 2147483647 w 430"/>
                <a:gd name="T19" fmla="*/ 2147483647 h 428"/>
                <a:gd name="T20" fmla="*/ 2147483647 w 430"/>
                <a:gd name="T21" fmla="*/ 2147483647 h 428"/>
                <a:gd name="T22" fmla="*/ 2147483647 w 430"/>
                <a:gd name="T23" fmla="*/ 2147483647 h 428"/>
                <a:gd name="T24" fmla="*/ 2147483647 w 430"/>
                <a:gd name="T25" fmla="*/ 2147483647 h 428"/>
                <a:gd name="T26" fmla="*/ 2147483647 w 430"/>
                <a:gd name="T27" fmla="*/ 2147483647 h 428"/>
                <a:gd name="T28" fmla="*/ 2147483647 w 430"/>
                <a:gd name="T29" fmla="*/ 2147483647 h 428"/>
                <a:gd name="T30" fmla="*/ 2147483647 w 430"/>
                <a:gd name="T31" fmla="*/ 2147483647 h 428"/>
                <a:gd name="T32" fmla="*/ 2147483647 w 430"/>
                <a:gd name="T33" fmla="*/ 2147483647 h 428"/>
                <a:gd name="T34" fmla="*/ 2147483647 w 430"/>
                <a:gd name="T35" fmla="*/ 2147483647 h 428"/>
                <a:gd name="T36" fmla="*/ 2147483647 w 430"/>
                <a:gd name="T37" fmla="*/ 2147483647 h 428"/>
                <a:gd name="T38" fmla="*/ 2147483647 w 430"/>
                <a:gd name="T39" fmla="*/ 2147483647 h 428"/>
                <a:gd name="T40" fmla="*/ 2147483647 w 430"/>
                <a:gd name="T41" fmla="*/ 2147483647 h 428"/>
                <a:gd name="T42" fmla="*/ 2147483647 w 430"/>
                <a:gd name="T43" fmla="*/ 2147483647 h 428"/>
                <a:gd name="T44" fmla="*/ 2147483647 w 430"/>
                <a:gd name="T45" fmla="*/ 2147483647 h 428"/>
                <a:gd name="T46" fmla="*/ 2147483647 w 430"/>
                <a:gd name="T47" fmla="*/ 2147483647 h 428"/>
                <a:gd name="T48" fmla="*/ 2147483647 w 430"/>
                <a:gd name="T49" fmla="*/ 2147483647 h 428"/>
                <a:gd name="T50" fmla="*/ 2147483647 w 430"/>
                <a:gd name="T51" fmla="*/ 2147483647 h 428"/>
                <a:gd name="T52" fmla="*/ 2147483647 w 430"/>
                <a:gd name="T53" fmla="*/ 2147483647 h 428"/>
                <a:gd name="T54" fmla="*/ 2147483647 w 430"/>
                <a:gd name="T55" fmla="*/ 2147483647 h 428"/>
                <a:gd name="T56" fmla="*/ 2147483647 w 430"/>
                <a:gd name="T57" fmla="*/ 0 h 428"/>
                <a:gd name="T58" fmla="*/ 2147483647 w 430"/>
                <a:gd name="T59" fmla="*/ 2147483647 h 428"/>
                <a:gd name="T60" fmla="*/ 2147483647 w 430"/>
                <a:gd name="T61" fmla="*/ 2147483647 h 428"/>
                <a:gd name="T62" fmla="*/ 2147483647 w 430"/>
                <a:gd name="T63" fmla="*/ 2147483647 h 428"/>
                <a:gd name="T64" fmla="*/ 2147483647 w 430"/>
                <a:gd name="T65" fmla="*/ 2147483647 h 428"/>
                <a:gd name="T66" fmla="*/ 2147483647 w 430"/>
                <a:gd name="T67" fmla="*/ 2147483647 h 428"/>
                <a:gd name="T68" fmla="*/ 2147483647 w 430"/>
                <a:gd name="T69" fmla="*/ 2147483647 h 428"/>
                <a:gd name="T70" fmla="*/ 2147483647 w 430"/>
                <a:gd name="T71" fmla="*/ 2147483647 h 428"/>
                <a:gd name="T72" fmla="*/ 2147483647 w 430"/>
                <a:gd name="T73" fmla="*/ 2147483647 h 428"/>
                <a:gd name="T74" fmla="*/ 2147483647 w 430"/>
                <a:gd name="T75" fmla="*/ 2147483647 h 428"/>
                <a:gd name="T76" fmla="*/ 2147483647 w 430"/>
                <a:gd name="T77" fmla="*/ 2147483647 h 428"/>
                <a:gd name="T78" fmla="*/ 2147483647 w 430"/>
                <a:gd name="T79" fmla="*/ 2147483647 h 428"/>
                <a:gd name="T80" fmla="*/ 2147483647 w 430"/>
                <a:gd name="T81" fmla="*/ 2147483647 h 428"/>
                <a:gd name="T82" fmla="*/ 2147483647 w 430"/>
                <a:gd name="T83" fmla="*/ 2147483647 h 428"/>
                <a:gd name="T84" fmla="*/ 2147483647 w 430"/>
                <a:gd name="T85" fmla="*/ 2147483647 h 428"/>
                <a:gd name="T86" fmla="*/ 2147483647 w 430"/>
                <a:gd name="T87" fmla="*/ 2147483647 h 428"/>
                <a:gd name="T88" fmla="*/ 2147483647 w 430"/>
                <a:gd name="T89" fmla="*/ 2147483647 h 428"/>
                <a:gd name="T90" fmla="*/ 2147483647 w 430"/>
                <a:gd name="T91" fmla="*/ 2147483647 h 428"/>
                <a:gd name="T92" fmla="*/ 2147483647 w 430"/>
                <a:gd name="T93" fmla="*/ 2147483647 h 428"/>
                <a:gd name="T94" fmla="*/ 2147483647 w 430"/>
                <a:gd name="T95" fmla="*/ 2147483647 h 428"/>
                <a:gd name="T96" fmla="*/ 2147483647 w 430"/>
                <a:gd name="T97" fmla="*/ 2147483647 h 42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30" h="428">
                  <a:moveTo>
                    <a:pt x="200" y="382"/>
                  </a:moveTo>
                  <a:cubicBezTo>
                    <a:pt x="138" y="272"/>
                    <a:pt x="138" y="272"/>
                    <a:pt x="138" y="272"/>
                  </a:cubicBezTo>
                  <a:cubicBezTo>
                    <a:pt x="157" y="260"/>
                    <a:pt x="168" y="238"/>
                    <a:pt x="168" y="215"/>
                  </a:cubicBezTo>
                  <a:cubicBezTo>
                    <a:pt x="168" y="178"/>
                    <a:pt x="138" y="147"/>
                    <a:pt x="101" y="147"/>
                  </a:cubicBezTo>
                  <a:cubicBezTo>
                    <a:pt x="63" y="147"/>
                    <a:pt x="33" y="178"/>
                    <a:pt x="33" y="215"/>
                  </a:cubicBezTo>
                  <a:cubicBezTo>
                    <a:pt x="33" y="238"/>
                    <a:pt x="45" y="260"/>
                    <a:pt x="64" y="272"/>
                  </a:cubicBezTo>
                  <a:cubicBezTo>
                    <a:pt x="1" y="382"/>
                    <a:pt x="1" y="382"/>
                    <a:pt x="1" y="382"/>
                  </a:cubicBezTo>
                  <a:cubicBezTo>
                    <a:pt x="1" y="384"/>
                    <a:pt x="1" y="384"/>
                    <a:pt x="1" y="384"/>
                  </a:cubicBezTo>
                  <a:cubicBezTo>
                    <a:pt x="1" y="385"/>
                    <a:pt x="0" y="387"/>
                    <a:pt x="0" y="388"/>
                  </a:cubicBezTo>
                  <a:cubicBezTo>
                    <a:pt x="0" y="416"/>
                    <a:pt x="52" y="428"/>
                    <a:pt x="101" y="428"/>
                  </a:cubicBezTo>
                  <a:cubicBezTo>
                    <a:pt x="149" y="428"/>
                    <a:pt x="201" y="416"/>
                    <a:pt x="201" y="388"/>
                  </a:cubicBezTo>
                  <a:cubicBezTo>
                    <a:pt x="201" y="387"/>
                    <a:pt x="201" y="385"/>
                    <a:pt x="200" y="384"/>
                  </a:cubicBezTo>
                  <a:lnTo>
                    <a:pt x="200" y="382"/>
                  </a:lnTo>
                  <a:close/>
                  <a:moveTo>
                    <a:pt x="101" y="408"/>
                  </a:moveTo>
                  <a:cubicBezTo>
                    <a:pt x="50" y="408"/>
                    <a:pt x="23" y="395"/>
                    <a:pt x="21" y="389"/>
                  </a:cubicBezTo>
                  <a:cubicBezTo>
                    <a:pt x="91" y="263"/>
                    <a:pt x="91" y="263"/>
                    <a:pt x="91" y="263"/>
                  </a:cubicBezTo>
                  <a:cubicBezTo>
                    <a:pt x="81" y="259"/>
                    <a:pt x="81" y="259"/>
                    <a:pt x="81" y="259"/>
                  </a:cubicBezTo>
                  <a:cubicBezTo>
                    <a:pt x="64" y="251"/>
                    <a:pt x="53" y="234"/>
                    <a:pt x="53" y="215"/>
                  </a:cubicBezTo>
                  <a:cubicBezTo>
                    <a:pt x="53" y="189"/>
                    <a:pt x="74" y="167"/>
                    <a:pt x="101" y="167"/>
                  </a:cubicBezTo>
                  <a:cubicBezTo>
                    <a:pt x="127" y="167"/>
                    <a:pt x="148" y="189"/>
                    <a:pt x="148" y="215"/>
                  </a:cubicBezTo>
                  <a:cubicBezTo>
                    <a:pt x="148" y="234"/>
                    <a:pt x="137" y="251"/>
                    <a:pt x="120" y="259"/>
                  </a:cubicBezTo>
                  <a:cubicBezTo>
                    <a:pt x="110" y="263"/>
                    <a:pt x="110" y="263"/>
                    <a:pt x="110" y="263"/>
                  </a:cubicBezTo>
                  <a:cubicBezTo>
                    <a:pt x="181" y="389"/>
                    <a:pt x="181" y="389"/>
                    <a:pt x="181" y="389"/>
                  </a:cubicBezTo>
                  <a:cubicBezTo>
                    <a:pt x="179" y="395"/>
                    <a:pt x="151" y="408"/>
                    <a:pt x="101" y="408"/>
                  </a:cubicBezTo>
                  <a:close/>
                  <a:moveTo>
                    <a:pt x="430" y="306"/>
                  </a:moveTo>
                  <a:cubicBezTo>
                    <a:pt x="429" y="304"/>
                    <a:pt x="429" y="304"/>
                    <a:pt x="429" y="304"/>
                  </a:cubicBezTo>
                  <a:cubicBezTo>
                    <a:pt x="347" y="158"/>
                    <a:pt x="347" y="158"/>
                    <a:pt x="347" y="158"/>
                  </a:cubicBezTo>
                  <a:cubicBezTo>
                    <a:pt x="372" y="143"/>
                    <a:pt x="388" y="115"/>
                    <a:pt x="388" y="85"/>
                  </a:cubicBezTo>
                  <a:cubicBezTo>
                    <a:pt x="388" y="38"/>
                    <a:pt x="350" y="0"/>
                    <a:pt x="303" y="0"/>
                  </a:cubicBezTo>
                  <a:cubicBezTo>
                    <a:pt x="256" y="0"/>
                    <a:pt x="217" y="38"/>
                    <a:pt x="217" y="85"/>
                  </a:cubicBezTo>
                  <a:cubicBezTo>
                    <a:pt x="217" y="115"/>
                    <a:pt x="233" y="143"/>
                    <a:pt x="258" y="158"/>
                  </a:cubicBezTo>
                  <a:cubicBezTo>
                    <a:pt x="177" y="303"/>
                    <a:pt x="177" y="303"/>
                    <a:pt x="177" y="303"/>
                  </a:cubicBezTo>
                  <a:cubicBezTo>
                    <a:pt x="176" y="305"/>
                    <a:pt x="176" y="305"/>
                    <a:pt x="176" y="305"/>
                  </a:cubicBezTo>
                  <a:cubicBezTo>
                    <a:pt x="176" y="306"/>
                    <a:pt x="176" y="306"/>
                    <a:pt x="176" y="306"/>
                  </a:cubicBezTo>
                  <a:cubicBezTo>
                    <a:pt x="175" y="308"/>
                    <a:pt x="175" y="310"/>
                    <a:pt x="175" y="311"/>
                  </a:cubicBezTo>
                  <a:cubicBezTo>
                    <a:pt x="175" y="343"/>
                    <a:pt x="239" y="360"/>
                    <a:pt x="303" y="360"/>
                  </a:cubicBezTo>
                  <a:cubicBezTo>
                    <a:pt x="366" y="360"/>
                    <a:pt x="430" y="343"/>
                    <a:pt x="430" y="311"/>
                  </a:cubicBezTo>
                  <a:cubicBezTo>
                    <a:pt x="430" y="309"/>
                    <a:pt x="430" y="308"/>
                    <a:pt x="430" y="306"/>
                  </a:cubicBezTo>
                  <a:close/>
                  <a:moveTo>
                    <a:pt x="303" y="340"/>
                  </a:moveTo>
                  <a:cubicBezTo>
                    <a:pt x="234" y="340"/>
                    <a:pt x="196" y="321"/>
                    <a:pt x="195" y="312"/>
                  </a:cubicBezTo>
                  <a:cubicBezTo>
                    <a:pt x="286" y="150"/>
                    <a:pt x="286" y="150"/>
                    <a:pt x="286" y="150"/>
                  </a:cubicBezTo>
                  <a:cubicBezTo>
                    <a:pt x="276" y="145"/>
                    <a:pt x="276" y="145"/>
                    <a:pt x="276" y="145"/>
                  </a:cubicBezTo>
                  <a:cubicBezTo>
                    <a:pt x="253" y="135"/>
                    <a:pt x="237" y="111"/>
                    <a:pt x="237" y="85"/>
                  </a:cubicBezTo>
                  <a:cubicBezTo>
                    <a:pt x="237" y="49"/>
                    <a:pt x="267" y="20"/>
                    <a:pt x="303" y="20"/>
                  </a:cubicBezTo>
                  <a:cubicBezTo>
                    <a:pt x="339" y="20"/>
                    <a:pt x="368" y="49"/>
                    <a:pt x="368" y="85"/>
                  </a:cubicBezTo>
                  <a:cubicBezTo>
                    <a:pt x="368" y="111"/>
                    <a:pt x="353" y="135"/>
                    <a:pt x="329" y="145"/>
                  </a:cubicBezTo>
                  <a:cubicBezTo>
                    <a:pt x="319" y="150"/>
                    <a:pt x="319" y="150"/>
                    <a:pt x="319" y="150"/>
                  </a:cubicBezTo>
                  <a:cubicBezTo>
                    <a:pt x="410" y="312"/>
                    <a:pt x="410" y="312"/>
                    <a:pt x="410" y="312"/>
                  </a:cubicBezTo>
                  <a:cubicBezTo>
                    <a:pt x="410" y="321"/>
                    <a:pt x="372" y="340"/>
                    <a:pt x="303" y="3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6568" name="Gruppieren 18"/>
          <p:cNvGrpSpPr>
            <a:grpSpLocks noChangeAspect="1"/>
          </p:cNvGrpSpPr>
          <p:nvPr/>
        </p:nvGrpSpPr>
        <p:grpSpPr bwMode="auto">
          <a:xfrm>
            <a:off x="7531100" y="4867275"/>
            <a:ext cx="1152525" cy="1152525"/>
            <a:chOff x="2185056" y="2335593"/>
            <a:chExt cx="1090800" cy="1090800"/>
          </a:xfrm>
        </p:grpSpPr>
        <p:sp>
          <p:nvSpPr>
            <p:cNvPr id="11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66573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147483647 w 291"/>
                <a:gd name="T1" fmla="*/ 2147483647 h 82"/>
                <a:gd name="T2" fmla="*/ 2147483647 w 291"/>
                <a:gd name="T3" fmla="*/ 2147483647 h 82"/>
                <a:gd name="T4" fmla="*/ 2147483647 w 291"/>
                <a:gd name="T5" fmla="*/ 2147483647 h 82"/>
                <a:gd name="T6" fmla="*/ 2147483647 w 291"/>
                <a:gd name="T7" fmla="*/ 2147483647 h 82"/>
                <a:gd name="T8" fmla="*/ 2147483647 w 291"/>
                <a:gd name="T9" fmla="*/ 2147483647 h 82"/>
                <a:gd name="T10" fmla="*/ 2147483647 w 291"/>
                <a:gd name="T11" fmla="*/ 2147483647 h 82"/>
                <a:gd name="T12" fmla="*/ 2147483647 w 291"/>
                <a:gd name="T13" fmla="*/ 2147483647 h 82"/>
                <a:gd name="T14" fmla="*/ 0 w 291"/>
                <a:gd name="T15" fmla="*/ 2147483647 h 82"/>
                <a:gd name="T16" fmla="*/ 2147483647 w 291"/>
                <a:gd name="T17" fmla="*/ 2147483647 h 82"/>
                <a:gd name="T18" fmla="*/ 2147483647 w 291"/>
                <a:gd name="T19" fmla="*/ 2147483647 h 82"/>
                <a:gd name="T20" fmla="*/ 2147483647 w 291"/>
                <a:gd name="T21" fmla="*/ 2147483647 h 82"/>
                <a:gd name="T22" fmla="*/ 2147483647 w 291"/>
                <a:gd name="T23" fmla="*/ 2147483647 h 82"/>
                <a:gd name="T24" fmla="*/ 2147483647 w 291"/>
                <a:gd name="T25" fmla="*/ 2147483647 h 82"/>
                <a:gd name="T26" fmla="*/ 2147483647 w 291"/>
                <a:gd name="T27" fmla="*/ 2147483647 h 82"/>
                <a:gd name="T28" fmla="*/ 2147483647 w 291"/>
                <a:gd name="T29" fmla="*/ 2147483647 h 82"/>
                <a:gd name="T30" fmla="*/ 2147483647 w 291"/>
                <a:gd name="T31" fmla="*/ 2147483647 h 82"/>
                <a:gd name="T32" fmla="*/ 2147483647 w 291"/>
                <a:gd name="T33" fmla="*/ 2147483647 h 82"/>
                <a:gd name="T34" fmla="*/ 2147483647 w 291"/>
                <a:gd name="T35" fmla="*/ 0 h 82"/>
                <a:gd name="T36" fmla="*/ 2147483647 w 291"/>
                <a:gd name="T37" fmla="*/ 2147483647 h 82"/>
                <a:gd name="T38" fmla="*/ 2147483647 w 291"/>
                <a:gd name="T39" fmla="*/ 2147483647 h 82"/>
                <a:gd name="T40" fmla="*/ 2147483647 w 291"/>
                <a:gd name="T41" fmla="*/ 2147483647 h 82"/>
                <a:gd name="T42" fmla="*/ 2147483647 w 291"/>
                <a:gd name="T43" fmla="*/ 2147483647 h 82"/>
                <a:gd name="T44" fmla="*/ 2147483647 w 291"/>
                <a:gd name="T45" fmla="*/ 2147483647 h 82"/>
                <a:gd name="T46" fmla="*/ 2147483647 w 291"/>
                <a:gd name="T47" fmla="*/ 2147483647 h 82"/>
                <a:gd name="T48" fmla="*/ 2147483647 w 291"/>
                <a:gd name="T49" fmla="*/ 2147483647 h 82"/>
                <a:gd name="T50" fmla="*/ 2147483647 w 291"/>
                <a:gd name="T51" fmla="*/ 2147483647 h 82"/>
                <a:gd name="T52" fmla="*/ 2147483647 w 291"/>
                <a:gd name="T53" fmla="*/ 2147483647 h 82"/>
                <a:gd name="T54" fmla="*/ 2147483647 w 291"/>
                <a:gd name="T55" fmla="*/ 0 h 82"/>
                <a:gd name="T56" fmla="*/ 2147483647 w 291"/>
                <a:gd name="T57" fmla="*/ 2147483647 h 82"/>
                <a:gd name="T58" fmla="*/ 2147483647 w 291"/>
                <a:gd name="T59" fmla="*/ 2147483647 h 82"/>
                <a:gd name="T60" fmla="*/ 2147483647 w 291"/>
                <a:gd name="T61" fmla="*/ 2147483647 h 82"/>
                <a:gd name="T62" fmla="*/ 2147483647 w 291"/>
                <a:gd name="T63" fmla="*/ 2147483647 h 82"/>
                <a:gd name="T64" fmla="*/ 2147483647 w 291"/>
                <a:gd name="T65" fmla="*/ 2147483647 h 82"/>
                <a:gd name="T66" fmla="*/ 2147483647 w 291"/>
                <a:gd name="T67" fmla="*/ 2147483647 h 82"/>
                <a:gd name="T68" fmla="*/ 2147483647 w 291"/>
                <a:gd name="T69" fmla="*/ 2147483647 h 82"/>
                <a:gd name="T70" fmla="*/ 2147483647 w 291"/>
                <a:gd name="T71" fmla="*/ 2147483647 h 82"/>
                <a:gd name="T72" fmla="*/ 2147483647 w 291"/>
                <a:gd name="T73" fmla="*/ 2147483647 h 82"/>
                <a:gd name="T74" fmla="*/ 2147483647 w 291"/>
                <a:gd name="T75" fmla="*/ 2147483647 h 82"/>
                <a:gd name="T76" fmla="*/ 2147483647 w 291"/>
                <a:gd name="T77" fmla="*/ 2147483647 h 82"/>
                <a:gd name="T78" fmla="*/ 2147483647 w 291"/>
                <a:gd name="T79" fmla="*/ 2147483647 h 82"/>
                <a:gd name="T80" fmla="*/ 2147483647 w 291"/>
                <a:gd name="T81" fmla="*/ 2147483647 h 82"/>
                <a:gd name="T82" fmla="*/ 2147483647 w 291"/>
                <a:gd name="T83" fmla="*/ 2147483647 h 82"/>
                <a:gd name="T84" fmla="*/ 2147483647 w 291"/>
                <a:gd name="T85" fmla="*/ 2147483647 h 82"/>
                <a:gd name="T86" fmla="*/ 2147483647 w 291"/>
                <a:gd name="T87" fmla="*/ 2147483647 h 82"/>
                <a:gd name="T88" fmla="*/ 2147483647 w 291"/>
                <a:gd name="T89" fmla="*/ 2147483647 h 82"/>
                <a:gd name="T90" fmla="*/ 2147483647 w 291"/>
                <a:gd name="T91" fmla="*/ 2147483647 h 82"/>
                <a:gd name="T92" fmla="*/ 2147483647 w 291"/>
                <a:gd name="T93" fmla="*/ 2147483647 h 82"/>
                <a:gd name="T94" fmla="*/ 2147483647 w 291"/>
                <a:gd name="T95" fmla="*/ 2147483647 h 82"/>
                <a:gd name="T96" fmla="*/ 2147483647 w 291"/>
                <a:gd name="T97" fmla="*/ 2147483647 h 82"/>
                <a:gd name="T98" fmla="*/ 2147483647 w 291"/>
                <a:gd name="T99" fmla="*/ 2147483647 h 82"/>
                <a:gd name="T100" fmla="*/ 2147483647 w 291"/>
                <a:gd name="T101" fmla="*/ 2147483647 h 82"/>
                <a:gd name="T102" fmla="*/ 2147483647 w 291"/>
                <a:gd name="T103" fmla="*/ 2147483647 h 82"/>
                <a:gd name="T104" fmla="*/ 2147483647 w 291"/>
                <a:gd name="T105" fmla="*/ 2147483647 h 82"/>
                <a:gd name="T106" fmla="*/ 2147483647 w 291"/>
                <a:gd name="T107" fmla="*/ 2147483647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3" name="Gruppieren 3"/>
          <p:cNvGrpSpPr>
            <a:grpSpLocks noChangeAspect="1"/>
          </p:cNvGrpSpPr>
          <p:nvPr/>
        </p:nvGrpSpPr>
        <p:grpSpPr bwMode="auto">
          <a:xfrm>
            <a:off x="1371600" y="118279"/>
            <a:ext cx="1116917" cy="1116917"/>
            <a:chOff x="7585656" y="2417080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4" name="Rechteck 4"/>
            <p:cNvSpPr>
              <a:spLocks noChangeAspect="1"/>
            </p:cNvSpPr>
            <p:nvPr/>
          </p:nvSpPr>
          <p:spPr bwMode="gray">
            <a:xfrm>
              <a:off x="7585656" y="2417080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5" name="Freeform 11"/>
            <p:cNvSpPr>
              <a:spLocks noChangeAspect="1" noEditPoints="1"/>
            </p:cNvSpPr>
            <p:nvPr/>
          </p:nvSpPr>
          <p:spPr bwMode="auto">
            <a:xfrm>
              <a:off x="7911584" y="2563808"/>
              <a:ext cx="438944" cy="808038"/>
            </a:xfrm>
            <a:custGeom>
              <a:avLst/>
              <a:gdLst>
                <a:gd name="T0" fmla="*/ 63778 w 234"/>
                <a:gd name="T1" fmla="*/ 0 h 431"/>
                <a:gd name="T2" fmla="*/ 0 w 234"/>
                <a:gd name="T3" fmla="*/ 742420 h 431"/>
                <a:gd name="T4" fmla="*/ 373290 w 234"/>
                <a:gd name="T5" fmla="*/ 808038 h 431"/>
                <a:gd name="T6" fmla="*/ 438944 w 234"/>
                <a:gd name="T7" fmla="*/ 65618 h 431"/>
                <a:gd name="T8" fmla="*/ 401427 w 234"/>
                <a:gd name="T9" fmla="*/ 742420 h 431"/>
                <a:gd name="T10" fmla="*/ 63778 w 234"/>
                <a:gd name="T11" fmla="*/ 770542 h 431"/>
                <a:gd name="T12" fmla="*/ 35641 w 234"/>
                <a:gd name="T13" fmla="*/ 65618 h 431"/>
                <a:gd name="T14" fmla="*/ 373290 w 234"/>
                <a:gd name="T15" fmla="*/ 37496 h 431"/>
                <a:gd name="T16" fmla="*/ 401427 w 234"/>
                <a:gd name="T17" fmla="*/ 742420 h 431"/>
                <a:gd name="T18" fmla="*/ 243858 w 234"/>
                <a:gd name="T19" fmla="*/ 631807 h 431"/>
                <a:gd name="T20" fmla="*/ 176328 w 234"/>
                <a:gd name="T21" fmla="*/ 598061 h 431"/>
                <a:gd name="T22" fmla="*/ 243858 w 234"/>
                <a:gd name="T23" fmla="*/ 562439 h 431"/>
                <a:gd name="T24" fmla="*/ 157570 w 234"/>
                <a:gd name="T25" fmla="*/ 489322 h 431"/>
                <a:gd name="T26" fmla="*/ 90040 w 234"/>
                <a:gd name="T27" fmla="*/ 523069 h 431"/>
                <a:gd name="T28" fmla="*/ 90040 w 234"/>
                <a:gd name="T29" fmla="*/ 455576 h 431"/>
                <a:gd name="T30" fmla="*/ 157570 w 234"/>
                <a:gd name="T31" fmla="*/ 489322 h 431"/>
                <a:gd name="T32" fmla="*/ 243858 w 234"/>
                <a:gd name="T33" fmla="*/ 738670 h 431"/>
                <a:gd name="T34" fmla="*/ 176328 w 234"/>
                <a:gd name="T35" fmla="*/ 704924 h 431"/>
                <a:gd name="T36" fmla="*/ 243858 w 234"/>
                <a:gd name="T37" fmla="*/ 671178 h 431"/>
                <a:gd name="T38" fmla="*/ 157570 w 234"/>
                <a:gd name="T39" fmla="*/ 704924 h 431"/>
                <a:gd name="T40" fmla="*/ 90040 w 234"/>
                <a:gd name="T41" fmla="*/ 738670 h 431"/>
                <a:gd name="T42" fmla="*/ 90040 w 234"/>
                <a:gd name="T43" fmla="*/ 671178 h 431"/>
                <a:gd name="T44" fmla="*/ 157570 w 234"/>
                <a:gd name="T45" fmla="*/ 704924 h 431"/>
                <a:gd name="T46" fmla="*/ 140687 w 234"/>
                <a:gd name="T47" fmla="*/ 631807 h 431"/>
                <a:gd name="T48" fmla="*/ 73157 w 234"/>
                <a:gd name="T49" fmla="*/ 598061 h 431"/>
                <a:gd name="T50" fmla="*/ 140687 w 234"/>
                <a:gd name="T51" fmla="*/ 562439 h 431"/>
                <a:gd name="T52" fmla="*/ 365787 w 234"/>
                <a:gd name="T53" fmla="*/ 489322 h 431"/>
                <a:gd name="T54" fmla="*/ 298257 w 234"/>
                <a:gd name="T55" fmla="*/ 523069 h 431"/>
                <a:gd name="T56" fmla="*/ 298257 w 234"/>
                <a:gd name="T57" fmla="*/ 455576 h 431"/>
                <a:gd name="T58" fmla="*/ 365787 w 234"/>
                <a:gd name="T59" fmla="*/ 489322 h 431"/>
                <a:gd name="T60" fmla="*/ 365787 w 234"/>
                <a:gd name="T61" fmla="*/ 69368 h 431"/>
                <a:gd name="T62" fmla="*/ 73157 w 234"/>
                <a:gd name="T63" fmla="*/ 421830 h 431"/>
                <a:gd name="T64" fmla="*/ 262616 w 234"/>
                <a:gd name="T65" fmla="*/ 489322 h 431"/>
                <a:gd name="T66" fmla="*/ 193210 w 234"/>
                <a:gd name="T67" fmla="*/ 523069 h 431"/>
                <a:gd name="T68" fmla="*/ 193210 w 234"/>
                <a:gd name="T69" fmla="*/ 455576 h 431"/>
                <a:gd name="T70" fmla="*/ 262616 w 234"/>
                <a:gd name="T71" fmla="*/ 489322 h 431"/>
                <a:gd name="T72" fmla="*/ 348904 w 234"/>
                <a:gd name="T73" fmla="*/ 738670 h 431"/>
                <a:gd name="T74" fmla="*/ 281374 w 234"/>
                <a:gd name="T75" fmla="*/ 704924 h 431"/>
                <a:gd name="T76" fmla="*/ 348904 w 234"/>
                <a:gd name="T77" fmla="*/ 671178 h 431"/>
                <a:gd name="T78" fmla="*/ 365787 w 234"/>
                <a:gd name="T79" fmla="*/ 598061 h 431"/>
                <a:gd name="T80" fmla="*/ 298257 w 234"/>
                <a:gd name="T81" fmla="*/ 631807 h 431"/>
                <a:gd name="T82" fmla="*/ 298257 w 234"/>
                <a:gd name="T83" fmla="*/ 562439 h 431"/>
                <a:gd name="T84" fmla="*/ 365787 w 234"/>
                <a:gd name="T85" fmla="*/ 598061 h 43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34" h="431">
                  <a:moveTo>
                    <a:pt x="199" y="0"/>
                  </a:moveTo>
                  <a:cubicBezTo>
                    <a:pt x="34" y="0"/>
                    <a:pt x="34" y="0"/>
                    <a:pt x="34" y="0"/>
                  </a:cubicBezTo>
                  <a:cubicBezTo>
                    <a:pt x="15" y="0"/>
                    <a:pt x="0" y="16"/>
                    <a:pt x="0" y="35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416"/>
                    <a:pt x="15" y="431"/>
                    <a:pt x="34" y="431"/>
                  </a:cubicBezTo>
                  <a:cubicBezTo>
                    <a:pt x="199" y="431"/>
                    <a:pt x="199" y="431"/>
                    <a:pt x="199" y="431"/>
                  </a:cubicBezTo>
                  <a:cubicBezTo>
                    <a:pt x="219" y="431"/>
                    <a:pt x="234" y="416"/>
                    <a:pt x="234" y="396"/>
                  </a:cubicBezTo>
                  <a:cubicBezTo>
                    <a:pt x="234" y="35"/>
                    <a:pt x="234" y="35"/>
                    <a:pt x="234" y="35"/>
                  </a:cubicBezTo>
                  <a:cubicBezTo>
                    <a:pt x="234" y="16"/>
                    <a:pt x="219" y="0"/>
                    <a:pt x="199" y="0"/>
                  </a:cubicBezTo>
                  <a:close/>
                  <a:moveTo>
                    <a:pt x="214" y="396"/>
                  </a:moveTo>
                  <a:cubicBezTo>
                    <a:pt x="214" y="405"/>
                    <a:pt x="208" y="411"/>
                    <a:pt x="199" y="411"/>
                  </a:cubicBezTo>
                  <a:cubicBezTo>
                    <a:pt x="34" y="411"/>
                    <a:pt x="34" y="411"/>
                    <a:pt x="34" y="411"/>
                  </a:cubicBezTo>
                  <a:cubicBezTo>
                    <a:pt x="26" y="411"/>
                    <a:pt x="19" y="405"/>
                    <a:pt x="19" y="396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19" y="27"/>
                    <a:pt x="26" y="20"/>
                    <a:pt x="34" y="20"/>
                  </a:cubicBezTo>
                  <a:cubicBezTo>
                    <a:pt x="199" y="20"/>
                    <a:pt x="199" y="20"/>
                    <a:pt x="199" y="20"/>
                  </a:cubicBezTo>
                  <a:cubicBezTo>
                    <a:pt x="208" y="20"/>
                    <a:pt x="214" y="27"/>
                    <a:pt x="214" y="35"/>
                  </a:cubicBezTo>
                  <a:lnTo>
                    <a:pt x="214" y="396"/>
                  </a:lnTo>
                  <a:close/>
                  <a:moveTo>
                    <a:pt x="140" y="319"/>
                  </a:moveTo>
                  <a:cubicBezTo>
                    <a:pt x="140" y="329"/>
                    <a:pt x="138" y="337"/>
                    <a:pt x="130" y="337"/>
                  </a:cubicBezTo>
                  <a:cubicBezTo>
                    <a:pt x="103" y="337"/>
                    <a:pt x="103" y="337"/>
                    <a:pt x="103" y="337"/>
                  </a:cubicBezTo>
                  <a:cubicBezTo>
                    <a:pt x="96" y="337"/>
                    <a:pt x="94" y="329"/>
                    <a:pt x="94" y="319"/>
                  </a:cubicBezTo>
                  <a:cubicBezTo>
                    <a:pt x="94" y="308"/>
                    <a:pt x="96" y="300"/>
                    <a:pt x="103" y="300"/>
                  </a:cubicBezTo>
                  <a:cubicBezTo>
                    <a:pt x="130" y="300"/>
                    <a:pt x="130" y="300"/>
                    <a:pt x="130" y="300"/>
                  </a:cubicBezTo>
                  <a:cubicBezTo>
                    <a:pt x="138" y="300"/>
                    <a:pt x="140" y="308"/>
                    <a:pt x="140" y="319"/>
                  </a:cubicBezTo>
                  <a:close/>
                  <a:moveTo>
                    <a:pt x="84" y="261"/>
                  </a:moveTo>
                  <a:cubicBezTo>
                    <a:pt x="84" y="271"/>
                    <a:pt x="83" y="279"/>
                    <a:pt x="75" y="279"/>
                  </a:cubicBezTo>
                  <a:cubicBezTo>
                    <a:pt x="48" y="279"/>
                    <a:pt x="48" y="279"/>
                    <a:pt x="48" y="279"/>
                  </a:cubicBezTo>
                  <a:cubicBezTo>
                    <a:pt x="40" y="279"/>
                    <a:pt x="39" y="271"/>
                    <a:pt x="39" y="261"/>
                  </a:cubicBezTo>
                  <a:cubicBezTo>
                    <a:pt x="39" y="251"/>
                    <a:pt x="40" y="243"/>
                    <a:pt x="48" y="243"/>
                  </a:cubicBezTo>
                  <a:cubicBezTo>
                    <a:pt x="75" y="243"/>
                    <a:pt x="75" y="243"/>
                    <a:pt x="75" y="243"/>
                  </a:cubicBezTo>
                  <a:cubicBezTo>
                    <a:pt x="83" y="243"/>
                    <a:pt x="84" y="251"/>
                    <a:pt x="84" y="261"/>
                  </a:cubicBezTo>
                  <a:close/>
                  <a:moveTo>
                    <a:pt x="140" y="376"/>
                  </a:moveTo>
                  <a:cubicBezTo>
                    <a:pt x="140" y="386"/>
                    <a:pt x="138" y="394"/>
                    <a:pt x="130" y="394"/>
                  </a:cubicBezTo>
                  <a:cubicBezTo>
                    <a:pt x="103" y="394"/>
                    <a:pt x="103" y="394"/>
                    <a:pt x="103" y="394"/>
                  </a:cubicBezTo>
                  <a:cubicBezTo>
                    <a:pt x="96" y="394"/>
                    <a:pt x="94" y="386"/>
                    <a:pt x="94" y="376"/>
                  </a:cubicBezTo>
                  <a:cubicBezTo>
                    <a:pt x="94" y="366"/>
                    <a:pt x="96" y="358"/>
                    <a:pt x="103" y="358"/>
                  </a:cubicBezTo>
                  <a:cubicBezTo>
                    <a:pt x="130" y="358"/>
                    <a:pt x="130" y="358"/>
                    <a:pt x="130" y="358"/>
                  </a:cubicBezTo>
                  <a:cubicBezTo>
                    <a:pt x="138" y="358"/>
                    <a:pt x="140" y="366"/>
                    <a:pt x="140" y="376"/>
                  </a:cubicBezTo>
                  <a:close/>
                  <a:moveTo>
                    <a:pt x="84" y="376"/>
                  </a:moveTo>
                  <a:cubicBezTo>
                    <a:pt x="84" y="386"/>
                    <a:pt x="83" y="394"/>
                    <a:pt x="75" y="394"/>
                  </a:cubicBezTo>
                  <a:cubicBezTo>
                    <a:pt x="48" y="394"/>
                    <a:pt x="48" y="394"/>
                    <a:pt x="48" y="394"/>
                  </a:cubicBezTo>
                  <a:cubicBezTo>
                    <a:pt x="40" y="394"/>
                    <a:pt x="39" y="386"/>
                    <a:pt x="39" y="376"/>
                  </a:cubicBezTo>
                  <a:cubicBezTo>
                    <a:pt x="39" y="366"/>
                    <a:pt x="40" y="358"/>
                    <a:pt x="48" y="358"/>
                  </a:cubicBezTo>
                  <a:cubicBezTo>
                    <a:pt x="75" y="358"/>
                    <a:pt x="75" y="358"/>
                    <a:pt x="75" y="358"/>
                  </a:cubicBezTo>
                  <a:cubicBezTo>
                    <a:pt x="83" y="358"/>
                    <a:pt x="84" y="366"/>
                    <a:pt x="84" y="376"/>
                  </a:cubicBezTo>
                  <a:close/>
                  <a:moveTo>
                    <a:pt x="84" y="319"/>
                  </a:moveTo>
                  <a:cubicBezTo>
                    <a:pt x="84" y="329"/>
                    <a:pt x="83" y="337"/>
                    <a:pt x="75" y="337"/>
                  </a:cubicBezTo>
                  <a:cubicBezTo>
                    <a:pt x="48" y="337"/>
                    <a:pt x="48" y="337"/>
                    <a:pt x="48" y="337"/>
                  </a:cubicBezTo>
                  <a:cubicBezTo>
                    <a:pt x="40" y="337"/>
                    <a:pt x="39" y="329"/>
                    <a:pt x="39" y="319"/>
                  </a:cubicBezTo>
                  <a:cubicBezTo>
                    <a:pt x="39" y="308"/>
                    <a:pt x="40" y="300"/>
                    <a:pt x="48" y="300"/>
                  </a:cubicBezTo>
                  <a:cubicBezTo>
                    <a:pt x="75" y="300"/>
                    <a:pt x="75" y="300"/>
                    <a:pt x="75" y="300"/>
                  </a:cubicBezTo>
                  <a:cubicBezTo>
                    <a:pt x="83" y="300"/>
                    <a:pt x="84" y="308"/>
                    <a:pt x="84" y="319"/>
                  </a:cubicBezTo>
                  <a:close/>
                  <a:moveTo>
                    <a:pt x="195" y="261"/>
                  </a:moveTo>
                  <a:cubicBezTo>
                    <a:pt x="195" y="271"/>
                    <a:pt x="194" y="279"/>
                    <a:pt x="186" y="279"/>
                  </a:cubicBezTo>
                  <a:cubicBezTo>
                    <a:pt x="159" y="279"/>
                    <a:pt x="159" y="279"/>
                    <a:pt x="159" y="279"/>
                  </a:cubicBezTo>
                  <a:cubicBezTo>
                    <a:pt x="151" y="279"/>
                    <a:pt x="150" y="271"/>
                    <a:pt x="150" y="261"/>
                  </a:cubicBezTo>
                  <a:cubicBezTo>
                    <a:pt x="150" y="251"/>
                    <a:pt x="151" y="243"/>
                    <a:pt x="159" y="243"/>
                  </a:cubicBezTo>
                  <a:cubicBezTo>
                    <a:pt x="186" y="243"/>
                    <a:pt x="186" y="243"/>
                    <a:pt x="186" y="243"/>
                  </a:cubicBezTo>
                  <a:cubicBezTo>
                    <a:pt x="194" y="243"/>
                    <a:pt x="195" y="251"/>
                    <a:pt x="195" y="261"/>
                  </a:cubicBezTo>
                  <a:close/>
                  <a:moveTo>
                    <a:pt x="39" y="37"/>
                  </a:moveTo>
                  <a:cubicBezTo>
                    <a:pt x="195" y="37"/>
                    <a:pt x="195" y="37"/>
                    <a:pt x="195" y="37"/>
                  </a:cubicBezTo>
                  <a:cubicBezTo>
                    <a:pt x="195" y="225"/>
                    <a:pt x="195" y="225"/>
                    <a:pt x="195" y="225"/>
                  </a:cubicBezTo>
                  <a:cubicBezTo>
                    <a:pt x="39" y="225"/>
                    <a:pt x="39" y="225"/>
                    <a:pt x="39" y="225"/>
                  </a:cubicBezTo>
                  <a:lnTo>
                    <a:pt x="39" y="37"/>
                  </a:lnTo>
                  <a:close/>
                  <a:moveTo>
                    <a:pt x="140" y="261"/>
                  </a:moveTo>
                  <a:cubicBezTo>
                    <a:pt x="140" y="271"/>
                    <a:pt x="138" y="279"/>
                    <a:pt x="130" y="279"/>
                  </a:cubicBezTo>
                  <a:cubicBezTo>
                    <a:pt x="103" y="279"/>
                    <a:pt x="103" y="279"/>
                    <a:pt x="103" y="279"/>
                  </a:cubicBezTo>
                  <a:cubicBezTo>
                    <a:pt x="96" y="279"/>
                    <a:pt x="94" y="271"/>
                    <a:pt x="94" y="261"/>
                  </a:cubicBezTo>
                  <a:cubicBezTo>
                    <a:pt x="94" y="251"/>
                    <a:pt x="96" y="243"/>
                    <a:pt x="103" y="243"/>
                  </a:cubicBezTo>
                  <a:cubicBezTo>
                    <a:pt x="130" y="243"/>
                    <a:pt x="130" y="243"/>
                    <a:pt x="130" y="243"/>
                  </a:cubicBezTo>
                  <a:cubicBezTo>
                    <a:pt x="138" y="243"/>
                    <a:pt x="140" y="251"/>
                    <a:pt x="140" y="261"/>
                  </a:cubicBezTo>
                  <a:close/>
                  <a:moveTo>
                    <a:pt x="195" y="376"/>
                  </a:moveTo>
                  <a:cubicBezTo>
                    <a:pt x="195" y="386"/>
                    <a:pt x="194" y="394"/>
                    <a:pt x="186" y="394"/>
                  </a:cubicBezTo>
                  <a:cubicBezTo>
                    <a:pt x="159" y="394"/>
                    <a:pt x="159" y="394"/>
                    <a:pt x="159" y="394"/>
                  </a:cubicBezTo>
                  <a:cubicBezTo>
                    <a:pt x="151" y="394"/>
                    <a:pt x="150" y="386"/>
                    <a:pt x="150" y="376"/>
                  </a:cubicBezTo>
                  <a:cubicBezTo>
                    <a:pt x="150" y="366"/>
                    <a:pt x="151" y="358"/>
                    <a:pt x="159" y="358"/>
                  </a:cubicBezTo>
                  <a:cubicBezTo>
                    <a:pt x="186" y="358"/>
                    <a:pt x="186" y="358"/>
                    <a:pt x="186" y="358"/>
                  </a:cubicBezTo>
                  <a:cubicBezTo>
                    <a:pt x="194" y="358"/>
                    <a:pt x="195" y="366"/>
                    <a:pt x="195" y="376"/>
                  </a:cubicBezTo>
                  <a:close/>
                  <a:moveTo>
                    <a:pt x="195" y="319"/>
                  </a:moveTo>
                  <a:cubicBezTo>
                    <a:pt x="195" y="329"/>
                    <a:pt x="194" y="337"/>
                    <a:pt x="186" y="337"/>
                  </a:cubicBezTo>
                  <a:cubicBezTo>
                    <a:pt x="159" y="337"/>
                    <a:pt x="159" y="337"/>
                    <a:pt x="159" y="337"/>
                  </a:cubicBezTo>
                  <a:cubicBezTo>
                    <a:pt x="151" y="337"/>
                    <a:pt x="150" y="329"/>
                    <a:pt x="150" y="319"/>
                  </a:cubicBezTo>
                  <a:cubicBezTo>
                    <a:pt x="150" y="308"/>
                    <a:pt x="151" y="300"/>
                    <a:pt x="159" y="300"/>
                  </a:cubicBezTo>
                  <a:cubicBezTo>
                    <a:pt x="186" y="300"/>
                    <a:pt x="186" y="300"/>
                    <a:pt x="186" y="300"/>
                  </a:cubicBezTo>
                  <a:cubicBezTo>
                    <a:pt x="194" y="300"/>
                    <a:pt x="195" y="308"/>
                    <a:pt x="195" y="3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6" name="Gruppieren 18"/>
          <p:cNvGrpSpPr>
            <a:grpSpLocks noChangeAspect="1"/>
          </p:cNvGrpSpPr>
          <p:nvPr/>
        </p:nvGrpSpPr>
        <p:grpSpPr bwMode="auto">
          <a:xfrm>
            <a:off x="136045" y="119462"/>
            <a:ext cx="1119968" cy="1116917"/>
            <a:chOff x="2185056" y="2335593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7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18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36598 w 291"/>
                <a:gd name="T1" fmla="*/ 113612 h 82"/>
                <a:gd name="T2" fmla="*/ 211546 w 291"/>
                <a:gd name="T3" fmla="*/ 224453 h 82"/>
                <a:gd name="T4" fmla="*/ 158660 w 291"/>
                <a:gd name="T5" fmla="*/ 213369 h 82"/>
                <a:gd name="T6" fmla="*/ 125258 w 291"/>
                <a:gd name="T7" fmla="*/ 99757 h 82"/>
                <a:gd name="T8" fmla="*/ 91856 w 291"/>
                <a:gd name="T9" fmla="*/ 188430 h 82"/>
                <a:gd name="T10" fmla="*/ 41753 w 291"/>
                <a:gd name="T11" fmla="*/ 227224 h 82"/>
                <a:gd name="T12" fmla="*/ 13918 w 291"/>
                <a:gd name="T13" fmla="*/ 171804 h 82"/>
                <a:gd name="T14" fmla="*/ 0 w 291"/>
                <a:gd name="T15" fmla="*/ 11084 h 82"/>
                <a:gd name="T16" fmla="*/ 41753 w 291"/>
                <a:gd name="T17" fmla="*/ 11084 h 82"/>
                <a:gd name="T18" fmla="*/ 47320 w 291"/>
                <a:gd name="T19" fmla="*/ 99757 h 82"/>
                <a:gd name="T20" fmla="*/ 52887 w 291"/>
                <a:gd name="T21" fmla="*/ 188430 h 82"/>
                <a:gd name="T22" fmla="*/ 66804 w 291"/>
                <a:gd name="T23" fmla="*/ 166261 h 82"/>
                <a:gd name="T24" fmla="*/ 102990 w 291"/>
                <a:gd name="T25" fmla="*/ 69276 h 82"/>
                <a:gd name="T26" fmla="*/ 161443 w 291"/>
                <a:gd name="T27" fmla="*/ 108070 h 82"/>
                <a:gd name="T28" fmla="*/ 186495 w 291"/>
                <a:gd name="T29" fmla="*/ 191201 h 82"/>
                <a:gd name="T30" fmla="*/ 194845 w 291"/>
                <a:gd name="T31" fmla="*/ 144093 h 82"/>
                <a:gd name="T32" fmla="*/ 205979 w 291"/>
                <a:gd name="T33" fmla="*/ 41565 h 82"/>
                <a:gd name="T34" fmla="*/ 228247 w 291"/>
                <a:gd name="T35" fmla="*/ 0 h 82"/>
                <a:gd name="T36" fmla="*/ 489897 w 291"/>
                <a:gd name="T37" fmla="*/ 11084 h 82"/>
                <a:gd name="T38" fmla="*/ 481546 w 291"/>
                <a:gd name="T39" fmla="*/ 99757 h 82"/>
                <a:gd name="T40" fmla="*/ 473196 w 291"/>
                <a:gd name="T41" fmla="*/ 188430 h 82"/>
                <a:gd name="T42" fmla="*/ 459278 w 291"/>
                <a:gd name="T43" fmla="*/ 166261 h 82"/>
                <a:gd name="T44" fmla="*/ 425876 w 291"/>
                <a:gd name="T45" fmla="*/ 69276 h 82"/>
                <a:gd name="T46" fmla="*/ 367423 w 291"/>
                <a:gd name="T47" fmla="*/ 108070 h 82"/>
                <a:gd name="T48" fmla="*/ 336804 w 291"/>
                <a:gd name="T49" fmla="*/ 191201 h 82"/>
                <a:gd name="T50" fmla="*/ 331237 w 291"/>
                <a:gd name="T51" fmla="*/ 144093 h 82"/>
                <a:gd name="T52" fmla="*/ 322887 w 291"/>
                <a:gd name="T53" fmla="*/ 41565 h 82"/>
                <a:gd name="T54" fmla="*/ 300619 w 291"/>
                <a:gd name="T55" fmla="*/ 0 h 82"/>
                <a:gd name="T56" fmla="*/ 283918 w 291"/>
                <a:gd name="T57" fmla="*/ 41565 h 82"/>
                <a:gd name="T58" fmla="*/ 303402 w 291"/>
                <a:gd name="T59" fmla="*/ 213369 h 82"/>
                <a:gd name="T60" fmla="*/ 353505 w 291"/>
                <a:gd name="T61" fmla="*/ 224453 h 82"/>
                <a:gd name="T62" fmla="*/ 395258 w 291"/>
                <a:gd name="T63" fmla="*/ 127467 h 82"/>
                <a:gd name="T64" fmla="*/ 420309 w 291"/>
                <a:gd name="T65" fmla="*/ 160719 h 82"/>
                <a:gd name="T66" fmla="*/ 462062 w 291"/>
                <a:gd name="T67" fmla="*/ 227224 h 82"/>
                <a:gd name="T68" fmla="*/ 506598 w 291"/>
                <a:gd name="T69" fmla="*/ 193972 h 82"/>
                <a:gd name="T70" fmla="*/ 528866 w 291"/>
                <a:gd name="T71" fmla="*/ 22168 h 82"/>
                <a:gd name="T72" fmla="*/ 776598 w 291"/>
                <a:gd name="T73" fmla="*/ 2771 h 82"/>
                <a:gd name="T74" fmla="*/ 765464 w 291"/>
                <a:gd name="T75" fmla="*/ 74818 h 82"/>
                <a:gd name="T76" fmla="*/ 757113 w 291"/>
                <a:gd name="T77" fmla="*/ 169032 h 82"/>
                <a:gd name="T78" fmla="*/ 748763 w 291"/>
                <a:gd name="T79" fmla="*/ 188430 h 82"/>
                <a:gd name="T80" fmla="*/ 718144 w 291"/>
                <a:gd name="T81" fmla="*/ 83131 h 82"/>
                <a:gd name="T82" fmla="*/ 654124 w 291"/>
                <a:gd name="T83" fmla="*/ 83131 h 82"/>
                <a:gd name="T84" fmla="*/ 620722 w 291"/>
                <a:gd name="T85" fmla="*/ 188430 h 82"/>
                <a:gd name="T86" fmla="*/ 615155 w 291"/>
                <a:gd name="T87" fmla="*/ 169032 h 82"/>
                <a:gd name="T88" fmla="*/ 606804 w 291"/>
                <a:gd name="T89" fmla="*/ 74818 h 82"/>
                <a:gd name="T90" fmla="*/ 595670 w 291"/>
                <a:gd name="T91" fmla="*/ 2771 h 82"/>
                <a:gd name="T92" fmla="*/ 565052 w 291"/>
                <a:gd name="T93" fmla="*/ 24939 h 82"/>
                <a:gd name="T94" fmla="*/ 581753 w 291"/>
                <a:gd name="T95" fmla="*/ 193972 h 82"/>
                <a:gd name="T96" fmla="*/ 620722 w 291"/>
                <a:gd name="T97" fmla="*/ 227224 h 82"/>
                <a:gd name="T98" fmla="*/ 668041 w 291"/>
                <a:gd name="T99" fmla="*/ 157948 h 82"/>
                <a:gd name="T100" fmla="*/ 693093 w 291"/>
                <a:gd name="T101" fmla="*/ 127467 h 82"/>
                <a:gd name="T102" fmla="*/ 729278 w 291"/>
                <a:gd name="T103" fmla="*/ 224453 h 82"/>
                <a:gd name="T104" fmla="*/ 782165 w 291"/>
                <a:gd name="T105" fmla="*/ 213369 h 82"/>
                <a:gd name="T106" fmla="*/ 810000 w 291"/>
                <a:gd name="T107" fmla="*/ 41565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9" name="Gruppieren 75"/>
          <p:cNvGrpSpPr>
            <a:grpSpLocks noChangeAspect="1"/>
          </p:cNvGrpSpPr>
          <p:nvPr/>
        </p:nvGrpSpPr>
        <p:grpSpPr bwMode="auto">
          <a:xfrm>
            <a:off x="2590800" y="152400"/>
            <a:ext cx="1116917" cy="1116917"/>
            <a:chOff x="7585656" y="1407429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20" name="Rechteck 76"/>
            <p:cNvSpPr>
              <a:spLocks noChangeAspect="1"/>
            </p:cNvSpPr>
            <p:nvPr/>
          </p:nvSpPr>
          <p:spPr bwMode="gray">
            <a:xfrm>
              <a:off x="7585656" y="1407429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21" name="Freeform 15"/>
            <p:cNvSpPr>
              <a:spLocks noChangeAspect="1" noEditPoints="1"/>
            </p:cNvSpPr>
            <p:nvPr/>
          </p:nvSpPr>
          <p:spPr bwMode="auto">
            <a:xfrm>
              <a:off x="7726056" y="1619153"/>
              <a:ext cx="810000" cy="678047"/>
            </a:xfrm>
            <a:custGeom>
              <a:avLst/>
              <a:gdLst>
                <a:gd name="T0" fmla="*/ 0 w 431"/>
                <a:gd name="T1" fmla="*/ 193459 h 361"/>
                <a:gd name="T2" fmla="*/ 0 w 431"/>
                <a:gd name="T3" fmla="*/ 484588 h 361"/>
                <a:gd name="T4" fmla="*/ 199211 w 431"/>
                <a:gd name="T5" fmla="*/ 484588 h 361"/>
                <a:gd name="T6" fmla="*/ 447285 w 431"/>
                <a:gd name="T7" fmla="*/ 678047 h 361"/>
                <a:gd name="T8" fmla="*/ 447285 w 431"/>
                <a:gd name="T9" fmla="*/ 0 h 361"/>
                <a:gd name="T10" fmla="*/ 199211 w 431"/>
                <a:gd name="T11" fmla="*/ 193459 h 361"/>
                <a:gd name="T12" fmla="*/ 0 w 431"/>
                <a:gd name="T13" fmla="*/ 193459 h 361"/>
                <a:gd name="T14" fmla="*/ 409698 w 431"/>
                <a:gd name="T15" fmla="*/ 77008 h 361"/>
                <a:gd name="T16" fmla="*/ 409698 w 431"/>
                <a:gd name="T17" fmla="*/ 601039 h 361"/>
                <a:gd name="T18" fmla="*/ 223643 w 431"/>
                <a:gd name="T19" fmla="*/ 454536 h 361"/>
                <a:gd name="T20" fmla="*/ 199211 w 431"/>
                <a:gd name="T21" fmla="*/ 447023 h 361"/>
                <a:gd name="T22" fmla="*/ 37587 w 431"/>
                <a:gd name="T23" fmla="*/ 447023 h 361"/>
                <a:gd name="T24" fmla="*/ 37587 w 431"/>
                <a:gd name="T25" fmla="*/ 231024 h 361"/>
                <a:gd name="T26" fmla="*/ 199211 w 431"/>
                <a:gd name="T27" fmla="*/ 231024 h 361"/>
                <a:gd name="T28" fmla="*/ 223643 w 431"/>
                <a:gd name="T29" fmla="*/ 223511 h 361"/>
                <a:gd name="T30" fmla="*/ 409698 w 431"/>
                <a:gd name="T31" fmla="*/ 77008 h 361"/>
                <a:gd name="T32" fmla="*/ 584478 w 431"/>
                <a:gd name="T33" fmla="*/ 488344 h 361"/>
                <a:gd name="T34" fmla="*/ 561926 w 431"/>
                <a:gd name="T35" fmla="*/ 478953 h 361"/>
                <a:gd name="T36" fmla="*/ 560046 w 431"/>
                <a:gd name="T37" fmla="*/ 473318 h 361"/>
                <a:gd name="T38" fmla="*/ 569443 w 431"/>
                <a:gd name="T39" fmla="*/ 456414 h 361"/>
                <a:gd name="T40" fmla="*/ 644617 w 431"/>
                <a:gd name="T41" fmla="*/ 341841 h 361"/>
                <a:gd name="T42" fmla="*/ 642738 w 431"/>
                <a:gd name="T43" fmla="*/ 339963 h 361"/>
                <a:gd name="T44" fmla="*/ 642738 w 431"/>
                <a:gd name="T45" fmla="*/ 339963 h 361"/>
                <a:gd name="T46" fmla="*/ 644617 w 431"/>
                <a:gd name="T47" fmla="*/ 336206 h 361"/>
                <a:gd name="T48" fmla="*/ 569443 w 431"/>
                <a:gd name="T49" fmla="*/ 221633 h 361"/>
                <a:gd name="T50" fmla="*/ 560046 w 431"/>
                <a:gd name="T51" fmla="*/ 206607 h 361"/>
                <a:gd name="T52" fmla="*/ 561926 w 431"/>
                <a:gd name="T53" fmla="*/ 199094 h 361"/>
                <a:gd name="T54" fmla="*/ 584478 w 431"/>
                <a:gd name="T55" fmla="*/ 191581 h 361"/>
                <a:gd name="T56" fmla="*/ 678445 w 431"/>
                <a:gd name="T57" fmla="*/ 336206 h 361"/>
                <a:gd name="T58" fmla="*/ 676566 w 431"/>
                <a:gd name="T59" fmla="*/ 339963 h 361"/>
                <a:gd name="T60" fmla="*/ 678445 w 431"/>
                <a:gd name="T61" fmla="*/ 341841 h 361"/>
                <a:gd name="T62" fmla="*/ 584478 w 431"/>
                <a:gd name="T63" fmla="*/ 488344 h 361"/>
                <a:gd name="T64" fmla="*/ 610789 w 431"/>
                <a:gd name="T65" fmla="*/ 548448 h 361"/>
                <a:gd name="T66" fmla="*/ 588237 w 431"/>
                <a:gd name="T67" fmla="*/ 540935 h 361"/>
                <a:gd name="T68" fmla="*/ 597633 w 431"/>
                <a:gd name="T69" fmla="*/ 518396 h 361"/>
                <a:gd name="T70" fmla="*/ 710394 w 431"/>
                <a:gd name="T71" fmla="*/ 341841 h 361"/>
                <a:gd name="T72" fmla="*/ 710394 w 431"/>
                <a:gd name="T73" fmla="*/ 338084 h 361"/>
                <a:gd name="T74" fmla="*/ 710394 w 431"/>
                <a:gd name="T75" fmla="*/ 338084 h 361"/>
                <a:gd name="T76" fmla="*/ 710394 w 431"/>
                <a:gd name="T77" fmla="*/ 336206 h 361"/>
                <a:gd name="T78" fmla="*/ 595754 w 431"/>
                <a:gd name="T79" fmla="*/ 159651 h 361"/>
                <a:gd name="T80" fmla="*/ 588237 w 431"/>
                <a:gd name="T81" fmla="*/ 137112 h 361"/>
                <a:gd name="T82" fmla="*/ 610789 w 431"/>
                <a:gd name="T83" fmla="*/ 129599 h 361"/>
                <a:gd name="T84" fmla="*/ 744223 w 431"/>
                <a:gd name="T85" fmla="*/ 336206 h 361"/>
                <a:gd name="T86" fmla="*/ 744223 w 431"/>
                <a:gd name="T87" fmla="*/ 338084 h 361"/>
                <a:gd name="T88" fmla="*/ 744223 w 431"/>
                <a:gd name="T89" fmla="*/ 341841 h 361"/>
                <a:gd name="T90" fmla="*/ 610789 w 431"/>
                <a:gd name="T91" fmla="*/ 548448 h 361"/>
                <a:gd name="T92" fmla="*/ 810000 w 431"/>
                <a:gd name="T93" fmla="*/ 341841 h 361"/>
                <a:gd name="T94" fmla="*/ 650255 w 431"/>
                <a:gd name="T95" fmla="*/ 602917 h 361"/>
                <a:gd name="T96" fmla="*/ 627703 w 431"/>
                <a:gd name="T97" fmla="*/ 597282 h 361"/>
                <a:gd name="T98" fmla="*/ 635220 w 431"/>
                <a:gd name="T99" fmla="*/ 572865 h 361"/>
                <a:gd name="T100" fmla="*/ 776172 w 431"/>
                <a:gd name="T101" fmla="*/ 341841 h 361"/>
                <a:gd name="T102" fmla="*/ 776172 w 431"/>
                <a:gd name="T103" fmla="*/ 338084 h 361"/>
                <a:gd name="T104" fmla="*/ 776172 w 431"/>
                <a:gd name="T105" fmla="*/ 338084 h 361"/>
                <a:gd name="T106" fmla="*/ 776172 w 431"/>
                <a:gd name="T107" fmla="*/ 336206 h 361"/>
                <a:gd name="T108" fmla="*/ 633341 w 431"/>
                <a:gd name="T109" fmla="*/ 105182 h 361"/>
                <a:gd name="T110" fmla="*/ 625824 w 431"/>
                <a:gd name="T111" fmla="*/ 82643 h 361"/>
                <a:gd name="T112" fmla="*/ 648376 w 431"/>
                <a:gd name="T113" fmla="*/ 75130 h 361"/>
                <a:gd name="T114" fmla="*/ 810000 w 431"/>
                <a:gd name="T115" fmla="*/ 336206 h 361"/>
                <a:gd name="T116" fmla="*/ 810000 w 431"/>
                <a:gd name="T117" fmla="*/ 338084 h 361"/>
                <a:gd name="T118" fmla="*/ 810000 w 431"/>
                <a:gd name="T119" fmla="*/ 341841 h 36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31" h="361">
                  <a:moveTo>
                    <a:pt x="0" y="103"/>
                  </a:moveTo>
                  <a:cubicBezTo>
                    <a:pt x="0" y="258"/>
                    <a:pt x="0" y="258"/>
                    <a:pt x="0" y="258"/>
                  </a:cubicBezTo>
                  <a:cubicBezTo>
                    <a:pt x="106" y="258"/>
                    <a:pt x="106" y="258"/>
                    <a:pt x="106" y="258"/>
                  </a:cubicBezTo>
                  <a:cubicBezTo>
                    <a:pt x="238" y="361"/>
                    <a:pt x="238" y="361"/>
                    <a:pt x="238" y="361"/>
                  </a:cubicBezTo>
                  <a:cubicBezTo>
                    <a:pt x="238" y="0"/>
                    <a:pt x="238" y="0"/>
                    <a:pt x="238" y="0"/>
                  </a:cubicBezTo>
                  <a:cubicBezTo>
                    <a:pt x="106" y="103"/>
                    <a:pt x="106" y="103"/>
                    <a:pt x="106" y="103"/>
                  </a:cubicBezTo>
                  <a:lnTo>
                    <a:pt x="0" y="103"/>
                  </a:lnTo>
                  <a:close/>
                  <a:moveTo>
                    <a:pt x="218" y="41"/>
                  </a:moveTo>
                  <a:cubicBezTo>
                    <a:pt x="218" y="320"/>
                    <a:pt x="218" y="320"/>
                    <a:pt x="218" y="320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5" y="239"/>
                    <a:pt x="111" y="238"/>
                    <a:pt x="106" y="238"/>
                  </a:cubicBezTo>
                  <a:cubicBezTo>
                    <a:pt x="20" y="238"/>
                    <a:pt x="20" y="238"/>
                    <a:pt x="20" y="238"/>
                  </a:cubicBezTo>
                  <a:cubicBezTo>
                    <a:pt x="20" y="123"/>
                    <a:pt x="20" y="123"/>
                    <a:pt x="20" y="123"/>
                  </a:cubicBezTo>
                  <a:cubicBezTo>
                    <a:pt x="106" y="123"/>
                    <a:pt x="106" y="123"/>
                    <a:pt x="106" y="123"/>
                  </a:cubicBezTo>
                  <a:cubicBezTo>
                    <a:pt x="111" y="123"/>
                    <a:pt x="115" y="122"/>
                    <a:pt x="119" y="119"/>
                  </a:cubicBezTo>
                  <a:lnTo>
                    <a:pt x="218" y="41"/>
                  </a:lnTo>
                  <a:close/>
                  <a:moveTo>
                    <a:pt x="311" y="260"/>
                  </a:moveTo>
                  <a:cubicBezTo>
                    <a:pt x="307" y="262"/>
                    <a:pt x="301" y="260"/>
                    <a:pt x="299" y="255"/>
                  </a:cubicBezTo>
                  <a:cubicBezTo>
                    <a:pt x="299" y="254"/>
                    <a:pt x="298" y="253"/>
                    <a:pt x="298" y="252"/>
                  </a:cubicBezTo>
                  <a:cubicBezTo>
                    <a:pt x="298" y="248"/>
                    <a:pt x="300" y="245"/>
                    <a:pt x="303" y="243"/>
                  </a:cubicBezTo>
                  <a:cubicBezTo>
                    <a:pt x="327" y="232"/>
                    <a:pt x="343" y="208"/>
                    <a:pt x="343" y="182"/>
                  </a:cubicBezTo>
                  <a:cubicBezTo>
                    <a:pt x="343" y="182"/>
                    <a:pt x="342" y="181"/>
                    <a:pt x="342" y="181"/>
                  </a:cubicBezTo>
                  <a:cubicBezTo>
                    <a:pt x="342" y="181"/>
                    <a:pt x="342" y="181"/>
                    <a:pt x="342" y="181"/>
                  </a:cubicBezTo>
                  <a:cubicBezTo>
                    <a:pt x="342" y="180"/>
                    <a:pt x="343" y="180"/>
                    <a:pt x="343" y="179"/>
                  </a:cubicBezTo>
                  <a:cubicBezTo>
                    <a:pt x="342" y="153"/>
                    <a:pt x="327" y="129"/>
                    <a:pt x="303" y="118"/>
                  </a:cubicBezTo>
                  <a:cubicBezTo>
                    <a:pt x="300" y="116"/>
                    <a:pt x="298" y="113"/>
                    <a:pt x="298" y="110"/>
                  </a:cubicBezTo>
                  <a:cubicBezTo>
                    <a:pt x="298" y="108"/>
                    <a:pt x="298" y="107"/>
                    <a:pt x="299" y="106"/>
                  </a:cubicBezTo>
                  <a:cubicBezTo>
                    <a:pt x="301" y="101"/>
                    <a:pt x="306" y="99"/>
                    <a:pt x="311" y="102"/>
                  </a:cubicBezTo>
                  <a:cubicBezTo>
                    <a:pt x="341" y="115"/>
                    <a:pt x="360" y="146"/>
                    <a:pt x="361" y="179"/>
                  </a:cubicBezTo>
                  <a:cubicBezTo>
                    <a:pt x="361" y="180"/>
                    <a:pt x="360" y="180"/>
                    <a:pt x="360" y="181"/>
                  </a:cubicBezTo>
                  <a:cubicBezTo>
                    <a:pt x="360" y="181"/>
                    <a:pt x="361" y="181"/>
                    <a:pt x="361" y="182"/>
                  </a:cubicBezTo>
                  <a:cubicBezTo>
                    <a:pt x="361" y="215"/>
                    <a:pt x="341" y="246"/>
                    <a:pt x="311" y="260"/>
                  </a:cubicBezTo>
                  <a:close/>
                  <a:moveTo>
                    <a:pt x="325" y="292"/>
                  </a:moveTo>
                  <a:cubicBezTo>
                    <a:pt x="321" y="295"/>
                    <a:pt x="315" y="293"/>
                    <a:pt x="313" y="288"/>
                  </a:cubicBezTo>
                  <a:cubicBezTo>
                    <a:pt x="311" y="283"/>
                    <a:pt x="313" y="278"/>
                    <a:pt x="318" y="276"/>
                  </a:cubicBezTo>
                  <a:cubicBezTo>
                    <a:pt x="355" y="259"/>
                    <a:pt x="378" y="222"/>
                    <a:pt x="378" y="182"/>
                  </a:cubicBezTo>
                  <a:cubicBezTo>
                    <a:pt x="378" y="181"/>
                    <a:pt x="378" y="181"/>
                    <a:pt x="378" y="180"/>
                  </a:cubicBezTo>
                  <a:cubicBezTo>
                    <a:pt x="378" y="180"/>
                    <a:pt x="378" y="180"/>
                    <a:pt x="378" y="180"/>
                  </a:cubicBezTo>
                  <a:cubicBezTo>
                    <a:pt x="378" y="180"/>
                    <a:pt x="378" y="180"/>
                    <a:pt x="378" y="179"/>
                  </a:cubicBezTo>
                  <a:cubicBezTo>
                    <a:pt x="378" y="139"/>
                    <a:pt x="354" y="102"/>
                    <a:pt x="317" y="85"/>
                  </a:cubicBezTo>
                  <a:cubicBezTo>
                    <a:pt x="313" y="83"/>
                    <a:pt x="311" y="78"/>
                    <a:pt x="313" y="73"/>
                  </a:cubicBezTo>
                  <a:cubicBezTo>
                    <a:pt x="315" y="69"/>
                    <a:pt x="320" y="67"/>
                    <a:pt x="325" y="69"/>
                  </a:cubicBezTo>
                  <a:cubicBezTo>
                    <a:pt x="368" y="88"/>
                    <a:pt x="396" y="132"/>
                    <a:pt x="396" y="179"/>
                  </a:cubicBezTo>
                  <a:cubicBezTo>
                    <a:pt x="396" y="180"/>
                    <a:pt x="396" y="180"/>
                    <a:pt x="396" y="180"/>
                  </a:cubicBezTo>
                  <a:cubicBezTo>
                    <a:pt x="396" y="181"/>
                    <a:pt x="396" y="181"/>
                    <a:pt x="396" y="182"/>
                  </a:cubicBezTo>
                  <a:cubicBezTo>
                    <a:pt x="396" y="229"/>
                    <a:pt x="368" y="273"/>
                    <a:pt x="325" y="292"/>
                  </a:cubicBezTo>
                  <a:close/>
                  <a:moveTo>
                    <a:pt x="431" y="182"/>
                  </a:moveTo>
                  <a:cubicBezTo>
                    <a:pt x="431" y="241"/>
                    <a:pt x="399" y="295"/>
                    <a:pt x="346" y="321"/>
                  </a:cubicBezTo>
                  <a:cubicBezTo>
                    <a:pt x="341" y="324"/>
                    <a:pt x="336" y="322"/>
                    <a:pt x="334" y="318"/>
                  </a:cubicBezTo>
                  <a:cubicBezTo>
                    <a:pt x="331" y="313"/>
                    <a:pt x="333" y="308"/>
                    <a:pt x="338" y="305"/>
                  </a:cubicBezTo>
                  <a:cubicBezTo>
                    <a:pt x="384" y="282"/>
                    <a:pt x="413" y="234"/>
                    <a:pt x="413" y="182"/>
                  </a:cubicBezTo>
                  <a:cubicBezTo>
                    <a:pt x="413" y="181"/>
                    <a:pt x="413" y="181"/>
                    <a:pt x="413" y="180"/>
                  </a:cubicBezTo>
                  <a:cubicBezTo>
                    <a:pt x="413" y="180"/>
                    <a:pt x="413" y="180"/>
                    <a:pt x="413" y="180"/>
                  </a:cubicBezTo>
                  <a:cubicBezTo>
                    <a:pt x="413" y="180"/>
                    <a:pt x="413" y="179"/>
                    <a:pt x="413" y="179"/>
                  </a:cubicBezTo>
                  <a:cubicBezTo>
                    <a:pt x="413" y="127"/>
                    <a:pt x="384" y="79"/>
                    <a:pt x="337" y="56"/>
                  </a:cubicBezTo>
                  <a:cubicBezTo>
                    <a:pt x="333" y="53"/>
                    <a:pt x="331" y="48"/>
                    <a:pt x="333" y="44"/>
                  </a:cubicBezTo>
                  <a:cubicBezTo>
                    <a:pt x="335" y="39"/>
                    <a:pt x="341" y="37"/>
                    <a:pt x="345" y="40"/>
                  </a:cubicBezTo>
                  <a:cubicBezTo>
                    <a:pt x="398" y="66"/>
                    <a:pt x="431" y="120"/>
                    <a:pt x="431" y="179"/>
                  </a:cubicBezTo>
                  <a:cubicBezTo>
                    <a:pt x="431" y="179"/>
                    <a:pt x="431" y="180"/>
                    <a:pt x="431" y="180"/>
                  </a:cubicBezTo>
                  <a:cubicBezTo>
                    <a:pt x="431" y="181"/>
                    <a:pt x="431" y="181"/>
                    <a:pt x="431" y="1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953090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Miért van szükség a kétféle panelre?</a:t>
            </a:r>
            <a:endParaRPr lang="hu-HU" sz="2400" dirty="0"/>
          </a:p>
        </p:txBody>
      </p:sp>
      <p:sp>
        <p:nvSpPr>
          <p:cNvPr id="67587" name="Tartalom helye 2"/>
          <p:cNvSpPr txBox="1">
            <a:spLocks/>
          </p:cNvSpPr>
          <p:nvPr/>
        </p:nvSpPr>
        <p:spPr bwMode="auto">
          <a:xfrm>
            <a:off x="352425" y="1143000"/>
            <a:ext cx="3973513" cy="489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Cookie-panellel csak mérőkóddal ellátott oldalak mérhetőek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Vannak oldalak, amelyek nem hazai ügyfelek tulajdonában állnak, ezért nem tudnak mérőkódot elhelyezni benne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Facebook, YouTube, LinkedIn, Google, Gmail, stb.</a:t>
            </a:r>
          </a:p>
          <a:p>
            <a:pPr marL="342900" indent="-342900" eaLnBrk="0" hangingPunct="0">
              <a:spcBef>
                <a:spcPts val="1200"/>
              </a:spcBef>
              <a:spcAft>
                <a:spcPts val="1200"/>
              </a:spcAft>
              <a:buClr>
                <a:srgbClr val="FCB033"/>
              </a:buClr>
              <a:buFont typeface="Wingdings" pitchFamily="2" charset="2"/>
              <a:buChar char="§"/>
            </a:pPr>
            <a:r>
              <a:rPr lang="hu-HU" altLang="hu-HU" sz="2400">
                <a:latin typeface="Arial Narrow" pitchFamily="34" charset="0"/>
              </a:rPr>
              <a:t>A szoftverpanel korlátozott mérete</a:t>
            </a:r>
          </a:p>
        </p:txBody>
      </p:sp>
      <p:grpSp>
        <p:nvGrpSpPr>
          <p:cNvPr id="67588" name="Group 8"/>
          <p:cNvGrpSpPr>
            <a:grpSpLocks/>
          </p:cNvGrpSpPr>
          <p:nvPr/>
        </p:nvGrpSpPr>
        <p:grpSpPr bwMode="auto">
          <a:xfrm>
            <a:off x="5599113" y="2030413"/>
            <a:ext cx="2271712" cy="2998787"/>
            <a:chOff x="3243" y="1548"/>
            <a:chExt cx="1431" cy="1889"/>
          </a:xfrm>
        </p:grpSpPr>
        <p:grpSp>
          <p:nvGrpSpPr>
            <p:cNvPr id="67611" name="Group 9"/>
            <p:cNvGrpSpPr>
              <a:grpSpLocks/>
            </p:cNvGrpSpPr>
            <p:nvPr/>
          </p:nvGrpSpPr>
          <p:grpSpPr bwMode="auto">
            <a:xfrm rot="220837">
              <a:off x="3478" y="1548"/>
              <a:ext cx="1196" cy="1712"/>
              <a:chOff x="728" y="1935"/>
              <a:chExt cx="1196" cy="1712"/>
            </a:xfrm>
          </p:grpSpPr>
          <p:sp>
            <p:nvSpPr>
              <p:cNvPr id="6761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2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612" name="Picture 9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243" y="3236"/>
              <a:ext cx="1431" cy="2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589" name="Group 19"/>
          <p:cNvGrpSpPr>
            <a:grpSpLocks/>
          </p:cNvGrpSpPr>
          <p:nvPr/>
        </p:nvGrpSpPr>
        <p:grpSpPr bwMode="auto">
          <a:xfrm>
            <a:off x="7513638" y="2170113"/>
            <a:ext cx="1497012" cy="1865312"/>
            <a:chOff x="4449" y="1636"/>
            <a:chExt cx="943" cy="1175"/>
          </a:xfrm>
        </p:grpSpPr>
        <p:grpSp>
          <p:nvGrpSpPr>
            <p:cNvPr id="67601" name="Group 20"/>
            <p:cNvGrpSpPr>
              <a:grpSpLocks/>
            </p:cNvGrpSpPr>
            <p:nvPr/>
          </p:nvGrpSpPr>
          <p:grpSpPr bwMode="auto">
            <a:xfrm rot="733683">
              <a:off x="4674" y="1636"/>
              <a:ext cx="718" cy="1028"/>
              <a:chOff x="728" y="1935"/>
              <a:chExt cx="1196" cy="1712"/>
            </a:xfrm>
          </p:grpSpPr>
          <p:sp>
            <p:nvSpPr>
              <p:cNvPr id="6760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1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60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449" y="2679"/>
              <a:ext cx="93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7590" name="Group 30"/>
          <p:cNvGrpSpPr>
            <a:grpSpLocks/>
          </p:cNvGrpSpPr>
          <p:nvPr/>
        </p:nvGrpSpPr>
        <p:grpSpPr bwMode="auto">
          <a:xfrm>
            <a:off x="4619625" y="2225675"/>
            <a:ext cx="1487488" cy="1809750"/>
            <a:chOff x="2626" y="1671"/>
            <a:chExt cx="937" cy="1140"/>
          </a:xfrm>
        </p:grpSpPr>
        <p:grpSp>
          <p:nvGrpSpPr>
            <p:cNvPr id="67591" name="Group 31"/>
            <p:cNvGrpSpPr>
              <a:grpSpLocks/>
            </p:cNvGrpSpPr>
            <p:nvPr/>
          </p:nvGrpSpPr>
          <p:grpSpPr bwMode="auto">
            <a:xfrm rot="-899113">
              <a:off x="2673" y="1671"/>
              <a:ext cx="718" cy="1028"/>
              <a:chOff x="728" y="1935"/>
              <a:chExt cx="1196" cy="1712"/>
            </a:xfrm>
          </p:grpSpPr>
          <p:sp>
            <p:nvSpPr>
              <p:cNvPr id="67593" name="Freeform 4"/>
              <p:cNvSpPr>
                <a:spLocks/>
              </p:cNvSpPr>
              <p:nvPr/>
            </p:nvSpPr>
            <p:spPr bwMode="gray">
              <a:xfrm rot="1227305">
                <a:off x="761" y="2498"/>
                <a:ext cx="311" cy="153"/>
              </a:xfrm>
              <a:custGeom>
                <a:avLst/>
                <a:gdLst>
                  <a:gd name="T0" fmla="*/ 0 w 389"/>
                  <a:gd name="T1" fmla="*/ 637191416 h 182"/>
                  <a:gd name="T2" fmla="*/ 448337576 w 389"/>
                  <a:gd name="T3" fmla="*/ 637191416 h 182"/>
                  <a:gd name="T4" fmla="*/ 448337576 w 389"/>
                  <a:gd name="T5" fmla="*/ 637191416 h 182"/>
                  <a:gd name="T6" fmla="*/ 448337576 w 389"/>
                  <a:gd name="T7" fmla="*/ 0 h 182"/>
                  <a:gd name="T8" fmla="*/ 0 w 389"/>
                  <a:gd name="T9" fmla="*/ 637191416 h 18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89"/>
                  <a:gd name="T16" fmla="*/ 0 h 182"/>
                  <a:gd name="T17" fmla="*/ 389 w 389"/>
                  <a:gd name="T18" fmla="*/ 182 h 18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89" h="182">
                    <a:moveTo>
                      <a:pt x="0" y="133"/>
                    </a:moveTo>
                    <a:lnTo>
                      <a:pt x="49" y="182"/>
                    </a:lnTo>
                    <a:lnTo>
                      <a:pt x="389" y="45"/>
                    </a:lnTo>
                    <a:lnTo>
                      <a:pt x="330" y="0"/>
                    </a:lnTo>
                    <a:lnTo>
                      <a:pt x="0" y="13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4" name="Freeform 5"/>
              <p:cNvSpPr>
                <a:spLocks/>
              </p:cNvSpPr>
              <p:nvPr/>
            </p:nvSpPr>
            <p:spPr bwMode="gray">
              <a:xfrm rot="1227305">
                <a:off x="1120" y="3091"/>
                <a:ext cx="290" cy="123"/>
              </a:xfrm>
              <a:custGeom>
                <a:avLst/>
                <a:gdLst>
                  <a:gd name="T0" fmla="*/ 0 w 366"/>
                  <a:gd name="T1" fmla="*/ 445266810 h 154"/>
                  <a:gd name="T2" fmla="*/ 421063896 w 366"/>
                  <a:gd name="T3" fmla="*/ 445266810 h 154"/>
                  <a:gd name="T4" fmla="*/ 421063896 w 366"/>
                  <a:gd name="T5" fmla="*/ 445266810 h 154"/>
                  <a:gd name="T6" fmla="*/ 421063896 w 366"/>
                  <a:gd name="T7" fmla="*/ 0 h 154"/>
                  <a:gd name="T8" fmla="*/ 0 w 366"/>
                  <a:gd name="T9" fmla="*/ 445266810 h 15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66"/>
                  <a:gd name="T16" fmla="*/ 0 h 154"/>
                  <a:gd name="T17" fmla="*/ 366 w 366"/>
                  <a:gd name="T18" fmla="*/ 154 h 15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66" h="154">
                    <a:moveTo>
                      <a:pt x="0" y="113"/>
                    </a:moveTo>
                    <a:lnTo>
                      <a:pt x="40" y="154"/>
                    </a:lnTo>
                    <a:lnTo>
                      <a:pt x="366" y="42"/>
                    </a:lnTo>
                    <a:lnTo>
                      <a:pt x="309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5" name="Freeform 6"/>
              <p:cNvSpPr>
                <a:spLocks/>
              </p:cNvSpPr>
              <p:nvPr/>
            </p:nvSpPr>
            <p:spPr bwMode="gray">
              <a:xfrm rot="1227305">
                <a:off x="1042" y="2283"/>
                <a:ext cx="381" cy="355"/>
              </a:xfrm>
              <a:custGeom>
                <a:avLst/>
                <a:gdLst>
                  <a:gd name="T0" fmla="*/ 2147483647 w 195"/>
                  <a:gd name="T1" fmla="*/ 2147483647 h 185"/>
                  <a:gd name="T2" fmla="*/ 2147483647 w 195"/>
                  <a:gd name="T3" fmla="*/ 2147483647 h 185"/>
                  <a:gd name="T4" fmla="*/ 2147483647 w 195"/>
                  <a:gd name="T5" fmla="*/ 2147483647 h 185"/>
                  <a:gd name="T6" fmla="*/ 2147483647 w 195"/>
                  <a:gd name="T7" fmla="*/ 2147483647 h 185"/>
                  <a:gd name="T8" fmla="*/ 2147483647 w 195"/>
                  <a:gd name="T9" fmla="*/ 2147483647 h 185"/>
                  <a:gd name="T10" fmla="*/ 2147483647 w 195"/>
                  <a:gd name="T11" fmla="*/ 2147483647 h 18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5"/>
                  <a:gd name="T19" fmla="*/ 0 h 185"/>
                  <a:gd name="T20" fmla="*/ 195 w 195"/>
                  <a:gd name="T21" fmla="*/ 185 h 185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5" h="185">
                    <a:moveTo>
                      <a:pt x="44" y="185"/>
                    </a:moveTo>
                    <a:cubicBezTo>
                      <a:pt x="44" y="185"/>
                      <a:pt x="12" y="111"/>
                      <a:pt x="60" y="62"/>
                    </a:cubicBezTo>
                    <a:cubicBezTo>
                      <a:pt x="109" y="13"/>
                      <a:pt x="167" y="22"/>
                      <a:pt x="195" y="37"/>
                    </a:cubicBezTo>
                    <a:cubicBezTo>
                      <a:pt x="195" y="37"/>
                      <a:pt x="167" y="0"/>
                      <a:pt x="88" y="17"/>
                    </a:cubicBezTo>
                    <a:cubicBezTo>
                      <a:pt x="8" y="34"/>
                      <a:pt x="0" y="107"/>
                      <a:pt x="19" y="166"/>
                    </a:cubicBezTo>
                    <a:lnTo>
                      <a:pt x="44" y="185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6" name="Freeform 7"/>
              <p:cNvSpPr>
                <a:spLocks/>
              </p:cNvSpPr>
              <p:nvPr/>
            </p:nvSpPr>
            <p:spPr bwMode="gray">
              <a:xfrm rot="1227305">
                <a:off x="1448" y="2301"/>
                <a:ext cx="476" cy="948"/>
              </a:xfrm>
              <a:custGeom>
                <a:avLst/>
                <a:gdLst>
                  <a:gd name="T0" fmla="*/ 2147483647 w 236"/>
                  <a:gd name="T1" fmla="*/ 2147483647 h 498"/>
                  <a:gd name="T2" fmla="*/ 2147483647 w 236"/>
                  <a:gd name="T3" fmla="*/ 2147483647 h 498"/>
                  <a:gd name="T4" fmla="*/ 2147483647 w 236"/>
                  <a:gd name="T5" fmla="*/ 0 h 498"/>
                  <a:gd name="T6" fmla="*/ 2147483647 w 236"/>
                  <a:gd name="T7" fmla="*/ 2147483647 h 498"/>
                  <a:gd name="T8" fmla="*/ 2147483647 w 236"/>
                  <a:gd name="T9" fmla="*/ 2147483647 h 498"/>
                  <a:gd name="T10" fmla="*/ 2147483647 w 236"/>
                  <a:gd name="T11" fmla="*/ 2147483647 h 498"/>
                  <a:gd name="T12" fmla="*/ 2147483647 w 236"/>
                  <a:gd name="T13" fmla="*/ 2147483647 h 49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236"/>
                  <a:gd name="T22" fmla="*/ 0 h 498"/>
                  <a:gd name="T23" fmla="*/ 236 w 236"/>
                  <a:gd name="T24" fmla="*/ 498 h 498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236" h="498">
                    <a:moveTo>
                      <a:pt x="60" y="498"/>
                    </a:moveTo>
                    <a:cubicBezTo>
                      <a:pt x="60" y="498"/>
                      <a:pt x="26" y="410"/>
                      <a:pt x="71" y="366"/>
                    </a:cubicBezTo>
                    <a:cubicBezTo>
                      <a:pt x="115" y="321"/>
                      <a:pt x="236" y="127"/>
                      <a:pt x="25" y="0"/>
                    </a:cubicBezTo>
                    <a:cubicBezTo>
                      <a:pt x="25" y="0"/>
                      <a:pt x="128" y="61"/>
                      <a:pt x="123" y="178"/>
                    </a:cubicBezTo>
                    <a:cubicBezTo>
                      <a:pt x="123" y="178"/>
                      <a:pt x="117" y="259"/>
                      <a:pt x="84" y="300"/>
                    </a:cubicBezTo>
                    <a:cubicBezTo>
                      <a:pt x="51" y="342"/>
                      <a:pt x="0" y="403"/>
                      <a:pt x="36" y="480"/>
                    </a:cubicBezTo>
                    <a:lnTo>
                      <a:pt x="60" y="498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7" name="Freeform 9"/>
              <p:cNvSpPr>
                <a:spLocks/>
              </p:cNvSpPr>
              <p:nvPr/>
            </p:nvSpPr>
            <p:spPr bwMode="gray">
              <a:xfrm rot="1227305">
                <a:off x="1110" y="3504"/>
                <a:ext cx="322" cy="143"/>
              </a:xfrm>
              <a:custGeom>
                <a:avLst/>
                <a:gdLst>
                  <a:gd name="T0" fmla="*/ 0 w 404"/>
                  <a:gd name="T1" fmla="*/ 936484788 h 161"/>
                  <a:gd name="T2" fmla="*/ 438784399 w 404"/>
                  <a:gd name="T3" fmla="*/ 936484788 h 161"/>
                  <a:gd name="T4" fmla="*/ 438784399 w 404"/>
                  <a:gd name="T5" fmla="*/ 936484788 h 161"/>
                  <a:gd name="T6" fmla="*/ 438784399 w 404"/>
                  <a:gd name="T7" fmla="*/ 0 h 161"/>
                  <a:gd name="T8" fmla="*/ 0 w 404"/>
                  <a:gd name="T9" fmla="*/ 936484788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04"/>
                  <a:gd name="T16" fmla="*/ 0 h 161"/>
                  <a:gd name="T17" fmla="*/ 404 w 404"/>
                  <a:gd name="T18" fmla="*/ 161 h 1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04" h="161">
                    <a:moveTo>
                      <a:pt x="0" y="113"/>
                    </a:moveTo>
                    <a:lnTo>
                      <a:pt x="47" y="161"/>
                    </a:lnTo>
                    <a:lnTo>
                      <a:pt x="404" y="50"/>
                    </a:lnTo>
                    <a:lnTo>
                      <a:pt x="342" y="0"/>
                    </a:lnTo>
                    <a:lnTo>
                      <a:pt x="0" y="11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8" name="Freeform 10"/>
              <p:cNvSpPr>
                <a:spLocks/>
              </p:cNvSpPr>
              <p:nvPr/>
            </p:nvSpPr>
            <p:spPr bwMode="gray">
              <a:xfrm rot="1227305">
                <a:off x="1340" y="3285"/>
                <a:ext cx="149" cy="312"/>
              </a:xfrm>
              <a:custGeom>
                <a:avLst/>
                <a:gdLst>
                  <a:gd name="T0" fmla="*/ 0 w 185"/>
                  <a:gd name="T1" fmla="*/ 0 h 388"/>
                  <a:gd name="T2" fmla="*/ 472097172 w 185"/>
                  <a:gd name="T3" fmla="*/ 466863267 h 388"/>
                  <a:gd name="T4" fmla="*/ 472097172 w 185"/>
                  <a:gd name="T5" fmla="*/ 466863267 h 388"/>
                  <a:gd name="T6" fmla="*/ 472097172 w 185"/>
                  <a:gd name="T7" fmla="*/ 466863267 h 388"/>
                  <a:gd name="T8" fmla="*/ 0 w 185"/>
                  <a:gd name="T9" fmla="*/ 0 h 38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5"/>
                  <a:gd name="T16" fmla="*/ 0 h 388"/>
                  <a:gd name="T17" fmla="*/ 185 w 185"/>
                  <a:gd name="T18" fmla="*/ 388 h 38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5" h="388">
                    <a:moveTo>
                      <a:pt x="0" y="0"/>
                    </a:moveTo>
                    <a:lnTo>
                      <a:pt x="66" y="33"/>
                    </a:lnTo>
                    <a:lnTo>
                      <a:pt x="185" y="388"/>
                    </a:lnTo>
                    <a:lnTo>
                      <a:pt x="123" y="338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233409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599" name="Freeform 8"/>
              <p:cNvSpPr>
                <a:spLocks/>
              </p:cNvSpPr>
              <p:nvPr/>
            </p:nvSpPr>
            <p:spPr bwMode="gray">
              <a:xfrm rot="1227305">
                <a:off x="1072" y="3229"/>
                <a:ext cx="373" cy="364"/>
              </a:xfrm>
              <a:custGeom>
                <a:avLst/>
                <a:gdLst>
                  <a:gd name="T0" fmla="*/ 0 w 463"/>
                  <a:gd name="T1" fmla="*/ 479075032 h 451"/>
                  <a:gd name="T2" fmla="*/ 472960131 w 463"/>
                  <a:gd name="T3" fmla="*/ 479075032 h 451"/>
                  <a:gd name="T4" fmla="*/ 472960131 w 463"/>
                  <a:gd name="T5" fmla="*/ 479075032 h 451"/>
                  <a:gd name="T6" fmla="*/ 472960131 w 463"/>
                  <a:gd name="T7" fmla="*/ 0 h 451"/>
                  <a:gd name="T8" fmla="*/ 0 w 463"/>
                  <a:gd name="T9" fmla="*/ 479075032 h 4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63"/>
                  <a:gd name="T16" fmla="*/ 0 h 451"/>
                  <a:gd name="T17" fmla="*/ 463 w 463"/>
                  <a:gd name="T18" fmla="*/ 451 h 4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63" h="451">
                    <a:moveTo>
                      <a:pt x="0" y="123"/>
                    </a:moveTo>
                    <a:lnTo>
                      <a:pt x="121" y="451"/>
                    </a:lnTo>
                    <a:lnTo>
                      <a:pt x="463" y="338"/>
                    </a:lnTo>
                    <a:lnTo>
                      <a:pt x="340" y="0"/>
                    </a:lnTo>
                    <a:lnTo>
                      <a:pt x="0" y="123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100000">
                    <a:srgbClr val="6B9B1A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7600" name="Freeform 3"/>
              <p:cNvSpPr>
                <a:spLocks/>
              </p:cNvSpPr>
              <p:nvPr/>
            </p:nvSpPr>
            <p:spPr bwMode="gray">
              <a:xfrm rot="1227305">
                <a:off x="728" y="1935"/>
                <a:ext cx="1105" cy="1216"/>
              </a:xfrm>
              <a:custGeom>
                <a:avLst/>
                <a:gdLst>
                  <a:gd name="T0" fmla="*/ 2147483647 w 580"/>
                  <a:gd name="T1" fmla="*/ 2147483647 h 638"/>
                  <a:gd name="T2" fmla="*/ 2147483647 w 580"/>
                  <a:gd name="T3" fmla="*/ 2147483647 h 638"/>
                  <a:gd name="T4" fmla="*/ 2147483647 w 580"/>
                  <a:gd name="T5" fmla="*/ 2147483647 h 638"/>
                  <a:gd name="T6" fmla="*/ 2147483647 w 580"/>
                  <a:gd name="T7" fmla="*/ 2147483647 h 638"/>
                  <a:gd name="T8" fmla="*/ 2147483647 w 580"/>
                  <a:gd name="T9" fmla="*/ 2147483647 h 638"/>
                  <a:gd name="T10" fmla="*/ 2147483647 w 580"/>
                  <a:gd name="T11" fmla="*/ 2147483647 h 638"/>
                  <a:gd name="T12" fmla="*/ 2147483647 w 580"/>
                  <a:gd name="T13" fmla="*/ 2147483647 h 638"/>
                  <a:gd name="T14" fmla="*/ 2147483647 w 580"/>
                  <a:gd name="T15" fmla="*/ 2147483647 h 638"/>
                  <a:gd name="T16" fmla="*/ 2147483647 w 580"/>
                  <a:gd name="T17" fmla="*/ 2147483647 h 638"/>
                  <a:gd name="T18" fmla="*/ 2147483647 w 580"/>
                  <a:gd name="T19" fmla="*/ 2147483647 h 638"/>
                  <a:gd name="T20" fmla="*/ 2147483647 w 580"/>
                  <a:gd name="T21" fmla="*/ 2147483647 h 63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580"/>
                  <a:gd name="T34" fmla="*/ 0 h 638"/>
                  <a:gd name="T35" fmla="*/ 580 w 580"/>
                  <a:gd name="T36" fmla="*/ 638 h 63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580" h="638">
                    <a:moveTo>
                      <a:pt x="35" y="421"/>
                    </a:moveTo>
                    <a:cubicBezTo>
                      <a:pt x="175" y="365"/>
                      <a:pt x="175" y="365"/>
                      <a:pt x="175" y="365"/>
                    </a:cubicBezTo>
                    <a:cubicBezTo>
                      <a:pt x="175" y="365"/>
                      <a:pt x="128" y="237"/>
                      <a:pt x="252" y="214"/>
                    </a:cubicBezTo>
                    <a:cubicBezTo>
                      <a:pt x="376" y="192"/>
                      <a:pt x="386" y="297"/>
                      <a:pt x="378" y="344"/>
                    </a:cubicBezTo>
                    <a:cubicBezTo>
                      <a:pt x="370" y="390"/>
                      <a:pt x="242" y="488"/>
                      <a:pt x="320" y="638"/>
                    </a:cubicBezTo>
                    <a:cubicBezTo>
                      <a:pt x="451" y="590"/>
                      <a:pt x="451" y="590"/>
                      <a:pt x="451" y="590"/>
                    </a:cubicBezTo>
                    <a:cubicBezTo>
                      <a:pt x="451" y="590"/>
                      <a:pt x="411" y="521"/>
                      <a:pt x="476" y="442"/>
                    </a:cubicBezTo>
                    <a:cubicBezTo>
                      <a:pt x="542" y="364"/>
                      <a:pt x="580" y="224"/>
                      <a:pt x="463" y="126"/>
                    </a:cubicBezTo>
                    <a:cubicBezTo>
                      <a:pt x="463" y="126"/>
                      <a:pt x="320" y="0"/>
                      <a:pt x="107" y="144"/>
                    </a:cubicBezTo>
                    <a:cubicBezTo>
                      <a:pt x="107" y="144"/>
                      <a:pt x="72" y="161"/>
                      <a:pt x="43" y="212"/>
                    </a:cubicBezTo>
                    <a:cubicBezTo>
                      <a:pt x="14" y="262"/>
                      <a:pt x="0" y="341"/>
                      <a:pt x="35" y="421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4C7013"/>
                  </a:gs>
                  <a:gs pos="50000">
                    <a:srgbClr val="6B9B1A"/>
                  </a:gs>
                  <a:gs pos="100000">
                    <a:srgbClr val="4C7013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pic>
          <p:nvPicPr>
            <p:cNvPr id="67592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626" y="2679"/>
              <a:ext cx="937" cy="1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8106864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6143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altLang="hu-HU" sz="2400" cap="none" smtClean="0">
                <a:ea typeface="Open Sans"/>
                <a:cs typeface="Open Sans"/>
              </a:rPr>
              <a:t>COOKIE-PANEL MŰKÖDÉSE</a:t>
            </a:r>
          </a:p>
        </p:txBody>
      </p:sp>
      <p:cxnSp>
        <p:nvCxnSpPr>
          <p:cNvPr id="3" name="Gerade Verbindung 53"/>
          <p:cNvCxnSpPr>
            <a:stCxn id="68707" idx="5"/>
          </p:cNvCxnSpPr>
          <p:nvPr>
            <p:custDataLst>
              <p:tags r:id="rId1"/>
            </p:custDataLst>
          </p:nvPr>
        </p:nvCxnSpPr>
        <p:spPr bwMode="gray">
          <a:xfrm>
            <a:off x="1227138" y="2743200"/>
            <a:ext cx="2647950" cy="1670050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Oval 9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3874976" y="3864784"/>
            <a:ext cx="1178653" cy="1097715"/>
          </a:xfrm>
          <a:prstGeom prst="ellipse">
            <a:avLst/>
          </a:prstGeom>
          <a:solidFill>
            <a:schemeClr val="accent2"/>
          </a:solidFill>
          <a:ln w="28575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72000" anchor="ctr"/>
          <a:lstStyle/>
          <a:p>
            <a:pPr algn="ctr">
              <a:defRPr/>
            </a:pPr>
            <a:r>
              <a:rPr lang="hu-HU" sz="1600" dirty="0">
                <a:solidFill>
                  <a:schemeClr val="bg1"/>
                </a:solidFill>
              </a:rPr>
              <a:t>A vizsgált</a:t>
            </a:r>
          </a:p>
          <a:p>
            <a:pPr algn="ctr">
              <a:defRPr/>
            </a:pPr>
            <a:r>
              <a:rPr lang="hu-HU" sz="1600" dirty="0" err="1">
                <a:solidFill>
                  <a:schemeClr val="bg1"/>
                </a:solidFill>
              </a:rPr>
              <a:t>user</a:t>
            </a:r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5" name="Gerade Verbindung 53"/>
          <p:cNvCxnSpPr>
            <a:stCxn id="68698" idx="4"/>
          </p:cNvCxnSpPr>
          <p:nvPr>
            <p:custDataLst>
              <p:tags r:id="rId3"/>
            </p:custDataLst>
          </p:nvPr>
        </p:nvCxnSpPr>
        <p:spPr bwMode="gray">
          <a:xfrm>
            <a:off x="2565400" y="1787525"/>
            <a:ext cx="1898650" cy="2078038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52"/>
          <p:cNvCxnSpPr>
            <a:stCxn id="68690" idx="4"/>
          </p:cNvCxnSpPr>
          <p:nvPr>
            <p:custDataLst>
              <p:tags r:id="rId4"/>
            </p:custDataLst>
          </p:nvPr>
        </p:nvCxnSpPr>
        <p:spPr bwMode="gray">
          <a:xfrm>
            <a:off x="4383088" y="1679575"/>
            <a:ext cx="80962" cy="2185988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48"/>
          <p:cNvCxnSpPr>
            <a:stCxn id="68683" idx="3"/>
          </p:cNvCxnSpPr>
          <p:nvPr>
            <p:custDataLst>
              <p:tags r:id="rId5"/>
            </p:custDataLst>
          </p:nvPr>
        </p:nvCxnSpPr>
        <p:spPr bwMode="gray">
          <a:xfrm flipH="1">
            <a:off x="4464050" y="1835150"/>
            <a:ext cx="1692275" cy="2030413"/>
          </a:xfrm>
          <a:prstGeom prst="line">
            <a:avLst/>
          </a:prstGeom>
          <a:ln>
            <a:headEnd type="triangle" w="med" len="med"/>
            <a:tailEnd type="none" w="med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Gerade Verbindung 49"/>
          <p:cNvCxnSpPr>
            <a:stCxn id="68661" idx="0"/>
          </p:cNvCxnSpPr>
          <p:nvPr>
            <p:custDataLst>
              <p:tags r:id="rId6"/>
            </p:custDataLst>
          </p:nvPr>
        </p:nvCxnSpPr>
        <p:spPr bwMode="gray">
          <a:xfrm flipV="1">
            <a:off x="3103563" y="4802188"/>
            <a:ext cx="944562" cy="671512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68619" name="Szövegdoboz 8"/>
          <p:cNvSpPr txBox="1">
            <a:spLocks noChangeArrowheads="1"/>
          </p:cNvSpPr>
          <p:nvPr/>
        </p:nvSpPr>
        <p:spPr bwMode="auto">
          <a:xfrm>
            <a:off x="3521075" y="5418138"/>
            <a:ext cx="240188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200">
                <a:latin typeface="Open Sans"/>
              </a:rPr>
              <a:t>A gemiusTraffic rendszer egyedi cookie azonosítókkal lát el minden internetezőt, aki a mérésben résztvevő weboldalra látogat.</a:t>
            </a:r>
          </a:p>
        </p:txBody>
      </p:sp>
      <p:grpSp>
        <p:nvGrpSpPr>
          <p:cNvPr id="68620" name="Group 741" descr="© INSCALE GmbH, 21.06.2010"/>
          <p:cNvGrpSpPr>
            <a:grpSpLocks/>
          </p:cNvGrpSpPr>
          <p:nvPr/>
        </p:nvGrpSpPr>
        <p:grpSpPr bwMode="auto">
          <a:xfrm>
            <a:off x="571500" y="2085975"/>
            <a:ext cx="790575" cy="790575"/>
            <a:chOff x="3850" y="2217"/>
            <a:chExt cx="498" cy="498"/>
          </a:xfrm>
        </p:grpSpPr>
        <p:grpSp>
          <p:nvGrpSpPr>
            <p:cNvPr id="68701" name="Group 740"/>
            <p:cNvGrpSpPr>
              <a:grpSpLocks/>
            </p:cNvGrpSpPr>
            <p:nvPr/>
          </p:nvGrpSpPr>
          <p:grpSpPr bwMode="auto">
            <a:xfrm>
              <a:off x="3850" y="2217"/>
              <a:ext cx="498" cy="498"/>
              <a:chOff x="3850" y="2217"/>
              <a:chExt cx="498" cy="498"/>
            </a:xfrm>
          </p:grpSpPr>
          <p:sp>
            <p:nvSpPr>
              <p:cNvPr id="68706" name="Oval 638" descr="© INSCALE GmbH, 21.06.2010"/>
              <p:cNvSpPr>
                <a:spLocks noChangeArrowheads="1"/>
              </p:cNvSpPr>
              <p:nvPr/>
            </p:nvSpPr>
            <p:spPr bwMode="gray">
              <a:xfrm>
                <a:off x="3850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707" name="Oval 639" descr="© INSCALE GmbH, 21.06.2010"/>
              <p:cNvSpPr>
                <a:spLocks noChangeArrowheads="1"/>
              </p:cNvSpPr>
              <p:nvPr/>
            </p:nvSpPr>
            <p:spPr bwMode="gray">
              <a:xfrm>
                <a:off x="3866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708" name="Freeform 640" descr="© INSCALE GmbH, 21.06.2010"/>
              <p:cNvSpPr>
                <a:spLocks/>
              </p:cNvSpPr>
              <p:nvPr/>
            </p:nvSpPr>
            <p:spPr bwMode="gray">
              <a:xfrm>
                <a:off x="3866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8702" name="Group 739"/>
            <p:cNvGrpSpPr>
              <a:grpSpLocks/>
            </p:cNvGrpSpPr>
            <p:nvPr/>
          </p:nvGrpSpPr>
          <p:grpSpPr bwMode="auto">
            <a:xfrm>
              <a:off x="3958" y="2343"/>
              <a:ext cx="285" cy="245"/>
              <a:chOff x="3958" y="2343"/>
              <a:chExt cx="285" cy="245"/>
            </a:xfrm>
          </p:grpSpPr>
          <p:sp>
            <p:nvSpPr>
              <p:cNvPr id="68703" name="Freeform 642" descr="© INSCALE GmbH, 21.06.2010"/>
              <p:cNvSpPr>
                <a:spLocks noEditPoints="1"/>
              </p:cNvSpPr>
              <p:nvPr/>
            </p:nvSpPr>
            <p:spPr bwMode="gray">
              <a:xfrm>
                <a:off x="4017" y="2378"/>
                <a:ext cx="226" cy="202"/>
              </a:xfrm>
              <a:custGeom>
                <a:avLst/>
                <a:gdLst>
                  <a:gd name="T0" fmla="*/ 100 w 234"/>
                  <a:gd name="T1" fmla="*/ 114 h 209"/>
                  <a:gd name="T2" fmla="*/ 101 w 234"/>
                  <a:gd name="T3" fmla="*/ 114 h 209"/>
                  <a:gd name="T4" fmla="*/ 65 w 234"/>
                  <a:gd name="T5" fmla="*/ 140 h 209"/>
                  <a:gd name="T6" fmla="*/ 100 w 234"/>
                  <a:gd name="T7" fmla="*/ 114 h 209"/>
                  <a:gd name="T8" fmla="*/ 59 w 234"/>
                  <a:gd name="T9" fmla="*/ 144 h 209"/>
                  <a:gd name="T10" fmla="*/ 0 w 234"/>
                  <a:gd name="T11" fmla="*/ 164 h 209"/>
                  <a:gd name="T12" fmla="*/ 59 w 234"/>
                  <a:gd name="T13" fmla="*/ 144 h 209"/>
                  <a:gd name="T14" fmla="*/ 168 w 234"/>
                  <a:gd name="T15" fmla="*/ 0 h 209"/>
                  <a:gd name="T16" fmla="*/ 168 w 234"/>
                  <a:gd name="T17" fmla="*/ 0 h 209"/>
                  <a:gd name="T18" fmla="*/ 101 w 234"/>
                  <a:gd name="T19" fmla="*/ 114 h 209"/>
                  <a:gd name="T20" fmla="*/ 102 w 234"/>
                  <a:gd name="T21" fmla="*/ 114 h 209"/>
                  <a:gd name="T22" fmla="*/ 168 w 234"/>
                  <a:gd name="T23" fmla="*/ 0 h 2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4"/>
                  <a:gd name="T37" fmla="*/ 0 h 209"/>
                  <a:gd name="T38" fmla="*/ 234 w 234"/>
                  <a:gd name="T39" fmla="*/ 209 h 2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4" h="209">
                    <a:moveTo>
                      <a:pt x="128" y="145"/>
                    </a:moveTo>
                    <a:cubicBezTo>
                      <a:pt x="128" y="145"/>
                      <a:pt x="128" y="145"/>
                      <a:pt x="129" y="144"/>
                    </a:cubicBezTo>
                    <a:cubicBezTo>
                      <a:pt x="113" y="157"/>
                      <a:pt x="98" y="168"/>
                      <a:pt x="82" y="178"/>
                    </a:cubicBezTo>
                    <a:cubicBezTo>
                      <a:pt x="97" y="169"/>
                      <a:pt x="113" y="158"/>
                      <a:pt x="128" y="145"/>
                    </a:cubicBezTo>
                    <a:close/>
                    <a:moveTo>
                      <a:pt x="74" y="183"/>
                    </a:moveTo>
                    <a:cubicBezTo>
                      <a:pt x="47" y="198"/>
                      <a:pt x="21" y="207"/>
                      <a:pt x="0" y="209"/>
                    </a:cubicBezTo>
                    <a:cubicBezTo>
                      <a:pt x="19" y="208"/>
                      <a:pt x="45" y="199"/>
                      <a:pt x="74" y="183"/>
                    </a:cubicBezTo>
                    <a:close/>
                    <a:moveTo>
                      <a:pt x="214" y="0"/>
                    </a:moveTo>
                    <a:cubicBezTo>
                      <a:pt x="214" y="0"/>
                      <a:pt x="214" y="0"/>
                      <a:pt x="214" y="0"/>
                    </a:cubicBezTo>
                    <a:cubicBezTo>
                      <a:pt x="225" y="32"/>
                      <a:pt x="190" y="93"/>
                      <a:pt x="129" y="144"/>
                    </a:cubicBezTo>
                    <a:cubicBezTo>
                      <a:pt x="129" y="144"/>
                      <a:pt x="129" y="144"/>
                      <a:pt x="130" y="144"/>
                    </a:cubicBezTo>
                    <a:cubicBezTo>
                      <a:pt x="196" y="88"/>
                      <a:pt x="234" y="24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704" name="Freeform 643" descr="© INSCALE GmbH, 21.06.2010"/>
              <p:cNvSpPr>
                <a:spLocks noEditPoints="1"/>
              </p:cNvSpPr>
              <p:nvPr/>
            </p:nvSpPr>
            <p:spPr bwMode="gray">
              <a:xfrm>
                <a:off x="3979" y="2365"/>
                <a:ext cx="246" cy="223"/>
              </a:xfrm>
              <a:custGeom>
                <a:avLst/>
                <a:gdLst>
                  <a:gd name="T0" fmla="*/ 198 w 255"/>
                  <a:gd name="T1" fmla="*/ 109 h 230"/>
                  <a:gd name="T2" fmla="*/ 66 w 255"/>
                  <a:gd name="T3" fmla="*/ 109 h 230"/>
                  <a:gd name="T4" fmla="*/ 76 w 255"/>
                  <a:gd name="T5" fmla="*/ 134 h 230"/>
                  <a:gd name="T6" fmla="*/ 100 w 255"/>
                  <a:gd name="T7" fmla="*/ 145 h 230"/>
                  <a:gd name="T8" fmla="*/ 119 w 255"/>
                  <a:gd name="T9" fmla="*/ 140 h 230"/>
                  <a:gd name="T10" fmla="*/ 130 w 255"/>
                  <a:gd name="T11" fmla="*/ 129 h 230"/>
                  <a:gd name="T12" fmla="*/ 194 w 255"/>
                  <a:gd name="T13" fmla="*/ 135 h 230"/>
                  <a:gd name="T14" fmla="*/ 159 w 255"/>
                  <a:gd name="T15" fmla="*/ 173 h 230"/>
                  <a:gd name="T16" fmla="*/ 99 w 255"/>
                  <a:gd name="T17" fmla="*/ 185 h 230"/>
                  <a:gd name="T18" fmla="*/ 44 w 255"/>
                  <a:gd name="T19" fmla="*/ 175 h 230"/>
                  <a:gd name="T20" fmla="*/ 14 w 255"/>
                  <a:gd name="T21" fmla="*/ 143 h 230"/>
                  <a:gd name="T22" fmla="*/ 0 w 255"/>
                  <a:gd name="T23" fmla="*/ 94 h 230"/>
                  <a:gd name="T24" fmla="*/ 26 w 255"/>
                  <a:gd name="T25" fmla="*/ 25 h 230"/>
                  <a:gd name="T26" fmla="*/ 96 w 255"/>
                  <a:gd name="T27" fmla="*/ 0 h 230"/>
                  <a:gd name="T28" fmla="*/ 154 w 255"/>
                  <a:gd name="T29" fmla="*/ 14 h 230"/>
                  <a:gd name="T30" fmla="*/ 187 w 255"/>
                  <a:gd name="T31" fmla="*/ 45 h 230"/>
                  <a:gd name="T32" fmla="*/ 198 w 255"/>
                  <a:gd name="T33" fmla="*/ 102 h 230"/>
                  <a:gd name="T34" fmla="*/ 198 w 255"/>
                  <a:gd name="T35" fmla="*/ 109 h 230"/>
                  <a:gd name="T36" fmla="*/ 131 w 255"/>
                  <a:gd name="T37" fmla="*/ 76 h 230"/>
                  <a:gd name="T38" fmla="*/ 121 w 255"/>
                  <a:gd name="T39" fmla="*/ 47 h 230"/>
                  <a:gd name="T40" fmla="*/ 99 w 255"/>
                  <a:gd name="T41" fmla="*/ 42 h 230"/>
                  <a:gd name="T42" fmla="*/ 75 w 255"/>
                  <a:gd name="T43" fmla="*/ 52 h 230"/>
                  <a:gd name="T44" fmla="*/ 66 w 255"/>
                  <a:gd name="T45" fmla="*/ 76 h 230"/>
                  <a:gd name="T46" fmla="*/ 131 w 255"/>
                  <a:gd name="T47" fmla="*/ 76 h 2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5"/>
                  <a:gd name="T73" fmla="*/ 0 h 230"/>
                  <a:gd name="T74" fmla="*/ 255 w 255"/>
                  <a:gd name="T75" fmla="*/ 230 h 23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5" h="230">
                    <a:moveTo>
                      <a:pt x="255" y="136"/>
                    </a:moveTo>
                    <a:cubicBezTo>
                      <a:pt x="86" y="136"/>
                      <a:pt x="86" y="136"/>
                      <a:pt x="86" y="136"/>
                    </a:cubicBezTo>
                    <a:cubicBezTo>
                      <a:pt x="87" y="149"/>
                      <a:pt x="91" y="159"/>
                      <a:pt x="97" y="166"/>
                    </a:cubicBezTo>
                    <a:cubicBezTo>
                      <a:pt x="105" y="175"/>
                      <a:pt x="115" y="180"/>
                      <a:pt x="129" y="180"/>
                    </a:cubicBezTo>
                    <a:cubicBezTo>
                      <a:pt x="137" y="180"/>
                      <a:pt x="145" y="178"/>
                      <a:pt x="152" y="174"/>
                    </a:cubicBezTo>
                    <a:cubicBezTo>
                      <a:pt x="157" y="171"/>
                      <a:pt x="162" y="167"/>
                      <a:pt x="167" y="160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37" y="190"/>
                      <a:pt x="222" y="206"/>
                      <a:pt x="204" y="215"/>
                    </a:cubicBezTo>
                    <a:cubicBezTo>
                      <a:pt x="186" y="225"/>
                      <a:pt x="160" y="230"/>
                      <a:pt x="127" y="230"/>
                    </a:cubicBezTo>
                    <a:cubicBezTo>
                      <a:pt x="98" y="230"/>
                      <a:pt x="75" y="225"/>
                      <a:pt x="58" y="217"/>
                    </a:cubicBezTo>
                    <a:cubicBezTo>
                      <a:pt x="41" y="209"/>
                      <a:pt x="27" y="196"/>
                      <a:pt x="16" y="178"/>
                    </a:cubicBezTo>
                    <a:cubicBezTo>
                      <a:pt x="5" y="160"/>
                      <a:pt x="0" y="139"/>
                      <a:pt x="0" y="115"/>
                    </a:cubicBezTo>
                    <a:cubicBezTo>
                      <a:pt x="0" y="81"/>
                      <a:pt x="11" y="53"/>
                      <a:pt x="33" y="32"/>
                    </a:cubicBezTo>
                    <a:cubicBezTo>
                      <a:pt x="55" y="10"/>
                      <a:pt x="85" y="0"/>
                      <a:pt x="124" y="0"/>
                    </a:cubicBezTo>
                    <a:cubicBezTo>
                      <a:pt x="156" y="0"/>
                      <a:pt x="180" y="4"/>
                      <a:pt x="199" y="14"/>
                    </a:cubicBezTo>
                    <a:cubicBezTo>
                      <a:pt x="217" y="24"/>
                      <a:pt x="231" y="37"/>
                      <a:pt x="240" y="55"/>
                    </a:cubicBezTo>
                    <a:cubicBezTo>
                      <a:pt x="250" y="74"/>
                      <a:pt x="255" y="97"/>
                      <a:pt x="255" y="126"/>
                    </a:cubicBezTo>
                    <a:lnTo>
                      <a:pt x="255" y="136"/>
                    </a:lnTo>
                    <a:close/>
                    <a:moveTo>
                      <a:pt x="169" y="95"/>
                    </a:moveTo>
                    <a:cubicBezTo>
                      <a:pt x="167" y="79"/>
                      <a:pt x="163" y="67"/>
                      <a:pt x="156" y="60"/>
                    </a:cubicBezTo>
                    <a:cubicBezTo>
                      <a:pt x="149" y="53"/>
                      <a:pt x="139" y="50"/>
                      <a:pt x="128" y="50"/>
                    </a:cubicBezTo>
                    <a:cubicBezTo>
                      <a:pt x="114" y="50"/>
                      <a:pt x="104" y="55"/>
                      <a:pt x="96" y="66"/>
                    </a:cubicBezTo>
                    <a:cubicBezTo>
                      <a:pt x="91" y="72"/>
                      <a:pt x="87" y="82"/>
                      <a:pt x="86" y="95"/>
                    </a:cubicBezTo>
                    <a:lnTo>
                      <a:pt x="169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705" name="Freeform 644" descr="© INSCALE GmbH, 21.06.2010"/>
              <p:cNvSpPr>
                <a:spLocks/>
              </p:cNvSpPr>
              <p:nvPr/>
            </p:nvSpPr>
            <p:spPr bwMode="gray">
              <a:xfrm>
                <a:off x="3958" y="2343"/>
                <a:ext cx="266" cy="238"/>
              </a:xfrm>
              <a:custGeom>
                <a:avLst/>
                <a:gdLst>
                  <a:gd name="T0" fmla="*/ 29 w 276"/>
                  <a:gd name="T1" fmla="*/ 183 h 247"/>
                  <a:gd name="T2" fmla="*/ 93 w 276"/>
                  <a:gd name="T3" fmla="*/ 73 h 247"/>
                  <a:gd name="T4" fmla="*/ 213 w 276"/>
                  <a:gd name="T5" fmla="*/ 30 h 247"/>
                  <a:gd name="T6" fmla="*/ 210 w 276"/>
                  <a:gd name="T7" fmla="*/ 21 h 247"/>
                  <a:gd name="T8" fmla="*/ 81 w 276"/>
                  <a:gd name="T9" fmla="*/ 62 h 247"/>
                  <a:gd name="T10" fmla="*/ 16 w 276"/>
                  <a:gd name="T11" fmla="*/ 180 h 247"/>
                  <a:gd name="T12" fmla="*/ 48 w 276"/>
                  <a:gd name="T13" fmla="*/ 190 h 247"/>
                  <a:gd name="T14" fmla="*/ 29 w 276"/>
                  <a:gd name="T15" fmla="*/ 183 h 2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6"/>
                  <a:gd name="T25" fmla="*/ 0 h 247"/>
                  <a:gd name="T26" fmla="*/ 276 w 276"/>
                  <a:gd name="T27" fmla="*/ 247 h 2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6" h="247">
                    <a:moveTo>
                      <a:pt x="36" y="237"/>
                    </a:moveTo>
                    <a:cubicBezTo>
                      <a:pt x="16" y="213"/>
                      <a:pt x="53" y="149"/>
                      <a:pt x="120" y="94"/>
                    </a:cubicBezTo>
                    <a:cubicBezTo>
                      <a:pt x="186" y="39"/>
                      <a:pt x="255" y="13"/>
                      <a:pt x="276" y="37"/>
                    </a:cubicBezTo>
                    <a:cubicBezTo>
                      <a:pt x="274" y="34"/>
                      <a:pt x="273" y="31"/>
                      <a:pt x="271" y="28"/>
                    </a:cubicBezTo>
                    <a:cubicBezTo>
                      <a:pt x="247" y="0"/>
                      <a:pt x="173" y="23"/>
                      <a:pt x="105" y="80"/>
                    </a:cubicBezTo>
                    <a:cubicBezTo>
                      <a:pt x="36" y="137"/>
                      <a:pt x="0" y="206"/>
                      <a:pt x="23" y="234"/>
                    </a:cubicBezTo>
                    <a:cubicBezTo>
                      <a:pt x="31" y="244"/>
                      <a:pt x="45" y="247"/>
                      <a:pt x="62" y="246"/>
                    </a:cubicBezTo>
                    <a:cubicBezTo>
                      <a:pt x="50" y="246"/>
                      <a:pt x="41" y="243"/>
                      <a:pt x="36" y="2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68621" name="Group 741" descr="© INSCALE GmbH, 21.06.2010"/>
          <p:cNvGrpSpPr>
            <a:grpSpLocks/>
          </p:cNvGrpSpPr>
          <p:nvPr/>
        </p:nvGrpSpPr>
        <p:grpSpPr bwMode="auto">
          <a:xfrm>
            <a:off x="2170113" y="996950"/>
            <a:ext cx="790575" cy="790575"/>
            <a:chOff x="3850" y="2217"/>
            <a:chExt cx="498" cy="498"/>
          </a:xfrm>
        </p:grpSpPr>
        <p:grpSp>
          <p:nvGrpSpPr>
            <p:cNvPr id="68693" name="Group 740"/>
            <p:cNvGrpSpPr>
              <a:grpSpLocks/>
            </p:cNvGrpSpPr>
            <p:nvPr/>
          </p:nvGrpSpPr>
          <p:grpSpPr bwMode="auto">
            <a:xfrm>
              <a:off x="3850" y="2217"/>
              <a:ext cx="498" cy="498"/>
              <a:chOff x="3850" y="2217"/>
              <a:chExt cx="498" cy="498"/>
            </a:xfrm>
          </p:grpSpPr>
          <p:sp>
            <p:nvSpPr>
              <p:cNvPr id="68698" name="Oval 638" descr="© INSCALE GmbH, 21.06.2010"/>
              <p:cNvSpPr>
                <a:spLocks noChangeArrowheads="1"/>
              </p:cNvSpPr>
              <p:nvPr/>
            </p:nvSpPr>
            <p:spPr bwMode="gray">
              <a:xfrm>
                <a:off x="3850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99" name="Oval 639" descr="© INSCALE GmbH, 21.06.2010"/>
              <p:cNvSpPr>
                <a:spLocks noChangeArrowheads="1"/>
              </p:cNvSpPr>
              <p:nvPr/>
            </p:nvSpPr>
            <p:spPr bwMode="gray">
              <a:xfrm>
                <a:off x="3866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700" name="Freeform 640" descr="© INSCALE GmbH, 21.06.2010"/>
              <p:cNvSpPr>
                <a:spLocks/>
              </p:cNvSpPr>
              <p:nvPr/>
            </p:nvSpPr>
            <p:spPr bwMode="gray">
              <a:xfrm>
                <a:off x="3866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8694" name="Group 739"/>
            <p:cNvGrpSpPr>
              <a:grpSpLocks/>
            </p:cNvGrpSpPr>
            <p:nvPr/>
          </p:nvGrpSpPr>
          <p:grpSpPr bwMode="auto">
            <a:xfrm>
              <a:off x="3958" y="2343"/>
              <a:ext cx="285" cy="245"/>
              <a:chOff x="3958" y="2343"/>
              <a:chExt cx="285" cy="245"/>
            </a:xfrm>
          </p:grpSpPr>
          <p:sp>
            <p:nvSpPr>
              <p:cNvPr id="68695" name="Freeform 642" descr="© INSCALE GmbH, 21.06.2010"/>
              <p:cNvSpPr>
                <a:spLocks noEditPoints="1"/>
              </p:cNvSpPr>
              <p:nvPr/>
            </p:nvSpPr>
            <p:spPr bwMode="gray">
              <a:xfrm>
                <a:off x="4017" y="2378"/>
                <a:ext cx="226" cy="202"/>
              </a:xfrm>
              <a:custGeom>
                <a:avLst/>
                <a:gdLst>
                  <a:gd name="T0" fmla="*/ 100 w 234"/>
                  <a:gd name="T1" fmla="*/ 114 h 209"/>
                  <a:gd name="T2" fmla="*/ 101 w 234"/>
                  <a:gd name="T3" fmla="*/ 114 h 209"/>
                  <a:gd name="T4" fmla="*/ 65 w 234"/>
                  <a:gd name="T5" fmla="*/ 140 h 209"/>
                  <a:gd name="T6" fmla="*/ 100 w 234"/>
                  <a:gd name="T7" fmla="*/ 114 h 209"/>
                  <a:gd name="T8" fmla="*/ 59 w 234"/>
                  <a:gd name="T9" fmla="*/ 144 h 209"/>
                  <a:gd name="T10" fmla="*/ 0 w 234"/>
                  <a:gd name="T11" fmla="*/ 164 h 209"/>
                  <a:gd name="T12" fmla="*/ 59 w 234"/>
                  <a:gd name="T13" fmla="*/ 144 h 209"/>
                  <a:gd name="T14" fmla="*/ 168 w 234"/>
                  <a:gd name="T15" fmla="*/ 0 h 209"/>
                  <a:gd name="T16" fmla="*/ 168 w 234"/>
                  <a:gd name="T17" fmla="*/ 0 h 209"/>
                  <a:gd name="T18" fmla="*/ 101 w 234"/>
                  <a:gd name="T19" fmla="*/ 114 h 209"/>
                  <a:gd name="T20" fmla="*/ 102 w 234"/>
                  <a:gd name="T21" fmla="*/ 114 h 209"/>
                  <a:gd name="T22" fmla="*/ 168 w 234"/>
                  <a:gd name="T23" fmla="*/ 0 h 2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4"/>
                  <a:gd name="T37" fmla="*/ 0 h 209"/>
                  <a:gd name="T38" fmla="*/ 234 w 234"/>
                  <a:gd name="T39" fmla="*/ 209 h 2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4" h="209">
                    <a:moveTo>
                      <a:pt x="128" y="145"/>
                    </a:moveTo>
                    <a:cubicBezTo>
                      <a:pt x="128" y="145"/>
                      <a:pt x="128" y="145"/>
                      <a:pt x="129" y="144"/>
                    </a:cubicBezTo>
                    <a:cubicBezTo>
                      <a:pt x="113" y="157"/>
                      <a:pt x="98" y="168"/>
                      <a:pt x="82" y="178"/>
                    </a:cubicBezTo>
                    <a:cubicBezTo>
                      <a:pt x="97" y="169"/>
                      <a:pt x="113" y="158"/>
                      <a:pt x="128" y="145"/>
                    </a:cubicBezTo>
                    <a:close/>
                    <a:moveTo>
                      <a:pt x="74" y="183"/>
                    </a:moveTo>
                    <a:cubicBezTo>
                      <a:pt x="47" y="198"/>
                      <a:pt x="21" y="207"/>
                      <a:pt x="0" y="209"/>
                    </a:cubicBezTo>
                    <a:cubicBezTo>
                      <a:pt x="19" y="208"/>
                      <a:pt x="45" y="199"/>
                      <a:pt x="74" y="183"/>
                    </a:cubicBezTo>
                    <a:close/>
                    <a:moveTo>
                      <a:pt x="214" y="0"/>
                    </a:moveTo>
                    <a:cubicBezTo>
                      <a:pt x="214" y="0"/>
                      <a:pt x="214" y="0"/>
                      <a:pt x="214" y="0"/>
                    </a:cubicBezTo>
                    <a:cubicBezTo>
                      <a:pt x="225" y="32"/>
                      <a:pt x="190" y="93"/>
                      <a:pt x="129" y="144"/>
                    </a:cubicBezTo>
                    <a:cubicBezTo>
                      <a:pt x="129" y="144"/>
                      <a:pt x="129" y="144"/>
                      <a:pt x="130" y="144"/>
                    </a:cubicBezTo>
                    <a:cubicBezTo>
                      <a:pt x="196" y="88"/>
                      <a:pt x="234" y="24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96" name="Freeform 643" descr="© INSCALE GmbH, 21.06.2010"/>
              <p:cNvSpPr>
                <a:spLocks noEditPoints="1"/>
              </p:cNvSpPr>
              <p:nvPr/>
            </p:nvSpPr>
            <p:spPr bwMode="gray">
              <a:xfrm>
                <a:off x="3979" y="2365"/>
                <a:ext cx="246" cy="223"/>
              </a:xfrm>
              <a:custGeom>
                <a:avLst/>
                <a:gdLst>
                  <a:gd name="T0" fmla="*/ 198 w 255"/>
                  <a:gd name="T1" fmla="*/ 109 h 230"/>
                  <a:gd name="T2" fmla="*/ 66 w 255"/>
                  <a:gd name="T3" fmla="*/ 109 h 230"/>
                  <a:gd name="T4" fmla="*/ 76 w 255"/>
                  <a:gd name="T5" fmla="*/ 134 h 230"/>
                  <a:gd name="T6" fmla="*/ 100 w 255"/>
                  <a:gd name="T7" fmla="*/ 145 h 230"/>
                  <a:gd name="T8" fmla="*/ 119 w 255"/>
                  <a:gd name="T9" fmla="*/ 140 h 230"/>
                  <a:gd name="T10" fmla="*/ 130 w 255"/>
                  <a:gd name="T11" fmla="*/ 129 h 230"/>
                  <a:gd name="T12" fmla="*/ 194 w 255"/>
                  <a:gd name="T13" fmla="*/ 135 h 230"/>
                  <a:gd name="T14" fmla="*/ 159 w 255"/>
                  <a:gd name="T15" fmla="*/ 173 h 230"/>
                  <a:gd name="T16" fmla="*/ 99 w 255"/>
                  <a:gd name="T17" fmla="*/ 185 h 230"/>
                  <a:gd name="T18" fmla="*/ 44 w 255"/>
                  <a:gd name="T19" fmla="*/ 175 h 230"/>
                  <a:gd name="T20" fmla="*/ 14 w 255"/>
                  <a:gd name="T21" fmla="*/ 143 h 230"/>
                  <a:gd name="T22" fmla="*/ 0 w 255"/>
                  <a:gd name="T23" fmla="*/ 94 h 230"/>
                  <a:gd name="T24" fmla="*/ 26 w 255"/>
                  <a:gd name="T25" fmla="*/ 25 h 230"/>
                  <a:gd name="T26" fmla="*/ 96 w 255"/>
                  <a:gd name="T27" fmla="*/ 0 h 230"/>
                  <a:gd name="T28" fmla="*/ 154 w 255"/>
                  <a:gd name="T29" fmla="*/ 14 h 230"/>
                  <a:gd name="T30" fmla="*/ 187 w 255"/>
                  <a:gd name="T31" fmla="*/ 45 h 230"/>
                  <a:gd name="T32" fmla="*/ 198 w 255"/>
                  <a:gd name="T33" fmla="*/ 102 h 230"/>
                  <a:gd name="T34" fmla="*/ 198 w 255"/>
                  <a:gd name="T35" fmla="*/ 109 h 230"/>
                  <a:gd name="T36" fmla="*/ 131 w 255"/>
                  <a:gd name="T37" fmla="*/ 76 h 230"/>
                  <a:gd name="T38" fmla="*/ 121 w 255"/>
                  <a:gd name="T39" fmla="*/ 47 h 230"/>
                  <a:gd name="T40" fmla="*/ 99 w 255"/>
                  <a:gd name="T41" fmla="*/ 42 h 230"/>
                  <a:gd name="T42" fmla="*/ 75 w 255"/>
                  <a:gd name="T43" fmla="*/ 52 h 230"/>
                  <a:gd name="T44" fmla="*/ 66 w 255"/>
                  <a:gd name="T45" fmla="*/ 76 h 230"/>
                  <a:gd name="T46" fmla="*/ 131 w 255"/>
                  <a:gd name="T47" fmla="*/ 76 h 2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5"/>
                  <a:gd name="T73" fmla="*/ 0 h 230"/>
                  <a:gd name="T74" fmla="*/ 255 w 255"/>
                  <a:gd name="T75" fmla="*/ 230 h 23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5" h="230">
                    <a:moveTo>
                      <a:pt x="255" y="136"/>
                    </a:moveTo>
                    <a:cubicBezTo>
                      <a:pt x="86" y="136"/>
                      <a:pt x="86" y="136"/>
                      <a:pt x="86" y="136"/>
                    </a:cubicBezTo>
                    <a:cubicBezTo>
                      <a:pt x="87" y="149"/>
                      <a:pt x="91" y="159"/>
                      <a:pt x="97" y="166"/>
                    </a:cubicBezTo>
                    <a:cubicBezTo>
                      <a:pt x="105" y="175"/>
                      <a:pt x="115" y="180"/>
                      <a:pt x="129" y="180"/>
                    </a:cubicBezTo>
                    <a:cubicBezTo>
                      <a:pt x="137" y="180"/>
                      <a:pt x="145" y="178"/>
                      <a:pt x="152" y="174"/>
                    </a:cubicBezTo>
                    <a:cubicBezTo>
                      <a:pt x="157" y="171"/>
                      <a:pt x="162" y="167"/>
                      <a:pt x="167" y="160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37" y="190"/>
                      <a:pt x="222" y="206"/>
                      <a:pt x="204" y="215"/>
                    </a:cubicBezTo>
                    <a:cubicBezTo>
                      <a:pt x="186" y="225"/>
                      <a:pt x="160" y="230"/>
                      <a:pt x="127" y="230"/>
                    </a:cubicBezTo>
                    <a:cubicBezTo>
                      <a:pt x="98" y="230"/>
                      <a:pt x="75" y="225"/>
                      <a:pt x="58" y="217"/>
                    </a:cubicBezTo>
                    <a:cubicBezTo>
                      <a:pt x="41" y="209"/>
                      <a:pt x="27" y="196"/>
                      <a:pt x="16" y="178"/>
                    </a:cubicBezTo>
                    <a:cubicBezTo>
                      <a:pt x="5" y="160"/>
                      <a:pt x="0" y="139"/>
                      <a:pt x="0" y="115"/>
                    </a:cubicBezTo>
                    <a:cubicBezTo>
                      <a:pt x="0" y="81"/>
                      <a:pt x="11" y="53"/>
                      <a:pt x="33" y="32"/>
                    </a:cubicBezTo>
                    <a:cubicBezTo>
                      <a:pt x="55" y="10"/>
                      <a:pt x="85" y="0"/>
                      <a:pt x="124" y="0"/>
                    </a:cubicBezTo>
                    <a:cubicBezTo>
                      <a:pt x="156" y="0"/>
                      <a:pt x="180" y="4"/>
                      <a:pt x="199" y="14"/>
                    </a:cubicBezTo>
                    <a:cubicBezTo>
                      <a:pt x="217" y="24"/>
                      <a:pt x="231" y="37"/>
                      <a:pt x="240" y="55"/>
                    </a:cubicBezTo>
                    <a:cubicBezTo>
                      <a:pt x="250" y="74"/>
                      <a:pt x="255" y="97"/>
                      <a:pt x="255" y="126"/>
                    </a:cubicBezTo>
                    <a:lnTo>
                      <a:pt x="255" y="136"/>
                    </a:lnTo>
                    <a:close/>
                    <a:moveTo>
                      <a:pt x="169" y="95"/>
                    </a:moveTo>
                    <a:cubicBezTo>
                      <a:pt x="167" y="79"/>
                      <a:pt x="163" y="67"/>
                      <a:pt x="156" y="60"/>
                    </a:cubicBezTo>
                    <a:cubicBezTo>
                      <a:pt x="149" y="53"/>
                      <a:pt x="139" y="50"/>
                      <a:pt x="128" y="50"/>
                    </a:cubicBezTo>
                    <a:cubicBezTo>
                      <a:pt x="114" y="50"/>
                      <a:pt x="104" y="55"/>
                      <a:pt x="96" y="66"/>
                    </a:cubicBezTo>
                    <a:cubicBezTo>
                      <a:pt x="91" y="72"/>
                      <a:pt x="87" y="82"/>
                      <a:pt x="86" y="95"/>
                    </a:cubicBezTo>
                    <a:lnTo>
                      <a:pt x="169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97" name="Freeform 644" descr="© INSCALE GmbH, 21.06.2010"/>
              <p:cNvSpPr>
                <a:spLocks/>
              </p:cNvSpPr>
              <p:nvPr/>
            </p:nvSpPr>
            <p:spPr bwMode="gray">
              <a:xfrm>
                <a:off x="3958" y="2343"/>
                <a:ext cx="266" cy="238"/>
              </a:xfrm>
              <a:custGeom>
                <a:avLst/>
                <a:gdLst>
                  <a:gd name="T0" fmla="*/ 29 w 276"/>
                  <a:gd name="T1" fmla="*/ 183 h 247"/>
                  <a:gd name="T2" fmla="*/ 93 w 276"/>
                  <a:gd name="T3" fmla="*/ 73 h 247"/>
                  <a:gd name="T4" fmla="*/ 213 w 276"/>
                  <a:gd name="T5" fmla="*/ 30 h 247"/>
                  <a:gd name="T6" fmla="*/ 210 w 276"/>
                  <a:gd name="T7" fmla="*/ 21 h 247"/>
                  <a:gd name="T8" fmla="*/ 81 w 276"/>
                  <a:gd name="T9" fmla="*/ 62 h 247"/>
                  <a:gd name="T10" fmla="*/ 16 w 276"/>
                  <a:gd name="T11" fmla="*/ 180 h 247"/>
                  <a:gd name="T12" fmla="*/ 48 w 276"/>
                  <a:gd name="T13" fmla="*/ 190 h 247"/>
                  <a:gd name="T14" fmla="*/ 29 w 276"/>
                  <a:gd name="T15" fmla="*/ 183 h 2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6"/>
                  <a:gd name="T25" fmla="*/ 0 h 247"/>
                  <a:gd name="T26" fmla="*/ 276 w 276"/>
                  <a:gd name="T27" fmla="*/ 247 h 2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6" h="247">
                    <a:moveTo>
                      <a:pt x="36" y="237"/>
                    </a:moveTo>
                    <a:cubicBezTo>
                      <a:pt x="16" y="213"/>
                      <a:pt x="53" y="149"/>
                      <a:pt x="120" y="94"/>
                    </a:cubicBezTo>
                    <a:cubicBezTo>
                      <a:pt x="186" y="39"/>
                      <a:pt x="255" y="13"/>
                      <a:pt x="276" y="37"/>
                    </a:cubicBezTo>
                    <a:cubicBezTo>
                      <a:pt x="274" y="34"/>
                      <a:pt x="273" y="31"/>
                      <a:pt x="271" y="28"/>
                    </a:cubicBezTo>
                    <a:cubicBezTo>
                      <a:pt x="247" y="0"/>
                      <a:pt x="173" y="23"/>
                      <a:pt x="105" y="80"/>
                    </a:cubicBezTo>
                    <a:cubicBezTo>
                      <a:pt x="36" y="137"/>
                      <a:pt x="0" y="206"/>
                      <a:pt x="23" y="234"/>
                    </a:cubicBezTo>
                    <a:cubicBezTo>
                      <a:pt x="31" y="244"/>
                      <a:pt x="45" y="247"/>
                      <a:pt x="62" y="246"/>
                    </a:cubicBezTo>
                    <a:cubicBezTo>
                      <a:pt x="50" y="246"/>
                      <a:pt x="41" y="243"/>
                      <a:pt x="36" y="2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68622" name="Group 741" descr="© INSCALE GmbH, 21.06.2010"/>
          <p:cNvGrpSpPr>
            <a:grpSpLocks/>
          </p:cNvGrpSpPr>
          <p:nvPr/>
        </p:nvGrpSpPr>
        <p:grpSpPr bwMode="auto">
          <a:xfrm>
            <a:off x="3987800" y="889000"/>
            <a:ext cx="790575" cy="790575"/>
            <a:chOff x="3850" y="2217"/>
            <a:chExt cx="498" cy="498"/>
          </a:xfrm>
        </p:grpSpPr>
        <p:grpSp>
          <p:nvGrpSpPr>
            <p:cNvPr id="68685" name="Group 740"/>
            <p:cNvGrpSpPr>
              <a:grpSpLocks/>
            </p:cNvGrpSpPr>
            <p:nvPr/>
          </p:nvGrpSpPr>
          <p:grpSpPr bwMode="auto">
            <a:xfrm>
              <a:off x="3850" y="2217"/>
              <a:ext cx="498" cy="498"/>
              <a:chOff x="3850" y="2217"/>
              <a:chExt cx="498" cy="498"/>
            </a:xfrm>
          </p:grpSpPr>
          <p:sp>
            <p:nvSpPr>
              <p:cNvPr id="68690" name="Oval 638" descr="© INSCALE GmbH, 21.06.2010"/>
              <p:cNvSpPr>
                <a:spLocks noChangeArrowheads="1"/>
              </p:cNvSpPr>
              <p:nvPr/>
            </p:nvSpPr>
            <p:spPr bwMode="gray">
              <a:xfrm>
                <a:off x="3850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91" name="Oval 639" descr="© INSCALE GmbH, 21.06.2010"/>
              <p:cNvSpPr>
                <a:spLocks noChangeArrowheads="1"/>
              </p:cNvSpPr>
              <p:nvPr/>
            </p:nvSpPr>
            <p:spPr bwMode="gray">
              <a:xfrm>
                <a:off x="3866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92" name="Freeform 640" descr="© INSCALE GmbH, 21.06.2010"/>
              <p:cNvSpPr>
                <a:spLocks/>
              </p:cNvSpPr>
              <p:nvPr/>
            </p:nvSpPr>
            <p:spPr bwMode="gray">
              <a:xfrm>
                <a:off x="3866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8686" name="Group 739"/>
            <p:cNvGrpSpPr>
              <a:grpSpLocks/>
            </p:cNvGrpSpPr>
            <p:nvPr/>
          </p:nvGrpSpPr>
          <p:grpSpPr bwMode="auto">
            <a:xfrm>
              <a:off x="3958" y="2343"/>
              <a:ext cx="285" cy="245"/>
              <a:chOff x="3958" y="2343"/>
              <a:chExt cx="285" cy="245"/>
            </a:xfrm>
          </p:grpSpPr>
          <p:sp>
            <p:nvSpPr>
              <p:cNvPr id="68687" name="Freeform 642" descr="© INSCALE GmbH, 21.06.2010"/>
              <p:cNvSpPr>
                <a:spLocks noEditPoints="1"/>
              </p:cNvSpPr>
              <p:nvPr/>
            </p:nvSpPr>
            <p:spPr bwMode="gray">
              <a:xfrm>
                <a:off x="4017" y="2378"/>
                <a:ext cx="226" cy="202"/>
              </a:xfrm>
              <a:custGeom>
                <a:avLst/>
                <a:gdLst>
                  <a:gd name="T0" fmla="*/ 100 w 234"/>
                  <a:gd name="T1" fmla="*/ 114 h 209"/>
                  <a:gd name="T2" fmla="*/ 101 w 234"/>
                  <a:gd name="T3" fmla="*/ 114 h 209"/>
                  <a:gd name="T4" fmla="*/ 65 w 234"/>
                  <a:gd name="T5" fmla="*/ 140 h 209"/>
                  <a:gd name="T6" fmla="*/ 100 w 234"/>
                  <a:gd name="T7" fmla="*/ 114 h 209"/>
                  <a:gd name="T8" fmla="*/ 59 w 234"/>
                  <a:gd name="T9" fmla="*/ 144 h 209"/>
                  <a:gd name="T10" fmla="*/ 0 w 234"/>
                  <a:gd name="T11" fmla="*/ 164 h 209"/>
                  <a:gd name="T12" fmla="*/ 59 w 234"/>
                  <a:gd name="T13" fmla="*/ 144 h 209"/>
                  <a:gd name="T14" fmla="*/ 168 w 234"/>
                  <a:gd name="T15" fmla="*/ 0 h 209"/>
                  <a:gd name="T16" fmla="*/ 168 w 234"/>
                  <a:gd name="T17" fmla="*/ 0 h 209"/>
                  <a:gd name="T18" fmla="*/ 101 w 234"/>
                  <a:gd name="T19" fmla="*/ 114 h 209"/>
                  <a:gd name="T20" fmla="*/ 102 w 234"/>
                  <a:gd name="T21" fmla="*/ 114 h 209"/>
                  <a:gd name="T22" fmla="*/ 168 w 234"/>
                  <a:gd name="T23" fmla="*/ 0 h 2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4"/>
                  <a:gd name="T37" fmla="*/ 0 h 209"/>
                  <a:gd name="T38" fmla="*/ 234 w 234"/>
                  <a:gd name="T39" fmla="*/ 209 h 2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4" h="209">
                    <a:moveTo>
                      <a:pt x="128" y="145"/>
                    </a:moveTo>
                    <a:cubicBezTo>
                      <a:pt x="128" y="145"/>
                      <a:pt x="128" y="145"/>
                      <a:pt x="129" y="144"/>
                    </a:cubicBezTo>
                    <a:cubicBezTo>
                      <a:pt x="113" y="157"/>
                      <a:pt x="98" y="168"/>
                      <a:pt x="82" y="178"/>
                    </a:cubicBezTo>
                    <a:cubicBezTo>
                      <a:pt x="97" y="169"/>
                      <a:pt x="113" y="158"/>
                      <a:pt x="128" y="145"/>
                    </a:cubicBezTo>
                    <a:close/>
                    <a:moveTo>
                      <a:pt x="74" y="183"/>
                    </a:moveTo>
                    <a:cubicBezTo>
                      <a:pt x="47" y="198"/>
                      <a:pt x="21" y="207"/>
                      <a:pt x="0" y="209"/>
                    </a:cubicBezTo>
                    <a:cubicBezTo>
                      <a:pt x="19" y="208"/>
                      <a:pt x="45" y="199"/>
                      <a:pt x="74" y="183"/>
                    </a:cubicBezTo>
                    <a:close/>
                    <a:moveTo>
                      <a:pt x="214" y="0"/>
                    </a:moveTo>
                    <a:cubicBezTo>
                      <a:pt x="214" y="0"/>
                      <a:pt x="214" y="0"/>
                      <a:pt x="214" y="0"/>
                    </a:cubicBezTo>
                    <a:cubicBezTo>
                      <a:pt x="225" y="32"/>
                      <a:pt x="190" y="93"/>
                      <a:pt x="129" y="144"/>
                    </a:cubicBezTo>
                    <a:cubicBezTo>
                      <a:pt x="129" y="144"/>
                      <a:pt x="129" y="144"/>
                      <a:pt x="130" y="144"/>
                    </a:cubicBezTo>
                    <a:cubicBezTo>
                      <a:pt x="196" y="88"/>
                      <a:pt x="234" y="24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88" name="Freeform 643" descr="© INSCALE GmbH, 21.06.2010"/>
              <p:cNvSpPr>
                <a:spLocks noEditPoints="1"/>
              </p:cNvSpPr>
              <p:nvPr/>
            </p:nvSpPr>
            <p:spPr bwMode="gray">
              <a:xfrm>
                <a:off x="3979" y="2365"/>
                <a:ext cx="246" cy="223"/>
              </a:xfrm>
              <a:custGeom>
                <a:avLst/>
                <a:gdLst>
                  <a:gd name="T0" fmla="*/ 198 w 255"/>
                  <a:gd name="T1" fmla="*/ 109 h 230"/>
                  <a:gd name="T2" fmla="*/ 66 w 255"/>
                  <a:gd name="T3" fmla="*/ 109 h 230"/>
                  <a:gd name="T4" fmla="*/ 76 w 255"/>
                  <a:gd name="T5" fmla="*/ 134 h 230"/>
                  <a:gd name="T6" fmla="*/ 100 w 255"/>
                  <a:gd name="T7" fmla="*/ 145 h 230"/>
                  <a:gd name="T8" fmla="*/ 119 w 255"/>
                  <a:gd name="T9" fmla="*/ 140 h 230"/>
                  <a:gd name="T10" fmla="*/ 130 w 255"/>
                  <a:gd name="T11" fmla="*/ 129 h 230"/>
                  <a:gd name="T12" fmla="*/ 194 w 255"/>
                  <a:gd name="T13" fmla="*/ 135 h 230"/>
                  <a:gd name="T14" fmla="*/ 159 w 255"/>
                  <a:gd name="T15" fmla="*/ 173 h 230"/>
                  <a:gd name="T16" fmla="*/ 99 w 255"/>
                  <a:gd name="T17" fmla="*/ 185 h 230"/>
                  <a:gd name="T18" fmla="*/ 44 w 255"/>
                  <a:gd name="T19" fmla="*/ 175 h 230"/>
                  <a:gd name="T20" fmla="*/ 14 w 255"/>
                  <a:gd name="T21" fmla="*/ 143 h 230"/>
                  <a:gd name="T22" fmla="*/ 0 w 255"/>
                  <a:gd name="T23" fmla="*/ 94 h 230"/>
                  <a:gd name="T24" fmla="*/ 26 w 255"/>
                  <a:gd name="T25" fmla="*/ 25 h 230"/>
                  <a:gd name="T26" fmla="*/ 96 w 255"/>
                  <a:gd name="T27" fmla="*/ 0 h 230"/>
                  <a:gd name="T28" fmla="*/ 154 w 255"/>
                  <a:gd name="T29" fmla="*/ 14 h 230"/>
                  <a:gd name="T30" fmla="*/ 187 w 255"/>
                  <a:gd name="T31" fmla="*/ 45 h 230"/>
                  <a:gd name="T32" fmla="*/ 198 w 255"/>
                  <a:gd name="T33" fmla="*/ 102 h 230"/>
                  <a:gd name="T34" fmla="*/ 198 w 255"/>
                  <a:gd name="T35" fmla="*/ 109 h 230"/>
                  <a:gd name="T36" fmla="*/ 131 w 255"/>
                  <a:gd name="T37" fmla="*/ 76 h 230"/>
                  <a:gd name="T38" fmla="*/ 121 w 255"/>
                  <a:gd name="T39" fmla="*/ 47 h 230"/>
                  <a:gd name="T40" fmla="*/ 99 w 255"/>
                  <a:gd name="T41" fmla="*/ 42 h 230"/>
                  <a:gd name="T42" fmla="*/ 75 w 255"/>
                  <a:gd name="T43" fmla="*/ 52 h 230"/>
                  <a:gd name="T44" fmla="*/ 66 w 255"/>
                  <a:gd name="T45" fmla="*/ 76 h 230"/>
                  <a:gd name="T46" fmla="*/ 131 w 255"/>
                  <a:gd name="T47" fmla="*/ 76 h 2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5"/>
                  <a:gd name="T73" fmla="*/ 0 h 230"/>
                  <a:gd name="T74" fmla="*/ 255 w 255"/>
                  <a:gd name="T75" fmla="*/ 230 h 23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5" h="230">
                    <a:moveTo>
                      <a:pt x="255" y="136"/>
                    </a:moveTo>
                    <a:cubicBezTo>
                      <a:pt x="86" y="136"/>
                      <a:pt x="86" y="136"/>
                      <a:pt x="86" y="136"/>
                    </a:cubicBezTo>
                    <a:cubicBezTo>
                      <a:pt x="87" y="149"/>
                      <a:pt x="91" y="159"/>
                      <a:pt x="97" y="166"/>
                    </a:cubicBezTo>
                    <a:cubicBezTo>
                      <a:pt x="105" y="175"/>
                      <a:pt x="115" y="180"/>
                      <a:pt x="129" y="180"/>
                    </a:cubicBezTo>
                    <a:cubicBezTo>
                      <a:pt x="137" y="180"/>
                      <a:pt x="145" y="178"/>
                      <a:pt x="152" y="174"/>
                    </a:cubicBezTo>
                    <a:cubicBezTo>
                      <a:pt x="157" y="171"/>
                      <a:pt x="162" y="167"/>
                      <a:pt x="167" y="160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37" y="190"/>
                      <a:pt x="222" y="206"/>
                      <a:pt x="204" y="215"/>
                    </a:cubicBezTo>
                    <a:cubicBezTo>
                      <a:pt x="186" y="225"/>
                      <a:pt x="160" y="230"/>
                      <a:pt x="127" y="230"/>
                    </a:cubicBezTo>
                    <a:cubicBezTo>
                      <a:pt x="98" y="230"/>
                      <a:pt x="75" y="225"/>
                      <a:pt x="58" y="217"/>
                    </a:cubicBezTo>
                    <a:cubicBezTo>
                      <a:pt x="41" y="209"/>
                      <a:pt x="27" y="196"/>
                      <a:pt x="16" y="178"/>
                    </a:cubicBezTo>
                    <a:cubicBezTo>
                      <a:pt x="5" y="160"/>
                      <a:pt x="0" y="139"/>
                      <a:pt x="0" y="115"/>
                    </a:cubicBezTo>
                    <a:cubicBezTo>
                      <a:pt x="0" y="81"/>
                      <a:pt x="11" y="53"/>
                      <a:pt x="33" y="32"/>
                    </a:cubicBezTo>
                    <a:cubicBezTo>
                      <a:pt x="55" y="10"/>
                      <a:pt x="85" y="0"/>
                      <a:pt x="124" y="0"/>
                    </a:cubicBezTo>
                    <a:cubicBezTo>
                      <a:pt x="156" y="0"/>
                      <a:pt x="180" y="4"/>
                      <a:pt x="199" y="14"/>
                    </a:cubicBezTo>
                    <a:cubicBezTo>
                      <a:pt x="217" y="24"/>
                      <a:pt x="231" y="37"/>
                      <a:pt x="240" y="55"/>
                    </a:cubicBezTo>
                    <a:cubicBezTo>
                      <a:pt x="250" y="74"/>
                      <a:pt x="255" y="97"/>
                      <a:pt x="255" y="126"/>
                    </a:cubicBezTo>
                    <a:lnTo>
                      <a:pt x="255" y="136"/>
                    </a:lnTo>
                    <a:close/>
                    <a:moveTo>
                      <a:pt x="169" y="95"/>
                    </a:moveTo>
                    <a:cubicBezTo>
                      <a:pt x="167" y="79"/>
                      <a:pt x="163" y="67"/>
                      <a:pt x="156" y="60"/>
                    </a:cubicBezTo>
                    <a:cubicBezTo>
                      <a:pt x="149" y="53"/>
                      <a:pt x="139" y="50"/>
                      <a:pt x="128" y="50"/>
                    </a:cubicBezTo>
                    <a:cubicBezTo>
                      <a:pt x="114" y="50"/>
                      <a:pt x="104" y="55"/>
                      <a:pt x="96" y="66"/>
                    </a:cubicBezTo>
                    <a:cubicBezTo>
                      <a:pt x="91" y="72"/>
                      <a:pt x="87" y="82"/>
                      <a:pt x="86" y="95"/>
                    </a:cubicBezTo>
                    <a:lnTo>
                      <a:pt x="169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89" name="Freeform 644" descr="© INSCALE GmbH, 21.06.2010"/>
              <p:cNvSpPr>
                <a:spLocks/>
              </p:cNvSpPr>
              <p:nvPr/>
            </p:nvSpPr>
            <p:spPr bwMode="gray">
              <a:xfrm>
                <a:off x="3958" y="2343"/>
                <a:ext cx="266" cy="238"/>
              </a:xfrm>
              <a:custGeom>
                <a:avLst/>
                <a:gdLst>
                  <a:gd name="T0" fmla="*/ 29 w 276"/>
                  <a:gd name="T1" fmla="*/ 183 h 247"/>
                  <a:gd name="T2" fmla="*/ 93 w 276"/>
                  <a:gd name="T3" fmla="*/ 73 h 247"/>
                  <a:gd name="T4" fmla="*/ 213 w 276"/>
                  <a:gd name="T5" fmla="*/ 30 h 247"/>
                  <a:gd name="T6" fmla="*/ 210 w 276"/>
                  <a:gd name="T7" fmla="*/ 21 h 247"/>
                  <a:gd name="T8" fmla="*/ 81 w 276"/>
                  <a:gd name="T9" fmla="*/ 62 h 247"/>
                  <a:gd name="T10" fmla="*/ 16 w 276"/>
                  <a:gd name="T11" fmla="*/ 180 h 247"/>
                  <a:gd name="T12" fmla="*/ 48 w 276"/>
                  <a:gd name="T13" fmla="*/ 190 h 247"/>
                  <a:gd name="T14" fmla="*/ 29 w 276"/>
                  <a:gd name="T15" fmla="*/ 183 h 2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6"/>
                  <a:gd name="T25" fmla="*/ 0 h 247"/>
                  <a:gd name="T26" fmla="*/ 276 w 276"/>
                  <a:gd name="T27" fmla="*/ 247 h 2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6" h="247">
                    <a:moveTo>
                      <a:pt x="36" y="237"/>
                    </a:moveTo>
                    <a:cubicBezTo>
                      <a:pt x="16" y="213"/>
                      <a:pt x="53" y="149"/>
                      <a:pt x="120" y="94"/>
                    </a:cubicBezTo>
                    <a:cubicBezTo>
                      <a:pt x="186" y="39"/>
                      <a:pt x="255" y="13"/>
                      <a:pt x="276" y="37"/>
                    </a:cubicBezTo>
                    <a:cubicBezTo>
                      <a:pt x="274" y="34"/>
                      <a:pt x="273" y="31"/>
                      <a:pt x="271" y="28"/>
                    </a:cubicBezTo>
                    <a:cubicBezTo>
                      <a:pt x="247" y="0"/>
                      <a:pt x="173" y="23"/>
                      <a:pt x="105" y="80"/>
                    </a:cubicBezTo>
                    <a:cubicBezTo>
                      <a:pt x="36" y="137"/>
                      <a:pt x="0" y="206"/>
                      <a:pt x="23" y="234"/>
                    </a:cubicBezTo>
                    <a:cubicBezTo>
                      <a:pt x="31" y="244"/>
                      <a:pt x="45" y="247"/>
                      <a:pt x="62" y="246"/>
                    </a:cubicBezTo>
                    <a:cubicBezTo>
                      <a:pt x="50" y="246"/>
                      <a:pt x="41" y="243"/>
                      <a:pt x="36" y="2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68623" name="Group 741" descr="© INSCALE GmbH, 21.06.2010"/>
          <p:cNvGrpSpPr>
            <a:grpSpLocks/>
          </p:cNvGrpSpPr>
          <p:nvPr/>
        </p:nvGrpSpPr>
        <p:grpSpPr bwMode="auto">
          <a:xfrm>
            <a:off x="6022975" y="1177925"/>
            <a:ext cx="790575" cy="790575"/>
            <a:chOff x="3850" y="2217"/>
            <a:chExt cx="498" cy="498"/>
          </a:xfrm>
        </p:grpSpPr>
        <p:grpSp>
          <p:nvGrpSpPr>
            <p:cNvPr id="68677" name="Group 740"/>
            <p:cNvGrpSpPr>
              <a:grpSpLocks/>
            </p:cNvGrpSpPr>
            <p:nvPr/>
          </p:nvGrpSpPr>
          <p:grpSpPr bwMode="auto">
            <a:xfrm>
              <a:off x="3850" y="2217"/>
              <a:ext cx="498" cy="498"/>
              <a:chOff x="3850" y="2217"/>
              <a:chExt cx="498" cy="498"/>
            </a:xfrm>
          </p:grpSpPr>
          <p:sp>
            <p:nvSpPr>
              <p:cNvPr id="68682" name="Oval 638" descr="© INSCALE GmbH, 21.06.2010"/>
              <p:cNvSpPr>
                <a:spLocks noChangeArrowheads="1"/>
              </p:cNvSpPr>
              <p:nvPr/>
            </p:nvSpPr>
            <p:spPr bwMode="gray">
              <a:xfrm>
                <a:off x="3850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83" name="Oval 639" descr="© INSCALE GmbH, 21.06.2010"/>
              <p:cNvSpPr>
                <a:spLocks noChangeArrowheads="1"/>
              </p:cNvSpPr>
              <p:nvPr/>
            </p:nvSpPr>
            <p:spPr bwMode="gray">
              <a:xfrm>
                <a:off x="3866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84" name="Freeform 640" descr="© INSCALE GmbH, 21.06.2010"/>
              <p:cNvSpPr>
                <a:spLocks/>
              </p:cNvSpPr>
              <p:nvPr/>
            </p:nvSpPr>
            <p:spPr bwMode="gray">
              <a:xfrm>
                <a:off x="3866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8678" name="Group 739"/>
            <p:cNvGrpSpPr>
              <a:grpSpLocks/>
            </p:cNvGrpSpPr>
            <p:nvPr/>
          </p:nvGrpSpPr>
          <p:grpSpPr bwMode="auto">
            <a:xfrm>
              <a:off x="3958" y="2343"/>
              <a:ext cx="285" cy="245"/>
              <a:chOff x="3958" y="2343"/>
              <a:chExt cx="285" cy="245"/>
            </a:xfrm>
          </p:grpSpPr>
          <p:sp>
            <p:nvSpPr>
              <p:cNvPr id="68679" name="Freeform 642" descr="© INSCALE GmbH, 21.06.2010"/>
              <p:cNvSpPr>
                <a:spLocks noEditPoints="1"/>
              </p:cNvSpPr>
              <p:nvPr/>
            </p:nvSpPr>
            <p:spPr bwMode="gray">
              <a:xfrm>
                <a:off x="4017" y="2378"/>
                <a:ext cx="226" cy="202"/>
              </a:xfrm>
              <a:custGeom>
                <a:avLst/>
                <a:gdLst>
                  <a:gd name="T0" fmla="*/ 100 w 234"/>
                  <a:gd name="T1" fmla="*/ 114 h 209"/>
                  <a:gd name="T2" fmla="*/ 101 w 234"/>
                  <a:gd name="T3" fmla="*/ 114 h 209"/>
                  <a:gd name="T4" fmla="*/ 65 w 234"/>
                  <a:gd name="T5" fmla="*/ 140 h 209"/>
                  <a:gd name="T6" fmla="*/ 100 w 234"/>
                  <a:gd name="T7" fmla="*/ 114 h 209"/>
                  <a:gd name="T8" fmla="*/ 59 w 234"/>
                  <a:gd name="T9" fmla="*/ 144 h 209"/>
                  <a:gd name="T10" fmla="*/ 0 w 234"/>
                  <a:gd name="T11" fmla="*/ 164 h 209"/>
                  <a:gd name="T12" fmla="*/ 59 w 234"/>
                  <a:gd name="T13" fmla="*/ 144 h 209"/>
                  <a:gd name="T14" fmla="*/ 168 w 234"/>
                  <a:gd name="T15" fmla="*/ 0 h 209"/>
                  <a:gd name="T16" fmla="*/ 168 w 234"/>
                  <a:gd name="T17" fmla="*/ 0 h 209"/>
                  <a:gd name="T18" fmla="*/ 101 w 234"/>
                  <a:gd name="T19" fmla="*/ 114 h 209"/>
                  <a:gd name="T20" fmla="*/ 102 w 234"/>
                  <a:gd name="T21" fmla="*/ 114 h 209"/>
                  <a:gd name="T22" fmla="*/ 168 w 234"/>
                  <a:gd name="T23" fmla="*/ 0 h 209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34"/>
                  <a:gd name="T37" fmla="*/ 0 h 209"/>
                  <a:gd name="T38" fmla="*/ 234 w 234"/>
                  <a:gd name="T39" fmla="*/ 209 h 209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34" h="209">
                    <a:moveTo>
                      <a:pt x="128" y="145"/>
                    </a:moveTo>
                    <a:cubicBezTo>
                      <a:pt x="128" y="145"/>
                      <a:pt x="128" y="145"/>
                      <a:pt x="129" y="144"/>
                    </a:cubicBezTo>
                    <a:cubicBezTo>
                      <a:pt x="113" y="157"/>
                      <a:pt x="98" y="168"/>
                      <a:pt x="82" y="178"/>
                    </a:cubicBezTo>
                    <a:cubicBezTo>
                      <a:pt x="97" y="169"/>
                      <a:pt x="113" y="158"/>
                      <a:pt x="128" y="145"/>
                    </a:cubicBezTo>
                    <a:close/>
                    <a:moveTo>
                      <a:pt x="74" y="183"/>
                    </a:moveTo>
                    <a:cubicBezTo>
                      <a:pt x="47" y="198"/>
                      <a:pt x="21" y="207"/>
                      <a:pt x="0" y="209"/>
                    </a:cubicBezTo>
                    <a:cubicBezTo>
                      <a:pt x="19" y="208"/>
                      <a:pt x="45" y="199"/>
                      <a:pt x="74" y="183"/>
                    </a:cubicBezTo>
                    <a:close/>
                    <a:moveTo>
                      <a:pt x="214" y="0"/>
                    </a:moveTo>
                    <a:cubicBezTo>
                      <a:pt x="214" y="0"/>
                      <a:pt x="214" y="0"/>
                      <a:pt x="214" y="0"/>
                    </a:cubicBezTo>
                    <a:cubicBezTo>
                      <a:pt x="225" y="32"/>
                      <a:pt x="190" y="93"/>
                      <a:pt x="129" y="144"/>
                    </a:cubicBezTo>
                    <a:cubicBezTo>
                      <a:pt x="129" y="144"/>
                      <a:pt x="129" y="144"/>
                      <a:pt x="130" y="144"/>
                    </a:cubicBezTo>
                    <a:cubicBezTo>
                      <a:pt x="196" y="88"/>
                      <a:pt x="234" y="24"/>
                      <a:pt x="2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80" name="Freeform 643" descr="© INSCALE GmbH, 21.06.2010"/>
              <p:cNvSpPr>
                <a:spLocks noEditPoints="1"/>
              </p:cNvSpPr>
              <p:nvPr/>
            </p:nvSpPr>
            <p:spPr bwMode="gray">
              <a:xfrm>
                <a:off x="3979" y="2365"/>
                <a:ext cx="246" cy="223"/>
              </a:xfrm>
              <a:custGeom>
                <a:avLst/>
                <a:gdLst>
                  <a:gd name="T0" fmla="*/ 198 w 255"/>
                  <a:gd name="T1" fmla="*/ 109 h 230"/>
                  <a:gd name="T2" fmla="*/ 66 w 255"/>
                  <a:gd name="T3" fmla="*/ 109 h 230"/>
                  <a:gd name="T4" fmla="*/ 76 w 255"/>
                  <a:gd name="T5" fmla="*/ 134 h 230"/>
                  <a:gd name="T6" fmla="*/ 100 w 255"/>
                  <a:gd name="T7" fmla="*/ 145 h 230"/>
                  <a:gd name="T8" fmla="*/ 119 w 255"/>
                  <a:gd name="T9" fmla="*/ 140 h 230"/>
                  <a:gd name="T10" fmla="*/ 130 w 255"/>
                  <a:gd name="T11" fmla="*/ 129 h 230"/>
                  <a:gd name="T12" fmla="*/ 194 w 255"/>
                  <a:gd name="T13" fmla="*/ 135 h 230"/>
                  <a:gd name="T14" fmla="*/ 159 w 255"/>
                  <a:gd name="T15" fmla="*/ 173 h 230"/>
                  <a:gd name="T16" fmla="*/ 99 w 255"/>
                  <a:gd name="T17" fmla="*/ 185 h 230"/>
                  <a:gd name="T18" fmla="*/ 44 w 255"/>
                  <a:gd name="T19" fmla="*/ 175 h 230"/>
                  <a:gd name="T20" fmla="*/ 14 w 255"/>
                  <a:gd name="T21" fmla="*/ 143 h 230"/>
                  <a:gd name="T22" fmla="*/ 0 w 255"/>
                  <a:gd name="T23" fmla="*/ 94 h 230"/>
                  <a:gd name="T24" fmla="*/ 26 w 255"/>
                  <a:gd name="T25" fmla="*/ 25 h 230"/>
                  <a:gd name="T26" fmla="*/ 96 w 255"/>
                  <a:gd name="T27" fmla="*/ 0 h 230"/>
                  <a:gd name="T28" fmla="*/ 154 w 255"/>
                  <a:gd name="T29" fmla="*/ 14 h 230"/>
                  <a:gd name="T30" fmla="*/ 187 w 255"/>
                  <a:gd name="T31" fmla="*/ 45 h 230"/>
                  <a:gd name="T32" fmla="*/ 198 w 255"/>
                  <a:gd name="T33" fmla="*/ 102 h 230"/>
                  <a:gd name="T34" fmla="*/ 198 w 255"/>
                  <a:gd name="T35" fmla="*/ 109 h 230"/>
                  <a:gd name="T36" fmla="*/ 131 w 255"/>
                  <a:gd name="T37" fmla="*/ 76 h 230"/>
                  <a:gd name="T38" fmla="*/ 121 w 255"/>
                  <a:gd name="T39" fmla="*/ 47 h 230"/>
                  <a:gd name="T40" fmla="*/ 99 w 255"/>
                  <a:gd name="T41" fmla="*/ 42 h 230"/>
                  <a:gd name="T42" fmla="*/ 75 w 255"/>
                  <a:gd name="T43" fmla="*/ 52 h 230"/>
                  <a:gd name="T44" fmla="*/ 66 w 255"/>
                  <a:gd name="T45" fmla="*/ 76 h 230"/>
                  <a:gd name="T46" fmla="*/ 131 w 255"/>
                  <a:gd name="T47" fmla="*/ 76 h 23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5"/>
                  <a:gd name="T73" fmla="*/ 0 h 230"/>
                  <a:gd name="T74" fmla="*/ 255 w 255"/>
                  <a:gd name="T75" fmla="*/ 230 h 230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5" h="230">
                    <a:moveTo>
                      <a:pt x="255" y="136"/>
                    </a:moveTo>
                    <a:cubicBezTo>
                      <a:pt x="86" y="136"/>
                      <a:pt x="86" y="136"/>
                      <a:pt x="86" y="136"/>
                    </a:cubicBezTo>
                    <a:cubicBezTo>
                      <a:pt x="87" y="149"/>
                      <a:pt x="91" y="159"/>
                      <a:pt x="97" y="166"/>
                    </a:cubicBezTo>
                    <a:cubicBezTo>
                      <a:pt x="105" y="175"/>
                      <a:pt x="115" y="180"/>
                      <a:pt x="129" y="180"/>
                    </a:cubicBezTo>
                    <a:cubicBezTo>
                      <a:pt x="137" y="180"/>
                      <a:pt x="145" y="178"/>
                      <a:pt x="152" y="174"/>
                    </a:cubicBezTo>
                    <a:cubicBezTo>
                      <a:pt x="157" y="171"/>
                      <a:pt x="162" y="167"/>
                      <a:pt x="167" y="160"/>
                    </a:cubicBezTo>
                    <a:cubicBezTo>
                      <a:pt x="250" y="168"/>
                      <a:pt x="250" y="168"/>
                      <a:pt x="250" y="168"/>
                    </a:cubicBezTo>
                    <a:cubicBezTo>
                      <a:pt x="237" y="190"/>
                      <a:pt x="222" y="206"/>
                      <a:pt x="204" y="215"/>
                    </a:cubicBezTo>
                    <a:cubicBezTo>
                      <a:pt x="186" y="225"/>
                      <a:pt x="160" y="230"/>
                      <a:pt x="127" y="230"/>
                    </a:cubicBezTo>
                    <a:cubicBezTo>
                      <a:pt x="98" y="230"/>
                      <a:pt x="75" y="225"/>
                      <a:pt x="58" y="217"/>
                    </a:cubicBezTo>
                    <a:cubicBezTo>
                      <a:pt x="41" y="209"/>
                      <a:pt x="27" y="196"/>
                      <a:pt x="16" y="178"/>
                    </a:cubicBezTo>
                    <a:cubicBezTo>
                      <a:pt x="5" y="160"/>
                      <a:pt x="0" y="139"/>
                      <a:pt x="0" y="115"/>
                    </a:cubicBezTo>
                    <a:cubicBezTo>
                      <a:pt x="0" y="81"/>
                      <a:pt x="11" y="53"/>
                      <a:pt x="33" y="32"/>
                    </a:cubicBezTo>
                    <a:cubicBezTo>
                      <a:pt x="55" y="10"/>
                      <a:pt x="85" y="0"/>
                      <a:pt x="124" y="0"/>
                    </a:cubicBezTo>
                    <a:cubicBezTo>
                      <a:pt x="156" y="0"/>
                      <a:pt x="180" y="4"/>
                      <a:pt x="199" y="14"/>
                    </a:cubicBezTo>
                    <a:cubicBezTo>
                      <a:pt x="217" y="24"/>
                      <a:pt x="231" y="37"/>
                      <a:pt x="240" y="55"/>
                    </a:cubicBezTo>
                    <a:cubicBezTo>
                      <a:pt x="250" y="74"/>
                      <a:pt x="255" y="97"/>
                      <a:pt x="255" y="126"/>
                    </a:cubicBezTo>
                    <a:lnTo>
                      <a:pt x="255" y="136"/>
                    </a:lnTo>
                    <a:close/>
                    <a:moveTo>
                      <a:pt x="169" y="95"/>
                    </a:moveTo>
                    <a:cubicBezTo>
                      <a:pt x="167" y="79"/>
                      <a:pt x="163" y="67"/>
                      <a:pt x="156" y="60"/>
                    </a:cubicBezTo>
                    <a:cubicBezTo>
                      <a:pt x="149" y="53"/>
                      <a:pt x="139" y="50"/>
                      <a:pt x="128" y="50"/>
                    </a:cubicBezTo>
                    <a:cubicBezTo>
                      <a:pt x="114" y="50"/>
                      <a:pt x="104" y="55"/>
                      <a:pt x="96" y="66"/>
                    </a:cubicBezTo>
                    <a:cubicBezTo>
                      <a:pt x="91" y="72"/>
                      <a:pt x="87" y="82"/>
                      <a:pt x="86" y="95"/>
                    </a:cubicBezTo>
                    <a:lnTo>
                      <a:pt x="169" y="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81" name="Freeform 644" descr="© INSCALE GmbH, 21.06.2010"/>
              <p:cNvSpPr>
                <a:spLocks/>
              </p:cNvSpPr>
              <p:nvPr/>
            </p:nvSpPr>
            <p:spPr bwMode="gray">
              <a:xfrm>
                <a:off x="3958" y="2343"/>
                <a:ext cx="266" cy="238"/>
              </a:xfrm>
              <a:custGeom>
                <a:avLst/>
                <a:gdLst>
                  <a:gd name="T0" fmla="*/ 29 w 276"/>
                  <a:gd name="T1" fmla="*/ 183 h 247"/>
                  <a:gd name="T2" fmla="*/ 93 w 276"/>
                  <a:gd name="T3" fmla="*/ 73 h 247"/>
                  <a:gd name="T4" fmla="*/ 213 w 276"/>
                  <a:gd name="T5" fmla="*/ 30 h 247"/>
                  <a:gd name="T6" fmla="*/ 210 w 276"/>
                  <a:gd name="T7" fmla="*/ 21 h 247"/>
                  <a:gd name="T8" fmla="*/ 81 w 276"/>
                  <a:gd name="T9" fmla="*/ 62 h 247"/>
                  <a:gd name="T10" fmla="*/ 16 w 276"/>
                  <a:gd name="T11" fmla="*/ 180 h 247"/>
                  <a:gd name="T12" fmla="*/ 48 w 276"/>
                  <a:gd name="T13" fmla="*/ 190 h 247"/>
                  <a:gd name="T14" fmla="*/ 29 w 276"/>
                  <a:gd name="T15" fmla="*/ 183 h 24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6"/>
                  <a:gd name="T25" fmla="*/ 0 h 247"/>
                  <a:gd name="T26" fmla="*/ 276 w 276"/>
                  <a:gd name="T27" fmla="*/ 247 h 24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6" h="247">
                    <a:moveTo>
                      <a:pt x="36" y="237"/>
                    </a:moveTo>
                    <a:cubicBezTo>
                      <a:pt x="16" y="213"/>
                      <a:pt x="53" y="149"/>
                      <a:pt x="120" y="94"/>
                    </a:cubicBezTo>
                    <a:cubicBezTo>
                      <a:pt x="186" y="39"/>
                      <a:pt x="255" y="13"/>
                      <a:pt x="276" y="37"/>
                    </a:cubicBezTo>
                    <a:cubicBezTo>
                      <a:pt x="274" y="34"/>
                      <a:pt x="273" y="31"/>
                      <a:pt x="271" y="28"/>
                    </a:cubicBezTo>
                    <a:cubicBezTo>
                      <a:pt x="247" y="0"/>
                      <a:pt x="173" y="23"/>
                      <a:pt x="105" y="80"/>
                    </a:cubicBezTo>
                    <a:cubicBezTo>
                      <a:pt x="36" y="137"/>
                      <a:pt x="0" y="206"/>
                      <a:pt x="23" y="234"/>
                    </a:cubicBezTo>
                    <a:cubicBezTo>
                      <a:pt x="31" y="244"/>
                      <a:pt x="45" y="247"/>
                      <a:pt x="62" y="246"/>
                    </a:cubicBezTo>
                    <a:cubicBezTo>
                      <a:pt x="50" y="246"/>
                      <a:pt x="41" y="243"/>
                      <a:pt x="36" y="23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68624" name="Szövegdoboz 45"/>
          <p:cNvSpPr txBox="1">
            <a:spLocks noChangeArrowheads="1"/>
          </p:cNvSpPr>
          <p:nvPr/>
        </p:nvSpPr>
        <p:spPr bwMode="auto">
          <a:xfrm>
            <a:off x="6442075" y="4994275"/>
            <a:ext cx="26749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200">
                <a:latin typeface="Open Sans"/>
              </a:rPr>
              <a:t>Amennyiben a felhasználó kitölti a popup kérdőívet, akkor az ő demográfiai profilja tárolásra kerül (a cookie-hoz kapcsoljuk)</a:t>
            </a:r>
          </a:p>
        </p:txBody>
      </p:sp>
      <p:grpSp>
        <p:nvGrpSpPr>
          <p:cNvPr id="68625" name="Group 735" descr="© INSCALE GmbH, 21.06.2010"/>
          <p:cNvGrpSpPr>
            <a:grpSpLocks/>
          </p:cNvGrpSpPr>
          <p:nvPr/>
        </p:nvGrpSpPr>
        <p:grpSpPr bwMode="auto">
          <a:xfrm>
            <a:off x="5675313" y="5010150"/>
            <a:ext cx="790575" cy="790575"/>
            <a:chOff x="3850" y="2778"/>
            <a:chExt cx="498" cy="498"/>
          </a:xfrm>
        </p:grpSpPr>
        <p:grpSp>
          <p:nvGrpSpPr>
            <p:cNvPr id="68664" name="Group 734"/>
            <p:cNvGrpSpPr>
              <a:grpSpLocks/>
            </p:cNvGrpSpPr>
            <p:nvPr/>
          </p:nvGrpSpPr>
          <p:grpSpPr bwMode="auto">
            <a:xfrm>
              <a:off x="3850" y="2778"/>
              <a:ext cx="498" cy="498"/>
              <a:chOff x="3850" y="2778"/>
              <a:chExt cx="498" cy="498"/>
            </a:xfrm>
          </p:grpSpPr>
          <p:sp>
            <p:nvSpPr>
              <p:cNvPr id="68674" name="Oval 655" descr="© INSCALE GmbH, 21.06.2010"/>
              <p:cNvSpPr>
                <a:spLocks noChangeArrowheads="1"/>
              </p:cNvSpPr>
              <p:nvPr/>
            </p:nvSpPr>
            <p:spPr bwMode="gray">
              <a:xfrm>
                <a:off x="3850" y="2778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75" name="Oval 656" descr="© INSCALE GmbH, 21.06.2010"/>
              <p:cNvSpPr>
                <a:spLocks noChangeArrowheads="1"/>
              </p:cNvSpPr>
              <p:nvPr/>
            </p:nvSpPr>
            <p:spPr bwMode="gray">
              <a:xfrm>
                <a:off x="3866" y="2794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76" name="Freeform 657" descr="© INSCALE GmbH, 21.06.2010"/>
              <p:cNvSpPr>
                <a:spLocks/>
              </p:cNvSpPr>
              <p:nvPr/>
            </p:nvSpPr>
            <p:spPr bwMode="gray">
              <a:xfrm>
                <a:off x="3866" y="2794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8665" name="Group 722"/>
            <p:cNvGrpSpPr>
              <a:grpSpLocks/>
            </p:cNvGrpSpPr>
            <p:nvPr/>
          </p:nvGrpSpPr>
          <p:grpSpPr bwMode="auto">
            <a:xfrm>
              <a:off x="3981" y="2882"/>
              <a:ext cx="236" cy="291"/>
              <a:chOff x="3981" y="2882"/>
              <a:chExt cx="236" cy="291"/>
            </a:xfrm>
          </p:grpSpPr>
          <p:grpSp>
            <p:nvGrpSpPr>
              <p:cNvPr id="68666" name="Group 721"/>
              <p:cNvGrpSpPr>
                <a:grpSpLocks/>
              </p:cNvGrpSpPr>
              <p:nvPr/>
            </p:nvGrpSpPr>
            <p:grpSpPr bwMode="auto">
              <a:xfrm>
                <a:off x="3981" y="2882"/>
                <a:ext cx="236" cy="291"/>
                <a:chOff x="3981" y="2882"/>
                <a:chExt cx="236" cy="291"/>
              </a:xfrm>
            </p:grpSpPr>
            <p:sp>
              <p:nvSpPr>
                <p:cNvPr id="68672" name="Freeform 660" descr="© INSCALE GmbH, 21.06.2010"/>
                <p:cNvSpPr>
                  <a:spLocks noEditPoints="1"/>
                </p:cNvSpPr>
                <p:nvPr/>
              </p:nvSpPr>
              <p:spPr bwMode="gray">
                <a:xfrm>
                  <a:off x="3983" y="2885"/>
                  <a:ext cx="232" cy="286"/>
                </a:xfrm>
                <a:custGeom>
                  <a:avLst/>
                  <a:gdLst>
                    <a:gd name="T0" fmla="*/ 139 w 240"/>
                    <a:gd name="T1" fmla="*/ 60 h 297"/>
                    <a:gd name="T2" fmla="*/ 185 w 240"/>
                    <a:gd name="T3" fmla="*/ 60 h 297"/>
                    <a:gd name="T4" fmla="*/ 129 w 240"/>
                    <a:gd name="T5" fmla="*/ 6 h 297"/>
                    <a:gd name="T6" fmla="*/ 129 w 240"/>
                    <a:gd name="T7" fmla="*/ 48 h 297"/>
                    <a:gd name="T8" fmla="*/ 139 w 240"/>
                    <a:gd name="T9" fmla="*/ 60 h 297"/>
                    <a:gd name="T10" fmla="*/ 139 w 240"/>
                    <a:gd name="T11" fmla="*/ 63 h 297"/>
                    <a:gd name="T12" fmla="*/ 125 w 240"/>
                    <a:gd name="T13" fmla="*/ 48 h 297"/>
                    <a:gd name="T14" fmla="*/ 125 w 240"/>
                    <a:gd name="T15" fmla="*/ 0 h 297"/>
                    <a:gd name="T16" fmla="*/ 15 w 240"/>
                    <a:gd name="T17" fmla="*/ 0 h 297"/>
                    <a:gd name="T18" fmla="*/ 0 w 240"/>
                    <a:gd name="T19" fmla="*/ 13 h 297"/>
                    <a:gd name="T20" fmla="*/ 0 w 240"/>
                    <a:gd name="T21" fmla="*/ 214 h 297"/>
                    <a:gd name="T22" fmla="*/ 15 w 240"/>
                    <a:gd name="T23" fmla="*/ 228 h 297"/>
                    <a:gd name="T24" fmla="*/ 178 w 240"/>
                    <a:gd name="T25" fmla="*/ 228 h 297"/>
                    <a:gd name="T26" fmla="*/ 189 w 240"/>
                    <a:gd name="T27" fmla="*/ 214 h 297"/>
                    <a:gd name="T28" fmla="*/ 189 w 240"/>
                    <a:gd name="T29" fmla="*/ 63 h 297"/>
                    <a:gd name="T30" fmla="*/ 139 w 240"/>
                    <a:gd name="T31" fmla="*/ 63 h 297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240"/>
                    <a:gd name="T49" fmla="*/ 0 h 297"/>
                    <a:gd name="T50" fmla="*/ 240 w 240"/>
                    <a:gd name="T51" fmla="*/ 297 h 297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240" h="297">
                      <a:moveTo>
                        <a:pt x="176" y="78"/>
                      </a:moveTo>
                      <a:cubicBezTo>
                        <a:pt x="176" y="78"/>
                        <a:pt x="226" y="78"/>
                        <a:pt x="235" y="78"/>
                      </a:cubicBezTo>
                      <a:cubicBezTo>
                        <a:pt x="163" y="6"/>
                        <a:pt x="163" y="6"/>
                        <a:pt x="163" y="6"/>
                      </a:cubicBezTo>
                      <a:cubicBezTo>
                        <a:pt x="163" y="15"/>
                        <a:pt x="163" y="62"/>
                        <a:pt x="163" y="62"/>
                      </a:cubicBezTo>
                      <a:cubicBezTo>
                        <a:pt x="163" y="71"/>
                        <a:pt x="169" y="78"/>
                        <a:pt x="176" y="78"/>
                      </a:cubicBezTo>
                      <a:close/>
                      <a:moveTo>
                        <a:pt x="176" y="82"/>
                      </a:moveTo>
                      <a:cubicBezTo>
                        <a:pt x="166" y="82"/>
                        <a:pt x="158" y="73"/>
                        <a:pt x="158" y="62"/>
                      </a:cubicBezTo>
                      <a:cubicBezTo>
                        <a:pt x="158" y="0"/>
                        <a:pt x="158" y="0"/>
                        <a:pt x="158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8"/>
                        <a:pt x="0" y="18"/>
                      </a:cubicBezTo>
                      <a:cubicBezTo>
                        <a:pt x="0" y="279"/>
                        <a:pt x="0" y="279"/>
                        <a:pt x="0" y="279"/>
                      </a:cubicBezTo>
                      <a:cubicBezTo>
                        <a:pt x="0" y="289"/>
                        <a:pt x="7" y="297"/>
                        <a:pt x="16" y="297"/>
                      </a:cubicBezTo>
                      <a:cubicBezTo>
                        <a:pt x="225" y="297"/>
                        <a:pt x="225" y="297"/>
                        <a:pt x="225" y="297"/>
                      </a:cubicBezTo>
                      <a:cubicBezTo>
                        <a:pt x="234" y="297"/>
                        <a:pt x="240" y="289"/>
                        <a:pt x="240" y="279"/>
                      </a:cubicBezTo>
                      <a:cubicBezTo>
                        <a:pt x="240" y="82"/>
                        <a:pt x="240" y="82"/>
                        <a:pt x="240" y="82"/>
                      </a:cubicBezTo>
                      <a:lnTo>
                        <a:pt x="176" y="8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68673" name="Freeform 661" descr="© INSCALE GmbH, 21.06.2010"/>
                <p:cNvSpPr>
                  <a:spLocks noEditPoints="1"/>
                </p:cNvSpPr>
                <p:nvPr/>
              </p:nvSpPr>
              <p:spPr bwMode="gray">
                <a:xfrm>
                  <a:off x="3981" y="2882"/>
                  <a:ext cx="236" cy="291"/>
                </a:xfrm>
                <a:custGeom>
                  <a:avLst/>
                  <a:gdLst>
                    <a:gd name="T0" fmla="*/ 125 w 245"/>
                    <a:gd name="T1" fmla="*/ 0 h 301"/>
                    <a:gd name="T2" fmla="*/ 13 w 245"/>
                    <a:gd name="T3" fmla="*/ 0 h 301"/>
                    <a:gd name="T4" fmla="*/ 0 w 245"/>
                    <a:gd name="T5" fmla="*/ 15 h 301"/>
                    <a:gd name="T6" fmla="*/ 0 w 245"/>
                    <a:gd name="T7" fmla="*/ 222 h 301"/>
                    <a:gd name="T8" fmla="*/ 13 w 245"/>
                    <a:gd name="T9" fmla="*/ 238 h 301"/>
                    <a:gd name="T10" fmla="*/ 175 w 245"/>
                    <a:gd name="T11" fmla="*/ 238 h 301"/>
                    <a:gd name="T12" fmla="*/ 189 w 245"/>
                    <a:gd name="T13" fmla="*/ 222 h 301"/>
                    <a:gd name="T14" fmla="*/ 189 w 245"/>
                    <a:gd name="T15" fmla="*/ 65 h 301"/>
                    <a:gd name="T16" fmla="*/ 125 w 245"/>
                    <a:gd name="T17" fmla="*/ 0 h 301"/>
                    <a:gd name="T18" fmla="*/ 178 w 245"/>
                    <a:gd name="T19" fmla="*/ 63 h 301"/>
                    <a:gd name="T20" fmla="*/ 137 w 245"/>
                    <a:gd name="T21" fmla="*/ 63 h 301"/>
                    <a:gd name="T22" fmla="*/ 129 w 245"/>
                    <a:gd name="T23" fmla="*/ 50 h 301"/>
                    <a:gd name="T24" fmla="*/ 129 w 245"/>
                    <a:gd name="T25" fmla="*/ 13 h 301"/>
                    <a:gd name="T26" fmla="*/ 178 w 245"/>
                    <a:gd name="T27" fmla="*/ 63 h 301"/>
                    <a:gd name="T28" fmla="*/ 185 w 245"/>
                    <a:gd name="T29" fmla="*/ 222 h 301"/>
                    <a:gd name="T30" fmla="*/ 175 w 245"/>
                    <a:gd name="T31" fmla="*/ 234 h 301"/>
                    <a:gd name="T32" fmla="*/ 13 w 245"/>
                    <a:gd name="T33" fmla="*/ 234 h 301"/>
                    <a:gd name="T34" fmla="*/ 5 w 245"/>
                    <a:gd name="T35" fmla="*/ 222 h 301"/>
                    <a:gd name="T36" fmla="*/ 5 w 245"/>
                    <a:gd name="T37" fmla="*/ 15 h 301"/>
                    <a:gd name="T38" fmla="*/ 13 w 245"/>
                    <a:gd name="T39" fmla="*/ 4 h 301"/>
                    <a:gd name="T40" fmla="*/ 121 w 245"/>
                    <a:gd name="T41" fmla="*/ 4 h 301"/>
                    <a:gd name="T42" fmla="*/ 121 w 245"/>
                    <a:gd name="T43" fmla="*/ 50 h 301"/>
                    <a:gd name="T44" fmla="*/ 137 w 245"/>
                    <a:gd name="T45" fmla="*/ 69 h 301"/>
                    <a:gd name="T46" fmla="*/ 185 w 245"/>
                    <a:gd name="T47" fmla="*/ 69 h 301"/>
                    <a:gd name="T48" fmla="*/ 185 w 245"/>
                    <a:gd name="T49" fmla="*/ 222 h 301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w 245"/>
                    <a:gd name="T76" fmla="*/ 0 h 301"/>
                    <a:gd name="T77" fmla="*/ 245 w 245"/>
                    <a:gd name="T78" fmla="*/ 301 h 301"/>
                  </a:gdLst>
                  <a:ahLst/>
                  <a:cxnLst>
                    <a:cxn ang="T50">
                      <a:pos x="T0" y="T1"/>
                    </a:cxn>
                    <a:cxn ang="T51">
                      <a:pos x="T2" y="T3"/>
                    </a:cxn>
                    <a:cxn ang="T52">
                      <a:pos x="T4" y="T5"/>
                    </a:cxn>
                    <a:cxn ang="T53">
                      <a:pos x="T6" y="T7"/>
                    </a:cxn>
                    <a:cxn ang="T54">
                      <a:pos x="T8" y="T9"/>
                    </a:cxn>
                    <a:cxn ang="T55">
                      <a:pos x="T10" y="T11"/>
                    </a:cxn>
                    <a:cxn ang="T56">
                      <a:pos x="T12" y="T13"/>
                    </a:cxn>
                    <a:cxn ang="T57">
                      <a:pos x="T14" y="T15"/>
                    </a:cxn>
                    <a:cxn ang="T58">
                      <a:pos x="T16" y="T17"/>
                    </a:cxn>
                    <a:cxn ang="T59">
                      <a:pos x="T18" y="T19"/>
                    </a:cxn>
                    <a:cxn ang="T60">
                      <a:pos x="T20" y="T21"/>
                    </a:cxn>
                    <a:cxn ang="T61">
                      <a:pos x="T22" y="T23"/>
                    </a:cxn>
                    <a:cxn ang="T62">
                      <a:pos x="T24" y="T25"/>
                    </a:cxn>
                    <a:cxn ang="T63">
                      <a:pos x="T26" y="T27"/>
                    </a:cxn>
                    <a:cxn ang="T64">
                      <a:pos x="T28" y="T29"/>
                    </a:cxn>
                    <a:cxn ang="T65">
                      <a:pos x="T30" y="T31"/>
                    </a:cxn>
                    <a:cxn ang="T66">
                      <a:pos x="T32" y="T33"/>
                    </a:cxn>
                    <a:cxn ang="T67">
                      <a:pos x="T34" y="T35"/>
                    </a:cxn>
                    <a:cxn ang="T68">
                      <a:pos x="T36" y="T37"/>
                    </a:cxn>
                    <a:cxn ang="T69">
                      <a:pos x="T38" y="T39"/>
                    </a:cxn>
                    <a:cxn ang="T70">
                      <a:pos x="T40" y="T41"/>
                    </a:cxn>
                    <a:cxn ang="T71">
                      <a:pos x="T42" y="T43"/>
                    </a:cxn>
                    <a:cxn ang="T72">
                      <a:pos x="T44" y="T45"/>
                    </a:cxn>
                    <a:cxn ang="T73">
                      <a:pos x="T46" y="T47"/>
                    </a:cxn>
                    <a:cxn ang="T74">
                      <a:pos x="T48" y="T49"/>
                    </a:cxn>
                  </a:cxnLst>
                  <a:rect l="T75" t="T76" r="T77" b="T78"/>
                  <a:pathLst>
                    <a:path w="245" h="301">
                      <a:moveTo>
                        <a:pt x="163" y="0"/>
                      </a:move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8" y="0"/>
                        <a:pt x="0" y="9"/>
                        <a:pt x="0" y="20"/>
                      </a:cubicBezTo>
                      <a:cubicBezTo>
                        <a:pt x="0" y="281"/>
                        <a:pt x="0" y="281"/>
                        <a:pt x="0" y="281"/>
                      </a:cubicBezTo>
                      <a:cubicBezTo>
                        <a:pt x="0" y="292"/>
                        <a:pt x="8" y="301"/>
                        <a:pt x="18" y="301"/>
                      </a:cubicBezTo>
                      <a:cubicBezTo>
                        <a:pt x="227" y="301"/>
                        <a:pt x="227" y="301"/>
                        <a:pt x="227" y="301"/>
                      </a:cubicBezTo>
                      <a:cubicBezTo>
                        <a:pt x="237" y="301"/>
                        <a:pt x="245" y="292"/>
                        <a:pt x="245" y="281"/>
                      </a:cubicBezTo>
                      <a:cubicBezTo>
                        <a:pt x="245" y="82"/>
                        <a:pt x="245" y="82"/>
                        <a:pt x="245" y="82"/>
                      </a:cubicBezTo>
                      <a:lnTo>
                        <a:pt x="163" y="0"/>
                      </a:lnTo>
                      <a:close/>
                      <a:moveTo>
                        <a:pt x="232" y="78"/>
                      </a:moveTo>
                      <a:cubicBezTo>
                        <a:pt x="223" y="78"/>
                        <a:pt x="178" y="78"/>
                        <a:pt x="178" y="78"/>
                      </a:cubicBezTo>
                      <a:cubicBezTo>
                        <a:pt x="172" y="78"/>
                        <a:pt x="167" y="72"/>
                        <a:pt x="167" y="64"/>
                      </a:cubicBezTo>
                      <a:cubicBezTo>
                        <a:pt x="167" y="64"/>
                        <a:pt x="167" y="22"/>
                        <a:pt x="167" y="13"/>
                      </a:cubicBezTo>
                      <a:lnTo>
                        <a:pt x="232" y="78"/>
                      </a:lnTo>
                      <a:close/>
                      <a:moveTo>
                        <a:pt x="240" y="281"/>
                      </a:moveTo>
                      <a:cubicBezTo>
                        <a:pt x="240" y="290"/>
                        <a:pt x="234" y="297"/>
                        <a:pt x="227" y="297"/>
                      </a:cubicBezTo>
                      <a:cubicBezTo>
                        <a:pt x="18" y="297"/>
                        <a:pt x="18" y="297"/>
                        <a:pt x="18" y="297"/>
                      </a:cubicBezTo>
                      <a:cubicBezTo>
                        <a:pt x="10" y="297"/>
                        <a:pt x="5" y="290"/>
                        <a:pt x="5" y="281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5" y="11"/>
                        <a:pt x="10" y="4"/>
                        <a:pt x="18" y="4"/>
                      </a:cubicBezTo>
                      <a:cubicBezTo>
                        <a:pt x="18" y="4"/>
                        <a:pt x="154" y="4"/>
                        <a:pt x="158" y="4"/>
                      </a:cubicBezTo>
                      <a:cubicBezTo>
                        <a:pt x="158" y="9"/>
                        <a:pt x="158" y="64"/>
                        <a:pt x="158" y="64"/>
                      </a:cubicBezTo>
                      <a:cubicBezTo>
                        <a:pt x="158" y="77"/>
                        <a:pt x="167" y="87"/>
                        <a:pt x="178" y="87"/>
                      </a:cubicBezTo>
                      <a:cubicBezTo>
                        <a:pt x="178" y="87"/>
                        <a:pt x="236" y="87"/>
                        <a:pt x="240" y="87"/>
                      </a:cubicBezTo>
                      <a:cubicBezTo>
                        <a:pt x="240" y="91"/>
                        <a:pt x="240" y="281"/>
                        <a:pt x="240" y="2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sp>
            <p:nvSpPr>
              <p:cNvPr id="68667" name="Freeform 662" descr="© INSCALE GmbH, 21.06.2010"/>
              <p:cNvSpPr>
                <a:spLocks/>
              </p:cNvSpPr>
              <p:nvPr/>
            </p:nvSpPr>
            <p:spPr bwMode="gray">
              <a:xfrm>
                <a:off x="4007" y="3068"/>
                <a:ext cx="70" cy="66"/>
              </a:xfrm>
              <a:custGeom>
                <a:avLst/>
                <a:gdLst>
                  <a:gd name="T0" fmla="*/ 0 w 147"/>
                  <a:gd name="T1" fmla="*/ 0 h 139"/>
                  <a:gd name="T2" fmla="*/ 1 w 147"/>
                  <a:gd name="T3" fmla="*/ 0 h 139"/>
                  <a:gd name="T4" fmla="*/ 0 w 147"/>
                  <a:gd name="T5" fmla="*/ 0 h 139"/>
                  <a:gd name="T6" fmla="*/ 0 w 147"/>
                  <a:gd name="T7" fmla="*/ 0 h 139"/>
                  <a:gd name="T8" fmla="*/ 0 w 147"/>
                  <a:gd name="T9" fmla="*/ 0 h 139"/>
                  <a:gd name="T10" fmla="*/ 0 w 147"/>
                  <a:gd name="T11" fmla="*/ 0 h 139"/>
                  <a:gd name="T12" fmla="*/ 0 w 147"/>
                  <a:gd name="T13" fmla="*/ 0 h 139"/>
                  <a:gd name="T14" fmla="*/ 0 w 147"/>
                  <a:gd name="T15" fmla="*/ 0 h 139"/>
                  <a:gd name="T16" fmla="*/ 0 w 147"/>
                  <a:gd name="T17" fmla="*/ 0 h 139"/>
                  <a:gd name="T18" fmla="*/ 0 w 147"/>
                  <a:gd name="T19" fmla="*/ 0 h 139"/>
                  <a:gd name="T20" fmla="*/ 0 w 147"/>
                  <a:gd name="T21" fmla="*/ 0 h 139"/>
                  <a:gd name="T22" fmla="*/ 0 w 147"/>
                  <a:gd name="T23" fmla="*/ 0 h 139"/>
                  <a:gd name="T24" fmla="*/ 0 w 147"/>
                  <a:gd name="T25" fmla="*/ 0 h 139"/>
                  <a:gd name="T26" fmla="*/ 0 w 147"/>
                  <a:gd name="T27" fmla="*/ 0 h 139"/>
                  <a:gd name="T28" fmla="*/ 0 w 147"/>
                  <a:gd name="T29" fmla="*/ 0 h 1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47"/>
                  <a:gd name="T46" fmla="*/ 0 h 139"/>
                  <a:gd name="T47" fmla="*/ 147 w 147"/>
                  <a:gd name="T48" fmla="*/ 139 h 139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47" h="139">
                    <a:moveTo>
                      <a:pt x="143" y="0"/>
                    </a:moveTo>
                    <a:cubicBezTo>
                      <a:pt x="147" y="5"/>
                      <a:pt x="147" y="5"/>
                      <a:pt x="147" y="5"/>
                    </a:cubicBezTo>
                    <a:cubicBezTo>
                      <a:pt x="132" y="16"/>
                      <a:pt x="115" y="34"/>
                      <a:pt x="97" y="58"/>
                    </a:cubicBezTo>
                    <a:cubicBezTo>
                      <a:pt x="78" y="81"/>
                      <a:pt x="64" y="103"/>
                      <a:pt x="54" y="124"/>
                    </a:cubicBezTo>
                    <a:cubicBezTo>
                      <a:pt x="46" y="129"/>
                      <a:pt x="46" y="129"/>
                      <a:pt x="46" y="129"/>
                    </a:cubicBezTo>
                    <a:cubicBezTo>
                      <a:pt x="40" y="134"/>
                      <a:pt x="36" y="137"/>
                      <a:pt x="33" y="139"/>
                    </a:cubicBezTo>
                    <a:cubicBezTo>
                      <a:pt x="32" y="136"/>
                      <a:pt x="30" y="131"/>
                      <a:pt x="27" y="123"/>
                    </a:cubicBezTo>
                    <a:cubicBezTo>
                      <a:pt x="24" y="116"/>
                      <a:pt x="24" y="116"/>
                      <a:pt x="24" y="116"/>
                    </a:cubicBezTo>
                    <a:cubicBezTo>
                      <a:pt x="20" y="106"/>
                      <a:pt x="16" y="99"/>
                      <a:pt x="12" y="94"/>
                    </a:cubicBezTo>
                    <a:cubicBezTo>
                      <a:pt x="9" y="89"/>
                      <a:pt x="5" y="86"/>
                      <a:pt x="0" y="85"/>
                    </a:cubicBezTo>
                    <a:cubicBezTo>
                      <a:pt x="8" y="77"/>
                      <a:pt x="15" y="73"/>
                      <a:pt x="21" y="73"/>
                    </a:cubicBezTo>
                    <a:cubicBezTo>
                      <a:pt x="27" y="73"/>
                      <a:pt x="33" y="80"/>
                      <a:pt x="39" y="95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54" y="82"/>
                      <a:pt x="70" y="63"/>
                      <a:pt x="89" y="44"/>
                    </a:cubicBezTo>
                    <a:cubicBezTo>
                      <a:pt x="107" y="25"/>
                      <a:pt x="126" y="10"/>
                      <a:pt x="1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68" name="AutoShape 663" descr="© INSCALE GmbH, 21.06.2010"/>
              <p:cNvSpPr>
                <a:spLocks noChangeArrowheads="1"/>
              </p:cNvSpPr>
              <p:nvPr/>
            </p:nvSpPr>
            <p:spPr bwMode="gray">
              <a:xfrm>
                <a:off x="4013" y="2992"/>
                <a:ext cx="47" cy="4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69" name="AutoShape 664" descr="© INSCALE GmbH, 21.06.2010"/>
              <p:cNvSpPr>
                <a:spLocks noChangeArrowheads="1"/>
              </p:cNvSpPr>
              <p:nvPr/>
            </p:nvSpPr>
            <p:spPr bwMode="gray">
              <a:xfrm>
                <a:off x="4013" y="3087"/>
                <a:ext cx="47" cy="47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70" name="Rectangle 665" descr="© INSCALE GmbH, 21.06.2010"/>
              <p:cNvSpPr>
                <a:spLocks noChangeArrowheads="1"/>
              </p:cNvSpPr>
              <p:nvPr/>
            </p:nvSpPr>
            <p:spPr bwMode="gray">
              <a:xfrm>
                <a:off x="4089" y="2997"/>
                <a:ext cx="88" cy="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71" name="Rectangle 666" descr="© INSCALE GmbH, 21.06.2010"/>
              <p:cNvSpPr>
                <a:spLocks noChangeArrowheads="1"/>
              </p:cNvSpPr>
              <p:nvPr/>
            </p:nvSpPr>
            <p:spPr bwMode="gray">
              <a:xfrm>
                <a:off x="4089" y="3092"/>
                <a:ext cx="88" cy="3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</p:grpSp>
      </p:grpSp>
      <p:cxnSp>
        <p:nvCxnSpPr>
          <p:cNvPr id="61" name="Gerade Verbindung 49"/>
          <p:cNvCxnSpPr>
            <a:stCxn id="68674" idx="1"/>
          </p:cNvCxnSpPr>
          <p:nvPr>
            <p:custDataLst>
              <p:tags r:id="rId7"/>
            </p:custDataLst>
          </p:nvPr>
        </p:nvCxnSpPr>
        <p:spPr bwMode="gray">
          <a:xfrm flipH="1" flipV="1">
            <a:off x="4881563" y="4802188"/>
            <a:ext cx="909637" cy="323850"/>
          </a:xfrm>
          <a:prstGeom prst="line">
            <a:avLst/>
          </a:prstGeom>
          <a:ln>
            <a:headEnd type="none" w="med" len="med"/>
            <a:tailEnd type="triangle" w="med" len="med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grpSp>
        <p:nvGrpSpPr>
          <p:cNvPr id="68627" name="Group 1158" descr="© INSCALE GmbH, 21.06.2010"/>
          <p:cNvGrpSpPr>
            <a:grpSpLocks/>
          </p:cNvGrpSpPr>
          <p:nvPr/>
        </p:nvGrpSpPr>
        <p:grpSpPr bwMode="auto">
          <a:xfrm>
            <a:off x="2701925" y="5473700"/>
            <a:ext cx="803275" cy="749300"/>
            <a:chOff x="2551" y="1987"/>
            <a:chExt cx="680" cy="680"/>
          </a:xfrm>
        </p:grpSpPr>
        <p:grpSp>
          <p:nvGrpSpPr>
            <p:cNvPr id="68657" name="Group 1157"/>
            <p:cNvGrpSpPr>
              <a:grpSpLocks/>
            </p:cNvGrpSpPr>
            <p:nvPr/>
          </p:nvGrpSpPr>
          <p:grpSpPr bwMode="auto">
            <a:xfrm>
              <a:off x="2551" y="1987"/>
              <a:ext cx="680" cy="680"/>
              <a:chOff x="2551" y="1987"/>
              <a:chExt cx="680" cy="680"/>
            </a:xfrm>
          </p:grpSpPr>
          <p:sp>
            <p:nvSpPr>
              <p:cNvPr id="68661" name="Oval 63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551" y="1987"/>
                <a:ext cx="680" cy="680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62" name="Oval 640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573" y="2009"/>
                <a:ext cx="636" cy="63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68663" name="Freeform 641" descr="© INSCALE GmbH, 21.06.2010"/>
              <p:cNvSpPr>
                <a:spLocks noChangeAspect="1"/>
              </p:cNvSpPr>
              <p:nvPr/>
            </p:nvSpPr>
            <p:spPr bwMode="gray">
              <a:xfrm>
                <a:off x="2573" y="2009"/>
                <a:ext cx="635" cy="376"/>
              </a:xfrm>
              <a:custGeom>
                <a:avLst/>
                <a:gdLst>
                  <a:gd name="T0" fmla="*/ 14 w 1063"/>
                  <a:gd name="T1" fmla="*/ 10 h 629"/>
                  <a:gd name="T2" fmla="*/ 29 w 1063"/>
                  <a:gd name="T3" fmla="*/ 17 h 629"/>
                  <a:gd name="T4" fmla="*/ 29 w 1063"/>
                  <a:gd name="T5" fmla="*/ 15 h 629"/>
                  <a:gd name="T6" fmla="*/ 14 w 1063"/>
                  <a:gd name="T7" fmla="*/ 0 h 629"/>
                  <a:gd name="T8" fmla="*/ 0 w 1063"/>
                  <a:gd name="T9" fmla="*/ 15 h 629"/>
                  <a:gd name="T10" fmla="*/ 1 w 1063"/>
                  <a:gd name="T11" fmla="*/ 17 h 629"/>
                  <a:gd name="T12" fmla="*/ 14 w 1063"/>
                  <a:gd name="T13" fmla="*/ 10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8658" name="Group 1156"/>
            <p:cNvGrpSpPr>
              <a:grpSpLocks/>
            </p:cNvGrpSpPr>
            <p:nvPr/>
          </p:nvGrpSpPr>
          <p:grpSpPr bwMode="auto">
            <a:xfrm>
              <a:off x="2744" y="2144"/>
              <a:ext cx="293" cy="366"/>
              <a:chOff x="2744" y="2144"/>
              <a:chExt cx="293" cy="366"/>
            </a:xfrm>
          </p:grpSpPr>
          <p:sp>
            <p:nvSpPr>
              <p:cNvPr id="68659" name="Freeform 643" descr="© INSCALE GmbH, 21.06.2010"/>
              <p:cNvSpPr>
                <a:spLocks noChangeAspect="1"/>
              </p:cNvSpPr>
              <p:nvPr/>
            </p:nvSpPr>
            <p:spPr bwMode="auto">
              <a:xfrm flipH="1">
                <a:off x="2882" y="2144"/>
                <a:ext cx="155" cy="155"/>
              </a:xfrm>
              <a:custGeom>
                <a:avLst/>
                <a:gdLst>
                  <a:gd name="T0" fmla="*/ 149604 w 48"/>
                  <a:gd name="T1" fmla="*/ 40781 h 48"/>
                  <a:gd name="T2" fmla="*/ 131689 w 48"/>
                  <a:gd name="T3" fmla="*/ 149604 h 48"/>
                  <a:gd name="T4" fmla="*/ 25995 w 48"/>
                  <a:gd name="T5" fmla="*/ 134827 h 48"/>
                  <a:gd name="T6" fmla="*/ 40781 w 48"/>
                  <a:gd name="T7" fmla="*/ 25995 h 48"/>
                  <a:gd name="T8" fmla="*/ 149604 w 48"/>
                  <a:gd name="T9" fmla="*/ 40781 h 4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8"/>
                  <a:gd name="T16" fmla="*/ 0 h 48"/>
                  <a:gd name="T17" fmla="*/ 48 w 48"/>
                  <a:gd name="T18" fmla="*/ 48 h 4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8" h="48">
                    <a:moveTo>
                      <a:pt x="41" y="11"/>
                    </a:moveTo>
                    <a:cubicBezTo>
                      <a:pt x="48" y="20"/>
                      <a:pt x="46" y="33"/>
                      <a:pt x="36" y="41"/>
                    </a:cubicBezTo>
                    <a:cubicBezTo>
                      <a:pt x="27" y="48"/>
                      <a:pt x="14" y="46"/>
                      <a:pt x="7" y="37"/>
                    </a:cubicBezTo>
                    <a:cubicBezTo>
                      <a:pt x="0" y="27"/>
                      <a:pt x="1" y="14"/>
                      <a:pt x="11" y="7"/>
                    </a:cubicBezTo>
                    <a:cubicBezTo>
                      <a:pt x="20" y="0"/>
                      <a:pt x="33" y="1"/>
                      <a:pt x="41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8660" name="Freeform 644" descr="© INSCALE GmbH, 21.06.2010"/>
              <p:cNvSpPr>
                <a:spLocks noChangeAspect="1"/>
              </p:cNvSpPr>
              <p:nvPr/>
            </p:nvSpPr>
            <p:spPr bwMode="auto">
              <a:xfrm flipH="1">
                <a:off x="2744" y="2234"/>
                <a:ext cx="212" cy="276"/>
              </a:xfrm>
              <a:custGeom>
                <a:avLst/>
                <a:gdLst>
                  <a:gd name="T0" fmla="*/ 1390 w 155"/>
                  <a:gd name="T1" fmla="*/ 1755 h 201"/>
                  <a:gd name="T2" fmla="*/ 1390 w 155"/>
                  <a:gd name="T3" fmla="*/ 1848 h 201"/>
                  <a:gd name="T4" fmla="*/ 1313 w 155"/>
                  <a:gd name="T5" fmla="*/ 1819 h 201"/>
                  <a:gd name="T6" fmla="*/ 0 w 155"/>
                  <a:gd name="T7" fmla="*/ 106 h 201"/>
                  <a:gd name="T8" fmla="*/ 144 w 155"/>
                  <a:gd name="T9" fmla="*/ 0 h 201"/>
                  <a:gd name="T10" fmla="*/ 1390 w 155"/>
                  <a:gd name="T11" fmla="*/ 1755 h 201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55"/>
                  <a:gd name="T19" fmla="*/ 0 h 201"/>
                  <a:gd name="T20" fmla="*/ 155 w 155"/>
                  <a:gd name="T21" fmla="*/ 201 h 201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55" h="201">
                    <a:moveTo>
                      <a:pt x="155" y="191"/>
                    </a:moveTo>
                    <a:lnTo>
                      <a:pt x="155" y="201"/>
                    </a:lnTo>
                    <a:lnTo>
                      <a:pt x="146" y="198"/>
                    </a:lnTo>
                    <a:lnTo>
                      <a:pt x="0" y="12"/>
                    </a:lnTo>
                    <a:lnTo>
                      <a:pt x="16" y="0"/>
                    </a:lnTo>
                    <a:lnTo>
                      <a:pt x="155" y="19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70" name="Szövegdoboz 69"/>
          <p:cNvSpPr txBox="1"/>
          <p:nvPr/>
        </p:nvSpPr>
        <p:spPr>
          <a:xfrm>
            <a:off x="6509982" y="2019131"/>
            <a:ext cx="2429301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legalább</a:t>
            </a:r>
          </a:p>
          <a:p>
            <a:pPr algn="ctr">
              <a:defRPr/>
            </a:pPr>
            <a:r>
              <a:rPr lang="hu-H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45.000 fő</a:t>
            </a:r>
          </a:p>
        </p:txBody>
      </p:sp>
      <p:grpSp>
        <p:nvGrpSpPr>
          <p:cNvPr id="71" name="Group 25"/>
          <p:cNvGrpSpPr>
            <a:grpSpLocks/>
          </p:cNvGrpSpPr>
          <p:nvPr>
            <p:custDataLst>
              <p:tags r:id="rId8"/>
            </p:custDataLst>
          </p:nvPr>
        </p:nvGrpSpPr>
        <p:grpSpPr bwMode="gray">
          <a:xfrm>
            <a:off x="6603461" y="2955464"/>
            <a:ext cx="275897" cy="272224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2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73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  <p:grpSp>
        <p:nvGrpSpPr>
          <p:cNvPr id="74" name="Group 25"/>
          <p:cNvGrpSpPr>
            <a:grpSpLocks/>
          </p:cNvGrpSpPr>
          <p:nvPr>
            <p:custDataLst>
              <p:tags r:id="rId9"/>
            </p:custDataLst>
          </p:nvPr>
        </p:nvGrpSpPr>
        <p:grpSpPr bwMode="gray">
          <a:xfrm>
            <a:off x="6603020" y="3391818"/>
            <a:ext cx="275897" cy="272224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5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76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  <p:grpSp>
        <p:nvGrpSpPr>
          <p:cNvPr id="77" name="Group 25"/>
          <p:cNvGrpSpPr>
            <a:grpSpLocks/>
          </p:cNvGrpSpPr>
          <p:nvPr>
            <p:custDataLst>
              <p:tags r:id="rId10"/>
            </p:custDataLst>
          </p:nvPr>
        </p:nvGrpSpPr>
        <p:grpSpPr bwMode="gray">
          <a:xfrm>
            <a:off x="6602579" y="3828172"/>
            <a:ext cx="275897" cy="272224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78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79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  <p:sp>
        <p:nvSpPr>
          <p:cNvPr id="68632" name="Szövegdoboz 79"/>
          <p:cNvSpPr txBox="1">
            <a:spLocks noChangeArrowheads="1"/>
          </p:cNvSpPr>
          <p:nvPr/>
        </p:nvSpPr>
        <p:spPr bwMode="auto">
          <a:xfrm>
            <a:off x="6891338" y="2906713"/>
            <a:ext cx="154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800">
                <a:latin typeface="Open Sans"/>
              </a:rPr>
              <a:t>nem</a:t>
            </a:r>
          </a:p>
        </p:txBody>
      </p:sp>
      <p:grpSp>
        <p:nvGrpSpPr>
          <p:cNvPr id="81" name="Group 25"/>
          <p:cNvGrpSpPr>
            <a:grpSpLocks/>
          </p:cNvGrpSpPr>
          <p:nvPr>
            <p:custDataLst>
              <p:tags r:id="rId11"/>
            </p:custDataLst>
          </p:nvPr>
        </p:nvGrpSpPr>
        <p:grpSpPr bwMode="gray">
          <a:xfrm>
            <a:off x="6604851" y="4239884"/>
            <a:ext cx="275897" cy="272224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2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83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  <p:sp>
        <p:nvSpPr>
          <p:cNvPr id="68634" name="Szövegdoboz 83"/>
          <p:cNvSpPr txBox="1">
            <a:spLocks noChangeArrowheads="1"/>
          </p:cNvSpPr>
          <p:nvPr/>
        </p:nvSpPr>
        <p:spPr bwMode="auto">
          <a:xfrm>
            <a:off x="6894513" y="3344863"/>
            <a:ext cx="15414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800">
                <a:latin typeface="Open Sans"/>
              </a:rPr>
              <a:t>korcsoport</a:t>
            </a:r>
          </a:p>
        </p:txBody>
      </p:sp>
      <p:sp>
        <p:nvSpPr>
          <p:cNvPr id="68635" name="Szövegdoboz 84"/>
          <p:cNvSpPr txBox="1">
            <a:spLocks noChangeArrowheads="1"/>
          </p:cNvSpPr>
          <p:nvPr/>
        </p:nvSpPr>
        <p:spPr bwMode="auto">
          <a:xfrm>
            <a:off x="6896100" y="3784600"/>
            <a:ext cx="1543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800">
                <a:latin typeface="Open Sans"/>
              </a:rPr>
              <a:t>településtípus</a:t>
            </a:r>
          </a:p>
        </p:txBody>
      </p:sp>
      <p:sp>
        <p:nvSpPr>
          <p:cNvPr id="68636" name="Szövegdoboz 85"/>
          <p:cNvSpPr txBox="1">
            <a:spLocks noChangeArrowheads="1"/>
          </p:cNvSpPr>
          <p:nvPr/>
        </p:nvSpPr>
        <p:spPr bwMode="auto">
          <a:xfrm>
            <a:off x="6899275" y="4195763"/>
            <a:ext cx="2081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800">
                <a:latin typeface="Open Sans"/>
              </a:rPr>
              <a:t>iskolai végzettség</a:t>
            </a:r>
          </a:p>
        </p:txBody>
      </p:sp>
      <p:sp>
        <p:nvSpPr>
          <p:cNvPr id="87" name="Rectangle 5"/>
          <p:cNvSpPr>
            <a:spLocks noChangeArrowheads="1"/>
          </p:cNvSpPr>
          <p:nvPr/>
        </p:nvSpPr>
        <p:spPr bwMode="gray">
          <a:xfrm>
            <a:off x="790599" y="153927"/>
            <a:ext cx="3579787" cy="576000"/>
          </a:xfrm>
          <a:prstGeom prst="rect">
            <a:avLst/>
          </a:prstGeom>
          <a:solidFill>
            <a:srgbClr val="C8DCA8"/>
          </a:soli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  <a:defRPr/>
            </a:pPr>
            <a:r>
              <a:rPr lang="hu-HU" sz="1400" dirty="0">
                <a:latin typeface="Open Sans" pitchFamily="34" charset="0"/>
              </a:rPr>
              <a:t>minden mérésben szereplő weboldalon;</a:t>
            </a:r>
            <a:endParaRPr lang="en-US" sz="1400" noProof="1">
              <a:solidFill>
                <a:schemeClr val="accent6"/>
              </a:solidFill>
              <a:latin typeface="Open Sans" pitchFamily="34" charset="0"/>
            </a:endParaRPr>
          </a:p>
        </p:txBody>
      </p:sp>
      <p:grpSp>
        <p:nvGrpSpPr>
          <p:cNvPr id="88" name="Group 25"/>
          <p:cNvGrpSpPr>
            <a:grpSpLocks/>
          </p:cNvGrpSpPr>
          <p:nvPr>
            <p:custDataLst>
              <p:tags r:id="rId12"/>
            </p:custDataLst>
          </p:nvPr>
        </p:nvGrpSpPr>
        <p:grpSpPr bwMode="gray">
          <a:xfrm>
            <a:off x="152400" y="152400"/>
            <a:ext cx="575321" cy="575321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89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90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  <p:sp>
        <p:nvSpPr>
          <p:cNvPr id="91" name="Rectangle 5"/>
          <p:cNvSpPr>
            <a:spLocks noChangeArrowheads="1"/>
          </p:cNvSpPr>
          <p:nvPr/>
        </p:nvSpPr>
        <p:spPr bwMode="gray">
          <a:xfrm>
            <a:off x="647513" y="2661298"/>
            <a:ext cx="3579507" cy="576000"/>
          </a:xfrm>
          <a:prstGeom prst="rect">
            <a:avLst/>
          </a:prstGeom>
          <a:solidFill>
            <a:srgbClr val="C8DCA8"/>
          </a:soli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  <a:defRPr/>
            </a:pPr>
            <a:r>
              <a:rPr lang="hu-HU" sz="1400" dirty="0">
                <a:latin typeface="Open Sans" pitchFamily="34" charset="0"/>
              </a:rPr>
              <a:t>a minta kiválasztása a demográfiai kutatáshoz véletlenszerű</a:t>
            </a:r>
            <a:endParaRPr lang="en-US" sz="1400" noProof="1">
              <a:solidFill>
                <a:schemeClr val="accent6"/>
              </a:solidFill>
              <a:latin typeface="Open Sans" pitchFamily="34" charset="0"/>
            </a:endParaRPr>
          </a:p>
        </p:txBody>
      </p:sp>
      <p:grpSp>
        <p:nvGrpSpPr>
          <p:cNvPr id="92" name="Group 25"/>
          <p:cNvGrpSpPr>
            <a:grpSpLocks/>
          </p:cNvGrpSpPr>
          <p:nvPr>
            <p:custDataLst>
              <p:tags r:id="rId13"/>
            </p:custDataLst>
          </p:nvPr>
        </p:nvGrpSpPr>
        <p:grpSpPr bwMode="gray">
          <a:xfrm>
            <a:off x="8431" y="2659771"/>
            <a:ext cx="575321" cy="575321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3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94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  <p:sp>
        <p:nvSpPr>
          <p:cNvPr id="95" name="Rectangle 5"/>
          <p:cNvSpPr>
            <a:spLocks noChangeArrowheads="1"/>
          </p:cNvSpPr>
          <p:nvPr/>
        </p:nvSpPr>
        <p:spPr bwMode="gray">
          <a:xfrm>
            <a:off x="647513" y="3493444"/>
            <a:ext cx="3579507" cy="576000"/>
          </a:xfrm>
          <a:prstGeom prst="rect">
            <a:avLst/>
          </a:prstGeom>
          <a:solidFill>
            <a:srgbClr val="C8DCA8"/>
          </a:soli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  <a:defRPr/>
            </a:pPr>
            <a:r>
              <a:rPr lang="hu-HU" sz="1400" dirty="0">
                <a:latin typeface="Open Sans" pitchFamily="34" charset="0"/>
              </a:rPr>
              <a:t>egy </a:t>
            </a:r>
            <a:r>
              <a:rPr lang="hu-HU" sz="1400" dirty="0" err="1">
                <a:latin typeface="Open Sans" pitchFamily="34" charset="0"/>
              </a:rPr>
              <a:t>pop-up</a:t>
            </a:r>
            <a:r>
              <a:rPr lang="hu-HU" sz="1400" dirty="0">
                <a:latin typeface="Open Sans" pitchFamily="34" charset="0"/>
              </a:rPr>
              <a:t> ablakban bemutatott kérdőív;</a:t>
            </a:r>
            <a:endParaRPr lang="en-US" sz="1400" noProof="1">
              <a:solidFill>
                <a:schemeClr val="accent6"/>
              </a:solidFill>
              <a:latin typeface="Open Sans" pitchFamily="34" charset="0"/>
            </a:endParaRPr>
          </a:p>
        </p:txBody>
      </p:sp>
      <p:grpSp>
        <p:nvGrpSpPr>
          <p:cNvPr id="96" name="Group 25"/>
          <p:cNvGrpSpPr>
            <a:grpSpLocks/>
          </p:cNvGrpSpPr>
          <p:nvPr>
            <p:custDataLst>
              <p:tags r:id="rId14"/>
            </p:custDataLst>
          </p:nvPr>
        </p:nvGrpSpPr>
        <p:grpSpPr bwMode="gray">
          <a:xfrm>
            <a:off x="7990" y="3491917"/>
            <a:ext cx="575321" cy="575321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7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98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  <p:sp>
        <p:nvSpPr>
          <p:cNvPr id="99" name="Rectangle 5"/>
          <p:cNvSpPr>
            <a:spLocks noChangeArrowheads="1"/>
          </p:cNvSpPr>
          <p:nvPr/>
        </p:nvSpPr>
        <p:spPr bwMode="gray">
          <a:xfrm>
            <a:off x="647513" y="4325590"/>
            <a:ext cx="3579507" cy="576000"/>
          </a:xfrm>
          <a:prstGeom prst="rect">
            <a:avLst/>
          </a:prstGeom>
          <a:solidFill>
            <a:srgbClr val="C8DCA8"/>
          </a:soli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  <a:defRPr/>
            </a:pPr>
            <a:r>
              <a:rPr lang="hu-HU" sz="1400" dirty="0">
                <a:latin typeface="Open Sans" pitchFamily="34" charset="0"/>
              </a:rPr>
              <a:t>a web kérdőívek demográfiai kérdéseket tartalmaznak</a:t>
            </a:r>
            <a:endParaRPr lang="en-US" sz="1400" noProof="1">
              <a:solidFill>
                <a:schemeClr val="accent6"/>
              </a:solidFill>
              <a:latin typeface="Open Sans" pitchFamily="34" charset="0"/>
            </a:endParaRPr>
          </a:p>
        </p:txBody>
      </p:sp>
      <p:grpSp>
        <p:nvGrpSpPr>
          <p:cNvPr id="100" name="Group 25"/>
          <p:cNvGrpSpPr>
            <a:grpSpLocks/>
          </p:cNvGrpSpPr>
          <p:nvPr>
            <p:custDataLst>
              <p:tags r:id="rId15"/>
            </p:custDataLst>
          </p:nvPr>
        </p:nvGrpSpPr>
        <p:grpSpPr bwMode="gray">
          <a:xfrm>
            <a:off x="7549" y="4324063"/>
            <a:ext cx="575321" cy="575321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1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102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  <p:sp>
        <p:nvSpPr>
          <p:cNvPr id="103" name="Rectangle 5"/>
          <p:cNvSpPr>
            <a:spLocks noChangeArrowheads="1"/>
          </p:cNvSpPr>
          <p:nvPr/>
        </p:nvSpPr>
        <p:spPr bwMode="gray">
          <a:xfrm>
            <a:off x="647513" y="5157736"/>
            <a:ext cx="3579507" cy="576000"/>
          </a:xfrm>
          <a:prstGeom prst="rect">
            <a:avLst/>
          </a:prstGeom>
          <a:solidFill>
            <a:srgbClr val="C8DCA8"/>
          </a:soli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504000" tIns="46800" rIns="90000" bIns="46800" anchor="ctr"/>
          <a:lstStyle/>
          <a:p>
            <a:pPr>
              <a:spcAft>
                <a:spcPct val="20000"/>
              </a:spcAft>
              <a:defRPr/>
            </a:pPr>
            <a:r>
              <a:rPr lang="hu-HU" sz="1400" dirty="0">
                <a:latin typeface="Open Sans" pitchFamily="34" charset="0"/>
              </a:rPr>
              <a:t>a demográfiai profil frissítése ismétlődik</a:t>
            </a:r>
            <a:endParaRPr lang="en-US" sz="1400" noProof="1">
              <a:solidFill>
                <a:schemeClr val="accent6"/>
              </a:solidFill>
              <a:latin typeface="Open Sans" pitchFamily="34" charset="0"/>
            </a:endParaRPr>
          </a:p>
        </p:txBody>
      </p:sp>
      <p:grpSp>
        <p:nvGrpSpPr>
          <p:cNvPr id="104" name="Group 25"/>
          <p:cNvGrpSpPr>
            <a:grpSpLocks/>
          </p:cNvGrpSpPr>
          <p:nvPr>
            <p:custDataLst>
              <p:tags r:id="rId16"/>
            </p:custDataLst>
          </p:nvPr>
        </p:nvGrpSpPr>
        <p:grpSpPr bwMode="gray">
          <a:xfrm>
            <a:off x="7108" y="5156209"/>
            <a:ext cx="575321" cy="575321"/>
            <a:chOff x="2835" y="1211"/>
            <a:chExt cx="308" cy="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" name="Oval 26"/>
            <p:cNvSpPr>
              <a:spLocks noChangeArrowheads="1"/>
            </p:cNvSpPr>
            <p:nvPr/>
          </p:nvSpPr>
          <p:spPr bwMode="gray">
            <a:xfrm>
              <a:off x="2835" y="1211"/>
              <a:ext cx="308" cy="308"/>
            </a:xfrm>
            <a:prstGeom prst="ellipse">
              <a:avLst/>
            </a:prstGeom>
            <a:noFill/>
            <a:ln w="12700" algn="ctr">
              <a:solidFill>
                <a:schemeClr val="bg2">
                  <a:lumMod val="40000"/>
                  <a:lumOff val="60000"/>
                </a:schemeClr>
              </a:solidFill>
              <a:round/>
              <a:headEnd/>
              <a:tailEnd/>
            </a:ln>
            <a:effectLst/>
          </p:spPr>
          <p:txBody>
            <a:bodyPr wrap="none" lIns="72000" tIns="72000" rIns="72000" bIns="72000" anchor="ctr"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  <p:sp>
          <p:nvSpPr>
            <p:cNvPr id="106" name="Freeform 27"/>
            <p:cNvSpPr>
              <a:spLocks/>
            </p:cNvSpPr>
            <p:nvPr/>
          </p:nvSpPr>
          <p:spPr bwMode="gray">
            <a:xfrm>
              <a:off x="2908" y="1280"/>
              <a:ext cx="172" cy="162"/>
            </a:xfrm>
            <a:custGeom>
              <a:avLst/>
              <a:gdLst/>
              <a:ahLst/>
              <a:cxnLst>
                <a:cxn ang="0">
                  <a:pos x="333" y="0"/>
                </a:cxn>
                <a:cxn ang="0">
                  <a:pos x="342" y="12"/>
                </a:cxn>
                <a:cxn ang="0">
                  <a:pos x="224" y="135"/>
                </a:cxn>
                <a:cxn ang="0">
                  <a:pos x="126" y="290"/>
                </a:cxn>
                <a:cxn ang="0">
                  <a:pos x="108" y="302"/>
                </a:cxn>
                <a:cxn ang="0">
                  <a:pos x="77" y="326"/>
                </a:cxn>
                <a:cxn ang="0">
                  <a:pos x="63" y="287"/>
                </a:cxn>
                <a:cxn ang="0">
                  <a:pos x="56" y="271"/>
                </a:cxn>
                <a:cxn ang="0">
                  <a:pos x="28" y="220"/>
                </a:cxn>
                <a:cxn ang="0">
                  <a:pos x="0" y="198"/>
                </a:cxn>
                <a:cxn ang="0">
                  <a:pos x="49" y="170"/>
                </a:cxn>
                <a:cxn ang="0">
                  <a:pos x="91" y="222"/>
                </a:cxn>
                <a:cxn ang="0">
                  <a:pos x="98" y="239"/>
                </a:cxn>
                <a:cxn ang="0">
                  <a:pos x="205" y="102"/>
                </a:cxn>
                <a:cxn ang="0">
                  <a:pos x="333" y="0"/>
                </a:cxn>
              </a:cxnLst>
              <a:rect l="0" t="0" r="r" b="b"/>
              <a:pathLst>
                <a:path w="342" h="326">
                  <a:moveTo>
                    <a:pt x="333" y="0"/>
                  </a:moveTo>
                  <a:cubicBezTo>
                    <a:pt x="342" y="12"/>
                    <a:pt x="342" y="12"/>
                    <a:pt x="342" y="12"/>
                  </a:cubicBezTo>
                  <a:cubicBezTo>
                    <a:pt x="307" y="39"/>
                    <a:pt x="268" y="79"/>
                    <a:pt x="224" y="135"/>
                  </a:cubicBezTo>
                  <a:cubicBezTo>
                    <a:pt x="181" y="190"/>
                    <a:pt x="149" y="242"/>
                    <a:pt x="126" y="290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92" y="313"/>
                    <a:pt x="82" y="320"/>
                    <a:pt x="77" y="326"/>
                  </a:cubicBezTo>
                  <a:cubicBezTo>
                    <a:pt x="75" y="318"/>
                    <a:pt x="70" y="305"/>
                    <a:pt x="63" y="287"/>
                  </a:cubicBezTo>
                  <a:cubicBezTo>
                    <a:pt x="56" y="271"/>
                    <a:pt x="56" y="271"/>
                    <a:pt x="56" y="271"/>
                  </a:cubicBezTo>
                  <a:cubicBezTo>
                    <a:pt x="46" y="248"/>
                    <a:pt x="37" y="231"/>
                    <a:pt x="28" y="220"/>
                  </a:cubicBezTo>
                  <a:cubicBezTo>
                    <a:pt x="20" y="209"/>
                    <a:pt x="10" y="202"/>
                    <a:pt x="0" y="198"/>
                  </a:cubicBezTo>
                  <a:cubicBezTo>
                    <a:pt x="18" y="179"/>
                    <a:pt x="34" y="170"/>
                    <a:pt x="49" y="170"/>
                  </a:cubicBezTo>
                  <a:cubicBezTo>
                    <a:pt x="61" y="170"/>
                    <a:pt x="75" y="187"/>
                    <a:pt x="91" y="222"/>
                  </a:cubicBezTo>
                  <a:cubicBezTo>
                    <a:pt x="98" y="239"/>
                    <a:pt x="98" y="239"/>
                    <a:pt x="98" y="239"/>
                  </a:cubicBezTo>
                  <a:cubicBezTo>
                    <a:pt x="126" y="192"/>
                    <a:pt x="162" y="146"/>
                    <a:pt x="205" y="102"/>
                  </a:cubicBezTo>
                  <a:cubicBezTo>
                    <a:pt x="249" y="57"/>
                    <a:pt x="292" y="23"/>
                    <a:pt x="333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74983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A kétféle forrásból származó adatokat összekapcsoljuk és súlyozzuk</a:t>
            </a:r>
            <a:endParaRPr lang="hu-HU" sz="2400" dirty="0"/>
          </a:p>
        </p:txBody>
      </p:sp>
      <p:sp>
        <p:nvSpPr>
          <p:cNvPr id="3" name="AutoShape 2"/>
          <p:cNvSpPr>
            <a:spLocks/>
          </p:cNvSpPr>
          <p:nvPr/>
        </p:nvSpPr>
        <p:spPr bwMode="auto">
          <a:xfrm>
            <a:off x="200918" y="3494335"/>
            <a:ext cx="6125766" cy="607219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19791" y="0"/>
                </a:moveTo>
                <a:lnTo>
                  <a:pt x="19791" y="4979"/>
                </a:lnTo>
                <a:lnTo>
                  <a:pt x="3375" y="4979"/>
                </a:lnTo>
                <a:lnTo>
                  <a:pt x="3375" y="16621"/>
                </a:lnTo>
                <a:lnTo>
                  <a:pt x="19791" y="16621"/>
                </a:lnTo>
                <a:lnTo>
                  <a:pt x="19791" y="21600"/>
                </a:lnTo>
                <a:lnTo>
                  <a:pt x="21600" y="10800"/>
                </a:lnTo>
                <a:close/>
                <a:moveTo>
                  <a:pt x="1350" y="4979"/>
                </a:moveTo>
                <a:lnTo>
                  <a:pt x="1350" y="16621"/>
                </a:lnTo>
                <a:lnTo>
                  <a:pt x="2700" y="16621"/>
                </a:lnTo>
                <a:lnTo>
                  <a:pt x="2700" y="4979"/>
                </a:lnTo>
                <a:close/>
                <a:moveTo>
                  <a:pt x="0" y="4979"/>
                </a:moveTo>
                <a:lnTo>
                  <a:pt x="0" y="16621"/>
                </a:lnTo>
                <a:lnTo>
                  <a:pt x="675" y="16621"/>
                </a:lnTo>
                <a:lnTo>
                  <a:pt x="675" y="4979"/>
                </a:lnTo>
                <a:close/>
                <a:moveTo>
                  <a:pt x="0" y="4979"/>
                </a:moveTo>
              </a:path>
            </a:pathLst>
          </a:custGeom>
          <a:solidFill>
            <a:schemeClr val="accent1"/>
          </a:solidFill>
          <a:ln w="12700">
            <a:noFill/>
            <a:miter lim="800000"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lIns="0" tIns="0" rIns="0" bIns="0"/>
          <a:lstStyle/>
          <a:p>
            <a:pPr>
              <a:defRPr/>
            </a:pPr>
            <a:endParaRPr lang="hu-HU">
              <a:latin typeface="Open Sans" pitchFamily="34" charset="0"/>
            </a:endParaRPr>
          </a:p>
        </p:txBody>
      </p:sp>
      <p:grpSp>
        <p:nvGrpSpPr>
          <p:cNvPr id="69638" name="Group 3"/>
          <p:cNvGrpSpPr>
            <a:grpSpLocks/>
          </p:cNvGrpSpPr>
          <p:nvPr/>
        </p:nvGrpSpPr>
        <p:grpSpPr bwMode="auto">
          <a:xfrm>
            <a:off x="230188" y="1295400"/>
            <a:ext cx="6061075" cy="1847850"/>
            <a:chOff x="0" y="0"/>
            <a:chExt cx="5430" cy="1656"/>
          </a:xfrm>
        </p:grpSpPr>
        <p:grpSp>
          <p:nvGrpSpPr>
            <p:cNvPr id="69660" name="Group 4"/>
            <p:cNvGrpSpPr>
              <a:grpSpLocks/>
            </p:cNvGrpSpPr>
            <p:nvPr/>
          </p:nvGrpSpPr>
          <p:grpSpPr bwMode="auto">
            <a:xfrm>
              <a:off x="0" y="153"/>
              <a:ext cx="1719" cy="1500"/>
              <a:chOff x="0" y="0"/>
              <a:chExt cx="1719" cy="1499"/>
            </a:xfrm>
          </p:grpSpPr>
          <p:grpSp>
            <p:nvGrpSpPr>
              <p:cNvPr id="69673" name="Group 5"/>
              <p:cNvGrpSpPr>
                <a:grpSpLocks/>
              </p:cNvGrpSpPr>
              <p:nvPr/>
            </p:nvGrpSpPr>
            <p:grpSpPr bwMode="auto">
              <a:xfrm>
                <a:off x="0" y="258"/>
                <a:ext cx="1719" cy="1241"/>
                <a:chOff x="0" y="0"/>
                <a:chExt cx="1719" cy="1241"/>
              </a:xfrm>
            </p:grpSpPr>
            <p:sp>
              <p:nvSpPr>
                <p:cNvPr id="69676" name="AutoShape 6"/>
                <p:cNvSpPr>
                  <a:spLocks/>
                </p:cNvSpPr>
                <p:nvPr/>
              </p:nvSpPr>
              <p:spPr bwMode="auto">
                <a:xfrm>
                  <a:off x="0" y="0"/>
                  <a:ext cx="1719" cy="1241"/>
                </a:xfrm>
                <a:prstGeom prst="roundRect">
                  <a:avLst>
                    <a:gd name="adj" fmla="val 9421"/>
                  </a:avLst>
                </a:prstGeom>
                <a:solidFill>
                  <a:srgbClr val="80808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hu-HU" altLang="hu-HU">
                    <a:ea typeface="Open Sans"/>
                  </a:endParaRPr>
                </a:p>
              </p:txBody>
            </p:sp>
            <p:sp>
              <p:nvSpPr>
                <p:cNvPr id="69677" name="AutoShape 7"/>
                <p:cNvSpPr>
                  <a:spLocks/>
                </p:cNvSpPr>
                <p:nvPr/>
              </p:nvSpPr>
              <p:spPr bwMode="auto">
                <a:xfrm rot="10800000">
                  <a:off x="22" y="44"/>
                  <a:ext cx="1674" cy="670"/>
                </a:xfrm>
                <a:prstGeom prst="roundRect">
                  <a:avLst>
                    <a:gd name="adj" fmla="val 14616"/>
                  </a:avLst>
                </a:prstGeom>
                <a:gradFill rotWithShape="0">
                  <a:gsLst>
                    <a:gs pos="0">
                      <a:srgbClr val="CECECE">
                        <a:alpha val="37000"/>
                      </a:srgbClr>
                    </a:gs>
                    <a:gs pos="100000">
                      <a:srgbClr val="808080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hu-HU" altLang="hu-HU">
                    <a:ea typeface="Open Sans"/>
                  </a:endParaRPr>
                </a:p>
              </p:txBody>
            </p:sp>
          </p:grpSp>
          <p:sp>
            <p:nvSpPr>
              <p:cNvPr id="69674" name="Rectangle 8"/>
              <p:cNvSpPr>
                <a:spLocks/>
              </p:cNvSpPr>
              <p:nvPr/>
            </p:nvSpPr>
            <p:spPr bwMode="auto">
              <a:xfrm>
                <a:off x="55" y="1153"/>
                <a:ext cx="1558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hu-HU" altLang="hu-HU" sz="1300" b="1">
                    <a:solidFill>
                      <a:srgbClr val="FFFFFF"/>
                    </a:solidFill>
                    <a:latin typeface="Arial" pitchFamily="34" charset="0"/>
                    <a:ea typeface="Open Sans"/>
                    <a:sym typeface="Arial" pitchFamily="34" charset="0"/>
                  </a:rPr>
                  <a:t>Pop-up panel</a:t>
                </a:r>
              </a:p>
            </p:txBody>
          </p:sp>
          <p:pic>
            <p:nvPicPr>
              <p:cNvPr id="69675" name="Picture 9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7" y="0"/>
                <a:ext cx="1481" cy="104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0800" dir="2700000" algn="ctr" rotWithShape="0">
                  <a:schemeClr val="bg2">
                    <a:alpha val="5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9661" name="Group 10"/>
            <p:cNvGrpSpPr>
              <a:grpSpLocks/>
            </p:cNvGrpSpPr>
            <p:nvPr/>
          </p:nvGrpSpPr>
          <p:grpSpPr bwMode="auto">
            <a:xfrm>
              <a:off x="1807" y="0"/>
              <a:ext cx="1712" cy="1655"/>
              <a:chOff x="0" y="0"/>
              <a:chExt cx="1711" cy="1655"/>
            </a:xfrm>
          </p:grpSpPr>
          <p:grpSp>
            <p:nvGrpSpPr>
              <p:cNvPr id="69668" name="Group 11"/>
              <p:cNvGrpSpPr>
                <a:grpSpLocks/>
              </p:cNvGrpSpPr>
              <p:nvPr/>
            </p:nvGrpSpPr>
            <p:grpSpPr bwMode="auto">
              <a:xfrm>
                <a:off x="0" y="413"/>
                <a:ext cx="1711" cy="1242"/>
                <a:chOff x="0" y="0"/>
                <a:chExt cx="1711" cy="1241"/>
              </a:xfrm>
            </p:grpSpPr>
            <p:sp>
              <p:nvSpPr>
                <p:cNvPr id="69671" name="AutoShape 12"/>
                <p:cNvSpPr>
                  <a:spLocks/>
                </p:cNvSpPr>
                <p:nvPr/>
              </p:nvSpPr>
              <p:spPr bwMode="auto">
                <a:xfrm>
                  <a:off x="0" y="0"/>
                  <a:ext cx="1711" cy="1241"/>
                </a:xfrm>
                <a:prstGeom prst="roundRect">
                  <a:avLst>
                    <a:gd name="adj" fmla="val 8940"/>
                  </a:avLst>
                </a:prstGeom>
                <a:solidFill>
                  <a:srgbClr val="3939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hu-HU" altLang="hu-HU">
                    <a:ea typeface="Open Sans"/>
                  </a:endParaRPr>
                </a:p>
              </p:txBody>
            </p:sp>
            <p:sp>
              <p:nvSpPr>
                <p:cNvPr id="69672" name="AutoShape 13"/>
                <p:cNvSpPr>
                  <a:spLocks/>
                </p:cNvSpPr>
                <p:nvPr/>
              </p:nvSpPr>
              <p:spPr bwMode="auto">
                <a:xfrm rot="10800000">
                  <a:off x="19" y="54"/>
                  <a:ext cx="1666" cy="673"/>
                </a:xfrm>
                <a:prstGeom prst="roundRect">
                  <a:avLst>
                    <a:gd name="adj" fmla="val 14579"/>
                  </a:avLst>
                </a:prstGeom>
                <a:gradFill rotWithShape="0">
                  <a:gsLst>
                    <a:gs pos="0">
                      <a:srgbClr val="B3B3B3">
                        <a:alpha val="37000"/>
                      </a:srgbClr>
                    </a:gs>
                    <a:gs pos="100000">
                      <a:srgbClr val="39393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hu-HU" altLang="hu-HU">
                    <a:ea typeface="Open Sans"/>
                  </a:endParaRPr>
                </a:p>
              </p:txBody>
            </p:sp>
          </p:grpSp>
          <p:sp>
            <p:nvSpPr>
              <p:cNvPr id="69669" name="Rectangle 14"/>
              <p:cNvSpPr>
                <a:spLocks/>
              </p:cNvSpPr>
              <p:nvPr/>
            </p:nvSpPr>
            <p:spPr bwMode="auto">
              <a:xfrm>
                <a:off x="45" y="1237"/>
                <a:ext cx="1635" cy="3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hu-HU" altLang="hu-HU" sz="1300" b="1">
                    <a:solidFill>
                      <a:srgbClr val="FFFFFF"/>
                    </a:solidFill>
                    <a:latin typeface="Arial" pitchFamily="34" charset="0"/>
                    <a:ea typeface="Open Sans"/>
                    <a:sym typeface="Arial" pitchFamily="34" charset="0"/>
                  </a:rPr>
                  <a:t>Demográfiai súlyozás</a:t>
                </a:r>
              </a:p>
              <a:p>
                <a:r>
                  <a:rPr lang="hu-HU" altLang="hu-HU" sz="1100" b="1">
                    <a:solidFill>
                      <a:srgbClr val="FFFFFF"/>
                    </a:solidFill>
                    <a:latin typeface="Arial" pitchFamily="34" charset="0"/>
                    <a:ea typeface="Open Sans"/>
                    <a:sym typeface="Arial" pitchFamily="34" charset="0"/>
                  </a:rPr>
                  <a:t>offline kutatási adatok</a:t>
                </a:r>
              </a:p>
            </p:txBody>
          </p:sp>
          <p:pic>
            <p:nvPicPr>
              <p:cNvPr id="69670" name="Picture 15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8" y="0"/>
                <a:ext cx="1304" cy="1233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2">
                    <a:alpha val="67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9662" name="Group 16"/>
            <p:cNvGrpSpPr>
              <a:grpSpLocks/>
            </p:cNvGrpSpPr>
            <p:nvPr/>
          </p:nvGrpSpPr>
          <p:grpSpPr bwMode="auto">
            <a:xfrm>
              <a:off x="3594" y="127"/>
              <a:ext cx="1836" cy="1529"/>
              <a:chOff x="0" y="0"/>
              <a:chExt cx="1835" cy="1528"/>
            </a:xfrm>
          </p:grpSpPr>
          <p:grpSp>
            <p:nvGrpSpPr>
              <p:cNvPr id="69663" name="Group 17"/>
              <p:cNvGrpSpPr>
                <a:grpSpLocks/>
              </p:cNvGrpSpPr>
              <p:nvPr/>
            </p:nvGrpSpPr>
            <p:grpSpPr bwMode="auto">
              <a:xfrm>
                <a:off x="0" y="271"/>
                <a:ext cx="1835" cy="1257"/>
                <a:chOff x="0" y="0"/>
                <a:chExt cx="1835" cy="1256"/>
              </a:xfrm>
            </p:grpSpPr>
            <p:sp>
              <p:nvSpPr>
                <p:cNvPr id="69666" name="AutoShape 18"/>
                <p:cNvSpPr>
                  <a:spLocks/>
                </p:cNvSpPr>
                <p:nvPr/>
              </p:nvSpPr>
              <p:spPr bwMode="auto">
                <a:xfrm>
                  <a:off x="0" y="0"/>
                  <a:ext cx="1835" cy="1256"/>
                </a:xfrm>
                <a:prstGeom prst="roundRect">
                  <a:avLst>
                    <a:gd name="adj" fmla="val 9463"/>
                  </a:avLst>
                </a:prstGeom>
                <a:solidFill>
                  <a:srgbClr val="1F111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hu-HU" altLang="hu-HU">
                    <a:ea typeface="Open Sans"/>
                  </a:endParaRPr>
                </a:p>
              </p:txBody>
            </p:sp>
            <p:sp>
              <p:nvSpPr>
                <p:cNvPr id="69667" name="AutoShape 19"/>
                <p:cNvSpPr>
                  <a:spLocks/>
                </p:cNvSpPr>
                <p:nvPr/>
              </p:nvSpPr>
              <p:spPr bwMode="auto">
                <a:xfrm rot="10800000">
                  <a:off x="26" y="51"/>
                  <a:ext cx="1786" cy="679"/>
                </a:xfrm>
                <a:prstGeom prst="roundRect">
                  <a:avLst>
                    <a:gd name="adj" fmla="val 14440"/>
                  </a:avLst>
                </a:prstGeom>
                <a:gradFill rotWithShape="0">
                  <a:gsLst>
                    <a:gs pos="0">
                      <a:srgbClr val="9F9999">
                        <a:alpha val="37000"/>
                      </a:srgbClr>
                    </a:gs>
                    <a:gs pos="100000">
                      <a:srgbClr val="1F1111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hu-HU" altLang="hu-HU">
                    <a:ea typeface="Open Sans"/>
                  </a:endParaRPr>
                </a:p>
              </p:txBody>
            </p:sp>
          </p:grpSp>
          <p:sp>
            <p:nvSpPr>
              <p:cNvPr id="69664" name="Rectangle 20"/>
              <p:cNvSpPr>
                <a:spLocks/>
              </p:cNvSpPr>
              <p:nvPr/>
            </p:nvSpPr>
            <p:spPr bwMode="auto">
              <a:xfrm>
                <a:off x="31" y="1110"/>
                <a:ext cx="1781" cy="3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hu-HU" altLang="hu-HU" sz="1300" b="1">
                    <a:solidFill>
                      <a:srgbClr val="FFFFFF"/>
                    </a:solidFill>
                    <a:latin typeface="Arial" pitchFamily="34" charset="0"/>
                    <a:ea typeface="Open Sans"/>
                    <a:sym typeface="Arial" pitchFamily="34" charset="0"/>
                  </a:rPr>
                  <a:t>Viselkedési súlyozás</a:t>
                </a:r>
              </a:p>
              <a:p>
                <a:r>
                  <a:rPr lang="hu-HU" altLang="hu-HU" sz="1100" b="1">
                    <a:solidFill>
                      <a:srgbClr val="FFFFFF"/>
                    </a:solidFill>
                    <a:latin typeface="Arial" pitchFamily="34" charset="0"/>
                    <a:ea typeface="Open Sans"/>
                    <a:sym typeface="Arial" pitchFamily="34" charset="0"/>
                  </a:rPr>
                  <a:t>gT forgalmi adatok</a:t>
                </a:r>
              </a:p>
            </p:txBody>
          </p:sp>
          <p:pic>
            <p:nvPicPr>
              <p:cNvPr id="69665" name="Picture 2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1" y="0"/>
                <a:ext cx="1635" cy="1010"/>
              </a:xfrm>
              <a:prstGeom prst="rect">
                <a:avLst/>
              </a:prstGeom>
              <a:noFill/>
              <a:ln w="12700">
                <a:solidFill>
                  <a:srgbClr val="333399"/>
                </a:solidFill>
                <a:miter lim="800000"/>
                <a:headEnd/>
                <a:tailEnd/>
              </a:ln>
              <a:effectLst>
                <a:outerShdw dist="50800" dir="2700000" algn="ctr" rotWithShape="0">
                  <a:schemeClr val="bg2">
                    <a:alpha val="5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69639" name="Group 44"/>
          <p:cNvGrpSpPr>
            <a:grpSpLocks/>
          </p:cNvGrpSpPr>
          <p:nvPr/>
        </p:nvGrpSpPr>
        <p:grpSpPr bwMode="auto">
          <a:xfrm>
            <a:off x="6496050" y="2678113"/>
            <a:ext cx="2428875" cy="2197100"/>
            <a:chOff x="5820" y="2573"/>
            <a:chExt cx="2176" cy="1968"/>
          </a:xfrm>
        </p:grpSpPr>
        <p:grpSp>
          <p:nvGrpSpPr>
            <p:cNvPr id="69655" name="Group 23"/>
            <p:cNvGrpSpPr>
              <a:grpSpLocks/>
            </p:cNvGrpSpPr>
            <p:nvPr/>
          </p:nvGrpSpPr>
          <p:grpSpPr bwMode="auto">
            <a:xfrm>
              <a:off x="5820" y="3088"/>
              <a:ext cx="2176" cy="1453"/>
              <a:chOff x="0" y="0"/>
              <a:chExt cx="2176" cy="1452"/>
            </a:xfrm>
          </p:grpSpPr>
          <p:sp>
            <p:nvSpPr>
              <p:cNvPr id="69658" name="AutoShape 24"/>
              <p:cNvSpPr>
                <a:spLocks/>
              </p:cNvSpPr>
              <p:nvPr/>
            </p:nvSpPr>
            <p:spPr bwMode="auto">
              <a:xfrm>
                <a:off x="0" y="0"/>
                <a:ext cx="2176" cy="1452"/>
              </a:xfrm>
              <a:prstGeom prst="roundRect">
                <a:avLst>
                  <a:gd name="adj" fmla="val 8602"/>
                </a:avLst>
              </a:prstGeom>
              <a:solidFill>
                <a:srgbClr val="C1942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hu-HU" altLang="hu-HU">
                  <a:ea typeface="Open Sans"/>
                </a:endParaRPr>
              </a:p>
            </p:txBody>
          </p:sp>
          <p:sp>
            <p:nvSpPr>
              <p:cNvPr id="69659" name="AutoShape 25"/>
              <p:cNvSpPr>
                <a:spLocks/>
              </p:cNvSpPr>
              <p:nvPr/>
            </p:nvSpPr>
            <p:spPr bwMode="auto">
              <a:xfrm rot="10800000">
                <a:off x="29" y="64"/>
                <a:ext cx="2118" cy="786"/>
              </a:xfrm>
              <a:prstGeom prst="roundRect">
                <a:avLst>
                  <a:gd name="adj" fmla="val 12454"/>
                </a:avLst>
              </a:prstGeom>
              <a:gradFill rotWithShape="0">
                <a:gsLst>
                  <a:gs pos="0">
                    <a:srgbClr val="E3D0A0">
                      <a:alpha val="37000"/>
                    </a:srgbClr>
                  </a:gs>
                  <a:gs pos="100000">
                    <a:srgbClr val="C1942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hu-HU" altLang="hu-HU">
                  <a:ea typeface="Open Sans"/>
                </a:endParaRPr>
              </a:p>
            </p:txBody>
          </p:sp>
        </p:grpSp>
        <p:pic>
          <p:nvPicPr>
            <p:cNvPr id="69656" name="Picture 26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2" y="2573"/>
              <a:ext cx="2023" cy="1546"/>
            </a:xfrm>
            <a:prstGeom prst="rect">
              <a:avLst/>
            </a:prstGeom>
            <a:noFill/>
            <a:ln>
              <a:noFill/>
            </a:ln>
            <a:effectLst>
              <a:outerShdw dist="50800" dir="2700000" algn="ctr" rotWithShape="0">
                <a:schemeClr val="bg2">
                  <a:alpha val="59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7" name="Rectangle 27"/>
            <p:cNvSpPr>
              <a:spLocks/>
            </p:cNvSpPr>
            <p:nvPr/>
          </p:nvSpPr>
          <p:spPr bwMode="auto">
            <a:xfrm>
              <a:off x="6038" y="4166"/>
              <a:ext cx="1868" cy="2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hu-HU" altLang="hu-HU" sz="1300" b="1">
                  <a:solidFill>
                    <a:srgbClr val="FFFFFF"/>
                  </a:solidFill>
                  <a:latin typeface="Arial" pitchFamily="34" charset="0"/>
                  <a:ea typeface="Open Sans"/>
                  <a:sym typeface="Arial" pitchFamily="34" charset="0"/>
                </a:rPr>
                <a:t>INTEGRÁLT ADATBÁZIS</a:t>
              </a:r>
            </a:p>
          </p:txBody>
        </p:sp>
      </p:grpSp>
      <p:grpSp>
        <p:nvGrpSpPr>
          <p:cNvPr id="69640" name="Group 28"/>
          <p:cNvGrpSpPr>
            <a:grpSpLocks/>
          </p:cNvGrpSpPr>
          <p:nvPr/>
        </p:nvGrpSpPr>
        <p:grpSpPr bwMode="auto">
          <a:xfrm>
            <a:off x="301625" y="4184650"/>
            <a:ext cx="3919538" cy="1868488"/>
            <a:chOff x="0" y="0"/>
            <a:chExt cx="3512" cy="1674"/>
          </a:xfrm>
        </p:grpSpPr>
        <p:grpSp>
          <p:nvGrpSpPr>
            <p:cNvPr id="69641" name="Group 29"/>
            <p:cNvGrpSpPr>
              <a:grpSpLocks/>
            </p:cNvGrpSpPr>
            <p:nvPr/>
          </p:nvGrpSpPr>
          <p:grpSpPr bwMode="auto">
            <a:xfrm>
              <a:off x="0" y="410"/>
              <a:ext cx="1716" cy="1262"/>
              <a:chOff x="0" y="0"/>
              <a:chExt cx="1716" cy="1262"/>
            </a:xfrm>
          </p:grpSpPr>
          <p:sp>
            <p:nvSpPr>
              <p:cNvPr id="69653" name="AutoShape 30"/>
              <p:cNvSpPr>
                <a:spLocks/>
              </p:cNvSpPr>
              <p:nvPr/>
            </p:nvSpPr>
            <p:spPr bwMode="auto">
              <a:xfrm>
                <a:off x="0" y="0"/>
                <a:ext cx="1716" cy="1262"/>
              </a:xfrm>
              <a:prstGeom prst="roundRect">
                <a:avLst>
                  <a:gd name="adj" fmla="val 9269"/>
                </a:avLst>
              </a:prstGeom>
              <a:solidFill>
                <a:srgbClr val="808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hu-HU" altLang="hu-HU">
                  <a:ea typeface="Open Sans"/>
                </a:endParaRPr>
              </a:p>
            </p:txBody>
          </p:sp>
          <p:sp>
            <p:nvSpPr>
              <p:cNvPr id="69654" name="AutoShape 31"/>
              <p:cNvSpPr>
                <a:spLocks/>
              </p:cNvSpPr>
              <p:nvPr/>
            </p:nvSpPr>
            <p:spPr bwMode="auto">
              <a:xfrm rot="10800000">
                <a:off x="22" y="45"/>
                <a:ext cx="1670" cy="681"/>
              </a:xfrm>
              <a:prstGeom prst="roundRect">
                <a:avLst>
                  <a:gd name="adj" fmla="val 14380"/>
                </a:avLst>
              </a:prstGeom>
              <a:gradFill rotWithShape="0">
                <a:gsLst>
                  <a:gs pos="0">
                    <a:srgbClr val="CECECE">
                      <a:alpha val="37000"/>
                    </a:srgbClr>
                  </a:gs>
                  <a:gs pos="100000">
                    <a:srgbClr val="808080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hu-HU" altLang="hu-HU">
                  <a:ea typeface="Open Sans"/>
                </a:endParaRPr>
              </a:p>
            </p:txBody>
          </p:sp>
        </p:grpSp>
        <p:sp>
          <p:nvSpPr>
            <p:cNvPr id="69642" name="Rectangle 32"/>
            <p:cNvSpPr>
              <a:spLocks/>
            </p:cNvSpPr>
            <p:nvPr/>
          </p:nvSpPr>
          <p:spPr bwMode="auto">
            <a:xfrm>
              <a:off x="263" y="1296"/>
              <a:ext cx="1162" cy="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hu-HU" altLang="hu-HU" sz="1300" b="1">
                  <a:solidFill>
                    <a:srgbClr val="FFFFFF"/>
                  </a:solidFill>
                  <a:latin typeface="Arial" pitchFamily="34" charset="0"/>
                  <a:ea typeface="Open Sans"/>
                  <a:sym typeface="Arial" pitchFamily="34" charset="0"/>
                </a:rPr>
                <a:t>Szoftver panel</a:t>
              </a:r>
            </a:p>
          </p:txBody>
        </p:sp>
        <p:grpSp>
          <p:nvGrpSpPr>
            <p:cNvPr id="69643" name="Group 33"/>
            <p:cNvGrpSpPr>
              <a:grpSpLocks/>
            </p:cNvGrpSpPr>
            <p:nvPr/>
          </p:nvGrpSpPr>
          <p:grpSpPr bwMode="auto">
            <a:xfrm>
              <a:off x="86" y="352"/>
              <a:ext cx="1518" cy="824"/>
              <a:chOff x="0" y="0"/>
              <a:chExt cx="1517" cy="823"/>
            </a:xfrm>
          </p:grpSpPr>
          <p:pic>
            <p:nvPicPr>
              <p:cNvPr id="69650" name="Picture 34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7" y="328"/>
                <a:ext cx="730" cy="488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0799" dir="2580010" algn="ctr" rotWithShape="0">
                  <a:schemeClr val="bg2">
                    <a:alpha val="5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651" name="Picture 35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9"/>
                <a:ext cx="713" cy="494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0799" dir="2580010" algn="ctr" rotWithShape="0">
                  <a:schemeClr val="bg2">
                    <a:alpha val="5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9652" name="Picture 36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7" y="0"/>
                <a:ext cx="740" cy="491"/>
              </a:xfrm>
              <a:prstGeom prst="rect">
                <a:avLst/>
              </a:prstGeom>
              <a:noFill/>
              <a:ln>
                <a:noFill/>
              </a:ln>
              <a:effectLst>
                <a:outerShdw dist="50799" dir="2580010" algn="ctr" rotWithShape="0">
                  <a:schemeClr val="bg2">
                    <a:alpha val="59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9644" name="Group 37"/>
            <p:cNvGrpSpPr>
              <a:grpSpLocks/>
            </p:cNvGrpSpPr>
            <p:nvPr/>
          </p:nvGrpSpPr>
          <p:grpSpPr bwMode="auto">
            <a:xfrm>
              <a:off x="1803" y="0"/>
              <a:ext cx="1709" cy="1674"/>
              <a:chOff x="0" y="0"/>
              <a:chExt cx="1708" cy="1674"/>
            </a:xfrm>
          </p:grpSpPr>
          <p:grpSp>
            <p:nvGrpSpPr>
              <p:cNvPr id="69645" name="Group 38"/>
              <p:cNvGrpSpPr>
                <a:grpSpLocks/>
              </p:cNvGrpSpPr>
              <p:nvPr/>
            </p:nvGrpSpPr>
            <p:grpSpPr bwMode="auto">
              <a:xfrm>
                <a:off x="0" y="404"/>
                <a:ext cx="1708" cy="1270"/>
                <a:chOff x="0" y="0"/>
                <a:chExt cx="1708" cy="1269"/>
              </a:xfrm>
            </p:grpSpPr>
            <p:sp>
              <p:nvSpPr>
                <p:cNvPr id="69648" name="AutoShape 39"/>
                <p:cNvSpPr>
                  <a:spLocks/>
                </p:cNvSpPr>
                <p:nvPr/>
              </p:nvSpPr>
              <p:spPr bwMode="auto">
                <a:xfrm>
                  <a:off x="0" y="0"/>
                  <a:ext cx="1708" cy="1269"/>
                </a:xfrm>
                <a:prstGeom prst="roundRect">
                  <a:avLst>
                    <a:gd name="adj" fmla="val 8741"/>
                  </a:avLst>
                </a:prstGeom>
                <a:solidFill>
                  <a:srgbClr val="393939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hu-HU" altLang="hu-HU">
                    <a:ea typeface="Open Sans"/>
                  </a:endParaRPr>
                </a:p>
              </p:txBody>
            </p:sp>
            <p:sp>
              <p:nvSpPr>
                <p:cNvPr id="69649" name="AutoShape 40"/>
                <p:cNvSpPr>
                  <a:spLocks/>
                </p:cNvSpPr>
                <p:nvPr/>
              </p:nvSpPr>
              <p:spPr bwMode="auto">
                <a:xfrm rot="10800000">
                  <a:off x="19" y="56"/>
                  <a:ext cx="1663" cy="687"/>
                </a:xfrm>
                <a:prstGeom prst="roundRect">
                  <a:avLst>
                    <a:gd name="adj" fmla="val 14255"/>
                  </a:avLst>
                </a:prstGeom>
                <a:gradFill rotWithShape="0">
                  <a:gsLst>
                    <a:gs pos="0">
                      <a:srgbClr val="B3B3B3">
                        <a:alpha val="37000"/>
                      </a:srgbClr>
                    </a:gs>
                    <a:gs pos="100000">
                      <a:srgbClr val="393939"/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endParaRPr lang="hu-HU" altLang="hu-HU">
                    <a:ea typeface="Open Sans"/>
                  </a:endParaRPr>
                </a:p>
              </p:txBody>
            </p:sp>
          </p:grpSp>
          <p:sp>
            <p:nvSpPr>
              <p:cNvPr id="69646" name="Rectangle 41"/>
              <p:cNvSpPr>
                <a:spLocks/>
              </p:cNvSpPr>
              <p:nvPr/>
            </p:nvSpPr>
            <p:spPr bwMode="auto">
              <a:xfrm>
                <a:off x="45" y="1235"/>
                <a:ext cx="1631" cy="3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hu-HU" altLang="hu-HU" sz="1300" b="1">
                    <a:solidFill>
                      <a:srgbClr val="FFFFFF"/>
                    </a:solidFill>
                    <a:latin typeface="Arial" pitchFamily="34" charset="0"/>
                    <a:ea typeface="Open Sans"/>
                    <a:sym typeface="Arial" pitchFamily="34" charset="0"/>
                  </a:rPr>
                  <a:t>Demográfiai súlyozás</a:t>
                </a:r>
              </a:p>
              <a:p>
                <a:r>
                  <a:rPr lang="hu-HU" altLang="hu-HU" sz="1100" b="1">
                    <a:solidFill>
                      <a:srgbClr val="FFFFFF"/>
                    </a:solidFill>
                    <a:latin typeface="Arial" pitchFamily="34" charset="0"/>
                    <a:ea typeface="Open Sans"/>
                    <a:sym typeface="Arial" pitchFamily="34" charset="0"/>
                  </a:rPr>
                  <a:t>offline kutatási adatok</a:t>
                </a:r>
              </a:p>
            </p:txBody>
          </p:sp>
          <p:pic>
            <p:nvPicPr>
              <p:cNvPr id="69647" name="Picture 4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7" y="0"/>
                <a:ext cx="1301" cy="1231"/>
              </a:xfrm>
              <a:prstGeom prst="rect">
                <a:avLst/>
              </a:prstGeom>
              <a:noFill/>
              <a:ln>
                <a:noFill/>
              </a:ln>
              <a:effectLst>
                <a:outerShdw algn="ctr" rotWithShape="0">
                  <a:schemeClr val="bg2">
                    <a:alpha val="67000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3034133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59" name="Group 2"/>
          <p:cNvGrpSpPr>
            <a:grpSpLocks/>
          </p:cNvGrpSpPr>
          <p:nvPr/>
        </p:nvGrpSpPr>
        <p:grpSpPr bwMode="auto">
          <a:xfrm>
            <a:off x="5784850" y="1098550"/>
            <a:ext cx="2706688" cy="1590675"/>
            <a:chOff x="0" y="0"/>
            <a:chExt cx="3184" cy="1872"/>
          </a:xfrm>
        </p:grpSpPr>
        <p:sp>
          <p:nvSpPr>
            <p:cNvPr id="70687" name="AutoShape 3"/>
            <p:cNvSpPr>
              <a:spLocks/>
            </p:cNvSpPr>
            <p:nvPr/>
          </p:nvSpPr>
          <p:spPr bwMode="auto">
            <a:xfrm rot="10800000" flipH="1">
              <a:off x="0" y="0"/>
              <a:ext cx="3184" cy="1872"/>
            </a:xfrm>
            <a:prstGeom prst="roundRect">
              <a:avLst>
                <a:gd name="adj" fmla="val 10903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8" name="AutoShape 4"/>
            <p:cNvSpPr>
              <a:spLocks/>
            </p:cNvSpPr>
            <p:nvPr/>
          </p:nvSpPr>
          <p:spPr bwMode="auto">
            <a:xfrm>
              <a:off x="0" y="25"/>
              <a:ext cx="3184" cy="1799"/>
            </a:xfrm>
            <a:prstGeom prst="roundRect">
              <a:avLst>
                <a:gd name="adj" fmla="val 11347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0" name="Group 5"/>
          <p:cNvGrpSpPr>
            <a:grpSpLocks/>
          </p:cNvGrpSpPr>
          <p:nvPr/>
        </p:nvGrpSpPr>
        <p:grpSpPr bwMode="auto">
          <a:xfrm>
            <a:off x="187325" y="5148263"/>
            <a:ext cx="3708400" cy="1481137"/>
            <a:chOff x="0" y="0"/>
            <a:chExt cx="4360" cy="1744"/>
          </a:xfrm>
        </p:grpSpPr>
        <p:sp>
          <p:nvSpPr>
            <p:cNvPr id="70685" name="AutoShape 6"/>
            <p:cNvSpPr>
              <a:spLocks/>
            </p:cNvSpPr>
            <p:nvPr/>
          </p:nvSpPr>
          <p:spPr bwMode="auto">
            <a:xfrm rot="10800000" flipH="1">
              <a:off x="0" y="0"/>
              <a:ext cx="4360" cy="1744"/>
            </a:xfrm>
            <a:prstGeom prst="roundRect">
              <a:avLst>
                <a:gd name="adj" fmla="val 11704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6" name="AutoShape 7"/>
            <p:cNvSpPr>
              <a:spLocks/>
            </p:cNvSpPr>
            <p:nvPr/>
          </p:nvSpPr>
          <p:spPr bwMode="auto">
            <a:xfrm>
              <a:off x="0" y="23"/>
              <a:ext cx="4360" cy="1676"/>
            </a:xfrm>
            <a:prstGeom prst="roundRect">
              <a:avLst>
                <a:gd name="adj" fmla="val 12181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1" name="Group 8"/>
          <p:cNvGrpSpPr>
            <a:grpSpLocks/>
          </p:cNvGrpSpPr>
          <p:nvPr/>
        </p:nvGrpSpPr>
        <p:grpSpPr bwMode="auto">
          <a:xfrm>
            <a:off x="5911850" y="4202113"/>
            <a:ext cx="1647825" cy="1000125"/>
            <a:chOff x="0" y="0"/>
            <a:chExt cx="1936" cy="1176"/>
          </a:xfrm>
        </p:grpSpPr>
        <p:sp>
          <p:nvSpPr>
            <p:cNvPr id="70683" name="AutoShape 9"/>
            <p:cNvSpPr>
              <a:spLocks/>
            </p:cNvSpPr>
            <p:nvPr/>
          </p:nvSpPr>
          <p:spPr bwMode="auto">
            <a:xfrm rot="10800000" flipH="1">
              <a:off x="0" y="0"/>
              <a:ext cx="1936" cy="1176"/>
            </a:xfrm>
            <a:prstGeom prst="roundRect">
              <a:avLst>
                <a:gd name="adj" fmla="val 17356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4" name="AutoShape 10"/>
            <p:cNvSpPr>
              <a:spLocks/>
            </p:cNvSpPr>
            <p:nvPr/>
          </p:nvSpPr>
          <p:spPr bwMode="auto">
            <a:xfrm>
              <a:off x="0" y="16"/>
              <a:ext cx="1936" cy="1130"/>
            </a:xfrm>
            <a:prstGeom prst="roundRect">
              <a:avLst>
                <a:gd name="adj" fmla="val 18065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grpSp>
        <p:nvGrpSpPr>
          <p:cNvPr id="70662" name="Group 11"/>
          <p:cNvGrpSpPr>
            <a:grpSpLocks/>
          </p:cNvGrpSpPr>
          <p:nvPr/>
        </p:nvGrpSpPr>
        <p:grpSpPr bwMode="auto">
          <a:xfrm>
            <a:off x="850900" y="1501775"/>
            <a:ext cx="1906588" cy="2700338"/>
            <a:chOff x="0" y="0"/>
            <a:chExt cx="2136" cy="3111"/>
          </a:xfrm>
        </p:grpSpPr>
        <p:sp>
          <p:nvSpPr>
            <p:cNvPr id="70681" name="AutoShape 12"/>
            <p:cNvSpPr>
              <a:spLocks/>
            </p:cNvSpPr>
            <p:nvPr/>
          </p:nvSpPr>
          <p:spPr bwMode="auto">
            <a:xfrm rot="10800000" flipH="1">
              <a:off x="0" y="0"/>
              <a:ext cx="2136" cy="3111"/>
            </a:xfrm>
            <a:prstGeom prst="roundRect">
              <a:avLst>
                <a:gd name="adj" fmla="val 9556"/>
              </a:avLst>
            </a:prstGeom>
            <a:gradFill rotWithShape="0">
              <a:gsLst>
                <a:gs pos="0">
                  <a:srgbClr val="FFFFFF">
                    <a:alpha val="34998"/>
                  </a:srgbClr>
                </a:gs>
                <a:gs pos="100000">
                  <a:srgbClr val="F8F8F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  <p:sp>
          <p:nvSpPr>
            <p:cNvPr id="70682" name="AutoShape 13"/>
            <p:cNvSpPr>
              <a:spLocks/>
            </p:cNvSpPr>
            <p:nvPr/>
          </p:nvSpPr>
          <p:spPr bwMode="auto">
            <a:xfrm>
              <a:off x="0" y="42"/>
              <a:ext cx="2136" cy="2991"/>
            </a:xfrm>
            <a:prstGeom prst="roundRect">
              <a:avLst>
                <a:gd name="adj" fmla="val 9556"/>
              </a:avLst>
            </a:prstGeom>
            <a:gradFill rotWithShape="0">
              <a:gsLst>
                <a:gs pos="0">
                  <a:srgbClr val="F8F8F8"/>
                </a:gs>
                <a:gs pos="100000">
                  <a:srgbClr val="D0D0D0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hu-HU" altLang="hu-HU">
                <a:ea typeface="Open Sans"/>
              </a:endParaRPr>
            </a:p>
          </p:txBody>
        </p:sp>
      </p:grpSp>
      <p:sp>
        <p:nvSpPr>
          <p:cNvPr id="70663" name="Rectangle 14"/>
          <p:cNvSpPr>
            <a:spLocks/>
          </p:cNvSpPr>
          <p:nvPr/>
        </p:nvSpPr>
        <p:spPr bwMode="auto">
          <a:xfrm rot="-5400000">
            <a:off x="8371681" y="5942807"/>
            <a:ext cx="1249363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r>
              <a:rPr lang="en-US" altLang="hu-HU" sz="1000">
                <a:solidFill>
                  <a:srgbClr val="FFFFFF"/>
                </a:solidFill>
                <a:latin typeface="Lucida Grande"/>
                <a:ea typeface="Open Sans"/>
                <a:sym typeface="Lucida Grande"/>
              </a:rPr>
              <a:t>© 2009 Ipsos</a:t>
            </a:r>
          </a:p>
        </p:txBody>
      </p:sp>
      <p:sp>
        <p:nvSpPr>
          <p:cNvPr id="70664" name="Rectangle 15"/>
          <p:cNvSpPr>
            <a:spLocks/>
          </p:cNvSpPr>
          <p:nvPr/>
        </p:nvSpPr>
        <p:spPr bwMode="auto">
          <a:xfrm>
            <a:off x="1627188" y="177800"/>
            <a:ext cx="7089775" cy="43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28573" bIns="0"/>
          <a:lstStyle/>
          <a:p>
            <a:pPr algn="r">
              <a:spcBef>
                <a:spcPts val="563"/>
              </a:spcBef>
            </a:pPr>
            <a:r>
              <a:rPr lang="en-US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g</a:t>
            </a:r>
            <a:r>
              <a:rPr lang="hu-HU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emiusExplorer</a:t>
            </a:r>
            <a:r>
              <a:rPr lang="en-US" altLang="hu-HU" sz="2500" b="1">
                <a:solidFill>
                  <a:srgbClr val="676767"/>
                </a:solidFill>
                <a:latin typeface="Arial" pitchFamily="34" charset="0"/>
                <a:ea typeface="Open Sans"/>
                <a:sym typeface="Arial" pitchFamily="34" charset="0"/>
              </a:rPr>
              <a:t> demográfia</a:t>
            </a:r>
          </a:p>
        </p:txBody>
      </p:sp>
      <p:pic>
        <p:nvPicPr>
          <p:cNvPr id="70665" name="Picture 16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1720850"/>
            <a:ext cx="1543050" cy="2278063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17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138" y="1265238"/>
            <a:ext cx="2430462" cy="1254125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7" name="Picture 18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300663"/>
            <a:ext cx="3495675" cy="1195387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8" name="Picture 19"/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438" y="4340225"/>
            <a:ext cx="1403350" cy="715963"/>
          </a:xfrm>
          <a:prstGeom prst="rect">
            <a:avLst/>
          </a:prstGeom>
          <a:noFill/>
          <a:ln>
            <a:noFill/>
          </a:ln>
          <a:effectLst>
            <a:outerShdw dist="76199" dir="2700000" algn="ctr" rotWithShape="0">
              <a:schemeClr val="bg2">
                <a:alpha val="56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0669" name="Group 5"/>
          <p:cNvGrpSpPr>
            <a:grpSpLocks/>
          </p:cNvGrpSpPr>
          <p:nvPr/>
        </p:nvGrpSpPr>
        <p:grpSpPr bwMode="auto">
          <a:xfrm>
            <a:off x="3668713" y="1836738"/>
            <a:ext cx="2178050" cy="3409950"/>
            <a:chOff x="2193" y="1120"/>
            <a:chExt cx="1372" cy="2147"/>
          </a:xfrm>
        </p:grpSpPr>
        <p:sp>
          <p:nvSpPr>
            <p:cNvPr id="70679" name="Freeform 6"/>
            <p:cNvSpPr>
              <a:spLocks noEditPoints="1"/>
            </p:cNvSpPr>
            <p:nvPr/>
          </p:nvSpPr>
          <p:spPr bwMode="gray">
            <a:xfrm>
              <a:off x="2877" y="1195"/>
              <a:ext cx="688" cy="2072"/>
            </a:xfrm>
            <a:custGeom>
              <a:avLst/>
              <a:gdLst>
                <a:gd name="T0" fmla="*/ 50 w 882"/>
                <a:gd name="T1" fmla="*/ 40 h 2657"/>
                <a:gd name="T2" fmla="*/ 44 w 882"/>
                <a:gd name="T3" fmla="*/ 33 h 2657"/>
                <a:gd name="T4" fmla="*/ 40 w 882"/>
                <a:gd name="T5" fmla="*/ 27 h 2657"/>
                <a:gd name="T6" fmla="*/ 37 w 882"/>
                <a:gd name="T7" fmla="*/ 23 h 2657"/>
                <a:gd name="T8" fmla="*/ 34 w 882"/>
                <a:gd name="T9" fmla="*/ 16 h 2657"/>
                <a:gd name="T10" fmla="*/ 34 w 882"/>
                <a:gd name="T11" fmla="*/ 9 h 2657"/>
                <a:gd name="T12" fmla="*/ 28 w 882"/>
                <a:gd name="T13" fmla="*/ 2 h 2657"/>
                <a:gd name="T14" fmla="*/ 26 w 882"/>
                <a:gd name="T15" fmla="*/ 2 h 2657"/>
                <a:gd name="T16" fmla="*/ 21 w 882"/>
                <a:gd name="T17" fmla="*/ 2 h 2657"/>
                <a:gd name="T18" fmla="*/ 14 w 882"/>
                <a:gd name="T19" fmla="*/ 9 h 2657"/>
                <a:gd name="T20" fmla="*/ 14 w 882"/>
                <a:gd name="T21" fmla="*/ 21 h 2657"/>
                <a:gd name="T22" fmla="*/ 15 w 882"/>
                <a:gd name="T23" fmla="*/ 27 h 2657"/>
                <a:gd name="T24" fmla="*/ 14 w 882"/>
                <a:gd name="T25" fmla="*/ 31 h 2657"/>
                <a:gd name="T26" fmla="*/ 14 w 882"/>
                <a:gd name="T27" fmla="*/ 27 h 2657"/>
                <a:gd name="T28" fmla="*/ 15 w 882"/>
                <a:gd name="T29" fmla="*/ 30 h 2657"/>
                <a:gd name="T30" fmla="*/ 15 w 882"/>
                <a:gd name="T31" fmla="*/ 33 h 2657"/>
                <a:gd name="T32" fmla="*/ 16 w 882"/>
                <a:gd name="T33" fmla="*/ 34 h 2657"/>
                <a:gd name="T34" fmla="*/ 7 w 882"/>
                <a:gd name="T35" fmla="*/ 53 h 2657"/>
                <a:gd name="T36" fmla="*/ 4 w 882"/>
                <a:gd name="T37" fmla="*/ 53 h 2657"/>
                <a:gd name="T38" fmla="*/ 2 w 882"/>
                <a:gd name="T39" fmla="*/ 55 h 2657"/>
                <a:gd name="T40" fmla="*/ 0 w 882"/>
                <a:gd name="T41" fmla="*/ 58 h 2657"/>
                <a:gd name="T42" fmla="*/ 4 w 882"/>
                <a:gd name="T43" fmla="*/ 62 h 2657"/>
                <a:gd name="T44" fmla="*/ 5 w 882"/>
                <a:gd name="T45" fmla="*/ 65 h 2657"/>
                <a:gd name="T46" fmla="*/ 3 w 882"/>
                <a:gd name="T47" fmla="*/ 81 h 2657"/>
                <a:gd name="T48" fmla="*/ 7 w 882"/>
                <a:gd name="T49" fmla="*/ 83 h 2657"/>
                <a:gd name="T50" fmla="*/ 4 w 882"/>
                <a:gd name="T51" fmla="*/ 111 h 2657"/>
                <a:gd name="T52" fmla="*/ 14 w 882"/>
                <a:gd name="T53" fmla="*/ 115 h 2657"/>
                <a:gd name="T54" fmla="*/ 15 w 882"/>
                <a:gd name="T55" fmla="*/ 121 h 2657"/>
                <a:gd name="T56" fmla="*/ 16 w 882"/>
                <a:gd name="T57" fmla="*/ 154 h 2657"/>
                <a:gd name="T58" fmla="*/ 14 w 882"/>
                <a:gd name="T59" fmla="*/ 158 h 2657"/>
                <a:gd name="T60" fmla="*/ 9 w 882"/>
                <a:gd name="T61" fmla="*/ 165 h 2657"/>
                <a:gd name="T62" fmla="*/ 24 w 882"/>
                <a:gd name="T63" fmla="*/ 158 h 2657"/>
                <a:gd name="T64" fmla="*/ 25 w 882"/>
                <a:gd name="T65" fmla="*/ 161 h 2657"/>
                <a:gd name="T66" fmla="*/ 22 w 882"/>
                <a:gd name="T67" fmla="*/ 166 h 2657"/>
                <a:gd name="T68" fmla="*/ 22 w 882"/>
                <a:gd name="T69" fmla="*/ 172 h 2657"/>
                <a:gd name="T70" fmla="*/ 34 w 882"/>
                <a:gd name="T71" fmla="*/ 165 h 2657"/>
                <a:gd name="T72" fmla="*/ 35 w 882"/>
                <a:gd name="T73" fmla="*/ 167 h 2657"/>
                <a:gd name="T74" fmla="*/ 34 w 882"/>
                <a:gd name="T75" fmla="*/ 156 h 2657"/>
                <a:gd name="T76" fmla="*/ 31 w 882"/>
                <a:gd name="T77" fmla="*/ 133 h 2657"/>
                <a:gd name="T78" fmla="*/ 27 w 882"/>
                <a:gd name="T79" fmla="*/ 115 h 2657"/>
                <a:gd name="T80" fmla="*/ 31 w 882"/>
                <a:gd name="T81" fmla="*/ 108 h 2657"/>
                <a:gd name="T82" fmla="*/ 36 w 882"/>
                <a:gd name="T83" fmla="*/ 79 h 2657"/>
                <a:gd name="T84" fmla="*/ 41 w 882"/>
                <a:gd name="T85" fmla="*/ 78 h 2657"/>
                <a:gd name="T86" fmla="*/ 51 w 882"/>
                <a:gd name="T87" fmla="*/ 62 h 2657"/>
                <a:gd name="T88" fmla="*/ 57 w 882"/>
                <a:gd name="T89" fmla="*/ 53 h 2657"/>
                <a:gd name="T90" fmla="*/ 37 w 882"/>
                <a:gd name="T91" fmla="*/ 21 h 2657"/>
                <a:gd name="T92" fmla="*/ 34 w 882"/>
                <a:gd name="T93" fmla="*/ 19 h 2657"/>
                <a:gd name="T94" fmla="*/ 34 w 882"/>
                <a:gd name="T95" fmla="*/ 19 h 2657"/>
                <a:gd name="T96" fmla="*/ 34 w 882"/>
                <a:gd name="T97" fmla="*/ 19 h 2657"/>
                <a:gd name="T98" fmla="*/ 37 w 882"/>
                <a:gd name="T99" fmla="*/ 23 h 2657"/>
                <a:gd name="T100" fmla="*/ 37 w 882"/>
                <a:gd name="T101" fmla="*/ 25 h 2657"/>
                <a:gd name="T102" fmla="*/ 40 w 882"/>
                <a:gd name="T103" fmla="*/ 27 h 2657"/>
                <a:gd name="T104" fmla="*/ 44 w 882"/>
                <a:gd name="T105" fmla="*/ 56 h 2657"/>
                <a:gd name="T106" fmla="*/ 41 w 882"/>
                <a:gd name="T107" fmla="*/ 59 h 2657"/>
                <a:gd name="T108" fmla="*/ 40 w 882"/>
                <a:gd name="T109" fmla="*/ 56 h 2657"/>
                <a:gd name="T110" fmla="*/ 44 w 882"/>
                <a:gd name="T111" fmla="*/ 51 h 2657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82"/>
                <a:gd name="T169" fmla="*/ 0 h 2657"/>
                <a:gd name="T170" fmla="*/ 882 w 882"/>
                <a:gd name="T171" fmla="*/ 2657 h 2657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82" h="2657">
                  <a:moveTo>
                    <a:pt x="880" y="811"/>
                  </a:moveTo>
                  <a:cubicBezTo>
                    <a:pt x="878" y="804"/>
                    <a:pt x="875" y="763"/>
                    <a:pt x="862" y="738"/>
                  </a:cubicBezTo>
                  <a:cubicBezTo>
                    <a:pt x="848" y="713"/>
                    <a:pt x="780" y="621"/>
                    <a:pt x="765" y="603"/>
                  </a:cubicBezTo>
                  <a:cubicBezTo>
                    <a:pt x="750" y="585"/>
                    <a:pt x="725" y="571"/>
                    <a:pt x="716" y="563"/>
                  </a:cubicBezTo>
                  <a:cubicBezTo>
                    <a:pt x="708" y="555"/>
                    <a:pt x="702" y="539"/>
                    <a:pt x="701" y="531"/>
                  </a:cubicBezTo>
                  <a:cubicBezTo>
                    <a:pt x="700" y="523"/>
                    <a:pt x="689" y="511"/>
                    <a:pt x="686" y="507"/>
                  </a:cubicBezTo>
                  <a:cubicBezTo>
                    <a:pt x="683" y="503"/>
                    <a:pt x="677" y="469"/>
                    <a:pt x="673" y="449"/>
                  </a:cubicBezTo>
                  <a:cubicBezTo>
                    <a:pt x="668" y="428"/>
                    <a:pt x="651" y="409"/>
                    <a:pt x="646" y="407"/>
                  </a:cubicBezTo>
                  <a:cubicBezTo>
                    <a:pt x="644" y="406"/>
                    <a:pt x="629" y="403"/>
                    <a:pt x="612" y="400"/>
                  </a:cubicBezTo>
                  <a:cubicBezTo>
                    <a:pt x="611" y="393"/>
                    <a:pt x="609" y="378"/>
                    <a:pt x="595" y="368"/>
                  </a:cubicBezTo>
                  <a:cubicBezTo>
                    <a:pt x="584" y="360"/>
                    <a:pt x="579" y="361"/>
                    <a:pt x="573" y="359"/>
                  </a:cubicBezTo>
                  <a:cubicBezTo>
                    <a:pt x="574" y="357"/>
                    <a:pt x="575" y="354"/>
                    <a:pt x="575" y="352"/>
                  </a:cubicBezTo>
                  <a:cubicBezTo>
                    <a:pt x="580" y="350"/>
                    <a:pt x="597" y="342"/>
                    <a:pt x="595" y="329"/>
                  </a:cubicBezTo>
                  <a:cubicBezTo>
                    <a:pt x="592" y="313"/>
                    <a:pt x="565" y="298"/>
                    <a:pt x="539" y="295"/>
                  </a:cubicBezTo>
                  <a:cubicBezTo>
                    <a:pt x="534" y="283"/>
                    <a:pt x="530" y="265"/>
                    <a:pt x="528" y="252"/>
                  </a:cubicBezTo>
                  <a:cubicBezTo>
                    <a:pt x="528" y="245"/>
                    <a:pt x="529" y="239"/>
                    <a:pt x="530" y="234"/>
                  </a:cubicBezTo>
                  <a:cubicBezTo>
                    <a:pt x="533" y="222"/>
                    <a:pt x="521" y="199"/>
                    <a:pt x="521" y="199"/>
                  </a:cubicBezTo>
                  <a:cubicBezTo>
                    <a:pt x="521" y="199"/>
                    <a:pt x="537" y="182"/>
                    <a:pt x="528" y="158"/>
                  </a:cubicBezTo>
                  <a:cubicBezTo>
                    <a:pt x="519" y="133"/>
                    <a:pt x="507" y="114"/>
                    <a:pt x="502" y="106"/>
                  </a:cubicBezTo>
                  <a:cubicBezTo>
                    <a:pt x="497" y="98"/>
                    <a:pt x="484" y="77"/>
                    <a:pt x="483" y="61"/>
                  </a:cubicBezTo>
                  <a:cubicBezTo>
                    <a:pt x="482" y="45"/>
                    <a:pt x="459" y="20"/>
                    <a:pt x="432" y="10"/>
                  </a:cubicBezTo>
                  <a:cubicBezTo>
                    <a:pt x="405" y="0"/>
                    <a:pt x="407" y="12"/>
                    <a:pt x="407" y="12"/>
                  </a:cubicBezTo>
                  <a:cubicBezTo>
                    <a:pt x="407" y="12"/>
                    <a:pt x="402" y="10"/>
                    <a:pt x="399" y="12"/>
                  </a:cubicBezTo>
                  <a:cubicBezTo>
                    <a:pt x="396" y="14"/>
                    <a:pt x="392" y="16"/>
                    <a:pt x="392" y="16"/>
                  </a:cubicBezTo>
                  <a:cubicBezTo>
                    <a:pt x="392" y="16"/>
                    <a:pt x="391" y="16"/>
                    <a:pt x="390" y="15"/>
                  </a:cubicBezTo>
                  <a:cubicBezTo>
                    <a:pt x="387" y="11"/>
                    <a:pt x="376" y="2"/>
                    <a:pt x="357" y="6"/>
                  </a:cubicBezTo>
                  <a:cubicBezTo>
                    <a:pt x="333" y="11"/>
                    <a:pt x="331" y="14"/>
                    <a:pt x="331" y="14"/>
                  </a:cubicBezTo>
                  <a:cubicBezTo>
                    <a:pt x="331" y="14"/>
                    <a:pt x="304" y="14"/>
                    <a:pt x="275" y="52"/>
                  </a:cubicBezTo>
                  <a:cubicBezTo>
                    <a:pt x="245" y="89"/>
                    <a:pt x="245" y="97"/>
                    <a:pt x="245" y="97"/>
                  </a:cubicBezTo>
                  <a:cubicBezTo>
                    <a:pt x="245" y="97"/>
                    <a:pt x="222" y="123"/>
                    <a:pt x="212" y="148"/>
                  </a:cubicBezTo>
                  <a:cubicBezTo>
                    <a:pt x="202" y="174"/>
                    <a:pt x="206" y="209"/>
                    <a:pt x="206" y="219"/>
                  </a:cubicBezTo>
                  <a:cubicBezTo>
                    <a:pt x="206" y="229"/>
                    <a:pt x="208" y="255"/>
                    <a:pt x="207" y="274"/>
                  </a:cubicBezTo>
                  <a:cubicBezTo>
                    <a:pt x="206" y="292"/>
                    <a:pt x="219" y="309"/>
                    <a:pt x="219" y="323"/>
                  </a:cubicBezTo>
                  <a:cubicBezTo>
                    <a:pt x="219" y="337"/>
                    <a:pt x="233" y="351"/>
                    <a:pt x="228" y="377"/>
                  </a:cubicBezTo>
                  <a:cubicBezTo>
                    <a:pt x="226" y="389"/>
                    <a:pt x="228" y="398"/>
                    <a:pt x="229" y="406"/>
                  </a:cubicBezTo>
                  <a:cubicBezTo>
                    <a:pt x="228" y="407"/>
                    <a:pt x="228" y="407"/>
                    <a:pt x="227" y="407"/>
                  </a:cubicBezTo>
                  <a:cubicBezTo>
                    <a:pt x="213" y="416"/>
                    <a:pt x="196" y="430"/>
                    <a:pt x="196" y="441"/>
                  </a:cubicBezTo>
                  <a:cubicBezTo>
                    <a:pt x="196" y="452"/>
                    <a:pt x="200" y="464"/>
                    <a:pt x="204" y="470"/>
                  </a:cubicBezTo>
                  <a:cubicBezTo>
                    <a:pt x="209" y="475"/>
                    <a:pt x="216" y="479"/>
                    <a:pt x="216" y="479"/>
                  </a:cubicBezTo>
                  <a:cubicBezTo>
                    <a:pt x="219" y="478"/>
                    <a:pt x="219" y="478"/>
                    <a:pt x="219" y="478"/>
                  </a:cubicBezTo>
                  <a:cubicBezTo>
                    <a:pt x="219" y="478"/>
                    <a:pt x="208" y="473"/>
                    <a:pt x="202" y="458"/>
                  </a:cubicBezTo>
                  <a:cubicBezTo>
                    <a:pt x="197" y="443"/>
                    <a:pt x="201" y="433"/>
                    <a:pt x="212" y="426"/>
                  </a:cubicBezTo>
                  <a:cubicBezTo>
                    <a:pt x="218" y="423"/>
                    <a:pt x="224" y="420"/>
                    <a:pt x="230" y="417"/>
                  </a:cubicBezTo>
                  <a:cubicBezTo>
                    <a:pt x="231" y="422"/>
                    <a:pt x="230" y="428"/>
                    <a:pt x="227" y="434"/>
                  </a:cubicBezTo>
                  <a:cubicBezTo>
                    <a:pt x="218" y="454"/>
                    <a:pt x="229" y="467"/>
                    <a:pt x="229" y="467"/>
                  </a:cubicBezTo>
                  <a:cubicBezTo>
                    <a:pt x="251" y="463"/>
                    <a:pt x="251" y="463"/>
                    <a:pt x="251" y="463"/>
                  </a:cubicBezTo>
                  <a:cubicBezTo>
                    <a:pt x="246" y="467"/>
                    <a:pt x="242" y="471"/>
                    <a:pt x="240" y="472"/>
                  </a:cubicBezTo>
                  <a:cubicBezTo>
                    <a:pt x="228" y="481"/>
                    <a:pt x="223" y="504"/>
                    <a:pt x="228" y="507"/>
                  </a:cubicBezTo>
                  <a:cubicBezTo>
                    <a:pt x="233" y="510"/>
                    <a:pt x="236" y="496"/>
                    <a:pt x="251" y="502"/>
                  </a:cubicBezTo>
                  <a:cubicBezTo>
                    <a:pt x="252" y="502"/>
                    <a:pt x="252" y="502"/>
                    <a:pt x="252" y="502"/>
                  </a:cubicBezTo>
                  <a:cubicBezTo>
                    <a:pt x="252" y="506"/>
                    <a:pt x="252" y="508"/>
                    <a:pt x="252" y="508"/>
                  </a:cubicBezTo>
                  <a:cubicBezTo>
                    <a:pt x="252" y="508"/>
                    <a:pt x="156" y="646"/>
                    <a:pt x="147" y="689"/>
                  </a:cubicBezTo>
                  <a:cubicBezTo>
                    <a:pt x="137" y="731"/>
                    <a:pt x="134" y="807"/>
                    <a:pt x="134" y="807"/>
                  </a:cubicBezTo>
                  <a:cubicBezTo>
                    <a:pt x="134" y="807"/>
                    <a:pt x="126" y="811"/>
                    <a:pt x="119" y="812"/>
                  </a:cubicBezTo>
                  <a:cubicBezTo>
                    <a:pt x="112" y="814"/>
                    <a:pt x="104" y="821"/>
                    <a:pt x="104" y="821"/>
                  </a:cubicBezTo>
                  <a:cubicBezTo>
                    <a:pt x="83" y="823"/>
                    <a:pt x="83" y="823"/>
                    <a:pt x="83" y="823"/>
                  </a:cubicBezTo>
                  <a:cubicBezTo>
                    <a:pt x="83" y="823"/>
                    <a:pt x="68" y="812"/>
                    <a:pt x="59" y="809"/>
                  </a:cubicBezTo>
                  <a:cubicBezTo>
                    <a:pt x="50" y="807"/>
                    <a:pt x="42" y="816"/>
                    <a:pt x="38" y="821"/>
                  </a:cubicBezTo>
                  <a:cubicBezTo>
                    <a:pt x="33" y="825"/>
                    <a:pt x="29" y="824"/>
                    <a:pt x="25" y="827"/>
                  </a:cubicBezTo>
                  <a:cubicBezTo>
                    <a:pt x="20" y="829"/>
                    <a:pt x="18" y="839"/>
                    <a:pt x="16" y="843"/>
                  </a:cubicBezTo>
                  <a:cubicBezTo>
                    <a:pt x="14" y="846"/>
                    <a:pt x="10" y="846"/>
                    <a:pt x="6" y="850"/>
                  </a:cubicBezTo>
                  <a:cubicBezTo>
                    <a:pt x="3" y="853"/>
                    <a:pt x="6" y="870"/>
                    <a:pt x="6" y="870"/>
                  </a:cubicBezTo>
                  <a:cubicBezTo>
                    <a:pt x="6" y="870"/>
                    <a:pt x="0" y="881"/>
                    <a:pt x="0" y="885"/>
                  </a:cubicBezTo>
                  <a:cubicBezTo>
                    <a:pt x="0" y="888"/>
                    <a:pt x="2" y="902"/>
                    <a:pt x="3" y="910"/>
                  </a:cubicBezTo>
                  <a:cubicBezTo>
                    <a:pt x="5" y="919"/>
                    <a:pt x="18" y="928"/>
                    <a:pt x="18" y="928"/>
                  </a:cubicBezTo>
                  <a:cubicBezTo>
                    <a:pt x="18" y="928"/>
                    <a:pt x="33" y="953"/>
                    <a:pt x="62" y="954"/>
                  </a:cubicBezTo>
                  <a:cubicBezTo>
                    <a:pt x="71" y="954"/>
                    <a:pt x="90" y="955"/>
                    <a:pt x="96" y="958"/>
                  </a:cubicBezTo>
                  <a:cubicBezTo>
                    <a:pt x="103" y="961"/>
                    <a:pt x="122" y="961"/>
                    <a:pt x="122" y="961"/>
                  </a:cubicBezTo>
                  <a:cubicBezTo>
                    <a:pt x="122" y="961"/>
                    <a:pt x="103" y="988"/>
                    <a:pt x="95" y="1005"/>
                  </a:cubicBezTo>
                  <a:cubicBezTo>
                    <a:pt x="88" y="1023"/>
                    <a:pt x="78" y="1082"/>
                    <a:pt x="74" y="1118"/>
                  </a:cubicBezTo>
                  <a:cubicBezTo>
                    <a:pt x="71" y="1155"/>
                    <a:pt x="47" y="1236"/>
                    <a:pt x="45" y="1241"/>
                  </a:cubicBezTo>
                  <a:cubicBezTo>
                    <a:pt x="43" y="1246"/>
                    <a:pt x="42" y="1252"/>
                    <a:pt x="55" y="1251"/>
                  </a:cubicBezTo>
                  <a:cubicBezTo>
                    <a:pt x="68" y="1250"/>
                    <a:pt x="81" y="1240"/>
                    <a:pt x="86" y="1233"/>
                  </a:cubicBezTo>
                  <a:cubicBezTo>
                    <a:pt x="91" y="1225"/>
                    <a:pt x="121" y="1221"/>
                    <a:pt x="121" y="1221"/>
                  </a:cubicBezTo>
                  <a:cubicBezTo>
                    <a:pt x="116" y="1272"/>
                    <a:pt x="116" y="1272"/>
                    <a:pt x="116" y="1272"/>
                  </a:cubicBezTo>
                  <a:cubicBezTo>
                    <a:pt x="112" y="1300"/>
                    <a:pt x="89" y="1455"/>
                    <a:pt x="79" y="1535"/>
                  </a:cubicBezTo>
                  <a:cubicBezTo>
                    <a:pt x="68" y="1615"/>
                    <a:pt x="69" y="1679"/>
                    <a:pt x="69" y="1679"/>
                  </a:cubicBezTo>
                  <a:cubicBezTo>
                    <a:pt x="69" y="1679"/>
                    <a:pt x="66" y="1701"/>
                    <a:pt x="74" y="1711"/>
                  </a:cubicBezTo>
                  <a:cubicBezTo>
                    <a:pt x="81" y="1720"/>
                    <a:pt x="124" y="1731"/>
                    <a:pt x="156" y="1734"/>
                  </a:cubicBezTo>
                  <a:cubicBezTo>
                    <a:pt x="187" y="1738"/>
                    <a:pt x="209" y="1756"/>
                    <a:pt x="209" y="1756"/>
                  </a:cubicBezTo>
                  <a:cubicBezTo>
                    <a:pt x="209" y="1756"/>
                    <a:pt x="209" y="1769"/>
                    <a:pt x="210" y="1775"/>
                  </a:cubicBezTo>
                  <a:cubicBezTo>
                    <a:pt x="211" y="1781"/>
                    <a:pt x="219" y="1794"/>
                    <a:pt x="219" y="1794"/>
                  </a:cubicBezTo>
                  <a:cubicBezTo>
                    <a:pt x="219" y="1794"/>
                    <a:pt x="218" y="1817"/>
                    <a:pt x="218" y="1831"/>
                  </a:cubicBezTo>
                  <a:cubicBezTo>
                    <a:pt x="217" y="1844"/>
                    <a:pt x="230" y="1865"/>
                    <a:pt x="230" y="1865"/>
                  </a:cubicBezTo>
                  <a:cubicBezTo>
                    <a:pt x="230" y="1865"/>
                    <a:pt x="231" y="1923"/>
                    <a:pt x="243" y="2003"/>
                  </a:cubicBezTo>
                  <a:cubicBezTo>
                    <a:pt x="254" y="2084"/>
                    <a:pt x="283" y="2205"/>
                    <a:pt x="282" y="2269"/>
                  </a:cubicBezTo>
                  <a:cubicBezTo>
                    <a:pt x="281" y="2333"/>
                    <a:pt x="269" y="2342"/>
                    <a:pt x="256" y="2361"/>
                  </a:cubicBezTo>
                  <a:cubicBezTo>
                    <a:pt x="244" y="2380"/>
                    <a:pt x="233" y="2402"/>
                    <a:pt x="233" y="2402"/>
                  </a:cubicBezTo>
                  <a:cubicBezTo>
                    <a:pt x="233" y="2402"/>
                    <a:pt x="224" y="2405"/>
                    <a:pt x="219" y="2408"/>
                  </a:cubicBezTo>
                  <a:cubicBezTo>
                    <a:pt x="214" y="2411"/>
                    <a:pt x="215" y="2420"/>
                    <a:pt x="210" y="2428"/>
                  </a:cubicBezTo>
                  <a:cubicBezTo>
                    <a:pt x="205" y="2436"/>
                    <a:pt x="166" y="2459"/>
                    <a:pt x="156" y="2464"/>
                  </a:cubicBezTo>
                  <a:cubicBezTo>
                    <a:pt x="147" y="2468"/>
                    <a:pt x="124" y="2490"/>
                    <a:pt x="119" y="2504"/>
                  </a:cubicBezTo>
                  <a:cubicBezTo>
                    <a:pt x="113" y="2517"/>
                    <a:pt x="142" y="2531"/>
                    <a:pt x="154" y="2534"/>
                  </a:cubicBezTo>
                  <a:cubicBezTo>
                    <a:pt x="166" y="2537"/>
                    <a:pt x="225" y="2540"/>
                    <a:pt x="258" y="2525"/>
                  </a:cubicBezTo>
                  <a:cubicBezTo>
                    <a:pt x="290" y="2510"/>
                    <a:pt x="310" y="2471"/>
                    <a:pt x="326" y="2455"/>
                  </a:cubicBezTo>
                  <a:cubicBezTo>
                    <a:pt x="343" y="2440"/>
                    <a:pt x="376" y="2423"/>
                    <a:pt x="380" y="2425"/>
                  </a:cubicBezTo>
                  <a:cubicBezTo>
                    <a:pt x="384" y="2427"/>
                    <a:pt x="381" y="2447"/>
                    <a:pt x="380" y="2452"/>
                  </a:cubicBezTo>
                  <a:cubicBezTo>
                    <a:pt x="379" y="2457"/>
                    <a:pt x="376" y="2462"/>
                    <a:pt x="378" y="2466"/>
                  </a:cubicBezTo>
                  <a:cubicBezTo>
                    <a:pt x="379" y="2470"/>
                    <a:pt x="388" y="2475"/>
                    <a:pt x="388" y="2475"/>
                  </a:cubicBezTo>
                  <a:cubicBezTo>
                    <a:pt x="376" y="2509"/>
                    <a:pt x="376" y="2509"/>
                    <a:pt x="376" y="2509"/>
                  </a:cubicBezTo>
                  <a:cubicBezTo>
                    <a:pt x="376" y="2509"/>
                    <a:pt x="368" y="2514"/>
                    <a:pt x="368" y="2524"/>
                  </a:cubicBezTo>
                  <a:cubicBezTo>
                    <a:pt x="367" y="2535"/>
                    <a:pt x="354" y="2547"/>
                    <a:pt x="341" y="2563"/>
                  </a:cubicBezTo>
                  <a:cubicBezTo>
                    <a:pt x="329" y="2579"/>
                    <a:pt x="313" y="2590"/>
                    <a:pt x="304" y="2599"/>
                  </a:cubicBezTo>
                  <a:cubicBezTo>
                    <a:pt x="294" y="2607"/>
                    <a:pt x="284" y="2625"/>
                    <a:pt x="285" y="2636"/>
                  </a:cubicBezTo>
                  <a:cubicBezTo>
                    <a:pt x="286" y="2647"/>
                    <a:pt x="313" y="2652"/>
                    <a:pt x="338" y="2655"/>
                  </a:cubicBezTo>
                  <a:cubicBezTo>
                    <a:pt x="363" y="2657"/>
                    <a:pt x="419" y="2648"/>
                    <a:pt x="455" y="2629"/>
                  </a:cubicBezTo>
                  <a:cubicBezTo>
                    <a:pt x="490" y="2609"/>
                    <a:pt x="500" y="2553"/>
                    <a:pt x="506" y="2547"/>
                  </a:cubicBezTo>
                  <a:cubicBezTo>
                    <a:pt x="512" y="2540"/>
                    <a:pt x="518" y="2536"/>
                    <a:pt x="521" y="2548"/>
                  </a:cubicBezTo>
                  <a:cubicBezTo>
                    <a:pt x="525" y="2560"/>
                    <a:pt x="521" y="2570"/>
                    <a:pt x="521" y="2570"/>
                  </a:cubicBezTo>
                  <a:cubicBezTo>
                    <a:pt x="521" y="2570"/>
                    <a:pt x="521" y="2577"/>
                    <a:pt x="530" y="2578"/>
                  </a:cubicBezTo>
                  <a:cubicBezTo>
                    <a:pt x="540" y="2579"/>
                    <a:pt x="544" y="2572"/>
                    <a:pt x="544" y="2572"/>
                  </a:cubicBezTo>
                  <a:cubicBezTo>
                    <a:pt x="544" y="2572"/>
                    <a:pt x="543" y="2548"/>
                    <a:pt x="543" y="2530"/>
                  </a:cubicBezTo>
                  <a:cubicBezTo>
                    <a:pt x="544" y="2513"/>
                    <a:pt x="558" y="2489"/>
                    <a:pt x="561" y="2465"/>
                  </a:cubicBezTo>
                  <a:cubicBezTo>
                    <a:pt x="563" y="2440"/>
                    <a:pt x="537" y="2404"/>
                    <a:pt x="533" y="2399"/>
                  </a:cubicBezTo>
                  <a:cubicBezTo>
                    <a:pt x="528" y="2394"/>
                    <a:pt x="524" y="2393"/>
                    <a:pt x="524" y="2393"/>
                  </a:cubicBezTo>
                  <a:cubicBezTo>
                    <a:pt x="524" y="2393"/>
                    <a:pt x="510" y="2367"/>
                    <a:pt x="508" y="2330"/>
                  </a:cubicBezTo>
                  <a:cubicBezTo>
                    <a:pt x="506" y="2308"/>
                    <a:pt x="506" y="2182"/>
                    <a:pt x="486" y="2056"/>
                  </a:cubicBezTo>
                  <a:cubicBezTo>
                    <a:pt x="470" y="1952"/>
                    <a:pt x="425" y="1892"/>
                    <a:pt x="425" y="1892"/>
                  </a:cubicBezTo>
                  <a:cubicBezTo>
                    <a:pt x="408" y="1867"/>
                    <a:pt x="401" y="1848"/>
                    <a:pt x="398" y="1826"/>
                  </a:cubicBezTo>
                  <a:cubicBezTo>
                    <a:pt x="395" y="1806"/>
                    <a:pt x="401" y="1776"/>
                    <a:pt x="401" y="1776"/>
                  </a:cubicBezTo>
                  <a:cubicBezTo>
                    <a:pt x="401" y="1776"/>
                    <a:pt x="409" y="1776"/>
                    <a:pt x="426" y="1775"/>
                  </a:cubicBezTo>
                  <a:cubicBezTo>
                    <a:pt x="444" y="1774"/>
                    <a:pt x="458" y="1768"/>
                    <a:pt x="458" y="1761"/>
                  </a:cubicBezTo>
                  <a:cubicBezTo>
                    <a:pt x="459" y="1753"/>
                    <a:pt x="468" y="1702"/>
                    <a:pt x="471" y="1671"/>
                  </a:cubicBezTo>
                  <a:cubicBezTo>
                    <a:pt x="474" y="1640"/>
                    <a:pt x="495" y="1468"/>
                    <a:pt x="498" y="1454"/>
                  </a:cubicBezTo>
                  <a:cubicBezTo>
                    <a:pt x="502" y="1441"/>
                    <a:pt x="523" y="1362"/>
                    <a:pt x="532" y="1325"/>
                  </a:cubicBezTo>
                  <a:cubicBezTo>
                    <a:pt x="541" y="1287"/>
                    <a:pt x="545" y="1209"/>
                    <a:pt x="545" y="1209"/>
                  </a:cubicBezTo>
                  <a:cubicBezTo>
                    <a:pt x="567" y="1202"/>
                    <a:pt x="567" y="1202"/>
                    <a:pt x="567" y="1202"/>
                  </a:cubicBezTo>
                  <a:cubicBezTo>
                    <a:pt x="567" y="1202"/>
                    <a:pt x="610" y="1210"/>
                    <a:pt x="623" y="1210"/>
                  </a:cubicBezTo>
                  <a:cubicBezTo>
                    <a:pt x="636" y="1210"/>
                    <a:pt x="637" y="1204"/>
                    <a:pt x="638" y="1199"/>
                  </a:cubicBezTo>
                  <a:cubicBezTo>
                    <a:pt x="638" y="1194"/>
                    <a:pt x="644" y="1081"/>
                    <a:pt x="644" y="1081"/>
                  </a:cubicBezTo>
                  <a:cubicBezTo>
                    <a:pt x="644" y="1081"/>
                    <a:pt x="661" y="1067"/>
                    <a:pt x="676" y="1058"/>
                  </a:cubicBezTo>
                  <a:cubicBezTo>
                    <a:pt x="691" y="1050"/>
                    <a:pt x="763" y="983"/>
                    <a:pt x="785" y="957"/>
                  </a:cubicBezTo>
                  <a:cubicBezTo>
                    <a:pt x="808" y="932"/>
                    <a:pt x="842" y="864"/>
                    <a:pt x="842" y="864"/>
                  </a:cubicBezTo>
                  <a:cubicBezTo>
                    <a:pt x="842" y="864"/>
                    <a:pt x="850" y="860"/>
                    <a:pt x="859" y="853"/>
                  </a:cubicBezTo>
                  <a:cubicBezTo>
                    <a:pt x="868" y="847"/>
                    <a:pt x="882" y="819"/>
                    <a:pt x="880" y="811"/>
                  </a:cubicBezTo>
                  <a:close/>
                  <a:moveTo>
                    <a:pt x="589" y="328"/>
                  </a:moveTo>
                  <a:cubicBezTo>
                    <a:pt x="594" y="342"/>
                    <a:pt x="581" y="345"/>
                    <a:pt x="576" y="346"/>
                  </a:cubicBezTo>
                  <a:cubicBezTo>
                    <a:pt x="576" y="342"/>
                    <a:pt x="576" y="338"/>
                    <a:pt x="574" y="334"/>
                  </a:cubicBezTo>
                  <a:cubicBezTo>
                    <a:pt x="569" y="317"/>
                    <a:pt x="554" y="318"/>
                    <a:pt x="543" y="303"/>
                  </a:cubicBezTo>
                  <a:cubicBezTo>
                    <a:pt x="563" y="304"/>
                    <a:pt x="582" y="310"/>
                    <a:pt x="589" y="328"/>
                  </a:cubicBezTo>
                  <a:close/>
                  <a:moveTo>
                    <a:pt x="526" y="291"/>
                  </a:moveTo>
                  <a:cubicBezTo>
                    <a:pt x="526" y="290"/>
                    <a:pt x="526" y="290"/>
                    <a:pt x="526" y="290"/>
                  </a:cubicBezTo>
                  <a:cubicBezTo>
                    <a:pt x="526" y="290"/>
                    <a:pt x="526" y="291"/>
                    <a:pt x="526" y="291"/>
                  </a:cubicBezTo>
                  <a:cubicBezTo>
                    <a:pt x="526" y="291"/>
                    <a:pt x="526" y="291"/>
                    <a:pt x="526" y="291"/>
                  </a:cubicBezTo>
                  <a:close/>
                  <a:moveTo>
                    <a:pt x="557" y="350"/>
                  </a:moveTo>
                  <a:cubicBezTo>
                    <a:pt x="541" y="338"/>
                    <a:pt x="529" y="318"/>
                    <a:pt x="526" y="300"/>
                  </a:cubicBezTo>
                  <a:cubicBezTo>
                    <a:pt x="528" y="301"/>
                    <a:pt x="531" y="301"/>
                    <a:pt x="533" y="301"/>
                  </a:cubicBezTo>
                  <a:cubicBezTo>
                    <a:pt x="536" y="306"/>
                    <a:pt x="540" y="311"/>
                    <a:pt x="544" y="314"/>
                  </a:cubicBezTo>
                  <a:cubicBezTo>
                    <a:pt x="563" y="328"/>
                    <a:pt x="572" y="334"/>
                    <a:pt x="573" y="343"/>
                  </a:cubicBezTo>
                  <a:cubicBezTo>
                    <a:pt x="573" y="348"/>
                    <a:pt x="571" y="353"/>
                    <a:pt x="568" y="357"/>
                  </a:cubicBezTo>
                  <a:cubicBezTo>
                    <a:pt x="565" y="356"/>
                    <a:pt x="562" y="354"/>
                    <a:pt x="557" y="350"/>
                  </a:cubicBezTo>
                  <a:close/>
                  <a:moveTo>
                    <a:pt x="571" y="392"/>
                  </a:moveTo>
                  <a:cubicBezTo>
                    <a:pt x="570" y="390"/>
                    <a:pt x="570" y="388"/>
                    <a:pt x="571" y="386"/>
                  </a:cubicBezTo>
                  <a:cubicBezTo>
                    <a:pt x="576" y="376"/>
                    <a:pt x="584" y="365"/>
                    <a:pt x="596" y="375"/>
                  </a:cubicBezTo>
                  <a:cubicBezTo>
                    <a:pt x="609" y="384"/>
                    <a:pt x="608" y="399"/>
                    <a:pt x="608" y="399"/>
                  </a:cubicBezTo>
                  <a:cubicBezTo>
                    <a:pt x="608" y="399"/>
                    <a:pt x="608" y="399"/>
                    <a:pt x="608" y="399"/>
                  </a:cubicBezTo>
                  <a:cubicBezTo>
                    <a:pt x="596" y="397"/>
                    <a:pt x="582" y="394"/>
                    <a:pt x="571" y="392"/>
                  </a:cubicBezTo>
                  <a:close/>
                  <a:moveTo>
                    <a:pt x="692" y="834"/>
                  </a:moveTo>
                  <a:cubicBezTo>
                    <a:pt x="688" y="844"/>
                    <a:pt x="687" y="856"/>
                    <a:pt x="687" y="856"/>
                  </a:cubicBezTo>
                  <a:cubicBezTo>
                    <a:pt x="687" y="856"/>
                    <a:pt x="661" y="858"/>
                    <a:pt x="658" y="865"/>
                  </a:cubicBezTo>
                  <a:cubicBezTo>
                    <a:pt x="654" y="872"/>
                    <a:pt x="654" y="891"/>
                    <a:pt x="652" y="894"/>
                  </a:cubicBezTo>
                  <a:cubicBezTo>
                    <a:pt x="649" y="897"/>
                    <a:pt x="637" y="912"/>
                    <a:pt x="634" y="916"/>
                  </a:cubicBezTo>
                  <a:cubicBezTo>
                    <a:pt x="632" y="919"/>
                    <a:pt x="626" y="929"/>
                    <a:pt x="626" y="929"/>
                  </a:cubicBezTo>
                  <a:cubicBezTo>
                    <a:pt x="626" y="929"/>
                    <a:pt x="627" y="894"/>
                    <a:pt x="624" y="877"/>
                  </a:cubicBezTo>
                  <a:cubicBezTo>
                    <a:pt x="620" y="861"/>
                    <a:pt x="619" y="857"/>
                    <a:pt x="619" y="857"/>
                  </a:cubicBezTo>
                  <a:cubicBezTo>
                    <a:pt x="619" y="857"/>
                    <a:pt x="638" y="816"/>
                    <a:pt x="643" y="804"/>
                  </a:cubicBezTo>
                  <a:cubicBezTo>
                    <a:pt x="647" y="791"/>
                    <a:pt x="656" y="765"/>
                    <a:pt x="656" y="765"/>
                  </a:cubicBezTo>
                  <a:cubicBezTo>
                    <a:pt x="656" y="765"/>
                    <a:pt x="669" y="779"/>
                    <a:pt x="674" y="793"/>
                  </a:cubicBezTo>
                  <a:cubicBezTo>
                    <a:pt x="678" y="806"/>
                    <a:pt x="704" y="816"/>
                    <a:pt x="704" y="816"/>
                  </a:cubicBezTo>
                  <a:cubicBezTo>
                    <a:pt x="704" y="816"/>
                    <a:pt x="697" y="825"/>
                    <a:pt x="692" y="834"/>
                  </a:cubicBezTo>
                  <a:close/>
                </a:path>
              </a:pathLst>
            </a:custGeom>
            <a:gradFill rotWithShape="1">
              <a:gsLst>
                <a:gs pos="0">
                  <a:srgbClr val="222222"/>
                </a:gs>
                <a:gs pos="100000">
                  <a:srgbClr val="808080"/>
                </a:gs>
              </a:gsLst>
              <a:lin ang="5400000" scaled="1"/>
            </a:gra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70680" name="Freeform 7"/>
            <p:cNvSpPr>
              <a:spLocks noEditPoints="1"/>
            </p:cNvSpPr>
            <p:nvPr/>
          </p:nvSpPr>
          <p:spPr bwMode="gray">
            <a:xfrm>
              <a:off x="2193" y="1120"/>
              <a:ext cx="699" cy="2136"/>
            </a:xfrm>
            <a:custGeom>
              <a:avLst/>
              <a:gdLst>
                <a:gd name="T0" fmla="*/ 55 w 895"/>
                <a:gd name="T1" fmla="*/ 78 h 2740"/>
                <a:gd name="T2" fmla="*/ 56 w 895"/>
                <a:gd name="T3" fmla="*/ 68 h 2740"/>
                <a:gd name="T4" fmla="*/ 55 w 895"/>
                <a:gd name="T5" fmla="*/ 58 h 2740"/>
                <a:gd name="T6" fmla="*/ 54 w 895"/>
                <a:gd name="T7" fmla="*/ 43 h 2740"/>
                <a:gd name="T8" fmla="*/ 46 w 895"/>
                <a:gd name="T9" fmla="*/ 29 h 2740"/>
                <a:gd name="T10" fmla="*/ 37 w 895"/>
                <a:gd name="T11" fmla="*/ 26 h 2740"/>
                <a:gd name="T12" fmla="*/ 41 w 895"/>
                <a:gd name="T13" fmla="*/ 18 h 2740"/>
                <a:gd name="T14" fmla="*/ 43 w 895"/>
                <a:gd name="T15" fmla="*/ 12 h 2740"/>
                <a:gd name="T16" fmla="*/ 44 w 895"/>
                <a:gd name="T17" fmla="*/ 7 h 2740"/>
                <a:gd name="T18" fmla="*/ 42 w 895"/>
                <a:gd name="T19" fmla="*/ 3 h 2740"/>
                <a:gd name="T20" fmla="*/ 39 w 895"/>
                <a:gd name="T21" fmla="*/ 2 h 2740"/>
                <a:gd name="T22" fmla="*/ 37 w 895"/>
                <a:gd name="T23" fmla="*/ 2 h 2740"/>
                <a:gd name="T24" fmla="*/ 32 w 895"/>
                <a:gd name="T25" fmla="*/ 2 h 2740"/>
                <a:gd name="T26" fmla="*/ 29 w 895"/>
                <a:gd name="T27" fmla="*/ 2 h 2740"/>
                <a:gd name="T28" fmla="*/ 27 w 895"/>
                <a:gd name="T29" fmla="*/ 3 h 2740"/>
                <a:gd name="T30" fmla="*/ 25 w 895"/>
                <a:gd name="T31" fmla="*/ 5 h 2740"/>
                <a:gd name="T32" fmla="*/ 25 w 895"/>
                <a:gd name="T33" fmla="*/ 9 h 2740"/>
                <a:gd name="T34" fmla="*/ 25 w 895"/>
                <a:gd name="T35" fmla="*/ 12 h 2740"/>
                <a:gd name="T36" fmla="*/ 27 w 895"/>
                <a:gd name="T37" fmla="*/ 18 h 2740"/>
                <a:gd name="T38" fmla="*/ 25 w 895"/>
                <a:gd name="T39" fmla="*/ 25 h 2740"/>
                <a:gd name="T40" fmla="*/ 16 w 895"/>
                <a:gd name="T41" fmla="*/ 29 h 2740"/>
                <a:gd name="T42" fmla="*/ 5 w 895"/>
                <a:gd name="T43" fmla="*/ 36 h 2740"/>
                <a:gd name="T44" fmla="*/ 2 w 895"/>
                <a:gd name="T45" fmla="*/ 54 h 2740"/>
                <a:gd name="T46" fmla="*/ 2 w 895"/>
                <a:gd name="T47" fmla="*/ 62 h 2740"/>
                <a:gd name="T48" fmla="*/ 9 w 895"/>
                <a:gd name="T49" fmla="*/ 70 h 2740"/>
                <a:gd name="T50" fmla="*/ 12 w 895"/>
                <a:gd name="T51" fmla="*/ 79 h 2740"/>
                <a:gd name="T52" fmla="*/ 12 w 895"/>
                <a:gd name="T53" fmla="*/ 91 h 2740"/>
                <a:gd name="T54" fmla="*/ 16 w 895"/>
                <a:gd name="T55" fmla="*/ 111 h 2740"/>
                <a:gd name="T56" fmla="*/ 16 w 895"/>
                <a:gd name="T57" fmla="*/ 147 h 2740"/>
                <a:gd name="T58" fmla="*/ 12 w 895"/>
                <a:gd name="T59" fmla="*/ 147 h 2740"/>
                <a:gd name="T60" fmla="*/ 12 w 895"/>
                <a:gd name="T61" fmla="*/ 157 h 2740"/>
                <a:gd name="T62" fmla="*/ 17 w 895"/>
                <a:gd name="T63" fmla="*/ 173 h 2740"/>
                <a:gd name="T64" fmla="*/ 22 w 895"/>
                <a:gd name="T65" fmla="*/ 172 h 2740"/>
                <a:gd name="T66" fmla="*/ 21 w 895"/>
                <a:gd name="T67" fmla="*/ 164 h 2740"/>
                <a:gd name="T68" fmla="*/ 22 w 895"/>
                <a:gd name="T69" fmla="*/ 167 h 2740"/>
                <a:gd name="T70" fmla="*/ 23 w 895"/>
                <a:gd name="T71" fmla="*/ 162 h 2740"/>
                <a:gd name="T72" fmla="*/ 27 w 895"/>
                <a:gd name="T73" fmla="*/ 164 h 2740"/>
                <a:gd name="T74" fmla="*/ 28 w 895"/>
                <a:gd name="T75" fmla="*/ 168 h 2740"/>
                <a:gd name="T76" fmla="*/ 39 w 895"/>
                <a:gd name="T77" fmla="*/ 175 h 2740"/>
                <a:gd name="T78" fmla="*/ 37 w 895"/>
                <a:gd name="T79" fmla="*/ 167 h 2740"/>
                <a:gd name="T80" fmla="*/ 37 w 895"/>
                <a:gd name="T81" fmla="*/ 158 h 2740"/>
                <a:gd name="T82" fmla="*/ 37 w 895"/>
                <a:gd name="T83" fmla="*/ 150 h 2740"/>
                <a:gd name="T84" fmla="*/ 57 w 895"/>
                <a:gd name="T85" fmla="*/ 125 h 2740"/>
                <a:gd name="T86" fmla="*/ 56 w 895"/>
                <a:gd name="T87" fmla="*/ 104 h 2740"/>
                <a:gd name="T88" fmla="*/ 55 w 895"/>
                <a:gd name="T89" fmla="*/ 97 h 2740"/>
                <a:gd name="T90" fmla="*/ 37 w 895"/>
                <a:gd name="T91" fmla="*/ 122 h 2740"/>
                <a:gd name="T92" fmla="*/ 35 w 895"/>
                <a:gd name="T93" fmla="*/ 125 h 2740"/>
                <a:gd name="T94" fmla="*/ 36 w 895"/>
                <a:gd name="T95" fmla="*/ 109 h 2740"/>
                <a:gd name="T96" fmla="*/ 39 w 895"/>
                <a:gd name="T97" fmla="*/ 118 h 274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895"/>
                <a:gd name="T148" fmla="*/ 0 h 2740"/>
                <a:gd name="T149" fmla="*/ 895 w 895"/>
                <a:gd name="T150" fmla="*/ 2740 h 2740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895" h="2740">
                  <a:moveTo>
                    <a:pt x="841" y="1413"/>
                  </a:moveTo>
                  <a:cubicBezTo>
                    <a:pt x="841" y="1413"/>
                    <a:pt x="895" y="1407"/>
                    <a:pt x="891" y="1381"/>
                  </a:cubicBezTo>
                  <a:cubicBezTo>
                    <a:pt x="886" y="1356"/>
                    <a:pt x="877" y="1290"/>
                    <a:pt x="875" y="1280"/>
                  </a:cubicBezTo>
                  <a:cubicBezTo>
                    <a:pt x="874" y="1269"/>
                    <a:pt x="849" y="1214"/>
                    <a:pt x="845" y="1204"/>
                  </a:cubicBezTo>
                  <a:cubicBezTo>
                    <a:pt x="841" y="1193"/>
                    <a:pt x="835" y="1174"/>
                    <a:pt x="835" y="1174"/>
                  </a:cubicBezTo>
                  <a:cubicBezTo>
                    <a:pt x="835" y="1174"/>
                    <a:pt x="853" y="1161"/>
                    <a:pt x="853" y="1140"/>
                  </a:cubicBezTo>
                  <a:cubicBezTo>
                    <a:pt x="853" y="1120"/>
                    <a:pt x="844" y="1108"/>
                    <a:pt x="845" y="1094"/>
                  </a:cubicBezTo>
                  <a:cubicBezTo>
                    <a:pt x="845" y="1081"/>
                    <a:pt x="842" y="1062"/>
                    <a:pt x="852" y="1050"/>
                  </a:cubicBezTo>
                  <a:cubicBezTo>
                    <a:pt x="862" y="1038"/>
                    <a:pt x="869" y="1003"/>
                    <a:pt x="867" y="989"/>
                  </a:cubicBezTo>
                  <a:cubicBezTo>
                    <a:pt x="866" y="975"/>
                    <a:pt x="859" y="970"/>
                    <a:pt x="863" y="960"/>
                  </a:cubicBezTo>
                  <a:cubicBezTo>
                    <a:pt x="867" y="950"/>
                    <a:pt x="865" y="935"/>
                    <a:pt x="858" y="928"/>
                  </a:cubicBezTo>
                  <a:cubicBezTo>
                    <a:pt x="851" y="921"/>
                    <a:pt x="842" y="913"/>
                    <a:pt x="842" y="908"/>
                  </a:cubicBezTo>
                  <a:cubicBezTo>
                    <a:pt x="842" y="904"/>
                    <a:pt x="850" y="886"/>
                    <a:pt x="843" y="872"/>
                  </a:cubicBezTo>
                  <a:cubicBezTo>
                    <a:pt x="835" y="858"/>
                    <a:pt x="829" y="846"/>
                    <a:pt x="831" y="839"/>
                  </a:cubicBezTo>
                  <a:cubicBezTo>
                    <a:pt x="833" y="832"/>
                    <a:pt x="836" y="787"/>
                    <a:pt x="832" y="744"/>
                  </a:cubicBezTo>
                  <a:cubicBezTo>
                    <a:pt x="829" y="700"/>
                    <a:pt x="820" y="662"/>
                    <a:pt x="820" y="652"/>
                  </a:cubicBezTo>
                  <a:cubicBezTo>
                    <a:pt x="821" y="641"/>
                    <a:pt x="814" y="614"/>
                    <a:pt x="813" y="604"/>
                  </a:cubicBezTo>
                  <a:cubicBezTo>
                    <a:pt x="811" y="594"/>
                    <a:pt x="809" y="516"/>
                    <a:pt x="799" y="498"/>
                  </a:cubicBezTo>
                  <a:cubicBezTo>
                    <a:pt x="789" y="479"/>
                    <a:pt x="778" y="468"/>
                    <a:pt x="761" y="466"/>
                  </a:cubicBezTo>
                  <a:cubicBezTo>
                    <a:pt x="745" y="463"/>
                    <a:pt x="715" y="451"/>
                    <a:pt x="692" y="444"/>
                  </a:cubicBezTo>
                  <a:cubicBezTo>
                    <a:pt x="668" y="437"/>
                    <a:pt x="635" y="419"/>
                    <a:pt x="620" y="415"/>
                  </a:cubicBezTo>
                  <a:cubicBezTo>
                    <a:pt x="605" y="411"/>
                    <a:pt x="584" y="406"/>
                    <a:pt x="584" y="406"/>
                  </a:cubicBezTo>
                  <a:cubicBezTo>
                    <a:pt x="584" y="391"/>
                    <a:pt x="584" y="391"/>
                    <a:pt x="584" y="391"/>
                  </a:cubicBezTo>
                  <a:cubicBezTo>
                    <a:pt x="583" y="391"/>
                    <a:pt x="583" y="391"/>
                    <a:pt x="583" y="391"/>
                  </a:cubicBezTo>
                  <a:cubicBezTo>
                    <a:pt x="584" y="388"/>
                    <a:pt x="585" y="380"/>
                    <a:pt x="586" y="376"/>
                  </a:cubicBezTo>
                  <a:cubicBezTo>
                    <a:pt x="588" y="370"/>
                    <a:pt x="591" y="364"/>
                    <a:pt x="591" y="364"/>
                  </a:cubicBezTo>
                  <a:cubicBezTo>
                    <a:pt x="591" y="364"/>
                    <a:pt x="609" y="338"/>
                    <a:pt x="618" y="317"/>
                  </a:cubicBezTo>
                  <a:cubicBezTo>
                    <a:pt x="627" y="295"/>
                    <a:pt x="627" y="283"/>
                    <a:pt x="627" y="283"/>
                  </a:cubicBezTo>
                  <a:cubicBezTo>
                    <a:pt x="627" y="283"/>
                    <a:pt x="643" y="269"/>
                    <a:pt x="644" y="257"/>
                  </a:cubicBezTo>
                  <a:cubicBezTo>
                    <a:pt x="645" y="245"/>
                    <a:pt x="645" y="233"/>
                    <a:pt x="646" y="225"/>
                  </a:cubicBezTo>
                  <a:cubicBezTo>
                    <a:pt x="647" y="218"/>
                    <a:pt x="647" y="209"/>
                    <a:pt x="647" y="207"/>
                  </a:cubicBezTo>
                  <a:cubicBezTo>
                    <a:pt x="647" y="204"/>
                    <a:pt x="646" y="200"/>
                    <a:pt x="646" y="200"/>
                  </a:cubicBezTo>
                  <a:cubicBezTo>
                    <a:pt x="646" y="200"/>
                    <a:pt x="662" y="175"/>
                    <a:pt x="661" y="169"/>
                  </a:cubicBezTo>
                  <a:cubicBezTo>
                    <a:pt x="660" y="164"/>
                    <a:pt x="663" y="156"/>
                    <a:pt x="665" y="151"/>
                  </a:cubicBezTo>
                  <a:cubicBezTo>
                    <a:pt x="667" y="147"/>
                    <a:pt x="664" y="133"/>
                    <a:pt x="664" y="125"/>
                  </a:cubicBezTo>
                  <a:cubicBezTo>
                    <a:pt x="665" y="117"/>
                    <a:pt x="667" y="111"/>
                    <a:pt x="665" y="108"/>
                  </a:cubicBezTo>
                  <a:cubicBezTo>
                    <a:pt x="664" y="105"/>
                    <a:pt x="656" y="96"/>
                    <a:pt x="655" y="90"/>
                  </a:cubicBezTo>
                  <a:cubicBezTo>
                    <a:pt x="653" y="85"/>
                    <a:pt x="655" y="79"/>
                    <a:pt x="653" y="77"/>
                  </a:cubicBezTo>
                  <a:cubicBezTo>
                    <a:pt x="651" y="76"/>
                    <a:pt x="645" y="71"/>
                    <a:pt x="644" y="68"/>
                  </a:cubicBezTo>
                  <a:cubicBezTo>
                    <a:pt x="643" y="66"/>
                    <a:pt x="639" y="56"/>
                    <a:pt x="639" y="54"/>
                  </a:cubicBezTo>
                  <a:cubicBezTo>
                    <a:pt x="638" y="52"/>
                    <a:pt x="629" y="46"/>
                    <a:pt x="629" y="46"/>
                  </a:cubicBezTo>
                  <a:cubicBezTo>
                    <a:pt x="629" y="46"/>
                    <a:pt x="619" y="41"/>
                    <a:pt x="615" y="35"/>
                  </a:cubicBezTo>
                  <a:cubicBezTo>
                    <a:pt x="612" y="28"/>
                    <a:pt x="610" y="26"/>
                    <a:pt x="607" y="26"/>
                  </a:cubicBezTo>
                  <a:cubicBezTo>
                    <a:pt x="604" y="26"/>
                    <a:pt x="596" y="21"/>
                    <a:pt x="593" y="19"/>
                  </a:cubicBezTo>
                  <a:cubicBezTo>
                    <a:pt x="590" y="16"/>
                    <a:pt x="590" y="13"/>
                    <a:pt x="587" y="13"/>
                  </a:cubicBezTo>
                  <a:cubicBezTo>
                    <a:pt x="584" y="14"/>
                    <a:pt x="579" y="9"/>
                    <a:pt x="574" y="9"/>
                  </a:cubicBezTo>
                  <a:cubicBezTo>
                    <a:pt x="570" y="10"/>
                    <a:pt x="565" y="13"/>
                    <a:pt x="562" y="9"/>
                  </a:cubicBezTo>
                  <a:cubicBezTo>
                    <a:pt x="559" y="6"/>
                    <a:pt x="555" y="8"/>
                    <a:pt x="551" y="9"/>
                  </a:cubicBezTo>
                  <a:cubicBezTo>
                    <a:pt x="548" y="10"/>
                    <a:pt x="543" y="3"/>
                    <a:pt x="540" y="3"/>
                  </a:cubicBezTo>
                  <a:cubicBezTo>
                    <a:pt x="536" y="3"/>
                    <a:pt x="523" y="0"/>
                    <a:pt x="514" y="3"/>
                  </a:cubicBezTo>
                  <a:cubicBezTo>
                    <a:pt x="505" y="5"/>
                    <a:pt x="481" y="2"/>
                    <a:pt x="479" y="3"/>
                  </a:cubicBezTo>
                  <a:cubicBezTo>
                    <a:pt x="477" y="3"/>
                    <a:pt x="476" y="7"/>
                    <a:pt x="470" y="6"/>
                  </a:cubicBezTo>
                  <a:cubicBezTo>
                    <a:pt x="465" y="5"/>
                    <a:pt x="460" y="7"/>
                    <a:pt x="460" y="9"/>
                  </a:cubicBezTo>
                  <a:cubicBezTo>
                    <a:pt x="459" y="12"/>
                    <a:pt x="458" y="13"/>
                    <a:pt x="454" y="14"/>
                  </a:cubicBezTo>
                  <a:cubicBezTo>
                    <a:pt x="450" y="15"/>
                    <a:pt x="444" y="17"/>
                    <a:pt x="444" y="19"/>
                  </a:cubicBezTo>
                  <a:cubicBezTo>
                    <a:pt x="443" y="21"/>
                    <a:pt x="438" y="26"/>
                    <a:pt x="436" y="26"/>
                  </a:cubicBezTo>
                  <a:cubicBezTo>
                    <a:pt x="435" y="26"/>
                    <a:pt x="429" y="26"/>
                    <a:pt x="426" y="29"/>
                  </a:cubicBezTo>
                  <a:cubicBezTo>
                    <a:pt x="424" y="33"/>
                    <a:pt x="421" y="36"/>
                    <a:pt x="419" y="38"/>
                  </a:cubicBezTo>
                  <a:cubicBezTo>
                    <a:pt x="417" y="40"/>
                    <a:pt x="409" y="45"/>
                    <a:pt x="406" y="46"/>
                  </a:cubicBezTo>
                  <a:cubicBezTo>
                    <a:pt x="404" y="47"/>
                    <a:pt x="404" y="51"/>
                    <a:pt x="405" y="54"/>
                  </a:cubicBezTo>
                  <a:cubicBezTo>
                    <a:pt x="405" y="57"/>
                    <a:pt x="402" y="62"/>
                    <a:pt x="402" y="62"/>
                  </a:cubicBezTo>
                  <a:cubicBezTo>
                    <a:pt x="402" y="62"/>
                    <a:pt x="396" y="68"/>
                    <a:pt x="394" y="72"/>
                  </a:cubicBezTo>
                  <a:cubicBezTo>
                    <a:pt x="392" y="76"/>
                    <a:pt x="388" y="85"/>
                    <a:pt x="387" y="87"/>
                  </a:cubicBezTo>
                  <a:cubicBezTo>
                    <a:pt x="387" y="88"/>
                    <a:pt x="386" y="91"/>
                    <a:pt x="384" y="94"/>
                  </a:cubicBezTo>
                  <a:cubicBezTo>
                    <a:pt x="382" y="98"/>
                    <a:pt x="380" y="108"/>
                    <a:pt x="380" y="108"/>
                  </a:cubicBezTo>
                  <a:cubicBezTo>
                    <a:pt x="380" y="108"/>
                    <a:pt x="383" y="109"/>
                    <a:pt x="384" y="112"/>
                  </a:cubicBezTo>
                  <a:cubicBezTo>
                    <a:pt x="384" y="115"/>
                    <a:pt x="383" y="121"/>
                    <a:pt x="382" y="123"/>
                  </a:cubicBezTo>
                  <a:cubicBezTo>
                    <a:pt x="382" y="126"/>
                    <a:pt x="379" y="135"/>
                    <a:pt x="379" y="137"/>
                  </a:cubicBezTo>
                  <a:cubicBezTo>
                    <a:pt x="379" y="140"/>
                    <a:pt x="380" y="143"/>
                    <a:pt x="381" y="145"/>
                  </a:cubicBezTo>
                  <a:cubicBezTo>
                    <a:pt x="381" y="148"/>
                    <a:pt x="382" y="155"/>
                    <a:pt x="381" y="159"/>
                  </a:cubicBezTo>
                  <a:cubicBezTo>
                    <a:pt x="379" y="162"/>
                    <a:pt x="379" y="167"/>
                    <a:pt x="378" y="170"/>
                  </a:cubicBezTo>
                  <a:cubicBezTo>
                    <a:pt x="377" y="172"/>
                    <a:pt x="378" y="175"/>
                    <a:pt x="378" y="175"/>
                  </a:cubicBezTo>
                  <a:cubicBezTo>
                    <a:pt x="378" y="175"/>
                    <a:pt x="368" y="175"/>
                    <a:pt x="366" y="194"/>
                  </a:cubicBezTo>
                  <a:cubicBezTo>
                    <a:pt x="364" y="212"/>
                    <a:pt x="366" y="242"/>
                    <a:pt x="373" y="251"/>
                  </a:cubicBezTo>
                  <a:cubicBezTo>
                    <a:pt x="380" y="261"/>
                    <a:pt x="388" y="271"/>
                    <a:pt x="392" y="273"/>
                  </a:cubicBezTo>
                  <a:cubicBezTo>
                    <a:pt x="395" y="276"/>
                    <a:pt x="402" y="279"/>
                    <a:pt x="402" y="279"/>
                  </a:cubicBezTo>
                  <a:cubicBezTo>
                    <a:pt x="402" y="279"/>
                    <a:pt x="401" y="306"/>
                    <a:pt x="401" y="315"/>
                  </a:cubicBezTo>
                  <a:cubicBezTo>
                    <a:pt x="400" y="324"/>
                    <a:pt x="399" y="340"/>
                    <a:pt x="399" y="340"/>
                  </a:cubicBezTo>
                  <a:cubicBezTo>
                    <a:pt x="399" y="340"/>
                    <a:pt x="394" y="339"/>
                    <a:pt x="389" y="346"/>
                  </a:cubicBezTo>
                  <a:cubicBezTo>
                    <a:pt x="384" y="353"/>
                    <a:pt x="377" y="371"/>
                    <a:pt x="369" y="381"/>
                  </a:cubicBezTo>
                  <a:cubicBezTo>
                    <a:pt x="362" y="390"/>
                    <a:pt x="356" y="395"/>
                    <a:pt x="356" y="395"/>
                  </a:cubicBezTo>
                  <a:cubicBezTo>
                    <a:pt x="347" y="401"/>
                    <a:pt x="347" y="401"/>
                    <a:pt x="347" y="401"/>
                  </a:cubicBezTo>
                  <a:cubicBezTo>
                    <a:pt x="347" y="401"/>
                    <a:pt x="319" y="418"/>
                    <a:pt x="309" y="420"/>
                  </a:cubicBezTo>
                  <a:cubicBezTo>
                    <a:pt x="298" y="421"/>
                    <a:pt x="249" y="437"/>
                    <a:pt x="233" y="447"/>
                  </a:cubicBezTo>
                  <a:cubicBezTo>
                    <a:pt x="216" y="457"/>
                    <a:pt x="175" y="474"/>
                    <a:pt x="163" y="481"/>
                  </a:cubicBezTo>
                  <a:cubicBezTo>
                    <a:pt x="152" y="488"/>
                    <a:pt x="125" y="497"/>
                    <a:pt x="121" y="500"/>
                  </a:cubicBezTo>
                  <a:cubicBezTo>
                    <a:pt x="117" y="504"/>
                    <a:pt x="110" y="511"/>
                    <a:pt x="110" y="511"/>
                  </a:cubicBezTo>
                  <a:cubicBezTo>
                    <a:pt x="110" y="511"/>
                    <a:pt x="89" y="530"/>
                    <a:pt x="82" y="553"/>
                  </a:cubicBezTo>
                  <a:cubicBezTo>
                    <a:pt x="75" y="576"/>
                    <a:pt x="69" y="610"/>
                    <a:pt x="68" y="623"/>
                  </a:cubicBezTo>
                  <a:cubicBezTo>
                    <a:pt x="68" y="637"/>
                    <a:pt x="69" y="643"/>
                    <a:pt x="67" y="645"/>
                  </a:cubicBezTo>
                  <a:cubicBezTo>
                    <a:pt x="65" y="648"/>
                    <a:pt x="56" y="684"/>
                    <a:pt x="53" y="719"/>
                  </a:cubicBezTo>
                  <a:cubicBezTo>
                    <a:pt x="50" y="754"/>
                    <a:pt x="41" y="824"/>
                    <a:pt x="38" y="833"/>
                  </a:cubicBezTo>
                  <a:cubicBezTo>
                    <a:pt x="38" y="833"/>
                    <a:pt x="27" y="867"/>
                    <a:pt x="21" y="875"/>
                  </a:cubicBezTo>
                  <a:cubicBezTo>
                    <a:pt x="15" y="883"/>
                    <a:pt x="5" y="895"/>
                    <a:pt x="5" y="904"/>
                  </a:cubicBezTo>
                  <a:cubicBezTo>
                    <a:pt x="5" y="912"/>
                    <a:pt x="7" y="918"/>
                    <a:pt x="5" y="929"/>
                  </a:cubicBezTo>
                  <a:cubicBezTo>
                    <a:pt x="3" y="941"/>
                    <a:pt x="0" y="956"/>
                    <a:pt x="6" y="964"/>
                  </a:cubicBezTo>
                  <a:cubicBezTo>
                    <a:pt x="12" y="971"/>
                    <a:pt x="18" y="976"/>
                    <a:pt x="18" y="976"/>
                  </a:cubicBezTo>
                  <a:cubicBezTo>
                    <a:pt x="18" y="976"/>
                    <a:pt x="30" y="1011"/>
                    <a:pt x="46" y="1025"/>
                  </a:cubicBezTo>
                  <a:cubicBezTo>
                    <a:pt x="62" y="1039"/>
                    <a:pt x="78" y="1041"/>
                    <a:pt x="91" y="1053"/>
                  </a:cubicBezTo>
                  <a:cubicBezTo>
                    <a:pt x="103" y="1064"/>
                    <a:pt x="145" y="1081"/>
                    <a:pt x="152" y="1084"/>
                  </a:cubicBezTo>
                  <a:cubicBezTo>
                    <a:pt x="158" y="1086"/>
                    <a:pt x="170" y="1088"/>
                    <a:pt x="175" y="1091"/>
                  </a:cubicBezTo>
                  <a:cubicBezTo>
                    <a:pt x="180" y="1094"/>
                    <a:pt x="188" y="1102"/>
                    <a:pt x="188" y="1102"/>
                  </a:cubicBezTo>
                  <a:cubicBezTo>
                    <a:pt x="188" y="1102"/>
                    <a:pt x="182" y="1133"/>
                    <a:pt x="183" y="1155"/>
                  </a:cubicBezTo>
                  <a:cubicBezTo>
                    <a:pt x="184" y="1178"/>
                    <a:pt x="187" y="1219"/>
                    <a:pt x="187" y="1219"/>
                  </a:cubicBezTo>
                  <a:cubicBezTo>
                    <a:pt x="187" y="1219"/>
                    <a:pt x="175" y="1254"/>
                    <a:pt x="177" y="1263"/>
                  </a:cubicBezTo>
                  <a:cubicBezTo>
                    <a:pt x="179" y="1272"/>
                    <a:pt x="185" y="1274"/>
                    <a:pt x="185" y="1274"/>
                  </a:cubicBezTo>
                  <a:cubicBezTo>
                    <a:pt x="185" y="1274"/>
                    <a:pt x="190" y="1328"/>
                    <a:pt x="194" y="1345"/>
                  </a:cubicBezTo>
                  <a:cubicBezTo>
                    <a:pt x="198" y="1362"/>
                    <a:pt x="201" y="1389"/>
                    <a:pt x="199" y="1404"/>
                  </a:cubicBezTo>
                  <a:cubicBezTo>
                    <a:pt x="197" y="1420"/>
                    <a:pt x="207" y="1455"/>
                    <a:pt x="206" y="1467"/>
                  </a:cubicBezTo>
                  <a:cubicBezTo>
                    <a:pt x="204" y="1479"/>
                    <a:pt x="205" y="1526"/>
                    <a:pt x="206" y="1538"/>
                  </a:cubicBezTo>
                  <a:cubicBezTo>
                    <a:pt x="207" y="1577"/>
                    <a:pt x="238" y="1588"/>
                    <a:pt x="238" y="1588"/>
                  </a:cubicBezTo>
                  <a:cubicBezTo>
                    <a:pt x="238" y="1588"/>
                    <a:pt x="243" y="1674"/>
                    <a:pt x="246" y="1728"/>
                  </a:cubicBezTo>
                  <a:cubicBezTo>
                    <a:pt x="249" y="1782"/>
                    <a:pt x="255" y="1902"/>
                    <a:pt x="254" y="1929"/>
                  </a:cubicBezTo>
                  <a:cubicBezTo>
                    <a:pt x="254" y="1956"/>
                    <a:pt x="247" y="2040"/>
                    <a:pt x="250" y="2095"/>
                  </a:cubicBezTo>
                  <a:cubicBezTo>
                    <a:pt x="252" y="2150"/>
                    <a:pt x="261" y="2274"/>
                    <a:pt x="261" y="2274"/>
                  </a:cubicBezTo>
                  <a:cubicBezTo>
                    <a:pt x="252" y="2280"/>
                    <a:pt x="252" y="2280"/>
                    <a:pt x="252" y="2280"/>
                  </a:cubicBezTo>
                  <a:cubicBezTo>
                    <a:pt x="250" y="2285"/>
                    <a:pt x="250" y="2285"/>
                    <a:pt x="250" y="2285"/>
                  </a:cubicBezTo>
                  <a:cubicBezTo>
                    <a:pt x="250" y="2285"/>
                    <a:pt x="242" y="2282"/>
                    <a:pt x="230" y="2283"/>
                  </a:cubicBezTo>
                  <a:cubicBezTo>
                    <a:pt x="217" y="2284"/>
                    <a:pt x="207" y="2287"/>
                    <a:pt x="207" y="2287"/>
                  </a:cubicBezTo>
                  <a:cubicBezTo>
                    <a:pt x="207" y="2287"/>
                    <a:pt x="199" y="2283"/>
                    <a:pt x="189" y="2286"/>
                  </a:cubicBezTo>
                  <a:cubicBezTo>
                    <a:pt x="179" y="2289"/>
                    <a:pt x="163" y="2292"/>
                    <a:pt x="163" y="2292"/>
                  </a:cubicBezTo>
                  <a:cubicBezTo>
                    <a:pt x="163" y="2292"/>
                    <a:pt x="151" y="2301"/>
                    <a:pt x="151" y="2331"/>
                  </a:cubicBezTo>
                  <a:cubicBezTo>
                    <a:pt x="152" y="2361"/>
                    <a:pt x="162" y="2388"/>
                    <a:pt x="167" y="2405"/>
                  </a:cubicBezTo>
                  <a:cubicBezTo>
                    <a:pt x="173" y="2423"/>
                    <a:pt x="181" y="2436"/>
                    <a:pt x="181" y="2436"/>
                  </a:cubicBezTo>
                  <a:cubicBezTo>
                    <a:pt x="208" y="2432"/>
                    <a:pt x="208" y="2432"/>
                    <a:pt x="208" y="2432"/>
                  </a:cubicBezTo>
                  <a:cubicBezTo>
                    <a:pt x="208" y="2432"/>
                    <a:pt x="218" y="2456"/>
                    <a:pt x="214" y="2478"/>
                  </a:cubicBezTo>
                  <a:cubicBezTo>
                    <a:pt x="210" y="2501"/>
                    <a:pt x="206" y="2546"/>
                    <a:pt x="213" y="2581"/>
                  </a:cubicBezTo>
                  <a:cubicBezTo>
                    <a:pt x="220" y="2617"/>
                    <a:pt x="240" y="2666"/>
                    <a:pt x="259" y="2689"/>
                  </a:cubicBezTo>
                  <a:cubicBezTo>
                    <a:pt x="279" y="2712"/>
                    <a:pt x="291" y="2740"/>
                    <a:pt x="298" y="2739"/>
                  </a:cubicBezTo>
                  <a:cubicBezTo>
                    <a:pt x="305" y="2738"/>
                    <a:pt x="315" y="2731"/>
                    <a:pt x="315" y="2728"/>
                  </a:cubicBezTo>
                  <a:cubicBezTo>
                    <a:pt x="314" y="2725"/>
                    <a:pt x="317" y="2717"/>
                    <a:pt x="317" y="2717"/>
                  </a:cubicBezTo>
                  <a:cubicBezTo>
                    <a:pt x="317" y="2717"/>
                    <a:pt x="339" y="2687"/>
                    <a:pt x="334" y="2666"/>
                  </a:cubicBezTo>
                  <a:cubicBezTo>
                    <a:pt x="328" y="2644"/>
                    <a:pt x="316" y="2609"/>
                    <a:pt x="316" y="2601"/>
                  </a:cubicBezTo>
                  <a:cubicBezTo>
                    <a:pt x="316" y="2593"/>
                    <a:pt x="315" y="2584"/>
                    <a:pt x="315" y="2584"/>
                  </a:cubicBezTo>
                  <a:cubicBezTo>
                    <a:pt x="313" y="2570"/>
                    <a:pt x="313" y="2570"/>
                    <a:pt x="313" y="2570"/>
                  </a:cubicBezTo>
                  <a:cubicBezTo>
                    <a:pt x="313" y="2570"/>
                    <a:pt x="319" y="2555"/>
                    <a:pt x="326" y="2546"/>
                  </a:cubicBezTo>
                  <a:cubicBezTo>
                    <a:pt x="333" y="2537"/>
                    <a:pt x="339" y="2532"/>
                    <a:pt x="339" y="2532"/>
                  </a:cubicBezTo>
                  <a:cubicBezTo>
                    <a:pt x="341" y="2531"/>
                    <a:pt x="341" y="2531"/>
                    <a:pt x="341" y="2531"/>
                  </a:cubicBezTo>
                  <a:cubicBezTo>
                    <a:pt x="341" y="2531"/>
                    <a:pt x="343" y="2543"/>
                    <a:pt x="339" y="2560"/>
                  </a:cubicBezTo>
                  <a:cubicBezTo>
                    <a:pt x="335" y="2577"/>
                    <a:pt x="330" y="2585"/>
                    <a:pt x="330" y="2585"/>
                  </a:cubicBezTo>
                  <a:cubicBezTo>
                    <a:pt x="334" y="2591"/>
                    <a:pt x="334" y="2591"/>
                    <a:pt x="334" y="2591"/>
                  </a:cubicBezTo>
                  <a:cubicBezTo>
                    <a:pt x="334" y="2591"/>
                    <a:pt x="345" y="2569"/>
                    <a:pt x="346" y="2555"/>
                  </a:cubicBezTo>
                  <a:cubicBezTo>
                    <a:pt x="347" y="2541"/>
                    <a:pt x="344" y="2530"/>
                    <a:pt x="345" y="2527"/>
                  </a:cubicBezTo>
                  <a:cubicBezTo>
                    <a:pt x="346" y="2523"/>
                    <a:pt x="346" y="2515"/>
                    <a:pt x="346" y="2515"/>
                  </a:cubicBezTo>
                  <a:cubicBezTo>
                    <a:pt x="351" y="2509"/>
                    <a:pt x="351" y="2509"/>
                    <a:pt x="351" y="2509"/>
                  </a:cubicBezTo>
                  <a:cubicBezTo>
                    <a:pt x="351" y="2509"/>
                    <a:pt x="355" y="2513"/>
                    <a:pt x="363" y="2518"/>
                  </a:cubicBezTo>
                  <a:cubicBezTo>
                    <a:pt x="372" y="2523"/>
                    <a:pt x="394" y="2495"/>
                    <a:pt x="398" y="2502"/>
                  </a:cubicBezTo>
                  <a:cubicBezTo>
                    <a:pt x="402" y="2509"/>
                    <a:pt x="396" y="2517"/>
                    <a:pt x="403" y="2526"/>
                  </a:cubicBezTo>
                  <a:cubicBezTo>
                    <a:pt x="411" y="2535"/>
                    <a:pt x="417" y="2550"/>
                    <a:pt x="417" y="2550"/>
                  </a:cubicBezTo>
                  <a:cubicBezTo>
                    <a:pt x="425" y="2550"/>
                    <a:pt x="425" y="2550"/>
                    <a:pt x="425" y="2550"/>
                  </a:cubicBezTo>
                  <a:cubicBezTo>
                    <a:pt x="425" y="2550"/>
                    <a:pt x="422" y="2574"/>
                    <a:pt x="422" y="2584"/>
                  </a:cubicBezTo>
                  <a:cubicBezTo>
                    <a:pt x="422" y="2595"/>
                    <a:pt x="423" y="2605"/>
                    <a:pt x="423" y="2605"/>
                  </a:cubicBezTo>
                  <a:cubicBezTo>
                    <a:pt x="423" y="2605"/>
                    <a:pt x="414" y="2620"/>
                    <a:pt x="413" y="2632"/>
                  </a:cubicBezTo>
                  <a:cubicBezTo>
                    <a:pt x="413" y="2643"/>
                    <a:pt x="433" y="2667"/>
                    <a:pt x="452" y="2679"/>
                  </a:cubicBezTo>
                  <a:cubicBezTo>
                    <a:pt x="471" y="2690"/>
                    <a:pt x="504" y="2709"/>
                    <a:pt x="515" y="2710"/>
                  </a:cubicBezTo>
                  <a:cubicBezTo>
                    <a:pt x="525" y="2710"/>
                    <a:pt x="585" y="2708"/>
                    <a:pt x="592" y="2704"/>
                  </a:cubicBezTo>
                  <a:cubicBezTo>
                    <a:pt x="598" y="2700"/>
                    <a:pt x="600" y="2672"/>
                    <a:pt x="600" y="2664"/>
                  </a:cubicBezTo>
                  <a:cubicBezTo>
                    <a:pt x="601" y="2656"/>
                    <a:pt x="593" y="2646"/>
                    <a:pt x="593" y="2646"/>
                  </a:cubicBezTo>
                  <a:cubicBezTo>
                    <a:pt x="593" y="2646"/>
                    <a:pt x="592" y="2610"/>
                    <a:pt x="585" y="2597"/>
                  </a:cubicBezTo>
                  <a:cubicBezTo>
                    <a:pt x="577" y="2584"/>
                    <a:pt x="570" y="2568"/>
                    <a:pt x="570" y="2568"/>
                  </a:cubicBezTo>
                  <a:cubicBezTo>
                    <a:pt x="570" y="2568"/>
                    <a:pt x="569" y="2554"/>
                    <a:pt x="567" y="2547"/>
                  </a:cubicBezTo>
                  <a:cubicBezTo>
                    <a:pt x="564" y="2540"/>
                    <a:pt x="561" y="2526"/>
                    <a:pt x="561" y="2526"/>
                  </a:cubicBezTo>
                  <a:cubicBezTo>
                    <a:pt x="561" y="2526"/>
                    <a:pt x="579" y="2504"/>
                    <a:pt x="579" y="2488"/>
                  </a:cubicBezTo>
                  <a:cubicBezTo>
                    <a:pt x="580" y="2473"/>
                    <a:pt x="579" y="2458"/>
                    <a:pt x="579" y="2458"/>
                  </a:cubicBezTo>
                  <a:cubicBezTo>
                    <a:pt x="579" y="2458"/>
                    <a:pt x="592" y="2426"/>
                    <a:pt x="579" y="2413"/>
                  </a:cubicBezTo>
                  <a:cubicBezTo>
                    <a:pt x="566" y="2400"/>
                    <a:pt x="547" y="2380"/>
                    <a:pt x="547" y="2380"/>
                  </a:cubicBezTo>
                  <a:cubicBezTo>
                    <a:pt x="547" y="2380"/>
                    <a:pt x="567" y="2363"/>
                    <a:pt x="565" y="2340"/>
                  </a:cubicBezTo>
                  <a:cubicBezTo>
                    <a:pt x="563" y="2317"/>
                    <a:pt x="561" y="2312"/>
                    <a:pt x="561" y="2312"/>
                  </a:cubicBezTo>
                  <a:cubicBezTo>
                    <a:pt x="561" y="2312"/>
                    <a:pt x="639" y="2227"/>
                    <a:pt x="662" y="2200"/>
                  </a:cubicBezTo>
                  <a:cubicBezTo>
                    <a:pt x="685" y="2173"/>
                    <a:pt x="748" y="2093"/>
                    <a:pt x="748" y="2093"/>
                  </a:cubicBezTo>
                  <a:cubicBezTo>
                    <a:pt x="748" y="2093"/>
                    <a:pt x="802" y="2047"/>
                    <a:pt x="821" y="2013"/>
                  </a:cubicBezTo>
                  <a:cubicBezTo>
                    <a:pt x="839" y="1978"/>
                    <a:pt x="854" y="1952"/>
                    <a:pt x="853" y="1932"/>
                  </a:cubicBezTo>
                  <a:cubicBezTo>
                    <a:pt x="852" y="1913"/>
                    <a:pt x="850" y="1894"/>
                    <a:pt x="850" y="1894"/>
                  </a:cubicBezTo>
                  <a:cubicBezTo>
                    <a:pt x="850" y="1894"/>
                    <a:pt x="858" y="1843"/>
                    <a:pt x="857" y="1825"/>
                  </a:cubicBezTo>
                  <a:cubicBezTo>
                    <a:pt x="856" y="1807"/>
                    <a:pt x="850" y="1757"/>
                    <a:pt x="849" y="1736"/>
                  </a:cubicBezTo>
                  <a:cubicBezTo>
                    <a:pt x="848" y="1714"/>
                    <a:pt x="848" y="1633"/>
                    <a:pt x="848" y="1617"/>
                  </a:cubicBezTo>
                  <a:cubicBezTo>
                    <a:pt x="847" y="1602"/>
                    <a:pt x="839" y="1581"/>
                    <a:pt x="842" y="1572"/>
                  </a:cubicBezTo>
                  <a:cubicBezTo>
                    <a:pt x="845" y="1564"/>
                    <a:pt x="844" y="1546"/>
                    <a:pt x="841" y="1540"/>
                  </a:cubicBezTo>
                  <a:cubicBezTo>
                    <a:pt x="838" y="1533"/>
                    <a:pt x="830" y="1527"/>
                    <a:pt x="830" y="1527"/>
                  </a:cubicBezTo>
                  <a:cubicBezTo>
                    <a:pt x="830" y="1507"/>
                    <a:pt x="830" y="1507"/>
                    <a:pt x="830" y="1507"/>
                  </a:cubicBezTo>
                  <a:cubicBezTo>
                    <a:pt x="831" y="1504"/>
                    <a:pt x="831" y="1504"/>
                    <a:pt x="831" y="1504"/>
                  </a:cubicBezTo>
                  <a:lnTo>
                    <a:pt x="841" y="1413"/>
                  </a:lnTo>
                  <a:close/>
                  <a:moveTo>
                    <a:pt x="579" y="1863"/>
                  </a:moveTo>
                  <a:cubicBezTo>
                    <a:pt x="571" y="1869"/>
                    <a:pt x="563" y="1873"/>
                    <a:pt x="570" y="1889"/>
                  </a:cubicBezTo>
                  <a:cubicBezTo>
                    <a:pt x="576" y="1905"/>
                    <a:pt x="573" y="1920"/>
                    <a:pt x="573" y="1920"/>
                  </a:cubicBezTo>
                  <a:cubicBezTo>
                    <a:pt x="573" y="1920"/>
                    <a:pt x="555" y="1921"/>
                    <a:pt x="547" y="1929"/>
                  </a:cubicBezTo>
                  <a:cubicBezTo>
                    <a:pt x="538" y="1938"/>
                    <a:pt x="525" y="1958"/>
                    <a:pt x="525" y="1958"/>
                  </a:cubicBezTo>
                  <a:cubicBezTo>
                    <a:pt x="525" y="1958"/>
                    <a:pt x="522" y="1942"/>
                    <a:pt x="527" y="1935"/>
                  </a:cubicBezTo>
                  <a:cubicBezTo>
                    <a:pt x="531" y="1928"/>
                    <a:pt x="526" y="1880"/>
                    <a:pt x="527" y="1873"/>
                  </a:cubicBezTo>
                  <a:cubicBezTo>
                    <a:pt x="528" y="1867"/>
                    <a:pt x="529" y="1793"/>
                    <a:pt x="532" y="1778"/>
                  </a:cubicBezTo>
                  <a:cubicBezTo>
                    <a:pt x="534" y="1762"/>
                    <a:pt x="535" y="1669"/>
                    <a:pt x="535" y="1669"/>
                  </a:cubicBezTo>
                  <a:cubicBezTo>
                    <a:pt x="535" y="1669"/>
                    <a:pt x="545" y="1671"/>
                    <a:pt x="548" y="1678"/>
                  </a:cubicBezTo>
                  <a:cubicBezTo>
                    <a:pt x="551" y="1685"/>
                    <a:pt x="558" y="1706"/>
                    <a:pt x="564" y="1725"/>
                  </a:cubicBezTo>
                  <a:cubicBezTo>
                    <a:pt x="569" y="1744"/>
                    <a:pt x="586" y="1776"/>
                    <a:pt x="586" y="1776"/>
                  </a:cubicBezTo>
                  <a:cubicBezTo>
                    <a:pt x="586" y="1776"/>
                    <a:pt x="588" y="1795"/>
                    <a:pt x="592" y="1805"/>
                  </a:cubicBezTo>
                  <a:cubicBezTo>
                    <a:pt x="595" y="1815"/>
                    <a:pt x="595" y="1836"/>
                    <a:pt x="595" y="1836"/>
                  </a:cubicBezTo>
                  <a:cubicBezTo>
                    <a:pt x="600" y="1855"/>
                    <a:pt x="600" y="1855"/>
                    <a:pt x="600" y="1855"/>
                  </a:cubicBezTo>
                  <a:cubicBezTo>
                    <a:pt x="600" y="1855"/>
                    <a:pt x="587" y="1856"/>
                    <a:pt x="579" y="1863"/>
                  </a:cubicBezTo>
                  <a:close/>
                </a:path>
              </a:pathLst>
            </a:custGeom>
            <a:gradFill rotWithShape="1">
              <a:gsLst>
                <a:gs pos="0">
                  <a:srgbClr val="222222"/>
                </a:gs>
                <a:gs pos="100000">
                  <a:srgbClr val="808080"/>
                </a:gs>
              </a:gsLst>
              <a:lin ang="5400000" scaled="1"/>
            </a:gradFill>
            <a:ln w="9525" cap="flat" cmpd="sng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0670" name="Group 545" descr="© INSCALE GmbH, 21.06.2010"/>
          <p:cNvGrpSpPr>
            <a:grpSpLocks/>
          </p:cNvGrpSpPr>
          <p:nvPr/>
        </p:nvGrpSpPr>
        <p:grpSpPr bwMode="auto">
          <a:xfrm>
            <a:off x="3527425" y="185738"/>
            <a:ext cx="450850" cy="469900"/>
            <a:chOff x="2173" y="1682"/>
            <a:chExt cx="567" cy="567"/>
          </a:xfrm>
        </p:grpSpPr>
        <p:grpSp>
          <p:nvGrpSpPr>
            <p:cNvPr id="70671" name="Group 544"/>
            <p:cNvGrpSpPr>
              <a:grpSpLocks/>
            </p:cNvGrpSpPr>
            <p:nvPr/>
          </p:nvGrpSpPr>
          <p:grpSpPr bwMode="auto">
            <a:xfrm>
              <a:off x="2173" y="1682"/>
              <a:ext cx="567" cy="567"/>
              <a:chOff x="2173" y="1682"/>
              <a:chExt cx="567" cy="567"/>
            </a:xfrm>
          </p:grpSpPr>
          <p:sp>
            <p:nvSpPr>
              <p:cNvPr id="70675" name="AutoShape 43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173" y="1682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6" name="AutoShape 433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02" y="1711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7" name="AutoShape 434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1731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  <p:sp>
            <p:nvSpPr>
              <p:cNvPr id="70678" name="AutoShape 43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1731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latin typeface="Tahoma" pitchFamily="34" charset="0"/>
                  <a:ea typeface="Open Sans"/>
                </a:endParaRPr>
              </a:p>
            </p:txBody>
          </p:sp>
        </p:grpSp>
        <p:grpSp>
          <p:nvGrpSpPr>
            <p:cNvPr id="70672" name="Group 543"/>
            <p:cNvGrpSpPr>
              <a:grpSpLocks/>
            </p:cNvGrpSpPr>
            <p:nvPr/>
          </p:nvGrpSpPr>
          <p:grpSpPr bwMode="auto">
            <a:xfrm>
              <a:off x="2282" y="1832"/>
              <a:ext cx="349" cy="267"/>
              <a:chOff x="2282" y="1832"/>
              <a:chExt cx="349" cy="267"/>
            </a:xfrm>
          </p:grpSpPr>
          <p:sp>
            <p:nvSpPr>
              <p:cNvPr id="70673" name="Freeform 437" descr="© INSCALE GmbH, 21.06.2010"/>
              <p:cNvSpPr>
                <a:spLocks noChangeAspect="1"/>
              </p:cNvSpPr>
              <p:nvPr/>
            </p:nvSpPr>
            <p:spPr bwMode="gray">
              <a:xfrm>
                <a:off x="2284" y="1898"/>
                <a:ext cx="346" cy="198"/>
              </a:xfrm>
              <a:custGeom>
                <a:avLst/>
                <a:gdLst>
                  <a:gd name="T0" fmla="*/ 1 w 872"/>
                  <a:gd name="T1" fmla="*/ 0 h 498"/>
                  <a:gd name="T2" fmla="*/ 1 w 872"/>
                  <a:gd name="T3" fmla="*/ 0 h 498"/>
                  <a:gd name="T4" fmla="*/ 0 w 872"/>
                  <a:gd name="T5" fmla="*/ 0 h 498"/>
                  <a:gd name="T6" fmla="*/ 0 w 872"/>
                  <a:gd name="T7" fmla="*/ 0 h 498"/>
                  <a:gd name="T8" fmla="*/ 0 w 872"/>
                  <a:gd name="T9" fmla="*/ 0 h 498"/>
                  <a:gd name="T10" fmla="*/ 0 w 872"/>
                  <a:gd name="T11" fmla="*/ 0 h 498"/>
                  <a:gd name="T12" fmla="*/ 0 w 872"/>
                  <a:gd name="T13" fmla="*/ 1 h 498"/>
                  <a:gd name="T14" fmla="*/ 0 w 872"/>
                  <a:gd name="T15" fmla="*/ 1 h 498"/>
                  <a:gd name="T16" fmla="*/ 1 w 872"/>
                  <a:gd name="T17" fmla="*/ 1 h 498"/>
                  <a:gd name="T18" fmla="*/ 1 w 872"/>
                  <a:gd name="T19" fmla="*/ 1 h 498"/>
                  <a:gd name="T20" fmla="*/ 1 w 872"/>
                  <a:gd name="T21" fmla="*/ 1 h 498"/>
                  <a:gd name="T22" fmla="*/ 1 w 872"/>
                  <a:gd name="T23" fmla="*/ 0 h 498"/>
                  <a:gd name="T24" fmla="*/ 1 w 872"/>
                  <a:gd name="T25" fmla="*/ 0 h 498"/>
                  <a:gd name="T26" fmla="*/ 1 w 872"/>
                  <a:gd name="T27" fmla="*/ 0 h 498"/>
                  <a:gd name="T28" fmla="*/ 1 w 872"/>
                  <a:gd name="T29" fmla="*/ 0 h 49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72"/>
                  <a:gd name="T46" fmla="*/ 0 h 498"/>
                  <a:gd name="T47" fmla="*/ 872 w 872"/>
                  <a:gd name="T48" fmla="*/ 498 h 498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72" h="498">
                    <a:moveTo>
                      <a:pt x="652" y="0"/>
                    </a:moveTo>
                    <a:lnTo>
                      <a:pt x="435" y="0"/>
                    </a:lnTo>
                    <a:lnTo>
                      <a:pt x="217" y="0"/>
                    </a:lnTo>
                    <a:lnTo>
                      <a:pt x="0" y="0"/>
                    </a:lnTo>
                    <a:lnTo>
                      <a:pt x="0" y="168"/>
                    </a:lnTo>
                    <a:lnTo>
                      <a:pt x="0" y="333"/>
                    </a:lnTo>
                    <a:lnTo>
                      <a:pt x="0" y="498"/>
                    </a:lnTo>
                    <a:lnTo>
                      <a:pt x="217" y="498"/>
                    </a:lnTo>
                    <a:lnTo>
                      <a:pt x="435" y="498"/>
                    </a:lnTo>
                    <a:lnTo>
                      <a:pt x="652" y="498"/>
                    </a:lnTo>
                    <a:lnTo>
                      <a:pt x="872" y="498"/>
                    </a:lnTo>
                    <a:lnTo>
                      <a:pt x="872" y="333"/>
                    </a:lnTo>
                    <a:lnTo>
                      <a:pt x="872" y="168"/>
                    </a:lnTo>
                    <a:lnTo>
                      <a:pt x="872" y="0"/>
                    </a:lnTo>
                    <a:lnTo>
                      <a:pt x="65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0674" name="Freeform 438" descr="© INSCALE GmbH, 21.06.2010"/>
              <p:cNvSpPr>
                <a:spLocks noChangeAspect="1" noEditPoints="1"/>
              </p:cNvSpPr>
              <p:nvPr/>
            </p:nvSpPr>
            <p:spPr bwMode="gray">
              <a:xfrm>
                <a:off x="2282" y="1832"/>
                <a:ext cx="349" cy="267"/>
              </a:xfrm>
              <a:custGeom>
                <a:avLst/>
                <a:gdLst>
                  <a:gd name="T0" fmla="*/ 0 w 373"/>
                  <a:gd name="T1" fmla="*/ 45 h 283"/>
                  <a:gd name="T2" fmla="*/ 0 w 373"/>
                  <a:gd name="T3" fmla="*/ 92 h 283"/>
                  <a:gd name="T4" fmla="*/ 0 w 373"/>
                  <a:gd name="T5" fmla="*/ 139 h 283"/>
                  <a:gd name="T6" fmla="*/ 0 w 373"/>
                  <a:gd name="T7" fmla="*/ 189 h 283"/>
                  <a:gd name="T8" fmla="*/ 61 w 373"/>
                  <a:gd name="T9" fmla="*/ 189 h 283"/>
                  <a:gd name="T10" fmla="*/ 118 w 373"/>
                  <a:gd name="T11" fmla="*/ 189 h 283"/>
                  <a:gd name="T12" fmla="*/ 176 w 373"/>
                  <a:gd name="T13" fmla="*/ 189 h 283"/>
                  <a:gd name="T14" fmla="*/ 235 w 373"/>
                  <a:gd name="T15" fmla="*/ 142 h 283"/>
                  <a:gd name="T16" fmla="*/ 235 w 373"/>
                  <a:gd name="T17" fmla="*/ 95 h 283"/>
                  <a:gd name="T18" fmla="*/ 235 w 373"/>
                  <a:gd name="T19" fmla="*/ 46 h 283"/>
                  <a:gd name="T20" fmla="*/ 235 w 373"/>
                  <a:gd name="T21" fmla="*/ 0 h 283"/>
                  <a:gd name="T22" fmla="*/ 57 w 373"/>
                  <a:gd name="T23" fmla="*/ 186 h 283"/>
                  <a:gd name="T24" fmla="*/ 4 w 373"/>
                  <a:gd name="T25" fmla="*/ 142 h 283"/>
                  <a:gd name="T26" fmla="*/ 57 w 373"/>
                  <a:gd name="T27" fmla="*/ 186 h 283"/>
                  <a:gd name="T28" fmla="*/ 4 w 373"/>
                  <a:gd name="T29" fmla="*/ 139 h 283"/>
                  <a:gd name="T30" fmla="*/ 57 w 373"/>
                  <a:gd name="T31" fmla="*/ 95 h 283"/>
                  <a:gd name="T32" fmla="*/ 57 w 373"/>
                  <a:gd name="T33" fmla="*/ 92 h 283"/>
                  <a:gd name="T34" fmla="*/ 4 w 373"/>
                  <a:gd name="T35" fmla="*/ 49 h 283"/>
                  <a:gd name="T36" fmla="*/ 57 w 373"/>
                  <a:gd name="T37" fmla="*/ 92 h 283"/>
                  <a:gd name="T38" fmla="*/ 61 w 373"/>
                  <a:gd name="T39" fmla="*/ 186 h 283"/>
                  <a:gd name="T40" fmla="*/ 116 w 373"/>
                  <a:gd name="T41" fmla="*/ 142 h 283"/>
                  <a:gd name="T42" fmla="*/ 116 w 373"/>
                  <a:gd name="T43" fmla="*/ 139 h 283"/>
                  <a:gd name="T44" fmla="*/ 61 w 373"/>
                  <a:gd name="T45" fmla="*/ 95 h 283"/>
                  <a:gd name="T46" fmla="*/ 116 w 373"/>
                  <a:gd name="T47" fmla="*/ 139 h 283"/>
                  <a:gd name="T48" fmla="*/ 61 w 373"/>
                  <a:gd name="T49" fmla="*/ 92 h 283"/>
                  <a:gd name="T50" fmla="*/ 116 w 373"/>
                  <a:gd name="T51" fmla="*/ 49 h 283"/>
                  <a:gd name="T52" fmla="*/ 172 w 373"/>
                  <a:gd name="T53" fmla="*/ 186 h 283"/>
                  <a:gd name="T54" fmla="*/ 118 w 373"/>
                  <a:gd name="T55" fmla="*/ 142 h 283"/>
                  <a:gd name="T56" fmla="*/ 172 w 373"/>
                  <a:gd name="T57" fmla="*/ 186 h 283"/>
                  <a:gd name="T58" fmla="*/ 118 w 373"/>
                  <a:gd name="T59" fmla="*/ 139 h 283"/>
                  <a:gd name="T60" fmla="*/ 172 w 373"/>
                  <a:gd name="T61" fmla="*/ 95 h 283"/>
                  <a:gd name="T62" fmla="*/ 172 w 373"/>
                  <a:gd name="T63" fmla="*/ 92 h 283"/>
                  <a:gd name="T64" fmla="*/ 118 w 373"/>
                  <a:gd name="T65" fmla="*/ 49 h 283"/>
                  <a:gd name="T66" fmla="*/ 172 w 373"/>
                  <a:gd name="T67" fmla="*/ 92 h 283"/>
                  <a:gd name="T68" fmla="*/ 176 w 373"/>
                  <a:gd name="T69" fmla="*/ 186 h 283"/>
                  <a:gd name="T70" fmla="*/ 231 w 373"/>
                  <a:gd name="T71" fmla="*/ 142 h 283"/>
                  <a:gd name="T72" fmla="*/ 231 w 373"/>
                  <a:gd name="T73" fmla="*/ 139 h 283"/>
                  <a:gd name="T74" fmla="*/ 176 w 373"/>
                  <a:gd name="T75" fmla="*/ 95 h 283"/>
                  <a:gd name="T76" fmla="*/ 231 w 373"/>
                  <a:gd name="T77" fmla="*/ 139 h 283"/>
                  <a:gd name="T78" fmla="*/ 176 w 373"/>
                  <a:gd name="T79" fmla="*/ 92 h 283"/>
                  <a:gd name="T80" fmla="*/ 231 w 373"/>
                  <a:gd name="T81" fmla="*/ 49 h 283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73"/>
                  <a:gd name="T124" fmla="*/ 0 h 283"/>
                  <a:gd name="T125" fmla="*/ 373 w 373"/>
                  <a:gd name="T126" fmla="*/ 283 h 283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73" h="283">
                    <a:moveTo>
                      <a:pt x="0" y="0"/>
                    </a:moveTo>
                    <a:cubicBezTo>
                      <a:pt x="0" y="68"/>
                      <a:pt x="0" y="68"/>
                      <a:pt x="0" y="68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138"/>
                      <a:pt x="0" y="138"/>
                      <a:pt x="0" y="138"/>
                    </a:cubicBezTo>
                    <a:cubicBezTo>
                      <a:pt x="0" y="143"/>
                      <a:pt x="0" y="143"/>
                      <a:pt x="0" y="143"/>
                    </a:cubicBezTo>
                    <a:cubicBezTo>
                      <a:pt x="0" y="209"/>
                      <a:pt x="0" y="209"/>
                      <a:pt x="0" y="209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0" y="283"/>
                      <a:pt x="0" y="283"/>
                      <a:pt x="0" y="283"/>
                    </a:cubicBezTo>
                    <a:cubicBezTo>
                      <a:pt x="92" y="283"/>
                      <a:pt x="92" y="283"/>
                      <a:pt x="92" y="283"/>
                    </a:cubicBezTo>
                    <a:cubicBezTo>
                      <a:pt x="96" y="283"/>
                      <a:pt x="96" y="283"/>
                      <a:pt x="96" y="283"/>
                    </a:cubicBezTo>
                    <a:cubicBezTo>
                      <a:pt x="184" y="283"/>
                      <a:pt x="184" y="283"/>
                      <a:pt x="184" y="283"/>
                    </a:cubicBezTo>
                    <a:cubicBezTo>
                      <a:pt x="188" y="283"/>
                      <a:pt x="188" y="283"/>
                      <a:pt x="188" y="283"/>
                    </a:cubicBezTo>
                    <a:cubicBezTo>
                      <a:pt x="276" y="283"/>
                      <a:pt x="276" y="283"/>
                      <a:pt x="276" y="283"/>
                    </a:cubicBezTo>
                    <a:cubicBezTo>
                      <a:pt x="281" y="283"/>
                      <a:pt x="281" y="283"/>
                      <a:pt x="281" y="283"/>
                    </a:cubicBezTo>
                    <a:cubicBezTo>
                      <a:pt x="373" y="283"/>
                      <a:pt x="373" y="283"/>
                      <a:pt x="373" y="283"/>
                    </a:cubicBezTo>
                    <a:cubicBezTo>
                      <a:pt x="373" y="213"/>
                      <a:pt x="373" y="213"/>
                      <a:pt x="373" y="213"/>
                    </a:cubicBezTo>
                    <a:cubicBezTo>
                      <a:pt x="373" y="209"/>
                      <a:pt x="373" y="209"/>
                      <a:pt x="373" y="209"/>
                    </a:cubicBezTo>
                    <a:cubicBezTo>
                      <a:pt x="373" y="143"/>
                      <a:pt x="373" y="143"/>
                      <a:pt x="373" y="143"/>
                    </a:cubicBezTo>
                    <a:cubicBezTo>
                      <a:pt x="373" y="138"/>
                      <a:pt x="373" y="138"/>
                      <a:pt x="373" y="138"/>
                    </a:cubicBezTo>
                    <a:cubicBezTo>
                      <a:pt x="373" y="70"/>
                      <a:pt x="373" y="70"/>
                      <a:pt x="373" y="70"/>
                    </a:cubicBezTo>
                    <a:cubicBezTo>
                      <a:pt x="373" y="68"/>
                      <a:pt x="373" y="68"/>
                      <a:pt x="373" y="68"/>
                    </a:cubicBezTo>
                    <a:cubicBezTo>
                      <a:pt x="373" y="0"/>
                      <a:pt x="373" y="0"/>
                      <a:pt x="373" y="0"/>
                    </a:cubicBezTo>
                    <a:lnTo>
                      <a:pt x="0" y="0"/>
                    </a:lnTo>
                    <a:close/>
                    <a:moveTo>
                      <a:pt x="92" y="279"/>
                    </a:moveTo>
                    <a:cubicBezTo>
                      <a:pt x="88" y="279"/>
                      <a:pt x="8" y="279"/>
                      <a:pt x="4" y="279"/>
                    </a:cubicBezTo>
                    <a:cubicBezTo>
                      <a:pt x="4" y="275"/>
                      <a:pt x="4" y="217"/>
                      <a:pt x="4" y="213"/>
                    </a:cubicBezTo>
                    <a:cubicBezTo>
                      <a:pt x="8" y="213"/>
                      <a:pt x="88" y="213"/>
                      <a:pt x="92" y="213"/>
                    </a:cubicBezTo>
                    <a:cubicBezTo>
                      <a:pt x="92" y="217"/>
                      <a:pt x="92" y="275"/>
                      <a:pt x="92" y="279"/>
                    </a:cubicBezTo>
                    <a:close/>
                    <a:moveTo>
                      <a:pt x="92" y="209"/>
                    </a:moveTo>
                    <a:cubicBezTo>
                      <a:pt x="4" y="209"/>
                      <a:pt x="4" y="209"/>
                      <a:pt x="4" y="209"/>
                    </a:cubicBezTo>
                    <a:cubicBezTo>
                      <a:pt x="4" y="204"/>
                      <a:pt x="4" y="147"/>
                      <a:pt x="4" y="143"/>
                    </a:cubicBezTo>
                    <a:cubicBezTo>
                      <a:pt x="92" y="143"/>
                      <a:pt x="92" y="143"/>
                      <a:pt x="92" y="143"/>
                    </a:cubicBezTo>
                    <a:cubicBezTo>
                      <a:pt x="92" y="147"/>
                      <a:pt x="92" y="204"/>
                      <a:pt x="92" y="209"/>
                    </a:cubicBezTo>
                    <a:close/>
                    <a:moveTo>
                      <a:pt x="92" y="138"/>
                    </a:moveTo>
                    <a:cubicBezTo>
                      <a:pt x="88" y="138"/>
                      <a:pt x="8" y="138"/>
                      <a:pt x="4" y="138"/>
                    </a:cubicBezTo>
                    <a:cubicBezTo>
                      <a:pt x="4" y="134"/>
                      <a:pt x="4" y="77"/>
                      <a:pt x="4" y="73"/>
                    </a:cubicBezTo>
                    <a:cubicBezTo>
                      <a:pt x="8" y="73"/>
                      <a:pt x="88" y="73"/>
                      <a:pt x="92" y="73"/>
                    </a:cubicBezTo>
                    <a:cubicBezTo>
                      <a:pt x="92" y="77"/>
                      <a:pt x="92" y="134"/>
                      <a:pt x="92" y="138"/>
                    </a:cubicBezTo>
                    <a:close/>
                    <a:moveTo>
                      <a:pt x="184" y="279"/>
                    </a:moveTo>
                    <a:cubicBezTo>
                      <a:pt x="180" y="279"/>
                      <a:pt x="100" y="279"/>
                      <a:pt x="96" y="279"/>
                    </a:cubicBezTo>
                    <a:cubicBezTo>
                      <a:pt x="96" y="213"/>
                      <a:pt x="96" y="213"/>
                      <a:pt x="96" y="213"/>
                    </a:cubicBezTo>
                    <a:cubicBezTo>
                      <a:pt x="100" y="213"/>
                      <a:pt x="180" y="213"/>
                      <a:pt x="184" y="213"/>
                    </a:cubicBezTo>
                    <a:cubicBezTo>
                      <a:pt x="184" y="217"/>
                      <a:pt x="184" y="275"/>
                      <a:pt x="184" y="279"/>
                    </a:cubicBezTo>
                    <a:close/>
                    <a:moveTo>
                      <a:pt x="184" y="209"/>
                    </a:moveTo>
                    <a:cubicBezTo>
                      <a:pt x="96" y="209"/>
                      <a:pt x="96" y="209"/>
                      <a:pt x="96" y="209"/>
                    </a:cubicBezTo>
                    <a:cubicBezTo>
                      <a:pt x="96" y="143"/>
                      <a:pt x="96" y="143"/>
                      <a:pt x="96" y="143"/>
                    </a:cubicBezTo>
                    <a:cubicBezTo>
                      <a:pt x="184" y="143"/>
                      <a:pt x="184" y="143"/>
                      <a:pt x="184" y="143"/>
                    </a:cubicBezTo>
                    <a:cubicBezTo>
                      <a:pt x="184" y="147"/>
                      <a:pt x="184" y="204"/>
                      <a:pt x="184" y="209"/>
                    </a:cubicBezTo>
                    <a:close/>
                    <a:moveTo>
                      <a:pt x="184" y="138"/>
                    </a:moveTo>
                    <a:cubicBezTo>
                      <a:pt x="180" y="138"/>
                      <a:pt x="100" y="138"/>
                      <a:pt x="96" y="138"/>
                    </a:cubicBezTo>
                    <a:cubicBezTo>
                      <a:pt x="96" y="73"/>
                      <a:pt x="96" y="73"/>
                      <a:pt x="96" y="73"/>
                    </a:cubicBezTo>
                    <a:cubicBezTo>
                      <a:pt x="100" y="73"/>
                      <a:pt x="180" y="73"/>
                      <a:pt x="184" y="73"/>
                    </a:cubicBezTo>
                    <a:cubicBezTo>
                      <a:pt x="184" y="77"/>
                      <a:pt x="184" y="134"/>
                      <a:pt x="184" y="138"/>
                    </a:cubicBezTo>
                    <a:close/>
                    <a:moveTo>
                      <a:pt x="276" y="279"/>
                    </a:moveTo>
                    <a:cubicBezTo>
                      <a:pt x="272" y="279"/>
                      <a:pt x="193" y="279"/>
                      <a:pt x="188" y="279"/>
                    </a:cubicBezTo>
                    <a:cubicBezTo>
                      <a:pt x="188" y="213"/>
                      <a:pt x="188" y="213"/>
                      <a:pt x="188" y="213"/>
                    </a:cubicBezTo>
                    <a:cubicBezTo>
                      <a:pt x="193" y="213"/>
                      <a:pt x="272" y="213"/>
                      <a:pt x="276" y="213"/>
                    </a:cubicBezTo>
                    <a:lnTo>
                      <a:pt x="276" y="279"/>
                    </a:lnTo>
                    <a:close/>
                    <a:moveTo>
                      <a:pt x="276" y="209"/>
                    </a:moveTo>
                    <a:cubicBezTo>
                      <a:pt x="188" y="209"/>
                      <a:pt x="188" y="209"/>
                      <a:pt x="188" y="209"/>
                    </a:cubicBezTo>
                    <a:cubicBezTo>
                      <a:pt x="188" y="143"/>
                      <a:pt x="188" y="143"/>
                      <a:pt x="188" y="143"/>
                    </a:cubicBezTo>
                    <a:cubicBezTo>
                      <a:pt x="276" y="143"/>
                      <a:pt x="276" y="143"/>
                      <a:pt x="276" y="143"/>
                    </a:cubicBezTo>
                    <a:lnTo>
                      <a:pt x="276" y="209"/>
                    </a:lnTo>
                    <a:close/>
                    <a:moveTo>
                      <a:pt x="276" y="138"/>
                    </a:moveTo>
                    <a:cubicBezTo>
                      <a:pt x="272" y="138"/>
                      <a:pt x="193" y="138"/>
                      <a:pt x="188" y="138"/>
                    </a:cubicBezTo>
                    <a:cubicBezTo>
                      <a:pt x="188" y="73"/>
                      <a:pt x="188" y="73"/>
                      <a:pt x="188" y="73"/>
                    </a:cubicBezTo>
                    <a:cubicBezTo>
                      <a:pt x="193" y="73"/>
                      <a:pt x="272" y="73"/>
                      <a:pt x="276" y="73"/>
                    </a:cubicBezTo>
                    <a:lnTo>
                      <a:pt x="276" y="138"/>
                    </a:lnTo>
                    <a:close/>
                    <a:moveTo>
                      <a:pt x="368" y="279"/>
                    </a:moveTo>
                    <a:cubicBezTo>
                      <a:pt x="364" y="279"/>
                      <a:pt x="285" y="279"/>
                      <a:pt x="281" y="279"/>
                    </a:cubicBezTo>
                    <a:cubicBezTo>
                      <a:pt x="281" y="275"/>
                      <a:pt x="281" y="217"/>
                      <a:pt x="281" y="213"/>
                    </a:cubicBezTo>
                    <a:cubicBezTo>
                      <a:pt x="368" y="213"/>
                      <a:pt x="368" y="213"/>
                      <a:pt x="368" y="213"/>
                    </a:cubicBezTo>
                    <a:cubicBezTo>
                      <a:pt x="368" y="217"/>
                      <a:pt x="368" y="275"/>
                      <a:pt x="368" y="279"/>
                    </a:cubicBezTo>
                    <a:close/>
                    <a:moveTo>
                      <a:pt x="368" y="209"/>
                    </a:moveTo>
                    <a:cubicBezTo>
                      <a:pt x="364" y="209"/>
                      <a:pt x="285" y="209"/>
                      <a:pt x="281" y="209"/>
                    </a:cubicBezTo>
                    <a:cubicBezTo>
                      <a:pt x="281" y="204"/>
                      <a:pt x="281" y="147"/>
                      <a:pt x="281" y="143"/>
                    </a:cubicBezTo>
                    <a:cubicBezTo>
                      <a:pt x="285" y="143"/>
                      <a:pt x="364" y="143"/>
                      <a:pt x="368" y="143"/>
                    </a:cubicBezTo>
                    <a:cubicBezTo>
                      <a:pt x="368" y="147"/>
                      <a:pt x="368" y="204"/>
                      <a:pt x="368" y="209"/>
                    </a:cubicBezTo>
                    <a:close/>
                    <a:moveTo>
                      <a:pt x="368" y="138"/>
                    </a:moveTo>
                    <a:cubicBezTo>
                      <a:pt x="281" y="138"/>
                      <a:pt x="281" y="138"/>
                      <a:pt x="281" y="138"/>
                    </a:cubicBezTo>
                    <a:cubicBezTo>
                      <a:pt x="281" y="134"/>
                      <a:pt x="281" y="77"/>
                      <a:pt x="281" y="73"/>
                    </a:cubicBezTo>
                    <a:cubicBezTo>
                      <a:pt x="285" y="73"/>
                      <a:pt x="364" y="73"/>
                      <a:pt x="368" y="73"/>
                    </a:cubicBezTo>
                    <a:cubicBezTo>
                      <a:pt x="368" y="77"/>
                      <a:pt x="368" y="134"/>
                      <a:pt x="368" y="1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35708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31775"/>
            <a:ext cx="8229600" cy="668338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Közönségmérési mutatók a rendszerben</a:t>
            </a:r>
            <a:endParaRPr lang="hu-HU" sz="2400" dirty="0"/>
          </a:p>
        </p:txBody>
      </p:sp>
      <p:sp>
        <p:nvSpPr>
          <p:cNvPr id="3" name="Freeform 408"/>
          <p:cNvSpPr>
            <a:spLocks/>
          </p:cNvSpPr>
          <p:nvPr/>
        </p:nvSpPr>
        <p:spPr bwMode="gray">
          <a:xfrm>
            <a:off x="323850" y="762000"/>
            <a:ext cx="8496300" cy="936625"/>
          </a:xfrm>
          <a:custGeom>
            <a:avLst/>
            <a:gdLst>
              <a:gd name="T0" fmla="*/ 2116 w 4233"/>
              <a:gd name="T1" fmla="*/ 0 h 1047"/>
              <a:gd name="T2" fmla="*/ 0 w 4233"/>
              <a:gd name="T3" fmla="*/ 1047 h 1047"/>
              <a:gd name="T4" fmla="*/ 4233 w 4233"/>
              <a:gd name="T5" fmla="*/ 1047 h 1047"/>
              <a:gd name="T6" fmla="*/ 2116 w 4233"/>
              <a:gd name="T7" fmla="*/ 0 h 1047"/>
              <a:gd name="T8" fmla="*/ 0 60000 65536"/>
              <a:gd name="T9" fmla="*/ 0 60000 65536"/>
              <a:gd name="T10" fmla="*/ 0 60000 65536"/>
              <a:gd name="T11" fmla="*/ 0 60000 65536"/>
              <a:gd name="T12" fmla="*/ 0 w 4233"/>
              <a:gd name="T13" fmla="*/ 0 h 1047"/>
              <a:gd name="T14" fmla="*/ 4233 w 4233"/>
              <a:gd name="T15" fmla="*/ 1047 h 10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233" h="1047">
                <a:moveTo>
                  <a:pt x="2116" y="0"/>
                </a:moveTo>
                <a:lnTo>
                  <a:pt x="0" y="1047"/>
                </a:lnTo>
                <a:lnTo>
                  <a:pt x="4233" y="1047"/>
                </a:lnTo>
                <a:lnTo>
                  <a:pt x="2116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" name="Rectangle 409"/>
          <p:cNvSpPr>
            <a:spLocks noChangeArrowheads="1"/>
          </p:cNvSpPr>
          <p:nvPr/>
        </p:nvSpPr>
        <p:spPr bwMode="gray">
          <a:xfrm>
            <a:off x="323850" y="1771650"/>
            <a:ext cx="8496300" cy="7143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Rectangle 410"/>
          <p:cNvSpPr>
            <a:spLocks noChangeArrowheads="1"/>
          </p:cNvSpPr>
          <p:nvPr/>
        </p:nvSpPr>
        <p:spPr bwMode="gray">
          <a:xfrm>
            <a:off x="539750" y="5880100"/>
            <a:ext cx="8064500" cy="7143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411"/>
          <p:cNvSpPr>
            <a:spLocks noChangeArrowheads="1"/>
          </p:cNvSpPr>
          <p:nvPr/>
        </p:nvSpPr>
        <p:spPr bwMode="gray">
          <a:xfrm>
            <a:off x="466725" y="6024563"/>
            <a:ext cx="8210550" cy="71437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8" name="Rectangle 429"/>
          <p:cNvSpPr>
            <a:spLocks noChangeArrowheads="1"/>
          </p:cNvSpPr>
          <p:nvPr/>
        </p:nvSpPr>
        <p:spPr bwMode="gray">
          <a:xfrm>
            <a:off x="611188" y="1914525"/>
            <a:ext cx="2160587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9" name="Rectangle 430"/>
          <p:cNvSpPr>
            <a:spLocks noChangeArrowheads="1"/>
          </p:cNvSpPr>
          <p:nvPr/>
        </p:nvSpPr>
        <p:spPr bwMode="gray">
          <a:xfrm>
            <a:off x="755650" y="2058988"/>
            <a:ext cx="1871663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r>
              <a:rPr lang="hu-HU" sz="1400" b="1" dirty="0">
                <a:solidFill>
                  <a:schemeClr val="bg1"/>
                </a:solidFill>
              </a:rPr>
              <a:t>Alapmutatók: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 err="1">
                <a:solidFill>
                  <a:schemeClr val="bg1"/>
                </a:solidFill>
              </a:rPr>
              <a:t>Unique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Cookie</a:t>
            </a:r>
            <a:r>
              <a:rPr lang="hu-HU" sz="1400" dirty="0">
                <a:solidFill>
                  <a:schemeClr val="bg1"/>
                </a:solidFill>
              </a:rPr>
              <a:t> (egyedi </a:t>
            </a:r>
            <a:r>
              <a:rPr lang="hu-HU" sz="1400" dirty="0" err="1">
                <a:solidFill>
                  <a:schemeClr val="bg1"/>
                </a:solidFill>
              </a:rPr>
              <a:t>cookie</a:t>
            </a:r>
            <a:r>
              <a:rPr lang="hu-HU" sz="1400" dirty="0">
                <a:solidFill>
                  <a:schemeClr val="bg1"/>
                </a:solidFill>
              </a:rPr>
              <a:t>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Real </a:t>
            </a:r>
            <a:r>
              <a:rPr lang="hu-HU" sz="1400" dirty="0" err="1">
                <a:solidFill>
                  <a:schemeClr val="bg1"/>
                </a:solidFill>
              </a:rPr>
              <a:t>User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(Valós látogató)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 err="1">
                <a:solidFill>
                  <a:schemeClr val="bg1"/>
                </a:solidFill>
              </a:rPr>
              <a:t>Page</a:t>
            </a:r>
            <a:r>
              <a:rPr lang="hu-HU" sz="1400" dirty="0">
                <a:solidFill>
                  <a:schemeClr val="bg1"/>
                </a:solidFill>
              </a:rPr>
              <a:t> </a:t>
            </a:r>
            <a:r>
              <a:rPr lang="hu-HU" sz="1400" dirty="0" err="1">
                <a:solidFill>
                  <a:schemeClr val="bg1"/>
                </a:solidFill>
              </a:rPr>
              <a:t>View</a:t>
            </a: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(letöltés)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Visit</a:t>
            </a: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(Látogatás)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 err="1">
                <a:solidFill>
                  <a:schemeClr val="bg1"/>
                </a:solidFill>
              </a:rPr>
              <a:t>Reach</a:t>
            </a: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(Elérés)</a:t>
            </a:r>
          </a:p>
        </p:txBody>
      </p:sp>
      <p:sp>
        <p:nvSpPr>
          <p:cNvPr id="10" name="Rectangle 429"/>
          <p:cNvSpPr>
            <a:spLocks noChangeArrowheads="1"/>
          </p:cNvSpPr>
          <p:nvPr/>
        </p:nvSpPr>
        <p:spPr bwMode="gray">
          <a:xfrm>
            <a:off x="611188" y="5735638"/>
            <a:ext cx="2160587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Rectangle 429"/>
          <p:cNvSpPr>
            <a:spLocks noChangeArrowheads="1"/>
          </p:cNvSpPr>
          <p:nvPr/>
        </p:nvSpPr>
        <p:spPr bwMode="gray">
          <a:xfrm>
            <a:off x="3492500" y="1914525"/>
            <a:ext cx="2159000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Rectangle 430"/>
          <p:cNvSpPr>
            <a:spLocks noChangeArrowheads="1"/>
          </p:cNvSpPr>
          <p:nvPr/>
        </p:nvSpPr>
        <p:spPr bwMode="gray">
          <a:xfrm>
            <a:off x="3635375" y="2058988"/>
            <a:ext cx="1871663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b="1" dirty="0">
                <a:solidFill>
                  <a:schemeClr val="bg1"/>
                </a:solidFill>
              </a:rPr>
              <a:t>Átlagok: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oldalletöltésre eső időtartam,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látogatóra eső oldalletöltés,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egy látogatás átlagideje, 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átlagos látogatásszám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látogatók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látogatások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oldalletöltés – napi átlag</a:t>
            </a:r>
          </a:p>
          <a:p>
            <a:pPr>
              <a:spcBef>
                <a:spcPts val="300"/>
              </a:spcBef>
              <a:spcAft>
                <a:spcPts val="3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eltöltött idő – napi átlag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  <a:defRPr/>
            </a:pP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429"/>
          <p:cNvSpPr>
            <a:spLocks noChangeArrowheads="1"/>
          </p:cNvSpPr>
          <p:nvPr/>
        </p:nvSpPr>
        <p:spPr bwMode="gray">
          <a:xfrm>
            <a:off x="3492500" y="5735638"/>
            <a:ext cx="2159000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Rectangle 429"/>
          <p:cNvSpPr>
            <a:spLocks noChangeArrowheads="1"/>
          </p:cNvSpPr>
          <p:nvPr/>
        </p:nvSpPr>
        <p:spPr bwMode="gray">
          <a:xfrm>
            <a:off x="6372225" y="1914525"/>
            <a:ext cx="2160588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5" name="Rectangle 430"/>
          <p:cNvSpPr>
            <a:spLocks noChangeArrowheads="1"/>
          </p:cNvSpPr>
          <p:nvPr/>
        </p:nvSpPr>
        <p:spPr bwMode="gray">
          <a:xfrm>
            <a:off x="6516688" y="2058988"/>
            <a:ext cx="1871662" cy="3579812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r>
              <a:rPr lang="hu-HU" sz="1400" b="1" dirty="0">
                <a:solidFill>
                  <a:schemeClr val="bg1"/>
                </a:solidFill>
              </a:rPr>
              <a:t>Affinitás-indexek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Teljes populációra</a:t>
            </a:r>
          </a:p>
          <a:p>
            <a:pPr algn="ctr">
              <a:defRPr/>
            </a:pPr>
            <a:endParaRPr lang="hu-HU" sz="1400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hu-HU" sz="1400" dirty="0">
                <a:solidFill>
                  <a:schemeClr val="bg1"/>
                </a:solidFill>
              </a:rPr>
              <a:t>Internetező populációra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429"/>
          <p:cNvSpPr>
            <a:spLocks noChangeArrowheads="1"/>
          </p:cNvSpPr>
          <p:nvPr/>
        </p:nvSpPr>
        <p:spPr bwMode="gray">
          <a:xfrm>
            <a:off x="6372225" y="5735638"/>
            <a:ext cx="2160588" cy="73025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anchor="ctr"/>
          <a:lstStyle/>
          <a:p>
            <a:pPr algn="ctr">
              <a:defRPr/>
            </a:pP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73744" name="Gruppieren 18"/>
          <p:cNvGrpSpPr>
            <a:grpSpLocks noChangeAspect="1"/>
          </p:cNvGrpSpPr>
          <p:nvPr/>
        </p:nvGrpSpPr>
        <p:grpSpPr bwMode="auto">
          <a:xfrm>
            <a:off x="4114800" y="762000"/>
            <a:ext cx="914400" cy="911909"/>
            <a:chOff x="2185056" y="2335593"/>
            <a:chExt cx="1090800" cy="1090800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sp>
          <p:nvSpPr>
            <p:cNvPr id="18" name="Rechteck 19"/>
            <p:cNvSpPr>
              <a:spLocks noChangeAspect="1"/>
            </p:cNvSpPr>
            <p:nvPr/>
          </p:nvSpPr>
          <p:spPr bwMode="gray">
            <a:xfrm>
              <a:off x="2185056" y="2335593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3746" name="Freeform 49"/>
            <p:cNvSpPr>
              <a:spLocks noChangeAspect="1" noEditPoints="1"/>
            </p:cNvSpPr>
            <p:nvPr/>
          </p:nvSpPr>
          <p:spPr bwMode="auto">
            <a:xfrm>
              <a:off x="2336136" y="2766226"/>
              <a:ext cx="810000" cy="227224"/>
            </a:xfrm>
            <a:custGeom>
              <a:avLst/>
              <a:gdLst>
                <a:gd name="T0" fmla="*/ 236598 w 291"/>
                <a:gd name="T1" fmla="*/ 113612 h 82"/>
                <a:gd name="T2" fmla="*/ 211546 w 291"/>
                <a:gd name="T3" fmla="*/ 224453 h 82"/>
                <a:gd name="T4" fmla="*/ 158660 w 291"/>
                <a:gd name="T5" fmla="*/ 213369 h 82"/>
                <a:gd name="T6" fmla="*/ 125258 w 291"/>
                <a:gd name="T7" fmla="*/ 99757 h 82"/>
                <a:gd name="T8" fmla="*/ 91856 w 291"/>
                <a:gd name="T9" fmla="*/ 188430 h 82"/>
                <a:gd name="T10" fmla="*/ 41753 w 291"/>
                <a:gd name="T11" fmla="*/ 227224 h 82"/>
                <a:gd name="T12" fmla="*/ 13918 w 291"/>
                <a:gd name="T13" fmla="*/ 171804 h 82"/>
                <a:gd name="T14" fmla="*/ 0 w 291"/>
                <a:gd name="T15" fmla="*/ 11084 h 82"/>
                <a:gd name="T16" fmla="*/ 41753 w 291"/>
                <a:gd name="T17" fmla="*/ 11084 h 82"/>
                <a:gd name="T18" fmla="*/ 47320 w 291"/>
                <a:gd name="T19" fmla="*/ 99757 h 82"/>
                <a:gd name="T20" fmla="*/ 52887 w 291"/>
                <a:gd name="T21" fmla="*/ 188430 h 82"/>
                <a:gd name="T22" fmla="*/ 66804 w 291"/>
                <a:gd name="T23" fmla="*/ 166261 h 82"/>
                <a:gd name="T24" fmla="*/ 102990 w 291"/>
                <a:gd name="T25" fmla="*/ 69276 h 82"/>
                <a:gd name="T26" fmla="*/ 161443 w 291"/>
                <a:gd name="T27" fmla="*/ 108070 h 82"/>
                <a:gd name="T28" fmla="*/ 186495 w 291"/>
                <a:gd name="T29" fmla="*/ 191201 h 82"/>
                <a:gd name="T30" fmla="*/ 194845 w 291"/>
                <a:gd name="T31" fmla="*/ 144093 h 82"/>
                <a:gd name="T32" fmla="*/ 205979 w 291"/>
                <a:gd name="T33" fmla="*/ 41565 h 82"/>
                <a:gd name="T34" fmla="*/ 228247 w 291"/>
                <a:gd name="T35" fmla="*/ 0 h 82"/>
                <a:gd name="T36" fmla="*/ 489897 w 291"/>
                <a:gd name="T37" fmla="*/ 11084 h 82"/>
                <a:gd name="T38" fmla="*/ 481546 w 291"/>
                <a:gd name="T39" fmla="*/ 99757 h 82"/>
                <a:gd name="T40" fmla="*/ 473196 w 291"/>
                <a:gd name="T41" fmla="*/ 188430 h 82"/>
                <a:gd name="T42" fmla="*/ 459278 w 291"/>
                <a:gd name="T43" fmla="*/ 166261 h 82"/>
                <a:gd name="T44" fmla="*/ 425876 w 291"/>
                <a:gd name="T45" fmla="*/ 69276 h 82"/>
                <a:gd name="T46" fmla="*/ 367423 w 291"/>
                <a:gd name="T47" fmla="*/ 108070 h 82"/>
                <a:gd name="T48" fmla="*/ 336804 w 291"/>
                <a:gd name="T49" fmla="*/ 191201 h 82"/>
                <a:gd name="T50" fmla="*/ 331237 w 291"/>
                <a:gd name="T51" fmla="*/ 144093 h 82"/>
                <a:gd name="T52" fmla="*/ 322887 w 291"/>
                <a:gd name="T53" fmla="*/ 41565 h 82"/>
                <a:gd name="T54" fmla="*/ 300619 w 291"/>
                <a:gd name="T55" fmla="*/ 0 h 82"/>
                <a:gd name="T56" fmla="*/ 283918 w 291"/>
                <a:gd name="T57" fmla="*/ 41565 h 82"/>
                <a:gd name="T58" fmla="*/ 303402 w 291"/>
                <a:gd name="T59" fmla="*/ 213369 h 82"/>
                <a:gd name="T60" fmla="*/ 353505 w 291"/>
                <a:gd name="T61" fmla="*/ 224453 h 82"/>
                <a:gd name="T62" fmla="*/ 395258 w 291"/>
                <a:gd name="T63" fmla="*/ 127467 h 82"/>
                <a:gd name="T64" fmla="*/ 420309 w 291"/>
                <a:gd name="T65" fmla="*/ 160719 h 82"/>
                <a:gd name="T66" fmla="*/ 462062 w 291"/>
                <a:gd name="T67" fmla="*/ 227224 h 82"/>
                <a:gd name="T68" fmla="*/ 506598 w 291"/>
                <a:gd name="T69" fmla="*/ 193972 h 82"/>
                <a:gd name="T70" fmla="*/ 528866 w 291"/>
                <a:gd name="T71" fmla="*/ 22168 h 82"/>
                <a:gd name="T72" fmla="*/ 776598 w 291"/>
                <a:gd name="T73" fmla="*/ 2771 h 82"/>
                <a:gd name="T74" fmla="*/ 765464 w 291"/>
                <a:gd name="T75" fmla="*/ 74818 h 82"/>
                <a:gd name="T76" fmla="*/ 757113 w 291"/>
                <a:gd name="T77" fmla="*/ 169032 h 82"/>
                <a:gd name="T78" fmla="*/ 748763 w 291"/>
                <a:gd name="T79" fmla="*/ 188430 h 82"/>
                <a:gd name="T80" fmla="*/ 718144 w 291"/>
                <a:gd name="T81" fmla="*/ 83131 h 82"/>
                <a:gd name="T82" fmla="*/ 654124 w 291"/>
                <a:gd name="T83" fmla="*/ 83131 h 82"/>
                <a:gd name="T84" fmla="*/ 620722 w 291"/>
                <a:gd name="T85" fmla="*/ 188430 h 82"/>
                <a:gd name="T86" fmla="*/ 615155 w 291"/>
                <a:gd name="T87" fmla="*/ 169032 h 82"/>
                <a:gd name="T88" fmla="*/ 606804 w 291"/>
                <a:gd name="T89" fmla="*/ 74818 h 82"/>
                <a:gd name="T90" fmla="*/ 595670 w 291"/>
                <a:gd name="T91" fmla="*/ 2771 h 82"/>
                <a:gd name="T92" fmla="*/ 565052 w 291"/>
                <a:gd name="T93" fmla="*/ 24939 h 82"/>
                <a:gd name="T94" fmla="*/ 581753 w 291"/>
                <a:gd name="T95" fmla="*/ 193972 h 82"/>
                <a:gd name="T96" fmla="*/ 620722 w 291"/>
                <a:gd name="T97" fmla="*/ 227224 h 82"/>
                <a:gd name="T98" fmla="*/ 668041 w 291"/>
                <a:gd name="T99" fmla="*/ 157948 h 82"/>
                <a:gd name="T100" fmla="*/ 693093 w 291"/>
                <a:gd name="T101" fmla="*/ 127467 h 82"/>
                <a:gd name="T102" fmla="*/ 729278 w 291"/>
                <a:gd name="T103" fmla="*/ 224453 h 82"/>
                <a:gd name="T104" fmla="*/ 782165 w 291"/>
                <a:gd name="T105" fmla="*/ 213369 h 82"/>
                <a:gd name="T106" fmla="*/ 810000 w 291"/>
                <a:gd name="T107" fmla="*/ 41565 h 8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291" h="82">
                  <a:moveTo>
                    <a:pt x="89" y="4"/>
                  </a:moveTo>
                  <a:cubicBezTo>
                    <a:pt x="89" y="5"/>
                    <a:pt x="89" y="6"/>
                    <a:pt x="89" y="8"/>
                  </a:cubicBezTo>
                  <a:cubicBezTo>
                    <a:pt x="89" y="10"/>
                    <a:pt x="89" y="12"/>
                    <a:pt x="88" y="15"/>
                  </a:cubicBezTo>
                  <a:cubicBezTo>
                    <a:pt x="87" y="25"/>
                    <a:pt x="86" y="34"/>
                    <a:pt x="85" y="41"/>
                  </a:cubicBezTo>
                  <a:cubicBezTo>
                    <a:pt x="84" y="49"/>
                    <a:pt x="83" y="55"/>
                    <a:pt x="82" y="61"/>
                  </a:cubicBezTo>
                  <a:cubicBezTo>
                    <a:pt x="82" y="65"/>
                    <a:pt x="81" y="68"/>
                    <a:pt x="80" y="70"/>
                  </a:cubicBezTo>
                  <a:cubicBezTo>
                    <a:pt x="80" y="73"/>
                    <a:pt x="79" y="75"/>
                    <a:pt x="79" y="77"/>
                  </a:cubicBezTo>
                  <a:cubicBezTo>
                    <a:pt x="78" y="79"/>
                    <a:pt x="77" y="80"/>
                    <a:pt x="76" y="81"/>
                  </a:cubicBezTo>
                  <a:cubicBezTo>
                    <a:pt x="75" y="82"/>
                    <a:pt x="73" y="82"/>
                    <a:pt x="71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3" y="82"/>
                    <a:pt x="61" y="82"/>
                    <a:pt x="60" y="81"/>
                  </a:cubicBezTo>
                  <a:cubicBezTo>
                    <a:pt x="58" y="80"/>
                    <a:pt x="57" y="79"/>
                    <a:pt x="57" y="77"/>
                  </a:cubicBezTo>
                  <a:cubicBezTo>
                    <a:pt x="56" y="75"/>
                    <a:pt x="55" y="72"/>
                    <a:pt x="54" y="69"/>
                  </a:cubicBezTo>
                  <a:cubicBezTo>
                    <a:pt x="53" y="65"/>
                    <a:pt x="51" y="61"/>
                    <a:pt x="50" y="58"/>
                  </a:cubicBezTo>
                  <a:cubicBezTo>
                    <a:pt x="49" y="54"/>
                    <a:pt x="48" y="50"/>
                    <a:pt x="47" y="46"/>
                  </a:cubicBezTo>
                  <a:cubicBezTo>
                    <a:pt x="46" y="42"/>
                    <a:pt x="45" y="39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9"/>
                    <a:pt x="42" y="42"/>
                    <a:pt x="41" y="46"/>
                  </a:cubicBezTo>
                  <a:cubicBezTo>
                    <a:pt x="40" y="49"/>
                    <a:pt x="39" y="53"/>
                    <a:pt x="37" y="57"/>
                  </a:cubicBezTo>
                  <a:cubicBezTo>
                    <a:pt x="36" y="61"/>
                    <a:pt x="35" y="64"/>
                    <a:pt x="33" y="68"/>
                  </a:cubicBezTo>
                  <a:cubicBezTo>
                    <a:pt x="32" y="72"/>
                    <a:pt x="31" y="75"/>
                    <a:pt x="30" y="77"/>
                  </a:cubicBezTo>
                  <a:cubicBezTo>
                    <a:pt x="29" y="79"/>
                    <a:pt x="28" y="80"/>
                    <a:pt x="26" y="81"/>
                  </a:cubicBezTo>
                  <a:cubicBezTo>
                    <a:pt x="25" y="82"/>
                    <a:pt x="23" y="82"/>
                    <a:pt x="21" y="82"/>
                  </a:cubicBezTo>
                  <a:cubicBezTo>
                    <a:pt x="15" y="82"/>
                    <a:pt x="15" y="82"/>
                    <a:pt x="15" y="82"/>
                  </a:cubicBezTo>
                  <a:cubicBezTo>
                    <a:pt x="13" y="82"/>
                    <a:pt x="12" y="82"/>
                    <a:pt x="10" y="81"/>
                  </a:cubicBezTo>
                  <a:cubicBezTo>
                    <a:pt x="9" y="80"/>
                    <a:pt x="8" y="79"/>
                    <a:pt x="8" y="77"/>
                  </a:cubicBezTo>
                  <a:cubicBezTo>
                    <a:pt x="7" y="75"/>
                    <a:pt x="7" y="73"/>
                    <a:pt x="6" y="70"/>
                  </a:cubicBezTo>
                  <a:cubicBezTo>
                    <a:pt x="6" y="68"/>
                    <a:pt x="6" y="65"/>
                    <a:pt x="5" y="62"/>
                  </a:cubicBezTo>
                  <a:cubicBezTo>
                    <a:pt x="4" y="56"/>
                    <a:pt x="4" y="49"/>
                    <a:pt x="3" y="42"/>
                  </a:cubicBezTo>
                  <a:cubicBezTo>
                    <a:pt x="2" y="34"/>
                    <a:pt x="1" y="26"/>
                    <a:pt x="1" y="15"/>
                  </a:cubicBezTo>
                  <a:cubicBezTo>
                    <a:pt x="1" y="14"/>
                    <a:pt x="1" y="12"/>
                    <a:pt x="0" y="9"/>
                  </a:cubicBezTo>
                  <a:cubicBezTo>
                    <a:pt x="0" y="7"/>
                    <a:pt x="0" y="5"/>
                    <a:pt x="0" y="4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1"/>
                    <a:pt x="5" y="0"/>
                    <a:pt x="7" y="0"/>
                  </a:cubicBezTo>
                  <a:cubicBezTo>
                    <a:pt x="9" y="0"/>
                    <a:pt x="11" y="0"/>
                    <a:pt x="12" y="1"/>
                  </a:cubicBezTo>
                  <a:cubicBezTo>
                    <a:pt x="14" y="1"/>
                    <a:pt x="14" y="2"/>
                    <a:pt x="15" y="4"/>
                  </a:cubicBezTo>
                  <a:cubicBezTo>
                    <a:pt x="15" y="6"/>
                    <a:pt x="15" y="8"/>
                    <a:pt x="15" y="9"/>
                  </a:cubicBezTo>
                  <a:cubicBezTo>
                    <a:pt x="15" y="11"/>
                    <a:pt x="15" y="13"/>
                    <a:pt x="15" y="15"/>
                  </a:cubicBezTo>
                  <a:cubicBezTo>
                    <a:pt x="16" y="20"/>
                    <a:pt x="16" y="24"/>
                    <a:pt x="16" y="27"/>
                  </a:cubicBezTo>
                  <a:cubicBezTo>
                    <a:pt x="16" y="31"/>
                    <a:pt x="17" y="34"/>
                    <a:pt x="17" y="36"/>
                  </a:cubicBezTo>
                  <a:cubicBezTo>
                    <a:pt x="17" y="39"/>
                    <a:pt x="17" y="42"/>
                    <a:pt x="17" y="44"/>
                  </a:cubicBezTo>
                  <a:cubicBezTo>
                    <a:pt x="17" y="47"/>
                    <a:pt x="18" y="49"/>
                    <a:pt x="18" y="52"/>
                  </a:cubicBezTo>
                  <a:cubicBezTo>
                    <a:pt x="18" y="55"/>
                    <a:pt x="18" y="58"/>
                    <a:pt x="19" y="61"/>
                  </a:cubicBezTo>
                  <a:cubicBezTo>
                    <a:pt x="19" y="64"/>
                    <a:pt x="19" y="66"/>
                    <a:pt x="19" y="68"/>
                  </a:cubicBezTo>
                  <a:cubicBezTo>
                    <a:pt x="19" y="69"/>
                    <a:pt x="19" y="69"/>
                    <a:pt x="20" y="69"/>
                  </a:cubicBezTo>
                  <a:cubicBezTo>
                    <a:pt x="20" y="69"/>
                    <a:pt x="20" y="69"/>
                    <a:pt x="20" y="69"/>
                  </a:cubicBezTo>
                  <a:cubicBezTo>
                    <a:pt x="21" y="69"/>
                    <a:pt x="21" y="69"/>
                    <a:pt x="21" y="68"/>
                  </a:cubicBezTo>
                  <a:cubicBezTo>
                    <a:pt x="22" y="66"/>
                    <a:pt x="23" y="63"/>
                    <a:pt x="24" y="60"/>
                  </a:cubicBezTo>
                  <a:cubicBezTo>
                    <a:pt x="25" y="57"/>
                    <a:pt x="26" y="53"/>
                    <a:pt x="27" y="50"/>
                  </a:cubicBezTo>
                  <a:cubicBezTo>
                    <a:pt x="28" y="46"/>
                    <a:pt x="29" y="43"/>
                    <a:pt x="30" y="39"/>
                  </a:cubicBezTo>
                  <a:cubicBezTo>
                    <a:pt x="31" y="36"/>
                    <a:pt x="32" y="33"/>
                    <a:pt x="33" y="30"/>
                  </a:cubicBezTo>
                  <a:cubicBezTo>
                    <a:pt x="34" y="28"/>
                    <a:pt x="35" y="26"/>
                    <a:pt x="37" y="25"/>
                  </a:cubicBezTo>
                  <a:cubicBezTo>
                    <a:pt x="38" y="24"/>
                    <a:pt x="41" y="24"/>
                    <a:pt x="44" y="24"/>
                  </a:cubicBezTo>
                  <a:cubicBezTo>
                    <a:pt x="48" y="24"/>
                    <a:pt x="51" y="24"/>
                    <a:pt x="52" y="25"/>
                  </a:cubicBezTo>
                  <a:cubicBezTo>
                    <a:pt x="54" y="26"/>
                    <a:pt x="55" y="28"/>
                    <a:pt x="56" y="30"/>
                  </a:cubicBezTo>
                  <a:cubicBezTo>
                    <a:pt x="56" y="33"/>
                    <a:pt x="57" y="36"/>
                    <a:pt x="58" y="39"/>
                  </a:cubicBezTo>
                  <a:cubicBezTo>
                    <a:pt x="59" y="43"/>
                    <a:pt x="60" y="46"/>
                    <a:pt x="61" y="50"/>
                  </a:cubicBezTo>
                  <a:cubicBezTo>
                    <a:pt x="62" y="53"/>
                    <a:pt x="63" y="57"/>
                    <a:pt x="64" y="60"/>
                  </a:cubicBezTo>
                  <a:cubicBezTo>
                    <a:pt x="65" y="63"/>
                    <a:pt x="66" y="66"/>
                    <a:pt x="67" y="68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68" y="69"/>
                    <a:pt x="68" y="69"/>
                    <a:pt x="68" y="69"/>
                  </a:cubicBezTo>
                  <a:cubicBezTo>
                    <a:pt x="68" y="69"/>
                    <a:pt x="68" y="69"/>
                    <a:pt x="68" y="68"/>
                  </a:cubicBezTo>
                  <a:cubicBezTo>
                    <a:pt x="69" y="66"/>
                    <a:pt x="69" y="64"/>
                    <a:pt x="69" y="61"/>
                  </a:cubicBezTo>
                  <a:cubicBezTo>
                    <a:pt x="69" y="59"/>
                    <a:pt x="70" y="56"/>
                    <a:pt x="70" y="52"/>
                  </a:cubicBezTo>
                  <a:cubicBezTo>
                    <a:pt x="71" y="49"/>
                    <a:pt x="71" y="47"/>
                    <a:pt x="71" y="44"/>
                  </a:cubicBezTo>
                  <a:cubicBezTo>
                    <a:pt x="71" y="42"/>
                    <a:pt x="72" y="39"/>
                    <a:pt x="72" y="36"/>
                  </a:cubicBezTo>
                  <a:cubicBezTo>
                    <a:pt x="72" y="34"/>
                    <a:pt x="72" y="30"/>
                    <a:pt x="73" y="27"/>
                  </a:cubicBezTo>
                  <a:cubicBezTo>
                    <a:pt x="73" y="24"/>
                    <a:pt x="73" y="20"/>
                    <a:pt x="74" y="15"/>
                  </a:cubicBezTo>
                  <a:cubicBezTo>
                    <a:pt x="74" y="14"/>
                    <a:pt x="74" y="12"/>
                    <a:pt x="74" y="10"/>
                  </a:cubicBezTo>
                  <a:cubicBezTo>
                    <a:pt x="74" y="8"/>
                    <a:pt x="75" y="6"/>
                    <a:pt x="75" y="4"/>
                  </a:cubicBezTo>
                  <a:cubicBezTo>
                    <a:pt x="75" y="3"/>
                    <a:pt x="76" y="2"/>
                    <a:pt x="77" y="1"/>
                  </a:cubicBezTo>
                  <a:cubicBezTo>
                    <a:pt x="78" y="0"/>
                    <a:pt x="80" y="0"/>
                    <a:pt x="82" y="0"/>
                  </a:cubicBezTo>
                  <a:cubicBezTo>
                    <a:pt x="87" y="0"/>
                    <a:pt x="89" y="2"/>
                    <a:pt x="89" y="4"/>
                  </a:cubicBezTo>
                  <a:close/>
                  <a:moveTo>
                    <a:pt x="183" y="0"/>
                  </a:moveTo>
                  <a:cubicBezTo>
                    <a:pt x="181" y="0"/>
                    <a:pt x="179" y="0"/>
                    <a:pt x="178" y="1"/>
                  </a:cubicBezTo>
                  <a:cubicBezTo>
                    <a:pt x="177" y="2"/>
                    <a:pt x="176" y="3"/>
                    <a:pt x="176" y="4"/>
                  </a:cubicBezTo>
                  <a:cubicBezTo>
                    <a:pt x="176" y="6"/>
                    <a:pt x="176" y="8"/>
                    <a:pt x="175" y="10"/>
                  </a:cubicBezTo>
                  <a:cubicBezTo>
                    <a:pt x="175" y="12"/>
                    <a:pt x="175" y="14"/>
                    <a:pt x="175" y="15"/>
                  </a:cubicBezTo>
                  <a:cubicBezTo>
                    <a:pt x="175" y="20"/>
                    <a:pt x="174" y="24"/>
                    <a:pt x="174" y="27"/>
                  </a:cubicBezTo>
                  <a:cubicBezTo>
                    <a:pt x="174" y="30"/>
                    <a:pt x="173" y="34"/>
                    <a:pt x="173" y="36"/>
                  </a:cubicBezTo>
                  <a:cubicBezTo>
                    <a:pt x="173" y="39"/>
                    <a:pt x="172" y="42"/>
                    <a:pt x="172" y="44"/>
                  </a:cubicBezTo>
                  <a:cubicBezTo>
                    <a:pt x="172" y="47"/>
                    <a:pt x="172" y="49"/>
                    <a:pt x="171" y="52"/>
                  </a:cubicBezTo>
                  <a:cubicBezTo>
                    <a:pt x="171" y="56"/>
                    <a:pt x="171" y="59"/>
                    <a:pt x="170" y="61"/>
                  </a:cubicBezTo>
                  <a:cubicBezTo>
                    <a:pt x="170" y="64"/>
                    <a:pt x="170" y="66"/>
                    <a:pt x="170" y="68"/>
                  </a:cubicBezTo>
                  <a:cubicBezTo>
                    <a:pt x="169" y="69"/>
                    <a:pt x="169" y="69"/>
                    <a:pt x="169" y="69"/>
                  </a:cubicBezTo>
                  <a:cubicBezTo>
                    <a:pt x="168" y="69"/>
                    <a:pt x="168" y="69"/>
                    <a:pt x="168" y="69"/>
                  </a:cubicBezTo>
                  <a:cubicBezTo>
                    <a:pt x="168" y="69"/>
                    <a:pt x="168" y="69"/>
                    <a:pt x="168" y="68"/>
                  </a:cubicBezTo>
                  <a:cubicBezTo>
                    <a:pt x="167" y="66"/>
                    <a:pt x="166" y="63"/>
                    <a:pt x="165" y="60"/>
                  </a:cubicBezTo>
                  <a:cubicBezTo>
                    <a:pt x="164" y="57"/>
                    <a:pt x="163" y="53"/>
                    <a:pt x="162" y="50"/>
                  </a:cubicBezTo>
                  <a:cubicBezTo>
                    <a:pt x="161" y="46"/>
                    <a:pt x="160" y="43"/>
                    <a:pt x="159" y="39"/>
                  </a:cubicBezTo>
                  <a:cubicBezTo>
                    <a:pt x="158" y="36"/>
                    <a:pt x="158" y="33"/>
                    <a:pt x="157" y="30"/>
                  </a:cubicBezTo>
                  <a:cubicBezTo>
                    <a:pt x="156" y="28"/>
                    <a:pt x="155" y="26"/>
                    <a:pt x="153" y="25"/>
                  </a:cubicBezTo>
                  <a:cubicBezTo>
                    <a:pt x="152" y="24"/>
                    <a:pt x="149" y="24"/>
                    <a:pt x="146" y="24"/>
                  </a:cubicBezTo>
                  <a:cubicBezTo>
                    <a:pt x="142" y="24"/>
                    <a:pt x="139" y="24"/>
                    <a:pt x="138" y="25"/>
                  </a:cubicBezTo>
                  <a:cubicBezTo>
                    <a:pt x="136" y="26"/>
                    <a:pt x="135" y="28"/>
                    <a:pt x="134" y="30"/>
                  </a:cubicBezTo>
                  <a:cubicBezTo>
                    <a:pt x="134" y="33"/>
                    <a:pt x="133" y="36"/>
                    <a:pt x="132" y="39"/>
                  </a:cubicBezTo>
                  <a:cubicBezTo>
                    <a:pt x="130" y="43"/>
                    <a:pt x="129" y="46"/>
                    <a:pt x="128" y="50"/>
                  </a:cubicBezTo>
                  <a:cubicBezTo>
                    <a:pt x="127" y="53"/>
                    <a:pt x="126" y="57"/>
                    <a:pt x="125" y="60"/>
                  </a:cubicBezTo>
                  <a:cubicBezTo>
                    <a:pt x="124" y="63"/>
                    <a:pt x="123" y="66"/>
                    <a:pt x="122" y="68"/>
                  </a:cubicBezTo>
                  <a:cubicBezTo>
                    <a:pt x="122" y="69"/>
                    <a:pt x="122" y="69"/>
                    <a:pt x="121" y="69"/>
                  </a:cubicBezTo>
                  <a:cubicBezTo>
                    <a:pt x="121" y="69"/>
                    <a:pt x="121" y="69"/>
                    <a:pt x="121" y="69"/>
                  </a:cubicBezTo>
                  <a:cubicBezTo>
                    <a:pt x="121" y="69"/>
                    <a:pt x="120" y="69"/>
                    <a:pt x="120" y="68"/>
                  </a:cubicBezTo>
                  <a:cubicBezTo>
                    <a:pt x="120" y="66"/>
                    <a:pt x="120" y="64"/>
                    <a:pt x="120" y="61"/>
                  </a:cubicBezTo>
                  <a:cubicBezTo>
                    <a:pt x="119" y="58"/>
                    <a:pt x="119" y="55"/>
                    <a:pt x="119" y="52"/>
                  </a:cubicBezTo>
                  <a:cubicBezTo>
                    <a:pt x="119" y="49"/>
                    <a:pt x="119" y="47"/>
                    <a:pt x="118" y="44"/>
                  </a:cubicBezTo>
                  <a:cubicBezTo>
                    <a:pt x="118" y="42"/>
                    <a:pt x="118" y="39"/>
                    <a:pt x="118" y="36"/>
                  </a:cubicBezTo>
                  <a:cubicBezTo>
                    <a:pt x="118" y="34"/>
                    <a:pt x="117" y="31"/>
                    <a:pt x="117" y="27"/>
                  </a:cubicBezTo>
                  <a:cubicBezTo>
                    <a:pt x="117" y="24"/>
                    <a:pt x="117" y="20"/>
                    <a:pt x="116" y="15"/>
                  </a:cubicBezTo>
                  <a:cubicBezTo>
                    <a:pt x="116" y="13"/>
                    <a:pt x="116" y="11"/>
                    <a:pt x="116" y="9"/>
                  </a:cubicBezTo>
                  <a:cubicBezTo>
                    <a:pt x="116" y="8"/>
                    <a:pt x="116" y="6"/>
                    <a:pt x="116" y="4"/>
                  </a:cubicBezTo>
                  <a:cubicBezTo>
                    <a:pt x="116" y="2"/>
                    <a:pt x="115" y="1"/>
                    <a:pt x="113" y="1"/>
                  </a:cubicBezTo>
                  <a:cubicBezTo>
                    <a:pt x="112" y="0"/>
                    <a:pt x="110" y="0"/>
                    <a:pt x="108" y="0"/>
                  </a:cubicBezTo>
                  <a:cubicBezTo>
                    <a:pt x="106" y="0"/>
                    <a:pt x="104" y="1"/>
                    <a:pt x="103" y="1"/>
                  </a:cubicBezTo>
                  <a:cubicBezTo>
                    <a:pt x="102" y="2"/>
                    <a:pt x="101" y="3"/>
                    <a:pt x="101" y="4"/>
                  </a:cubicBezTo>
                  <a:cubicBezTo>
                    <a:pt x="101" y="5"/>
                    <a:pt x="101" y="7"/>
                    <a:pt x="102" y="9"/>
                  </a:cubicBezTo>
                  <a:cubicBezTo>
                    <a:pt x="102" y="12"/>
                    <a:pt x="102" y="14"/>
                    <a:pt x="102" y="15"/>
                  </a:cubicBezTo>
                  <a:cubicBezTo>
                    <a:pt x="103" y="26"/>
                    <a:pt x="103" y="34"/>
                    <a:pt x="104" y="42"/>
                  </a:cubicBezTo>
                  <a:cubicBezTo>
                    <a:pt x="105" y="49"/>
                    <a:pt x="106" y="56"/>
                    <a:pt x="106" y="62"/>
                  </a:cubicBezTo>
                  <a:cubicBezTo>
                    <a:pt x="107" y="65"/>
                    <a:pt x="107" y="68"/>
                    <a:pt x="108" y="70"/>
                  </a:cubicBezTo>
                  <a:cubicBezTo>
                    <a:pt x="108" y="73"/>
                    <a:pt x="109" y="75"/>
                    <a:pt x="109" y="77"/>
                  </a:cubicBezTo>
                  <a:cubicBezTo>
                    <a:pt x="110" y="79"/>
                    <a:pt x="110" y="80"/>
                    <a:pt x="112" y="81"/>
                  </a:cubicBezTo>
                  <a:cubicBezTo>
                    <a:pt x="113" y="82"/>
                    <a:pt x="114" y="82"/>
                    <a:pt x="117" y="82"/>
                  </a:cubicBezTo>
                  <a:cubicBezTo>
                    <a:pt x="122" y="82"/>
                    <a:pt x="122" y="82"/>
                    <a:pt x="122" y="82"/>
                  </a:cubicBezTo>
                  <a:cubicBezTo>
                    <a:pt x="124" y="82"/>
                    <a:pt x="126" y="82"/>
                    <a:pt x="127" y="81"/>
                  </a:cubicBezTo>
                  <a:cubicBezTo>
                    <a:pt x="129" y="80"/>
                    <a:pt x="130" y="79"/>
                    <a:pt x="131" y="77"/>
                  </a:cubicBezTo>
                  <a:cubicBezTo>
                    <a:pt x="132" y="75"/>
                    <a:pt x="133" y="72"/>
                    <a:pt x="135" y="68"/>
                  </a:cubicBezTo>
                  <a:cubicBezTo>
                    <a:pt x="136" y="64"/>
                    <a:pt x="137" y="61"/>
                    <a:pt x="139" y="57"/>
                  </a:cubicBezTo>
                  <a:cubicBezTo>
                    <a:pt x="140" y="53"/>
                    <a:pt x="141" y="49"/>
                    <a:pt x="142" y="46"/>
                  </a:cubicBezTo>
                  <a:cubicBezTo>
                    <a:pt x="143" y="42"/>
                    <a:pt x="144" y="39"/>
                    <a:pt x="145" y="36"/>
                  </a:cubicBezTo>
                  <a:cubicBezTo>
                    <a:pt x="146" y="36"/>
                    <a:pt x="146" y="36"/>
                    <a:pt x="146" y="36"/>
                  </a:cubicBezTo>
                  <a:cubicBezTo>
                    <a:pt x="146" y="39"/>
                    <a:pt x="147" y="42"/>
                    <a:pt x="148" y="46"/>
                  </a:cubicBezTo>
                  <a:cubicBezTo>
                    <a:pt x="149" y="50"/>
                    <a:pt x="150" y="54"/>
                    <a:pt x="151" y="58"/>
                  </a:cubicBezTo>
                  <a:cubicBezTo>
                    <a:pt x="153" y="61"/>
                    <a:pt x="154" y="65"/>
                    <a:pt x="155" y="69"/>
                  </a:cubicBezTo>
                  <a:cubicBezTo>
                    <a:pt x="156" y="72"/>
                    <a:pt x="157" y="75"/>
                    <a:pt x="158" y="77"/>
                  </a:cubicBezTo>
                  <a:cubicBezTo>
                    <a:pt x="159" y="79"/>
                    <a:pt x="160" y="80"/>
                    <a:pt x="161" y="81"/>
                  </a:cubicBezTo>
                  <a:cubicBezTo>
                    <a:pt x="162" y="82"/>
                    <a:pt x="164" y="82"/>
                    <a:pt x="166" y="82"/>
                  </a:cubicBezTo>
                  <a:cubicBezTo>
                    <a:pt x="172" y="82"/>
                    <a:pt x="172" y="82"/>
                    <a:pt x="172" y="82"/>
                  </a:cubicBezTo>
                  <a:cubicBezTo>
                    <a:pt x="175" y="82"/>
                    <a:pt x="176" y="82"/>
                    <a:pt x="177" y="81"/>
                  </a:cubicBezTo>
                  <a:cubicBezTo>
                    <a:pt x="178" y="80"/>
                    <a:pt x="179" y="79"/>
                    <a:pt x="180" y="77"/>
                  </a:cubicBezTo>
                  <a:cubicBezTo>
                    <a:pt x="181" y="75"/>
                    <a:pt x="181" y="73"/>
                    <a:pt x="182" y="70"/>
                  </a:cubicBezTo>
                  <a:cubicBezTo>
                    <a:pt x="182" y="68"/>
                    <a:pt x="183" y="65"/>
                    <a:pt x="183" y="61"/>
                  </a:cubicBezTo>
                  <a:cubicBezTo>
                    <a:pt x="184" y="55"/>
                    <a:pt x="185" y="49"/>
                    <a:pt x="186" y="41"/>
                  </a:cubicBezTo>
                  <a:cubicBezTo>
                    <a:pt x="188" y="34"/>
                    <a:pt x="189" y="25"/>
                    <a:pt x="189" y="15"/>
                  </a:cubicBezTo>
                  <a:cubicBezTo>
                    <a:pt x="190" y="12"/>
                    <a:pt x="190" y="10"/>
                    <a:pt x="190" y="8"/>
                  </a:cubicBezTo>
                  <a:cubicBezTo>
                    <a:pt x="190" y="6"/>
                    <a:pt x="190" y="5"/>
                    <a:pt x="190" y="4"/>
                  </a:cubicBezTo>
                  <a:cubicBezTo>
                    <a:pt x="190" y="2"/>
                    <a:pt x="188" y="0"/>
                    <a:pt x="183" y="0"/>
                  </a:cubicBezTo>
                  <a:close/>
                  <a:moveTo>
                    <a:pt x="284" y="0"/>
                  </a:moveTo>
                  <a:cubicBezTo>
                    <a:pt x="282" y="0"/>
                    <a:pt x="280" y="0"/>
                    <a:pt x="279" y="1"/>
                  </a:cubicBezTo>
                  <a:cubicBezTo>
                    <a:pt x="278" y="2"/>
                    <a:pt x="277" y="3"/>
                    <a:pt x="277" y="4"/>
                  </a:cubicBezTo>
                  <a:cubicBezTo>
                    <a:pt x="277" y="6"/>
                    <a:pt x="277" y="8"/>
                    <a:pt x="277" y="10"/>
                  </a:cubicBezTo>
                  <a:cubicBezTo>
                    <a:pt x="276" y="12"/>
                    <a:pt x="276" y="14"/>
                    <a:pt x="276" y="15"/>
                  </a:cubicBezTo>
                  <a:cubicBezTo>
                    <a:pt x="276" y="20"/>
                    <a:pt x="275" y="24"/>
                    <a:pt x="275" y="27"/>
                  </a:cubicBezTo>
                  <a:cubicBezTo>
                    <a:pt x="275" y="30"/>
                    <a:pt x="274" y="34"/>
                    <a:pt x="274" y="36"/>
                  </a:cubicBezTo>
                  <a:cubicBezTo>
                    <a:pt x="274" y="39"/>
                    <a:pt x="274" y="42"/>
                    <a:pt x="273" y="44"/>
                  </a:cubicBezTo>
                  <a:cubicBezTo>
                    <a:pt x="273" y="47"/>
                    <a:pt x="273" y="49"/>
                    <a:pt x="273" y="52"/>
                  </a:cubicBezTo>
                  <a:cubicBezTo>
                    <a:pt x="272" y="56"/>
                    <a:pt x="272" y="59"/>
                    <a:pt x="272" y="61"/>
                  </a:cubicBezTo>
                  <a:cubicBezTo>
                    <a:pt x="271" y="64"/>
                    <a:pt x="271" y="66"/>
                    <a:pt x="271" y="68"/>
                  </a:cubicBezTo>
                  <a:cubicBezTo>
                    <a:pt x="271" y="69"/>
                    <a:pt x="270" y="69"/>
                    <a:pt x="270" y="69"/>
                  </a:cubicBezTo>
                  <a:cubicBezTo>
                    <a:pt x="270" y="69"/>
                    <a:pt x="270" y="69"/>
                    <a:pt x="270" y="69"/>
                  </a:cubicBezTo>
                  <a:cubicBezTo>
                    <a:pt x="269" y="69"/>
                    <a:pt x="269" y="69"/>
                    <a:pt x="269" y="68"/>
                  </a:cubicBezTo>
                  <a:cubicBezTo>
                    <a:pt x="268" y="66"/>
                    <a:pt x="267" y="63"/>
                    <a:pt x="266" y="60"/>
                  </a:cubicBezTo>
                  <a:cubicBezTo>
                    <a:pt x="266" y="57"/>
                    <a:pt x="265" y="53"/>
                    <a:pt x="264" y="50"/>
                  </a:cubicBezTo>
                  <a:cubicBezTo>
                    <a:pt x="263" y="46"/>
                    <a:pt x="262" y="43"/>
                    <a:pt x="261" y="39"/>
                  </a:cubicBezTo>
                  <a:cubicBezTo>
                    <a:pt x="260" y="36"/>
                    <a:pt x="259" y="33"/>
                    <a:pt x="258" y="30"/>
                  </a:cubicBezTo>
                  <a:cubicBezTo>
                    <a:pt x="257" y="28"/>
                    <a:pt x="256" y="26"/>
                    <a:pt x="255" y="25"/>
                  </a:cubicBezTo>
                  <a:cubicBezTo>
                    <a:pt x="253" y="24"/>
                    <a:pt x="250" y="24"/>
                    <a:pt x="247" y="24"/>
                  </a:cubicBezTo>
                  <a:cubicBezTo>
                    <a:pt x="243" y="24"/>
                    <a:pt x="241" y="24"/>
                    <a:pt x="239" y="25"/>
                  </a:cubicBezTo>
                  <a:cubicBezTo>
                    <a:pt x="237" y="26"/>
                    <a:pt x="236" y="28"/>
                    <a:pt x="235" y="30"/>
                  </a:cubicBezTo>
                  <a:cubicBezTo>
                    <a:pt x="235" y="33"/>
                    <a:pt x="234" y="36"/>
                    <a:pt x="233" y="39"/>
                  </a:cubicBezTo>
                  <a:cubicBezTo>
                    <a:pt x="232" y="43"/>
                    <a:pt x="230" y="46"/>
                    <a:pt x="229" y="50"/>
                  </a:cubicBezTo>
                  <a:cubicBezTo>
                    <a:pt x="228" y="53"/>
                    <a:pt x="227" y="57"/>
                    <a:pt x="226" y="60"/>
                  </a:cubicBezTo>
                  <a:cubicBezTo>
                    <a:pt x="225" y="63"/>
                    <a:pt x="224" y="66"/>
                    <a:pt x="223" y="68"/>
                  </a:cubicBezTo>
                  <a:cubicBezTo>
                    <a:pt x="223" y="69"/>
                    <a:pt x="223" y="69"/>
                    <a:pt x="223" y="69"/>
                  </a:cubicBezTo>
                  <a:cubicBezTo>
                    <a:pt x="222" y="69"/>
                    <a:pt x="222" y="69"/>
                    <a:pt x="222" y="69"/>
                  </a:cubicBezTo>
                  <a:cubicBezTo>
                    <a:pt x="222" y="69"/>
                    <a:pt x="221" y="69"/>
                    <a:pt x="221" y="68"/>
                  </a:cubicBezTo>
                  <a:cubicBezTo>
                    <a:pt x="221" y="66"/>
                    <a:pt x="221" y="64"/>
                    <a:pt x="221" y="61"/>
                  </a:cubicBezTo>
                  <a:cubicBezTo>
                    <a:pt x="221" y="58"/>
                    <a:pt x="220" y="55"/>
                    <a:pt x="220" y="52"/>
                  </a:cubicBezTo>
                  <a:cubicBezTo>
                    <a:pt x="220" y="49"/>
                    <a:pt x="220" y="47"/>
                    <a:pt x="220" y="44"/>
                  </a:cubicBezTo>
                  <a:cubicBezTo>
                    <a:pt x="219" y="42"/>
                    <a:pt x="219" y="39"/>
                    <a:pt x="219" y="36"/>
                  </a:cubicBezTo>
                  <a:cubicBezTo>
                    <a:pt x="219" y="34"/>
                    <a:pt x="219" y="31"/>
                    <a:pt x="218" y="27"/>
                  </a:cubicBezTo>
                  <a:cubicBezTo>
                    <a:pt x="218" y="24"/>
                    <a:pt x="218" y="20"/>
                    <a:pt x="218" y="15"/>
                  </a:cubicBezTo>
                  <a:cubicBezTo>
                    <a:pt x="217" y="13"/>
                    <a:pt x="217" y="11"/>
                    <a:pt x="217" y="9"/>
                  </a:cubicBezTo>
                  <a:cubicBezTo>
                    <a:pt x="217" y="8"/>
                    <a:pt x="217" y="6"/>
                    <a:pt x="217" y="4"/>
                  </a:cubicBezTo>
                  <a:cubicBezTo>
                    <a:pt x="217" y="2"/>
                    <a:pt x="216" y="1"/>
                    <a:pt x="214" y="1"/>
                  </a:cubicBezTo>
                  <a:cubicBezTo>
                    <a:pt x="213" y="0"/>
                    <a:pt x="211" y="0"/>
                    <a:pt x="210" y="0"/>
                  </a:cubicBezTo>
                  <a:cubicBezTo>
                    <a:pt x="207" y="0"/>
                    <a:pt x="205" y="1"/>
                    <a:pt x="204" y="1"/>
                  </a:cubicBezTo>
                  <a:cubicBezTo>
                    <a:pt x="203" y="2"/>
                    <a:pt x="203" y="3"/>
                    <a:pt x="203" y="4"/>
                  </a:cubicBezTo>
                  <a:cubicBezTo>
                    <a:pt x="203" y="5"/>
                    <a:pt x="203" y="7"/>
                    <a:pt x="203" y="9"/>
                  </a:cubicBezTo>
                  <a:cubicBezTo>
                    <a:pt x="203" y="12"/>
                    <a:pt x="203" y="14"/>
                    <a:pt x="203" y="15"/>
                  </a:cubicBezTo>
                  <a:cubicBezTo>
                    <a:pt x="204" y="26"/>
                    <a:pt x="204" y="34"/>
                    <a:pt x="205" y="42"/>
                  </a:cubicBezTo>
                  <a:cubicBezTo>
                    <a:pt x="206" y="49"/>
                    <a:pt x="207" y="56"/>
                    <a:pt x="207" y="62"/>
                  </a:cubicBezTo>
                  <a:cubicBezTo>
                    <a:pt x="208" y="65"/>
                    <a:pt x="208" y="68"/>
                    <a:pt x="209" y="70"/>
                  </a:cubicBezTo>
                  <a:cubicBezTo>
                    <a:pt x="209" y="73"/>
                    <a:pt x="210" y="75"/>
                    <a:pt x="210" y="77"/>
                  </a:cubicBezTo>
                  <a:cubicBezTo>
                    <a:pt x="211" y="79"/>
                    <a:pt x="212" y="80"/>
                    <a:pt x="213" y="81"/>
                  </a:cubicBezTo>
                  <a:cubicBezTo>
                    <a:pt x="214" y="82"/>
                    <a:pt x="216" y="82"/>
                    <a:pt x="218" y="82"/>
                  </a:cubicBezTo>
                  <a:cubicBezTo>
                    <a:pt x="223" y="82"/>
                    <a:pt x="223" y="82"/>
                    <a:pt x="223" y="82"/>
                  </a:cubicBezTo>
                  <a:cubicBezTo>
                    <a:pt x="225" y="82"/>
                    <a:pt x="227" y="82"/>
                    <a:pt x="229" y="81"/>
                  </a:cubicBezTo>
                  <a:cubicBezTo>
                    <a:pt x="230" y="80"/>
                    <a:pt x="231" y="79"/>
                    <a:pt x="232" y="77"/>
                  </a:cubicBezTo>
                  <a:cubicBezTo>
                    <a:pt x="233" y="75"/>
                    <a:pt x="234" y="72"/>
                    <a:pt x="236" y="68"/>
                  </a:cubicBezTo>
                  <a:cubicBezTo>
                    <a:pt x="237" y="64"/>
                    <a:pt x="238" y="61"/>
                    <a:pt x="240" y="57"/>
                  </a:cubicBezTo>
                  <a:cubicBezTo>
                    <a:pt x="241" y="53"/>
                    <a:pt x="242" y="49"/>
                    <a:pt x="243" y="46"/>
                  </a:cubicBezTo>
                  <a:cubicBezTo>
                    <a:pt x="245" y="42"/>
                    <a:pt x="246" y="39"/>
                    <a:pt x="246" y="36"/>
                  </a:cubicBezTo>
                  <a:cubicBezTo>
                    <a:pt x="247" y="36"/>
                    <a:pt x="247" y="36"/>
                    <a:pt x="247" y="36"/>
                  </a:cubicBezTo>
                  <a:cubicBezTo>
                    <a:pt x="247" y="39"/>
                    <a:pt x="248" y="42"/>
                    <a:pt x="249" y="46"/>
                  </a:cubicBezTo>
                  <a:cubicBezTo>
                    <a:pt x="250" y="50"/>
                    <a:pt x="251" y="54"/>
                    <a:pt x="253" y="58"/>
                  </a:cubicBezTo>
                  <a:cubicBezTo>
                    <a:pt x="254" y="61"/>
                    <a:pt x="255" y="65"/>
                    <a:pt x="256" y="69"/>
                  </a:cubicBezTo>
                  <a:cubicBezTo>
                    <a:pt x="257" y="72"/>
                    <a:pt x="258" y="75"/>
                    <a:pt x="259" y="77"/>
                  </a:cubicBezTo>
                  <a:cubicBezTo>
                    <a:pt x="260" y="79"/>
                    <a:pt x="261" y="80"/>
                    <a:pt x="262" y="81"/>
                  </a:cubicBezTo>
                  <a:cubicBezTo>
                    <a:pt x="263" y="82"/>
                    <a:pt x="265" y="82"/>
                    <a:pt x="268" y="82"/>
                  </a:cubicBezTo>
                  <a:cubicBezTo>
                    <a:pt x="274" y="82"/>
                    <a:pt x="274" y="82"/>
                    <a:pt x="274" y="82"/>
                  </a:cubicBezTo>
                  <a:cubicBezTo>
                    <a:pt x="276" y="82"/>
                    <a:pt x="277" y="82"/>
                    <a:pt x="278" y="81"/>
                  </a:cubicBezTo>
                  <a:cubicBezTo>
                    <a:pt x="280" y="80"/>
                    <a:pt x="280" y="79"/>
                    <a:pt x="281" y="77"/>
                  </a:cubicBezTo>
                  <a:cubicBezTo>
                    <a:pt x="282" y="75"/>
                    <a:pt x="282" y="73"/>
                    <a:pt x="283" y="70"/>
                  </a:cubicBezTo>
                  <a:cubicBezTo>
                    <a:pt x="283" y="68"/>
                    <a:pt x="284" y="65"/>
                    <a:pt x="285" y="61"/>
                  </a:cubicBezTo>
                  <a:cubicBezTo>
                    <a:pt x="286" y="55"/>
                    <a:pt x="287" y="49"/>
                    <a:pt x="288" y="41"/>
                  </a:cubicBezTo>
                  <a:cubicBezTo>
                    <a:pt x="289" y="34"/>
                    <a:pt x="290" y="25"/>
                    <a:pt x="291" y="15"/>
                  </a:cubicBezTo>
                  <a:cubicBezTo>
                    <a:pt x="291" y="12"/>
                    <a:pt x="291" y="10"/>
                    <a:pt x="291" y="8"/>
                  </a:cubicBezTo>
                  <a:cubicBezTo>
                    <a:pt x="291" y="6"/>
                    <a:pt x="291" y="5"/>
                    <a:pt x="291" y="4"/>
                  </a:cubicBezTo>
                  <a:cubicBezTo>
                    <a:pt x="291" y="2"/>
                    <a:pt x="289" y="0"/>
                    <a:pt x="28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33194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Hogyan lesz a </a:t>
            </a:r>
            <a:r>
              <a:rPr lang="hu-HU" sz="2400" dirty="0" err="1" smtClean="0"/>
              <a:t>cookie-ból</a:t>
            </a:r>
            <a:r>
              <a:rPr lang="hu-HU" sz="2400" dirty="0" smtClean="0"/>
              <a:t> látogatószám?</a:t>
            </a:r>
            <a:endParaRPr lang="hu-HU" sz="2400" dirty="0"/>
          </a:p>
        </p:txBody>
      </p:sp>
      <p:sp>
        <p:nvSpPr>
          <p:cNvPr id="3" name="Eingekerbter Richtungspfeil 31"/>
          <p:cNvSpPr/>
          <p:nvPr>
            <p:custDataLst>
              <p:tags r:id="rId1"/>
            </p:custDataLst>
          </p:nvPr>
        </p:nvSpPr>
        <p:spPr bwMode="gray">
          <a:xfrm>
            <a:off x="323850" y="990600"/>
            <a:ext cx="2159000" cy="720725"/>
          </a:xfrm>
          <a:custGeom>
            <a:avLst/>
            <a:gdLst>
              <a:gd name="connsiteX0" fmla="*/ 0 w 2160000"/>
              <a:gd name="connsiteY0" fmla="*/ 0 h 720000"/>
              <a:gd name="connsiteX1" fmla="*/ 2016014 w 2160000"/>
              <a:gd name="connsiteY1" fmla="*/ 0 h 720000"/>
              <a:gd name="connsiteX2" fmla="*/ 2160000 w 2160000"/>
              <a:gd name="connsiteY2" fmla="*/ 360000 h 720000"/>
              <a:gd name="connsiteX3" fmla="*/ 2016014 w 2160000"/>
              <a:gd name="connsiteY3" fmla="*/ 720000 h 720000"/>
              <a:gd name="connsiteX4" fmla="*/ 0 w 2160000"/>
              <a:gd name="connsiteY4" fmla="*/ 720000 h 720000"/>
              <a:gd name="connsiteX5" fmla="*/ 143986 w 2160000"/>
              <a:gd name="connsiteY5" fmla="*/ 360000 h 720000"/>
              <a:gd name="connsiteX6" fmla="*/ 0 w 2160000"/>
              <a:gd name="connsiteY6" fmla="*/ 0 h 720000"/>
              <a:gd name="connsiteX0" fmla="*/ 0 w 2160000"/>
              <a:gd name="connsiteY0" fmla="*/ 0 h 720000"/>
              <a:gd name="connsiteX1" fmla="*/ 2016014 w 2160000"/>
              <a:gd name="connsiteY1" fmla="*/ 0 h 720000"/>
              <a:gd name="connsiteX2" fmla="*/ 2160000 w 2160000"/>
              <a:gd name="connsiteY2" fmla="*/ 360000 h 720000"/>
              <a:gd name="connsiteX3" fmla="*/ 2016014 w 2160000"/>
              <a:gd name="connsiteY3" fmla="*/ 720000 h 720000"/>
              <a:gd name="connsiteX4" fmla="*/ 0 w 2160000"/>
              <a:gd name="connsiteY4" fmla="*/ 720000 h 720000"/>
              <a:gd name="connsiteX5" fmla="*/ 0 w 2160000"/>
              <a:gd name="connsiteY5" fmla="*/ 0 h 7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60000" h="720000">
                <a:moveTo>
                  <a:pt x="0" y="0"/>
                </a:moveTo>
                <a:lnTo>
                  <a:pt x="2016014" y="0"/>
                </a:lnTo>
                <a:lnTo>
                  <a:pt x="2160000" y="360000"/>
                </a:lnTo>
                <a:lnTo>
                  <a:pt x="2016014" y="720000"/>
                </a:lnTo>
                <a:lnTo>
                  <a:pt x="0" y="720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Unique</a:t>
            </a: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Cookie</a:t>
            </a:r>
            <a:endParaRPr lang="hu-HU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UC</a:t>
            </a:r>
            <a:endParaRPr lang="en-US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4" name="Eingekerbter Richtungspfeil 30"/>
          <p:cNvSpPr/>
          <p:nvPr>
            <p:custDataLst>
              <p:tags r:id="rId2"/>
            </p:custDataLst>
          </p:nvPr>
        </p:nvSpPr>
        <p:spPr bwMode="gray">
          <a:xfrm>
            <a:off x="4643438" y="990600"/>
            <a:ext cx="4321175" cy="720725"/>
          </a:xfrm>
          <a:prstGeom prst="chevron">
            <a:avLst>
              <a:gd name="adj" fmla="val 19998"/>
            </a:avLst>
          </a:prstGeom>
          <a:solidFill>
            <a:schemeClr val="accent1">
              <a:lumMod val="75000"/>
            </a:schemeClr>
          </a:solidFill>
          <a:ln w="9525"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Real </a:t>
            </a:r>
            <a:r>
              <a:rPr lang="hu-HU" sz="1600" b="1" dirty="0" err="1">
                <a:solidFill>
                  <a:schemeClr val="bg1"/>
                </a:solidFill>
                <a:latin typeface="Arial Narrow" panose="020B0606020202030204" pitchFamily="34" charset="0"/>
              </a:rPr>
              <a:t>User</a:t>
            </a: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 – Valós Felhasználó </a:t>
            </a:r>
          </a:p>
          <a:p>
            <a:pPr>
              <a:defRPr/>
            </a:pPr>
            <a:r>
              <a:rPr lang="hu-HU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RU</a:t>
            </a:r>
            <a:endParaRPr lang="en-US" sz="16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6" name="Eingekerbter Richtungspfeil 26"/>
          <p:cNvSpPr/>
          <p:nvPr>
            <p:custDataLst>
              <p:tags r:id="rId3"/>
            </p:custDataLst>
          </p:nvPr>
        </p:nvSpPr>
        <p:spPr bwMode="gray">
          <a:xfrm>
            <a:off x="2484438" y="990600"/>
            <a:ext cx="2159000" cy="720725"/>
          </a:xfrm>
          <a:prstGeom prst="chevron">
            <a:avLst>
              <a:gd name="adj" fmla="val 19998"/>
            </a:avLst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Real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User</a:t>
            </a: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 Narrow" panose="020B0606020202030204" pitchFamily="34" charset="0"/>
              </a:rPr>
              <a:t>Estimated</a:t>
            </a:r>
            <a:endParaRPr lang="hu-HU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  <a:p>
            <a:pPr>
              <a:defRPr/>
            </a:pPr>
            <a:r>
              <a:rPr lang="hu-HU" sz="1600" b="1" dirty="0">
                <a:solidFill>
                  <a:schemeClr val="tx2"/>
                </a:solidFill>
                <a:latin typeface="Arial Narrow" panose="020B0606020202030204" pitchFamily="34" charset="0"/>
              </a:rPr>
              <a:t>RU(est)</a:t>
            </a:r>
            <a:endParaRPr lang="en-US" sz="1600" b="1" dirty="0">
              <a:solidFill>
                <a:schemeClr val="tx2"/>
              </a:solidFill>
              <a:latin typeface="Arial Narrow" panose="020B0606020202030204" pitchFamily="34" charset="0"/>
            </a:endParaRPr>
          </a:p>
        </p:txBody>
      </p:sp>
      <p:sp>
        <p:nvSpPr>
          <p:cNvPr id="7" name="Textplatzhalter 2"/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323850" y="1806575"/>
            <a:ext cx="2016125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Megmutatja, hogy az adott weboldalon, mobiloldalon,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stream-lejátszóban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hány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„járt”.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A felület </a:t>
            </a:r>
            <a:r>
              <a:rPr lang="hu-HU" sz="1400" dirty="0" smtClean="0">
                <a:latin typeface="Arial Narrow" panose="020B0606020202030204" pitchFamily="34" charset="0"/>
              </a:rPr>
              <a:t>nem </a:t>
            </a:r>
            <a:r>
              <a:rPr lang="hu-HU" sz="1400" dirty="0">
                <a:latin typeface="Arial Narrow" panose="020B0606020202030204" pitchFamily="34" charset="0"/>
              </a:rPr>
              <a:t>kezeli a </a:t>
            </a:r>
            <a:r>
              <a:rPr lang="hu-HU" sz="1400" dirty="0" err="1">
                <a:latin typeface="Arial Narrow" panose="020B0606020202030204" pitchFamily="34" charset="0"/>
              </a:rPr>
              <a:t>cookie-törlést</a:t>
            </a:r>
            <a:r>
              <a:rPr lang="hu-HU" sz="1400" dirty="0">
                <a:latin typeface="Arial Narrow" panose="020B0606020202030204" pitchFamily="34" charset="0"/>
              </a:rPr>
              <a:t>, így a heti és havi UC számok nem tisztítottak, félrevezetőek, ezért rejtve vannak</a:t>
            </a:r>
            <a:r>
              <a:rPr lang="hu-HU" sz="1400" dirty="0" smtClean="0">
                <a:latin typeface="Arial Narrow" panose="020B0606020202030204" pitchFamily="34" charset="0"/>
              </a:rPr>
              <a:t>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Open Sans" pitchFamily="34" charset="0"/>
              </a:rPr>
              <a:t>A napi UC szám a „szokásos óvatossággal” (létezik napon belüli </a:t>
            </a:r>
            <a:r>
              <a:rPr lang="hu-HU" sz="1400" dirty="0" err="1">
                <a:latin typeface="Open Sans" pitchFamily="34" charset="0"/>
              </a:rPr>
              <a:t>cookie-törlés</a:t>
            </a:r>
            <a:r>
              <a:rPr lang="hu-HU" sz="1400" dirty="0">
                <a:latin typeface="Open Sans" pitchFamily="34" charset="0"/>
              </a:rPr>
              <a:t> is) használható</a:t>
            </a:r>
            <a:endParaRPr lang="hu-HU" sz="14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" name="Textplatzhalter 2"/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2484438" y="1806575"/>
            <a:ext cx="2016125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 napi, heti és havi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gyors kezelése céljából kialakított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mutató.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adott időperiódusban bemért UC számból historikus adatok alapján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becsül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tisztított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elérést.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 múlt alapján megbecsüli, hogy az egyes oldalakon és az egyes demográfiai szegmensekben mekkora volt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algn="just"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Az így kalkulált elérés csak </a:t>
            </a:r>
            <a:r>
              <a:rPr lang="hu-HU" sz="1400" b="1" dirty="0">
                <a:solidFill>
                  <a:schemeClr val="tx1"/>
                </a:solidFill>
                <a:latin typeface="Arial Narrow" panose="020B0606020202030204" pitchFamily="34" charset="0"/>
              </a:rPr>
              <a:t>becslés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. Pontossága függ 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oldal forgalmától és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cookie-törlési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szokások állandóságától, változásától.</a:t>
            </a:r>
            <a:endParaRPr lang="en-US" sz="1400" dirty="0"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10" name="Textplatzhalter 2"/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4643438" y="1808163"/>
            <a:ext cx="4176712" cy="4365625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90000" tIns="46800" rIns="90000" bIns="46800"/>
          <a:lstStyle>
            <a:defPPr>
              <a:defRPr lang="en-US"/>
            </a:defPPr>
            <a:lvl1pPr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>
                <a:solidFill>
                  <a:schemeClr val="tx2"/>
                </a:solidFill>
              </a:defRPr>
            </a:lvl1pPr>
            <a:lvl2pPr marL="0" lvl="1" indent="0">
              <a:spcBef>
                <a:spcPts val="600"/>
              </a:spcBef>
              <a:spcAft>
                <a:spcPts val="0"/>
              </a:spcAft>
              <a:buFont typeface="Arial" pitchFamily="34" charset="0"/>
              <a:buNone/>
              <a:defRPr sz="1600"/>
            </a:lvl2pPr>
            <a:lvl3pPr marL="180975" lvl="2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3pPr>
            <a:lvl4pPr marL="361950" lvl="3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4pPr>
            <a:lvl5pPr marL="542925" lvl="4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 b="0"/>
            </a:lvl5pPr>
            <a:lvl6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6pPr>
            <a:lvl7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7pPr>
            <a:lvl8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8pPr>
            <a:lvl9pPr marL="714375" indent="-180975">
              <a:spcBef>
                <a:spcPts val="300"/>
              </a:spcBef>
              <a:spcAft>
                <a:spcPts val="0"/>
              </a:spcAft>
              <a:buFont typeface="Arial" pitchFamily="34" charset="0"/>
              <a:buChar char="•"/>
              <a:defRPr sz="1600"/>
            </a:lvl9pPr>
          </a:lstStyle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A napi, heti és havi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cookie-törlés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kezelése és a végleges, hivatalos elérés számítása céljából kialakított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mutató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Ez a mutató már tisztított, súlyozott, amely már nem becsüli a </a:t>
            </a:r>
            <a:r>
              <a:rPr lang="hu-HU" sz="1400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cookie-törlést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, hanem azt pontosan kalkulálja.</a:t>
            </a:r>
          </a:p>
          <a:p>
            <a:pPr>
              <a:spcAft>
                <a:spcPts val="600"/>
              </a:spcAft>
              <a:defRPr/>
            </a:pP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Havi adatfrissítés, legkésőbb a tárgyhót követő hónap 25. napjáig a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gemiusExplorer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esetén, majd 5 munkanappal később a tárgyhóra (és annak heteire, napjaira) vonatkozóan az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OPA-n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. </a:t>
            </a:r>
            <a:endParaRPr lang="hu-HU" sz="1400" dirty="0" smtClean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>
              <a:spcAft>
                <a:spcPts val="600"/>
              </a:spcAft>
              <a:defRPr/>
            </a:pP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Az 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RU</a:t>
            </a:r>
            <a:r>
              <a:rPr lang="hu-HU" sz="1400" baseline="-25000" dirty="0">
                <a:solidFill>
                  <a:schemeClr val="tx1"/>
                </a:solidFill>
                <a:latin typeface="Arial Narrow" panose="020B0606020202030204" pitchFamily="34" charset="0"/>
              </a:rPr>
              <a:t>OPA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= </a:t>
            </a:r>
            <a:r>
              <a:rPr lang="hu-HU" sz="1400" dirty="0" err="1">
                <a:solidFill>
                  <a:schemeClr val="tx1"/>
                </a:solidFill>
                <a:latin typeface="Arial Narrow" panose="020B0606020202030204" pitchFamily="34" charset="0"/>
              </a:rPr>
              <a:t>RU</a:t>
            </a:r>
            <a:r>
              <a:rPr lang="hu-HU" sz="1400" baseline="-25000" dirty="0" err="1">
                <a:solidFill>
                  <a:schemeClr val="tx1"/>
                </a:solidFill>
                <a:latin typeface="Arial Narrow" panose="020B0606020202030204" pitchFamily="34" charset="0"/>
              </a:rPr>
              <a:t>gE</a:t>
            </a:r>
            <a:r>
              <a:rPr lang="hu-HU" sz="1400" dirty="0">
                <a:solidFill>
                  <a:schemeClr val="tx1"/>
                </a:solidFill>
                <a:latin typeface="Arial Narrow" panose="020B0606020202030204" pitchFamily="34" charset="0"/>
              </a:rPr>
              <a:t> egyenlőség igaz</a:t>
            </a:r>
            <a:r>
              <a:rPr lang="hu-HU" sz="1400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.</a:t>
            </a:r>
          </a:p>
          <a:p>
            <a:pPr lvl="1">
              <a:spcAft>
                <a:spcPts val="600"/>
              </a:spcAft>
              <a:defRPr/>
            </a:pPr>
            <a:r>
              <a:rPr lang="hu-HU" sz="1400" dirty="0">
                <a:latin typeface="Arial Narrow" panose="020B0606020202030204" pitchFamily="34" charset="0"/>
              </a:rPr>
              <a:t>Az RU = </a:t>
            </a:r>
            <a:r>
              <a:rPr lang="hu-HU" sz="1400" dirty="0" err="1">
                <a:latin typeface="Arial Narrow" panose="020B0606020202030204" pitchFamily="34" charset="0"/>
              </a:rPr>
              <a:t>RUest</a:t>
            </a:r>
            <a:r>
              <a:rPr lang="hu-HU" sz="1400" dirty="0">
                <a:latin typeface="Arial Narrow" panose="020B0606020202030204" pitchFamily="34" charset="0"/>
              </a:rPr>
              <a:t> egyenlőség csak akkor teljesül, ha a becslés tökéletes volt.</a:t>
            </a:r>
          </a:p>
          <a:p>
            <a:pPr>
              <a:spcAft>
                <a:spcPts val="600"/>
              </a:spcAft>
              <a:defRPr/>
            </a:pPr>
            <a:endParaRPr lang="en-US" sz="1400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0089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5"/>
          <p:cNvSpPr/>
          <p:nvPr/>
        </p:nvSpPr>
        <p:spPr>
          <a:xfrm>
            <a:off x="6089534" y="5139546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5"/>
          <p:cNvSpPr/>
          <p:nvPr/>
        </p:nvSpPr>
        <p:spPr>
          <a:xfrm>
            <a:off x="6094302" y="3501194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84782" y="105418"/>
            <a:ext cx="3023999" cy="1620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6624535" y="448099"/>
            <a:ext cx="18934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HIRDETÉS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HONLAPON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6086375" y="1800220"/>
            <a:ext cx="3023999" cy="1602000"/>
          </a:xfrm>
          <a:prstGeom prst="rect">
            <a:avLst/>
          </a:prstGeom>
          <a:solidFill>
            <a:srgbClr val="73B5E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6803983" y="2365565"/>
            <a:ext cx="1548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HÍRLEVÉL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799037" y="5456529"/>
            <a:ext cx="153324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KUTATÁSI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PANEL</a:t>
            </a:r>
            <a:endParaRPr lang="en-US" sz="2800" dirty="0">
              <a:solidFill>
                <a:srgbClr val="FFFFFF"/>
              </a:solidFill>
            </a:endParaRPr>
          </a:p>
        </p:txBody>
      </p:sp>
      <p:grpSp>
        <p:nvGrpSpPr>
          <p:cNvPr id="2" name="Group 96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5994518" y="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solidFill>
              <a:srgbClr val="EA4F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8" name="Rectangle 103"/>
          <p:cNvSpPr/>
          <p:nvPr/>
        </p:nvSpPr>
        <p:spPr>
          <a:xfrm rot="16200000">
            <a:off x="7559858" y="210278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1" name="Rectangle 103"/>
          <p:cNvSpPr/>
          <p:nvPr/>
        </p:nvSpPr>
        <p:spPr>
          <a:xfrm rot="16200000">
            <a:off x="7569378" y="1920070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4" name="Rectangle 103"/>
          <p:cNvSpPr/>
          <p:nvPr/>
        </p:nvSpPr>
        <p:spPr>
          <a:xfrm rot="16200000">
            <a:off x="7555090" y="3591766"/>
            <a:ext cx="108000" cy="3059996"/>
          </a:xfrm>
          <a:prstGeom prst="rect">
            <a:avLst/>
          </a:prstGeom>
          <a:solidFill>
            <a:srgbClr val="EA4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sp>
        <p:nvSpPr>
          <p:cNvPr id="25" name="TextBox 85"/>
          <p:cNvSpPr txBox="1"/>
          <p:nvPr/>
        </p:nvSpPr>
        <p:spPr>
          <a:xfrm>
            <a:off x="7032729" y="3789597"/>
            <a:ext cx="111036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800" dirty="0" smtClean="0">
                <a:solidFill>
                  <a:srgbClr val="FFFFFF"/>
                </a:solidFill>
              </a:rPr>
              <a:t>E-DM</a:t>
            </a:r>
            <a:br>
              <a:rPr lang="hu-HU" sz="2800" dirty="0" smtClean="0">
                <a:solidFill>
                  <a:srgbClr val="FFFFFF"/>
                </a:solidFill>
              </a:rPr>
            </a:br>
            <a:r>
              <a:rPr lang="hu-HU" sz="2800" dirty="0" smtClean="0">
                <a:solidFill>
                  <a:srgbClr val="FFFFFF"/>
                </a:solidFill>
              </a:rPr>
              <a:t>PANEL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26" name="Kép 25" descr="crowd-in-the-ra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705" y="105418"/>
            <a:ext cx="5889814" cy="6654128"/>
          </a:xfrm>
          <a:prstGeom prst="rect">
            <a:avLst/>
          </a:prstGeom>
        </p:spPr>
      </p:pic>
      <p:sp>
        <p:nvSpPr>
          <p:cNvPr id="27" name="Rectangle 25"/>
          <p:cNvSpPr/>
          <p:nvPr/>
        </p:nvSpPr>
        <p:spPr>
          <a:xfrm>
            <a:off x="3790994" y="439509"/>
            <a:ext cx="2117796" cy="78181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ONLINE KUTATÁSI</a:t>
            </a:r>
            <a:br>
              <a:rPr lang="hu-HU" dirty="0" smtClean="0"/>
            </a:br>
            <a:r>
              <a:rPr lang="hu-HU" dirty="0" smtClean="0"/>
              <a:t>FORRÁSOK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35308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MI a különbség a látogató, A látogatás és az oldalletöltés között? </a:t>
            </a:r>
            <a:endParaRPr lang="hu-HU" sz="2400" dirty="0"/>
          </a:p>
        </p:txBody>
      </p:sp>
      <p:sp>
        <p:nvSpPr>
          <p:cNvPr id="3" name="Rectangle 18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4643438" y="1371600"/>
            <a:ext cx="1296987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4" name="Rectangle 7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763713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5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3203575" y="1371600"/>
            <a:ext cx="1296988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6" name="Rectangle 62"/>
          <p:cNvSpPr>
            <a:spLocks noChangeArrowheads="1"/>
          </p:cNvSpPr>
          <p:nvPr>
            <p:custDataLst>
              <p:tags r:id="rId4"/>
            </p:custDataLst>
          </p:nvPr>
        </p:nvSpPr>
        <p:spPr bwMode="gray">
          <a:xfrm>
            <a:off x="6084888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7" name="Rectangle 63"/>
          <p:cNvSpPr>
            <a:spLocks noChangeArrowheads="1"/>
          </p:cNvSpPr>
          <p:nvPr>
            <p:custDataLst>
              <p:tags r:id="rId5"/>
            </p:custDataLst>
          </p:nvPr>
        </p:nvSpPr>
        <p:spPr bwMode="gray">
          <a:xfrm>
            <a:off x="7524750" y="13716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grpSp>
        <p:nvGrpSpPr>
          <p:cNvPr id="8" name="Group 214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2122488" y="1549400"/>
            <a:ext cx="579437" cy="579438"/>
            <a:chOff x="5601" y="1389"/>
            <a:chExt cx="317" cy="317"/>
          </a:xfrm>
        </p:grpSpPr>
        <p:sp>
          <p:nvSpPr>
            <p:cNvPr id="73821" name="Oval 215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22" name="Oval 216"/>
            <p:cNvSpPr>
              <a:spLocks noChangeArrowheads="1"/>
            </p:cNvSpPr>
            <p:nvPr>
              <p:custDataLst>
                <p:tags r:id="rId34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</p:grpSp>
      <p:grpSp>
        <p:nvGrpSpPr>
          <p:cNvPr id="11" name="Group 217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562350" y="1549400"/>
            <a:ext cx="579438" cy="579438"/>
            <a:chOff x="1292" y="2023"/>
            <a:chExt cx="318" cy="318"/>
          </a:xfrm>
        </p:grpSpPr>
        <p:sp>
          <p:nvSpPr>
            <p:cNvPr id="73817" name="Oval 218"/>
            <p:cNvSpPr>
              <a:spLocks noChangeArrowheads="1"/>
            </p:cNvSpPr>
            <p:nvPr>
              <p:custDataLst>
                <p:tags r:id="rId31"/>
              </p:custDataLst>
            </p:nvPr>
          </p:nvSpPr>
          <p:spPr bwMode="gray">
            <a:xfrm>
              <a:off x="1292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18" name="Group 219"/>
            <p:cNvGrpSpPr>
              <a:grpSpLocks/>
            </p:cNvGrpSpPr>
            <p:nvPr>
              <p:custDataLst>
                <p:tags r:id="rId32"/>
              </p:custDataLst>
            </p:nvPr>
          </p:nvGrpSpPr>
          <p:grpSpPr bwMode="auto">
            <a:xfrm>
              <a:off x="1292" y="2026"/>
              <a:ext cx="318" cy="312"/>
              <a:chOff x="807" y="1979"/>
              <a:chExt cx="311" cy="312"/>
            </a:xfrm>
          </p:grpSpPr>
          <p:sp>
            <p:nvSpPr>
              <p:cNvPr id="73819" name="Oval 220"/>
              <p:cNvSpPr>
                <a:spLocks noChangeAspect="1" noChangeArrowheads="1"/>
              </p:cNvSpPr>
              <p:nvPr/>
            </p:nvSpPr>
            <p:spPr bwMode="gray">
              <a:xfrm>
                <a:off x="807" y="1979"/>
                <a:ext cx="311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20" name="Arc 221"/>
              <p:cNvSpPr>
                <a:spLocks noChangeAspect="1"/>
              </p:cNvSpPr>
              <p:nvPr/>
            </p:nvSpPr>
            <p:spPr bwMode="gray">
              <a:xfrm>
                <a:off x="963" y="1979"/>
                <a:ext cx="155" cy="15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16" name="Group 222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000625" y="1549400"/>
            <a:ext cx="579438" cy="579438"/>
            <a:chOff x="2154" y="2023"/>
            <a:chExt cx="318" cy="318"/>
          </a:xfrm>
        </p:grpSpPr>
        <p:sp>
          <p:nvSpPr>
            <p:cNvPr id="73813" name="Oval 223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gray">
            <a:xfrm>
              <a:off x="2154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14" name="Group 224"/>
            <p:cNvGrpSpPr>
              <a:grpSpLocks/>
            </p:cNvGrpSpPr>
            <p:nvPr>
              <p:custDataLst>
                <p:tags r:id="rId30"/>
              </p:custDataLst>
            </p:nvPr>
          </p:nvGrpSpPr>
          <p:grpSpPr bwMode="auto">
            <a:xfrm>
              <a:off x="2154" y="2024"/>
              <a:ext cx="318" cy="314"/>
              <a:chOff x="2156" y="2976"/>
              <a:chExt cx="312" cy="312"/>
            </a:xfrm>
          </p:grpSpPr>
          <p:sp>
            <p:nvSpPr>
              <p:cNvPr id="73815" name="Oval 225"/>
              <p:cNvSpPr>
                <a:spLocks noChangeAspect="1" noChangeArrowheads="1"/>
              </p:cNvSpPr>
              <p:nvPr/>
            </p:nvSpPr>
            <p:spPr bwMode="gray">
              <a:xfrm>
                <a:off x="2156" y="2976"/>
                <a:ext cx="312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16" name="Arc 226"/>
              <p:cNvSpPr>
                <a:spLocks noChangeAspect="1"/>
              </p:cNvSpPr>
              <p:nvPr/>
            </p:nvSpPr>
            <p:spPr bwMode="gray">
              <a:xfrm>
                <a:off x="2312" y="2976"/>
                <a:ext cx="156" cy="312"/>
              </a:xfrm>
              <a:custGeom>
                <a:avLst/>
                <a:gdLst>
                  <a:gd name="T0" fmla="*/ 0 w 22501"/>
                  <a:gd name="T1" fmla="*/ 0 h 43200"/>
                  <a:gd name="T2" fmla="*/ 0 w 22501"/>
                  <a:gd name="T3" fmla="*/ 0 h 43200"/>
                  <a:gd name="T4" fmla="*/ 0 w 22501"/>
                  <a:gd name="T5" fmla="*/ 0 h 432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2501" h="43200" fill="none" extrusionOk="0">
                    <a:moveTo>
                      <a:pt x="900" y="0"/>
                    </a:moveTo>
                    <a:cubicBezTo>
                      <a:pt x="12830" y="0"/>
                      <a:pt x="22501" y="9670"/>
                      <a:pt x="22501" y="21600"/>
                    </a:cubicBezTo>
                    <a:cubicBezTo>
                      <a:pt x="22501" y="33529"/>
                      <a:pt x="12830" y="43200"/>
                      <a:pt x="901" y="43200"/>
                    </a:cubicBezTo>
                    <a:cubicBezTo>
                      <a:pt x="600" y="43200"/>
                      <a:pt x="300" y="43193"/>
                      <a:pt x="-1" y="43181"/>
                    </a:cubicBezTo>
                  </a:path>
                  <a:path w="22501" h="43200" stroke="0" extrusionOk="0">
                    <a:moveTo>
                      <a:pt x="900" y="0"/>
                    </a:moveTo>
                    <a:cubicBezTo>
                      <a:pt x="12830" y="0"/>
                      <a:pt x="22501" y="9670"/>
                      <a:pt x="22501" y="21600"/>
                    </a:cubicBezTo>
                    <a:cubicBezTo>
                      <a:pt x="22501" y="33529"/>
                      <a:pt x="12830" y="43200"/>
                      <a:pt x="901" y="43200"/>
                    </a:cubicBezTo>
                    <a:cubicBezTo>
                      <a:pt x="600" y="43200"/>
                      <a:pt x="300" y="43193"/>
                      <a:pt x="-1" y="43181"/>
                    </a:cubicBezTo>
                    <a:lnTo>
                      <a:pt x="901" y="21600"/>
                    </a:lnTo>
                    <a:lnTo>
                      <a:pt x="9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21" name="Group 2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442075" y="1549400"/>
            <a:ext cx="579438" cy="579438"/>
            <a:chOff x="3015" y="2023"/>
            <a:chExt cx="318" cy="318"/>
          </a:xfrm>
        </p:grpSpPr>
        <p:sp>
          <p:nvSpPr>
            <p:cNvPr id="73810" name="Oval 228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gray">
            <a:xfrm>
              <a:off x="3015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11" name="Oval 229"/>
            <p:cNvSpPr>
              <a:spLocks noChangeAspect="1" noChangeArrowheads="1"/>
            </p:cNvSpPr>
            <p:nvPr/>
          </p:nvSpPr>
          <p:spPr bwMode="gray">
            <a:xfrm>
              <a:off x="3015" y="2024"/>
              <a:ext cx="318" cy="3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 altLang="hu-HU">
                <a:latin typeface="Arial" pitchFamily="34" charset="0"/>
                <a:ea typeface="Open Sans"/>
              </a:endParaRPr>
            </a:p>
          </p:txBody>
        </p:sp>
        <p:sp>
          <p:nvSpPr>
            <p:cNvPr id="73812" name="Arc 230"/>
            <p:cNvSpPr>
              <a:spLocks noChangeAspect="1"/>
            </p:cNvSpPr>
            <p:nvPr/>
          </p:nvSpPr>
          <p:spPr bwMode="gray">
            <a:xfrm>
              <a:off x="3015" y="2024"/>
              <a:ext cx="318" cy="314"/>
            </a:xfrm>
            <a:custGeom>
              <a:avLst/>
              <a:gdLst>
                <a:gd name="T0" fmla="*/ 0 w 43193"/>
                <a:gd name="T1" fmla="*/ 0 h 43200"/>
                <a:gd name="T2" fmla="*/ 0 w 43193"/>
                <a:gd name="T3" fmla="*/ 0 h 43200"/>
                <a:gd name="T4" fmla="*/ 0 w 43193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3" h="43200" fill="none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</a:path>
                <a:path w="43193" h="43200" stroke="0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  <a:lnTo>
                    <a:pt x="21593" y="21600"/>
                  </a:lnTo>
                  <a:lnTo>
                    <a:pt x="2159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hu-HU"/>
            </a:p>
          </p:txBody>
        </p:sp>
      </p:grpSp>
      <p:grpSp>
        <p:nvGrpSpPr>
          <p:cNvPr id="25" name="Group 2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7883525" y="1552575"/>
            <a:ext cx="579438" cy="574675"/>
            <a:chOff x="3878" y="2023"/>
            <a:chExt cx="317" cy="317"/>
          </a:xfrm>
        </p:grpSpPr>
        <p:sp>
          <p:nvSpPr>
            <p:cNvPr id="73808" name="Oval 232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gray">
            <a:xfrm>
              <a:off x="3878" y="2023"/>
              <a:ext cx="317" cy="317"/>
            </a:xfrm>
            <a:prstGeom prst="ellipse">
              <a:avLst/>
            </a:prstGeom>
            <a:solidFill>
              <a:schemeClr val="hlink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9" name="Oval 233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gray">
            <a:xfrm>
              <a:off x="3878" y="2024"/>
              <a:ext cx="317" cy="313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chemeClr val="accent1"/>
                </a:buClr>
                <a:buFont typeface="Wingdings" pitchFamily="2" charset="2"/>
                <a:buNone/>
              </a:pPr>
              <a:endParaRPr lang="en-US" altLang="hu-HU" sz="3000" b="1">
                <a:solidFill>
                  <a:schemeClr val="bg1"/>
                </a:solidFill>
                <a:latin typeface="Arial" pitchFamily="34" charset="0"/>
                <a:ea typeface="Open Sans"/>
              </a:endParaRPr>
            </a:p>
          </p:txBody>
        </p:sp>
      </p:grpSp>
      <p:sp>
        <p:nvSpPr>
          <p:cNvPr id="28" name="Szövegdoboz 27"/>
          <p:cNvSpPr txBox="1">
            <a:spLocks noChangeArrowheads="1"/>
          </p:cNvSpPr>
          <p:nvPr/>
        </p:nvSpPr>
        <p:spPr bwMode="auto">
          <a:xfrm>
            <a:off x="2084388" y="2057400"/>
            <a:ext cx="990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12:00</a:t>
            </a:r>
          </a:p>
        </p:txBody>
      </p:sp>
      <p:sp>
        <p:nvSpPr>
          <p:cNvPr id="29" name="Szövegdoboz 28"/>
          <p:cNvSpPr txBox="1">
            <a:spLocks noChangeArrowheads="1"/>
          </p:cNvSpPr>
          <p:nvPr/>
        </p:nvSpPr>
        <p:spPr bwMode="auto">
          <a:xfrm>
            <a:off x="3519488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12:15</a:t>
            </a:r>
          </a:p>
        </p:txBody>
      </p:sp>
      <p:sp>
        <p:nvSpPr>
          <p:cNvPr id="30" name="Szövegdoboz 29"/>
          <p:cNvSpPr txBox="1">
            <a:spLocks noChangeArrowheads="1"/>
          </p:cNvSpPr>
          <p:nvPr/>
        </p:nvSpPr>
        <p:spPr bwMode="auto">
          <a:xfrm>
            <a:off x="49530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12:30</a:t>
            </a:r>
          </a:p>
        </p:txBody>
      </p:sp>
      <p:sp>
        <p:nvSpPr>
          <p:cNvPr id="31" name="Szövegdoboz 30"/>
          <p:cNvSpPr txBox="1">
            <a:spLocks noChangeArrowheads="1"/>
          </p:cNvSpPr>
          <p:nvPr/>
        </p:nvSpPr>
        <p:spPr bwMode="auto">
          <a:xfrm>
            <a:off x="64008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12:45</a:t>
            </a:r>
          </a:p>
        </p:txBody>
      </p:sp>
      <p:sp>
        <p:nvSpPr>
          <p:cNvPr id="32" name="Szövegdoboz 31"/>
          <p:cNvSpPr txBox="1">
            <a:spLocks noChangeArrowheads="1"/>
          </p:cNvSpPr>
          <p:nvPr/>
        </p:nvSpPr>
        <p:spPr bwMode="auto">
          <a:xfrm>
            <a:off x="7848600" y="20574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13:00</a:t>
            </a:r>
          </a:p>
        </p:txBody>
      </p:sp>
      <p:graphicFrame>
        <p:nvGraphicFramePr>
          <p:cNvPr id="33" name="Táblázat 32"/>
          <p:cNvGraphicFramePr>
            <a:graphicFrameLocks noGrp="1"/>
          </p:cNvGraphicFramePr>
          <p:nvPr/>
        </p:nvGraphicFramePr>
        <p:xfrm>
          <a:off x="76200" y="2535238"/>
          <a:ext cx="8763000" cy="94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/>
                <a:gridCol w="2190750"/>
                <a:gridCol w="2190750"/>
                <a:gridCol w="2190750"/>
              </a:tblGrid>
              <a:tr h="578984">
                <a:tc rowSpan="2"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Megoldás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Látogató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(Real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User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Látogatások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(Visit)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Oldalletöltések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Page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View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  <a:tr h="37034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5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</a:tbl>
          </a:graphicData>
        </a:graphic>
      </p:graphicFrame>
      <p:sp>
        <p:nvSpPr>
          <p:cNvPr id="35" name="Rectangle 7"/>
          <p:cNvSpPr>
            <a:spLocks noChangeArrowheads="1"/>
          </p:cNvSpPr>
          <p:nvPr>
            <p:custDataLst>
              <p:tags r:id="rId11"/>
            </p:custDataLst>
          </p:nvPr>
        </p:nvSpPr>
        <p:spPr bwMode="gray">
          <a:xfrm>
            <a:off x="1763713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6" name="Rectangle 8"/>
          <p:cNvSpPr>
            <a:spLocks noChangeArrowheads="1"/>
          </p:cNvSpPr>
          <p:nvPr>
            <p:custDataLst>
              <p:tags r:id="rId12"/>
            </p:custDataLst>
          </p:nvPr>
        </p:nvSpPr>
        <p:spPr bwMode="gray">
          <a:xfrm>
            <a:off x="3203575" y="3810000"/>
            <a:ext cx="1296988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7" name="Rectangle 62"/>
          <p:cNvSpPr>
            <a:spLocks noChangeArrowheads="1"/>
          </p:cNvSpPr>
          <p:nvPr>
            <p:custDataLst>
              <p:tags r:id="rId13"/>
            </p:custDataLst>
          </p:nvPr>
        </p:nvSpPr>
        <p:spPr bwMode="gray">
          <a:xfrm>
            <a:off x="6084888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sp>
        <p:nvSpPr>
          <p:cNvPr id="38" name="Rectangle 63"/>
          <p:cNvSpPr>
            <a:spLocks noChangeArrowheads="1"/>
          </p:cNvSpPr>
          <p:nvPr>
            <p:custDataLst>
              <p:tags r:id="rId14"/>
            </p:custDataLst>
          </p:nvPr>
        </p:nvSpPr>
        <p:spPr bwMode="gray">
          <a:xfrm>
            <a:off x="7524750" y="3810000"/>
            <a:ext cx="1295400" cy="936625"/>
          </a:xfrm>
          <a:prstGeom prst="rect">
            <a:avLst/>
          </a:prstGeom>
          <a:solidFill>
            <a:schemeClr val="bg1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/>
        </p:spPr>
        <p:txBody>
          <a:bodyPr lIns="90000" tIns="46800" rIns="90000" bIns="46800"/>
          <a:lstStyle/>
          <a:p>
            <a:pPr>
              <a:spcBef>
                <a:spcPts val="600"/>
              </a:spcBef>
              <a:buFont typeface="Arial" pitchFamily="34" charset="0"/>
              <a:buNone/>
              <a:defRPr/>
            </a:pPr>
            <a:endParaRPr lang="en-US" sz="1600">
              <a:latin typeface="Arial" pitchFamily="34" charset="0"/>
            </a:endParaRPr>
          </a:p>
        </p:txBody>
      </p:sp>
      <p:grpSp>
        <p:nvGrpSpPr>
          <p:cNvPr id="39" name="Group 214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2122488" y="3987800"/>
            <a:ext cx="579437" cy="579438"/>
            <a:chOff x="5601" y="1389"/>
            <a:chExt cx="317" cy="317"/>
          </a:xfrm>
        </p:grpSpPr>
        <p:sp>
          <p:nvSpPr>
            <p:cNvPr id="73806" name="Oval 215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7" name="Oval 216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gray">
            <a:xfrm>
              <a:off x="5601" y="1389"/>
              <a:ext cx="317" cy="317"/>
            </a:xfrm>
            <a:prstGeom prst="ellipse">
              <a:avLst/>
            </a:prstGeom>
            <a:solidFill>
              <a:schemeClr val="bg1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</p:grpSp>
      <p:grpSp>
        <p:nvGrpSpPr>
          <p:cNvPr id="42" name="Group 217"/>
          <p:cNvGrpSpPr>
            <a:grpSpLocks/>
          </p:cNvGrpSpPr>
          <p:nvPr>
            <p:custDataLst>
              <p:tags r:id="rId16"/>
            </p:custDataLst>
          </p:nvPr>
        </p:nvGrpSpPr>
        <p:grpSpPr bwMode="auto">
          <a:xfrm>
            <a:off x="3562350" y="3987800"/>
            <a:ext cx="579438" cy="579438"/>
            <a:chOff x="1292" y="2023"/>
            <a:chExt cx="318" cy="318"/>
          </a:xfrm>
        </p:grpSpPr>
        <p:sp>
          <p:nvSpPr>
            <p:cNvPr id="73802" name="Oval 218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gray">
            <a:xfrm>
              <a:off x="1292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grpSp>
          <p:nvGrpSpPr>
            <p:cNvPr id="73803" name="Group 219"/>
            <p:cNvGrpSpPr>
              <a:grpSpLocks/>
            </p:cNvGrpSpPr>
            <p:nvPr>
              <p:custDataLst>
                <p:tags r:id="rId23"/>
              </p:custDataLst>
            </p:nvPr>
          </p:nvGrpSpPr>
          <p:grpSpPr bwMode="auto">
            <a:xfrm>
              <a:off x="1292" y="2026"/>
              <a:ext cx="318" cy="312"/>
              <a:chOff x="807" y="1979"/>
              <a:chExt cx="311" cy="312"/>
            </a:xfrm>
          </p:grpSpPr>
          <p:sp>
            <p:nvSpPr>
              <p:cNvPr id="73804" name="Oval 220"/>
              <p:cNvSpPr>
                <a:spLocks noChangeAspect="1" noChangeArrowheads="1"/>
              </p:cNvSpPr>
              <p:nvPr/>
            </p:nvSpPr>
            <p:spPr bwMode="gray">
              <a:xfrm>
                <a:off x="807" y="1979"/>
                <a:ext cx="311" cy="312"/>
              </a:xfrm>
              <a:prstGeom prst="ellipse">
                <a:avLst/>
              </a:prstGeom>
              <a:solidFill>
                <a:srgbClr val="FFFF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en-US" altLang="hu-HU">
                  <a:latin typeface="Arial" pitchFamily="34" charset="0"/>
                  <a:ea typeface="Open Sans"/>
                </a:endParaRPr>
              </a:p>
            </p:txBody>
          </p:sp>
          <p:sp>
            <p:nvSpPr>
              <p:cNvPr id="73805" name="Arc 221"/>
              <p:cNvSpPr>
                <a:spLocks noChangeAspect="1"/>
              </p:cNvSpPr>
              <p:nvPr/>
            </p:nvSpPr>
            <p:spPr bwMode="gray">
              <a:xfrm>
                <a:off x="963" y="1979"/>
                <a:ext cx="155" cy="15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hu-HU"/>
              </a:p>
            </p:txBody>
          </p:sp>
        </p:grpSp>
      </p:grpSp>
      <p:grpSp>
        <p:nvGrpSpPr>
          <p:cNvPr id="52" name="Group 227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6442075" y="3987800"/>
            <a:ext cx="579438" cy="579438"/>
            <a:chOff x="3015" y="2023"/>
            <a:chExt cx="318" cy="318"/>
          </a:xfrm>
        </p:grpSpPr>
        <p:sp>
          <p:nvSpPr>
            <p:cNvPr id="73799" name="Oval 2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gray">
            <a:xfrm>
              <a:off x="3015" y="2023"/>
              <a:ext cx="318" cy="318"/>
            </a:xfrm>
            <a:prstGeom prst="ellipse">
              <a:avLst/>
            </a:prstGeom>
            <a:solidFill>
              <a:srgbClr val="FFFFFF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800" name="Oval 229"/>
            <p:cNvSpPr>
              <a:spLocks noChangeAspect="1" noChangeArrowheads="1"/>
            </p:cNvSpPr>
            <p:nvPr/>
          </p:nvSpPr>
          <p:spPr bwMode="gray">
            <a:xfrm>
              <a:off x="3015" y="2024"/>
              <a:ext cx="318" cy="314"/>
            </a:xfrm>
            <a:prstGeom prst="ellipse">
              <a:avLst/>
            </a:prstGeom>
            <a:solidFill>
              <a:srgbClr val="FFFFFF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en-US" altLang="hu-HU">
                <a:latin typeface="Arial" pitchFamily="34" charset="0"/>
                <a:ea typeface="Open Sans"/>
              </a:endParaRPr>
            </a:p>
          </p:txBody>
        </p:sp>
        <p:sp>
          <p:nvSpPr>
            <p:cNvPr id="73801" name="Arc 230"/>
            <p:cNvSpPr>
              <a:spLocks noChangeAspect="1"/>
            </p:cNvSpPr>
            <p:nvPr/>
          </p:nvSpPr>
          <p:spPr bwMode="gray">
            <a:xfrm>
              <a:off x="3015" y="2024"/>
              <a:ext cx="318" cy="314"/>
            </a:xfrm>
            <a:custGeom>
              <a:avLst/>
              <a:gdLst>
                <a:gd name="T0" fmla="*/ 0 w 43193"/>
                <a:gd name="T1" fmla="*/ 0 h 43200"/>
                <a:gd name="T2" fmla="*/ 0 w 43193"/>
                <a:gd name="T3" fmla="*/ 0 h 43200"/>
                <a:gd name="T4" fmla="*/ 0 w 43193"/>
                <a:gd name="T5" fmla="*/ 0 h 432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3193" h="43200" fill="none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</a:path>
                <a:path w="43193" h="43200" stroke="0" extrusionOk="0">
                  <a:moveTo>
                    <a:pt x="21592" y="0"/>
                  </a:moveTo>
                  <a:cubicBezTo>
                    <a:pt x="33522" y="0"/>
                    <a:pt x="43193" y="9670"/>
                    <a:pt x="43193" y="21600"/>
                  </a:cubicBezTo>
                  <a:cubicBezTo>
                    <a:pt x="43193" y="33529"/>
                    <a:pt x="33522" y="43200"/>
                    <a:pt x="21593" y="43200"/>
                  </a:cubicBezTo>
                  <a:cubicBezTo>
                    <a:pt x="9871" y="43200"/>
                    <a:pt x="288" y="33851"/>
                    <a:pt x="-1" y="22133"/>
                  </a:cubicBezTo>
                  <a:lnTo>
                    <a:pt x="21593" y="21600"/>
                  </a:lnTo>
                  <a:lnTo>
                    <a:pt x="21592" y="0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 anchor="ctr"/>
            <a:lstStyle/>
            <a:p>
              <a:endParaRPr lang="hu-HU"/>
            </a:p>
          </p:txBody>
        </p:sp>
      </p:grpSp>
      <p:grpSp>
        <p:nvGrpSpPr>
          <p:cNvPr id="56" name="Group 231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7883525" y="3990975"/>
            <a:ext cx="579438" cy="574675"/>
            <a:chOff x="3878" y="2023"/>
            <a:chExt cx="317" cy="317"/>
          </a:xfrm>
        </p:grpSpPr>
        <p:sp>
          <p:nvSpPr>
            <p:cNvPr id="73797" name="Oval 232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gray">
            <a:xfrm>
              <a:off x="3878" y="2023"/>
              <a:ext cx="317" cy="317"/>
            </a:xfrm>
            <a:prstGeom prst="ellipse">
              <a:avLst/>
            </a:prstGeom>
            <a:solidFill>
              <a:schemeClr val="hlink"/>
            </a:solidFill>
            <a:ln w="38100" algn="ctr">
              <a:solidFill>
                <a:srgbClr val="FFFFFF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738000" tIns="82800" rIns="90000" bIns="46800" anchor="ctr"/>
            <a:lstStyle/>
            <a:p>
              <a:pPr>
                <a:lnSpc>
                  <a:spcPct val="90000"/>
                </a:lnSpc>
                <a:spcBef>
                  <a:spcPct val="25000"/>
                </a:spcBef>
              </a:pPr>
              <a:endParaRPr lang="en-US" altLang="hu-HU" sz="1400">
                <a:latin typeface="Arial" pitchFamily="34" charset="0"/>
                <a:ea typeface="Open Sans"/>
              </a:endParaRPr>
            </a:p>
          </p:txBody>
        </p:sp>
        <p:sp>
          <p:nvSpPr>
            <p:cNvPr id="73798" name="Oval 233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gray">
            <a:xfrm>
              <a:off x="3878" y="2024"/>
              <a:ext cx="317" cy="313"/>
            </a:xfrm>
            <a:prstGeom prst="ellipse">
              <a:avLst/>
            </a:prstGeom>
            <a:solidFill>
              <a:schemeClr val="accent2"/>
            </a:solidFill>
            <a:ln w="9525" algn="ctr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buClr>
                  <a:schemeClr val="accent1"/>
                </a:buClr>
                <a:buFont typeface="Wingdings" pitchFamily="2" charset="2"/>
                <a:buNone/>
              </a:pPr>
              <a:endParaRPr lang="en-US" altLang="hu-HU" sz="3000" b="1">
                <a:solidFill>
                  <a:schemeClr val="bg1"/>
                </a:solidFill>
                <a:latin typeface="Arial" pitchFamily="34" charset="0"/>
                <a:ea typeface="Open Sans"/>
              </a:endParaRPr>
            </a:p>
          </p:txBody>
        </p:sp>
      </p:grpSp>
      <p:sp>
        <p:nvSpPr>
          <p:cNvPr id="59" name="Szövegdoboz 58"/>
          <p:cNvSpPr txBox="1">
            <a:spLocks noChangeArrowheads="1"/>
          </p:cNvSpPr>
          <p:nvPr/>
        </p:nvSpPr>
        <p:spPr bwMode="auto">
          <a:xfrm>
            <a:off x="2084388" y="4495800"/>
            <a:ext cx="9906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12:00</a:t>
            </a:r>
          </a:p>
        </p:txBody>
      </p:sp>
      <p:sp>
        <p:nvSpPr>
          <p:cNvPr id="60" name="Szövegdoboz 59"/>
          <p:cNvSpPr txBox="1">
            <a:spLocks noChangeArrowheads="1"/>
          </p:cNvSpPr>
          <p:nvPr/>
        </p:nvSpPr>
        <p:spPr bwMode="auto">
          <a:xfrm>
            <a:off x="3519488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12:14</a:t>
            </a:r>
          </a:p>
        </p:txBody>
      </p:sp>
      <p:sp>
        <p:nvSpPr>
          <p:cNvPr id="62" name="Szövegdoboz 61"/>
          <p:cNvSpPr txBox="1">
            <a:spLocks noChangeArrowheads="1"/>
          </p:cNvSpPr>
          <p:nvPr/>
        </p:nvSpPr>
        <p:spPr bwMode="auto">
          <a:xfrm>
            <a:off x="6400800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12:46</a:t>
            </a:r>
          </a:p>
        </p:txBody>
      </p:sp>
      <p:sp>
        <p:nvSpPr>
          <p:cNvPr id="63" name="Szövegdoboz 62"/>
          <p:cNvSpPr txBox="1">
            <a:spLocks noChangeArrowheads="1"/>
          </p:cNvSpPr>
          <p:nvPr/>
        </p:nvSpPr>
        <p:spPr bwMode="auto">
          <a:xfrm>
            <a:off x="7848600" y="4495800"/>
            <a:ext cx="990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600">
                <a:latin typeface="Open Sans"/>
              </a:rPr>
              <a:t>13:00</a:t>
            </a:r>
          </a:p>
        </p:txBody>
      </p:sp>
      <p:graphicFrame>
        <p:nvGraphicFramePr>
          <p:cNvPr id="64" name="Táblázat 63"/>
          <p:cNvGraphicFramePr>
            <a:graphicFrameLocks noGrp="1"/>
          </p:cNvGraphicFramePr>
          <p:nvPr/>
        </p:nvGraphicFramePr>
        <p:xfrm>
          <a:off x="76200" y="4973638"/>
          <a:ext cx="8763000" cy="949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0750"/>
                <a:gridCol w="2190750"/>
                <a:gridCol w="2190750"/>
                <a:gridCol w="2190750"/>
              </a:tblGrid>
              <a:tr h="578984">
                <a:tc rowSpan="2"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Megoldás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Látogató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(Real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User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Látogatások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(Visit)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Oldalletöltések száma</a:t>
                      </a:r>
                    </a:p>
                    <a:p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(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Page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hu-HU" sz="1600" dirty="0" err="1" smtClean="0">
                          <a:latin typeface="Arial Narrow" panose="020B0606020202030204" pitchFamily="34" charset="0"/>
                        </a:rPr>
                        <a:t>View</a:t>
                      </a:r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)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  <a:tr h="370341">
                <a:tc vMerge="1">
                  <a:txBody>
                    <a:bodyPr/>
                    <a:lstStyle/>
                    <a:p>
                      <a:endParaRPr lang="hu-H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600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hu-HU" sz="1600" dirty="0">
                        <a:latin typeface="Arial Narrow" panose="020B0606020202030204" pitchFamily="34" charset="0"/>
                      </a:endParaRPr>
                    </a:p>
                  </a:txBody>
                  <a:tcPr marT="45658" marB="45658"/>
                </a:tc>
              </a:tr>
            </a:tbl>
          </a:graphicData>
        </a:graphic>
      </p:graphicFrame>
      <p:grpSp>
        <p:nvGrpSpPr>
          <p:cNvPr id="65" name="Gruppieren 108"/>
          <p:cNvGrpSpPr>
            <a:grpSpLocks noChangeAspect="1"/>
          </p:cNvGrpSpPr>
          <p:nvPr/>
        </p:nvGrpSpPr>
        <p:grpSpPr bwMode="auto">
          <a:xfrm>
            <a:off x="4926013" y="3892550"/>
            <a:ext cx="788987" cy="788988"/>
            <a:chOff x="5805661" y="1403251"/>
            <a:chExt cx="1090800" cy="1090800"/>
          </a:xfrm>
        </p:grpSpPr>
        <p:sp>
          <p:nvSpPr>
            <p:cNvPr id="66" name="Rechteck 109"/>
            <p:cNvSpPr>
              <a:spLocks noChangeAspect="1"/>
            </p:cNvSpPr>
            <p:nvPr/>
          </p:nvSpPr>
          <p:spPr bwMode="gray">
            <a:xfrm>
              <a:off x="5805661" y="1403251"/>
              <a:ext cx="1090800" cy="1090800"/>
            </a:xfrm>
            <a:prstGeom prst="rect">
              <a:avLst/>
            </a:prstGeom>
            <a:gradFill flip="none" rotWithShape="1">
              <a:gsLst>
                <a:gs pos="0">
                  <a:schemeClr val="bg2">
                    <a:lumMod val="60000"/>
                    <a:lumOff val="40000"/>
                  </a:schemeClr>
                </a:gs>
                <a:gs pos="100000">
                  <a:schemeClr val="bg2">
                    <a:lumMod val="75000"/>
                  </a:schemeClr>
                </a:gs>
              </a:gsLst>
              <a:lin ang="8100000" scaled="1"/>
              <a:tileRect/>
            </a:gra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spcBef>
                  <a:spcPts val="300"/>
                </a:spcBef>
                <a:defRPr/>
              </a:pPr>
              <a:endParaRPr lang="en-US" sz="1600">
                <a:solidFill>
                  <a:schemeClr val="tx1"/>
                </a:solidFill>
              </a:endParaRPr>
            </a:p>
          </p:txBody>
        </p:sp>
        <p:sp>
          <p:nvSpPr>
            <p:cNvPr id="73796" name="Freeform 8"/>
            <p:cNvSpPr>
              <a:spLocks noChangeAspect="1" noEditPoints="1"/>
            </p:cNvSpPr>
            <p:nvPr/>
          </p:nvSpPr>
          <p:spPr bwMode="auto">
            <a:xfrm>
              <a:off x="5936536" y="1546112"/>
              <a:ext cx="810000" cy="802768"/>
            </a:xfrm>
            <a:custGeom>
              <a:avLst/>
              <a:gdLst>
                <a:gd name="T0" fmla="*/ 2147483647 w 379"/>
                <a:gd name="T1" fmla="*/ 2147483647 h 376"/>
                <a:gd name="T2" fmla="*/ 2147483647 w 379"/>
                <a:gd name="T3" fmla="*/ 2147483647 h 376"/>
                <a:gd name="T4" fmla="*/ 2147483647 w 379"/>
                <a:gd name="T5" fmla="*/ 2147483647 h 376"/>
                <a:gd name="T6" fmla="*/ 2147483647 w 379"/>
                <a:gd name="T7" fmla="*/ 2147483647 h 376"/>
                <a:gd name="T8" fmla="*/ 2147483647 w 379"/>
                <a:gd name="T9" fmla="*/ 2147483647 h 376"/>
                <a:gd name="T10" fmla="*/ 2147483647 w 379"/>
                <a:gd name="T11" fmla="*/ 2147483647 h 376"/>
                <a:gd name="T12" fmla="*/ 2147483647 w 379"/>
                <a:gd name="T13" fmla="*/ 2147483647 h 376"/>
                <a:gd name="T14" fmla="*/ 2147483647 w 379"/>
                <a:gd name="T15" fmla="*/ 2147483647 h 376"/>
                <a:gd name="T16" fmla="*/ 2147483647 w 379"/>
                <a:gd name="T17" fmla="*/ 2147483647 h 376"/>
                <a:gd name="T18" fmla="*/ 2147483647 w 379"/>
                <a:gd name="T19" fmla="*/ 0 h 376"/>
                <a:gd name="T20" fmla="*/ 2147483647 w 379"/>
                <a:gd name="T21" fmla="*/ 0 h 376"/>
                <a:gd name="T22" fmla="*/ 0 w 379"/>
                <a:gd name="T23" fmla="*/ 2147483647 h 376"/>
                <a:gd name="T24" fmla="*/ 2147483647 w 379"/>
                <a:gd name="T25" fmla="*/ 2147483647 h 376"/>
                <a:gd name="T26" fmla="*/ 2147483647 w 379"/>
                <a:gd name="T27" fmla="*/ 2147483647 h 376"/>
                <a:gd name="T28" fmla="*/ 2147483647 w 379"/>
                <a:gd name="T29" fmla="*/ 2147483647 h 376"/>
                <a:gd name="T30" fmla="*/ 2147483647 w 379"/>
                <a:gd name="T31" fmla="*/ 2147483647 h 376"/>
                <a:gd name="T32" fmla="*/ 2147483647 w 379"/>
                <a:gd name="T33" fmla="*/ 2147483647 h 376"/>
                <a:gd name="T34" fmla="*/ 2147483647 w 379"/>
                <a:gd name="T35" fmla="*/ 2147483647 h 376"/>
                <a:gd name="T36" fmla="*/ 2147483647 w 379"/>
                <a:gd name="T37" fmla="*/ 2147483647 h 376"/>
                <a:gd name="T38" fmla="*/ 2147483647 w 379"/>
                <a:gd name="T39" fmla="*/ 2147483647 h 376"/>
                <a:gd name="T40" fmla="*/ 2147483647 w 379"/>
                <a:gd name="T41" fmla="*/ 2147483647 h 376"/>
                <a:gd name="T42" fmla="*/ 2147483647 w 379"/>
                <a:gd name="T43" fmla="*/ 2147483647 h 376"/>
                <a:gd name="T44" fmla="*/ 2147483647 w 379"/>
                <a:gd name="T45" fmla="*/ 2147483647 h 376"/>
                <a:gd name="T46" fmla="*/ 2147483647 w 379"/>
                <a:gd name="T47" fmla="*/ 2147483647 h 376"/>
                <a:gd name="T48" fmla="*/ 2147483647 w 379"/>
                <a:gd name="T49" fmla="*/ 2147483647 h 376"/>
                <a:gd name="T50" fmla="*/ 2147483647 w 379"/>
                <a:gd name="T51" fmla="*/ 2147483647 h 376"/>
                <a:gd name="T52" fmla="*/ 2147483647 w 379"/>
                <a:gd name="T53" fmla="*/ 2147483647 h 376"/>
                <a:gd name="T54" fmla="*/ 2147483647 w 379"/>
                <a:gd name="T55" fmla="*/ 2147483647 h 376"/>
                <a:gd name="T56" fmla="*/ 2147483647 w 379"/>
                <a:gd name="T57" fmla="*/ 2147483647 h 376"/>
                <a:gd name="T58" fmla="*/ 2147483647 w 379"/>
                <a:gd name="T59" fmla="*/ 2147483647 h 376"/>
                <a:gd name="T60" fmla="*/ 2147483647 w 379"/>
                <a:gd name="T61" fmla="*/ 2147483647 h 376"/>
                <a:gd name="T62" fmla="*/ 2147483647 w 379"/>
                <a:gd name="T63" fmla="*/ 2147483647 h 376"/>
                <a:gd name="T64" fmla="*/ 2147483647 w 379"/>
                <a:gd name="T65" fmla="*/ 2147483647 h 376"/>
                <a:gd name="T66" fmla="*/ 2147483647 w 379"/>
                <a:gd name="T67" fmla="*/ 2147483647 h 376"/>
                <a:gd name="T68" fmla="*/ 2147483647 w 379"/>
                <a:gd name="T69" fmla="*/ 2147483647 h 376"/>
                <a:gd name="T70" fmla="*/ 2147483647 w 379"/>
                <a:gd name="T71" fmla="*/ 2147483647 h 376"/>
                <a:gd name="T72" fmla="*/ 2147483647 w 379"/>
                <a:gd name="T73" fmla="*/ 2147483647 h 376"/>
                <a:gd name="T74" fmla="*/ 2147483647 w 379"/>
                <a:gd name="T75" fmla="*/ 2147483647 h 376"/>
                <a:gd name="T76" fmla="*/ 2147483647 w 379"/>
                <a:gd name="T77" fmla="*/ 2147483647 h 376"/>
                <a:gd name="T78" fmla="*/ 2147483647 w 379"/>
                <a:gd name="T79" fmla="*/ 2147483647 h 376"/>
                <a:gd name="T80" fmla="*/ 2147483647 w 379"/>
                <a:gd name="T81" fmla="*/ 2147483647 h 376"/>
                <a:gd name="T82" fmla="*/ 2147483647 w 379"/>
                <a:gd name="T83" fmla="*/ 2147483647 h 376"/>
                <a:gd name="T84" fmla="*/ 2147483647 w 379"/>
                <a:gd name="T85" fmla="*/ 2147483647 h 376"/>
                <a:gd name="T86" fmla="*/ 2147483647 w 379"/>
                <a:gd name="T87" fmla="*/ 2147483647 h 376"/>
                <a:gd name="T88" fmla="*/ 2147483647 w 379"/>
                <a:gd name="T89" fmla="*/ 2147483647 h 376"/>
                <a:gd name="T90" fmla="*/ 2147483647 w 379"/>
                <a:gd name="T91" fmla="*/ 2147483647 h 376"/>
                <a:gd name="T92" fmla="*/ 2147483647 w 379"/>
                <a:gd name="T93" fmla="*/ 2147483647 h 376"/>
                <a:gd name="T94" fmla="*/ 2147483647 w 379"/>
                <a:gd name="T95" fmla="*/ 2147483647 h 376"/>
                <a:gd name="T96" fmla="*/ 2147483647 w 379"/>
                <a:gd name="T97" fmla="*/ 2147483647 h 37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379" h="376">
                  <a:moveTo>
                    <a:pt x="369" y="253"/>
                  </a:moveTo>
                  <a:cubicBezTo>
                    <a:pt x="87" y="253"/>
                    <a:pt x="87" y="253"/>
                    <a:pt x="87" y="253"/>
                  </a:cubicBezTo>
                  <a:cubicBezTo>
                    <a:pt x="87" y="229"/>
                    <a:pt x="87" y="229"/>
                    <a:pt x="87" y="229"/>
                  </a:cubicBezTo>
                  <a:cubicBezTo>
                    <a:pt x="371" y="188"/>
                    <a:pt x="371" y="188"/>
                    <a:pt x="371" y="188"/>
                  </a:cubicBezTo>
                  <a:cubicBezTo>
                    <a:pt x="375" y="187"/>
                    <a:pt x="379" y="183"/>
                    <a:pt x="379" y="178"/>
                  </a:cubicBezTo>
                  <a:cubicBezTo>
                    <a:pt x="379" y="57"/>
                    <a:pt x="379" y="57"/>
                    <a:pt x="379" y="57"/>
                  </a:cubicBezTo>
                  <a:cubicBezTo>
                    <a:pt x="379" y="51"/>
                    <a:pt x="375" y="47"/>
                    <a:pt x="369" y="47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10"/>
                    <a:pt x="87" y="10"/>
                    <a:pt x="87" y="10"/>
                  </a:cubicBezTo>
                  <a:cubicBezTo>
                    <a:pt x="87" y="5"/>
                    <a:pt x="83" y="0"/>
                    <a:pt x="77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5"/>
                    <a:pt x="0" y="10"/>
                  </a:cubicBezTo>
                  <a:cubicBezTo>
                    <a:pt x="0" y="16"/>
                    <a:pt x="5" y="20"/>
                    <a:pt x="10" y="20"/>
                  </a:cubicBezTo>
                  <a:cubicBezTo>
                    <a:pt x="67" y="20"/>
                    <a:pt x="67" y="20"/>
                    <a:pt x="67" y="20"/>
                  </a:cubicBezTo>
                  <a:cubicBezTo>
                    <a:pt x="67" y="263"/>
                    <a:pt x="67" y="263"/>
                    <a:pt x="67" y="263"/>
                  </a:cubicBezTo>
                  <a:cubicBezTo>
                    <a:pt x="67" y="269"/>
                    <a:pt x="72" y="273"/>
                    <a:pt x="77" y="273"/>
                  </a:cubicBezTo>
                  <a:cubicBezTo>
                    <a:pt x="369" y="273"/>
                    <a:pt x="369" y="273"/>
                    <a:pt x="369" y="273"/>
                  </a:cubicBezTo>
                  <a:cubicBezTo>
                    <a:pt x="375" y="273"/>
                    <a:pt x="379" y="269"/>
                    <a:pt x="379" y="263"/>
                  </a:cubicBezTo>
                  <a:cubicBezTo>
                    <a:pt x="379" y="258"/>
                    <a:pt x="375" y="253"/>
                    <a:pt x="369" y="253"/>
                  </a:cubicBezTo>
                  <a:close/>
                  <a:moveTo>
                    <a:pt x="307" y="67"/>
                  </a:moveTo>
                  <a:cubicBezTo>
                    <a:pt x="359" y="67"/>
                    <a:pt x="359" y="67"/>
                    <a:pt x="359" y="67"/>
                  </a:cubicBezTo>
                  <a:cubicBezTo>
                    <a:pt x="359" y="169"/>
                    <a:pt x="359" y="169"/>
                    <a:pt x="359" y="169"/>
                  </a:cubicBezTo>
                  <a:cubicBezTo>
                    <a:pt x="307" y="177"/>
                    <a:pt x="307" y="177"/>
                    <a:pt x="307" y="177"/>
                  </a:cubicBezTo>
                  <a:lnTo>
                    <a:pt x="307" y="67"/>
                  </a:lnTo>
                  <a:close/>
                  <a:moveTo>
                    <a:pt x="230" y="67"/>
                  </a:moveTo>
                  <a:cubicBezTo>
                    <a:pt x="287" y="67"/>
                    <a:pt x="287" y="67"/>
                    <a:pt x="287" y="67"/>
                  </a:cubicBezTo>
                  <a:cubicBezTo>
                    <a:pt x="287" y="180"/>
                    <a:pt x="287" y="180"/>
                    <a:pt x="287" y="180"/>
                  </a:cubicBezTo>
                  <a:cubicBezTo>
                    <a:pt x="230" y="188"/>
                    <a:pt x="230" y="188"/>
                    <a:pt x="230" y="188"/>
                  </a:cubicBezTo>
                  <a:lnTo>
                    <a:pt x="230" y="67"/>
                  </a:lnTo>
                  <a:close/>
                  <a:moveTo>
                    <a:pt x="152" y="67"/>
                  </a:moveTo>
                  <a:cubicBezTo>
                    <a:pt x="210" y="67"/>
                    <a:pt x="210" y="67"/>
                    <a:pt x="210" y="67"/>
                  </a:cubicBezTo>
                  <a:cubicBezTo>
                    <a:pt x="210" y="191"/>
                    <a:pt x="210" y="191"/>
                    <a:pt x="210" y="191"/>
                  </a:cubicBezTo>
                  <a:cubicBezTo>
                    <a:pt x="152" y="199"/>
                    <a:pt x="152" y="199"/>
                    <a:pt x="152" y="199"/>
                  </a:cubicBezTo>
                  <a:lnTo>
                    <a:pt x="152" y="67"/>
                  </a:lnTo>
                  <a:close/>
                  <a:moveTo>
                    <a:pt x="87" y="67"/>
                  </a:moveTo>
                  <a:cubicBezTo>
                    <a:pt x="132" y="67"/>
                    <a:pt x="132" y="67"/>
                    <a:pt x="132" y="67"/>
                  </a:cubicBezTo>
                  <a:cubicBezTo>
                    <a:pt x="132" y="202"/>
                    <a:pt x="132" y="202"/>
                    <a:pt x="132" y="202"/>
                  </a:cubicBezTo>
                  <a:cubicBezTo>
                    <a:pt x="87" y="208"/>
                    <a:pt x="87" y="208"/>
                    <a:pt x="87" y="208"/>
                  </a:cubicBezTo>
                  <a:lnTo>
                    <a:pt x="87" y="67"/>
                  </a:lnTo>
                  <a:close/>
                  <a:moveTo>
                    <a:pt x="162" y="334"/>
                  </a:moveTo>
                  <a:cubicBezTo>
                    <a:pt x="162" y="357"/>
                    <a:pt x="143" y="376"/>
                    <a:pt x="120" y="376"/>
                  </a:cubicBezTo>
                  <a:cubicBezTo>
                    <a:pt x="97" y="376"/>
                    <a:pt x="78" y="357"/>
                    <a:pt x="78" y="334"/>
                  </a:cubicBezTo>
                  <a:cubicBezTo>
                    <a:pt x="78" y="310"/>
                    <a:pt x="97" y="292"/>
                    <a:pt x="120" y="292"/>
                  </a:cubicBezTo>
                  <a:cubicBezTo>
                    <a:pt x="143" y="292"/>
                    <a:pt x="162" y="310"/>
                    <a:pt x="162" y="334"/>
                  </a:cubicBezTo>
                  <a:close/>
                  <a:moveTo>
                    <a:pt x="366" y="334"/>
                  </a:moveTo>
                  <a:cubicBezTo>
                    <a:pt x="366" y="357"/>
                    <a:pt x="347" y="376"/>
                    <a:pt x="324" y="376"/>
                  </a:cubicBezTo>
                  <a:cubicBezTo>
                    <a:pt x="300" y="376"/>
                    <a:pt x="281" y="357"/>
                    <a:pt x="281" y="334"/>
                  </a:cubicBezTo>
                  <a:cubicBezTo>
                    <a:pt x="281" y="310"/>
                    <a:pt x="300" y="292"/>
                    <a:pt x="324" y="292"/>
                  </a:cubicBezTo>
                  <a:cubicBezTo>
                    <a:pt x="347" y="292"/>
                    <a:pt x="366" y="310"/>
                    <a:pt x="366" y="3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123350856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28" grpId="0"/>
      <p:bldP spid="29" grpId="0"/>
      <p:bldP spid="30" grpId="0"/>
      <p:bldP spid="31" grpId="0"/>
      <p:bldP spid="32" grpId="0"/>
      <p:bldP spid="35" grpId="0" animBg="1"/>
      <p:bldP spid="36" grpId="0" animBg="1"/>
      <p:bldP spid="37" grpId="0" animBg="1"/>
      <p:bldP spid="38" grpId="0" animBg="1"/>
      <p:bldP spid="59" grpId="0"/>
      <p:bldP spid="60" grpId="0"/>
      <p:bldP spid="62" grpId="0"/>
      <p:bldP spid="63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hu-HU" sz="2400" dirty="0" smtClean="0"/>
              <a:t>REACH – SHARE – AFFINITÁS</a:t>
            </a:r>
            <a:br>
              <a:rPr lang="hu-HU" sz="2400" dirty="0" smtClean="0"/>
            </a:br>
            <a:r>
              <a:rPr lang="hu-HU" sz="2400" dirty="0" smtClean="0"/>
              <a:t>KULCSFONTOSSÁGÚ INDEXEK</a:t>
            </a:r>
            <a:endParaRPr lang="hu-HU" sz="2400" dirty="0"/>
          </a:p>
        </p:txBody>
      </p:sp>
      <p:sp>
        <p:nvSpPr>
          <p:cNvPr id="74755" name="Rectangle 2"/>
          <p:cNvSpPr>
            <a:spLocks noChangeArrowheads="1"/>
          </p:cNvSpPr>
          <p:nvPr/>
        </p:nvSpPr>
        <p:spPr bwMode="gray">
          <a:xfrm>
            <a:off x="2482850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SHARE</a:t>
            </a:r>
            <a:endParaRPr lang="hu-HU" altLang="hu-HU" sz="2400" noProof="1">
              <a:latin typeface="Arial Narrow" pitchFamily="34" charset="0"/>
              <a:ea typeface="Open Sans"/>
            </a:endParaRPr>
          </a:p>
        </p:txBody>
      </p:sp>
      <p:sp>
        <p:nvSpPr>
          <p:cNvPr id="74756" name="Rectangle 8"/>
          <p:cNvSpPr>
            <a:spLocks noChangeArrowheads="1"/>
          </p:cNvSpPr>
          <p:nvPr/>
        </p:nvSpPr>
        <p:spPr bwMode="gray">
          <a:xfrm>
            <a:off x="6804025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DUPLIKÁCIÓ</a:t>
            </a:r>
          </a:p>
        </p:txBody>
      </p:sp>
      <p:sp>
        <p:nvSpPr>
          <p:cNvPr id="74757" name="Rectangle 11"/>
          <p:cNvSpPr>
            <a:spLocks noChangeArrowheads="1"/>
          </p:cNvSpPr>
          <p:nvPr/>
        </p:nvSpPr>
        <p:spPr bwMode="gray">
          <a:xfrm>
            <a:off x="323850" y="1163638"/>
            <a:ext cx="2014538" cy="360362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REACH</a:t>
            </a:r>
            <a:endParaRPr lang="hu-HU" altLang="hu-HU" sz="2400" noProof="1">
              <a:latin typeface="Arial Narrow" pitchFamily="34" charset="0"/>
              <a:ea typeface="Open Sans"/>
            </a:endParaRPr>
          </a:p>
        </p:txBody>
      </p:sp>
      <p:sp>
        <p:nvSpPr>
          <p:cNvPr id="74758" name="Rectangle 3" descr="© INSCALE GmbH, 21.06.2010"/>
          <p:cNvSpPr>
            <a:spLocks noChangeArrowheads="1"/>
          </p:cNvSpPr>
          <p:nvPr/>
        </p:nvSpPr>
        <p:spPr bwMode="gray">
          <a:xfrm>
            <a:off x="2482850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59" name="Rectangle 9" descr="© INSCALE GmbH, 21.06.2010"/>
          <p:cNvSpPr>
            <a:spLocks noChangeArrowheads="1"/>
          </p:cNvSpPr>
          <p:nvPr/>
        </p:nvSpPr>
        <p:spPr bwMode="gray">
          <a:xfrm>
            <a:off x="6804025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0" name="Rectangle 12" descr="© INSCALE GmbH, 21.06.2010"/>
          <p:cNvSpPr>
            <a:spLocks noChangeArrowheads="1"/>
          </p:cNvSpPr>
          <p:nvPr/>
        </p:nvSpPr>
        <p:spPr bwMode="gray">
          <a:xfrm>
            <a:off x="323850" y="1524000"/>
            <a:ext cx="2014538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1" name="Rectangle 7"/>
          <p:cNvSpPr>
            <a:spLocks noChangeArrowheads="1"/>
          </p:cNvSpPr>
          <p:nvPr/>
        </p:nvSpPr>
        <p:spPr bwMode="gray">
          <a:xfrm>
            <a:off x="2482850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A piacrészesedés bármelyik mutatóra kifejezhető (valós látogatóra, eltöltött időre, egyedi cookie-ra, oldal-letöltésre, látogatóra, stb.):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Nevezőben mindig a teljes internetező alapsokaságot adjuk meg, akik az adott hónapban legalább 1 db oldalletöltést generáltak.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gray">
          <a:xfrm>
            <a:off x="6804025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= keresztlátogatottság</a:t>
            </a:r>
          </a:p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Kétféle duplikáció létezik: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minimális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maximális 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endParaRPr lang="hu-HU" sz="1400" noProof="1">
              <a:solidFill>
                <a:srgbClr val="080808"/>
              </a:solidFill>
              <a:latin typeface="Arial Narrow" panose="020B0606020202030204" pitchFamily="34" charset="0"/>
              <a:cs typeface="Arial" charset="0"/>
            </a:endParaRPr>
          </a:p>
          <a:p>
            <a:pPr>
              <a:spcAft>
                <a:spcPct val="40000"/>
              </a:spcAft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Két módon fejezhető ki: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Az egyik érintett oldal látogatóinak %-ában</a:t>
            </a:r>
          </a:p>
          <a:p>
            <a:pPr marL="342900" indent="-342900">
              <a:spcAft>
                <a:spcPct val="40000"/>
              </a:spcAft>
              <a:buFontTx/>
              <a:buAutoNum type="alphaLcParenR"/>
              <a:defRPr/>
            </a:pPr>
            <a:r>
              <a:rPr lang="hu-HU" sz="1400" noProof="1">
                <a:solidFill>
                  <a:srgbClr val="080808"/>
                </a:solidFill>
                <a:latin typeface="Arial Narrow" panose="020B0606020202030204" pitchFamily="34" charset="0"/>
                <a:cs typeface="Arial" charset="0"/>
              </a:rPr>
              <a:t>Vagy abszolút értékben (hány látogató)</a:t>
            </a:r>
            <a:endParaRPr lang="en-US" sz="1400" noProof="1">
              <a:latin typeface="Arial Narrow" panose="020B0606020202030204" pitchFamily="34" charset="0"/>
            </a:endParaRPr>
          </a:p>
          <a:p>
            <a:pPr>
              <a:defRPr/>
            </a:pPr>
            <a:endParaRPr lang="en-US" noProof="1">
              <a:latin typeface="Arial Narrow" panose="020B0606020202030204" pitchFamily="34" charset="0"/>
            </a:endParaRPr>
          </a:p>
        </p:txBody>
      </p:sp>
      <p:sp>
        <p:nvSpPr>
          <p:cNvPr id="74763" name="Rectangle 13"/>
          <p:cNvSpPr>
            <a:spLocks noChangeArrowheads="1"/>
          </p:cNvSpPr>
          <p:nvPr/>
        </p:nvSpPr>
        <p:spPr bwMode="gray">
          <a:xfrm>
            <a:off x="323850" y="2859088"/>
            <a:ext cx="2014538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A Relatív Reach egy adott oldalt meglátogató cookie-k, felhasználók és az összes cookie, felhasználó hányadosa: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Ez szorozva az alapsokasággal kiadja a valós látogatók számát:</a:t>
            </a:r>
            <a:endParaRPr lang="hu-HU" altLang="hu-HU" sz="1400" noProof="1">
              <a:latin typeface="Arial Narrow" pitchFamily="34" charset="0"/>
              <a:ea typeface="Open Sans"/>
            </a:endParaRPr>
          </a:p>
        </p:txBody>
      </p:sp>
      <p:sp>
        <p:nvSpPr>
          <p:cNvPr id="74764" name="Rectangle 8"/>
          <p:cNvSpPr>
            <a:spLocks noChangeArrowheads="1"/>
          </p:cNvSpPr>
          <p:nvPr/>
        </p:nvSpPr>
        <p:spPr bwMode="gray">
          <a:xfrm>
            <a:off x="4640263" y="1146175"/>
            <a:ext cx="2014537" cy="360363"/>
          </a:xfrm>
          <a:prstGeom prst="rect">
            <a:avLst/>
          </a:prstGeom>
          <a:gradFill rotWithShape="1">
            <a:gsLst>
              <a:gs pos="0">
                <a:srgbClr val="C6C7C8"/>
              </a:gs>
              <a:gs pos="100000">
                <a:srgbClr val="5C5C5D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hu-HU" altLang="hu-HU" sz="1600" b="1" noProof="1">
                <a:solidFill>
                  <a:srgbClr val="FFFFFF"/>
                </a:solidFill>
                <a:latin typeface="Arial Narrow" pitchFamily="34" charset="0"/>
                <a:ea typeface="Open Sans"/>
              </a:rPr>
              <a:t>AFFINITÁS</a:t>
            </a:r>
          </a:p>
        </p:txBody>
      </p:sp>
      <p:sp>
        <p:nvSpPr>
          <p:cNvPr id="74765" name="Rectangle 9" descr="© INSCALE GmbH, 21.06.2010"/>
          <p:cNvSpPr>
            <a:spLocks noChangeArrowheads="1"/>
          </p:cNvSpPr>
          <p:nvPr/>
        </p:nvSpPr>
        <p:spPr bwMode="gray">
          <a:xfrm>
            <a:off x="4640263" y="1519238"/>
            <a:ext cx="2014537" cy="1295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endParaRPr lang="en-US" altLang="hu-HU">
              <a:latin typeface="Tahoma" pitchFamily="34" charset="0"/>
              <a:ea typeface="Open Sans"/>
            </a:endParaRPr>
          </a:p>
        </p:txBody>
      </p:sp>
      <p:sp>
        <p:nvSpPr>
          <p:cNvPr id="74766" name="Rectangle 10"/>
          <p:cNvSpPr>
            <a:spLocks noChangeArrowheads="1"/>
          </p:cNvSpPr>
          <p:nvPr/>
        </p:nvSpPr>
        <p:spPr bwMode="gray">
          <a:xfrm>
            <a:off x="4640263" y="2841625"/>
            <a:ext cx="2014537" cy="3254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  <a:effectLst>
            <a:outerShdw dist="53882" dir="2700000" algn="ctr" rotWithShape="0">
              <a:srgbClr val="808080">
                <a:alpha val="50000"/>
              </a:srgbClr>
            </a:outerShdw>
          </a:effectLst>
        </p:spPr>
        <p:txBody>
          <a:bodyPr lIns="108000" tIns="108000" rIns="144000" bIns="72000"/>
          <a:lstStyle/>
          <a:p>
            <a:pPr>
              <a:spcAft>
                <a:spcPct val="40000"/>
              </a:spcAft>
            </a:pPr>
            <a:r>
              <a:rPr lang="hu-HU" altLang="hu-HU" sz="1400" noProof="1">
                <a:solidFill>
                  <a:srgbClr val="080808"/>
                </a:solidFill>
                <a:latin typeface="Arial Narrow" pitchFamily="34" charset="0"/>
                <a:ea typeface="Open Sans"/>
              </a:rPr>
              <a:t>Egy adott webhely népszerűségét vizsgálja egy adott célcsoportban a teljes internetező populáció összetétéhez viszonyítva.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solidFill>
                <a:srgbClr val="080808"/>
              </a:solidFill>
              <a:latin typeface="Arial Narrow" pitchFamily="34" charset="0"/>
              <a:ea typeface="Open Sans"/>
            </a:endParaRPr>
          </a:p>
          <a:p>
            <a:pPr>
              <a:spcAft>
                <a:spcPct val="40000"/>
              </a:spcAft>
            </a:pPr>
            <a:r>
              <a:rPr lang="hu-HU" altLang="hu-HU" sz="1400" b="1" noProof="1">
                <a:solidFill>
                  <a:srgbClr val="FF0000"/>
                </a:solidFill>
                <a:latin typeface="Arial Narrow" pitchFamily="34" charset="0"/>
                <a:ea typeface="Open Sans"/>
              </a:rPr>
              <a:t>Képlet kicsit később részletesen!</a:t>
            </a:r>
          </a:p>
          <a:p>
            <a:pPr>
              <a:spcAft>
                <a:spcPct val="40000"/>
              </a:spcAft>
            </a:pPr>
            <a:endParaRPr lang="hu-HU" altLang="hu-HU" sz="1400" noProof="1">
              <a:latin typeface="Arial Narrow" pitchFamily="34" charset="0"/>
              <a:ea typeface="Open Sans"/>
            </a:endParaRPr>
          </a:p>
          <a:p>
            <a:endParaRPr lang="hu-HU" altLang="hu-HU" noProof="1">
              <a:latin typeface="Arial Narrow" pitchFamily="34" charset="0"/>
              <a:ea typeface="Open Sans"/>
            </a:endParaRPr>
          </a:p>
        </p:txBody>
      </p:sp>
      <p:grpSp>
        <p:nvGrpSpPr>
          <p:cNvPr id="81" name="Group 294" descr="© INSCALE GmbH, 21.06.2010"/>
          <p:cNvGrpSpPr>
            <a:grpSpLocks/>
          </p:cNvGrpSpPr>
          <p:nvPr/>
        </p:nvGrpSpPr>
        <p:grpSpPr bwMode="auto">
          <a:xfrm>
            <a:off x="886038" y="1723914"/>
            <a:ext cx="890162" cy="886073"/>
            <a:chOff x="379" y="1072"/>
            <a:chExt cx="745" cy="744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82" name="Group 293"/>
            <p:cNvGrpSpPr>
              <a:grpSpLocks/>
            </p:cNvGrpSpPr>
            <p:nvPr/>
          </p:nvGrpSpPr>
          <p:grpSpPr bwMode="auto">
            <a:xfrm>
              <a:off x="379" y="1072"/>
              <a:ext cx="745" cy="744"/>
              <a:chOff x="379" y="1072"/>
              <a:chExt cx="745" cy="744"/>
            </a:xfrm>
          </p:grpSpPr>
          <p:sp>
            <p:nvSpPr>
              <p:cNvPr id="86" name="AutoShape 2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79" y="1072"/>
                <a:ext cx="745" cy="744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7" name="AutoShape 2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17" y="1110"/>
                <a:ext cx="667" cy="666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8" name="AutoShape 2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44" y="1137"/>
                <a:ext cx="613" cy="612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89" name="AutoShape 2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44" y="1137"/>
                <a:ext cx="613" cy="31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83" name="Freeform 30" descr="© INSCALE GmbH, 21.06.2010"/>
            <p:cNvSpPr>
              <a:spLocks noChangeAspect="1" noEditPoints="1"/>
            </p:cNvSpPr>
            <p:nvPr/>
          </p:nvSpPr>
          <p:spPr bwMode="auto">
            <a:xfrm>
              <a:off x="582" y="1202"/>
              <a:ext cx="174" cy="396"/>
            </a:xfrm>
            <a:custGeom>
              <a:avLst/>
              <a:gdLst>
                <a:gd name="T0" fmla="*/ 89 w 49"/>
                <a:gd name="T1" fmla="*/ 64 h 112"/>
                <a:gd name="T2" fmla="*/ 121 w 49"/>
                <a:gd name="T3" fmla="*/ 32 h 112"/>
                <a:gd name="T4" fmla="*/ 89 w 49"/>
                <a:gd name="T5" fmla="*/ 0 h 112"/>
                <a:gd name="T6" fmla="*/ 57 w 49"/>
                <a:gd name="T7" fmla="*/ 32 h 112"/>
                <a:gd name="T8" fmla="*/ 89 w 49"/>
                <a:gd name="T9" fmla="*/ 64 h 112"/>
                <a:gd name="T10" fmla="*/ 170 w 49"/>
                <a:gd name="T11" fmla="*/ 209 h 112"/>
                <a:gd name="T12" fmla="*/ 146 w 49"/>
                <a:gd name="T13" fmla="*/ 88 h 112"/>
                <a:gd name="T14" fmla="*/ 128 w 49"/>
                <a:gd name="T15" fmla="*/ 74 h 112"/>
                <a:gd name="T16" fmla="*/ 128 w 49"/>
                <a:gd name="T17" fmla="*/ 74 h 112"/>
                <a:gd name="T18" fmla="*/ 43 w 49"/>
                <a:gd name="T19" fmla="*/ 74 h 112"/>
                <a:gd name="T20" fmla="*/ 36 w 49"/>
                <a:gd name="T21" fmla="*/ 78 h 112"/>
                <a:gd name="T22" fmla="*/ 28 w 49"/>
                <a:gd name="T23" fmla="*/ 88 h 112"/>
                <a:gd name="T24" fmla="*/ 0 w 49"/>
                <a:gd name="T25" fmla="*/ 209 h 112"/>
                <a:gd name="T26" fmla="*/ 11 w 49"/>
                <a:gd name="T27" fmla="*/ 230 h 112"/>
                <a:gd name="T28" fmla="*/ 25 w 49"/>
                <a:gd name="T29" fmla="*/ 212 h 112"/>
                <a:gd name="T30" fmla="*/ 46 w 49"/>
                <a:gd name="T31" fmla="*/ 117 h 112"/>
                <a:gd name="T32" fmla="*/ 46 w 49"/>
                <a:gd name="T33" fmla="*/ 117 h 112"/>
                <a:gd name="T34" fmla="*/ 53 w 49"/>
                <a:gd name="T35" fmla="*/ 244 h 112"/>
                <a:gd name="T36" fmla="*/ 53 w 49"/>
                <a:gd name="T37" fmla="*/ 244 h 112"/>
                <a:gd name="T38" fmla="*/ 53 w 49"/>
                <a:gd name="T39" fmla="*/ 375 h 112"/>
                <a:gd name="T40" fmla="*/ 67 w 49"/>
                <a:gd name="T41" fmla="*/ 396 h 112"/>
                <a:gd name="T42" fmla="*/ 78 w 49"/>
                <a:gd name="T43" fmla="*/ 375 h 112"/>
                <a:gd name="T44" fmla="*/ 78 w 49"/>
                <a:gd name="T45" fmla="*/ 244 h 112"/>
                <a:gd name="T46" fmla="*/ 78 w 49"/>
                <a:gd name="T47" fmla="*/ 244 h 112"/>
                <a:gd name="T48" fmla="*/ 92 w 49"/>
                <a:gd name="T49" fmla="*/ 244 h 112"/>
                <a:gd name="T50" fmla="*/ 92 w 49"/>
                <a:gd name="T51" fmla="*/ 244 h 112"/>
                <a:gd name="T52" fmla="*/ 92 w 49"/>
                <a:gd name="T53" fmla="*/ 375 h 112"/>
                <a:gd name="T54" fmla="*/ 107 w 49"/>
                <a:gd name="T55" fmla="*/ 396 h 112"/>
                <a:gd name="T56" fmla="*/ 121 w 49"/>
                <a:gd name="T57" fmla="*/ 375 h 112"/>
                <a:gd name="T58" fmla="*/ 121 w 49"/>
                <a:gd name="T59" fmla="*/ 244 h 112"/>
                <a:gd name="T60" fmla="*/ 121 w 49"/>
                <a:gd name="T61" fmla="*/ 244 h 112"/>
                <a:gd name="T62" fmla="*/ 121 w 49"/>
                <a:gd name="T63" fmla="*/ 244 h 112"/>
                <a:gd name="T64" fmla="*/ 128 w 49"/>
                <a:gd name="T65" fmla="*/ 120 h 112"/>
                <a:gd name="T66" fmla="*/ 146 w 49"/>
                <a:gd name="T67" fmla="*/ 212 h 112"/>
                <a:gd name="T68" fmla="*/ 163 w 49"/>
                <a:gd name="T69" fmla="*/ 226 h 112"/>
                <a:gd name="T70" fmla="*/ 170 w 49"/>
                <a:gd name="T71" fmla="*/ 209 h 1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"/>
                <a:gd name="T109" fmla="*/ 0 h 112"/>
                <a:gd name="T110" fmla="*/ 49 w 49"/>
                <a:gd name="T111" fmla="*/ 112 h 1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" h="112">
                  <a:moveTo>
                    <a:pt x="25" y="18"/>
                  </a:moveTo>
                  <a:cubicBezTo>
                    <a:pt x="30" y="18"/>
                    <a:pt x="34" y="14"/>
                    <a:pt x="34" y="9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20" y="0"/>
                    <a:pt x="16" y="4"/>
                    <a:pt x="16" y="9"/>
                  </a:cubicBezTo>
                  <a:cubicBezTo>
                    <a:pt x="16" y="14"/>
                    <a:pt x="20" y="18"/>
                    <a:pt x="25" y="18"/>
                  </a:cubicBezTo>
                  <a:close/>
                  <a:moveTo>
                    <a:pt x="48" y="59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0" y="22"/>
                    <a:pt x="38" y="21"/>
                    <a:pt x="36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1"/>
                    <a:pt x="10" y="21"/>
                    <a:pt x="10" y="22"/>
                  </a:cubicBezTo>
                  <a:cubicBezTo>
                    <a:pt x="9" y="23"/>
                    <a:pt x="8" y="24"/>
                    <a:pt x="8" y="25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0" y="62"/>
                    <a:pt x="1" y="64"/>
                    <a:pt x="3" y="65"/>
                  </a:cubicBezTo>
                  <a:cubicBezTo>
                    <a:pt x="5" y="65"/>
                    <a:pt x="7" y="63"/>
                    <a:pt x="7" y="60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9"/>
                    <a:pt x="17" y="112"/>
                    <a:pt x="19" y="112"/>
                  </a:cubicBezTo>
                  <a:cubicBezTo>
                    <a:pt x="21" y="112"/>
                    <a:pt x="22" y="109"/>
                    <a:pt x="22" y="106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2" y="69"/>
                    <a:pt x="22" y="69"/>
                    <a:pt x="22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69"/>
                    <a:pt x="26" y="69"/>
                    <a:pt x="26" y="69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09"/>
                    <a:pt x="28" y="112"/>
                    <a:pt x="30" y="112"/>
                  </a:cubicBezTo>
                  <a:cubicBezTo>
                    <a:pt x="32" y="112"/>
                    <a:pt x="34" y="109"/>
                    <a:pt x="34" y="10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41" y="60"/>
                    <a:pt x="41" y="60"/>
                    <a:pt x="41" y="60"/>
                  </a:cubicBezTo>
                  <a:cubicBezTo>
                    <a:pt x="42" y="63"/>
                    <a:pt x="44" y="65"/>
                    <a:pt x="46" y="64"/>
                  </a:cubicBezTo>
                  <a:cubicBezTo>
                    <a:pt x="47" y="64"/>
                    <a:pt x="49" y="61"/>
                    <a:pt x="48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  <p:sp>
          <p:nvSpPr>
            <p:cNvPr id="84" name="Freeform 31" descr="© INSCALE GmbH, 21.06.2010"/>
            <p:cNvSpPr>
              <a:spLocks noChangeAspect="1" noEditPoints="1"/>
            </p:cNvSpPr>
            <p:nvPr/>
          </p:nvSpPr>
          <p:spPr bwMode="auto">
            <a:xfrm>
              <a:off x="745" y="1212"/>
              <a:ext cx="174" cy="396"/>
            </a:xfrm>
            <a:custGeom>
              <a:avLst/>
              <a:gdLst>
                <a:gd name="T0" fmla="*/ 89 w 49"/>
                <a:gd name="T1" fmla="*/ 60 h 112"/>
                <a:gd name="T2" fmla="*/ 121 w 49"/>
                <a:gd name="T3" fmla="*/ 32 h 112"/>
                <a:gd name="T4" fmla="*/ 89 w 49"/>
                <a:gd name="T5" fmla="*/ 0 h 112"/>
                <a:gd name="T6" fmla="*/ 60 w 49"/>
                <a:gd name="T7" fmla="*/ 32 h 112"/>
                <a:gd name="T8" fmla="*/ 89 w 49"/>
                <a:gd name="T9" fmla="*/ 60 h 112"/>
                <a:gd name="T10" fmla="*/ 170 w 49"/>
                <a:gd name="T11" fmla="*/ 209 h 112"/>
                <a:gd name="T12" fmla="*/ 146 w 49"/>
                <a:gd name="T13" fmla="*/ 88 h 112"/>
                <a:gd name="T14" fmla="*/ 131 w 49"/>
                <a:gd name="T15" fmla="*/ 74 h 112"/>
                <a:gd name="T16" fmla="*/ 128 w 49"/>
                <a:gd name="T17" fmla="*/ 74 h 112"/>
                <a:gd name="T18" fmla="*/ 43 w 49"/>
                <a:gd name="T19" fmla="*/ 74 h 112"/>
                <a:gd name="T20" fmla="*/ 36 w 49"/>
                <a:gd name="T21" fmla="*/ 78 h 112"/>
                <a:gd name="T22" fmla="*/ 28 w 49"/>
                <a:gd name="T23" fmla="*/ 88 h 112"/>
                <a:gd name="T24" fmla="*/ 4 w 49"/>
                <a:gd name="T25" fmla="*/ 209 h 112"/>
                <a:gd name="T26" fmla="*/ 11 w 49"/>
                <a:gd name="T27" fmla="*/ 226 h 112"/>
                <a:gd name="T28" fmla="*/ 28 w 49"/>
                <a:gd name="T29" fmla="*/ 212 h 112"/>
                <a:gd name="T30" fmla="*/ 50 w 49"/>
                <a:gd name="T31" fmla="*/ 117 h 112"/>
                <a:gd name="T32" fmla="*/ 50 w 49"/>
                <a:gd name="T33" fmla="*/ 117 h 112"/>
                <a:gd name="T34" fmla="*/ 53 w 49"/>
                <a:gd name="T35" fmla="*/ 244 h 112"/>
                <a:gd name="T36" fmla="*/ 53 w 49"/>
                <a:gd name="T37" fmla="*/ 244 h 112"/>
                <a:gd name="T38" fmla="*/ 53 w 49"/>
                <a:gd name="T39" fmla="*/ 375 h 112"/>
                <a:gd name="T40" fmla="*/ 67 w 49"/>
                <a:gd name="T41" fmla="*/ 396 h 112"/>
                <a:gd name="T42" fmla="*/ 82 w 49"/>
                <a:gd name="T43" fmla="*/ 375 h 112"/>
                <a:gd name="T44" fmla="*/ 82 w 49"/>
                <a:gd name="T45" fmla="*/ 244 h 112"/>
                <a:gd name="T46" fmla="*/ 82 w 49"/>
                <a:gd name="T47" fmla="*/ 244 h 112"/>
                <a:gd name="T48" fmla="*/ 96 w 49"/>
                <a:gd name="T49" fmla="*/ 244 h 112"/>
                <a:gd name="T50" fmla="*/ 96 w 49"/>
                <a:gd name="T51" fmla="*/ 244 h 112"/>
                <a:gd name="T52" fmla="*/ 96 w 49"/>
                <a:gd name="T53" fmla="*/ 375 h 112"/>
                <a:gd name="T54" fmla="*/ 107 w 49"/>
                <a:gd name="T55" fmla="*/ 396 h 112"/>
                <a:gd name="T56" fmla="*/ 121 w 49"/>
                <a:gd name="T57" fmla="*/ 375 h 112"/>
                <a:gd name="T58" fmla="*/ 121 w 49"/>
                <a:gd name="T59" fmla="*/ 244 h 112"/>
                <a:gd name="T60" fmla="*/ 121 w 49"/>
                <a:gd name="T61" fmla="*/ 244 h 112"/>
                <a:gd name="T62" fmla="*/ 121 w 49"/>
                <a:gd name="T63" fmla="*/ 244 h 112"/>
                <a:gd name="T64" fmla="*/ 128 w 49"/>
                <a:gd name="T65" fmla="*/ 120 h 112"/>
                <a:gd name="T66" fmla="*/ 149 w 49"/>
                <a:gd name="T67" fmla="*/ 212 h 112"/>
                <a:gd name="T68" fmla="*/ 163 w 49"/>
                <a:gd name="T69" fmla="*/ 226 h 112"/>
                <a:gd name="T70" fmla="*/ 170 w 49"/>
                <a:gd name="T71" fmla="*/ 209 h 11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"/>
                <a:gd name="T109" fmla="*/ 0 h 112"/>
                <a:gd name="T110" fmla="*/ 49 w 49"/>
                <a:gd name="T111" fmla="*/ 112 h 11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" h="112">
                  <a:moveTo>
                    <a:pt x="25" y="17"/>
                  </a:moveTo>
                  <a:cubicBezTo>
                    <a:pt x="30" y="17"/>
                    <a:pt x="34" y="13"/>
                    <a:pt x="34" y="9"/>
                  </a:cubicBezTo>
                  <a:cubicBezTo>
                    <a:pt x="34" y="4"/>
                    <a:pt x="30" y="0"/>
                    <a:pt x="25" y="0"/>
                  </a:cubicBezTo>
                  <a:cubicBezTo>
                    <a:pt x="21" y="0"/>
                    <a:pt x="17" y="4"/>
                    <a:pt x="17" y="9"/>
                  </a:cubicBezTo>
                  <a:cubicBezTo>
                    <a:pt x="17" y="13"/>
                    <a:pt x="21" y="17"/>
                    <a:pt x="25" y="17"/>
                  </a:cubicBezTo>
                  <a:close/>
                  <a:moveTo>
                    <a:pt x="48" y="59"/>
                  </a:moveTo>
                  <a:cubicBezTo>
                    <a:pt x="41" y="25"/>
                    <a:pt x="41" y="25"/>
                    <a:pt x="41" y="25"/>
                  </a:cubicBezTo>
                  <a:cubicBezTo>
                    <a:pt x="40" y="22"/>
                    <a:pt x="38" y="20"/>
                    <a:pt x="37" y="21"/>
                  </a:cubicBezTo>
                  <a:cubicBezTo>
                    <a:pt x="36" y="21"/>
                    <a:pt x="36" y="21"/>
                    <a:pt x="36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1"/>
                    <a:pt x="11" y="21"/>
                    <a:pt x="10" y="22"/>
                  </a:cubicBezTo>
                  <a:cubicBezTo>
                    <a:pt x="9" y="23"/>
                    <a:pt x="8" y="24"/>
                    <a:pt x="8" y="25"/>
                  </a:cubicBezTo>
                  <a:cubicBezTo>
                    <a:pt x="1" y="59"/>
                    <a:pt x="1" y="59"/>
                    <a:pt x="1" y="59"/>
                  </a:cubicBezTo>
                  <a:cubicBezTo>
                    <a:pt x="0" y="62"/>
                    <a:pt x="1" y="64"/>
                    <a:pt x="3" y="64"/>
                  </a:cubicBezTo>
                  <a:cubicBezTo>
                    <a:pt x="5" y="65"/>
                    <a:pt x="7" y="63"/>
                    <a:pt x="8" y="60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4" y="33"/>
                    <a:pt x="14" y="33"/>
                    <a:pt x="14" y="33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5" y="106"/>
                    <a:pt x="15" y="106"/>
                    <a:pt x="15" y="106"/>
                  </a:cubicBezTo>
                  <a:cubicBezTo>
                    <a:pt x="15" y="109"/>
                    <a:pt x="17" y="112"/>
                    <a:pt x="19" y="112"/>
                  </a:cubicBezTo>
                  <a:cubicBezTo>
                    <a:pt x="21" y="112"/>
                    <a:pt x="23" y="109"/>
                    <a:pt x="23" y="106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3" y="69"/>
                    <a:pt x="23" y="69"/>
                    <a:pt x="23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106"/>
                    <a:pt x="27" y="106"/>
                    <a:pt x="27" y="106"/>
                  </a:cubicBezTo>
                  <a:cubicBezTo>
                    <a:pt x="27" y="109"/>
                    <a:pt x="28" y="112"/>
                    <a:pt x="30" y="112"/>
                  </a:cubicBezTo>
                  <a:cubicBezTo>
                    <a:pt x="32" y="112"/>
                    <a:pt x="34" y="109"/>
                    <a:pt x="34" y="106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4" y="69"/>
                    <a:pt x="34" y="69"/>
                    <a:pt x="34" y="69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42" y="60"/>
                    <a:pt x="42" y="60"/>
                    <a:pt x="42" y="60"/>
                  </a:cubicBezTo>
                  <a:cubicBezTo>
                    <a:pt x="42" y="63"/>
                    <a:pt x="44" y="64"/>
                    <a:pt x="46" y="64"/>
                  </a:cubicBezTo>
                  <a:cubicBezTo>
                    <a:pt x="48" y="64"/>
                    <a:pt x="49" y="61"/>
                    <a:pt x="48" y="5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  <p:sp>
          <p:nvSpPr>
            <p:cNvPr id="85" name="Freeform 284" descr="© INSCALE GmbH, 21.06.2010"/>
            <p:cNvSpPr>
              <a:spLocks noChangeAspect="1" noEditPoints="1"/>
            </p:cNvSpPr>
            <p:nvPr/>
          </p:nvSpPr>
          <p:spPr bwMode="auto">
            <a:xfrm>
              <a:off x="668" y="1247"/>
              <a:ext cx="161" cy="406"/>
            </a:xfrm>
            <a:custGeom>
              <a:avLst/>
              <a:gdLst>
                <a:gd name="T0" fmla="*/ 81 w 50"/>
                <a:gd name="T1" fmla="*/ 61 h 126"/>
                <a:gd name="T2" fmla="*/ 113 w 50"/>
                <a:gd name="T3" fmla="*/ 32 h 126"/>
                <a:gd name="T4" fmla="*/ 81 w 50"/>
                <a:gd name="T5" fmla="*/ 0 h 126"/>
                <a:gd name="T6" fmla="*/ 48 w 50"/>
                <a:gd name="T7" fmla="*/ 32 h 126"/>
                <a:gd name="T8" fmla="*/ 81 w 50"/>
                <a:gd name="T9" fmla="*/ 61 h 126"/>
                <a:gd name="T10" fmla="*/ 158 w 50"/>
                <a:gd name="T11" fmla="*/ 216 h 126"/>
                <a:gd name="T12" fmla="*/ 132 w 50"/>
                <a:gd name="T13" fmla="*/ 93 h 126"/>
                <a:gd name="T14" fmla="*/ 126 w 50"/>
                <a:gd name="T15" fmla="*/ 81 h 126"/>
                <a:gd name="T16" fmla="*/ 126 w 50"/>
                <a:gd name="T17" fmla="*/ 77 h 126"/>
                <a:gd name="T18" fmla="*/ 122 w 50"/>
                <a:gd name="T19" fmla="*/ 77 h 126"/>
                <a:gd name="T20" fmla="*/ 116 w 50"/>
                <a:gd name="T21" fmla="*/ 74 h 126"/>
                <a:gd name="T22" fmla="*/ 42 w 50"/>
                <a:gd name="T23" fmla="*/ 74 h 126"/>
                <a:gd name="T24" fmla="*/ 32 w 50"/>
                <a:gd name="T25" fmla="*/ 84 h 126"/>
                <a:gd name="T26" fmla="*/ 29 w 50"/>
                <a:gd name="T27" fmla="*/ 93 h 126"/>
                <a:gd name="T28" fmla="*/ 3 w 50"/>
                <a:gd name="T29" fmla="*/ 216 h 126"/>
                <a:gd name="T30" fmla="*/ 13 w 50"/>
                <a:gd name="T31" fmla="*/ 235 h 126"/>
                <a:gd name="T32" fmla="*/ 29 w 50"/>
                <a:gd name="T33" fmla="*/ 219 h 126"/>
                <a:gd name="T34" fmla="*/ 48 w 50"/>
                <a:gd name="T35" fmla="*/ 132 h 126"/>
                <a:gd name="T36" fmla="*/ 52 w 50"/>
                <a:gd name="T37" fmla="*/ 155 h 126"/>
                <a:gd name="T38" fmla="*/ 26 w 50"/>
                <a:gd name="T39" fmla="*/ 290 h 126"/>
                <a:gd name="T40" fmla="*/ 52 w 50"/>
                <a:gd name="T41" fmla="*/ 290 h 126"/>
                <a:gd name="T42" fmla="*/ 52 w 50"/>
                <a:gd name="T43" fmla="*/ 387 h 126"/>
                <a:gd name="T44" fmla="*/ 64 w 50"/>
                <a:gd name="T45" fmla="*/ 406 h 126"/>
                <a:gd name="T46" fmla="*/ 77 w 50"/>
                <a:gd name="T47" fmla="*/ 387 h 126"/>
                <a:gd name="T48" fmla="*/ 77 w 50"/>
                <a:gd name="T49" fmla="*/ 290 h 126"/>
                <a:gd name="T50" fmla="*/ 87 w 50"/>
                <a:gd name="T51" fmla="*/ 290 h 126"/>
                <a:gd name="T52" fmla="*/ 87 w 50"/>
                <a:gd name="T53" fmla="*/ 387 h 126"/>
                <a:gd name="T54" fmla="*/ 100 w 50"/>
                <a:gd name="T55" fmla="*/ 406 h 126"/>
                <a:gd name="T56" fmla="*/ 113 w 50"/>
                <a:gd name="T57" fmla="*/ 387 h 126"/>
                <a:gd name="T58" fmla="*/ 113 w 50"/>
                <a:gd name="T59" fmla="*/ 290 h 126"/>
                <a:gd name="T60" fmla="*/ 135 w 50"/>
                <a:gd name="T61" fmla="*/ 290 h 126"/>
                <a:gd name="T62" fmla="*/ 113 w 50"/>
                <a:gd name="T63" fmla="*/ 155 h 126"/>
                <a:gd name="T64" fmla="*/ 116 w 50"/>
                <a:gd name="T65" fmla="*/ 132 h 126"/>
                <a:gd name="T66" fmla="*/ 135 w 50"/>
                <a:gd name="T67" fmla="*/ 219 h 126"/>
                <a:gd name="T68" fmla="*/ 151 w 50"/>
                <a:gd name="T69" fmla="*/ 235 h 126"/>
                <a:gd name="T70" fmla="*/ 158 w 50"/>
                <a:gd name="T71" fmla="*/ 216 h 1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126"/>
                <a:gd name="T110" fmla="*/ 50 w 50"/>
                <a:gd name="T111" fmla="*/ 126 h 1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126">
                  <a:moveTo>
                    <a:pt x="25" y="19"/>
                  </a:moveTo>
                  <a:cubicBezTo>
                    <a:pt x="30" y="19"/>
                    <a:pt x="35" y="15"/>
                    <a:pt x="35" y="10"/>
                  </a:cubicBezTo>
                  <a:cubicBezTo>
                    <a:pt x="35" y="4"/>
                    <a:pt x="30" y="0"/>
                    <a:pt x="25" y="0"/>
                  </a:cubicBezTo>
                  <a:cubicBezTo>
                    <a:pt x="19" y="0"/>
                    <a:pt x="15" y="4"/>
                    <a:pt x="15" y="10"/>
                  </a:cubicBezTo>
                  <a:cubicBezTo>
                    <a:pt x="15" y="15"/>
                    <a:pt x="19" y="19"/>
                    <a:pt x="25" y="19"/>
                  </a:cubicBezTo>
                  <a:close/>
                  <a:moveTo>
                    <a:pt x="49" y="67"/>
                  </a:moveTo>
                  <a:cubicBezTo>
                    <a:pt x="41" y="29"/>
                    <a:pt x="41" y="29"/>
                    <a:pt x="41" y="29"/>
                  </a:cubicBezTo>
                  <a:cubicBezTo>
                    <a:pt x="41" y="27"/>
                    <a:pt x="40" y="25"/>
                    <a:pt x="39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4"/>
                    <a:pt x="37" y="23"/>
                    <a:pt x="36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10" y="27"/>
                    <a:pt x="10" y="28"/>
                    <a:pt x="9" y="29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70"/>
                    <a:pt x="2" y="72"/>
                    <a:pt x="4" y="73"/>
                  </a:cubicBezTo>
                  <a:cubicBezTo>
                    <a:pt x="6" y="73"/>
                    <a:pt x="8" y="71"/>
                    <a:pt x="9" y="68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3"/>
                    <a:pt x="18" y="126"/>
                    <a:pt x="20" y="126"/>
                  </a:cubicBezTo>
                  <a:cubicBezTo>
                    <a:pt x="22" y="126"/>
                    <a:pt x="24" y="123"/>
                    <a:pt x="24" y="12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3"/>
                    <a:pt x="29" y="126"/>
                    <a:pt x="31" y="126"/>
                  </a:cubicBezTo>
                  <a:cubicBezTo>
                    <a:pt x="34" y="126"/>
                    <a:pt x="35" y="123"/>
                    <a:pt x="35" y="12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71"/>
                    <a:pt x="45" y="73"/>
                    <a:pt x="47" y="73"/>
                  </a:cubicBezTo>
                  <a:cubicBezTo>
                    <a:pt x="49" y="72"/>
                    <a:pt x="50" y="70"/>
                    <a:pt x="49" y="67"/>
                  </a:cubicBez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90" name="Group 561" descr="© INSCALE GmbH, 21.06.2010"/>
          <p:cNvGrpSpPr>
            <a:grpSpLocks/>
          </p:cNvGrpSpPr>
          <p:nvPr/>
        </p:nvGrpSpPr>
        <p:grpSpPr bwMode="auto">
          <a:xfrm>
            <a:off x="3040062" y="1676400"/>
            <a:ext cx="900113" cy="900113"/>
            <a:chOff x="480" y="1682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91" name="Group 560"/>
            <p:cNvGrpSpPr>
              <a:grpSpLocks/>
            </p:cNvGrpSpPr>
            <p:nvPr/>
          </p:nvGrpSpPr>
          <p:grpSpPr bwMode="auto">
            <a:xfrm>
              <a:off x="480" y="1682"/>
              <a:ext cx="567" cy="567"/>
              <a:chOff x="480" y="1682"/>
              <a:chExt cx="567" cy="567"/>
            </a:xfrm>
          </p:grpSpPr>
          <p:sp>
            <p:nvSpPr>
              <p:cNvPr id="99" name="AutoShape 37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80" y="1682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0" name="AutoShape 37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09" y="1711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1" name="AutoShape 37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29" y="1731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2" name="AutoShape 37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529" y="1731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92" name="Group 559"/>
            <p:cNvGrpSpPr>
              <a:grpSpLocks/>
            </p:cNvGrpSpPr>
            <p:nvPr/>
          </p:nvGrpSpPr>
          <p:grpSpPr bwMode="auto">
            <a:xfrm>
              <a:off x="572" y="1824"/>
              <a:ext cx="377" cy="283"/>
              <a:chOff x="572" y="1824"/>
              <a:chExt cx="377" cy="283"/>
            </a:xfrm>
          </p:grpSpPr>
          <p:sp>
            <p:nvSpPr>
              <p:cNvPr id="93" name="Freeform 380" descr="© INSCALE GmbH, 21.06.2010"/>
              <p:cNvSpPr>
                <a:spLocks noChangeAspect="1"/>
              </p:cNvSpPr>
              <p:nvPr/>
            </p:nvSpPr>
            <p:spPr bwMode="auto">
              <a:xfrm>
                <a:off x="572" y="1831"/>
                <a:ext cx="358" cy="242"/>
              </a:xfrm>
              <a:custGeom>
                <a:avLst/>
                <a:gdLst>
                  <a:gd name="T0" fmla="*/ 186 w 148"/>
                  <a:gd name="T1" fmla="*/ 0 h 100"/>
                  <a:gd name="T2" fmla="*/ 0 w 148"/>
                  <a:gd name="T3" fmla="*/ 102 h 100"/>
                  <a:gd name="T4" fmla="*/ 0 w 148"/>
                  <a:gd name="T5" fmla="*/ 102 h 100"/>
                  <a:gd name="T6" fmla="*/ 0 w 148"/>
                  <a:gd name="T7" fmla="*/ 148 h 100"/>
                  <a:gd name="T8" fmla="*/ 0 w 148"/>
                  <a:gd name="T9" fmla="*/ 148 h 100"/>
                  <a:gd name="T10" fmla="*/ 90 w 148"/>
                  <a:gd name="T11" fmla="*/ 242 h 100"/>
                  <a:gd name="T12" fmla="*/ 90 w 148"/>
                  <a:gd name="T13" fmla="*/ 240 h 100"/>
                  <a:gd name="T14" fmla="*/ 179 w 148"/>
                  <a:gd name="T15" fmla="*/ 148 h 100"/>
                  <a:gd name="T16" fmla="*/ 179 w 148"/>
                  <a:gd name="T17" fmla="*/ 148 h 100"/>
                  <a:gd name="T18" fmla="*/ 358 w 148"/>
                  <a:gd name="T19" fmla="*/ 148 h 100"/>
                  <a:gd name="T20" fmla="*/ 358 w 148"/>
                  <a:gd name="T21" fmla="*/ 102 h 100"/>
                  <a:gd name="T22" fmla="*/ 186 w 148"/>
                  <a:gd name="T23" fmla="*/ 0 h 10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48"/>
                  <a:gd name="T37" fmla="*/ 0 h 100"/>
                  <a:gd name="T38" fmla="*/ 148 w 148"/>
                  <a:gd name="T39" fmla="*/ 100 h 10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48" h="100">
                    <a:moveTo>
                      <a:pt x="77" y="0"/>
                    </a:moveTo>
                    <a:cubicBezTo>
                      <a:pt x="36" y="0"/>
                      <a:pt x="8" y="17"/>
                      <a:pt x="0" y="42"/>
                    </a:cubicBezTo>
                    <a:cubicBezTo>
                      <a:pt x="0" y="42"/>
                      <a:pt x="0" y="42"/>
                      <a:pt x="0" y="42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77"/>
                      <a:pt x="15" y="92"/>
                      <a:pt x="37" y="100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74" y="61"/>
                      <a:pt x="74" y="61"/>
                      <a:pt x="74" y="61"/>
                    </a:cubicBezTo>
                    <a:cubicBezTo>
                      <a:pt x="148" y="61"/>
                      <a:pt x="148" y="61"/>
                      <a:pt x="148" y="61"/>
                    </a:cubicBezTo>
                    <a:cubicBezTo>
                      <a:pt x="148" y="42"/>
                      <a:pt x="148" y="42"/>
                      <a:pt x="148" y="42"/>
                    </a:cubicBezTo>
                    <a:cubicBezTo>
                      <a:pt x="138" y="19"/>
                      <a:pt x="118" y="0"/>
                      <a:pt x="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4" name="Freeform 381" descr="© INSCALE GmbH, 21.06.2010"/>
              <p:cNvSpPr>
                <a:spLocks noChangeAspect="1"/>
              </p:cNvSpPr>
              <p:nvPr/>
            </p:nvSpPr>
            <p:spPr bwMode="auto">
              <a:xfrm>
                <a:off x="572" y="1824"/>
                <a:ext cx="358" cy="201"/>
              </a:xfrm>
              <a:custGeom>
                <a:avLst/>
                <a:gdLst>
                  <a:gd name="T0" fmla="*/ 179 w 148"/>
                  <a:gd name="T1" fmla="*/ 0 h 83"/>
                  <a:gd name="T2" fmla="*/ 0 w 148"/>
                  <a:gd name="T3" fmla="*/ 109 h 83"/>
                  <a:gd name="T4" fmla="*/ 90 w 148"/>
                  <a:gd name="T5" fmla="*/ 201 h 83"/>
                  <a:gd name="T6" fmla="*/ 179 w 148"/>
                  <a:gd name="T7" fmla="*/ 109 h 83"/>
                  <a:gd name="T8" fmla="*/ 358 w 148"/>
                  <a:gd name="T9" fmla="*/ 109 h 83"/>
                  <a:gd name="T10" fmla="*/ 179 w 148"/>
                  <a:gd name="T11" fmla="*/ 0 h 8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48"/>
                  <a:gd name="T19" fmla="*/ 0 h 83"/>
                  <a:gd name="T20" fmla="*/ 148 w 148"/>
                  <a:gd name="T21" fmla="*/ 83 h 8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48" h="83">
                    <a:moveTo>
                      <a:pt x="74" y="0"/>
                    </a:moveTo>
                    <a:cubicBezTo>
                      <a:pt x="33" y="0"/>
                      <a:pt x="0" y="20"/>
                      <a:pt x="0" y="45"/>
                    </a:cubicBezTo>
                    <a:cubicBezTo>
                      <a:pt x="0" y="61"/>
                      <a:pt x="15" y="76"/>
                      <a:pt x="37" y="83"/>
                    </a:cubicBezTo>
                    <a:cubicBezTo>
                      <a:pt x="74" y="45"/>
                      <a:pt x="74" y="45"/>
                      <a:pt x="74" y="45"/>
                    </a:cubicBezTo>
                    <a:cubicBezTo>
                      <a:pt x="148" y="45"/>
                      <a:pt x="148" y="45"/>
                      <a:pt x="148" y="45"/>
                    </a:cubicBezTo>
                    <a:cubicBezTo>
                      <a:pt x="148" y="20"/>
                      <a:pt x="115" y="0"/>
                      <a:pt x="74" y="0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5" name="Freeform 382" descr="© INSCALE GmbH, 21.06.2010"/>
              <p:cNvSpPr>
                <a:spLocks noChangeAspect="1"/>
              </p:cNvSpPr>
              <p:nvPr/>
            </p:nvSpPr>
            <p:spPr bwMode="auto">
              <a:xfrm>
                <a:off x="770" y="1947"/>
                <a:ext cx="179" cy="141"/>
              </a:xfrm>
              <a:custGeom>
                <a:avLst/>
                <a:gdLst>
                  <a:gd name="T0" fmla="*/ 0 w 74"/>
                  <a:gd name="T1" fmla="*/ 0 h 58"/>
                  <a:gd name="T2" fmla="*/ 0 w 74"/>
                  <a:gd name="T3" fmla="*/ 46 h 58"/>
                  <a:gd name="T4" fmla="*/ 90 w 74"/>
                  <a:gd name="T5" fmla="*/ 141 h 58"/>
                  <a:gd name="T6" fmla="*/ 90 w 74"/>
                  <a:gd name="T7" fmla="*/ 141 h 58"/>
                  <a:gd name="T8" fmla="*/ 90 w 74"/>
                  <a:gd name="T9" fmla="*/ 141 h 58"/>
                  <a:gd name="T10" fmla="*/ 179 w 74"/>
                  <a:gd name="T11" fmla="*/ 46 h 58"/>
                  <a:gd name="T12" fmla="*/ 179 w 74"/>
                  <a:gd name="T13" fmla="*/ 0 h 58"/>
                  <a:gd name="T14" fmla="*/ 0 w 7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74"/>
                  <a:gd name="T25" fmla="*/ 0 h 58"/>
                  <a:gd name="T26" fmla="*/ 74 w 74"/>
                  <a:gd name="T27" fmla="*/ 58 h 5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74" h="58">
                    <a:moveTo>
                      <a:pt x="0" y="0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59" y="50"/>
                      <a:pt x="74" y="36"/>
                      <a:pt x="74" y="19"/>
                    </a:cubicBezTo>
                    <a:cubicBezTo>
                      <a:pt x="74" y="0"/>
                      <a:pt x="74" y="0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6" name="Freeform 383" descr="© INSCALE GmbH, 21.06.2010"/>
              <p:cNvSpPr>
                <a:spLocks noChangeAspect="1"/>
              </p:cNvSpPr>
              <p:nvPr/>
            </p:nvSpPr>
            <p:spPr bwMode="auto">
              <a:xfrm>
                <a:off x="770" y="1947"/>
                <a:ext cx="179" cy="94"/>
              </a:xfrm>
              <a:custGeom>
                <a:avLst/>
                <a:gdLst>
                  <a:gd name="T0" fmla="*/ 0 w 74"/>
                  <a:gd name="T1" fmla="*/ 0 h 39"/>
                  <a:gd name="T2" fmla="*/ 44 w 74"/>
                  <a:gd name="T3" fmla="*/ 46 h 39"/>
                  <a:gd name="T4" fmla="*/ 90 w 74"/>
                  <a:gd name="T5" fmla="*/ 94 h 39"/>
                  <a:gd name="T6" fmla="*/ 162 w 74"/>
                  <a:gd name="T7" fmla="*/ 46 h 39"/>
                  <a:gd name="T8" fmla="*/ 174 w 74"/>
                  <a:gd name="T9" fmla="*/ 22 h 39"/>
                  <a:gd name="T10" fmla="*/ 179 w 74"/>
                  <a:gd name="T11" fmla="*/ 0 h 39"/>
                  <a:gd name="T12" fmla="*/ 0 w 74"/>
                  <a:gd name="T13" fmla="*/ 0 h 3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39"/>
                  <a:gd name="T23" fmla="*/ 74 w 74"/>
                  <a:gd name="T24" fmla="*/ 39 h 3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39">
                    <a:moveTo>
                      <a:pt x="0" y="0"/>
                    </a:moveTo>
                    <a:cubicBezTo>
                      <a:pt x="18" y="19"/>
                      <a:pt x="18" y="19"/>
                      <a:pt x="18" y="19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50" y="34"/>
                      <a:pt x="60" y="27"/>
                      <a:pt x="67" y="19"/>
                    </a:cubicBezTo>
                    <a:cubicBezTo>
                      <a:pt x="69" y="16"/>
                      <a:pt x="71" y="13"/>
                      <a:pt x="72" y="9"/>
                    </a:cubicBezTo>
                    <a:cubicBezTo>
                      <a:pt x="73" y="6"/>
                      <a:pt x="74" y="3"/>
                      <a:pt x="7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7" name="Freeform 384" descr="© INSCALE GmbH, 21.06.2010"/>
              <p:cNvSpPr>
                <a:spLocks noChangeAspect="1"/>
              </p:cNvSpPr>
              <p:nvPr/>
            </p:nvSpPr>
            <p:spPr bwMode="auto">
              <a:xfrm>
                <a:off x="668" y="1952"/>
                <a:ext cx="179" cy="155"/>
              </a:xfrm>
              <a:custGeom>
                <a:avLst/>
                <a:gdLst>
                  <a:gd name="T0" fmla="*/ 90 w 74"/>
                  <a:gd name="T1" fmla="*/ 0 h 64"/>
                  <a:gd name="T2" fmla="*/ 0 w 74"/>
                  <a:gd name="T3" fmla="*/ 92 h 64"/>
                  <a:gd name="T4" fmla="*/ 0 w 74"/>
                  <a:gd name="T5" fmla="*/ 138 h 64"/>
                  <a:gd name="T6" fmla="*/ 90 w 74"/>
                  <a:gd name="T7" fmla="*/ 155 h 64"/>
                  <a:gd name="T8" fmla="*/ 179 w 74"/>
                  <a:gd name="T9" fmla="*/ 138 h 64"/>
                  <a:gd name="T10" fmla="*/ 179 w 74"/>
                  <a:gd name="T11" fmla="*/ 92 h 64"/>
                  <a:gd name="T12" fmla="*/ 90 w 74"/>
                  <a:gd name="T13" fmla="*/ 0 h 6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64"/>
                  <a:gd name="T23" fmla="*/ 74 w 74"/>
                  <a:gd name="T24" fmla="*/ 64 h 6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64">
                    <a:moveTo>
                      <a:pt x="37" y="0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1" y="61"/>
                      <a:pt x="24" y="64"/>
                      <a:pt x="37" y="64"/>
                    </a:cubicBezTo>
                    <a:cubicBezTo>
                      <a:pt x="51" y="64"/>
                      <a:pt x="63" y="61"/>
                      <a:pt x="74" y="57"/>
                    </a:cubicBezTo>
                    <a:cubicBezTo>
                      <a:pt x="74" y="38"/>
                      <a:pt x="74" y="38"/>
                      <a:pt x="74" y="38"/>
                    </a:cubicBezTo>
                    <a:lnTo>
                      <a:pt x="3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8" name="Freeform 385" descr="© INSCALE GmbH, 21.06.2010"/>
              <p:cNvSpPr>
                <a:spLocks noChangeAspect="1"/>
              </p:cNvSpPr>
              <p:nvPr/>
            </p:nvSpPr>
            <p:spPr bwMode="auto">
              <a:xfrm>
                <a:off x="668" y="1952"/>
                <a:ext cx="179" cy="107"/>
              </a:xfrm>
              <a:custGeom>
                <a:avLst/>
                <a:gdLst>
                  <a:gd name="T0" fmla="*/ 90 w 74"/>
                  <a:gd name="T1" fmla="*/ 107 h 44"/>
                  <a:gd name="T2" fmla="*/ 145 w 74"/>
                  <a:gd name="T3" fmla="*/ 102 h 44"/>
                  <a:gd name="T4" fmla="*/ 179 w 74"/>
                  <a:gd name="T5" fmla="*/ 92 h 44"/>
                  <a:gd name="T6" fmla="*/ 90 w 74"/>
                  <a:gd name="T7" fmla="*/ 0 h 44"/>
                  <a:gd name="T8" fmla="*/ 0 w 74"/>
                  <a:gd name="T9" fmla="*/ 92 h 44"/>
                  <a:gd name="T10" fmla="*/ 36 w 74"/>
                  <a:gd name="T11" fmla="*/ 102 h 44"/>
                  <a:gd name="T12" fmla="*/ 90 w 74"/>
                  <a:gd name="T13" fmla="*/ 107 h 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74"/>
                  <a:gd name="T22" fmla="*/ 0 h 44"/>
                  <a:gd name="T23" fmla="*/ 74 w 74"/>
                  <a:gd name="T24" fmla="*/ 44 h 4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74" h="44">
                    <a:moveTo>
                      <a:pt x="37" y="44"/>
                    </a:moveTo>
                    <a:cubicBezTo>
                      <a:pt x="45" y="44"/>
                      <a:pt x="53" y="44"/>
                      <a:pt x="60" y="42"/>
                    </a:cubicBezTo>
                    <a:cubicBezTo>
                      <a:pt x="65" y="41"/>
                      <a:pt x="70" y="40"/>
                      <a:pt x="74" y="38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5" y="40"/>
                      <a:pt x="10" y="41"/>
                      <a:pt x="15" y="42"/>
                    </a:cubicBezTo>
                    <a:cubicBezTo>
                      <a:pt x="22" y="44"/>
                      <a:pt x="29" y="44"/>
                      <a:pt x="37" y="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103" name="Group 564" descr="© INSCALE GmbH, 21.06.2010"/>
          <p:cNvGrpSpPr>
            <a:grpSpLocks/>
          </p:cNvGrpSpPr>
          <p:nvPr/>
        </p:nvGrpSpPr>
        <p:grpSpPr bwMode="auto">
          <a:xfrm>
            <a:off x="7361237" y="1712604"/>
            <a:ext cx="900113" cy="900112"/>
            <a:chOff x="3866" y="2385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04" name="Group 563"/>
            <p:cNvGrpSpPr>
              <a:grpSpLocks/>
            </p:cNvGrpSpPr>
            <p:nvPr/>
          </p:nvGrpSpPr>
          <p:grpSpPr bwMode="auto">
            <a:xfrm>
              <a:off x="3866" y="2385"/>
              <a:ext cx="567" cy="567"/>
              <a:chOff x="3866" y="2385"/>
              <a:chExt cx="567" cy="567"/>
            </a:xfrm>
          </p:grpSpPr>
          <p:sp>
            <p:nvSpPr>
              <p:cNvPr id="108" name="AutoShape 36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66" y="2385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9" name="AutoShape 36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95" y="2414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0" name="AutoShape 36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2434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1" name="AutoShape 36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2434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105" name="Group 562"/>
            <p:cNvGrpSpPr>
              <a:grpSpLocks/>
            </p:cNvGrpSpPr>
            <p:nvPr/>
          </p:nvGrpSpPr>
          <p:grpSpPr bwMode="auto">
            <a:xfrm>
              <a:off x="3958" y="2476"/>
              <a:ext cx="383" cy="382"/>
              <a:chOff x="3958" y="2476"/>
              <a:chExt cx="383" cy="382"/>
            </a:xfrm>
          </p:grpSpPr>
          <p:sp>
            <p:nvSpPr>
              <p:cNvPr id="106" name="Freeform 371" descr="© INSCALE GmbH, 21.06.2010"/>
              <p:cNvSpPr>
                <a:spLocks noChangeAspect="1"/>
              </p:cNvSpPr>
              <p:nvPr/>
            </p:nvSpPr>
            <p:spPr bwMode="gray">
              <a:xfrm>
                <a:off x="3958" y="2581"/>
                <a:ext cx="285" cy="277"/>
              </a:xfrm>
              <a:custGeom>
                <a:avLst/>
                <a:gdLst>
                  <a:gd name="T0" fmla="*/ 279 w 258"/>
                  <a:gd name="T1" fmla="*/ 66 h 252"/>
                  <a:gd name="T2" fmla="*/ 256 w 258"/>
                  <a:gd name="T3" fmla="*/ 23 h 252"/>
                  <a:gd name="T4" fmla="*/ 213 w 258"/>
                  <a:gd name="T5" fmla="*/ 0 h 252"/>
                  <a:gd name="T6" fmla="*/ 161 w 258"/>
                  <a:gd name="T7" fmla="*/ 51 h 252"/>
                  <a:gd name="T8" fmla="*/ 229 w 258"/>
                  <a:gd name="T9" fmla="*/ 51 h 252"/>
                  <a:gd name="T10" fmla="*/ 229 w 258"/>
                  <a:gd name="T11" fmla="*/ 118 h 252"/>
                  <a:gd name="T12" fmla="*/ 129 w 258"/>
                  <a:gd name="T13" fmla="*/ 217 h 252"/>
                  <a:gd name="T14" fmla="*/ 62 w 258"/>
                  <a:gd name="T15" fmla="*/ 217 h 252"/>
                  <a:gd name="T16" fmla="*/ 62 w 258"/>
                  <a:gd name="T17" fmla="*/ 149 h 252"/>
                  <a:gd name="T18" fmla="*/ 105 w 258"/>
                  <a:gd name="T19" fmla="*/ 108 h 252"/>
                  <a:gd name="T20" fmla="*/ 128 w 258"/>
                  <a:gd name="T21" fmla="*/ 29 h 252"/>
                  <a:gd name="T22" fmla="*/ 34 w 258"/>
                  <a:gd name="T23" fmla="*/ 122 h 252"/>
                  <a:gd name="T24" fmla="*/ 34 w 258"/>
                  <a:gd name="T25" fmla="*/ 244 h 252"/>
                  <a:gd name="T26" fmla="*/ 157 w 258"/>
                  <a:gd name="T27" fmla="*/ 244 h 252"/>
                  <a:gd name="T28" fmla="*/ 256 w 258"/>
                  <a:gd name="T29" fmla="*/ 145 h 252"/>
                  <a:gd name="T30" fmla="*/ 279 w 258"/>
                  <a:gd name="T31" fmla="*/ 66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8"/>
                  <a:gd name="T49" fmla="*/ 0 h 252"/>
                  <a:gd name="T50" fmla="*/ 258 w 258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8" h="252">
                    <a:moveTo>
                      <a:pt x="253" y="60"/>
                    </a:moveTo>
                    <a:cubicBezTo>
                      <a:pt x="250" y="46"/>
                      <a:pt x="243" y="32"/>
                      <a:pt x="232" y="21"/>
                    </a:cubicBezTo>
                    <a:cubicBezTo>
                      <a:pt x="221" y="10"/>
                      <a:pt x="207" y="3"/>
                      <a:pt x="193" y="0"/>
                    </a:cubicBezTo>
                    <a:cubicBezTo>
                      <a:pt x="146" y="46"/>
                      <a:pt x="146" y="46"/>
                      <a:pt x="146" y="46"/>
                    </a:cubicBezTo>
                    <a:cubicBezTo>
                      <a:pt x="163" y="30"/>
                      <a:pt x="190" y="30"/>
                      <a:pt x="207" y="46"/>
                    </a:cubicBezTo>
                    <a:cubicBezTo>
                      <a:pt x="223" y="63"/>
                      <a:pt x="223" y="90"/>
                      <a:pt x="207" y="107"/>
                    </a:cubicBezTo>
                    <a:cubicBezTo>
                      <a:pt x="117" y="197"/>
                      <a:pt x="117" y="197"/>
                      <a:pt x="117" y="197"/>
                    </a:cubicBezTo>
                    <a:cubicBezTo>
                      <a:pt x="100" y="213"/>
                      <a:pt x="73" y="213"/>
                      <a:pt x="56" y="197"/>
                    </a:cubicBezTo>
                    <a:cubicBezTo>
                      <a:pt x="40" y="180"/>
                      <a:pt x="40" y="153"/>
                      <a:pt x="56" y="136"/>
                    </a:cubicBezTo>
                    <a:cubicBezTo>
                      <a:pt x="95" y="98"/>
                      <a:pt x="95" y="98"/>
                      <a:pt x="95" y="98"/>
                    </a:cubicBezTo>
                    <a:cubicBezTo>
                      <a:pt x="90" y="73"/>
                      <a:pt x="97" y="45"/>
                      <a:pt x="116" y="26"/>
                    </a:cubicBezTo>
                    <a:cubicBezTo>
                      <a:pt x="31" y="111"/>
                      <a:pt x="31" y="111"/>
                      <a:pt x="31" y="111"/>
                    </a:cubicBezTo>
                    <a:cubicBezTo>
                      <a:pt x="0" y="142"/>
                      <a:pt x="0" y="191"/>
                      <a:pt x="31" y="222"/>
                    </a:cubicBezTo>
                    <a:cubicBezTo>
                      <a:pt x="62" y="252"/>
                      <a:pt x="111" y="252"/>
                      <a:pt x="142" y="222"/>
                    </a:cubicBezTo>
                    <a:cubicBezTo>
                      <a:pt x="232" y="132"/>
                      <a:pt x="232" y="132"/>
                      <a:pt x="232" y="132"/>
                    </a:cubicBezTo>
                    <a:cubicBezTo>
                      <a:pt x="251" y="113"/>
                      <a:pt x="258" y="85"/>
                      <a:pt x="253" y="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07" name="Freeform 372" descr="© INSCALE GmbH, 21.06.2010"/>
              <p:cNvSpPr>
                <a:spLocks noChangeAspect="1"/>
              </p:cNvSpPr>
              <p:nvPr/>
            </p:nvSpPr>
            <p:spPr bwMode="gray">
              <a:xfrm>
                <a:off x="4057" y="2476"/>
                <a:ext cx="284" cy="278"/>
              </a:xfrm>
              <a:custGeom>
                <a:avLst/>
                <a:gdLst>
                  <a:gd name="T0" fmla="*/ 251 w 257"/>
                  <a:gd name="T1" fmla="*/ 33 h 252"/>
                  <a:gd name="T2" fmla="*/ 128 w 257"/>
                  <a:gd name="T3" fmla="*/ 33 h 252"/>
                  <a:gd name="T4" fmla="*/ 29 w 257"/>
                  <a:gd name="T5" fmla="*/ 132 h 252"/>
                  <a:gd name="T6" fmla="*/ 6 w 257"/>
                  <a:gd name="T7" fmla="*/ 212 h 252"/>
                  <a:gd name="T8" fmla="*/ 29 w 257"/>
                  <a:gd name="T9" fmla="*/ 255 h 252"/>
                  <a:gd name="T10" fmla="*/ 72 w 257"/>
                  <a:gd name="T11" fmla="*/ 278 h 252"/>
                  <a:gd name="T12" fmla="*/ 124 w 257"/>
                  <a:gd name="T13" fmla="*/ 227 h 252"/>
                  <a:gd name="T14" fmla="*/ 56 w 257"/>
                  <a:gd name="T15" fmla="*/ 227 h 252"/>
                  <a:gd name="T16" fmla="*/ 56 w 257"/>
                  <a:gd name="T17" fmla="*/ 160 h 252"/>
                  <a:gd name="T18" fmla="*/ 156 w 257"/>
                  <a:gd name="T19" fmla="*/ 61 h 252"/>
                  <a:gd name="T20" fmla="*/ 222 w 257"/>
                  <a:gd name="T21" fmla="*/ 61 h 252"/>
                  <a:gd name="T22" fmla="*/ 222 w 257"/>
                  <a:gd name="T23" fmla="*/ 128 h 252"/>
                  <a:gd name="T24" fmla="*/ 180 w 257"/>
                  <a:gd name="T25" fmla="*/ 170 h 252"/>
                  <a:gd name="T26" fmla="*/ 157 w 257"/>
                  <a:gd name="T27" fmla="*/ 249 h 252"/>
                  <a:gd name="T28" fmla="*/ 251 w 257"/>
                  <a:gd name="T29" fmla="*/ 156 h 252"/>
                  <a:gd name="T30" fmla="*/ 251 w 257"/>
                  <a:gd name="T31" fmla="*/ 33 h 25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257"/>
                  <a:gd name="T49" fmla="*/ 0 h 252"/>
                  <a:gd name="T50" fmla="*/ 257 w 257"/>
                  <a:gd name="T51" fmla="*/ 252 h 25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257" h="252">
                    <a:moveTo>
                      <a:pt x="227" y="30"/>
                    </a:moveTo>
                    <a:cubicBezTo>
                      <a:pt x="196" y="0"/>
                      <a:pt x="146" y="0"/>
                      <a:pt x="116" y="30"/>
                    </a:cubicBezTo>
                    <a:cubicBezTo>
                      <a:pt x="26" y="120"/>
                      <a:pt x="26" y="120"/>
                      <a:pt x="26" y="120"/>
                    </a:cubicBezTo>
                    <a:cubicBezTo>
                      <a:pt x="7" y="139"/>
                      <a:pt x="0" y="167"/>
                      <a:pt x="5" y="192"/>
                    </a:cubicBezTo>
                    <a:cubicBezTo>
                      <a:pt x="8" y="206"/>
                      <a:pt x="15" y="220"/>
                      <a:pt x="26" y="231"/>
                    </a:cubicBezTo>
                    <a:cubicBezTo>
                      <a:pt x="37" y="242"/>
                      <a:pt x="51" y="249"/>
                      <a:pt x="65" y="252"/>
                    </a:cubicBezTo>
                    <a:cubicBezTo>
                      <a:pt x="112" y="206"/>
                      <a:pt x="112" y="206"/>
                      <a:pt x="112" y="206"/>
                    </a:cubicBezTo>
                    <a:cubicBezTo>
                      <a:pt x="95" y="222"/>
                      <a:pt x="68" y="222"/>
                      <a:pt x="51" y="206"/>
                    </a:cubicBezTo>
                    <a:cubicBezTo>
                      <a:pt x="35" y="189"/>
                      <a:pt x="35" y="162"/>
                      <a:pt x="51" y="145"/>
                    </a:cubicBezTo>
                    <a:cubicBezTo>
                      <a:pt x="141" y="55"/>
                      <a:pt x="141" y="55"/>
                      <a:pt x="141" y="55"/>
                    </a:cubicBezTo>
                    <a:cubicBezTo>
                      <a:pt x="158" y="39"/>
                      <a:pt x="185" y="39"/>
                      <a:pt x="201" y="55"/>
                    </a:cubicBezTo>
                    <a:cubicBezTo>
                      <a:pt x="218" y="72"/>
                      <a:pt x="218" y="99"/>
                      <a:pt x="201" y="116"/>
                    </a:cubicBezTo>
                    <a:cubicBezTo>
                      <a:pt x="163" y="154"/>
                      <a:pt x="163" y="154"/>
                      <a:pt x="163" y="154"/>
                    </a:cubicBezTo>
                    <a:cubicBezTo>
                      <a:pt x="168" y="179"/>
                      <a:pt x="161" y="207"/>
                      <a:pt x="142" y="226"/>
                    </a:cubicBezTo>
                    <a:cubicBezTo>
                      <a:pt x="227" y="141"/>
                      <a:pt x="227" y="141"/>
                      <a:pt x="227" y="141"/>
                    </a:cubicBezTo>
                    <a:cubicBezTo>
                      <a:pt x="257" y="110"/>
                      <a:pt x="257" y="61"/>
                      <a:pt x="227" y="3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112" name="Group 550" descr="© INSCALE GmbH, 21.06.2010"/>
          <p:cNvGrpSpPr>
            <a:grpSpLocks/>
          </p:cNvGrpSpPr>
          <p:nvPr/>
        </p:nvGrpSpPr>
        <p:grpSpPr bwMode="auto">
          <a:xfrm>
            <a:off x="5203848" y="1676569"/>
            <a:ext cx="900112" cy="900112"/>
            <a:chOff x="2173" y="2385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13" name="Group 549"/>
            <p:cNvGrpSpPr>
              <a:grpSpLocks/>
            </p:cNvGrpSpPr>
            <p:nvPr/>
          </p:nvGrpSpPr>
          <p:grpSpPr bwMode="auto">
            <a:xfrm>
              <a:off x="2173" y="2385"/>
              <a:ext cx="567" cy="567"/>
              <a:chOff x="2173" y="2385"/>
              <a:chExt cx="567" cy="567"/>
            </a:xfrm>
          </p:grpSpPr>
          <p:sp>
            <p:nvSpPr>
              <p:cNvPr id="115" name="AutoShape 41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173" y="2385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6" name="AutoShape 41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02" y="2414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7" name="AutoShape 41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2434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8" name="AutoShape 41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2222" y="2434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114" name="Freeform 420" descr="© INSCALE GmbH, 21.06.2010"/>
            <p:cNvSpPr>
              <a:spLocks noChangeAspect="1" noEditPoints="1"/>
            </p:cNvSpPr>
            <p:nvPr/>
          </p:nvSpPr>
          <p:spPr bwMode="auto">
            <a:xfrm>
              <a:off x="2337" y="2477"/>
              <a:ext cx="205" cy="410"/>
            </a:xfrm>
            <a:custGeom>
              <a:avLst/>
              <a:gdLst>
                <a:gd name="T0" fmla="*/ 198 w 87"/>
                <a:gd name="T1" fmla="*/ 33 h 174"/>
                <a:gd name="T2" fmla="*/ 193 w 87"/>
                <a:gd name="T3" fmla="*/ 31 h 174"/>
                <a:gd name="T4" fmla="*/ 193 w 87"/>
                <a:gd name="T5" fmla="*/ 31 h 174"/>
                <a:gd name="T6" fmla="*/ 191 w 87"/>
                <a:gd name="T7" fmla="*/ 28 h 174"/>
                <a:gd name="T8" fmla="*/ 172 w 87"/>
                <a:gd name="T9" fmla="*/ 45 h 174"/>
                <a:gd name="T10" fmla="*/ 165 w 87"/>
                <a:gd name="T11" fmla="*/ 64 h 174"/>
                <a:gd name="T12" fmla="*/ 118 w 87"/>
                <a:gd name="T13" fmla="*/ 40 h 174"/>
                <a:gd name="T14" fmla="*/ 125 w 87"/>
                <a:gd name="T15" fmla="*/ 24 h 174"/>
                <a:gd name="T16" fmla="*/ 125 w 87"/>
                <a:gd name="T17" fmla="*/ 2 h 174"/>
                <a:gd name="T18" fmla="*/ 120 w 87"/>
                <a:gd name="T19" fmla="*/ 2 h 174"/>
                <a:gd name="T20" fmla="*/ 120 w 87"/>
                <a:gd name="T21" fmla="*/ 2 h 174"/>
                <a:gd name="T22" fmla="*/ 118 w 87"/>
                <a:gd name="T23" fmla="*/ 2 h 174"/>
                <a:gd name="T24" fmla="*/ 106 w 87"/>
                <a:gd name="T25" fmla="*/ 14 h 174"/>
                <a:gd name="T26" fmla="*/ 5 w 87"/>
                <a:gd name="T27" fmla="*/ 278 h 174"/>
                <a:gd name="T28" fmla="*/ 2 w 87"/>
                <a:gd name="T29" fmla="*/ 304 h 174"/>
                <a:gd name="T30" fmla="*/ 5 w 87"/>
                <a:gd name="T31" fmla="*/ 306 h 174"/>
                <a:gd name="T32" fmla="*/ 5 w 87"/>
                <a:gd name="T33" fmla="*/ 306 h 174"/>
                <a:gd name="T34" fmla="*/ 7 w 87"/>
                <a:gd name="T35" fmla="*/ 311 h 174"/>
                <a:gd name="T36" fmla="*/ 19 w 87"/>
                <a:gd name="T37" fmla="*/ 302 h 174"/>
                <a:gd name="T38" fmla="*/ 28 w 87"/>
                <a:gd name="T39" fmla="*/ 276 h 174"/>
                <a:gd name="T40" fmla="*/ 64 w 87"/>
                <a:gd name="T41" fmla="*/ 330 h 174"/>
                <a:gd name="T42" fmla="*/ 52 w 87"/>
                <a:gd name="T43" fmla="*/ 361 h 174"/>
                <a:gd name="T44" fmla="*/ 52 w 87"/>
                <a:gd name="T45" fmla="*/ 391 h 174"/>
                <a:gd name="T46" fmla="*/ 54 w 87"/>
                <a:gd name="T47" fmla="*/ 396 h 174"/>
                <a:gd name="T48" fmla="*/ 54 w 87"/>
                <a:gd name="T49" fmla="*/ 396 h 174"/>
                <a:gd name="T50" fmla="*/ 57 w 87"/>
                <a:gd name="T51" fmla="*/ 403 h 174"/>
                <a:gd name="T52" fmla="*/ 73 w 87"/>
                <a:gd name="T53" fmla="*/ 394 h 174"/>
                <a:gd name="T54" fmla="*/ 200 w 87"/>
                <a:gd name="T55" fmla="*/ 57 h 174"/>
                <a:gd name="T56" fmla="*/ 198 w 87"/>
                <a:gd name="T57" fmla="*/ 33 h 174"/>
                <a:gd name="T58" fmla="*/ 158 w 87"/>
                <a:gd name="T59" fmla="*/ 82 h 174"/>
                <a:gd name="T60" fmla="*/ 146 w 87"/>
                <a:gd name="T61" fmla="*/ 113 h 174"/>
                <a:gd name="T62" fmla="*/ 101 w 87"/>
                <a:gd name="T63" fmla="*/ 85 h 174"/>
                <a:gd name="T64" fmla="*/ 111 w 87"/>
                <a:gd name="T65" fmla="*/ 57 h 174"/>
                <a:gd name="T66" fmla="*/ 158 w 87"/>
                <a:gd name="T67" fmla="*/ 82 h 174"/>
                <a:gd name="T68" fmla="*/ 127 w 87"/>
                <a:gd name="T69" fmla="*/ 163 h 174"/>
                <a:gd name="T70" fmla="*/ 85 w 87"/>
                <a:gd name="T71" fmla="*/ 127 h 174"/>
                <a:gd name="T72" fmla="*/ 94 w 87"/>
                <a:gd name="T73" fmla="*/ 101 h 174"/>
                <a:gd name="T74" fmla="*/ 139 w 87"/>
                <a:gd name="T75" fmla="*/ 132 h 174"/>
                <a:gd name="T76" fmla="*/ 127 w 87"/>
                <a:gd name="T77" fmla="*/ 163 h 174"/>
                <a:gd name="T78" fmla="*/ 108 w 87"/>
                <a:gd name="T79" fmla="*/ 212 h 174"/>
                <a:gd name="T80" fmla="*/ 68 w 87"/>
                <a:gd name="T81" fmla="*/ 172 h 174"/>
                <a:gd name="T82" fmla="*/ 78 w 87"/>
                <a:gd name="T83" fmla="*/ 146 h 174"/>
                <a:gd name="T84" fmla="*/ 120 w 87"/>
                <a:gd name="T85" fmla="*/ 181 h 174"/>
                <a:gd name="T86" fmla="*/ 108 w 87"/>
                <a:gd name="T87" fmla="*/ 212 h 174"/>
                <a:gd name="T88" fmla="*/ 90 w 87"/>
                <a:gd name="T89" fmla="*/ 262 h 174"/>
                <a:gd name="T90" fmla="*/ 52 w 87"/>
                <a:gd name="T91" fmla="*/ 214 h 174"/>
                <a:gd name="T92" fmla="*/ 61 w 87"/>
                <a:gd name="T93" fmla="*/ 189 h 174"/>
                <a:gd name="T94" fmla="*/ 101 w 87"/>
                <a:gd name="T95" fmla="*/ 231 h 174"/>
                <a:gd name="T96" fmla="*/ 90 w 87"/>
                <a:gd name="T97" fmla="*/ 262 h 174"/>
                <a:gd name="T98" fmla="*/ 35 w 87"/>
                <a:gd name="T99" fmla="*/ 259 h 174"/>
                <a:gd name="T100" fmla="*/ 45 w 87"/>
                <a:gd name="T101" fmla="*/ 233 h 174"/>
                <a:gd name="T102" fmla="*/ 82 w 87"/>
                <a:gd name="T103" fmla="*/ 280 h 174"/>
                <a:gd name="T104" fmla="*/ 71 w 87"/>
                <a:gd name="T105" fmla="*/ 311 h 174"/>
                <a:gd name="T106" fmla="*/ 35 w 87"/>
                <a:gd name="T107" fmla="*/ 259 h 17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87"/>
                <a:gd name="T163" fmla="*/ 0 h 174"/>
                <a:gd name="T164" fmla="*/ 87 w 87"/>
                <a:gd name="T165" fmla="*/ 174 h 174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87" h="174">
                  <a:moveTo>
                    <a:pt x="84" y="14"/>
                  </a:moveTo>
                  <a:cubicBezTo>
                    <a:pt x="82" y="13"/>
                    <a:pt x="82" y="13"/>
                    <a:pt x="82" y="13"/>
                  </a:cubicBezTo>
                  <a:cubicBezTo>
                    <a:pt x="82" y="13"/>
                    <a:pt x="82" y="13"/>
                    <a:pt x="82" y="13"/>
                  </a:cubicBezTo>
                  <a:cubicBezTo>
                    <a:pt x="81" y="12"/>
                    <a:pt x="81" y="12"/>
                    <a:pt x="81" y="12"/>
                  </a:cubicBezTo>
                  <a:cubicBezTo>
                    <a:pt x="78" y="11"/>
                    <a:pt x="75" y="14"/>
                    <a:pt x="73" y="19"/>
                  </a:cubicBezTo>
                  <a:cubicBezTo>
                    <a:pt x="70" y="27"/>
                    <a:pt x="70" y="27"/>
                    <a:pt x="70" y="27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4" y="6"/>
                    <a:pt x="54" y="2"/>
                    <a:pt x="53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49" y="0"/>
                    <a:pt x="46" y="3"/>
                    <a:pt x="45" y="6"/>
                  </a:cubicBezTo>
                  <a:cubicBezTo>
                    <a:pt x="2" y="118"/>
                    <a:pt x="2" y="118"/>
                    <a:pt x="2" y="118"/>
                  </a:cubicBezTo>
                  <a:cubicBezTo>
                    <a:pt x="0" y="122"/>
                    <a:pt x="0" y="127"/>
                    <a:pt x="1" y="129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2" y="130"/>
                    <a:pt x="2" y="130"/>
                    <a:pt x="2" y="130"/>
                  </a:cubicBezTo>
                  <a:cubicBezTo>
                    <a:pt x="3" y="132"/>
                    <a:pt x="3" y="132"/>
                    <a:pt x="3" y="132"/>
                  </a:cubicBezTo>
                  <a:cubicBezTo>
                    <a:pt x="4" y="134"/>
                    <a:pt x="6" y="132"/>
                    <a:pt x="8" y="128"/>
                  </a:cubicBezTo>
                  <a:cubicBezTo>
                    <a:pt x="12" y="117"/>
                    <a:pt x="12" y="117"/>
                    <a:pt x="12" y="117"/>
                  </a:cubicBezTo>
                  <a:cubicBezTo>
                    <a:pt x="27" y="140"/>
                    <a:pt x="27" y="140"/>
                    <a:pt x="27" y="140"/>
                  </a:cubicBezTo>
                  <a:cubicBezTo>
                    <a:pt x="22" y="153"/>
                    <a:pt x="22" y="153"/>
                    <a:pt x="22" y="153"/>
                  </a:cubicBezTo>
                  <a:cubicBezTo>
                    <a:pt x="20" y="158"/>
                    <a:pt x="20" y="164"/>
                    <a:pt x="22" y="166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23" y="168"/>
                    <a:pt x="23" y="168"/>
                    <a:pt x="23" y="168"/>
                  </a:cubicBezTo>
                  <a:cubicBezTo>
                    <a:pt x="24" y="171"/>
                    <a:pt x="24" y="171"/>
                    <a:pt x="24" y="171"/>
                  </a:cubicBezTo>
                  <a:cubicBezTo>
                    <a:pt x="26" y="174"/>
                    <a:pt x="29" y="172"/>
                    <a:pt x="31" y="167"/>
                  </a:cubicBezTo>
                  <a:cubicBezTo>
                    <a:pt x="85" y="24"/>
                    <a:pt x="85" y="24"/>
                    <a:pt x="85" y="24"/>
                  </a:cubicBezTo>
                  <a:cubicBezTo>
                    <a:pt x="87" y="19"/>
                    <a:pt x="87" y="14"/>
                    <a:pt x="84" y="14"/>
                  </a:cubicBezTo>
                  <a:close/>
                  <a:moveTo>
                    <a:pt x="67" y="35"/>
                  </a:moveTo>
                  <a:cubicBezTo>
                    <a:pt x="62" y="48"/>
                    <a:pt x="62" y="48"/>
                    <a:pt x="62" y="48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7" y="24"/>
                    <a:pt x="47" y="24"/>
                    <a:pt x="47" y="24"/>
                  </a:cubicBezTo>
                  <a:lnTo>
                    <a:pt x="67" y="35"/>
                  </a:lnTo>
                  <a:close/>
                  <a:moveTo>
                    <a:pt x="54" y="69"/>
                  </a:moveTo>
                  <a:cubicBezTo>
                    <a:pt x="36" y="54"/>
                    <a:pt x="36" y="54"/>
                    <a:pt x="36" y="54"/>
                  </a:cubicBezTo>
                  <a:cubicBezTo>
                    <a:pt x="40" y="43"/>
                    <a:pt x="40" y="43"/>
                    <a:pt x="40" y="43"/>
                  </a:cubicBezTo>
                  <a:cubicBezTo>
                    <a:pt x="59" y="56"/>
                    <a:pt x="59" y="56"/>
                    <a:pt x="59" y="56"/>
                  </a:cubicBezTo>
                  <a:lnTo>
                    <a:pt x="54" y="69"/>
                  </a:lnTo>
                  <a:close/>
                  <a:moveTo>
                    <a:pt x="46" y="90"/>
                  </a:moveTo>
                  <a:cubicBezTo>
                    <a:pt x="29" y="73"/>
                    <a:pt x="29" y="73"/>
                    <a:pt x="29" y="73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51" y="77"/>
                    <a:pt x="51" y="77"/>
                    <a:pt x="51" y="77"/>
                  </a:cubicBezTo>
                  <a:lnTo>
                    <a:pt x="46" y="90"/>
                  </a:lnTo>
                  <a:close/>
                  <a:moveTo>
                    <a:pt x="38" y="111"/>
                  </a:moveTo>
                  <a:cubicBezTo>
                    <a:pt x="22" y="91"/>
                    <a:pt x="22" y="91"/>
                    <a:pt x="22" y="91"/>
                  </a:cubicBezTo>
                  <a:cubicBezTo>
                    <a:pt x="26" y="80"/>
                    <a:pt x="26" y="80"/>
                    <a:pt x="26" y="80"/>
                  </a:cubicBezTo>
                  <a:cubicBezTo>
                    <a:pt x="43" y="98"/>
                    <a:pt x="43" y="98"/>
                    <a:pt x="43" y="98"/>
                  </a:cubicBezTo>
                  <a:lnTo>
                    <a:pt x="38" y="111"/>
                  </a:lnTo>
                  <a:close/>
                  <a:moveTo>
                    <a:pt x="15" y="110"/>
                  </a:moveTo>
                  <a:cubicBezTo>
                    <a:pt x="19" y="99"/>
                    <a:pt x="19" y="99"/>
                    <a:pt x="19" y="99"/>
                  </a:cubicBezTo>
                  <a:cubicBezTo>
                    <a:pt x="35" y="119"/>
                    <a:pt x="35" y="119"/>
                    <a:pt x="35" y="119"/>
                  </a:cubicBezTo>
                  <a:cubicBezTo>
                    <a:pt x="30" y="132"/>
                    <a:pt x="30" y="132"/>
                    <a:pt x="30" y="132"/>
                  </a:cubicBezTo>
                  <a:lnTo>
                    <a:pt x="15" y="11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sp>
        <p:nvSpPr>
          <p:cNvPr id="119" name="Téglalap 118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23850" y="4114800"/>
            <a:ext cx="2014538" cy="470322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  <p:sp>
        <p:nvSpPr>
          <p:cNvPr id="120" name="Téglalap 119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96467" y="5486400"/>
            <a:ext cx="2141933" cy="276999"/>
          </a:xfrm>
          <a:prstGeom prst="rect">
            <a:avLst/>
          </a:prstGeom>
          <a:blipFill rotWithShape="1"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  <p:sp>
        <p:nvSpPr>
          <p:cNvPr id="121" name="Téglalap 12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338388" y="4419600"/>
            <a:ext cx="2289281" cy="40741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94078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ÖTÖSÖM LESZ AFFINITÁS-SZÁMOLÁSBÓL </a:t>
            </a:r>
            <a:r>
              <a:rPr lang="hu-HU" sz="2400" dirty="0" smtClean="0">
                <a:sym typeface="Wingdings" panose="05000000000000000000" pitchFamily="2" charset="2"/>
              </a:rPr>
              <a:t></a:t>
            </a:r>
            <a:endParaRPr lang="hu-HU" sz="2400" dirty="0"/>
          </a:p>
        </p:txBody>
      </p:sp>
      <p:sp>
        <p:nvSpPr>
          <p:cNvPr id="3" name="Téglalap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63623"/>
            <a:ext cx="6019800" cy="142237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/>
        </p:nvGraphicFramePr>
        <p:xfrm>
          <a:off x="609600" y="2413000"/>
          <a:ext cx="8534400" cy="138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639975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Internetező alapsokaság</a:t>
                      </a:r>
                      <a:endParaRPr lang="hu-HU" sz="1800" dirty="0"/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</a:tr>
              <a:tr h="370575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Alapsokasági számuk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2.550.000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2.450.000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5.000.000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</a:tr>
              <a:tr h="370575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Arányuk az alapsokaságban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51%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49%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100%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</a:tr>
            </a:tbl>
          </a:graphicData>
        </a:graphic>
      </p:graphicFrame>
      <p:grpSp>
        <p:nvGrpSpPr>
          <p:cNvPr id="5" name="Group 754" descr="© INSCALE GmbH, 21.06.2010"/>
          <p:cNvGrpSpPr>
            <a:grpSpLocks/>
          </p:cNvGrpSpPr>
          <p:nvPr/>
        </p:nvGrpSpPr>
        <p:grpSpPr bwMode="auto">
          <a:xfrm>
            <a:off x="3505200" y="2362200"/>
            <a:ext cx="655638" cy="631825"/>
            <a:chOff x="1403" y="1094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6" name="Group 753"/>
            <p:cNvGrpSpPr>
              <a:grpSpLocks/>
            </p:cNvGrpSpPr>
            <p:nvPr/>
          </p:nvGrpSpPr>
          <p:grpSpPr bwMode="auto">
            <a:xfrm>
              <a:off x="1403" y="1094"/>
              <a:ext cx="498" cy="498"/>
              <a:chOff x="1403" y="1094"/>
              <a:chExt cx="498" cy="498"/>
            </a:xfrm>
          </p:grpSpPr>
          <p:sp>
            <p:nvSpPr>
              <p:cNvPr id="8" name="Oval 569" descr="© INSCALE GmbH, 21.06.2010"/>
              <p:cNvSpPr>
                <a:spLocks noChangeArrowheads="1"/>
              </p:cNvSpPr>
              <p:nvPr/>
            </p:nvSpPr>
            <p:spPr bwMode="gray">
              <a:xfrm>
                <a:off x="1403" y="1094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9" name="Oval 570" descr="© INSCALE GmbH, 21.06.2010"/>
              <p:cNvSpPr>
                <a:spLocks noChangeArrowheads="1"/>
              </p:cNvSpPr>
              <p:nvPr/>
            </p:nvSpPr>
            <p:spPr bwMode="gray">
              <a:xfrm>
                <a:off x="1419" y="1110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" name="Freeform 571" descr="© INSCALE GmbH, 21.06.2010"/>
              <p:cNvSpPr>
                <a:spLocks/>
              </p:cNvSpPr>
              <p:nvPr/>
            </p:nvSpPr>
            <p:spPr bwMode="gray">
              <a:xfrm>
                <a:off x="1419" y="1110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sp>
          <p:nvSpPr>
            <p:cNvPr id="7" name="Freeform 548" descr="© INSCALE GmbH, 21.06.2010"/>
            <p:cNvSpPr>
              <a:spLocks noChangeAspect="1" noEditPoints="1"/>
            </p:cNvSpPr>
            <p:nvPr/>
          </p:nvSpPr>
          <p:spPr bwMode="auto">
            <a:xfrm>
              <a:off x="1592" y="1194"/>
              <a:ext cx="119" cy="298"/>
            </a:xfrm>
            <a:custGeom>
              <a:avLst/>
              <a:gdLst>
                <a:gd name="T0" fmla="*/ 60 w 50"/>
                <a:gd name="T1" fmla="*/ 45 h 126"/>
                <a:gd name="T2" fmla="*/ 83 w 50"/>
                <a:gd name="T3" fmla="*/ 24 h 126"/>
                <a:gd name="T4" fmla="*/ 60 w 50"/>
                <a:gd name="T5" fmla="*/ 0 h 126"/>
                <a:gd name="T6" fmla="*/ 36 w 50"/>
                <a:gd name="T7" fmla="*/ 24 h 126"/>
                <a:gd name="T8" fmla="*/ 60 w 50"/>
                <a:gd name="T9" fmla="*/ 45 h 126"/>
                <a:gd name="T10" fmla="*/ 117 w 50"/>
                <a:gd name="T11" fmla="*/ 158 h 126"/>
                <a:gd name="T12" fmla="*/ 98 w 50"/>
                <a:gd name="T13" fmla="*/ 69 h 126"/>
                <a:gd name="T14" fmla="*/ 93 w 50"/>
                <a:gd name="T15" fmla="*/ 59 h 126"/>
                <a:gd name="T16" fmla="*/ 93 w 50"/>
                <a:gd name="T17" fmla="*/ 57 h 126"/>
                <a:gd name="T18" fmla="*/ 90 w 50"/>
                <a:gd name="T19" fmla="*/ 57 h 126"/>
                <a:gd name="T20" fmla="*/ 86 w 50"/>
                <a:gd name="T21" fmla="*/ 54 h 126"/>
                <a:gd name="T22" fmla="*/ 31 w 50"/>
                <a:gd name="T23" fmla="*/ 54 h 126"/>
                <a:gd name="T24" fmla="*/ 24 w 50"/>
                <a:gd name="T25" fmla="*/ 61 h 126"/>
                <a:gd name="T26" fmla="*/ 21 w 50"/>
                <a:gd name="T27" fmla="*/ 69 h 126"/>
                <a:gd name="T28" fmla="*/ 2 w 50"/>
                <a:gd name="T29" fmla="*/ 158 h 126"/>
                <a:gd name="T30" fmla="*/ 10 w 50"/>
                <a:gd name="T31" fmla="*/ 173 h 126"/>
                <a:gd name="T32" fmla="*/ 21 w 50"/>
                <a:gd name="T33" fmla="*/ 161 h 126"/>
                <a:gd name="T34" fmla="*/ 36 w 50"/>
                <a:gd name="T35" fmla="*/ 97 h 126"/>
                <a:gd name="T36" fmla="*/ 38 w 50"/>
                <a:gd name="T37" fmla="*/ 114 h 126"/>
                <a:gd name="T38" fmla="*/ 19 w 50"/>
                <a:gd name="T39" fmla="*/ 213 h 126"/>
                <a:gd name="T40" fmla="*/ 38 w 50"/>
                <a:gd name="T41" fmla="*/ 213 h 126"/>
                <a:gd name="T42" fmla="*/ 38 w 50"/>
                <a:gd name="T43" fmla="*/ 284 h 126"/>
                <a:gd name="T44" fmla="*/ 48 w 50"/>
                <a:gd name="T45" fmla="*/ 298 h 126"/>
                <a:gd name="T46" fmla="*/ 57 w 50"/>
                <a:gd name="T47" fmla="*/ 284 h 126"/>
                <a:gd name="T48" fmla="*/ 57 w 50"/>
                <a:gd name="T49" fmla="*/ 213 h 126"/>
                <a:gd name="T50" fmla="*/ 64 w 50"/>
                <a:gd name="T51" fmla="*/ 213 h 126"/>
                <a:gd name="T52" fmla="*/ 64 w 50"/>
                <a:gd name="T53" fmla="*/ 284 h 126"/>
                <a:gd name="T54" fmla="*/ 74 w 50"/>
                <a:gd name="T55" fmla="*/ 298 h 126"/>
                <a:gd name="T56" fmla="*/ 83 w 50"/>
                <a:gd name="T57" fmla="*/ 284 h 126"/>
                <a:gd name="T58" fmla="*/ 83 w 50"/>
                <a:gd name="T59" fmla="*/ 213 h 126"/>
                <a:gd name="T60" fmla="*/ 100 w 50"/>
                <a:gd name="T61" fmla="*/ 213 h 126"/>
                <a:gd name="T62" fmla="*/ 83 w 50"/>
                <a:gd name="T63" fmla="*/ 114 h 126"/>
                <a:gd name="T64" fmla="*/ 86 w 50"/>
                <a:gd name="T65" fmla="*/ 97 h 126"/>
                <a:gd name="T66" fmla="*/ 100 w 50"/>
                <a:gd name="T67" fmla="*/ 161 h 126"/>
                <a:gd name="T68" fmla="*/ 112 w 50"/>
                <a:gd name="T69" fmla="*/ 173 h 126"/>
                <a:gd name="T70" fmla="*/ 117 w 50"/>
                <a:gd name="T71" fmla="*/ 158 h 1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126"/>
                <a:gd name="T110" fmla="*/ 50 w 50"/>
                <a:gd name="T111" fmla="*/ 126 h 1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126">
                  <a:moveTo>
                    <a:pt x="25" y="19"/>
                  </a:moveTo>
                  <a:cubicBezTo>
                    <a:pt x="30" y="19"/>
                    <a:pt x="35" y="15"/>
                    <a:pt x="35" y="10"/>
                  </a:cubicBezTo>
                  <a:cubicBezTo>
                    <a:pt x="35" y="4"/>
                    <a:pt x="30" y="0"/>
                    <a:pt x="25" y="0"/>
                  </a:cubicBezTo>
                  <a:cubicBezTo>
                    <a:pt x="19" y="0"/>
                    <a:pt x="15" y="4"/>
                    <a:pt x="15" y="10"/>
                  </a:cubicBezTo>
                  <a:cubicBezTo>
                    <a:pt x="15" y="15"/>
                    <a:pt x="19" y="19"/>
                    <a:pt x="25" y="19"/>
                  </a:cubicBezTo>
                  <a:close/>
                  <a:moveTo>
                    <a:pt x="49" y="67"/>
                  </a:moveTo>
                  <a:cubicBezTo>
                    <a:pt x="41" y="29"/>
                    <a:pt x="41" y="29"/>
                    <a:pt x="41" y="29"/>
                  </a:cubicBezTo>
                  <a:cubicBezTo>
                    <a:pt x="41" y="27"/>
                    <a:pt x="40" y="25"/>
                    <a:pt x="39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4"/>
                    <a:pt x="37" y="23"/>
                    <a:pt x="36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10" y="27"/>
                    <a:pt x="10" y="28"/>
                    <a:pt x="9" y="29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70"/>
                    <a:pt x="2" y="72"/>
                    <a:pt x="4" y="73"/>
                  </a:cubicBezTo>
                  <a:cubicBezTo>
                    <a:pt x="6" y="73"/>
                    <a:pt x="8" y="71"/>
                    <a:pt x="9" y="68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3"/>
                    <a:pt x="18" y="126"/>
                    <a:pt x="20" y="126"/>
                  </a:cubicBezTo>
                  <a:cubicBezTo>
                    <a:pt x="22" y="126"/>
                    <a:pt x="24" y="123"/>
                    <a:pt x="24" y="12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3"/>
                    <a:pt x="29" y="126"/>
                    <a:pt x="31" y="126"/>
                  </a:cubicBezTo>
                  <a:cubicBezTo>
                    <a:pt x="34" y="126"/>
                    <a:pt x="35" y="123"/>
                    <a:pt x="35" y="12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71"/>
                    <a:pt x="45" y="73"/>
                    <a:pt x="47" y="73"/>
                  </a:cubicBezTo>
                  <a:cubicBezTo>
                    <a:pt x="49" y="72"/>
                    <a:pt x="50" y="70"/>
                    <a:pt x="49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1" name="Group 752" descr="© INSCALE GmbH, 21.06.2010"/>
          <p:cNvGrpSpPr>
            <a:grpSpLocks/>
          </p:cNvGrpSpPr>
          <p:nvPr/>
        </p:nvGrpSpPr>
        <p:grpSpPr bwMode="auto">
          <a:xfrm>
            <a:off x="5592762" y="2382499"/>
            <a:ext cx="655638" cy="631825"/>
            <a:chOff x="2015" y="1094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2" name="Group 751"/>
            <p:cNvGrpSpPr>
              <a:grpSpLocks/>
            </p:cNvGrpSpPr>
            <p:nvPr/>
          </p:nvGrpSpPr>
          <p:grpSpPr bwMode="auto">
            <a:xfrm>
              <a:off x="2015" y="1094"/>
              <a:ext cx="498" cy="498"/>
              <a:chOff x="2015" y="1094"/>
              <a:chExt cx="498" cy="498"/>
            </a:xfrm>
          </p:grpSpPr>
          <p:sp>
            <p:nvSpPr>
              <p:cNvPr id="14" name="Oval 581" descr="© INSCALE GmbH, 21.06.2010"/>
              <p:cNvSpPr>
                <a:spLocks noChangeArrowheads="1"/>
              </p:cNvSpPr>
              <p:nvPr/>
            </p:nvSpPr>
            <p:spPr bwMode="gray">
              <a:xfrm>
                <a:off x="2015" y="1094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5" name="Oval 582" descr="© INSCALE GmbH, 21.06.2010"/>
              <p:cNvSpPr>
                <a:spLocks noChangeArrowheads="1"/>
              </p:cNvSpPr>
              <p:nvPr/>
            </p:nvSpPr>
            <p:spPr bwMode="gray">
              <a:xfrm>
                <a:off x="2031" y="1110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6" name="Freeform 583" descr="© INSCALE GmbH, 21.06.2010"/>
              <p:cNvSpPr>
                <a:spLocks/>
              </p:cNvSpPr>
              <p:nvPr/>
            </p:nvSpPr>
            <p:spPr bwMode="gray">
              <a:xfrm>
                <a:off x="2031" y="1110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sp>
          <p:nvSpPr>
            <p:cNvPr id="13" name="Freeform 541" descr="© INSCALE GmbH, 21.06.2010"/>
            <p:cNvSpPr>
              <a:spLocks noChangeAspect="1" noEditPoints="1"/>
            </p:cNvSpPr>
            <p:nvPr/>
          </p:nvSpPr>
          <p:spPr bwMode="auto">
            <a:xfrm>
              <a:off x="2199" y="1193"/>
              <a:ext cx="131" cy="299"/>
            </a:xfrm>
            <a:custGeom>
              <a:avLst/>
              <a:gdLst>
                <a:gd name="T0" fmla="*/ 67 w 55"/>
                <a:gd name="T1" fmla="*/ 47 h 126"/>
                <a:gd name="T2" fmla="*/ 91 w 55"/>
                <a:gd name="T3" fmla="*/ 24 h 126"/>
                <a:gd name="T4" fmla="*/ 67 w 55"/>
                <a:gd name="T5" fmla="*/ 0 h 126"/>
                <a:gd name="T6" fmla="*/ 43 w 55"/>
                <a:gd name="T7" fmla="*/ 24 h 126"/>
                <a:gd name="T8" fmla="*/ 67 w 55"/>
                <a:gd name="T9" fmla="*/ 47 h 126"/>
                <a:gd name="T10" fmla="*/ 129 w 55"/>
                <a:gd name="T11" fmla="*/ 157 h 126"/>
                <a:gd name="T12" fmla="*/ 110 w 55"/>
                <a:gd name="T13" fmla="*/ 66 h 126"/>
                <a:gd name="T14" fmla="*/ 98 w 55"/>
                <a:gd name="T15" fmla="*/ 57 h 126"/>
                <a:gd name="T16" fmla="*/ 95 w 55"/>
                <a:gd name="T17" fmla="*/ 57 h 126"/>
                <a:gd name="T18" fmla="*/ 31 w 55"/>
                <a:gd name="T19" fmla="*/ 57 h 126"/>
                <a:gd name="T20" fmla="*/ 26 w 55"/>
                <a:gd name="T21" fmla="*/ 59 h 126"/>
                <a:gd name="T22" fmla="*/ 21 w 55"/>
                <a:gd name="T23" fmla="*/ 69 h 126"/>
                <a:gd name="T24" fmla="*/ 0 w 55"/>
                <a:gd name="T25" fmla="*/ 159 h 126"/>
                <a:gd name="T26" fmla="*/ 7 w 55"/>
                <a:gd name="T27" fmla="*/ 173 h 126"/>
                <a:gd name="T28" fmla="*/ 19 w 55"/>
                <a:gd name="T29" fmla="*/ 161 h 126"/>
                <a:gd name="T30" fmla="*/ 36 w 55"/>
                <a:gd name="T31" fmla="*/ 88 h 126"/>
                <a:gd name="T32" fmla="*/ 36 w 55"/>
                <a:gd name="T33" fmla="*/ 88 h 126"/>
                <a:gd name="T34" fmla="*/ 40 w 55"/>
                <a:gd name="T35" fmla="*/ 185 h 126"/>
                <a:gd name="T36" fmla="*/ 40 w 55"/>
                <a:gd name="T37" fmla="*/ 185 h 126"/>
                <a:gd name="T38" fmla="*/ 40 w 55"/>
                <a:gd name="T39" fmla="*/ 285 h 126"/>
                <a:gd name="T40" fmla="*/ 50 w 55"/>
                <a:gd name="T41" fmla="*/ 299 h 126"/>
                <a:gd name="T42" fmla="*/ 60 w 55"/>
                <a:gd name="T43" fmla="*/ 285 h 126"/>
                <a:gd name="T44" fmla="*/ 60 w 55"/>
                <a:gd name="T45" fmla="*/ 185 h 126"/>
                <a:gd name="T46" fmla="*/ 60 w 55"/>
                <a:gd name="T47" fmla="*/ 185 h 126"/>
                <a:gd name="T48" fmla="*/ 71 w 55"/>
                <a:gd name="T49" fmla="*/ 185 h 126"/>
                <a:gd name="T50" fmla="*/ 71 w 55"/>
                <a:gd name="T51" fmla="*/ 185 h 126"/>
                <a:gd name="T52" fmla="*/ 71 w 55"/>
                <a:gd name="T53" fmla="*/ 285 h 126"/>
                <a:gd name="T54" fmla="*/ 81 w 55"/>
                <a:gd name="T55" fmla="*/ 299 h 126"/>
                <a:gd name="T56" fmla="*/ 91 w 55"/>
                <a:gd name="T57" fmla="*/ 285 h 126"/>
                <a:gd name="T58" fmla="*/ 91 w 55"/>
                <a:gd name="T59" fmla="*/ 185 h 126"/>
                <a:gd name="T60" fmla="*/ 91 w 55"/>
                <a:gd name="T61" fmla="*/ 185 h 126"/>
                <a:gd name="T62" fmla="*/ 91 w 55"/>
                <a:gd name="T63" fmla="*/ 185 h 126"/>
                <a:gd name="T64" fmla="*/ 95 w 55"/>
                <a:gd name="T65" fmla="*/ 90 h 126"/>
                <a:gd name="T66" fmla="*/ 110 w 55"/>
                <a:gd name="T67" fmla="*/ 161 h 126"/>
                <a:gd name="T68" fmla="*/ 121 w 55"/>
                <a:gd name="T69" fmla="*/ 171 h 126"/>
                <a:gd name="T70" fmla="*/ 129 w 55"/>
                <a:gd name="T71" fmla="*/ 157 h 1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5"/>
                <a:gd name="T109" fmla="*/ 0 h 126"/>
                <a:gd name="T110" fmla="*/ 55 w 55"/>
                <a:gd name="T111" fmla="*/ 126 h 1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5" h="126">
                  <a:moveTo>
                    <a:pt x="28" y="20"/>
                  </a:moveTo>
                  <a:cubicBezTo>
                    <a:pt x="34" y="20"/>
                    <a:pt x="38" y="15"/>
                    <a:pt x="38" y="10"/>
                  </a:cubicBezTo>
                  <a:cubicBezTo>
                    <a:pt x="38" y="4"/>
                    <a:pt x="34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5"/>
                    <a:pt x="23" y="20"/>
                    <a:pt x="28" y="20"/>
                  </a:cubicBezTo>
                  <a:close/>
                  <a:moveTo>
                    <a:pt x="54" y="66"/>
                  </a:moveTo>
                  <a:cubicBezTo>
                    <a:pt x="46" y="28"/>
                    <a:pt x="46" y="28"/>
                    <a:pt x="46" y="28"/>
                  </a:cubicBezTo>
                  <a:cubicBezTo>
                    <a:pt x="45" y="25"/>
                    <a:pt x="43" y="23"/>
                    <a:pt x="41" y="24"/>
                  </a:cubicBezTo>
                  <a:cubicBezTo>
                    <a:pt x="41" y="24"/>
                    <a:pt x="41" y="24"/>
                    <a:pt x="40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1" y="24"/>
                    <a:pt x="11" y="25"/>
                  </a:cubicBezTo>
                  <a:cubicBezTo>
                    <a:pt x="10" y="25"/>
                    <a:pt x="9" y="27"/>
                    <a:pt x="9" y="2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5" y="73"/>
                    <a:pt x="7" y="71"/>
                    <a:pt x="8" y="6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24"/>
                    <a:pt x="19" y="126"/>
                    <a:pt x="21" y="126"/>
                  </a:cubicBezTo>
                  <a:cubicBezTo>
                    <a:pt x="23" y="126"/>
                    <a:pt x="25" y="124"/>
                    <a:pt x="25" y="120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24"/>
                    <a:pt x="31" y="126"/>
                    <a:pt x="34" y="126"/>
                  </a:cubicBezTo>
                  <a:cubicBezTo>
                    <a:pt x="36" y="126"/>
                    <a:pt x="38" y="124"/>
                    <a:pt x="38" y="120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7" y="71"/>
                    <a:pt x="49" y="73"/>
                    <a:pt x="51" y="72"/>
                  </a:cubicBezTo>
                  <a:cubicBezTo>
                    <a:pt x="54" y="72"/>
                    <a:pt x="55" y="69"/>
                    <a:pt x="54" y="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7" name="Group 760" descr="© INSCALE GmbH, 21.06.2010"/>
          <p:cNvGrpSpPr>
            <a:grpSpLocks/>
          </p:cNvGrpSpPr>
          <p:nvPr/>
        </p:nvGrpSpPr>
        <p:grpSpPr bwMode="auto">
          <a:xfrm>
            <a:off x="7772400" y="2409785"/>
            <a:ext cx="574675" cy="587376"/>
            <a:chOff x="179" y="1094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8" name="Group 759"/>
            <p:cNvGrpSpPr>
              <a:grpSpLocks/>
            </p:cNvGrpSpPr>
            <p:nvPr/>
          </p:nvGrpSpPr>
          <p:grpSpPr bwMode="auto">
            <a:xfrm>
              <a:off x="179" y="1094"/>
              <a:ext cx="498" cy="498"/>
              <a:chOff x="179" y="1094"/>
              <a:chExt cx="498" cy="498"/>
            </a:xfrm>
          </p:grpSpPr>
          <p:sp>
            <p:nvSpPr>
              <p:cNvPr id="23" name="Oval 577" descr="© INSCALE GmbH, 21.06.2010"/>
              <p:cNvSpPr>
                <a:spLocks noChangeArrowheads="1"/>
              </p:cNvSpPr>
              <p:nvPr/>
            </p:nvSpPr>
            <p:spPr bwMode="gray">
              <a:xfrm>
                <a:off x="179" y="1094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4" name="Oval 578" descr="© INSCALE GmbH, 21.06.2010"/>
              <p:cNvSpPr>
                <a:spLocks noChangeArrowheads="1"/>
              </p:cNvSpPr>
              <p:nvPr/>
            </p:nvSpPr>
            <p:spPr bwMode="gray">
              <a:xfrm>
                <a:off x="195" y="1110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5" name="Freeform 579" descr="© INSCALE GmbH, 21.06.2010"/>
              <p:cNvSpPr>
                <a:spLocks/>
              </p:cNvSpPr>
              <p:nvPr/>
            </p:nvSpPr>
            <p:spPr bwMode="gray">
              <a:xfrm>
                <a:off x="195" y="1110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grpSp>
          <p:nvGrpSpPr>
            <p:cNvPr id="19" name="Group 758"/>
            <p:cNvGrpSpPr>
              <a:grpSpLocks/>
            </p:cNvGrpSpPr>
            <p:nvPr/>
          </p:nvGrpSpPr>
          <p:grpSpPr bwMode="auto">
            <a:xfrm>
              <a:off x="315" y="1192"/>
              <a:ext cx="226" cy="302"/>
              <a:chOff x="315" y="1192"/>
              <a:chExt cx="226" cy="302"/>
            </a:xfrm>
          </p:grpSpPr>
          <p:sp>
            <p:nvSpPr>
              <p:cNvPr id="20" name="Freeform 564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315" y="1192"/>
                <a:ext cx="117" cy="265"/>
              </a:xfrm>
              <a:custGeom>
                <a:avLst/>
                <a:gdLst>
                  <a:gd name="T0" fmla="*/ 60 w 49"/>
                  <a:gd name="T1" fmla="*/ 43 h 112"/>
                  <a:gd name="T2" fmla="*/ 81 w 49"/>
                  <a:gd name="T3" fmla="*/ 21 h 112"/>
                  <a:gd name="T4" fmla="*/ 60 w 49"/>
                  <a:gd name="T5" fmla="*/ 0 h 112"/>
                  <a:gd name="T6" fmla="*/ 38 w 49"/>
                  <a:gd name="T7" fmla="*/ 21 h 112"/>
                  <a:gd name="T8" fmla="*/ 60 w 49"/>
                  <a:gd name="T9" fmla="*/ 43 h 112"/>
                  <a:gd name="T10" fmla="*/ 115 w 49"/>
                  <a:gd name="T11" fmla="*/ 140 h 112"/>
                  <a:gd name="T12" fmla="*/ 98 w 49"/>
                  <a:gd name="T13" fmla="*/ 59 h 112"/>
                  <a:gd name="T14" fmla="*/ 86 w 49"/>
                  <a:gd name="T15" fmla="*/ 50 h 112"/>
                  <a:gd name="T16" fmla="*/ 86 w 49"/>
                  <a:gd name="T17" fmla="*/ 50 h 112"/>
                  <a:gd name="T18" fmla="*/ 29 w 49"/>
                  <a:gd name="T19" fmla="*/ 50 h 112"/>
                  <a:gd name="T20" fmla="*/ 24 w 49"/>
                  <a:gd name="T21" fmla="*/ 52 h 112"/>
                  <a:gd name="T22" fmla="*/ 19 w 49"/>
                  <a:gd name="T23" fmla="*/ 59 h 112"/>
                  <a:gd name="T24" fmla="*/ 0 w 49"/>
                  <a:gd name="T25" fmla="*/ 140 h 112"/>
                  <a:gd name="T26" fmla="*/ 7 w 49"/>
                  <a:gd name="T27" fmla="*/ 154 h 112"/>
                  <a:gd name="T28" fmla="*/ 17 w 49"/>
                  <a:gd name="T29" fmla="*/ 142 h 112"/>
                  <a:gd name="T30" fmla="*/ 31 w 49"/>
                  <a:gd name="T31" fmla="*/ 78 h 112"/>
                  <a:gd name="T32" fmla="*/ 31 w 49"/>
                  <a:gd name="T33" fmla="*/ 78 h 112"/>
                  <a:gd name="T34" fmla="*/ 36 w 49"/>
                  <a:gd name="T35" fmla="*/ 163 h 112"/>
                  <a:gd name="T36" fmla="*/ 36 w 49"/>
                  <a:gd name="T37" fmla="*/ 163 h 112"/>
                  <a:gd name="T38" fmla="*/ 36 w 49"/>
                  <a:gd name="T39" fmla="*/ 251 h 112"/>
                  <a:gd name="T40" fmla="*/ 45 w 49"/>
                  <a:gd name="T41" fmla="*/ 265 h 112"/>
                  <a:gd name="T42" fmla="*/ 53 w 49"/>
                  <a:gd name="T43" fmla="*/ 251 h 112"/>
                  <a:gd name="T44" fmla="*/ 53 w 49"/>
                  <a:gd name="T45" fmla="*/ 163 h 112"/>
                  <a:gd name="T46" fmla="*/ 53 w 49"/>
                  <a:gd name="T47" fmla="*/ 163 h 112"/>
                  <a:gd name="T48" fmla="*/ 62 w 49"/>
                  <a:gd name="T49" fmla="*/ 163 h 112"/>
                  <a:gd name="T50" fmla="*/ 62 w 49"/>
                  <a:gd name="T51" fmla="*/ 163 h 112"/>
                  <a:gd name="T52" fmla="*/ 62 w 49"/>
                  <a:gd name="T53" fmla="*/ 251 h 112"/>
                  <a:gd name="T54" fmla="*/ 72 w 49"/>
                  <a:gd name="T55" fmla="*/ 265 h 112"/>
                  <a:gd name="T56" fmla="*/ 81 w 49"/>
                  <a:gd name="T57" fmla="*/ 251 h 112"/>
                  <a:gd name="T58" fmla="*/ 81 w 49"/>
                  <a:gd name="T59" fmla="*/ 163 h 112"/>
                  <a:gd name="T60" fmla="*/ 81 w 49"/>
                  <a:gd name="T61" fmla="*/ 163 h 112"/>
                  <a:gd name="T62" fmla="*/ 81 w 49"/>
                  <a:gd name="T63" fmla="*/ 163 h 112"/>
                  <a:gd name="T64" fmla="*/ 86 w 49"/>
                  <a:gd name="T65" fmla="*/ 80 h 112"/>
                  <a:gd name="T66" fmla="*/ 98 w 49"/>
                  <a:gd name="T67" fmla="*/ 142 h 112"/>
                  <a:gd name="T68" fmla="*/ 110 w 49"/>
                  <a:gd name="T69" fmla="*/ 151 h 112"/>
                  <a:gd name="T70" fmla="*/ 115 w 49"/>
                  <a:gd name="T71" fmla="*/ 14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"/>
                  <a:gd name="T109" fmla="*/ 0 h 112"/>
                  <a:gd name="T110" fmla="*/ 49 w 49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" h="112">
                    <a:moveTo>
                      <a:pt x="25" y="18"/>
                    </a:moveTo>
                    <a:cubicBezTo>
                      <a:pt x="30" y="18"/>
                      <a:pt x="34" y="14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0" y="0"/>
                      <a:pt x="16" y="4"/>
                      <a:pt x="16" y="9"/>
                    </a:cubicBezTo>
                    <a:cubicBezTo>
                      <a:pt x="16" y="14"/>
                      <a:pt x="20" y="18"/>
                      <a:pt x="25" y="18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2"/>
                      <a:pt x="1" y="64"/>
                      <a:pt x="3" y="65"/>
                    </a:cubicBezTo>
                    <a:cubicBezTo>
                      <a:pt x="5" y="65"/>
                      <a:pt x="7" y="63"/>
                      <a:pt x="7" y="60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2" y="109"/>
                      <a:pt x="22" y="106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42" y="63"/>
                      <a:pt x="44" y="65"/>
                      <a:pt x="46" y="64"/>
                    </a:cubicBezTo>
                    <a:cubicBezTo>
                      <a:pt x="47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1" name="Freeform 565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424" y="1199"/>
                <a:ext cx="117" cy="265"/>
              </a:xfrm>
              <a:custGeom>
                <a:avLst/>
                <a:gdLst>
                  <a:gd name="T0" fmla="*/ 60 w 49"/>
                  <a:gd name="T1" fmla="*/ 40 h 112"/>
                  <a:gd name="T2" fmla="*/ 81 w 49"/>
                  <a:gd name="T3" fmla="*/ 21 h 112"/>
                  <a:gd name="T4" fmla="*/ 60 w 49"/>
                  <a:gd name="T5" fmla="*/ 0 h 112"/>
                  <a:gd name="T6" fmla="*/ 41 w 49"/>
                  <a:gd name="T7" fmla="*/ 21 h 112"/>
                  <a:gd name="T8" fmla="*/ 60 w 49"/>
                  <a:gd name="T9" fmla="*/ 40 h 112"/>
                  <a:gd name="T10" fmla="*/ 115 w 49"/>
                  <a:gd name="T11" fmla="*/ 140 h 112"/>
                  <a:gd name="T12" fmla="*/ 98 w 49"/>
                  <a:gd name="T13" fmla="*/ 59 h 112"/>
                  <a:gd name="T14" fmla="*/ 88 w 49"/>
                  <a:gd name="T15" fmla="*/ 50 h 112"/>
                  <a:gd name="T16" fmla="*/ 86 w 49"/>
                  <a:gd name="T17" fmla="*/ 50 h 112"/>
                  <a:gd name="T18" fmla="*/ 29 w 49"/>
                  <a:gd name="T19" fmla="*/ 50 h 112"/>
                  <a:gd name="T20" fmla="*/ 24 w 49"/>
                  <a:gd name="T21" fmla="*/ 52 h 112"/>
                  <a:gd name="T22" fmla="*/ 19 w 49"/>
                  <a:gd name="T23" fmla="*/ 59 h 112"/>
                  <a:gd name="T24" fmla="*/ 2 w 49"/>
                  <a:gd name="T25" fmla="*/ 140 h 112"/>
                  <a:gd name="T26" fmla="*/ 7 w 49"/>
                  <a:gd name="T27" fmla="*/ 151 h 112"/>
                  <a:gd name="T28" fmla="*/ 19 w 49"/>
                  <a:gd name="T29" fmla="*/ 142 h 112"/>
                  <a:gd name="T30" fmla="*/ 33 w 49"/>
                  <a:gd name="T31" fmla="*/ 78 h 112"/>
                  <a:gd name="T32" fmla="*/ 33 w 49"/>
                  <a:gd name="T33" fmla="*/ 78 h 112"/>
                  <a:gd name="T34" fmla="*/ 36 w 49"/>
                  <a:gd name="T35" fmla="*/ 163 h 112"/>
                  <a:gd name="T36" fmla="*/ 36 w 49"/>
                  <a:gd name="T37" fmla="*/ 163 h 112"/>
                  <a:gd name="T38" fmla="*/ 36 w 49"/>
                  <a:gd name="T39" fmla="*/ 251 h 112"/>
                  <a:gd name="T40" fmla="*/ 45 w 49"/>
                  <a:gd name="T41" fmla="*/ 265 h 112"/>
                  <a:gd name="T42" fmla="*/ 55 w 49"/>
                  <a:gd name="T43" fmla="*/ 251 h 112"/>
                  <a:gd name="T44" fmla="*/ 55 w 49"/>
                  <a:gd name="T45" fmla="*/ 163 h 112"/>
                  <a:gd name="T46" fmla="*/ 55 w 49"/>
                  <a:gd name="T47" fmla="*/ 163 h 112"/>
                  <a:gd name="T48" fmla="*/ 64 w 49"/>
                  <a:gd name="T49" fmla="*/ 163 h 112"/>
                  <a:gd name="T50" fmla="*/ 64 w 49"/>
                  <a:gd name="T51" fmla="*/ 163 h 112"/>
                  <a:gd name="T52" fmla="*/ 64 w 49"/>
                  <a:gd name="T53" fmla="*/ 251 h 112"/>
                  <a:gd name="T54" fmla="*/ 72 w 49"/>
                  <a:gd name="T55" fmla="*/ 265 h 112"/>
                  <a:gd name="T56" fmla="*/ 81 w 49"/>
                  <a:gd name="T57" fmla="*/ 251 h 112"/>
                  <a:gd name="T58" fmla="*/ 81 w 49"/>
                  <a:gd name="T59" fmla="*/ 163 h 112"/>
                  <a:gd name="T60" fmla="*/ 81 w 49"/>
                  <a:gd name="T61" fmla="*/ 163 h 112"/>
                  <a:gd name="T62" fmla="*/ 81 w 49"/>
                  <a:gd name="T63" fmla="*/ 163 h 112"/>
                  <a:gd name="T64" fmla="*/ 86 w 49"/>
                  <a:gd name="T65" fmla="*/ 80 h 112"/>
                  <a:gd name="T66" fmla="*/ 100 w 49"/>
                  <a:gd name="T67" fmla="*/ 142 h 112"/>
                  <a:gd name="T68" fmla="*/ 110 w 49"/>
                  <a:gd name="T69" fmla="*/ 151 h 112"/>
                  <a:gd name="T70" fmla="*/ 115 w 49"/>
                  <a:gd name="T71" fmla="*/ 14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"/>
                  <a:gd name="T109" fmla="*/ 0 h 112"/>
                  <a:gd name="T110" fmla="*/ 49 w 49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" h="112">
                    <a:moveTo>
                      <a:pt x="25" y="17"/>
                    </a:moveTo>
                    <a:cubicBezTo>
                      <a:pt x="30" y="17"/>
                      <a:pt x="34" y="13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1" y="0"/>
                      <a:pt x="17" y="4"/>
                      <a:pt x="17" y="9"/>
                    </a:cubicBezTo>
                    <a:cubicBezTo>
                      <a:pt x="17" y="13"/>
                      <a:pt x="21" y="17"/>
                      <a:pt x="25" y="17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0"/>
                      <a:pt x="37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62"/>
                      <a:pt x="1" y="64"/>
                      <a:pt x="3" y="64"/>
                    </a:cubicBezTo>
                    <a:cubicBezTo>
                      <a:pt x="5" y="65"/>
                      <a:pt x="7" y="63"/>
                      <a:pt x="8" y="6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3" y="109"/>
                      <a:pt x="23" y="106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63"/>
                      <a:pt x="44" y="64"/>
                      <a:pt x="46" y="64"/>
                    </a:cubicBezTo>
                    <a:cubicBezTo>
                      <a:pt x="48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2" name="Freeform 566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373" y="1222"/>
                <a:ext cx="107" cy="272"/>
              </a:xfrm>
              <a:custGeom>
                <a:avLst/>
                <a:gdLst>
                  <a:gd name="T0" fmla="*/ 54 w 50"/>
                  <a:gd name="T1" fmla="*/ 41 h 126"/>
                  <a:gd name="T2" fmla="*/ 75 w 50"/>
                  <a:gd name="T3" fmla="*/ 22 h 126"/>
                  <a:gd name="T4" fmla="*/ 54 w 50"/>
                  <a:gd name="T5" fmla="*/ 0 h 126"/>
                  <a:gd name="T6" fmla="*/ 32 w 50"/>
                  <a:gd name="T7" fmla="*/ 22 h 126"/>
                  <a:gd name="T8" fmla="*/ 54 w 50"/>
                  <a:gd name="T9" fmla="*/ 41 h 126"/>
                  <a:gd name="T10" fmla="*/ 105 w 50"/>
                  <a:gd name="T11" fmla="*/ 145 h 126"/>
                  <a:gd name="T12" fmla="*/ 88 w 50"/>
                  <a:gd name="T13" fmla="*/ 63 h 126"/>
                  <a:gd name="T14" fmla="*/ 83 w 50"/>
                  <a:gd name="T15" fmla="*/ 54 h 126"/>
                  <a:gd name="T16" fmla="*/ 83 w 50"/>
                  <a:gd name="T17" fmla="*/ 52 h 126"/>
                  <a:gd name="T18" fmla="*/ 81 w 50"/>
                  <a:gd name="T19" fmla="*/ 52 h 126"/>
                  <a:gd name="T20" fmla="*/ 77 w 50"/>
                  <a:gd name="T21" fmla="*/ 50 h 126"/>
                  <a:gd name="T22" fmla="*/ 28 w 50"/>
                  <a:gd name="T23" fmla="*/ 50 h 126"/>
                  <a:gd name="T24" fmla="*/ 21 w 50"/>
                  <a:gd name="T25" fmla="*/ 56 h 126"/>
                  <a:gd name="T26" fmla="*/ 19 w 50"/>
                  <a:gd name="T27" fmla="*/ 63 h 126"/>
                  <a:gd name="T28" fmla="*/ 2 w 50"/>
                  <a:gd name="T29" fmla="*/ 145 h 126"/>
                  <a:gd name="T30" fmla="*/ 9 w 50"/>
                  <a:gd name="T31" fmla="*/ 158 h 126"/>
                  <a:gd name="T32" fmla="*/ 19 w 50"/>
                  <a:gd name="T33" fmla="*/ 147 h 126"/>
                  <a:gd name="T34" fmla="*/ 32 w 50"/>
                  <a:gd name="T35" fmla="*/ 89 h 126"/>
                  <a:gd name="T36" fmla="*/ 34 w 50"/>
                  <a:gd name="T37" fmla="*/ 104 h 126"/>
                  <a:gd name="T38" fmla="*/ 17 w 50"/>
                  <a:gd name="T39" fmla="*/ 194 h 126"/>
                  <a:gd name="T40" fmla="*/ 34 w 50"/>
                  <a:gd name="T41" fmla="*/ 194 h 126"/>
                  <a:gd name="T42" fmla="*/ 34 w 50"/>
                  <a:gd name="T43" fmla="*/ 259 h 126"/>
                  <a:gd name="T44" fmla="*/ 43 w 50"/>
                  <a:gd name="T45" fmla="*/ 272 h 126"/>
                  <a:gd name="T46" fmla="*/ 51 w 50"/>
                  <a:gd name="T47" fmla="*/ 259 h 126"/>
                  <a:gd name="T48" fmla="*/ 51 w 50"/>
                  <a:gd name="T49" fmla="*/ 194 h 126"/>
                  <a:gd name="T50" fmla="*/ 58 w 50"/>
                  <a:gd name="T51" fmla="*/ 194 h 126"/>
                  <a:gd name="T52" fmla="*/ 58 w 50"/>
                  <a:gd name="T53" fmla="*/ 259 h 126"/>
                  <a:gd name="T54" fmla="*/ 66 w 50"/>
                  <a:gd name="T55" fmla="*/ 272 h 126"/>
                  <a:gd name="T56" fmla="*/ 75 w 50"/>
                  <a:gd name="T57" fmla="*/ 259 h 126"/>
                  <a:gd name="T58" fmla="*/ 75 w 50"/>
                  <a:gd name="T59" fmla="*/ 194 h 126"/>
                  <a:gd name="T60" fmla="*/ 90 w 50"/>
                  <a:gd name="T61" fmla="*/ 194 h 126"/>
                  <a:gd name="T62" fmla="*/ 75 w 50"/>
                  <a:gd name="T63" fmla="*/ 104 h 126"/>
                  <a:gd name="T64" fmla="*/ 77 w 50"/>
                  <a:gd name="T65" fmla="*/ 89 h 126"/>
                  <a:gd name="T66" fmla="*/ 90 w 50"/>
                  <a:gd name="T67" fmla="*/ 147 h 126"/>
                  <a:gd name="T68" fmla="*/ 101 w 50"/>
                  <a:gd name="T69" fmla="*/ 158 h 126"/>
                  <a:gd name="T70" fmla="*/ 105 w 50"/>
                  <a:gd name="T71" fmla="*/ 145 h 12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"/>
                  <a:gd name="T109" fmla="*/ 0 h 126"/>
                  <a:gd name="T110" fmla="*/ 50 w 50"/>
                  <a:gd name="T111" fmla="*/ 126 h 12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" h="126">
                    <a:moveTo>
                      <a:pt x="25" y="19"/>
                    </a:moveTo>
                    <a:cubicBezTo>
                      <a:pt x="30" y="19"/>
                      <a:pt x="35" y="15"/>
                      <a:pt x="35" y="10"/>
                    </a:cubicBezTo>
                    <a:cubicBezTo>
                      <a:pt x="35" y="4"/>
                      <a:pt x="30" y="0"/>
                      <a:pt x="25" y="0"/>
                    </a:cubicBezTo>
                    <a:cubicBezTo>
                      <a:pt x="19" y="0"/>
                      <a:pt x="15" y="4"/>
                      <a:pt x="15" y="10"/>
                    </a:cubicBezTo>
                    <a:cubicBezTo>
                      <a:pt x="15" y="15"/>
                      <a:pt x="19" y="19"/>
                      <a:pt x="25" y="19"/>
                    </a:cubicBezTo>
                    <a:close/>
                    <a:moveTo>
                      <a:pt x="49" y="67"/>
                    </a:move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7"/>
                      <a:pt x="40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4"/>
                      <a:pt x="37" y="23"/>
                      <a:pt x="36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5"/>
                      <a:pt x="10" y="26"/>
                    </a:cubicBezTo>
                    <a:cubicBezTo>
                      <a:pt x="10" y="27"/>
                      <a:pt x="10" y="28"/>
                      <a:pt x="9" y="29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70"/>
                      <a:pt x="2" y="72"/>
                      <a:pt x="4" y="73"/>
                    </a:cubicBezTo>
                    <a:cubicBezTo>
                      <a:pt x="6" y="73"/>
                      <a:pt x="8" y="71"/>
                      <a:pt x="9" y="68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3"/>
                      <a:pt x="18" y="126"/>
                      <a:pt x="20" y="126"/>
                    </a:cubicBezTo>
                    <a:cubicBezTo>
                      <a:pt x="22" y="126"/>
                      <a:pt x="24" y="123"/>
                      <a:pt x="24" y="12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3"/>
                      <a:pt x="29" y="126"/>
                      <a:pt x="31" y="126"/>
                    </a:cubicBezTo>
                    <a:cubicBezTo>
                      <a:pt x="34" y="126"/>
                      <a:pt x="35" y="123"/>
                      <a:pt x="35" y="12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71"/>
                      <a:pt x="45" y="73"/>
                      <a:pt x="47" y="73"/>
                    </a:cubicBezTo>
                    <a:cubicBezTo>
                      <a:pt x="49" y="72"/>
                      <a:pt x="50" y="70"/>
                      <a:pt x="49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aphicFrame>
        <p:nvGraphicFramePr>
          <p:cNvPr id="26" name="Táblázat 25"/>
          <p:cNvGraphicFramePr>
            <a:graphicFrameLocks noGrp="1"/>
          </p:cNvGraphicFramePr>
          <p:nvPr/>
        </p:nvGraphicFramePr>
        <p:xfrm>
          <a:off x="609600" y="3860800"/>
          <a:ext cx="8534400" cy="138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639975">
                <a:tc>
                  <a:txBody>
                    <a:bodyPr/>
                    <a:lstStyle/>
                    <a:p>
                      <a:r>
                        <a:rPr lang="hu-HU" sz="1800" dirty="0" err="1" smtClean="0"/>
                        <a:t>Velvet.hu</a:t>
                      </a:r>
                      <a:endParaRPr lang="hu-HU" sz="1800" dirty="0" smtClean="0"/>
                    </a:p>
                    <a:p>
                      <a:endParaRPr lang="hu-HU" sz="1800" dirty="0"/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</a:tr>
              <a:tr h="370575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Alapsokasági számuk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260.000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390.000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650.000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</a:tr>
              <a:tr h="370575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Arányuk az alapsokaságban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40%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60%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100%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</a:tr>
            </a:tbl>
          </a:graphicData>
        </a:graphic>
      </p:graphicFrame>
      <p:grpSp>
        <p:nvGrpSpPr>
          <p:cNvPr id="27" name="Group 754" descr="© INSCALE GmbH, 21.06.2010"/>
          <p:cNvGrpSpPr>
            <a:grpSpLocks/>
          </p:cNvGrpSpPr>
          <p:nvPr/>
        </p:nvGrpSpPr>
        <p:grpSpPr bwMode="auto">
          <a:xfrm>
            <a:off x="3505201" y="3810000"/>
            <a:ext cx="655638" cy="631825"/>
            <a:chOff x="1403" y="1094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28" name="Group 753"/>
            <p:cNvGrpSpPr>
              <a:grpSpLocks/>
            </p:cNvGrpSpPr>
            <p:nvPr/>
          </p:nvGrpSpPr>
          <p:grpSpPr bwMode="auto">
            <a:xfrm>
              <a:off x="1403" y="1094"/>
              <a:ext cx="498" cy="498"/>
              <a:chOff x="1403" y="1094"/>
              <a:chExt cx="498" cy="498"/>
            </a:xfrm>
          </p:grpSpPr>
          <p:sp>
            <p:nvSpPr>
              <p:cNvPr id="30" name="Oval 569" descr="© INSCALE GmbH, 21.06.2010"/>
              <p:cNvSpPr>
                <a:spLocks noChangeArrowheads="1"/>
              </p:cNvSpPr>
              <p:nvPr/>
            </p:nvSpPr>
            <p:spPr bwMode="gray">
              <a:xfrm>
                <a:off x="1403" y="1094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1" name="Oval 570" descr="© INSCALE GmbH, 21.06.2010"/>
              <p:cNvSpPr>
                <a:spLocks noChangeArrowheads="1"/>
              </p:cNvSpPr>
              <p:nvPr/>
            </p:nvSpPr>
            <p:spPr bwMode="gray">
              <a:xfrm>
                <a:off x="1419" y="1110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2" name="Freeform 571" descr="© INSCALE GmbH, 21.06.2010"/>
              <p:cNvSpPr>
                <a:spLocks/>
              </p:cNvSpPr>
              <p:nvPr/>
            </p:nvSpPr>
            <p:spPr bwMode="gray">
              <a:xfrm>
                <a:off x="1419" y="1110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sp>
          <p:nvSpPr>
            <p:cNvPr id="29" name="Freeform 548" descr="© INSCALE GmbH, 21.06.2010"/>
            <p:cNvSpPr>
              <a:spLocks noChangeAspect="1" noEditPoints="1"/>
            </p:cNvSpPr>
            <p:nvPr/>
          </p:nvSpPr>
          <p:spPr bwMode="auto">
            <a:xfrm>
              <a:off x="1592" y="1194"/>
              <a:ext cx="119" cy="298"/>
            </a:xfrm>
            <a:custGeom>
              <a:avLst/>
              <a:gdLst>
                <a:gd name="T0" fmla="*/ 60 w 50"/>
                <a:gd name="T1" fmla="*/ 45 h 126"/>
                <a:gd name="T2" fmla="*/ 83 w 50"/>
                <a:gd name="T3" fmla="*/ 24 h 126"/>
                <a:gd name="T4" fmla="*/ 60 w 50"/>
                <a:gd name="T5" fmla="*/ 0 h 126"/>
                <a:gd name="T6" fmla="*/ 36 w 50"/>
                <a:gd name="T7" fmla="*/ 24 h 126"/>
                <a:gd name="T8" fmla="*/ 60 w 50"/>
                <a:gd name="T9" fmla="*/ 45 h 126"/>
                <a:gd name="T10" fmla="*/ 117 w 50"/>
                <a:gd name="T11" fmla="*/ 158 h 126"/>
                <a:gd name="T12" fmla="*/ 98 w 50"/>
                <a:gd name="T13" fmla="*/ 69 h 126"/>
                <a:gd name="T14" fmla="*/ 93 w 50"/>
                <a:gd name="T15" fmla="*/ 59 h 126"/>
                <a:gd name="T16" fmla="*/ 93 w 50"/>
                <a:gd name="T17" fmla="*/ 57 h 126"/>
                <a:gd name="T18" fmla="*/ 90 w 50"/>
                <a:gd name="T19" fmla="*/ 57 h 126"/>
                <a:gd name="T20" fmla="*/ 86 w 50"/>
                <a:gd name="T21" fmla="*/ 54 h 126"/>
                <a:gd name="T22" fmla="*/ 31 w 50"/>
                <a:gd name="T23" fmla="*/ 54 h 126"/>
                <a:gd name="T24" fmla="*/ 24 w 50"/>
                <a:gd name="T25" fmla="*/ 61 h 126"/>
                <a:gd name="T26" fmla="*/ 21 w 50"/>
                <a:gd name="T27" fmla="*/ 69 h 126"/>
                <a:gd name="T28" fmla="*/ 2 w 50"/>
                <a:gd name="T29" fmla="*/ 158 h 126"/>
                <a:gd name="T30" fmla="*/ 10 w 50"/>
                <a:gd name="T31" fmla="*/ 173 h 126"/>
                <a:gd name="T32" fmla="*/ 21 w 50"/>
                <a:gd name="T33" fmla="*/ 161 h 126"/>
                <a:gd name="T34" fmla="*/ 36 w 50"/>
                <a:gd name="T35" fmla="*/ 97 h 126"/>
                <a:gd name="T36" fmla="*/ 38 w 50"/>
                <a:gd name="T37" fmla="*/ 114 h 126"/>
                <a:gd name="T38" fmla="*/ 19 w 50"/>
                <a:gd name="T39" fmla="*/ 213 h 126"/>
                <a:gd name="T40" fmla="*/ 38 w 50"/>
                <a:gd name="T41" fmla="*/ 213 h 126"/>
                <a:gd name="T42" fmla="*/ 38 w 50"/>
                <a:gd name="T43" fmla="*/ 284 h 126"/>
                <a:gd name="T44" fmla="*/ 48 w 50"/>
                <a:gd name="T45" fmla="*/ 298 h 126"/>
                <a:gd name="T46" fmla="*/ 57 w 50"/>
                <a:gd name="T47" fmla="*/ 284 h 126"/>
                <a:gd name="T48" fmla="*/ 57 w 50"/>
                <a:gd name="T49" fmla="*/ 213 h 126"/>
                <a:gd name="T50" fmla="*/ 64 w 50"/>
                <a:gd name="T51" fmla="*/ 213 h 126"/>
                <a:gd name="T52" fmla="*/ 64 w 50"/>
                <a:gd name="T53" fmla="*/ 284 h 126"/>
                <a:gd name="T54" fmla="*/ 74 w 50"/>
                <a:gd name="T55" fmla="*/ 298 h 126"/>
                <a:gd name="T56" fmla="*/ 83 w 50"/>
                <a:gd name="T57" fmla="*/ 284 h 126"/>
                <a:gd name="T58" fmla="*/ 83 w 50"/>
                <a:gd name="T59" fmla="*/ 213 h 126"/>
                <a:gd name="T60" fmla="*/ 100 w 50"/>
                <a:gd name="T61" fmla="*/ 213 h 126"/>
                <a:gd name="T62" fmla="*/ 83 w 50"/>
                <a:gd name="T63" fmla="*/ 114 h 126"/>
                <a:gd name="T64" fmla="*/ 86 w 50"/>
                <a:gd name="T65" fmla="*/ 97 h 126"/>
                <a:gd name="T66" fmla="*/ 100 w 50"/>
                <a:gd name="T67" fmla="*/ 161 h 126"/>
                <a:gd name="T68" fmla="*/ 112 w 50"/>
                <a:gd name="T69" fmla="*/ 173 h 126"/>
                <a:gd name="T70" fmla="*/ 117 w 50"/>
                <a:gd name="T71" fmla="*/ 158 h 1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0"/>
                <a:gd name="T109" fmla="*/ 0 h 126"/>
                <a:gd name="T110" fmla="*/ 50 w 50"/>
                <a:gd name="T111" fmla="*/ 126 h 1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0" h="126">
                  <a:moveTo>
                    <a:pt x="25" y="19"/>
                  </a:moveTo>
                  <a:cubicBezTo>
                    <a:pt x="30" y="19"/>
                    <a:pt x="35" y="15"/>
                    <a:pt x="35" y="10"/>
                  </a:cubicBezTo>
                  <a:cubicBezTo>
                    <a:pt x="35" y="4"/>
                    <a:pt x="30" y="0"/>
                    <a:pt x="25" y="0"/>
                  </a:cubicBezTo>
                  <a:cubicBezTo>
                    <a:pt x="19" y="0"/>
                    <a:pt x="15" y="4"/>
                    <a:pt x="15" y="10"/>
                  </a:cubicBezTo>
                  <a:cubicBezTo>
                    <a:pt x="15" y="15"/>
                    <a:pt x="19" y="19"/>
                    <a:pt x="25" y="19"/>
                  </a:cubicBezTo>
                  <a:close/>
                  <a:moveTo>
                    <a:pt x="49" y="67"/>
                  </a:moveTo>
                  <a:cubicBezTo>
                    <a:pt x="41" y="29"/>
                    <a:pt x="41" y="29"/>
                    <a:pt x="41" y="29"/>
                  </a:cubicBezTo>
                  <a:cubicBezTo>
                    <a:pt x="41" y="27"/>
                    <a:pt x="40" y="25"/>
                    <a:pt x="39" y="25"/>
                  </a:cubicBezTo>
                  <a:cubicBezTo>
                    <a:pt x="39" y="24"/>
                    <a:pt x="39" y="24"/>
                    <a:pt x="39" y="24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38" y="24"/>
                    <a:pt x="37" y="23"/>
                    <a:pt x="36" y="23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10" y="27"/>
                    <a:pt x="10" y="28"/>
                    <a:pt x="9" y="29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0" y="70"/>
                    <a:pt x="2" y="72"/>
                    <a:pt x="4" y="73"/>
                  </a:cubicBezTo>
                  <a:cubicBezTo>
                    <a:pt x="6" y="73"/>
                    <a:pt x="8" y="71"/>
                    <a:pt x="9" y="68"/>
                  </a:cubicBezTo>
                  <a:cubicBezTo>
                    <a:pt x="15" y="41"/>
                    <a:pt x="15" y="41"/>
                    <a:pt x="15" y="41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8" y="90"/>
                    <a:pt x="8" y="90"/>
                    <a:pt x="8" y="9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16" y="120"/>
                    <a:pt x="16" y="120"/>
                    <a:pt x="16" y="120"/>
                  </a:cubicBezTo>
                  <a:cubicBezTo>
                    <a:pt x="16" y="123"/>
                    <a:pt x="18" y="126"/>
                    <a:pt x="20" y="126"/>
                  </a:cubicBezTo>
                  <a:cubicBezTo>
                    <a:pt x="22" y="126"/>
                    <a:pt x="24" y="123"/>
                    <a:pt x="24" y="120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7" y="90"/>
                    <a:pt x="27" y="90"/>
                    <a:pt x="27" y="90"/>
                  </a:cubicBezTo>
                  <a:cubicBezTo>
                    <a:pt x="27" y="120"/>
                    <a:pt x="27" y="120"/>
                    <a:pt x="27" y="120"/>
                  </a:cubicBezTo>
                  <a:cubicBezTo>
                    <a:pt x="27" y="123"/>
                    <a:pt x="29" y="126"/>
                    <a:pt x="31" y="126"/>
                  </a:cubicBezTo>
                  <a:cubicBezTo>
                    <a:pt x="34" y="126"/>
                    <a:pt x="35" y="123"/>
                    <a:pt x="35" y="120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35" y="48"/>
                    <a:pt x="35" y="48"/>
                    <a:pt x="35" y="48"/>
                  </a:cubicBezTo>
                  <a:cubicBezTo>
                    <a:pt x="36" y="41"/>
                    <a:pt x="36" y="41"/>
                    <a:pt x="36" y="41"/>
                  </a:cubicBezTo>
                  <a:cubicBezTo>
                    <a:pt x="42" y="68"/>
                    <a:pt x="42" y="68"/>
                    <a:pt x="42" y="68"/>
                  </a:cubicBezTo>
                  <a:cubicBezTo>
                    <a:pt x="42" y="71"/>
                    <a:pt x="45" y="73"/>
                    <a:pt x="47" y="73"/>
                  </a:cubicBezTo>
                  <a:cubicBezTo>
                    <a:pt x="49" y="72"/>
                    <a:pt x="50" y="70"/>
                    <a:pt x="49" y="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33" name="Group 752" descr="© INSCALE GmbH, 21.06.2010"/>
          <p:cNvGrpSpPr>
            <a:grpSpLocks/>
          </p:cNvGrpSpPr>
          <p:nvPr/>
        </p:nvGrpSpPr>
        <p:grpSpPr bwMode="auto">
          <a:xfrm>
            <a:off x="5592763" y="3830299"/>
            <a:ext cx="655638" cy="631825"/>
            <a:chOff x="2015" y="1094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34" name="Group 751"/>
            <p:cNvGrpSpPr>
              <a:grpSpLocks/>
            </p:cNvGrpSpPr>
            <p:nvPr/>
          </p:nvGrpSpPr>
          <p:grpSpPr bwMode="auto">
            <a:xfrm>
              <a:off x="2015" y="1094"/>
              <a:ext cx="498" cy="498"/>
              <a:chOff x="2015" y="1094"/>
              <a:chExt cx="498" cy="498"/>
            </a:xfrm>
          </p:grpSpPr>
          <p:sp>
            <p:nvSpPr>
              <p:cNvPr id="36" name="Oval 581" descr="© INSCALE GmbH, 21.06.2010"/>
              <p:cNvSpPr>
                <a:spLocks noChangeArrowheads="1"/>
              </p:cNvSpPr>
              <p:nvPr/>
            </p:nvSpPr>
            <p:spPr bwMode="gray">
              <a:xfrm>
                <a:off x="2015" y="1094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7" name="Oval 582" descr="© INSCALE GmbH, 21.06.2010"/>
              <p:cNvSpPr>
                <a:spLocks noChangeArrowheads="1"/>
              </p:cNvSpPr>
              <p:nvPr/>
            </p:nvSpPr>
            <p:spPr bwMode="gray">
              <a:xfrm>
                <a:off x="2031" y="1110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8" name="Freeform 583" descr="© INSCALE GmbH, 21.06.2010"/>
              <p:cNvSpPr>
                <a:spLocks/>
              </p:cNvSpPr>
              <p:nvPr/>
            </p:nvSpPr>
            <p:spPr bwMode="gray">
              <a:xfrm>
                <a:off x="2031" y="1110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sp>
          <p:nvSpPr>
            <p:cNvPr id="35" name="Freeform 541" descr="© INSCALE GmbH, 21.06.2010"/>
            <p:cNvSpPr>
              <a:spLocks noChangeAspect="1" noEditPoints="1"/>
            </p:cNvSpPr>
            <p:nvPr/>
          </p:nvSpPr>
          <p:spPr bwMode="auto">
            <a:xfrm>
              <a:off x="2199" y="1193"/>
              <a:ext cx="131" cy="299"/>
            </a:xfrm>
            <a:custGeom>
              <a:avLst/>
              <a:gdLst>
                <a:gd name="T0" fmla="*/ 67 w 55"/>
                <a:gd name="T1" fmla="*/ 47 h 126"/>
                <a:gd name="T2" fmla="*/ 91 w 55"/>
                <a:gd name="T3" fmla="*/ 24 h 126"/>
                <a:gd name="T4" fmla="*/ 67 w 55"/>
                <a:gd name="T5" fmla="*/ 0 h 126"/>
                <a:gd name="T6" fmla="*/ 43 w 55"/>
                <a:gd name="T7" fmla="*/ 24 h 126"/>
                <a:gd name="T8" fmla="*/ 67 w 55"/>
                <a:gd name="T9" fmla="*/ 47 h 126"/>
                <a:gd name="T10" fmla="*/ 129 w 55"/>
                <a:gd name="T11" fmla="*/ 157 h 126"/>
                <a:gd name="T12" fmla="*/ 110 w 55"/>
                <a:gd name="T13" fmla="*/ 66 h 126"/>
                <a:gd name="T14" fmla="*/ 98 w 55"/>
                <a:gd name="T15" fmla="*/ 57 h 126"/>
                <a:gd name="T16" fmla="*/ 95 w 55"/>
                <a:gd name="T17" fmla="*/ 57 h 126"/>
                <a:gd name="T18" fmla="*/ 31 w 55"/>
                <a:gd name="T19" fmla="*/ 57 h 126"/>
                <a:gd name="T20" fmla="*/ 26 w 55"/>
                <a:gd name="T21" fmla="*/ 59 h 126"/>
                <a:gd name="T22" fmla="*/ 21 w 55"/>
                <a:gd name="T23" fmla="*/ 69 h 126"/>
                <a:gd name="T24" fmla="*/ 0 w 55"/>
                <a:gd name="T25" fmla="*/ 159 h 126"/>
                <a:gd name="T26" fmla="*/ 7 w 55"/>
                <a:gd name="T27" fmla="*/ 173 h 126"/>
                <a:gd name="T28" fmla="*/ 19 w 55"/>
                <a:gd name="T29" fmla="*/ 161 h 126"/>
                <a:gd name="T30" fmla="*/ 36 w 55"/>
                <a:gd name="T31" fmla="*/ 88 h 126"/>
                <a:gd name="T32" fmla="*/ 36 w 55"/>
                <a:gd name="T33" fmla="*/ 88 h 126"/>
                <a:gd name="T34" fmla="*/ 40 w 55"/>
                <a:gd name="T35" fmla="*/ 185 h 126"/>
                <a:gd name="T36" fmla="*/ 40 w 55"/>
                <a:gd name="T37" fmla="*/ 185 h 126"/>
                <a:gd name="T38" fmla="*/ 40 w 55"/>
                <a:gd name="T39" fmla="*/ 285 h 126"/>
                <a:gd name="T40" fmla="*/ 50 w 55"/>
                <a:gd name="T41" fmla="*/ 299 h 126"/>
                <a:gd name="T42" fmla="*/ 60 w 55"/>
                <a:gd name="T43" fmla="*/ 285 h 126"/>
                <a:gd name="T44" fmla="*/ 60 w 55"/>
                <a:gd name="T45" fmla="*/ 185 h 126"/>
                <a:gd name="T46" fmla="*/ 60 w 55"/>
                <a:gd name="T47" fmla="*/ 185 h 126"/>
                <a:gd name="T48" fmla="*/ 71 w 55"/>
                <a:gd name="T49" fmla="*/ 185 h 126"/>
                <a:gd name="T50" fmla="*/ 71 w 55"/>
                <a:gd name="T51" fmla="*/ 185 h 126"/>
                <a:gd name="T52" fmla="*/ 71 w 55"/>
                <a:gd name="T53" fmla="*/ 285 h 126"/>
                <a:gd name="T54" fmla="*/ 81 w 55"/>
                <a:gd name="T55" fmla="*/ 299 h 126"/>
                <a:gd name="T56" fmla="*/ 91 w 55"/>
                <a:gd name="T57" fmla="*/ 285 h 126"/>
                <a:gd name="T58" fmla="*/ 91 w 55"/>
                <a:gd name="T59" fmla="*/ 185 h 126"/>
                <a:gd name="T60" fmla="*/ 91 w 55"/>
                <a:gd name="T61" fmla="*/ 185 h 126"/>
                <a:gd name="T62" fmla="*/ 91 w 55"/>
                <a:gd name="T63" fmla="*/ 185 h 126"/>
                <a:gd name="T64" fmla="*/ 95 w 55"/>
                <a:gd name="T65" fmla="*/ 90 h 126"/>
                <a:gd name="T66" fmla="*/ 110 w 55"/>
                <a:gd name="T67" fmla="*/ 161 h 126"/>
                <a:gd name="T68" fmla="*/ 121 w 55"/>
                <a:gd name="T69" fmla="*/ 171 h 126"/>
                <a:gd name="T70" fmla="*/ 129 w 55"/>
                <a:gd name="T71" fmla="*/ 157 h 12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55"/>
                <a:gd name="T109" fmla="*/ 0 h 126"/>
                <a:gd name="T110" fmla="*/ 55 w 55"/>
                <a:gd name="T111" fmla="*/ 126 h 12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55" h="126">
                  <a:moveTo>
                    <a:pt x="28" y="20"/>
                  </a:moveTo>
                  <a:cubicBezTo>
                    <a:pt x="34" y="20"/>
                    <a:pt x="38" y="15"/>
                    <a:pt x="38" y="10"/>
                  </a:cubicBezTo>
                  <a:cubicBezTo>
                    <a:pt x="38" y="4"/>
                    <a:pt x="34" y="0"/>
                    <a:pt x="28" y="0"/>
                  </a:cubicBezTo>
                  <a:cubicBezTo>
                    <a:pt x="23" y="0"/>
                    <a:pt x="18" y="4"/>
                    <a:pt x="18" y="10"/>
                  </a:cubicBezTo>
                  <a:cubicBezTo>
                    <a:pt x="18" y="15"/>
                    <a:pt x="23" y="20"/>
                    <a:pt x="28" y="20"/>
                  </a:cubicBezTo>
                  <a:close/>
                  <a:moveTo>
                    <a:pt x="54" y="66"/>
                  </a:moveTo>
                  <a:cubicBezTo>
                    <a:pt x="46" y="28"/>
                    <a:pt x="46" y="28"/>
                    <a:pt x="46" y="28"/>
                  </a:cubicBezTo>
                  <a:cubicBezTo>
                    <a:pt x="45" y="25"/>
                    <a:pt x="43" y="23"/>
                    <a:pt x="41" y="24"/>
                  </a:cubicBezTo>
                  <a:cubicBezTo>
                    <a:pt x="41" y="24"/>
                    <a:pt x="41" y="24"/>
                    <a:pt x="40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1" y="24"/>
                    <a:pt x="11" y="25"/>
                  </a:cubicBezTo>
                  <a:cubicBezTo>
                    <a:pt x="10" y="25"/>
                    <a:pt x="9" y="27"/>
                    <a:pt x="9" y="29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0"/>
                    <a:pt x="1" y="72"/>
                    <a:pt x="3" y="73"/>
                  </a:cubicBezTo>
                  <a:cubicBezTo>
                    <a:pt x="5" y="73"/>
                    <a:pt x="7" y="71"/>
                    <a:pt x="8" y="6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78"/>
                    <a:pt x="17" y="78"/>
                    <a:pt x="17" y="78"/>
                  </a:cubicBezTo>
                  <a:cubicBezTo>
                    <a:pt x="17" y="120"/>
                    <a:pt x="17" y="120"/>
                    <a:pt x="17" y="120"/>
                  </a:cubicBezTo>
                  <a:cubicBezTo>
                    <a:pt x="17" y="124"/>
                    <a:pt x="19" y="126"/>
                    <a:pt x="21" y="126"/>
                  </a:cubicBezTo>
                  <a:cubicBezTo>
                    <a:pt x="23" y="126"/>
                    <a:pt x="25" y="124"/>
                    <a:pt x="25" y="120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25" y="78"/>
                    <a:pt x="25" y="78"/>
                    <a:pt x="25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78"/>
                    <a:pt x="30" y="78"/>
                    <a:pt x="30" y="78"/>
                  </a:cubicBezTo>
                  <a:cubicBezTo>
                    <a:pt x="30" y="120"/>
                    <a:pt x="30" y="120"/>
                    <a:pt x="30" y="120"/>
                  </a:cubicBezTo>
                  <a:cubicBezTo>
                    <a:pt x="30" y="124"/>
                    <a:pt x="31" y="126"/>
                    <a:pt x="34" y="126"/>
                  </a:cubicBezTo>
                  <a:cubicBezTo>
                    <a:pt x="36" y="126"/>
                    <a:pt x="38" y="124"/>
                    <a:pt x="38" y="120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38" y="78"/>
                    <a:pt x="38" y="78"/>
                    <a:pt x="38" y="78"/>
                  </a:cubicBezTo>
                  <a:cubicBezTo>
                    <a:pt x="40" y="38"/>
                    <a:pt x="40" y="38"/>
                    <a:pt x="40" y="38"/>
                  </a:cubicBezTo>
                  <a:cubicBezTo>
                    <a:pt x="46" y="68"/>
                    <a:pt x="46" y="68"/>
                    <a:pt x="46" y="68"/>
                  </a:cubicBezTo>
                  <a:cubicBezTo>
                    <a:pt x="47" y="71"/>
                    <a:pt x="49" y="73"/>
                    <a:pt x="51" y="72"/>
                  </a:cubicBezTo>
                  <a:cubicBezTo>
                    <a:pt x="54" y="72"/>
                    <a:pt x="55" y="69"/>
                    <a:pt x="54" y="6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39" name="Group 760" descr="© INSCALE GmbH, 21.06.2010"/>
          <p:cNvGrpSpPr>
            <a:grpSpLocks/>
          </p:cNvGrpSpPr>
          <p:nvPr/>
        </p:nvGrpSpPr>
        <p:grpSpPr bwMode="auto">
          <a:xfrm>
            <a:off x="7772401" y="3857585"/>
            <a:ext cx="574675" cy="587376"/>
            <a:chOff x="179" y="1094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40" name="Group 759"/>
            <p:cNvGrpSpPr>
              <a:grpSpLocks/>
            </p:cNvGrpSpPr>
            <p:nvPr/>
          </p:nvGrpSpPr>
          <p:grpSpPr bwMode="auto">
            <a:xfrm>
              <a:off x="179" y="1094"/>
              <a:ext cx="498" cy="498"/>
              <a:chOff x="179" y="1094"/>
              <a:chExt cx="498" cy="498"/>
            </a:xfrm>
          </p:grpSpPr>
          <p:sp>
            <p:nvSpPr>
              <p:cNvPr id="45" name="Oval 577" descr="© INSCALE GmbH, 21.06.2010"/>
              <p:cNvSpPr>
                <a:spLocks noChangeArrowheads="1"/>
              </p:cNvSpPr>
              <p:nvPr/>
            </p:nvSpPr>
            <p:spPr bwMode="gray">
              <a:xfrm>
                <a:off x="179" y="1094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46" name="Oval 578" descr="© INSCALE GmbH, 21.06.2010"/>
              <p:cNvSpPr>
                <a:spLocks noChangeArrowheads="1"/>
              </p:cNvSpPr>
              <p:nvPr/>
            </p:nvSpPr>
            <p:spPr bwMode="gray">
              <a:xfrm>
                <a:off x="195" y="1110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47" name="Freeform 579" descr="© INSCALE GmbH, 21.06.2010"/>
              <p:cNvSpPr>
                <a:spLocks/>
              </p:cNvSpPr>
              <p:nvPr/>
            </p:nvSpPr>
            <p:spPr bwMode="gray">
              <a:xfrm>
                <a:off x="195" y="1110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grpSp>
          <p:nvGrpSpPr>
            <p:cNvPr id="41" name="Group 758"/>
            <p:cNvGrpSpPr>
              <a:grpSpLocks/>
            </p:cNvGrpSpPr>
            <p:nvPr/>
          </p:nvGrpSpPr>
          <p:grpSpPr bwMode="auto">
            <a:xfrm>
              <a:off x="315" y="1192"/>
              <a:ext cx="226" cy="302"/>
              <a:chOff x="315" y="1192"/>
              <a:chExt cx="226" cy="302"/>
            </a:xfrm>
          </p:grpSpPr>
          <p:sp>
            <p:nvSpPr>
              <p:cNvPr id="42" name="Freeform 564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315" y="1192"/>
                <a:ext cx="117" cy="265"/>
              </a:xfrm>
              <a:custGeom>
                <a:avLst/>
                <a:gdLst>
                  <a:gd name="T0" fmla="*/ 60 w 49"/>
                  <a:gd name="T1" fmla="*/ 43 h 112"/>
                  <a:gd name="T2" fmla="*/ 81 w 49"/>
                  <a:gd name="T3" fmla="*/ 21 h 112"/>
                  <a:gd name="T4" fmla="*/ 60 w 49"/>
                  <a:gd name="T5" fmla="*/ 0 h 112"/>
                  <a:gd name="T6" fmla="*/ 38 w 49"/>
                  <a:gd name="T7" fmla="*/ 21 h 112"/>
                  <a:gd name="T8" fmla="*/ 60 w 49"/>
                  <a:gd name="T9" fmla="*/ 43 h 112"/>
                  <a:gd name="T10" fmla="*/ 115 w 49"/>
                  <a:gd name="T11" fmla="*/ 140 h 112"/>
                  <a:gd name="T12" fmla="*/ 98 w 49"/>
                  <a:gd name="T13" fmla="*/ 59 h 112"/>
                  <a:gd name="T14" fmla="*/ 86 w 49"/>
                  <a:gd name="T15" fmla="*/ 50 h 112"/>
                  <a:gd name="T16" fmla="*/ 86 w 49"/>
                  <a:gd name="T17" fmla="*/ 50 h 112"/>
                  <a:gd name="T18" fmla="*/ 29 w 49"/>
                  <a:gd name="T19" fmla="*/ 50 h 112"/>
                  <a:gd name="T20" fmla="*/ 24 w 49"/>
                  <a:gd name="T21" fmla="*/ 52 h 112"/>
                  <a:gd name="T22" fmla="*/ 19 w 49"/>
                  <a:gd name="T23" fmla="*/ 59 h 112"/>
                  <a:gd name="T24" fmla="*/ 0 w 49"/>
                  <a:gd name="T25" fmla="*/ 140 h 112"/>
                  <a:gd name="T26" fmla="*/ 7 w 49"/>
                  <a:gd name="T27" fmla="*/ 154 h 112"/>
                  <a:gd name="T28" fmla="*/ 17 w 49"/>
                  <a:gd name="T29" fmla="*/ 142 h 112"/>
                  <a:gd name="T30" fmla="*/ 31 w 49"/>
                  <a:gd name="T31" fmla="*/ 78 h 112"/>
                  <a:gd name="T32" fmla="*/ 31 w 49"/>
                  <a:gd name="T33" fmla="*/ 78 h 112"/>
                  <a:gd name="T34" fmla="*/ 36 w 49"/>
                  <a:gd name="T35" fmla="*/ 163 h 112"/>
                  <a:gd name="T36" fmla="*/ 36 w 49"/>
                  <a:gd name="T37" fmla="*/ 163 h 112"/>
                  <a:gd name="T38" fmla="*/ 36 w 49"/>
                  <a:gd name="T39" fmla="*/ 251 h 112"/>
                  <a:gd name="T40" fmla="*/ 45 w 49"/>
                  <a:gd name="T41" fmla="*/ 265 h 112"/>
                  <a:gd name="T42" fmla="*/ 53 w 49"/>
                  <a:gd name="T43" fmla="*/ 251 h 112"/>
                  <a:gd name="T44" fmla="*/ 53 w 49"/>
                  <a:gd name="T45" fmla="*/ 163 h 112"/>
                  <a:gd name="T46" fmla="*/ 53 w 49"/>
                  <a:gd name="T47" fmla="*/ 163 h 112"/>
                  <a:gd name="T48" fmla="*/ 62 w 49"/>
                  <a:gd name="T49" fmla="*/ 163 h 112"/>
                  <a:gd name="T50" fmla="*/ 62 w 49"/>
                  <a:gd name="T51" fmla="*/ 163 h 112"/>
                  <a:gd name="T52" fmla="*/ 62 w 49"/>
                  <a:gd name="T53" fmla="*/ 251 h 112"/>
                  <a:gd name="T54" fmla="*/ 72 w 49"/>
                  <a:gd name="T55" fmla="*/ 265 h 112"/>
                  <a:gd name="T56" fmla="*/ 81 w 49"/>
                  <a:gd name="T57" fmla="*/ 251 h 112"/>
                  <a:gd name="T58" fmla="*/ 81 w 49"/>
                  <a:gd name="T59" fmla="*/ 163 h 112"/>
                  <a:gd name="T60" fmla="*/ 81 w 49"/>
                  <a:gd name="T61" fmla="*/ 163 h 112"/>
                  <a:gd name="T62" fmla="*/ 81 w 49"/>
                  <a:gd name="T63" fmla="*/ 163 h 112"/>
                  <a:gd name="T64" fmla="*/ 86 w 49"/>
                  <a:gd name="T65" fmla="*/ 80 h 112"/>
                  <a:gd name="T66" fmla="*/ 98 w 49"/>
                  <a:gd name="T67" fmla="*/ 142 h 112"/>
                  <a:gd name="T68" fmla="*/ 110 w 49"/>
                  <a:gd name="T69" fmla="*/ 151 h 112"/>
                  <a:gd name="T70" fmla="*/ 115 w 49"/>
                  <a:gd name="T71" fmla="*/ 14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"/>
                  <a:gd name="T109" fmla="*/ 0 h 112"/>
                  <a:gd name="T110" fmla="*/ 49 w 49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" h="112">
                    <a:moveTo>
                      <a:pt x="25" y="18"/>
                    </a:moveTo>
                    <a:cubicBezTo>
                      <a:pt x="30" y="18"/>
                      <a:pt x="34" y="14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0" y="0"/>
                      <a:pt x="16" y="4"/>
                      <a:pt x="16" y="9"/>
                    </a:cubicBezTo>
                    <a:cubicBezTo>
                      <a:pt x="16" y="14"/>
                      <a:pt x="20" y="18"/>
                      <a:pt x="25" y="18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2"/>
                      <a:pt x="1" y="64"/>
                      <a:pt x="3" y="65"/>
                    </a:cubicBezTo>
                    <a:cubicBezTo>
                      <a:pt x="5" y="65"/>
                      <a:pt x="7" y="63"/>
                      <a:pt x="7" y="60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2" y="109"/>
                      <a:pt x="22" y="106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42" y="63"/>
                      <a:pt x="44" y="65"/>
                      <a:pt x="46" y="64"/>
                    </a:cubicBezTo>
                    <a:cubicBezTo>
                      <a:pt x="47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43" name="Freeform 565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424" y="1199"/>
                <a:ext cx="117" cy="265"/>
              </a:xfrm>
              <a:custGeom>
                <a:avLst/>
                <a:gdLst>
                  <a:gd name="T0" fmla="*/ 60 w 49"/>
                  <a:gd name="T1" fmla="*/ 40 h 112"/>
                  <a:gd name="T2" fmla="*/ 81 w 49"/>
                  <a:gd name="T3" fmla="*/ 21 h 112"/>
                  <a:gd name="T4" fmla="*/ 60 w 49"/>
                  <a:gd name="T5" fmla="*/ 0 h 112"/>
                  <a:gd name="T6" fmla="*/ 41 w 49"/>
                  <a:gd name="T7" fmla="*/ 21 h 112"/>
                  <a:gd name="T8" fmla="*/ 60 w 49"/>
                  <a:gd name="T9" fmla="*/ 40 h 112"/>
                  <a:gd name="T10" fmla="*/ 115 w 49"/>
                  <a:gd name="T11" fmla="*/ 140 h 112"/>
                  <a:gd name="T12" fmla="*/ 98 w 49"/>
                  <a:gd name="T13" fmla="*/ 59 h 112"/>
                  <a:gd name="T14" fmla="*/ 88 w 49"/>
                  <a:gd name="T15" fmla="*/ 50 h 112"/>
                  <a:gd name="T16" fmla="*/ 86 w 49"/>
                  <a:gd name="T17" fmla="*/ 50 h 112"/>
                  <a:gd name="T18" fmla="*/ 29 w 49"/>
                  <a:gd name="T19" fmla="*/ 50 h 112"/>
                  <a:gd name="T20" fmla="*/ 24 w 49"/>
                  <a:gd name="T21" fmla="*/ 52 h 112"/>
                  <a:gd name="T22" fmla="*/ 19 w 49"/>
                  <a:gd name="T23" fmla="*/ 59 h 112"/>
                  <a:gd name="T24" fmla="*/ 2 w 49"/>
                  <a:gd name="T25" fmla="*/ 140 h 112"/>
                  <a:gd name="T26" fmla="*/ 7 w 49"/>
                  <a:gd name="T27" fmla="*/ 151 h 112"/>
                  <a:gd name="T28" fmla="*/ 19 w 49"/>
                  <a:gd name="T29" fmla="*/ 142 h 112"/>
                  <a:gd name="T30" fmla="*/ 33 w 49"/>
                  <a:gd name="T31" fmla="*/ 78 h 112"/>
                  <a:gd name="T32" fmla="*/ 33 w 49"/>
                  <a:gd name="T33" fmla="*/ 78 h 112"/>
                  <a:gd name="T34" fmla="*/ 36 w 49"/>
                  <a:gd name="T35" fmla="*/ 163 h 112"/>
                  <a:gd name="T36" fmla="*/ 36 w 49"/>
                  <a:gd name="T37" fmla="*/ 163 h 112"/>
                  <a:gd name="T38" fmla="*/ 36 w 49"/>
                  <a:gd name="T39" fmla="*/ 251 h 112"/>
                  <a:gd name="T40" fmla="*/ 45 w 49"/>
                  <a:gd name="T41" fmla="*/ 265 h 112"/>
                  <a:gd name="T42" fmla="*/ 55 w 49"/>
                  <a:gd name="T43" fmla="*/ 251 h 112"/>
                  <a:gd name="T44" fmla="*/ 55 w 49"/>
                  <a:gd name="T45" fmla="*/ 163 h 112"/>
                  <a:gd name="T46" fmla="*/ 55 w 49"/>
                  <a:gd name="T47" fmla="*/ 163 h 112"/>
                  <a:gd name="T48" fmla="*/ 64 w 49"/>
                  <a:gd name="T49" fmla="*/ 163 h 112"/>
                  <a:gd name="T50" fmla="*/ 64 w 49"/>
                  <a:gd name="T51" fmla="*/ 163 h 112"/>
                  <a:gd name="T52" fmla="*/ 64 w 49"/>
                  <a:gd name="T53" fmla="*/ 251 h 112"/>
                  <a:gd name="T54" fmla="*/ 72 w 49"/>
                  <a:gd name="T55" fmla="*/ 265 h 112"/>
                  <a:gd name="T56" fmla="*/ 81 w 49"/>
                  <a:gd name="T57" fmla="*/ 251 h 112"/>
                  <a:gd name="T58" fmla="*/ 81 w 49"/>
                  <a:gd name="T59" fmla="*/ 163 h 112"/>
                  <a:gd name="T60" fmla="*/ 81 w 49"/>
                  <a:gd name="T61" fmla="*/ 163 h 112"/>
                  <a:gd name="T62" fmla="*/ 81 w 49"/>
                  <a:gd name="T63" fmla="*/ 163 h 112"/>
                  <a:gd name="T64" fmla="*/ 86 w 49"/>
                  <a:gd name="T65" fmla="*/ 80 h 112"/>
                  <a:gd name="T66" fmla="*/ 100 w 49"/>
                  <a:gd name="T67" fmla="*/ 142 h 112"/>
                  <a:gd name="T68" fmla="*/ 110 w 49"/>
                  <a:gd name="T69" fmla="*/ 151 h 112"/>
                  <a:gd name="T70" fmla="*/ 115 w 49"/>
                  <a:gd name="T71" fmla="*/ 14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"/>
                  <a:gd name="T109" fmla="*/ 0 h 112"/>
                  <a:gd name="T110" fmla="*/ 49 w 49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" h="112">
                    <a:moveTo>
                      <a:pt x="25" y="17"/>
                    </a:moveTo>
                    <a:cubicBezTo>
                      <a:pt x="30" y="17"/>
                      <a:pt x="34" y="13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1" y="0"/>
                      <a:pt x="17" y="4"/>
                      <a:pt x="17" y="9"/>
                    </a:cubicBezTo>
                    <a:cubicBezTo>
                      <a:pt x="17" y="13"/>
                      <a:pt x="21" y="17"/>
                      <a:pt x="25" y="17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0"/>
                      <a:pt x="37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62"/>
                      <a:pt x="1" y="64"/>
                      <a:pt x="3" y="64"/>
                    </a:cubicBezTo>
                    <a:cubicBezTo>
                      <a:pt x="5" y="65"/>
                      <a:pt x="7" y="63"/>
                      <a:pt x="8" y="6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3" y="109"/>
                      <a:pt x="23" y="106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63"/>
                      <a:pt x="44" y="64"/>
                      <a:pt x="46" y="64"/>
                    </a:cubicBezTo>
                    <a:cubicBezTo>
                      <a:pt x="48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44" name="Freeform 566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373" y="1222"/>
                <a:ext cx="107" cy="272"/>
              </a:xfrm>
              <a:custGeom>
                <a:avLst/>
                <a:gdLst>
                  <a:gd name="T0" fmla="*/ 54 w 50"/>
                  <a:gd name="T1" fmla="*/ 41 h 126"/>
                  <a:gd name="T2" fmla="*/ 75 w 50"/>
                  <a:gd name="T3" fmla="*/ 22 h 126"/>
                  <a:gd name="T4" fmla="*/ 54 w 50"/>
                  <a:gd name="T5" fmla="*/ 0 h 126"/>
                  <a:gd name="T6" fmla="*/ 32 w 50"/>
                  <a:gd name="T7" fmla="*/ 22 h 126"/>
                  <a:gd name="T8" fmla="*/ 54 w 50"/>
                  <a:gd name="T9" fmla="*/ 41 h 126"/>
                  <a:gd name="T10" fmla="*/ 105 w 50"/>
                  <a:gd name="T11" fmla="*/ 145 h 126"/>
                  <a:gd name="T12" fmla="*/ 88 w 50"/>
                  <a:gd name="T13" fmla="*/ 63 h 126"/>
                  <a:gd name="T14" fmla="*/ 83 w 50"/>
                  <a:gd name="T15" fmla="*/ 54 h 126"/>
                  <a:gd name="T16" fmla="*/ 83 w 50"/>
                  <a:gd name="T17" fmla="*/ 52 h 126"/>
                  <a:gd name="T18" fmla="*/ 81 w 50"/>
                  <a:gd name="T19" fmla="*/ 52 h 126"/>
                  <a:gd name="T20" fmla="*/ 77 w 50"/>
                  <a:gd name="T21" fmla="*/ 50 h 126"/>
                  <a:gd name="T22" fmla="*/ 28 w 50"/>
                  <a:gd name="T23" fmla="*/ 50 h 126"/>
                  <a:gd name="T24" fmla="*/ 21 w 50"/>
                  <a:gd name="T25" fmla="*/ 56 h 126"/>
                  <a:gd name="T26" fmla="*/ 19 w 50"/>
                  <a:gd name="T27" fmla="*/ 63 h 126"/>
                  <a:gd name="T28" fmla="*/ 2 w 50"/>
                  <a:gd name="T29" fmla="*/ 145 h 126"/>
                  <a:gd name="T30" fmla="*/ 9 w 50"/>
                  <a:gd name="T31" fmla="*/ 158 h 126"/>
                  <a:gd name="T32" fmla="*/ 19 w 50"/>
                  <a:gd name="T33" fmla="*/ 147 h 126"/>
                  <a:gd name="T34" fmla="*/ 32 w 50"/>
                  <a:gd name="T35" fmla="*/ 89 h 126"/>
                  <a:gd name="T36" fmla="*/ 34 w 50"/>
                  <a:gd name="T37" fmla="*/ 104 h 126"/>
                  <a:gd name="T38" fmla="*/ 17 w 50"/>
                  <a:gd name="T39" fmla="*/ 194 h 126"/>
                  <a:gd name="T40" fmla="*/ 34 w 50"/>
                  <a:gd name="T41" fmla="*/ 194 h 126"/>
                  <a:gd name="T42" fmla="*/ 34 w 50"/>
                  <a:gd name="T43" fmla="*/ 259 h 126"/>
                  <a:gd name="T44" fmla="*/ 43 w 50"/>
                  <a:gd name="T45" fmla="*/ 272 h 126"/>
                  <a:gd name="T46" fmla="*/ 51 w 50"/>
                  <a:gd name="T47" fmla="*/ 259 h 126"/>
                  <a:gd name="T48" fmla="*/ 51 w 50"/>
                  <a:gd name="T49" fmla="*/ 194 h 126"/>
                  <a:gd name="T50" fmla="*/ 58 w 50"/>
                  <a:gd name="T51" fmla="*/ 194 h 126"/>
                  <a:gd name="T52" fmla="*/ 58 w 50"/>
                  <a:gd name="T53" fmla="*/ 259 h 126"/>
                  <a:gd name="T54" fmla="*/ 66 w 50"/>
                  <a:gd name="T55" fmla="*/ 272 h 126"/>
                  <a:gd name="T56" fmla="*/ 75 w 50"/>
                  <a:gd name="T57" fmla="*/ 259 h 126"/>
                  <a:gd name="T58" fmla="*/ 75 w 50"/>
                  <a:gd name="T59" fmla="*/ 194 h 126"/>
                  <a:gd name="T60" fmla="*/ 90 w 50"/>
                  <a:gd name="T61" fmla="*/ 194 h 126"/>
                  <a:gd name="T62" fmla="*/ 75 w 50"/>
                  <a:gd name="T63" fmla="*/ 104 h 126"/>
                  <a:gd name="T64" fmla="*/ 77 w 50"/>
                  <a:gd name="T65" fmla="*/ 89 h 126"/>
                  <a:gd name="T66" fmla="*/ 90 w 50"/>
                  <a:gd name="T67" fmla="*/ 147 h 126"/>
                  <a:gd name="T68" fmla="*/ 101 w 50"/>
                  <a:gd name="T69" fmla="*/ 158 h 126"/>
                  <a:gd name="T70" fmla="*/ 105 w 50"/>
                  <a:gd name="T71" fmla="*/ 145 h 12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"/>
                  <a:gd name="T109" fmla="*/ 0 h 126"/>
                  <a:gd name="T110" fmla="*/ 50 w 50"/>
                  <a:gd name="T111" fmla="*/ 126 h 12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" h="126">
                    <a:moveTo>
                      <a:pt x="25" y="19"/>
                    </a:moveTo>
                    <a:cubicBezTo>
                      <a:pt x="30" y="19"/>
                      <a:pt x="35" y="15"/>
                      <a:pt x="35" y="10"/>
                    </a:cubicBezTo>
                    <a:cubicBezTo>
                      <a:pt x="35" y="4"/>
                      <a:pt x="30" y="0"/>
                      <a:pt x="25" y="0"/>
                    </a:cubicBezTo>
                    <a:cubicBezTo>
                      <a:pt x="19" y="0"/>
                      <a:pt x="15" y="4"/>
                      <a:pt x="15" y="10"/>
                    </a:cubicBezTo>
                    <a:cubicBezTo>
                      <a:pt x="15" y="15"/>
                      <a:pt x="19" y="19"/>
                      <a:pt x="25" y="19"/>
                    </a:cubicBezTo>
                    <a:close/>
                    <a:moveTo>
                      <a:pt x="49" y="67"/>
                    </a:move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7"/>
                      <a:pt x="40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4"/>
                      <a:pt x="37" y="23"/>
                      <a:pt x="36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5"/>
                      <a:pt x="10" y="26"/>
                    </a:cubicBezTo>
                    <a:cubicBezTo>
                      <a:pt x="10" y="27"/>
                      <a:pt x="10" y="28"/>
                      <a:pt x="9" y="29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70"/>
                      <a:pt x="2" y="72"/>
                      <a:pt x="4" y="73"/>
                    </a:cubicBezTo>
                    <a:cubicBezTo>
                      <a:pt x="6" y="73"/>
                      <a:pt x="8" y="71"/>
                      <a:pt x="9" y="68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3"/>
                      <a:pt x="18" y="126"/>
                      <a:pt x="20" y="126"/>
                    </a:cubicBezTo>
                    <a:cubicBezTo>
                      <a:pt x="22" y="126"/>
                      <a:pt x="24" y="123"/>
                      <a:pt x="24" y="12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3"/>
                      <a:pt x="29" y="126"/>
                      <a:pt x="31" y="126"/>
                    </a:cubicBezTo>
                    <a:cubicBezTo>
                      <a:pt x="34" y="126"/>
                      <a:pt x="35" y="123"/>
                      <a:pt x="35" y="12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71"/>
                      <a:pt x="45" y="73"/>
                      <a:pt x="47" y="73"/>
                    </a:cubicBezTo>
                    <a:cubicBezTo>
                      <a:pt x="49" y="72"/>
                      <a:pt x="50" y="70"/>
                      <a:pt x="49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48" name="Csoportba foglalás 47"/>
          <p:cNvGrpSpPr>
            <a:grpSpLocks/>
          </p:cNvGrpSpPr>
          <p:nvPr/>
        </p:nvGrpSpPr>
        <p:grpSpPr bwMode="auto">
          <a:xfrm>
            <a:off x="117475" y="5410200"/>
            <a:ext cx="417513" cy="777875"/>
            <a:chOff x="4619625" y="2030413"/>
            <a:chExt cx="4391025" cy="2998787"/>
          </a:xfrm>
        </p:grpSpPr>
        <p:grpSp>
          <p:nvGrpSpPr>
            <p:cNvPr id="75834" name="Group 8"/>
            <p:cNvGrpSpPr>
              <a:grpSpLocks/>
            </p:cNvGrpSpPr>
            <p:nvPr/>
          </p:nvGrpSpPr>
          <p:grpSpPr bwMode="auto">
            <a:xfrm>
              <a:off x="5599113" y="2030413"/>
              <a:ext cx="2271712" cy="2998787"/>
              <a:chOff x="3243" y="1548"/>
              <a:chExt cx="1431" cy="1889"/>
            </a:xfrm>
          </p:grpSpPr>
          <p:grpSp>
            <p:nvGrpSpPr>
              <p:cNvPr id="75857" name="Group 9"/>
              <p:cNvGrpSpPr>
                <a:grpSpLocks/>
              </p:cNvGrpSpPr>
              <p:nvPr/>
            </p:nvGrpSpPr>
            <p:grpSpPr bwMode="auto">
              <a:xfrm rot="220837">
                <a:off x="3478" y="1548"/>
                <a:ext cx="1196" cy="1712"/>
                <a:chOff x="728" y="1935"/>
                <a:chExt cx="1196" cy="1712"/>
              </a:xfrm>
            </p:grpSpPr>
            <p:sp>
              <p:nvSpPr>
                <p:cNvPr id="75859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60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61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62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63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64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65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66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5858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43" y="3236"/>
                <a:ext cx="143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5835" name="Group 19"/>
            <p:cNvGrpSpPr>
              <a:grpSpLocks/>
            </p:cNvGrpSpPr>
            <p:nvPr/>
          </p:nvGrpSpPr>
          <p:grpSpPr bwMode="auto">
            <a:xfrm>
              <a:off x="7513638" y="2170113"/>
              <a:ext cx="1497012" cy="1865312"/>
              <a:chOff x="4449" y="1636"/>
              <a:chExt cx="943" cy="1175"/>
            </a:xfrm>
          </p:grpSpPr>
          <p:grpSp>
            <p:nvGrpSpPr>
              <p:cNvPr id="75847" name="Group 20"/>
              <p:cNvGrpSpPr>
                <a:grpSpLocks/>
              </p:cNvGrpSpPr>
              <p:nvPr/>
            </p:nvGrpSpPr>
            <p:grpSpPr bwMode="auto">
              <a:xfrm rot="733683">
                <a:off x="4674" y="1636"/>
                <a:ext cx="718" cy="1028"/>
                <a:chOff x="728" y="1935"/>
                <a:chExt cx="1196" cy="1712"/>
              </a:xfrm>
            </p:grpSpPr>
            <p:sp>
              <p:nvSpPr>
                <p:cNvPr id="75849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50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51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52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53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54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55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56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5848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49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5836" name="Group 30"/>
            <p:cNvGrpSpPr>
              <a:grpSpLocks/>
            </p:cNvGrpSpPr>
            <p:nvPr/>
          </p:nvGrpSpPr>
          <p:grpSpPr bwMode="auto">
            <a:xfrm>
              <a:off x="4619625" y="2225675"/>
              <a:ext cx="1487488" cy="1809750"/>
              <a:chOff x="2626" y="1671"/>
              <a:chExt cx="937" cy="1140"/>
            </a:xfrm>
          </p:grpSpPr>
          <p:grpSp>
            <p:nvGrpSpPr>
              <p:cNvPr id="75837" name="Group 31"/>
              <p:cNvGrpSpPr>
                <a:grpSpLocks/>
              </p:cNvGrpSpPr>
              <p:nvPr/>
            </p:nvGrpSpPr>
            <p:grpSpPr bwMode="auto">
              <a:xfrm rot="-899113">
                <a:off x="2673" y="1671"/>
                <a:ext cx="718" cy="1028"/>
                <a:chOff x="728" y="1935"/>
                <a:chExt cx="1196" cy="1712"/>
              </a:xfrm>
            </p:grpSpPr>
            <p:sp>
              <p:nvSpPr>
                <p:cNvPr id="75839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40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41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42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43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44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45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5846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5838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26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2" name="Szövegdoboz 81"/>
          <p:cNvSpPr txBox="1">
            <a:spLocks noChangeArrowheads="1"/>
          </p:cNvSpPr>
          <p:nvPr/>
        </p:nvSpPr>
        <p:spPr bwMode="auto">
          <a:xfrm>
            <a:off x="574675" y="5181600"/>
            <a:ext cx="25495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400">
                <a:latin typeface="Arial Narrow" pitchFamily="34" charset="0"/>
              </a:rPr>
              <a:t>Melyik nem hajlamosabb a velvet.hu látogatására?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400">
                <a:latin typeface="Arial Narrow" pitchFamily="34" charset="0"/>
              </a:rPr>
              <a:t>Melyik nemnek mekkora az affinitása?</a:t>
            </a:r>
          </a:p>
        </p:txBody>
      </p:sp>
      <p:sp>
        <p:nvSpPr>
          <p:cNvPr id="83" name="Szövegdoboz 82"/>
          <p:cNvSpPr txBox="1"/>
          <p:nvPr/>
        </p:nvSpPr>
        <p:spPr>
          <a:xfrm>
            <a:off x="3210242" y="5300700"/>
            <a:ext cx="1087567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78</a:t>
            </a:r>
          </a:p>
        </p:txBody>
      </p:sp>
      <p:sp>
        <p:nvSpPr>
          <p:cNvPr id="84" name="Szövegdoboz 83"/>
          <p:cNvSpPr txBox="1"/>
          <p:nvPr/>
        </p:nvSpPr>
        <p:spPr>
          <a:xfrm>
            <a:off x="5216856" y="5300259"/>
            <a:ext cx="1447800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122</a:t>
            </a:r>
          </a:p>
        </p:txBody>
      </p:sp>
    </p:spTree>
    <p:extLst>
      <p:ext uri="{BB962C8B-B14F-4D97-AF65-F5344CB8AC3E}">
        <p14:creationId xmlns:p14="http://schemas.microsoft.com/office/powerpoint/2010/main" val="397289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ÖTÖSÖM LESZ AFFINITÁS-SZÁMOLÁSBÓL </a:t>
            </a:r>
            <a:r>
              <a:rPr lang="hu-HU" sz="2400" dirty="0" smtClean="0">
                <a:sym typeface="Wingdings" panose="05000000000000000000" pitchFamily="2" charset="2"/>
              </a:rPr>
              <a:t></a:t>
            </a:r>
            <a:endParaRPr lang="hu-HU" sz="2400" dirty="0"/>
          </a:p>
        </p:txBody>
      </p:sp>
      <p:sp>
        <p:nvSpPr>
          <p:cNvPr id="3" name="Téglalap 2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524000" y="863623"/>
            <a:ext cx="6019800" cy="1422377"/>
          </a:xfrm>
          <a:prstGeom prst="rect">
            <a:avLst/>
          </a:prstGeom>
          <a:blipFill rotWithShape="1">
            <a:blip r:embed="rId2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hu-HU">
                <a:noFill/>
                <a:latin typeface="Open Sans" pitchFamily="34" charset="0"/>
              </a:rPr>
              <a:t> </a:t>
            </a:r>
          </a:p>
        </p:txBody>
      </p:sp>
      <p:graphicFrame>
        <p:nvGraphicFramePr>
          <p:cNvPr id="4" name="Táblázat 3"/>
          <p:cNvGraphicFramePr>
            <a:graphicFrameLocks noGrp="1"/>
          </p:cNvGraphicFramePr>
          <p:nvPr/>
        </p:nvGraphicFramePr>
        <p:xfrm>
          <a:off x="609600" y="2413000"/>
          <a:ext cx="8534400" cy="138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639975">
                <a:tc>
                  <a:txBody>
                    <a:bodyPr/>
                    <a:lstStyle/>
                    <a:p>
                      <a:r>
                        <a:rPr lang="hu-HU" sz="1800" dirty="0" smtClean="0"/>
                        <a:t>Internetező alapsokaság</a:t>
                      </a:r>
                      <a:endParaRPr lang="hu-HU" sz="1800" dirty="0"/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r>
                        <a:rPr lang="hu-HU" sz="1800" b="0" dirty="0" smtClean="0">
                          <a:latin typeface="Arial Narrow" panose="020B0606020202030204" pitchFamily="34" charset="0"/>
                        </a:rPr>
                        <a:t>Felsőfokú</a:t>
                      </a:r>
                      <a:endParaRPr lang="hu-HU" sz="1800" b="0" baseline="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hu-HU" sz="1800" b="0" baseline="0" dirty="0" smtClean="0">
                          <a:latin typeface="Arial Narrow" panose="020B0606020202030204" pitchFamily="34" charset="0"/>
                        </a:rPr>
                        <a:t>végzettségűek</a:t>
                      </a:r>
                      <a:endParaRPr lang="hu-HU" sz="1800" b="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r>
                        <a:rPr lang="hu-HU" sz="1800" b="0" dirty="0" smtClean="0">
                          <a:latin typeface="Arial Narrow" panose="020B0606020202030204" pitchFamily="34" charset="0"/>
                        </a:rPr>
                        <a:t>Nagyvárosokban</a:t>
                      </a:r>
                    </a:p>
                    <a:p>
                      <a:r>
                        <a:rPr lang="hu-HU" sz="1800" b="0" dirty="0" smtClean="0">
                          <a:latin typeface="Arial Narrow" panose="020B0606020202030204" pitchFamily="34" charset="0"/>
                        </a:rPr>
                        <a:t>élők</a:t>
                      </a:r>
                      <a:endParaRPr lang="hu-HU" sz="1800" b="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</a:tr>
              <a:tr h="370575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Alapsokasági számuk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1.000.000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2.000.000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5.000.000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</a:tr>
              <a:tr h="370575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Arányuk az alapsokaságban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20%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40%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100%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</a:tr>
            </a:tbl>
          </a:graphicData>
        </a:graphic>
      </p:graphicFrame>
      <p:grpSp>
        <p:nvGrpSpPr>
          <p:cNvPr id="17" name="Group 760" descr="© INSCALE GmbH, 21.06.2010"/>
          <p:cNvGrpSpPr>
            <a:grpSpLocks/>
          </p:cNvGrpSpPr>
          <p:nvPr/>
        </p:nvGrpSpPr>
        <p:grpSpPr bwMode="auto">
          <a:xfrm>
            <a:off x="7772400" y="2409785"/>
            <a:ext cx="574675" cy="587376"/>
            <a:chOff x="179" y="1094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8" name="Group 759"/>
            <p:cNvGrpSpPr>
              <a:grpSpLocks/>
            </p:cNvGrpSpPr>
            <p:nvPr/>
          </p:nvGrpSpPr>
          <p:grpSpPr bwMode="auto">
            <a:xfrm>
              <a:off x="179" y="1094"/>
              <a:ext cx="498" cy="498"/>
              <a:chOff x="179" y="1094"/>
              <a:chExt cx="498" cy="498"/>
            </a:xfrm>
          </p:grpSpPr>
          <p:sp>
            <p:nvSpPr>
              <p:cNvPr id="23" name="Oval 577" descr="© INSCALE GmbH, 21.06.2010"/>
              <p:cNvSpPr>
                <a:spLocks noChangeArrowheads="1"/>
              </p:cNvSpPr>
              <p:nvPr/>
            </p:nvSpPr>
            <p:spPr bwMode="gray">
              <a:xfrm>
                <a:off x="179" y="1094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4" name="Oval 578" descr="© INSCALE GmbH, 21.06.2010"/>
              <p:cNvSpPr>
                <a:spLocks noChangeArrowheads="1"/>
              </p:cNvSpPr>
              <p:nvPr/>
            </p:nvSpPr>
            <p:spPr bwMode="gray">
              <a:xfrm>
                <a:off x="195" y="1110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5" name="Freeform 579" descr="© INSCALE GmbH, 21.06.2010"/>
              <p:cNvSpPr>
                <a:spLocks/>
              </p:cNvSpPr>
              <p:nvPr/>
            </p:nvSpPr>
            <p:spPr bwMode="gray">
              <a:xfrm>
                <a:off x="195" y="1110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grpSp>
          <p:nvGrpSpPr>
            <p:cNvPr id="19" name="Group 758"/>
            <p:cNvGrpSpPr>
              <a:grpSpLocks/>
            </p:cNvGrpSpPr>
            <p:nvPr/>
          </p:nvGrpSpPr>
          <p:grpSpPr bwMode="auto">
            <a:xfrm>
              <a:off x="315" y="1192"/>
              <a:ext cx="226" cy="302"/>
              <a:chOff x="315" y="1192"/>
              <a:chExt cx="226" cy="302"/>
            </a:xfrm>
          </p:grpSpPr>
          <p:sp>
            <p:nvSpPr>
              <p:cNvPr id="20" name="Freeform 564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315" y="1192"/>
                <a:ext cx="117" cy="265"/>
              </a:xfrm>
              <a:custGeom>
                <a:avLst/>
                <a:gdLst>
                  <a:gd name="T0" fmla="*/ 60 w 49"/>
                  <a:gd name="T1" fmla="*/ 43 h 112"/>
                  <a:gd name="T2" fmla="*/ 81 w 49"/>
                  <a:gd name="T3" fmla="*/ 21 h 112"/>
                  <a:gd name="T4" fmla="*/ 60 w 49"/>
                  <a:gd name="T5" fmla="*/ 0 h 112"/>
                  <a:gd name="T6" fmla="*/ 38 w 49"/>
                  <a:gd name="T7" fmla="*/ 21 h 112"/>
                  <a:gd name="T8" fmla="*/ 60 w 49"/>
                  <a:gd name="T9" fmla="*/ 43 h 112"/>
                  <a:gd name="T10" fmla="*/ 115 w 49"/>
                  <a:gd name="T11" fmla="*/ 140 h 112"/>
                  <a:gd name="T12" fmla="*/ 98 w 49"/>
                  <a:gd name="T13" fmla="*/ 59 h 112"/>
                  <a:gd name="T14" fmla="*/ 86 w 49"/>
                  <a:gd name="T15" fmla="*/ 50 h 112"/>
                  <a:gd name="T16" fmla="*/ 86 w 49"/>
                  <a:gd name="T17" fmla="*/ 50 h 112"/>
                  <a:gd name="T18" fmla="*/ 29 w 49"/>
                  <a:gd name="T19" fmla="*/ 50 h 112"/>
                  <a:gd name="T20" fmla="*/ 24 w 49"/>
                  <a:gd name="T21" fmla="*/ 52 h 112"/>
                  <a:gd name="T22" fmla="*/ 19 w 49"/>
                  <a:gd name="T23" fmla="*/ 59 h 112"/>
                  <a:gd name="T24" fmla="*/ 0 w 49"/>
                  <a:gd name="T25" fmla="*/ 140 h 112"/>
                  <a:gd name="T26" fmla="*/ 7 w 49"/>
                  <a:gd name="T27" fmla="*/ 154 h 112"/>
                  <a:gd name="T28" fmla="*/ 17 w 49"/>
                  <a:gd name="T29" fmla="*/ 142 h 112"/>
                  <a:gd name="T30" fmla="*/ 31 w 49"/>
                  <a:gd name="T31" fmla="*/ 78 h 112"/>
                  <a:gd name="T32" fmla="*/ 31 w 49"/>
                  <a:gd name="T33" fmla="*/ 78 h 112"/>
                  <a:gd name="T34" fmla="*/ 36 w 49"/>
                  <a:gd name="T35" fmla="*/ 163 h 112"/>
                  <a:gd name="T36" fmla="*/ 36 w 49"/>
                  <a:gd name="T37" fmla="*/ 163 h 112"/>
                  <a:gd name="T38" fmla="*/ 36 w 49"/>
                  <a:gd name="T39" fmla="*/ 251 h 112"/>
                  <a:gd name="T40" fmla="*/ 45 w 49"/>
                  <a:gd name="T41" fmla="*/ 265 h 112"/>
                  <a:gd name="T42" fmla="*/ 53 w 49"/>
                  <a:gd name="T43" fmla="*/ 251 h 112"/>
                  <a:gd name="T44" fmla="*/ 53 w 49"/>
                  <a:gd name="T45" fmla="*/ 163 h 112"/>
                  <a:gd name="T46" fmla="*/ 53 w 49"/>
                  <a:gd name="T47" fmla="*/ 163 h 112"/>
                  <a:gd name="T48" fmla="*/ 62 w 49"/>
                  <a:gd name="T49" fmla="*/ 163 h 112"/>
                  <a:gd name="T50" fmla="*/ 62 w 49"/>
                  <a:gd name="T51" fmla="*/ 163 h 112"/>
                  <a:gd name="T52" fmla="*/ 62 w 49"/>
                  <a:gd name="T53" fmla="*/ 251 h 112"/>
                  <a:gd name="T54" fmla="*/ 72 w 49"/>
                  <a:gd name="T55" fmla="*/ 265 h 112"/>
                  <a:gd name="T56" fmla="*/ 81 w 49"/>
                  <a:gd name="T57" fmla="*/ 251 h 112"/>
                  <a:gd name="T58" fmla="*/ 81 w 49"/>
                  <a:gd name="T59" fmla="*/ 163 h 112"/>
                  <a:gd name="T60" fmla="*/ 81 w 49"/>
                  <a:gd name="T61" fmla="*/ 163 h 112"/>
                  <a:gd name="T62" fmla="*/ 81 w 49"/>
                  <a:gd name="T63" fmla="*/ 163 h 112"/>
                  <a:gd name="T64" fmla="*/ 86 w 49"/>
                  <a:gd name="T65" fmla="*/ 80 h 112"/>
                  <a:gd name="T66" fmla="*/ 98 w 49"/>
                  <a:gd name="T67" fmla="*/ 142 h 112"/>
                  <a:gd name="T68" fmla="*/ 110 w 49"/>
                  <a:gd name="T69" fmla="*/ 151 h 112"/>
                  <a:gd name="T70" fmla="*/ 115 w 49"/>
                  <a:gd name="T71" fmla="*/ 14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"/>
                  <a:gd name="T109" fmla="*/ 0 h 112"/>
                  <a:gd name="T110" fmla="*/ 49 w 49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" h="112">
                    <a:moveTo>
                      <a:pt x="25" y="18"/>
                    </a:moveTo>
                    <a:cubicBezTo>
                      <a:pt x="30" y="18"/>
                      <a:pt x="34" y="14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0" y="0"/>
                      <a:pt x="16" y="4"/>
                      <a:pt x="16" y="9"/>
                    </a:cubicBezTo>
                    <a:cubicBezTo>
                      <a:pt x="16" y="14"/>
                      <a:pt x="20" y="18"/>
                      <a:pt x="25" y="18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2"/>
                      <a:pt x="1" y="64"/>
                      <a:pt x="3" y="65"/>
                    </a:cubicBezTo>
                    <a:cubicBezTo>
                      <a:pt x="5" y="65"/>
                      <a:pt x="7" y="63"/>
                      <a:pt x="7" y="60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2" y="109"/>
                      <a:pt x="22" y="106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42" y="63"/>
                      <a:pt x="44" y="65"/>
                      <a:pt x="46" y="64"/>
                    </a:cubicBezTo>
                    <a:cubicBezTo>
                      <a:pt x="47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1" name="Freeform 565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424" y="1199"/>
                <a:ext cx="117" cy="265"/>
              </a:xfrm>
              <a:custGeom>
                <a:avLst/>
                <a:gdLst>
                  <a:gd name="T0" fmla="*/ 60 w 49"/>
                  <a:gd name="T1" fmla="*/ 40 h 112"/>
                  <a:gd name="T2" fmla="*/ 81 w 49"/>
                  <a:gd name="T3" fmla="*/ 21 h 112"/>
                  <a:gd name="T4" fmla="*/ 60 w 49"/>
                  <a:gd name="T5" fmla="*/ 0 h 112"/>
                  <a:gd name="T6" fmla="*/ 41 w 49"/>
                  <a:gd name="T7" fmla="*/ 21 h 112"/>
                  <a:gd name="T8" fmla="*/ 60 w 49"/>
                  <a:gd name="T9" fmla="*/ 40 h 112"/>
                  <a:gd name="T10" fmla="*/ 115 w 49"/>
                  <a:gd name="T11" fmla="*/ 140 h 112"/>
                  <a:gd name="T12" fmla="*/ 98 w 49"/>
                  <a:gd name="T13" fmla="*/ 59 h 112"/>
                  <a:gd name="T14" fmla="*/ 88 w 49"/>
                  <a:gd name="T15" fmla="*/ 50 h 112"/>
                  <a:gd name="T16" fmla="*/ 86 w 49"/>
                  <a:gd name="T17" fmla="*/ 50 h 112"/>
                  <a:gd name="T18" fmla="*/ 29 w 49"/>
                  <a:gd name="T19" fmla="*/ 50 h 112"/>
                  <a:gd name="T20" fmla="*/ 24 w 49"/>
                  <a:gd name="T21" fmla="*/ 52 h 112"/>
                  <a:gd name="T22" fmla="*/ 19 w 49"/>
                  <a:gd name="T23" fmla="*/ 59 h 112"/>
                  <a:gd name="T24" fmla="*/ 2 w 49"/>
                  <a:gd name="T25" fmla="*/ 140 h 112"/>
                  <a:gd name="T26" fmla="*/ 7 w 49"/>
                  <a:gd name="T27" fmla="*/ 151 h 112"/>
                  <a:gd name="T28" fmla="*/ 19 w 49"/>
                  <a:gd name="T29" fmla="*/ 142 h 112"/>
                  <a:gd name="T30" fmla="*/ 33 w 49"/>
                  <a:gd name="T31" fmla="*/ 78 h 112"/>
                  <a:gd name="T32" fmla="*/ 33 w 49"/>
                  <a:gd name="T33" fmla="*/ 78 h 112"/>
                  <a:gd name="T34" fmla="*/ 36 w 49"/>
                  <a:gd name="T35" fmla="*/ 163 h 112"/>
                  <a:gd name="T36" fmla="*/ 36 w 49"/>
                  <a:gd name="T37" fmla="*/ 163 h 112"/>
                  <a:gd name="T38" fmla="*/ 36 w 49"/>
                  <a:gd name="T39" fmla="*/ 251 h 112"/>
                  <a:gd name="T40" fmla="*/ 45 w 49"/>
                  <a:gd name="T41" fmla="*/ 265 h 112"/>
                  <a:gd name="T42" fmla="*/ 55 w 49"/>
                  <a:gd name="T43" fmla="*/ 251 h 112"/>
                  <a:gd name="T44" fmla="*/ 55 w 49"/>
                  <a:gd name="T45" fmla="*/ 163 h 112"/>
                  <a:gd name="T46" fmla="*/ 55 w 49"/>
                  <a:gd name="T47" fmla="*/ 163 h 112"/>
                  <a:gd name="T48" fmla="*/ 64 w 49"/>
                  <a:gd name="T49" fmla="*/ 163 h 112"/>
                  <a:gd name="T50" fmla="*/ 64 w 49"/>
                  <a:gd name="T51" fmla="*/ 163 h 112"/>
                  <a:gd name="T52" fmla="*/ 64 w 49"/>
                  <a:gd name="T53" fmla="*/ 251 h 112"/>
                  <a:gd name="T54" fmla="*/ 72 w 49"/>
                  <a:gd name="T55" fmla="*/ 265 h 112"/>
                  <a:gd name="T56" fmla="*/ 81 w 49"/>
                  <a:gd name="T57" fmla="*/ 251 h 112"/>
                  <a:gd name="T58" fmla="*/ 81 w 49"/>
                  <a:gd name="T59" fmla="*/ 163 h 112"/>
                  <a:gd name="T60" fmla="*/ 81 w 49"/>
                  <a:gd name="T61" fmla="*/ 163 h 112"/>
                  <a:gd name="T62" fmla="*/ 81 w 49"/>
                  <a:gd name="T63" fmla="*/ 163 h 112"/>
                  <a:gd name="T64" fmla="*/ 86 w 49"/>
                  <a:gd name="T65" fmla="*/ 80 h 112"/>
                  <a:gd name="T66" fmla="*/ 100 w 49"/>
                  <a:gd name="T67" fmla="*/ 142 h 112"/>
                  <a:gd name="T68" fmla="*/ 110 w 49"/>
                  <a:gd name="T69" fmla="*/ 151 h 112"/>
                  <a:gd name="T70" fmla="*/ 115 w 49"/>
                  <a:gd name="T71" fmla="*/ 14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"/>
                  <a:gd name="T109" fmla="*/ 0 h 112"/>
                  <a:gd name="T110" fmla="*/ 49 w 49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" h="112">
                    <a:moveTo>
                      <a:pt x="25" y="17"/>
                    </a:moveTo>
                    <a:cubicBezTo>
                      <a:pt x="30" y="17"/>
                      <a:pt x="34" y="13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1" y="0"/>
                      <a:pt x="17" y="4"/>
                      <a:pt x="17" y="9"/>
                    </a:cubicBezTo>
                    <a:cubicBezTo>
                      <a:pt x="17" y="13"/>
                      <a:pt x="21" y="17"/>
                      <a:pt x="25" y="17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0"/>
                      <a:pt x="37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62"/>
                      <a:pt x="1" y="64"/>
                      <a:pt x="3" y="64"/>
                    </a:cubicBezTo>
                    <a:cubicBezTo>
                      <a:pt x="5" y="65"/>
                      <a:pt x="7" y="63"/>
                      <a:pt x="8" y="6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3" y="109"/>
                      <a:pt x="23" y="106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63"/>
                      <a:pt x="44" y="64"/>
                      <a:pt x="46" y="64"/>
                    </a:cubicBezTo>
                    <a:cubicBezTo>
                      <a:pt x="48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2" name="Freeform 566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373" y="1222"/>
                <a:ext cx="107" cy="272"/>
              </a:xfrm>
              <a:custGeom>
                <a:avLst/>
                <a:gdLst>
                  <a:gd name="T0" fmla="*/ 54 w 50"/>
                  <a:gd name="T1" fmla="*/ 41 h 126"/>
                  <a:gd name="T2" fmla="*/ 75 w 50"/>
                  <a:gd name="T3" fmla="*/ 22 h 126"/>
                  <a:gd name="T4" fmla="*/ 54 w 50"/>
                  <a:gd name="T5" fmla="*/ 0 h 126"/>
                  <a:gd name="T6" fmla="*/ 32 w 50"/>
                  <a:gd name="T7" fmla="*/ 22 h 126"/>
                  <a:gd name="T8" fmla="*/ 54 w 50"/>
                  <a:gd name="T9" fmla="*/ 41 h 126"/>
                  <a:gd name="T10" fmla="*/ 105 w 50"/>
                  <a:gd name="T11" fmla="*/ 145 h 126"/>
                  <a:gd name="T12" fmla="*/ 88 w 50"/>
                  <a:gd name="T13" fmla="*/ 63 h 126"/>
                  <a:gd name="T14" fmla="*/ 83 w 50"/>
                  <a:gd name="T15" fmla="*/ 54 h 126"/>
                  <a:gd name="T16" fmla="*/ 83 w 50"/>
                  <a:gd name="T17" fmla="*/ 52 h 126"/>
                  <a:gd name="T18" fmla="*/ 81 w 50"/>
                  <a:gd name="T19" fmla="*/ 52 h 126"/>
                  <a:gd name="T20" fmla="*/ 77 w 50"/>
                  <a:gd name="T21" fmla="*/ 50 h 126"/>
                  <a:gd name="T22" fmla="*/ 28 w 50"/>
                  <a:gd name="T23" fmla="*/ 50 h 126"/>
                  <a:gd name="T24" fmla="*/ 21 w 50"/>
                  <a:gd name="T25" fmla="*/ 56 h 126"/>
                  <a:gd name="T26" fmla="*/ 19 w 50"/>
                  <a:gd name="T27" fmla="*/ 63 h 126"/>
                  <a:gd name="T28" fmla="*/ 2 w 50"/>
                  <a:gd name="T29" fmla="*/ 145 h 126"/>
                  <a:gd name="T30" fmla="*/ 9 w 50"/>
                  <a:gd name="T31" fmla="*/ 158 h 126"/>
                  <a:gd name="T32" fmla="*/ 19 w 50"/>
                  <a:gd name="T33" fmla="*/ 147 h 126"/>
                  <a:gd name="T34" fmla="*/ 32 w 50"/>
                  <a:gd name="T35" fmla="*/ 89 h 126"/>
                  <a:gd name="T36" fmla="*/ 34 w 50"/>
                  <a:gd name="T37" fmla="*/ 104 h 126"/>
                  <a:gd name="T38" fmla="*/ 17 w 50"/>
                  <a:gd name="T39" fmla="*/ 194 h 126"/>
                  <a:gd name="T40" fmla="*/ 34 w 50"/>
                  <a:gd name="T41" fmla="*/ 194 h 126"/>
                  <a:gd name="T42" fmla="*/ 34 w 50"/>
                  <a:gd name="T43" fmla="*/ 259 h 126"/>
                  <a:gd name="T44" fmla="*/ 43 w 50"/>
                  <a:gd name="T45" fmla="*/ 272 h 126"/>
                  <a:gd name="T46" fmla="*/ 51 w 50"/>
                  <a:gd name="T47" fmla="*/ 259 h 126"/>
                  <a:gd name="T48" fmla="*/ 51 w 50"/>
                  <a:gd name="T49" fmla="*/ 194 h 126"/>
                  <a:gd name="T50" fmla="*/ 58 w 50"/>
                  <a:gd name="T51" fmla="*/ 194 h 126"/>
                  <a:gd name="T52" fmla="*/ 58 w 50"/>
                  <a:gd name="T53" fmla="*/ 259 h 126"/>
                  <a:gd name="T54" fmla="*/ 66 w 50"/>
                  <a:gd name="T55" fmla="*/ 272 h 126"/>
                  <a:gd name="T56" fmla="*/ 75 w 50"/>
                  <a:gd name="T57" fmla="*/ 259 h 126"/>
                  <a:gd name="T58" fmla="*/ 75 w 50"/>
                  <a:gd name="T59" fmla="*/ 194 h 126"/>
                  <a:gd name="T60" fmla="*/ 90 w 50"/>
                  <a:gd name="T61" fmla="*/ 194 h 126"/>
                  <a:gd name="T62" fmla="*/ 75 w 50"/>
                  <a:gd name="T63" fmla="*/ 104 h 126"/>
                  <a:gd name="T64" fmla="*/ 77 w 50"/>
                  <a:gd name="T65" fmla="*/ 89 h 126"/>
                  <a:gd name="T66" fmla="*/ 90 w 50"/>
                  <a:gd name="T67" fmla="*/ 147 h 126"/>
                  <a:gd name="T68" fmla="*/ 101 w 50"/>
                  <a:gd name="T69" fmla="*/ 158 h 126"/>
                  <a:gd name="T70" fmla="*/ 105 w 50"/>
                  <a:gd name="T71" fmla="*/ 145 h 12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"/>
                  <a:gd name="T109" fmla="*/ 0 h 126"/>
                  <a:gd name="T110" fmla="*/ 50 w 50"/>
                  <a:gd name="T111" fmla="*/ 126 h 12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" h="126">
                    <a:moveTo>
                      <a:pt x="25" y="19"/>
                    </a:moveTo>
                    <a:cubicBezTo>
                      <a:pt x="30" y="19"/>
                      <a:pt x="35" y="15"/>
                      <a:pt x="35" y="10"/>
                    </a:cubicBezTo>
                    <a:cubicBezTo>
                      <a:pt x="35" y="4"/>
                      <a:pt x="30" y="0"/>
                      <a:pt x="25" y="0"/>
                    </a:cubicBezTo>
                    <a:cubicBezTo>
                      <a:pt x="19" y="0"/>
                      <a:pt x="15" y="4"/>
                      <a:pt x="15" y="10"/>
                    </a:cubicBezTo>
                    <a:cubicBezTo>
                      <a:pt x="15" y="15"/>
                      <a:pt x="19" y="19"/>
                      <a:pt x="25" y="19"/>
                    </a:cubicBezTo>
                    <a:close/>
                    <a:moveTo>
                      <a:pt x="49" y="67"/>
                    </a:move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7"/>
                      <a:pt x="40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4"/>
                      <a:pt x="37" y="23"/>
                      <a:pt x="36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5"/>
                      <a:pt x="10" y="26"/>
                    </a:cubicBezTo>
                    <a:cubicBezTo>
                      <a:pt x="10" y="27"/>
                      <a:pt x="10" y="28"/>
                      <a:pt x="9" y="29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70"/>
                      <a:pt x="2" y="72"/>
                      <a:pt x="4" y="73"/>
                    </a:cubicBezTo>
                    <a:cubicBezTo>
                      <a:pt x="6" y="73"/>
                      <a:pt x="8" y="71"/>
                      <a:pt x="9" y="68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3"/>
                      <a:pt x="18" y="126"/>
                      <a:pt x="20" y="126"/>
                    </a:cubicBezTo>
                    <a:cubicBezTo>
                      <a:pt x="22" y="126"/>
                      <a:pt x="24" y="123"/>
                      <a:pt x="24" y="12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3"/>
                      <a:pt x="29" y="126"/>
                      <a:pt x="31" y="126"/>
                    </a:cubicBezTo>
                    <a:cubicBezTo>
                      <a:pt x="34" y="126"/>
                      <a:pt x="35" y="123"/>
                      <a:pt x="35" y="12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71"/>
                      <a:pt x="45" y="73"/>
                      <a:pt x="47" y="73"/>
                    </a:cubicBezTo>
                    <a:cubicBezTo>
                      <a:pt x="49" y="72"/>
                      <a:pt x="50" y="70"/>
                      <a:pt x="49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aphicFrame>
        <p:nvGraphicFramePr>
          <p:cNvPr id="26" name="Táblázat 25"/>
          <p:cNvGraphicFramePr>
            <a:graphicFrameLocks noGrp="1"/>
          </p:cNvGraphicFramePr>
          <p:nvPr/>
        </p:nvGraphicFramePr>
        <p:xfrm>
          <a:off x="609600" y="3860800"/>
          <a:ext cx="8534400" cy="1381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3600"/>
                <a:gridCol w="2133600"/>
                <a:gridCol w="2133600"/>
                <a:gridCol w="2133600"/>
              </a:tblGrid>
              <a:tr h="639975">
                <a:tc>
                  <a:txBody>
                    <a:bodyPr/>
                    <a:lstStyle/>
                    <a:p>
                      <a:r>
                        <a:rPr lang="hu-HU" sz="1800" dirty="0" err="1" smtClean="0"/>
                        <a:t>hvg.hu</a:t>
                      </a:r>
                      <a:endParaRPr lang="hu-HU" sz="1800" dirty="0" smtClean="0"/>
                    </a:p>
                    <a:p>
                      <a:endParaRPr lang="hu-HU" sz="1800" dirty="0"/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r>
                        <a:rPr lang="hu-HU" sz="1800" b="0" dirty="0" smtClean="0">
                          <a:latin typeface="Arial Narrow" panose="020B0606020202030204" pitchFamily="34" charset="0"/>
                        </a:rPr>
                        <a:t>Felsőfokú</a:t>
                      </a:r>
                      <a:endParaRPr lang="hu-HU" sz="1800" b="0" baseline="0" dirty="0" smtClean="0">
                        <a:latin typeface="Arial Narrow" panose="020B0606020202030204" pitchFamily="34" charset="0"/>
                      </a:endParaRPr>
                    </a:p>
                    <a:p>
                      <a:r>
                        <a:rPr lang="hu-HU" sz="1800" b="0" baseline="0" dirty="0" smtClean="0">
                          <a:latin typeface="Arial Narrow" panose="020B0606020202030204" pitchFamily="34" charset="0"/>
                        </a:rPr>
                        <a:t>végzettségűek</a:t>
                      </a:r>
                      <a:endParaRPr lang="hu-HU" sz="1800" b="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r>
                        <a:rPr lang="hu-HU" sz="1800" b="0" dirty="0" smtClean="0">
                          <a:latin typeface="Arial Narrow" panose="020B0606020202030204" pitchFamily="34" charset="0"/>
                        </a:rPr>
                        <a:t>Nagyvárosokban</a:t>
                      </a:r>
                    </a:p>
                    <a:p>
                      <a:r>
                        <a:rPr lang="hu-HU" sz="1800" b="0" dirty="0" smtClean="0">
                          <a:latin typeface="Arial Narrow" panose="020B0606020202030204" pitchFamily="34" charset="0"/>
                        </a:rPr>
                        <a:t>élők</a:t>
                      </a:r>
                      <a:endParaRPr lang="hu-HU" sz="1800" b="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endParaRPr lang="hu-HU" sz="1800" dirty="0"/>
                    </a:p>
                  </a:txBody>
                  <a:tcPr marT="45688" marB="45688"/>
                </a:tc>
              </a:tr>
              <a:tr h="370575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Alapsokasági számuk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310.000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465.000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930.000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</a:tr>
              <a:tr h="370575">
                <a:tc>
                  <a:txBody>
                    <a:bodyPr/>
                    <a:lstStyle/>
                    <a:p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Arányuk az alapsokaságban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33%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50%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hu-HU" sz="1400" dirty="0" smtClean="0">
                          <a:latin typeface="Arial Narrow" panose="020B0606020202030204" pitchFamily="34" charset="0"/>
                        </a:rPr>
                        <a:t>100%</a:t>
                      </a:r>
                      <a:endParaRPr lang="hu-HU" sz="1400" dirty="0">
                        <a:latin typeface="Arial Narrow" panose="020B0606020202030204" pitchFamily="34" charset="0"/>
                      </a:endParaRPr>
                    </a:p>
                  </a:txBody>
                  <a:tcPr marT="45688" marB="45688" anchor="ctr"/>
                </a:tc>
              </a:tr>
            </a:tbl>
          </a:graphicData>
        </a:graphic>
      </p:graphicFrame>
      <p:grpSp>
        <p:nvGrpSpPr>
          <p:cNvPr id="39" name="Group 760" descr="© INSCALE GmbH, 21.06.2010"/>
          <p:cNvGrpSpPr>
            <a:grpSpLocks/>
          </p:cNvGrpSpPr>
          <p:nvPr/>
        </p:nvGrpSpPr>
        <p:grpSpPr bwMode="auto">
          <a:xfrm>
            <a:off x="7772401" y="3857585"/>
            <a:ext cx="574675" cy="587376"/>
            <a:chOff x="179" y="1094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40" name="Group 759"/>
            <p:cNvGrpSpPr>
              <a:grpSpLocks/>
            </p:cNvGrpSpPr>
            <p:nvPr/>
          </p:nvGrpSpPr>
          <p:grpSpPr bwMode="auto">
            <a:xfrm>
              <a:off x="179" y="1094"/>
              <a:ext cx="498" cy="498"/>
              <a:chOff x="179" y="1094"/>
              <a:chExt cx="498" cy="498"/>
            </a:xfrm>
          </p:grpSpPr>
          <p:sp>
            <p:nvSpPr>
              <p:cNvPr id="45" name="Oval 577" descr="© INSCALE GmbH, 21.06.2010"/>
              <p:cNvSpPr>
                <a:spLocks noChangeArrowheads="1"/>
              </p:cNvSpPr>
              <p:nvPr/>
            </p:nvSpPr>
            <p:spPr bwMode="gray">
              <a:xfrm>
                <a:off x="179" y="1094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46" name="Oval 578" descr="© INSCALE GmbH, 21.06.2010"/>
              <p:cNvSpPr>
                <a:spLocks noChangeArrowheads="1"/>
              </p:cNvSpPr>
              <p:nvPr/>
            </p:nvSpPr>
            <p:spPr bwMode="gray">
              <a:xfrm>
                <a:off x="195" y="1110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47" name="Freeform 579" descr="© INSCALE GmbH, 21.06.2010"/>
              <p:cNvSpPr>
                <a:spLocks/>
              </p:cNvSpPr>
              <p:nvPr/>
            </p:nvSpPr>
            <p:spPr bwMode="gray">
              <a:xfrm>
                <a:off x="195" y="1110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grpSp>
          <p:nvGrpSpPr>
            <p:cNvPr id="41" name="Group 758"/>
            <p:cNvGrpSpPr>
              <a:grpSpLocks/>
            </p:cNvGrpSpPr>
            <p:nvPr/>
          </p:nvGrpSpPr>
          <p:grpSpPr bwMode="auto">
            <a:xfrm>
              <a:off x="315" y="1192"/>
              <a:ext cx="226" cy="302"/>
              <a:chOff x="315" y="1192"/>
              <a:chExt cx="226" cy="302"/>
            </a:xfrm>
          </p:grpSpPr>
          <p:sp>
            <p:nvSpPr>
              <p:cNvPr id="42" name="Freeform 564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315" y="1192"/>
                <a:ext cx="117" cy="265"/>
              </a:xfrm>
              <a:custGeom>
                <a:avLst/>
                <a:gdLst>
                  <a:gd name="T0" fmla="*/ 60 w 49"/>
                  <a:gd name="T1" fmla="*/ 43 h 112"/>
                  <a:gd name="T2" fmla="*/ 81 w 49"/>
                  <a:gd name="T3" fmla="*/ 21 h 112"/>
                  <a:gd name="T4" fmla="*/ 60 w 49"/>
                  <a:gd name="T5" fmla="*/ 0 h 112"/>
                  <a:gd name="T6" fmla="*/ 38 w 49"/>
                  <a:gd name="T7" fmla="*/ 21 h 112"/>
                  <a:gd name="T8" fmla="*/ 60 w 49"/>
                  <a:gd name="T9" fmla="*/ 43 h 112"/>
                  <a:gd name="T10" fmla="*/ 115 w 49"/>
                  <a:gd name="T11" fmla="*/ 140 h 112"/>
                  <a:gd name="T12" fmla="*/ 98 w 49"/>
                  <a:gd name="T13" fmla="*/ 59 h 112"/>
                  <a:gd name="T14" fmla="*/ 86 w 49"/>
                  <a:gd name="T15" fmla="*/ 50 h 112"/>
                  <a:gd name="T16" fmla="*/ 86 w 49"/>
                  <a:gd name="T17" fmla="*/ 50 h 112"/>
                  <a:gd name="T18" fmla="*/ 29 w 49"/>
                  <a:gd name="T19" fmla="*/ 50 h 112"/>
                  <a:gd name="T20" fmla="*/ 24 w 49"/>
                  <a:gd name="T21" fmla="*/ 52 h 112"/>
                  <a:gd name="T22" fmla="*/ 19 w 49"/>
                  <a:gd name="T23" fmla="*/ 59 h 112"/>
                  <a:gd name="T24" fmla="*/ 0 w 49"/>
                  <a:gd name="T25" fmla="*/ 140 h 112"/>
                  <a:gd name="T26" fmla="*/ 7 w 49"/>
                  <a:gd name="T27" fmla="*/ 154 h 112"/>
                  <a:gd name="T28" fmla="*/ 17 w 49"/>
                  <a:gd name="T29" fmla="*/ 142 h 112"/>
                  <a:gd name="T30" fmla="*/ 31 w 49"/>
                  <a:gd name="T31" fmla="*/ 78 h 112"/>
                  <a:gd name="T32" fmla="*/ 31 w 49"/>
                  <a:gd name="T33" fmla="*/ 78 h 112"/>
                  <a:gd name="T34" fmla="*/ 36 w 49"/>
                  <a:gd name="T35" fmla="*/ 163 h 112"/>
                  <a:gd name="T36" fmla="*/ 36 w 49"/>
                  <a:gd name="T37" fmla="*/ 163 h 112"/>
                  <a:gd name="T38" fmla="*/ 36 w 49"/>
                  <a:gd name="T39" fmla="*/ 251 h 112"/>
                  <a:gd name="T40" fmla="*/ 45 w 49"/>
                  <a:gd name="T41" fmla="*/ 265 h 112"/>
                  <a:gd name="T42" fmla="*/ 53 w 49"/>
                  <a:gd name="T43" fmla="*/ 251 h 112"/>
                  <a:gd name="T44" fmla="*/ 53 w 49"/>
                  <a:gd name="T45" fmla="*/ 163 h 112"/>
                  <a:gd name="T46" fmla="*/ 53 w 49"/>
                  <a:gd name="T47" fmla="*/ 163 h 112"/>
                  <a:gd name="T48" fmla="*/ 62 w 49"/>
                  <a:gd name="T49" fmla="*/ 163 h 112"/>
                  <a:gd name="T50" fmla="*/ 62 w 49"/>
                  <a:gd name="T51" fmla="*/ 163 h 112"/>
                  <a:gd name="T52" fmla="*/ 62 w 49"/>
                  <a:gd name="T53" fmla="*/ 251 h 112"/>
                  <a:gd name="T54" fmla="*/ 72 w 49"/>
                  <a:gd name="T55" fmla="*/ 265 h 112"/>
                  <a:gd name="T56" fmla="*/ 81 w 49"/>
                  <a:gd name="T57" fmla="*/ 251 h 112"/>
                  <a:gd name="T58" fmla="*/ 81 w 49"/>
                  <a:gd name="T59" fmla="*/ 163 h 112"/>
                  <a:gd name="T60" fmla="*/ 81 w 49"/>
                  <a:gd name="T61" fmla="*/ 163 h 112"/>
                  <a:gd name="T62" fmla="*/ 81 w 49"/>
                  <a:gd name="T63" fmla="*/ 163 h 112"/>
                  <a:gd name="T64" fmla="*/ 86 w 49"/>
                  <a:gd name="T65" fmla="*/ 80 h 112"/>
                  <a:gd name="T66" fmla="*/ 98 w 49"/>
                  <a:gd name="T67" fmla="*/ 142 h 112"/>
                  <a:gd name="T68" fmla="*/ 110 w 49"/>
                  <a:gd name="T69" fmla="*/ 151 h 112"/>
                  <a:gd name="T70" fmla="*/ 115 w 49"/>
                  <a:gd name="T71" fmla="*/ 14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"/>
                  <a:gd name="T109" fmla="*/ 0 h 112"/>
                  <a:gd name="T110" fmla="*/ 49 w 49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" h="112">
                    <a:moveTo>
                      <a:pt x="25" y="18"/>
                    </a:moveTo>
                    <a:cubicBezTo>
                      <a:pt x="30" y="18"/>
                      <a:pt x="34" y="14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0" y="0"/>
                      <a:pt x="16" y="4"/>
                      <a:pt x="16" y="9"/>
                    </a:cubicBezTo>
                    <a:cubicBezTo>
                      <a:pt x="16" y="14"/>
                      <a:pt x="20" y="18"/>
                      <a:pt x="25" y="18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1"/>
                      <a:pt x="36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0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2"/>
                      <a:pt x="1" y="64"/>
                      <a:pt x="3" y="65"/>
                    </a:cubicBezTo>
                    <a:cubicBezTo>
                      <a:pt x="5" y="65"/>
                      <a:pt x="7" y="63"/>
                      <a:pt x="7" y="60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2" y="109"/>
                      <a:pt x="22" y="106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2" y="69"/>
                      <a:pt x="22" y="69"/>
                      <a:pt x="22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106"/>
                      <a:pt x="26" y="106"/>
                      <a:pt x="26" y="106"/>
                    </a:cubicBezTo>
                    <a:cubicBezTo>
                      <a:pt x="26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1" y="60"/>
                      <a:pt x="41" y="60"/>
                      <a:pt x="41" y="60"/>
                    </a:cubicBezTo>
                    <a:cubicBezTo>
                      <a:pt x="42" y="63"/>
                      <a:pt x="44" y="65"/>
                      <a:pt x="46" y="64"/>
                    </a:cubicBezTo>
                    <a:cubicBezTo>
                      <a:pt x="47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43" name="Freeform 565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424" y="1199"/>
                <a:ext cx="117" cy="265"/>
              </a:xfrm>
              <a:custGeom>
                <a:avLst/>
                <a:gdLst>
                  <a:gd name="T0" fmla="*/ 60 w 49"/>
                  <a:gd name="T1" fmla="*/ 40 h 112"/>
                  <a:gd name="T2" fmla="*/ 81 w 49"/>
                  <a:gd name="T3" fmla="*/ 21 h 112"/>
                  <a:gd name="T4" fmla="*/ 60 w 49"/>
                  <a:gd name="T5" fmla="*/ 0 h 112"/>
                  <a:gd name="T6" fmla="*/ 41 w 49"/>
                  <a:gd name="T7" fmla="*/ 21 h 112"/>
                  <a:gd name="T8" fmla="*/ 60 w 49"/>
                  <a:gd name="T9" fmla="*/ 40 h 112"/>
                  <a:gd name="T10" fmla="*/ 115 w 49"/>
                  <a:gd name="T11" fmla="*/ 140 h 112"/>
                  <a:gd name="T12" fmla="*/ 98 w 49"/>
                  <a:gd name="T13" fmla="*/ 59 h 112"/>
                  <a:gd name="T14" fmla="*/ 88 w 49"/>
                  <a:gd name="T15" fmla="*/ 50 h 112"/>
                  <a:gd name="T16" fmla="*/ 86 w 49"/>
                  <a:gd name="T17" fmla="*/ 50 h 112"/>
                  <a:gd name="T18" fmla="*/ 29 w 49"/>
                  <a:gd name="T19" fmla="*/ 50 h 112"/>
                  <a:gd name="T20" fmla="*/ 24 w 49"/>
                  <a:gd name="T21" fmla="*/ 52 h 112"/>
                  <a:gd name="T22" fmla="*/ 19 w 49"/>
                  <a:gd name="T23" fmla="*/ 59 h 112"/>
                  <a:gd name="T24" fmla="*/ 2 w 49"/>
                  <a:gd name="T25" fmla="*/ 140 h 112"/>
                  <a:gd name="T26" fmla="*/ 7 w 49"/>
                  <a:gd name="T27" fmla="*/ 151 h 112"/>
                  <a:gd name="T28" fmla="*/ 19 w 49"/>
                  <a:gd name="T29" fmla="*/ 142 h 112"/>
                  <a:gd name="T30" fmla="*/ 33 w 49"/>
                  <a:gd name="T31" fmla="*/ 78 h 112"/>
                  <a:gd name="T32" fmla="*/ 33 w 49"/>
                  <a:gd name="T33" fmla="*/ 78 h 112"/>
                  <a:gd name="T34" fmla="*/ 36 w 49"/>
                  <a:gd name="T35" fmla="*/ 163 h 112"/>
                  <a:gd name="T36" fmla="*/ 36 w 49"/>
                  <a:gd name="T37" fmla="*/ 163 h 112"/>
                  <a:gd name="T38" fmla="*/ 36 w 49"/>
                  <a:gd name="T39" fmla="*/ 251 h 112"/>
                  <a:gd name="T40" fmla="*/ 45 w 49"/>
                  <a:gd name="T41" fmla="*/ 265 h 112"/>
                  <a:gd name="T42" fmla="*/ 55 w 49"/>
                  <a:gd name="T43" fmla="*/ 251 h 112"/>
                  <a:gd name="T44" fmla="*/ 55 w 49"/>
                  <a:gd name="T45" fmla="*/ 163 h 112"/>
                  <a:gd name="T46" fmla="*/ 55 w 49"/>
                  <a:gd name="T47" fmla="*/ 163 h 112"/>
                  <a:gd name="T48" fmla="*/ 64 w 49"/>
                  <a:gd name="T49" fmla="*/ 163 h 112"/>
                  <a:gd name="T50" fmla="*/ 64 w 49"/>
                  <a:gd name="T51" fmla="*/ 163 h 112"/>
                  <a:gd name="T52" fmla="*/ 64 w 49"/>
                  <a:gd name="T53" fmla="*/ 251 h 112"/>
                  <a:gd name="T54" fmla="*/ 72 w 49"/>
                  <a:gd name="T55" fmla="*/ 265 h 112"/>
                  <a:gd name="T56" fmla="*/ 81 w 49"/>
                  <a:gd name="T57" fmla="*/ 251 h 112"/>
                  <a:gd name="T58" fmla="*/ 81 w 49"/>
                  <a:gd name="T59" fmla="*/ 163 h 112"/>
                  <a:gd name="T60" fmla="*/ 81 w 49"/>
                  <a:gd name="T61" fmla="*/ 163 h 112"/>
                  <a:gd name="T62" fmla="*/ 81 w 49"/>
                  <a:gd name="T63" fmla="*/ 163 h 112"/>
                  <a:gd name="T64" fmla="*/ 86 w 49"/>
                  <a:gd name="T65" fmla="*/ 80 h 112"/>
                  <a:gd name="T66" fmla="*/ 100 w 49"/>
                  <a:gd name="T67" fmla="*/ 142 h 112"/>
                  <a:gd name="T68" fmla="*/ 110 w 49"/>
                  <a:gd name="T69" fmla="*/ 151 h 112"/>
                  <a:gd name="T70" fmla="*/ 115 w 49"/>
                  <a:gd name="T71" fmla="*/ 140 h 112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49"/>
                  <a:gd name="T109" fmla="*/ 0 h 112"/>
                  <a:gd name="T110" fmla="*/ 49 w 49"/>
                  <a:gd name="T111" fmla="*/ 112 h 112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49" h="112">
                    <a:moveTo>
                      <a:pt x="25" y="17"/>
                    </a:moveTo>
                    <a:cubicBezTo>
                      <a:pt x="30" y="17"/>
                      <a:pt x="34" y="13"/>
                      <a:pt x="34" y="9"/>
                    </a:cubicBezTo>
                    <a:cubicBezTo>
                      <a:pt x="34" y="4"/>
                      <a:pt x="30" y="0"/>
                      <a:pt x="25" y="0"/>
                    </a:cubicBezTo>
                    <a:cubicBezTo>
                      <a:pt x="21" y="0"/>
                      <a:pt x="17" y="4"/>
                      <a:pt x="17" y="9"/>
                    </a:cubicBezTo>
                    <a:cubicBezTo>
                      <a:pt x="17" y="13"/>
                      <a:pt x="21" y="17"/>
                      <a:pt x="25" y="17"/>
                    </a:cubicBezTo>
                    <a:close/>
                    <a:moveTo>
                      <a:pt x="48" y="59"/>
                    </a:moveTo>
                    <a:cubicBezTo>
                      <a:pt x="41" y="25"/>
                      <a:pt x="41" y="25"/>
                      <a:pt x="41" y="25"/>
                    </a:cubicBezTo>
                    <a:cubicBezTo>
                      <a:pt x="40" y="22"/>
                      <a:pt x="38" y="20"/>
                      <a:pt x="37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1" y="21"/>
                      <a:pt x="11" y="21"/>
                      <a:pt x="10" y="22"/>
                    </a:cubicBezTo>
                    <a:cubicBezTo>
                      <a:pt x="9" y="23"/>
                      <a:pt x="8" y="24"/>
                      <a:pt x="8" y="25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62"/>
                      <a:pt x="1" y="64"/>
                      <a:pt x="3" y="64"/>
                    </a:cubicBezTo>
                    <a:cubicBezTo>
                      <a:pt x="5" y="65"/>
                      <a:pt x="7" y="63"/>
                      <a:pt x="8" y="60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5" y="109"/>
                      <a:pt x="17" y="112"/>
                      <a:pt x="19" y="112"/>
                    </a:cubicBezTo>
                    <a:cubicBezTo>
                      <a:pt x="21" y="112"/>
                      <a:pt x="23" y="109"/>
                      <a:pt x="23" y="106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3" y="69"/>
                      <a:pt x="23" y="69"/>
                      <a:pt x="23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69"/>
                      <a:pt x="27" y="69"/>
                      <a:pt x="27" y="69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7" y="109"/>
                      <a:pt x="28" y="112"/>
                      <a:pt x="30" y="112"/>
                    </a:cubicBezTo>
                    <a:cubicBezTo>
                      <a:pt x="32" y="112"/>
                      <a:pt x="34" y="109"/>
                      <a:pt x="34" y="106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36" y="34"/>
                      <a:pt x="36" y="34"/>
                      <a:pt x="36" y="34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2" y="63"/>
                      <a:pt x="44" y="64"/>
                      <a:pt x="46" y="64"/>
                    </a:cubicBezTo>
                    <a:cubicBezTo>
                      <a:pt x="48" y="64"/>
                      <a:pt x="49" y="61"/>
                      <a:pt x="48" y="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44" name="Freeform 566" descr="© INSCALE GmbH, 21.06.2010"/>
              <p:cNvSpPr>
                <a:spLocks noChangeAspect="1" noEditPoints="1"/>
              </p:cNvSpPr>
              <p:nvPr/>
            </p:nvSpPr>
            <p:spPr bwMode="auto">
              <a:xfrm>
                <a:off x="373" y="1222"/>
                <a:ext cx="107" cy="272"/>
              </a:xfrm>
              <a:custGeom>
                <a:avLst/>
                <a:gdLst>
                  <a:gd name="T0" fmla="*/ 54 w 50"/>
                  <a:gd name="T1" fmla="*/ 41 h 126"/>
                  <a:gd name="T2" fmla="*/ 75 w 50"/>
                  <a:gd name="T3" fmla="*/ 22 h 126"/>
                  <a:gd name="T4" fmla="*/ 54 w 50"/>
                  <a:gd name="T5" fmla="*/ 0 h 126"/>
                  <a:gd name="T6" fmla="*/ 32 w 50"/>
                  <a:gd name="T7" fmla="*/ 22 h 126"/>
                  <a:gd name="T8" fmla="*/ 54 w 50"/>
                  <a:gd name="T9" fmla="*/ 41 h 126"/>
                  <a:gd name="T10" fmla="*/ 105 w 50"/>
                  <a:gd name="T11" fmla="*/ 145 h 126"/>
                  <a:gd name="T12" fmla="*/ 88 w 50"/>
                  <a:gd name="T13" fmla="*/ 63 h 126"/>
                  <a:gd name="T14" fmla="*/ 83 w 50"/>
                  <a:gd name="T15" fmla="*/ 54 h 126"/>
                  <a:gd name="T16" fmla="*/ 83 w 50"/>
                  <a:gd name="T17" fmla="*/ 52 h 126"/>
                  <a:gd name="T18" fmla="*/ 81 w 50"/>
                  <a:gd name="T19" fmla="*/ 52 h 126"/>
                  <a:gd name="T20" fmla="*/ 77 w 50"/>
                  <a:gd name="T21" fmla="*/ 50 h 126"/>
                  <a:gd name="T22" fmla="*/ 28 w 50"/>
                  <a:gd name="T23" fmla="*/ 50 h 126"/>
                  <a:gd name="T24" fmla="*/ 21 w 50"/>
                  <a:gd name="T25" fmla="*/ 56 h 126"/>
                  <a:gd name="T26" fmla="*/ 19 w 50"/>
                  <a:gd name="T27" fmla="*/ 63 h 126"/>
                  <a:gd name="T28" fmla="*/ 2 w 50"/>
                  <a:gd name="T29" fmla="*/ 145 h 126"/>
                  <a:gd name="T30" fmla="*/ 9 w 50"/>
                  <a:gd name="T31" fmla="*/ 158 h 126"/>
                  <a:gd name="T32" fmla="*/ 19 w 50"/>
                  <a:gd name="T33" fmla="*/ 147 h 126"/>
                  <a:gd name="T34" fmla="*/ 32 w 50"/>
                  <a:gd name="T35" fmla="*/ 89 h 126"/>
                  <a:gd name="T36" fmla="*/ 34 w 50"/>
                  <a:gd name="T37" fmla="*/ 104 h 126"/>
                  <a:gd name="T38" fmla="*/ 17 w 50"/>
                  <a:gd name="T39" fmla="*/ 194 h 126"/>
                  <a:gd name="T40" fmla="*/ 34 w 50"/>
                  <a:gd name="T41" fmla="*/ 194 h 126"/>
                  <a:gd name="T42" fmla="*/ 34 w 50"/>
                  <a:gd name="T43" fmla="*/ 259 h 126"/>
                  <a:gd name="T44" fmla="*/ 43 w 50"/>
                  <a:gd name="T45" fmla="*/ 272 h 126"/>
                  <a:gd name="T46" fmla="*/ 51 w 50"/>
                  <a:gd name="T47" fmla="*/ 259 h 126"/>
                  <a:gd name="T48" fmla="*/ 51 w 50"/>
                  <a:gd name="T49" fmla="*/ 194 h 126"/>
                  <a:gd name="T50" fmla="*/ 58 w 50"/>
                  <a:gd name="T51" fmla="*/ 194 h 126"/>
                  <a:gd name="T52" fmla="*/ 58 w 50"/>
                  <a:gd name="T53" fmla="*/ 259 h 126"/>
                  <a:gd name="T54" fmla="*/ 66 w 50"/>
                  <a:gd name="T55" fmla="*/ 272 h 126"/>
                  <a:gd name="T56" fmla="*/ 75 w 50"/>
                  <a:gd name="T57" fmla="*/ 259 h 126"/>
                  <a:gd name="T58" fmla="*/ 75 w 50"/>
                  <a:gd name="T59" fmla="*/ 194 h 126"/>
                  <a:gd name="T60" fmla="*/ 90 w 50"/>
                  <a:gd name="T61" fmla="*/ 194 h 126"/>
                  <a:gd name="T62" fmla="*/ 75 w 50"/>
                  <a:gd name="T63" fmla="*/ 104 h 126"/>
                  <a:gd name="T64" fmla="*/ 77 w 50"/>
                  <a:gd name="T65" fmla="*/ 89 h 126"/>
                  <a:gd name="T66" fmla="*/ 90 w 50"/>
                  <a:gd name="T67" fmla="*/ 147 h 126"/>
                  <a:gd name="T68" fmla="*/ 101 w 50"/>
                  <a:gd name="T69" fmla="*/ 158 h 126"/>
                  <a:gd name="T70" fmla="*/ 105 w 50"/>
                  <a:gd name="T71" fmla="*/ 145 h 12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50"/>
                  <a:gd name="T109" fmla="*/ 0 h 126"/>
                  <a:gd name="T110" fmla="*/ 50 w 50"/>
                  <a:gd name="T111" fmla="*/ 126 h 12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50" h="126">
                    <a:moveTo>
                      <a:pt x="25" y="19"/>
                    </a:moveTo>
                    <a:cubicBezTo>
                      <a:pt x="30" y="19"/>
                      <a:pt x="35" y="15"/>
                      <a:pt x="35" y="10"/>
                    </a:cubicBezTo>
                    <a:cubicBezTo>
                      <a:pt x="35" y="4"/>
                      <a:pt x="30" y="0"/>
                      <a:pt x="25" y="0"/>
                    </a:cubicBezTo>
                    <a:cubicBezTo>
                      <a:pt x="19" y="0"/>
                      <a:pt x="15" y="4"/>
                      <a:pt x="15" y="10"/>
                    </a:cubicBezTo>
                    <a:cubicBezTo>
                      <a:pt x="15" y="15"/>
                      <a:pt x="19" y="19"/>
                      <a:pt x="25" y="19"/>
                    </a:cubicBezTo>
                    <a:close/>
                    <a:moveTo>
                      <a:pt x="49" y="67"/>
                    </a:moveTo>
                    <a:cubicBezTo>
                      <a:pt x="41" y="29"/>
                      <a:pt x="41" y="29"/>
                      <a:pt x="41" y="29"/>
                    </a:cubicBezTo>
                    <a:cubicBezTo>
                      <a:pt x="41" y="27"/>
                      <a:pt x="40" y="25"/>
                      <a:pt x="39" y="25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38" y="24"/>
                      <a:pt x="37" y="23"/>
                      <a:pt x="36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2" y="23"/>
                      <a:pt x="11" y="25"/>
                      <a:pt x="10" y="26"/>
                    </a:cubicBezTo>
                    <a:cubicBezTo>
                      <a:pt x="10" y="27"/>
                      <a:pt x="10" y="28"/>
                      <a:pt x="9" y="29"/>
                    </a:cubicBezTo>
                    <a:cubicBezTo>
                      <a:pt x="1" y="67"/>
                      <a:pt x="1" y="67"/>
                      <a:pt x="1" y="67"/>
                    </a:cubicBezTo>
                    <a:cubicBezTo>
                      <a:pt x="0" y="70"/>
                      <a:pt x="2" y="72"/>
                      <a:pt x="4" y="73"/>
                    </a:cubicBezTo>
                    <a:cubicBezTo>
                      <a:pt x="6" y="73"/>
                      <a:pt x="8" y="71"/>
                      <a:pt x="9" y="68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16" y="48"/>
                      <a:pt x="16" y="48"/>
                      <a:pt x="16" y="48"/>
                    </a:cubicBezTo>
                    <a:cubicBezTo>
                      <a:pt x="8" y="90"/>
                      <a:pt x="8" y="90"/>
                      <a:pt x="8" y="90"/>
                    </a:cubicBezTo>
                    <a:cubicBezTo>
                      <a:pt x="16" y="90"/>
                      <a:pt x="16" y="90"/>
                      <a:pt x="16" y="9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6" y="123"/>
                      <a:pt x="18" y="126"/>
                      <a:pt x="20" y="126"/>
                    </a:cubicBezTo>
                    <a:cubicBezTo>
                      <a:pt x="22" y="126"/>
                      <a:pt x="24" y="123"/>
                      <a:pt x="24" y="120"/>
                    </a:cubicBezTo>
                    <a:cubicBezTo>
                      <a:pt x="24" y="90"/>
                      <a:pt x="24" y="90"/>
                      <a:pt x="24" y="90"/>
                    </a:cubicBezTo>
                    <a:cubicBezTo>
                      <a:pt x="27" y="90"/>
                      <a:pt x="27" y="90"/>
                      <a:pt x="27" y="90"/>
                    </a:cubicBezTo>
                    <a:cubicBezTo>
                      <a:pt x="27" y="120"/>
                      <a:pt x="27" y="120"/>
                      <a:pt x="27" y="120"/>
                    </a:cubicBezTo>
                    <a:cubicBezTo>
                      <a:pt x="27" y="123"/>
                      <a:pt x="29" y="126"/>
                      <a:pt x="31" y="126"/>
                    </a:cubicBezTo>
                    <a:cubicBezTo>
                      <a:pt x="34" y="126"/>
                      <a:pt x="35" y="123"/>
                      <a:pt x="35" y="120"/>
                    </a:cubicBezTo>
                    <a:cubicBezTo>
                      <a:pt x="35" y="90"/>
                      <a:pt x="35" y="90"/>
                      <a:pt x="35" y="90"/>
                    </a:cubicBezTo>
                    <a:cubicBezTo>
                      <a:pt x="42" y="90"/>
                      <a:pt x="42" y="90"/>
                      <a:pt x="42" y="90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1"/>
                      <a:pt x="36" y="41"/>
                      <a:pt x="36" y="41"/>
                    </a:cubicBezTo>
                    <a:cubicBezTo>
                      <a:pt x="42" y="68"/>
                      <a:pt x="42" y="68"/>
                      <a:pt x="42" y="68"/>
                    </a:cubicBezTo>
                    <a:cubicBezTo>
                      <a:pt x="42" y="71"/>
                      <a:pt x="45" y="73"/>
                      <a:pt x="47" y="73"/>
                    </a:cubicBezTo>
                    <a:cubicBezTo>
                      <a:pt x="49" y="72"/>
                      <a:pt x="50" y="70"/>
                      <a:pt x="49" y="67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48" name="Csoportba foglalás 47"/>
          <p:cNvGrpSpPr>
            <a:grpSpLocks/>
          </p:cNvGrpSpPr>
          <p:nvPr/>
        </p:nvGrpSpPr>
        <p:grpSpPr bwMode="auto">
          <a:xfrm>
            <a:off x="117475" y="5410200"/>
            <a:ext cx="417513" cy="777875"/>
            <a:chOff x="4619625" y="2030413"/>
            <a:chExt cx="4391025" cy="2998787"/>
          </a:xfrm>
        </p:grpSpPr>
        <p:grpSp>
          <p:nvGrpSpPr>
            <p:cNvPr id="76858" name="Group 8"/>
            <p:cNvGrpSpPr>
              <a:grpSpLocks/>
            </p:cNvGrpSpPr>
            <p:nvPr/>
          </p:nvGrpSpPr>
          <p:grpSpPr bwMode="auto">
            <a:xfrm>
              <a:off x="5599113" y="2030413"/>
              <a:ext cx="2271712" cy="2998787"/>
              <a:chOff x="3243" y="1548"/>
              <a:chExt cx="1431" cy="1889"/>
            </a:xfrm>
          </p:grpSpPr>
          <p:grpSp>
            <p:nvGrpSpPr>
              <p:cNvPr id="76881" name="Group 9"/>
              <p:cNvGrpSpPr>
                <a:grpSpLocks/>
              </p:cNvGrpSpPr>
              <p:nvPr/>
            </p:nvGrpSpPr>
            <p:grpSpPr bwMode="auto">
              <a:xfrm rot="220837">
                <a:off x="3478" y="1548"/>
                <a:ext cx="1196" cy="1712"/>
                <a:chOff x="728" y="1935"/>
                <a:chExt cx="1196" cy="1712"/>
              </a:xfrm>
            </p:grpSpPr>
            <p:sp>
              <p:nvSpPr>
                <p:cNvPr id="76883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84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85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86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87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88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89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90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6882" name="Picture 9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43" y="3236"/>
                <a:ext cx="143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6859" name="Group 19"/>
            <p:cNvGrpSpPr>
              <a:grpSpLocks/>
            </p:cNvGrpSpPr>
            <p:nvPr/>
          </p:nvGrpSpPr>
          <p:grpSpPr bwMode="auto">
            <a:xfrm>
              <a:off x="7513638" y="2170113"/>
              <a:ext cx="1497012" cy="1865312"/>
              <a:chOff x="4449" y="1636"/>
              <a:chExt cx="943" cy="1175"/>
            </a:xfrm>
          </p:grpSpPr>
          <p:grpSp>
            <p:nvGrpSpPr>
              <p:cNvPr id="76871" name="Group 20"/>
              <p:cNvGrpSpPr>
                <a:grpSpLocks/>
              </p:cNvGrpSpPr>
              <p:nvPr/>
            </p:nvGrpSpPr>
            <p:grpSpPr bwMode="auto">
              <a:xfrm rot="733683">
                <a:off x="4674" y="1636"/>
                <a:ext cx="718" cy="1028"/>
                <a:chOff x="728" y="1935"/>
                <a:chExt cx="1196" cy="1712"/>
              </a:xfrm>
            </p:grpSpPr>
            <p:sp>
              <p:nvSpPr>
                <p:cNvPr id="76873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74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75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76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77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78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79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80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6872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49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6860" name="Group 30"/>
            <p:cNvGrpSpPr>
              <a:grpSpLocks/>
            </p:cNvGrpSpPr>
            <p:nvPr/>
          </p:nvGrpSpPr>
          <p:grpSpPr bwMode="auto">
            <a:xfrm>
              <a:off x="4619625" y="2225675"/>
              <a:ext cx="1487488" cy="1809750"/>
              <a:chOff x="2626" y="1671"/>
              <a:chExt cx="937" cy="1140"/>
            </a:xfrm>
          </p:grpSpPr>
          <p:grpSp>
            <p:nvGrpSpPr>
              <p:cNvPr id="76861" name="Group 31"/>
              <p:cNvGrpSpPr>
                <a:grpSpLocks/>
              </p:cNvGrpSpPr>
              <p:nvPr/>
            </p:nvGrpSpPr>
            <p:grpSpPr bwMode="auto">
              <a:xfrm rot="-899113">
                <a:off x="2673" y="1671"/>
                <a:ext cx="718" cy="1028"/>
                <a:chOff x="728" y="1935"/>
                <a:chExt cx="1196" cy="1712"/>
              </a:xfrm>
            </p:grpSpPr>
            <p:sp>
              <p:nvSpPr>
                <p:cNvPr id="76863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64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65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66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67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68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69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6870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6862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26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2" name="Szövegdoboz 81"/>
          <p:cNvSpPr txBox="1">
            <a:spLocks noChangeArrowheads="1"/>
          </p:cNvSpPr>
          <p:nvPr/>
        </p:nvSpPr>
        <p:spPr bwMode="auto">
          <a:xfrm>
            <a:off x="574675" y="5357813"/>
            <a:ext cx="25495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hu-HU" altLang="hu-HU" sz="1400">
                <a:latin typeface="Arial Narrow" pitchFamily="34" charset="0"/>
              </a:rPr>
              <a:t>Melyik faktor határozza meg jobban a HVG népszerűségét: a felsőfokú végzettség vagy a lakhely típusa?</a:t>
            </a:r>
          </a:p>
        </p:txBody>
      </p:sp>
      <p:sp>
        <p:nvSpPr>
          <p:cNvPr id="83" name="Szövegdoboz 82"/>
          <p:cNvSpPr txBox="1"/>
          <p:nvPr/>
        </p:nvSpPr>
        <p:spPr>
          <a:xfrm>
            <a:off x="2930856" y="5300700"/>
            <a:ext cx="1666558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166,7</a:t>
            </a:r>
          </a:p>
        </p:txBody>
      </p:sp>
      <p:sp>
        <p:nvSpPr>
          <p:cNvPr id="84" name="Szövegdoboz 83"/>
          <p:cNvSpPr txBox="1"/>
          <p:nvPr/>
        </p:nvSpPr>
        <p:spPr>
          <a:xfrm>
            <a:off x="4876800" y="5300259"/>
            <a:ext cx="2098344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120,0</a:t>
            </a:r>
          </a:p>
        </p:txBody>
      </p:sp>
      <p:grpSp>
        <p:nvGrpSpPr>
          <p:cNvPr id="85" name="Group 877" descr="© INSCALE GmbH, 21.06.2010"/>
          <p:cNvGrpSpPr>
            <a:grpSpLocks/>
          </p:cNvGrpSpPr>
          <p:nvPr/>
        </p:nvGrpSpPr>
        <p:grpSpPr bwMode="auto">
          <a:xfrm>
            <a:off x="4177352" y="2398767"/>
            <a:ext cx="585309" cy="601663"/>
            <a:chOff x="179" y="2217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86" name="Group 876"/>
            <p:cNvGrpSpPr>
              <a:grpSpLocks/>
            </p:cNvGrpSpPr>
            <p:nvPr/>
          </p:nvGrpSpPr>
          <p:grpSpPr bwMode="auto">
            <a:xfrm>
              <a:off x="179" y="2217"/>
              <a:ext cx="498" cy="498"/>
              <a:chOff x="179" y="2217"/>
              <a:chExt cx="498" cy="498"/>
            </a:xfrm>
          </p:grpSpPr>
          <p:sp>
            <p:nvSpPr>
              <p:cNvPr id="97" name="Oval 227" descr="© INSCALE GmbH, 21.06.2010"/>
              <p:cNvSpPr>
                <a:spLocks noChangeArrowheads="1"/>
              </p:cNvSpPr>
              <p:nvPr/>
            </p:nvSpPr>
            <p:spPr bwMode="gray">
              <a:xfrm>
                <a:off x="179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98" name="Oval 228" descr="© INSCALE GmbH, 21.06.2010"/>
              <p:cNvSpPr>
                <a:spLocks noChangeArrowheads="1"/>
              </p:cNvSpPr>
              <p:nvPr/>
            </p:nvSpPr>
            <p:spPr bwMode="gray">
              <a:xfrm>
                <a:off x="195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99" name="Freeform 229" descr="© INSCALE GmbH, 21.06.2010"/>
              <p:cNvSpPr>
                <a:spLocks/>
              </p:cNvSpPr>
              <p:nvPr/>
            </p:nvSpPr>
            <p:spPr bwMode="gray">
              <a:xfrm>
                <a:off x="195" y="2233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grpSp>
          <p:nvGrpSpPr>
            <p:cNvPr id="87" name="Group 875"/>
            <p:cNvGrpSpPr>
              <a:grpSpLocks/>
            </p:cNvGrpSpPr>
            <p:nvPr/>
          </p:nvGrpSpPr>
          <p:grpSpPr bwMode="auto">
            <a:xfrm>
              <a:off x="247" y="2301"/>
              <a:ext cx="364" cy="305"/>
              <a:chOff x="247" y="2301"/>
              <a:chExt cx="364" cy="305"/>
            </a:xfrm>
          </p:grpSpPr>
          <p:sp>
            <p:nvSpPr>
              <p:cNvPr id="88" name="Freeform 231" descr="© INSCALE GmbH, 21.06.2010"/>
              <p:cNvSpPr>
                <a:spLocks/>
              </p:cNvSpPr>
              <p:nvPr/>
            </p:nvSpPr>
            <p:spPr bwMode="gray">
              <a:xfrm>
                <a:off x="495" y="2384"/>
                <a:ext cx="45" cy="155"/>
              </a:xfrm>
              <a:custGeom>
                <a:avLst/>
                <a:gdLst>
                  <a:gd name="T0" fmla="*/ 27 w 395"/>
                  <a:gd name="T1" fmla="*/ 0 h 1369"/>
                  <a:gd name="T2" fmla="*/ 18 w 395"/>
                  <a:gd name="T3" fmla="*/ 0 h 1369"/>
                  <a:gd name="T4" fmla="*/ 0 w 395"/>
                  <a:gd name="T5" fmla="*/ 13 h 1369"/>
                  <a:gd name="T6" fmla="*/ 0 w 395"/>
                  <a:gd name="T7" fmla="*/ 142 h 1369"/>
                  <a:gd name="T8" fmla="*/ 18 w 395"/>
                  <a:gd name="T9" fmla="*/ 155 h 1369"/>
                  <a:gd name="T10" fmla="*/ 27 w 395"/>
                  <a:gd name="T11" fmla="*/ 155 h 1369"/>
                  <a:gd name="T12" fmla="*/ 45 w 395"/>
                  <a:gd name="T13" fmla="*/ 142 h 1369"/>
                  <a:gd name="T14" fmla="*/ 45 w 395"/>
                  <a:gd name="T15" fmla="*/ 13 h 1369"/>
                  <a:gd name="T16" fmla="*/ 27 w 395"/>
                  <a:gd name="T17" fmla="*/ 0 h 1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5"/>
                  <a:gd name="T28" fmla="*/ 0 h 1369"/>
                  <a:gd name="T29" fmla="*/ 395 w 395"/>
                  <a:gd name="T30" fmla="*/ 1369 h 13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5" h="1369">
                    <a:moveTo>
                      <a:pt x="238" y="0"/>
                    </a:move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0" y="52"/>
                      <a:pt x="0" y="118"/>
                    </a:cubicBezTo>
                    <a:cubicBezTo>
                      <a:pt x="0" y="1251"/>
                      <a:pt x="0" y="1251"/>
                      <a:pt x="0" y="1251"/>
                    </a:cubicBezTo>
                    <a:cubicBezTo>
                      <a:pt x="0" y="1317"/>
                      <a:pt x="70" y="1369"/>
                      <a:pt x="157" y="1369"/>
                    </a:cubicBezTo>
                    <a:cubicBezTo>
                      <a:pt x="238" y="1369"/>
                      <a:pt x="238" y="1369"/>
                      <a:pt x="238" y="1369"/>
                    </a:cubicBezTo>
                    <a:cubicBezTo>
                      <a:pt x="325" y="1369"/>
                      <a:pt x="395" y="1317"/>
                      <a:pt x="395" y="1251"/>
                    </a:cubicBezTo>
                    <a:cubicBezTo>
                      <a:pt x="395" y="118"/>
                      <a:pt x="395" y="118"/>
                      <a:pt x="395" y="118"/>
                    </a:cubicBezTo>
                    <a:cubicBezTo>
                      <a:pt x="395" y="52"/>
                      <a:pt x="325" y="0"/>
                      <a:pt x="2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89" name="Freeform 232" descr="© INSCALE GmbH, 21.06.2010"/>
              <p:cNvSpPr>
                <a:spLocks/>
              </p:cNvSpPr>
              <p:nvPr/>
            </p:nvSpPr>
            <p:spPr bwMode="gray">
              <a:xfrm>
                <a:off x="404" y="2384"/>
                <a:ext cx="45" cy="155"/>
              </a:xfrm>
              <a:custGeom>
                <a:avLst/>
                <a:gdLst>
                  <a:gd name="T0" fmla="*/ 27 w 395"/>
                  <a:gd name="T1" fmla="*/ 0 h 1369"/>
                  <a:gd name="T2" fmla="*/ 18 w 395"/>
                  <a:gd name="T3" fmla="*/ 0 h 1369"/>
                  <a:gd name="T4" fmla="*/ 0 w 395"/>
                  <a:gd name="T5" fmla="*/ 13 h 1369"/>
                  <a:gd name="T6" fmla="*/ 0 w 395"/>
                  <a:gd name="T7" fmla="*/ 142 h 1369"/>
                  <a:gd name="T8" fmla="*/ 18 w 395"/>
                  <a:gd name="T9" fmla="*/ 155 h 1369"/>
                  <a:gd name="T10" fmla="*/ 27 w 395"/>
                  <a:gd name="T11" fmla="*/ 155 h 1369"/>
                  <a:gd name="T12" fmla="*/ 45 w 395"/>
                  <a:gd name="T13" fmla="*/ 142 h 1369"/>
                  <a:gd name="T14" fmla="*/ 45 w 395"/>
                  <a:gd name="T15" fmla="*/ 13 h 1369"/>
                  <a:gd name="T16" fmla="*/ 27 w 395"/>
                  <a:gd name="T17" fmla="*/ 0 h 1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5"/>
                  <a:gd name="T28" fmla="*/ 0 h 1369"/>
                  <a:gd name="T29" fmla="*/ 395 w 395"/>
                  <a:gd name="T30" fmla="*/ 1369 h 13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5" h="1369">
                    <a:moveTo>
                      <a:pt x="238" y="0"/>
                    </a:move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0" y="52"/>
                      <a:pt x="0" y="118"/>
                    </a:cubicBezTo>
                    <a:cubicBezTo>
                      <a:pt x="0" y="1251"/>
                      <a:pt x="0" y="1251"/>
                      <a:pt x="0" y="1251"/>
                    </a:cubicBezTo>
                    <a:cubicBezTo>
                      <a:pt x="0" y="1317"/>
                      <a:pt x="70" y="1369"/>
                      <a:pt x="157" y="1369"/>
                    </a:cubicBezTo>
                    <a:cubicBezTo>
                      <a:pt x="238" y="1369"/>
                      <a:pt x="238" y="1369"/>
                      <a:pt x="238" y="1369"/>
                    </a:cubicBezTo>
                    <a:cubicBezTo>
                      <a:pt x="325" y="1369"/>
                      <a:pt x="395" y="1317"/>
                      <a:pt x="395" y="1251"/>
                    </a:cubicBezTo>
                    <a:cubicBezTo>
                      <a:pt x="395" y="118"/>
                      <a:pt x="395" y="118"/>
                      <a:pt x="395" y="118"/>
                    </a:cubicBezTo>
                    <a:cubicBezTo>
                      <a:pt x="395" y="52"/>
                      <a:pt x="325" y="0"/>
                      <a:pt x="2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0" name="Freeform 233" descr="© INSCALE GmbH, 21.06.2010"/>
              <p:cNvSpPr>
                <a:spLocks/>
              </p:cNvSpPr>
              <p:nvPr/>
            </p:nvSpPr>
            <p:spPr bwMode="gray">
              <a:xfrm>
                <a:off x="313" y="2384"/>
                <a:ext cx="44" cy="155"/>
              </a:xfrm>
              <a:custGeom>
                <a:avLst/>
                <a:gdLst>
                  <a:gd name="T0" fmla="*/ 27 w 395"/>
                  <a:gd name="T1" fmla="*/ 0 h 1369"/>
                  <a:gd name="T2" fmla="*/ 17 w 395"/>
                  <a:gd name="T3" fmla="*/ 0 h 1369"/>
                  <a:gd name="T4" fmla="*/ 0 w 395"/>
                  <a:gd name="T5" fmla="*/ 13 h 1369"/>
                  <a:gd name="T6" fmla="*/ 0 w 395"/>
                  <a:gd name="T7" fmla="*/ 142 h 1369"/>
                  <a:gd name="T8" fmla="*/ 17 w 395"/>
                  <a:gd name="T9" fmla="*/ 155 h 1369"/>
                  <a:gd name="T10" fmla="*/ 27 w 395"/>
                  <a:gd name="T11" fmla="*/ 155 h 1369"/>
                  <a:gd name="T12" fmla="*/ 44 w 395"/>
                  <a:gd name="T13" fmla="*/ 142 h 1369"/>
                  <a:gd name="T14" fmla="*/ 44 w 395"/>
                  <a:gd name="T15" fmla="*/ 13 h 1369"/>
                  <a:gd name="T16" fmla="*/ 27 w 395"/>
                  <a:gd name="T17" fmla="*/ 0 h 1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5"/>
                  <a:gd name="T28" fmla="*/ 0 h 1369"/>
                  <a:gd name="T29" fmla="*/ 395 w 395"/>
                  <a:gd name="T30" fmla="*/ 1369 h 13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5" h="1369">
                    <a:moveTo>
                      <a:pt x="238" y="0"/>
                    </a:move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0" y="52"/>
                      <a:pt x="0" y="118"/>
                    </a:cubicBezTo>
                    <a:cubicBezTo>
                      <a:pt x="0" y="1251"/>
                      <a:pt x="0" y="1251"/>
                      <a:pt x="0" y="1251"/>
                    </a:cubicBezTo>
                    <a:cubicBezTo>
                      <a:pt x="0" y="1317"/>
                      <a:pt x="70" y="1369"/>
                      <a:pt x="157" y="1369"/>
                    </a:cubicBezTo>
                    <a:cubicBezTo>
                      <a:pt x="238" y="1369"/>
                      <a:pt x="238" y="1369"/>
                      <a:pt x="238" y="1369"/>
                    </a:cubicBezTo>
                    <a:cubicBezTo>
                      <a:pt x="325" y="1369"/>
                      <a:pt x="395" y="1317"/>
                      <a:pt x="395" y="1251"/>
                    </a:cubicBezTo>
                    <a:cubicBezTo>
                      <a:pt x="395" y="118"/>
                      <a:pt x="395" y="118"/>
                      <a:pt x="395" y="118"/>
                    </a:cubicBezTo>
                    <a:cubicBezTo>
                      <a:pt x="395" y="52"/>
                      <a:pt x="325" y="0"/>
                      <a:pt x="2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1" name="Freeform 234" descr="© INSCALE GmbH, 21.06.2010"/>
              <p:cNvSpPr>
                <a:spLocks/>
              </p:cNvSpPr>
              <p:nvPr/>
            </p:nvSpPr>
            <p:spPr bwMode="gray">
              <a:xfrm>
                <a:off x="377" y="2596"/>
                <a:ext cx="99" cy="10"/>
              </a:xfrm>
              <a:custGeom>
                <a:avLst/>
                <a:gdLst>
                  <a:gd name="T0" fmla="*/ 0 w 865"/>
                  <a:gd name="T1" fmla="*/ 1 h 84"/>
                  <a:gd name="T2" fmla="*/ 0 w 865"/>
                  <a:gd name="T3" fmla="*/ 9 h 84"/>
                  <a:gd name="T4" fmla="*/ 7 w 865"/>
                  <a:gd name="T5" fmla="*/ 10 h 84"/>
                  <a:gd name="T6" fmla="*/ 92 w 865"/>
                  <a:gd name="T7" fmla="*/ 10 h 84"/>
                  <a:gd name="T8" fmla="*/ 99 w 865"/>
                  <a:gd name="T9" fmla="*/ 9 h 84"/>
                  <a:gd name="T10" fmla="*/ 99 w 865"/>
                  <a:gd name="T11" fmla="*/ 1 h 84"/>
                  <a:gd name="T12" fmla="*/ 92 w 865"/>
                  <a:gd name="T13" fmla="*/ 0 h 84"/>
                  <a:gd name="T14" fmla="*/ 7 w 865"/>
                  <a:gd name="T15" fmla="*/ 0 h 84"/>
                  <a:gd name="T16" fmla="*/ 0 w 865"/>
                  <a:gd name="T17" fmla="*/ 1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84"/>
                  <a:gd name="T29" fmla="*/ 865 w 865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84">
                    <a:moveTo>
                      <a:pt x="0" y="11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9"/>
                      <a:pt x="26" y="84"/>
                      <a:pt x="58" y="84"/>
                    </a:cubicBezTo>
                    <a:cubicBezTo>
                      <a:pt x="807" y="84"/>
                      <a:pt x="807" y="84"/>
                      <a:pt x="807" y="84"/>
                    </a:cubicBezTo>
                    <a:cubicBezTo>
                      <a:pt x="839" y="84"/>
                      <a:pt x="865" y="79"/>
                      <a:pt x="865" y="73"/>
                    </a:cubicBezTo>
                    <a:cubicBezTo>
                      <a:pt x="865" y="11"/>
                      <a:pt x="865" y="11"/>
                      <a:pt x="865" y="11"/>
                    </a:cubicBezTo>
                    <a:cubicBezTo>
                      <a:pt x="865" y="5"/>
                      <a:pt x="839" y="0"/>
                      <a:pt x="80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6" y="0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2" name="Freeform 235" descr="© INSCALE GmbH, 21.06.2010"/>
              <p:cNvSpPr>
                <a:spLocks/>
              </p:cNvSpPr>
              <p:nvPr/>
            </p:nvSpPr>
            <p:spPr bwMode="gray">
              <a:xfrm>
                <a:off x="377" y="2546"/>
                <a:ext cx="99" cy="9"/>
              </a:xfrm>
              <a:custGeom>
                <a:avLst/>
                <a:gdLst>
                  <a:gd name="T0" fmla="*/ 0 w 865"/>
                  <a:gd name="T1" fmla="*/ 1 h 84"/>
                  <a:gd name="T2" fmla="*/ 0 w 865"/>
                  <a:gd name="T3" fmla="*/ 8 h 84"/>
                  <a:gd name="T4" fmla="*/ 7 w 865"/>
                  <a:gd name="T5" fmla="*/ 9 h 84"/>
                  <a:gd name="T6" fmla="*/ 92 w 865"/>
                  <a:gd name="T7" fmla="*/ 9 h 84"/>
                  <a:gd name="T8" fmla="*/ 99 w 865"/>
                  <a:gd name="T9" fmla="*/ 8 h 84"/>
                  <a:gd name="T10" fmla="*/ 99 w 865"/>
                  <a:gd name="T11" fmla="*/ 1 h 84"/>
                  <a:gd name="T12" fmla="*/ 92 w 865"/>
                  <a:gd name="T13" fmla="*/ 0 h 84"/>
                  <a:gd name="T14" fmla="*/ 7 w 865"/>
                  <a:gd name="T15" fmla="*/ 0 h 84"/>
                  <a:gd name="T16" fmla="*/ 0 w 865"/>
                  <a:gd name="T17" fmla="*/ 1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84"/>
                  <a:gd name="T29" fmla="*/ 865 w 865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84">
                    <a:moveTo>
                      <a:pt x="0" y="11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9"/>
                      <a:pt x="26" y="84"/>
                      <a:pt x="58" y="84"/>
                    </a:cubicBezTo>
                    <a:cubicBezTo>
                      <a:pt x="807" y="84"/>
                      <a:pt x="807" y="84"/>
                      <a:pt x="807" y="84"/>
                    </a:cubicBezTo>
                    <a:cubicBezTo>
                      <a:pt x="839" y="84"/>
                      <a:pt x="865" y="79"/>
                      <a:pt x="865" y="73"/>
                    </a:cubicBezTo>
                    <a:cubicBezTo>
                      <a:pt x="865" y="11"/>
                      <a:pt x="865" y="11"/>
                      <a:pt x="865" y="11"/>
                    </a:cubicBezTo>
                    <a:cubicBezTo>
                      <a:pt x="865" y="5"/>
                      <a:pt x="839" y="0"/>
                      <a:pt x="80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6" y="0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3" name="Freeform 236" descr="© INSCALE GmbH, 21.06.2010"/>
              <p:cNvSpPr>
                <a:spLocks/>
              </p:cNvSpPr>
              <p:nvPr/>
            </p:nvSpPr>
            <p:spPr bwMode="gray">
              <a:xfrm>
                <a:off x="377" y="2571"/>
                <a:ext cx="99" cy="9"/>
              </a:xfrm>
              <a:custGeom>
                <a:avLst/>
                <a:gdLst>
                  <a:gd name="T0" fmla="*/ 0 w 865"/>
                  <a:gd name="T1" fmla="*/ 1 h 84"/>
                  <a:gd name="T2" fmla="*/ 0 w 865"/>
                  <a:gd name="T3" fmla="*/ 8 h 84"/>
                  <a:gd name="T4" fmla="*/ 7 w 865"/>
                  <a:gd name="T5" fmla="*/ 9 h 84"/>
                  <a:gd name="T6" fmla="*/ 92 w 865"/>
                  <a:gd name="T7" fmla="*/ 9 h 84"/>
                  <a:gd name="T8" fmla="*/ 99 w 865"/>
                  <a:gd name="T9" fmla="*/ 8 h 84"/>
                  <a:gd name="T10" fmla="*/ 99 w 865"/>
                  <a:gd name="T11" fmla="*/ 1 h 84"/>
                  <a:gd name="T12" fmla="*/ 92 w 865"/>
                  <a:gd name="T13" fmla="*/ 0 h 84"/>
                  <a:gd name="T14" fmla="*/ 7 w 865"/>
                  <a:gd name="T15" fmla="*/ 0 h 84"/>
                  <a:gd name="T16" fmla="*/ 0 w 865"/>
                  <a:gd name="T17" fmla="*/ 1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84"/>
                  <a:gd name="T29" fmla="*/ 865 w 865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84">
                    <a:moveTo>
                      <a:pt x="0" y="11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9"/>
                      <a:pt x="26" y="84"/>
                      <a:pt x="58" y="84"/>
                    </a:cubicBezTo>
                    <a:cubicBezTo>
                      <a:pt x="807" y="84"/>
                      <a:pt x="807" y="84"/>
                      <a:pt x="807" y="84"/>
                    </a:cubicBezTo>
                    <a:cubicBezTo>
                      <a:pt x="839" y="84"/>
                      <a:pt x="865" y="79"/>
                      <a:pt x="865" y="73"/>
                    </a:cubicBezTo>
                    <a:cubicBezTo>
                      <a:pt x="865" y="11"/>
                      <a:pt x="865" y="11"/>
                      <a:pt x="865" y="11"/>
                    </a:cubicBezTo>
                    <a:cubicBezTo>
                      <a:pt x="865" y="5"/>
                      <a:pt x="839" y="0"/>
                      <a:pt x="80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6" y="0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4" name="Freeform 237" descr="© INSCALE GmbH, 21.06.2010"/>
              <p:cNvSpPr>
                <a:spLocks/>
              </p:cNvSpPr>
              <p:nvPr/>
            </p:nvSpPr>
            <p:spPr bwMode="gray">
              <a:xfrm>
                <a:off x="484" y="2546"/>
                <a:ext cx="114" cy="60"/>
              </a:xfrm>
              <a:custGeom>
                <a:avLst/>
                <a:gdLst>
                  <a:gd name="T0" fmla="*/ 0 w 998"/>
                  <a:gd name="T1" fmla="*/ 8 h 530"/>
                  <a:gd name="T2" fmla="*/ 0 w 998"/>
                  <a:gd name="T3" fmla="*/ 52 h 530"/>
                  <a:gd name="T4" fmla="*/ 8 w 998"/>
                  <a:gd name="T5" fmla="*/ 60 h 530"/>
                  <a:gd name="T6" fmla="*/ 106 w 998"/>
                  <a:gd name="T7" fmla="*/ 60 h 530"/>
                  <a:gd name="T8" fmla="*/ 114 w 998"/>
                  <a:gd name="T9" fmla="*/ 52 h 530"/>
                  <a:gd name="T10" fmla="*/ 114 w 998"/>
                  <a:gd name="T11" fmla="*/ 8 h 530"/>
                  <a:gd name="T12" fmla="*/ 106 w 998"/>
                  <a:gd name="T13" fmla="*/ 0 h 530"/>
                  <a:gd name="T14" fmla="*/ 8 w 998"/>
                  <a:gd name="T15" fmla="*/ 0 h 530"/>
                  <a:gd name="T16" fmla="*/ 0 w 998"/>
                  <a:gd name="T17" fmla="*/ 8 h 5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98"/>
                  <a:gd name="T28" fmla="*/ 0 h 530"/>
                  <a:gd name="T29" fmla="*/ 998 w 998"/>
                  <a:gd name="T30" fmla="*/ 530 h 5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98" h="530">
                    <a:moveTo>
                      <a:pt x="0" y="70"/>
                    </a:moveTo>
                    <a:cubicBezTo>
                      <a:pt x="0" y="460"/>
                      <a:pt x="0" y="460"/>
                      <a:pt x="0" y="460"/>
                    </a:cubicBezTo>
                    <a:cubicBezTo>
                      <a:pt x="0" y="498"/>
                      <a:pt x="30" y="530"/>
                      <a:pt x="67" y="530"/>
                    </a:cubicBezTo>
                    <a:cubicBezTo>
                      <a:pt x="932" y="530"/>
                      <a:pt x="932" y="530"/>
                      <a:pt x="932" y="530"/>
                    </a:cubicBezTo>
                    <a:cubicBezTo>
                      <a:pt x="969" y="530"/>
                      <a:pt x="998" y="498"/>
                      <a:pt x="998" y="460"/>
                    </a:cubicBezTo>
                    <a:cubicBezTo>
                      <a:pt x="998" y="70"/>
                      <a:pt x="998" y="70"/>
                      <a:pt x="998" y="70"/>
                    </a:cubicBezTo>
                    <a:cubicBezTo>
                      <a:pt x="998" y="31"/>
                      <a:pt x="969" y="0"/>
                      <a:pt x="932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30" y="0"/>
                      <a:pt x="0" y="31"/>
                      <a:pt x="0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5" name="Freeform 238" descr="© INSCALE GmbH, 21.06.2010"/>
              <p:cNvSpPr>
                <a:spLocks/>
              </p:cNvSpPr>
              <p:nvPr/>
            </p:nvSpPr>
            <p:spPr bwMode="gray">
              <a:xfrm>
                <a:off x="255" y="2546"/>
                <a:ext cx="114" cy="60"/>
              </a:xfrm>
              <a:custGeom>
                <a:avLst/>
                <a:gdLst>
                  <a:gd name="T0" fmla="*/ 0 w 999"/>
                  <a:gd name="T1" fmla="*/ 8 h 530"/>
                  <a:gd name="T2" fmla="*/ 0 w 999"/>
                  <a:gd name="T3" fmla="*/ 52 h 530"/>
                  <a:gd name="T4" fmla="*/ 8 w 999"/>
                  <a:gd name="T5" fmla="*/ 60 h 530"/>
                  <a:gd name="T6" fmla="*/ 106 w 999"/>
                  <a:gd name="T7" fmla="*/ 60 h 530"/>
                  <a:gd name="T8" fmla="*/ 114 w 999"/>
                  <a:gd name="T9" fmla="*/ 52 h 530"/>
                  <a:gd name="T10" fmla="*/ 114 w 999"/>
                  <a:gd name="T11" fmla="*/ 8 h 530"/>
                  <a:gd name="T12" fmla="*/ 106 w 999"/>
                  <a:gd name="T13" fmla="*/ 0 h 530"/>
                  <a:gd name="T14" fmla="*/ 8 w 999"/>
                  <a:gd name="T15" fmla="*/ 0 h 530"/>
                  <a:gd name="T16" fmla="*/ 0 w 999"/>
                  <a:gd name="T17" fmla="*/ 8 h 5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99"/>
                  <a:gd name="T28" fmla="*/ 0 h 530"/>
                  <a:gd name="T29" fmla="*/ 999 w 999"/>
                  <a:gd name="T30" fmla="*/ 530 h 5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99" h="530">
                    <a:moveTo>
                      <a:pt x="0" y="70"/>
                    </a:moveTo>
                    <a:cubicBezTo>
                      <a:pt x="0" y="460"/>
                      <a:pt x="0" y="460"/>
                      <a:pt x="0" y="460"/>
                    </a:cubicBezTo>
                    <a:cubicBezTo>
                      <a:pt x="0" y="498"/>
                      <a:pt x="30" y="530"/>
                      <a:pt x="67" y="530"/>
                    </a:cubicBezTo>
                    <a:cubicBezTo>
                      <a:pt x="932" y="530"/>
                      <a:pt x="932" y="530"/>
                      <a:pt x="932" y="530"/>
                    </a:cubicBezTo>
                    <a:cubicBezTo>
                      <a:pt x="969" y="530"/>
                      <a:pt x="999" y="498"/>
                      <a:pt x="999" y="460"/>
                    </a:cubicBezTo>
                    <a:cubicBezTo>
                      <a:pt x="999" y="70"/>
                      <a:pt x="999" y="70"/>
                      <a:pt x="999" y="70"/>
                    </a:cubicBezTo>
                    <a:cubicBezTo>
                      <a:pt x="999" y="31"/>
                      <a:pt x="969" y="0"/>
                      <a:pt x="932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30" y="0"/>
                      <a:pt x="0" y="31"/>
                      <a:pt x="0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96" name="Freeform 239" descr="© INSCALE GmbH, 21.06.2010"/>
              <p:cNvSpPr>
                <a:spLocks/>
              </p:cNvSpPr>
              <p:nvPr/>
            </p:nvSpPr>
            <p:spPr bwMode="gray">
              <a:xfrm>
                <a:off x="247" y="2301"/>
                <a:ext cx="364" cy="76"/>
              </a:xfrm>
              <a:custGeom>
                <a:avLst/>
                <a:gdLst>
                  <a:gd name="T0" fmla="*/ 167 w 3206"/>
                  <a:gd name="T1" fmla="*/ 2 h 672"/>
                  <a:gd name="T2" fmla="*/ 165 w 3206"/>
                  <a:gd name="T3" fmla="*/ 3 h 672"/>
                  <a:gd name="T4" fmla="*/ 3 w 3206"/>
                  <a:gd name="T5" fmla="*/ 66 h 672"/>
                  <a:gd name="T6" fmla="*/ 0 w 3206"/>
                  <a:gd name="T7" fmla="*/ 70 h 672"/>
                  <a:gd name="T8" fmla="*/ 20 w 3206"/>
                  <a:gd name="T9" fmla="*/ 76 h 672"/>
                  <a:gd name="T10" fmla="*/ 344 w 3206"/>
                  <a:gd name="T11" fmla="*/ 76 h 672"/>
                  <a:gd name="T12" fmla="*/ 364 w 3206"/>
                  <a:gd name="T13" fmla="*/ 70 h 672"/>
                  <a:gd name="T14" fmla="*/ 361 w 3206"/>
                  <a:gd name="T15" fmla="*/ 66 h 672"/>
                  <a:gd name="T16" fmla="*/ 198 w 3206"/>
                  <a:gd name="T17" fmla="*/ 2 h 672"/>
                  <a:gd name="T18" fmla="*/ 197 w 3206"/>
                  <a:gd name="T19" fmla="*/ 2 h 672"/>
                  <a:gd name="T20" fmla="*/ 182 w 3206"/>
                  <a:gd name="T21" fmla="*/ 0 h 672"/>
                  <a:gd name="T22" fmla="*/ 167 w 3206"/>
                  <a:gd name="T23" fmla="*/ 2 h 6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06"/>
                  <a:gd name="T37" fmla="*/ 0 h 672"/>
                  <a:gd name="T38" fmla="*/ 3206 w 3206"/>
                  <a:gd name="T39" fmla="*/ 672 h 67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06" h="672">
                    <a:moveTo>
                      <a:pt x="1468" y="21"/>
                    </a:moveTo>
                    <a:cubicBezTo>
                      <a:pt x="1450" y="29"/>
                      <a:pt x="1450" y="29"/>
                      <a:pt x="1450" y="29"/>
                    </a:cubicBezTo>
                    <a:cubicBezTo>
                      <a:pt x="30" y="583"/>
                      <a:pt x="30" y="583"/>
                      <a:pt x="30" y="583"/>
                    </a:cubicBezTo>
                    <a:cubicBezTo>
                      <a:pt x="10" y="592"/>
                      <a:pt x="0" y="603"/>
                      <a:pt x="0" y="615"/>
                    </a:cubicBezTo>
                    <a:cubicBezTo>
                      <a:pt x="0" y="646"/>
                      <a:pt x="79" y="672"/>
                      <a:pt x="176" y="672"/>
                    </a:cubicBezTo>
                    <a:cubicBezTo>
                      <a:pt x="3030" y="672"/>
                      <a:pt x="3030" y="672"/>
                      <a:pt x="3030" y="672"/>
                    </a:cubicBezTo>
                    <a:cubicBezTo>
                      <a:pt x="3127" y="672"/>
                      <a:pt x="3206" y="646"/>
                      <a:pt x="3206" y="615"/>
                    </a:cubicBezTo>
                    <a:cubicBezTo>
                      <a:pt x="3206" y="603"/>
                      <a:pt x="3196" y="592"/>
                      <a:pt x="3177" y="583"/>
                    </a:cubicBezTo>
                    <a:cubicBezTo>
                      <a:pt x="1740" y="21"/>
                      <a:pt x="1740" y="21"/>
                      <a:pt x="1740" y="21"/>
                    </a:cubicBezTo>
                    <a:cubicBezTo>
                      <a:pt x="1738" y="21"/>
                      <a:pt x="1738" y="21"/>
                      <a:pt x="1738" y="21"/>
                    </a:cubicBezTo>
                    <a:cubicBezTo>
                      <a:pt x="1704" y="7"/>
                      <a:pt x="1655" y="0"/>
                      <a:pt x="1603" y="0"/>
                    </a:cubicBezTo>
                    <a:cubicBezTo>
                      <a:pt x="1551" y="0"/>
                      <a:pt x="1501" y="7"/>
                      <a:pt x="1468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100" name="Group 866" descr="© INSCALE GmbH, 21.06.2010"/>
          <p:cNvGrpSpPr>
            <a:grpSpLocks/>
          </p:cNvGrpSpPr>
          <p:nvPr/>
        </p:nvGrpSpPr>
        <p:grpSpPr bwMode="auto">
          <a:xfrm>
            <a:off x="6307947" y="2402725"/>
            <a:ext cx="585309" cy="601663"/>
            <a:chOff x="5075" y="2778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01" name="Group 865"/>
            <p:cNvGrpSpPr>
              <a:grpSpLocks/>
            </p:cNvGrpSpPr>
            <p:nvPr/>
          </p:nvGrpSpPr>
          <p:grpSpPr bwMode="auto">
            <a:xfrm>
              <a:off x="5075" y="2778"/>
              <a:ext cx="498" cy="498"/>
              <a:chOff x="5075" y="2778"/>
              <a:chExt cx="498" cy="498"/>
            </a:xfrm>
          </p:grpSpPr>
          <p:sp>
            <p:nvSpPr>
              <p:cNvPr id="103" name="Oval 274" descr="© INSCALE GmbH, 21.06.2010"/>
              <p:cNvSpPr>
                <a:spLocks noChangeArrowheads="1"/>
              </p:cNvSpPr>
              <p:nvPr/>
            </p:nvSpPr>
            <p:spPr bwMode="gray">
              <a:xfrm>
                <a:off x="5075" y="2778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4" name="Oval 275" descr="© INSCALE GmbH, 21.06.2010"/>
              <p:cNvSpPr>
                <a:spLocks noChangeArrowheads="1"/>
              </p:cNvSpPr>
              <p:nvPr/>
            </p:nvSpPr>
            <p:spPr bwMode="gray">
              <a:xfrm>
                <a:off x="5091" y="2794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05" name="Freeform 276" descr="© INSCALE GmbH, 21.06.2010"/>
              <p:cNvSpPr>
                <a:spLocks/>
              </p:cNvSpPr>
              <p:nvPr/>
            </p:nvSpPr>
            <p:spPr bwMode="gray">
              <a:xfrm>
                <a:off x="5091" y="2794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sp>
          <p:nvSpPr>
            <p:cNvPr id="102" name="Freeform 277" descr="© INSCALE GmbH, 21.06.2010"/>
            <p:cNvSpPr>
              <a:spLocks/>
            </p:cNvSpPr>
            <p:nvPr/>
          </p:nvSpPr>
          <p:spPr bwMode="gray">
            <a:xfrm>
              <a:off x="5127" y="2961"/>
              <a:ext cx="394" cy="135"/>
            </a:xfrm>
            <a:custGeom>
              <a:avLst/>
              <a:gdLst>
                <a:gd name="T0" fmla="*/ 380 w 1581"/>
                <a:gd name="T1" fmla="*/ 97 h 542"/>
                <a:gd name="T2" fmla="*/ 372 w 1581"/>
                <a:gd name="T3" fmla="*/ 101 h 542"/>
                <a:gd name="T4" fmla="*/ 363 w 1581"/>
                <a:gd name="T5" fmla="*/ 101 h 542"/>
                <a:gd name="T6" fmla="*/ 349 w 1581"/>
                <a:gd name="T7" fmla="*/ 112 h 542"/>
                <a:gd name="T8" fmla="*/ 339 w 1581"/>
                <a:gd name="T9" fmla="*/ 103 h 542"/>
                <a:gd name="T10" fmla="*/ 332 w 1581"/>
                <a:gd name="T11" fmla="*/ 86 h 542"/>
                <a:gd name="T12" fmla="*/ 327 w 1581"/>
                <a:gd name="T13" fmla="*/ 87 h 542"/>
                <a:gd name="T14" fmla="*/ 322 w 1581"/>
                <a:gd name="T15" fmla="*/ 105 h 542"/>
                <a:gd name="T16" fmla="*/ 304 w 1581"/>
                <a:gd name="T17" fmla="*/ 86 h 542"/>
                <a:gd name="T18" fmla="*/ 298 w 1581"/>
                <a:gd name="T19" fmla="*/ 97 h 542"/>
                <a:gd name="T20" fmla="*/ 289 w 1581"/>
                <a:gd name="T21" fmla="*/ 99 h 542"/>
                <a:gd name="T22" fmla="*/ 285 w 1581"/>
                <a:gd name="T23" fmla="*/ 80 h 542"/>
                <a:gd name="T24" fmla="*/ 280 w 1581"/>
                <a:gd name="T25" fmla="*/ 67 h 542"/>
                <a:gd name="T26" fmla="*/ 274 w 1581"/>
                <a:gd name="T27" fmla="*/ 98 h 542"/>
                <a:gd name="T28" fmla="*/ 263 w 1581"/>
                <a:gd name="T29" fmla="*/ 80 h 542"/>
                <a:gd name="T30" fmla="*/ 247 w 1581"/>
                <a:gd name="T31" fmla="*/ 70 h 542"/>
                <a:gd name="T32" fmla="*/ 240 w 1581"/>
                <a:gd name="T33" fmla="*/ 86 h 542"/>
                <a:gd name="T34" fmla="*/ 237 w 1581"/>
                <a:gd name="T35" fmla="*/ 45 h 542"/>
                <a:gd name="T36" fmla="*/ 235 w 1581"/>
                <a:gd name="T37" fmla="*/ 51 h 542"/>
                <a:gd name="T38" fmla="*/ 226 w 1581"/>
                <a:gd name="T39" fmla="*/ 46 h 542"/>
                <a:gd name="T40" fmla="*/ 222 w 1581"/>
                <a:gd name="T41" fmla="*/ 50 h 542"/>
                <a:gd name="T42" fmla="*/ 217 w 1581"/>
                <a:gd name="T43" fmla="*/ 113 h 542"/>
                <a:gd name="T44" fmla="*/ 214 w 1581"/>
                <a:gd name="T45" fmla="*/ 93 h 542"/>
                <a:gd name="T46" fmla="*/ 206 w 1581"/>
                <a:gd name="T47" fmla="*/ 9 h 542"/>
                <a:gd name="T48" fmla="*/ 202 w 1581"/>
                <a:gd name="T49" fmla="*/ 0 h 542"/>
                <a:gd name="T50" fmla="*/ 200 w 1581"/>
                <a:gd name="T51" fmla="*/ 9 h 542"/>
                <a:gd name="T52" fmla="*/ 191 w 1581"/>
                <a:gd name="T53" fmla="*/ 93 h 542"/>
                <a:gd name="T54" fmla="*/ 187 w 1581"/>
                <a:gd name="T55" fmla="*/ 67 h 542"/>
                <a:gd name="T56" fmla="*/ 179 w 1581"/>
                <a:gd name="T57" fmla="*/ 72 h 542"/>
                <a:gd name="T58" fmla="*/ 169 w 1581"/>
                <a:gd name="T59" fmla="*/ 32 h 542"/>
                <a:gd name="T60" fmla="*/ 156 w 1581"/>
                <a:gd name="T61" fmla="*/ 55 h 542"/>
                <a:gd name="T62" fmla="*/ 145 w 1581"/>
                <a:gd name="T63" fmla="*/ 71 h 542"/>
                <a:gd name="T64" fmla="*/ 137 w 1581"/>
                <a:gd name="T65" fmla="*/ 71 h 542"/>
                <a:gd name="T66" fmla="*/ 132 w 1581"/>
                <a:gd name="T67" fmla="*/ 97 h 542"/>
                <a:gd name="T68" fmla="*/ 128 w 1581"/>
                <a:gd name="T69" fmla="*/ 50 h 542"/>
                <a:gd name="T70" fmla="*/ 112 w 1581"/>
                <a:gd name="T71" fmla="*/ 75 h 542"/>
                <a:gd name="T72" fmla="*/ 105 w 1581"/>
                <a:gd name="T73" fmla="*/ 74 h 542"/>
                <a:gd name="T74" fmla="*/ 93 w 1581"/>
                <a:gd name="T75" fmla="*/ 68 h 542"/>
                <a:gd name="T76" fmla="*/ 83 w 1581"/>
                <a:gd name="T77" fmla="*/ 77 h 542"/>
                <a:gd name="T78" fmla="*/ 71 w 1581"/>
                <a:gd name="T79" fmla="*/ 80 h 542"/>
                <a:gd name="T80" fmla="*/ 66 w 1581"/>
                <a:gd name="T81" fmla="*/ 67 h 542"/>
                <a:gd name="T82" fmla="*/ 59 w 1581"/>
                <a:gd name="T83" fmla="*/ 67 h 542"/>
                <a:gd name="T84" fmla="*/ 40 w 1581"/>
                <a:gd name="T85" fmla="*/ 90 h 542"/>
                <a:gd name="T86" fmla="*/ 24 w 1581"/>
                <a:gd name="T87" fmla="*/ 98 h 542"/>
                <a:gd name="T88" fmla="*/ 15 w 1581"/>
                <a:gd name="T89" fmla="*/ 104 h 542"/>
                <a:gd name="T90" fmla="*/ 12 w 1581"/>
                <a:gd name="T91" fmla="*/ 102 h 542"/>
                <a:gd name="T92" fmla="*/ 4 w 1581"/>
                <a:gd name="T93" fmla="*/ 109 h 542"/>
                <a:gd name="T94" fmla="*/ 0 w 1581"/>
                <a:gd name="T95" fmla="*/ 123 h 542"/>
                <a:gd name="T96" fmla="*/ 394 w 1581"/>
                <a:gd name="T97" fmla="*/ 97 h 5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81"/>
                <a:gd name="T148" fmla="*/ 0 h 542"/>
                <a:gd name="T149" fmla="*/ 1581 w 1581"/>
                <a:gd name="T150" fmla="*/ 542 h 5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81" h="542">
                  <a:moveTo>
                    <a:pt x="1581" y="389"/>
                  </a:moveTo>
                  <a:lnTo>
                    <a:pt x="1567" y="375"/>
                  </a:lnTo>
                  <a:lnTo>
                    <a:pt x="1523" y="375"/>
                  </a:lnTo>
                  <a:lnTo>
                    <a:pt x="1523" y="388"/>
                  </a:lnTo>
                  <a:lnTo>
                    <a:pt x="1513" y="388"/>
                  </a:lnTo>
                  <a:lnTo>
                    <a:pt x="1513" y="423"/>
                  </a:lnTo>
                  <a:lnTo>
                    <a:pt x="1492" y="432"/>
                  </a:lnTo>
                  <a:lnTo>
                    <a:pt x="1492" y="406"/>
                  </a:lnTo>
                  <a:lnTo>
                    <a:pt x="1476" y="406"/>
                  </a:lnTo>
                  <a:lnTo>
                    <a:pt x="1466" y="416"/>
                  </a:lnTo>
                  <a:lnTo>
                    <a:pt x="1460" y="416"/>
                  </a:lnTo>
                  <a:lnTo>
                    <a:pt x="1458" y="407"/>
                  </a:lnTo>
                  <a:lnTo>
                    <a:pt x="1433" y="407"/>
                  </a:lnTo>
                  <a:lnTo>
                    <a:pt x="1426" y="414"/>
                  </a:lnTo>
                  <a:lnTo>
                    <a:pt x="1426" y="450"/>
                  </a:lnTo>
                  <a:lnTo>
                    <a:pt x="1399" y="450"/>
                  </a:lnTo>
                  <a:lnTo>
                    <a:pt x="1399" y="470"/>
                  </a:lnTo>
                  <a:lnTo>
                    <a:pt x="1384" y="470"/>
                  </a:lnTo>
                  <a:lnTo>
                    <a:pt x="1384" y="413"/>
                  </a:lnTo>
                  <a:lnTo>
                    <a:pt x="1359" y="413"/>
                  </a:lnTo>
                  <a:lnTo>
                    <a:pt x="1359" y="358"/>
                  </a:lnTo>
                  <a:lnTo>
                    <a:pt x="1348" y="358"/>
                  </a:lnTo>
                  <a:lnTo>
                    <a:pt x="1348" y="347"/>
                  </a:lnTo>
                  <a:lnTo>
                    <a:pt x="1333" y="347"/>
                  </a:lnTo>
                  <a:lnTo>
                    <a:pt x="1333" y="357"/>
                  </a:lnTo>
                  <a:lnTo>
                    <a:pt x="1323" y="357"/>
                  </a:lnTo>
                  <a:lnTo>
                    <a:pt x="1323" y="349"/>
                  </a:lnTo>
                  <a:lnTo>
                    <a:pt x="1314" y="349"/>
                  </a:lnTo>
                  <a:lnTo>
                    <a:pt x="1314" y="479"/>
                  </a:lnTo>
                  <a:lnTo>
                    <a:pt x="1306" y="479"/>
                  </a:lnTo>
                  <a:lnTo>
                    <a:pt x="1306" y="433"/>
                  </a:lnTo>
                  <a:lnTo>
                    <a:pt x="1293" y="420"/>
                  </a:lnTo>
                  <a:lnTo>
                    <a:pt x="1275" y="420"/>
                  </a:lnTo>
                  <a:lnTo>
                    <a:pt x="1275" y="363"/>
                  </a:lnTo>
                  <a:lnTo>
                    <a:pt x="1258" y="346"/>
                  </a:lnTo>
                  <a:lnTo>
                    <a:pt x="1221" y="346"/>
                  </a:lnTo>
                  <a:lnTo>
                    <a:pt x="1208" y="359"/>
                  </a:lnTo>
                  <a:lnTo>
                    <a:pt x="1208" y="376"/>
                  </a:lnTo>
                  <a:lnTo>
                    <a:pt x="1196" y="376"/>
                  </a:lnTo>
                  <a:lnTo>
                    <a:pt x="1196" y="388"/>
                  </a:lnTo>
                  <a:lnTo>
                    <a:pt x="1185" y="388"/>
                  </a:lnTo>
                  <a:lnTo>
                    <a:pt x="1185" y="400"/>
                  </a:lnTo>
                  <a:lnTo>
                    <a:pt x="1174" y="411"/>
                  </a:lnTo>
                  <a:lnTo>
                    <a:pt x="1161" y="398"/>
                  </a:lnTo>
                  <a:lnTo>
                    <a:pt x="1154" y="398"/>
                  </a:lnTo>
                  <a:lnTo>
                    <a:pt x="1154" y="331"/>
                  </a:lnTo>
                  <a:lnTo>
                    <a:pt x="1145" y="331"/>
                  </a:lnTo>
                  <a:lnTo>
                    <a:pt x="1145" y="322"/>
                  </a:lnTo>
                  <a:lnTo>
                    <a:pt x="1132" y="322"/>
                  </a:lnTo>
                  <a:lnTo>
                    <a:pt x="1132" y="289"/>
                  </a:lnTo>
                  <a:lnTo>
                    <a:pt x="1124" y="289"/>
                  </a:lnTo>
                  <a:lnTo>
                    <a:pt x="1124" y="270"/>
                  </a:lnTo>
                  <a:lnTo>
                    <a:pt x="1105" y="270"/>
                  </a:lnTo>
                  <a:lnTo>
                    <a:pt x="1105" y="291"/>
                  </a:lnTo>
                  <a:lnTo>
                    <a:pt x="1098" y="291"/>
                  </a:lnTo>
                  <a:lnTo>
                    <a:pt x="1098" y="393"/>
                  </a:lnTo>
                  <a:lnTo>
                    <a:pt x="1086" y="382"/>
                  </a:lnTo>
                  <a:lnTo>
                    <a:pt x="1086" y="346"/>
                  </a:lnTo>
                  <a:lnTo>
                    <a:pt x="1077" y="346"/>
                  </a:lnTo>
                  <a:lnTo>
                    <a:pt x="1057" y="320"/>
                  </a:lnTo>
                  <a:lnTo>
                    <a:pt x="1057" y="244"/>
                  </a:lnTo>
                  <a:lnTo>
                    <a:pt x="1023" y="244"/>
                  </a:lnTo>
                  <a:lnTo>
                    <a:pt x="1023" y="280"/>
                  </a:lnTo>
                  <a:lnTo>
                    <a:pt x="992" y="280"/>
                  </a:lnTo>
                  <a:lnTo>
                    <a:pt x="992" y="355"/>
                  </a:lnTo>
                  <a:lnTo>
                    <a:pt x="974" y="355"/>
                  </a:lnTo>
                  <a:lnTo>
                    <a:pt x="974" y="346"/>
                  </a:lnTo>
                  <a:lnTo>
                    <a:pt x="963" y="346"/>
                  </a:lnTo>
                  <a:lnTo>
                    <a:pt x="963" y="198"/>
                  </a:lnTo>
                  <a:lnTo>
                    <a:pt x="958" y="193"/>
                  </a:lnTo>
                  <a:lnTo>
                    <a:pt x="958" y="185"/>
                  </a:lnTo>
                  <a:lnTo>
                    <a:pt x="952" y="179"/>
                  </a:lnTo>
                  <a:lnTo>
                    <a:pt x="946" y="185"/>
                  </a:lnTo>
                  <a:lnTo>
                    <a:pt x="946" y="192"/>
                  </a:lnTo>
                  <a:lnTo>
                    <a:pt x="941" y="198"/>
                  </a:lnTo>
                  <a:lnTo>
                    <a:pt x="941" y="206"/>
                  </a:lnTo>
                  <a:lnTo>
                    <a:pt x="911" y="206"/>
                  </a:lnTo>
                  <a:lnTo>
                    <a:pt x="911" y="200"/>
                  </a:lnTo>
                  <a:lnTo>
                    <a:pt x="906" y="195"/>
                  </a:lnTo>
                  <a:lnTo>
                    <a:pt x="906" y="183"/>
                  </a:lnTo>
                  <a:lnTo>
                    <a:pt x="901" y="178"/>
                  </a:lnTo>
                  <a:lnTo>
                    <a:pt x="895" y="184"/>
                  </a:lnTo>
                  <a:lnTo>
                    <a:pt x="895" y="196"/>
                  </a:lnTo>
                  <a:lnTo>
                    <a:pt x="889" y="201"/>
                  </a:lnTo>
                  <a:lnTo>
                    <a:pt x="889" y="346"/>
                  </a:lnTo>
                  <a:lnTo>
                    <a:pt x="881" y="346"/>
                  </a:lnTo>
                  <a:lnTo>
                    <a:pt x="881" y="453"/>
                  </a:lnTo>
                  <a:lnTo>
                    <a:pt x="869" y="453"/>
                  </a:lnTo>
                  <a:lnTo>
                    <a:pt x="869" y="419"/>
                  </a:lnTo>
                  <a:lnTo>
                    <a:pt x="864" y="414"/>
                  </a:lnTo>
                  <a:lnTo>
                    <a:pt x="864" y="378"/>
                  </a:lnTo>
                  <a:lnTo>
                    <a:pt x="860" y="374"/>
                  </a:lnTo>
                  <a:lnTo>
                    <a:pt x="860" y="328"/>
                  </a:lnTo>
                  <a:lnTo>
                    <a:pt x="839" y="328"/>
                  </a:lnTo>
                  <a:lnTo>
                    <a:pt x="839" y="47"/>
                  </a:lnTo>
                  <a:lnTo>
                    <a:pt x="827" y="35"/>
                  </a:lnTo>
                  <a:lnTo>
                    <a:pt x="817" y="35"/>
                  </a:lnTo>
                  <a:lnTo>
                    <a:pt x="817" y="29"/>
                  </a:lnTo>
                  <a:lnTo>
                    <a:pt x="810" y="29"/>
                  </a:lnTo>
                  <a:lnTo>
                    <a:pt x="810" y="0"/>
                  </a:lnTo>
                  <a:lnTo>
                    <a:pt x="807" y="0"/>
                  </a:lnTo>
                  <a:lnTo>
                    <a:pt x="807" y="29"/>
                  </a:lnTo>
                  <a:lnTo>
                    <a:pt x="802" y="29"/>
                  </a:lnTo>
                  <a:lnTo>
                    <a:pt x="802" y="35"/>
                  </a:lnTo>
                  <a:lnTo>
                    <a:pt x="792" y="35"/>
                  </a:lnTo>
                  <a:lnTo>
                    <a:pt x="780" y="47"/>
                  </a:lnTo>
                  <a:lnTo>
                    <a:pt x="780" y="375"/>
                  </a:lnTo>
                  <a:lnTo>
                    <a:pt x="768" y="375"/>
                  </a:lnTo>
                  <a:lnTo>
                    <a:pt x="768" y="274"/>
                  </a:lnTo>
                  <a:lnTo>
                    <a:pt x="758" y="274"/>
                  </a:lnTo>
                  <a:lnTo>
                    <a:pt x="758" y="268"/>
                  </a:lnTo>
                  <a:lnTo>
                    <a:pt x="749" y="268"/>
                  </a:lnTo>
                  <a:lnTo>
                    <a:pt x="749" y="276"/>
                  </a:lnTo>
                  <a:lnTo>
                    <a:pt x="729" y="276"/>
                  </a:lnTo>
                  <a:lnTo>
                    <a:pt x="729" y="291"/>
                  </a:lnTo>
                  <a:lnTo>
                    <a:pt x="718" y="291"/>
                  </a:lnTo>
                  <a:lnTo>
                    <a:pt x="718" y="301"/>
                  </a:lnTo>
                  <a:lnTo>
                    <a:pt x="692" y="301"/>
                  </a:lnTo>
                  <a:lnTo>
                    <a:pt x="692" y="141"/>
                  </a:lnTo>
                  <a:lnTo>
                    <a:pt x="678" y="127"/>
                  </a:lnTo>
                  <a:lnTo>
                    <a:pt x="639" y="132"/>
                  </a:lnTo>
                  <a:lnTo>
                    <a:pt x="639" y="347"/>
                  </a:lnTo>
                  <a:lnTo>
                    <a:pt x="627" y="347"/>
                  </a:lnTo>
                  <a:lnTo>
                    <a:pt x="627" y="221"/>
                  </a:lnTo>
                  <a:lnTo>
                    <a:pt x="611" y="195"/>
                  </a:lnTo>
                  <a:lnTo>
                    <a:pt x="595" y="195"/>
                  </a:lnTo>
                  <a:lnTo>
                    <a:pt x="582" y="224"/>
                  </a:lnTo>
                  <a:lnTo>
                    <a:pt x="582" y="286"/>
                  </a:lnTo>
                  <a:lnTo>
                    <a:pt x="573" y="286"/>
                  </a:lnTo>
                  <a:lnTo>
                    <a:pt x="573" y="297"/>
                  </a:lnTo>
                  <a:lnTo>
                    <a:pt x="551" y="297"/>
                  </a:lnTo>
                  <a:lnTo>
                    <a:pt x="551" y="287"/>
                  </a:lnTo>
                  <a:lnTo>
                    <a:pt x="540" y="298"/>
                  </a:lnTo>
                  <a:lnTo>
                    <a:pt x="540" y="362"/>
                  </a:lnTo>
                  <a:lnTo>
                    <a:pt x="531" y="362"/>
                  </a:lnTo>
                  <a:lnTo>
                    <a:pt x="531" y="391"/>
                  </a:lnTo>
                  <a:lnTo>
                    <a:pt x="519" y="391"/>
                  </a:lnTo>
                  <a:lnTo>
                    <a:pt x="519" y="340"/>
                  </a:lnTo>
                  <a:lnTo>
                    <a:pt x="512" y="340"/>
                  </a:lnTo>
                  <a:lnTo>
                    <a:pt x="512" y="201"/>
                  </a:lnTo>
                  <a:lnTo>
                    <a:pt x="492" y="190"/>
                  </a:lnTo>
                  <a:lnTo>
                    <a:pt x="460" y="197"/>
                  </a:lnTo>
                  <a:lnTo>
                    <a:pt x="460" y="301"/>
                  </a:lnTo>
                  <a:lnTo>
                    <a:pt x="448" y="301"/>
                  </a:lnTo>
                  <a:lnTo>
                    <a:pt x="448" y="317"/>
                  </a:lnTo>
                  <a:lnTo>
                    <a:pt x="441" y="317"/>
                  </a:lnTo>
                  <a:lnTo>
                    <a:pt x="441" y="299"/>
                  </a:lnTo>
                  <a:lnTo>
                    <a:pt x="421" y="299"/>
                  </a:lnTo>
                  <a:lnTo>
                    <a:pt x="421" y="269"/>
                  </a:lnTo>
                  <a:lnTo>
                    <a:pt x="407" y="262"/>
                  </a:lnTo>
                  <a:lnTo>
                    <a:pt x="383" y="262"/>
                  </a:lnTo>
                  <a:lnTo>
                    <a:pt x="373" y="272"/>
                  </a:lnTo>
                  <a:lnTo>
                    <a:pt x="373" y="303"/>
                  </a:lnTo>
                  <a:lnTo>
                    <a:pt x="351" y="303"/>
                  </a:lnTo>
                  <a:lnTo>
                    <a:pt x="333" y="332"/>
                  </a:lnTo>
                  <a:lnTo>
                    <a:pt x="333" y="309"/>
                  </a:lnTo>
                  <a:lnTo>
                    <a:pt x="305" y="309"/>
                  </a:lnTo>
                  <a:lnTo>
                    <a:pt x="305" y="320"/>
                  </a:lnTo>
                  <a:lnTo>
                    <a:pt x="297" y="328"/>
                  </a:lnTo>
                  <a:lnTo>
                    <a:pt x="286" y="321"/>
                  </a:lnTo>
                  <a:lnTo>
                    <a:pt x="286" y="301"/>
                  </a:lnTo>
                  <a:lnTo>
                    <a:pt x="274" y="301"/>
                  </a:lnTo>
                  <a:lnTo>
                    <a:pt x="274" y="267"/>
                  </a:lnTo>
                  <a:lnTo>
                    <a:pt x="263" y="267"/>
                  </a:lnTo>
                  <a:lnTo>
                    <a:pt x="263" y="257"/>
                  </a:lnTo>
                  <a:lnTo>
                    <a:pt x="245" y="257"/>
                  </a:lnTo>
                  <a:lnTo>
                    <a:pt x="245" y="270"/>
                  </a:lnTo>
                  <a:lnTo>
                    <a:pt x="237" y="270"/>
                  </a:lnTo>
                  <a:lnTo>
                    <a:pt x="237" y="308"/>
                  </a:lnTo>
                  <a:lnTo>
                    <a:pt x="205" y="308"/>
                  </a:lnTo>
                  <a:lnTo>
                    <a:pt x="159" y="317"/>
                  </a:lnTo>
                  <a:lnTo>
                    <a:pt x="159" y="362"/>
                  </a:lnTo>
                  <a:lnTo>
                    <a:pt x="141" y="363"/>
                  </a:lnTo>
                  <a:lnTo>
                    <a:pt x="114" y="369"/>
                  </a:lnTo>
                  <a:lnTo>
                    <a:pt x="114" y="397"/>
                  </a:lnTo>
                  <a:lnTo>
                    <a:pt x="98" y="392"/>
                  </a:lnTo>
                  <a:lnTo>
                    <a:pt x="73" y="392"/>
                  </a:lnTo>
                  <a:lnTo>
                    <a:pt x="73" y="432"/>
                  </a:lnTo>
                  <a:lnTo>
                    <a:pt x="62" y="431"/>
                  </a:lnTo>
                  <a:lnTo>
                    <a:pt x="62" y="419"/>
                  </a:lnTo>
                  <a:lnTo>
                    <a:pt x="54" y="419"/>
                  </a:lnTo>
                  <a:lnTo>
                    <a:pt x="55" y="406"/>
                  </a:lnTo>
                  <a:lnTo>
                    <a:pt x="47" y="406"/>
                  </a:lnTo>
                  <a:lnTo>
                    <a:pt x="47" y="411"/>
                  </a:lnTo>
                  <a:lnTo>
                    <a:pt x="33" y="411"/>
                  </a:lnTo>
                  <a:lnTo>
                    <a:pt x="23" y="420"/>
                  </a:lnTo>
                  <a:lnTo>
                    <a:pt x="23" y="438"/>
                  </a:lnTo>
                  <a:lnTo>
                    <a:pt x="17" y="438"/>
                  </a:lnTo>
                  <a:lnTo>
                    <a:pt x="17" y="452"/>
                  </a:lnTo>
                  <a:lnTo>
                    <a:pt x="12" y="452"/>
                  </a:lnTo>
                  <a:lnTo>
                    <a:pt x="11" y="494"/>
                  </a:lnTo>
                  <a:lnTo>
                    <a:pt x="0" y="494"/>
                  </a:lnTo>
                  <a:lnTo>
                    <a:pt x="0" y="542"/>
                  </a:lnTo>
                  <a:lnTo>
                    <a:pt x="159" y="542"/>
                  </a:lnTo>
                  <a:lnTo>
                    <a:pt x="1581" y="542"/>
                  </a:lnTo>
                  <a:lnTo>
                    <a:pt x="1581" y="3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  <p:grpSp>
        <p:nvGrpSpPr>
          <p:cNvPr id="106" name="Group 877" descr="© INSCALE GmbH, 21.06.2010"/>
          <p:cNvGrpSpPr>
            <a:grpSpLocks/>
          </p:cNvGrpSpPr>
          <p:nvPr/>
        </p:nvGrpSpPr>
        <p:grpSpPr bwMode="auto">
          <a:xfrm>
            <a:off x="4177352" y="3837296"/>
            <a:ext cx="585309" cy="601663"/>
            <a:chOff x="179" y="2217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07" name="Group 876"/>
            <p:cNvGrpSpPr>
              <a:grpSpLocks/>
            </p:cNvGrpSpPr>
            <p:nvPr/>
          </p:nvGrpSpPr>
          <p:grpSpPr bwMode="auto">
            <a:xfrm>
              <a:off x="179" y="2217"/>
              <a:ext cx="498" cy="498"/>
              <a:chOff x="179" y="2217"/>
              <a:chExt cx="498" cy="498"/>
            </a:xfrm>
          </p:grpSpPr>
          <p:sp>
            <p:nvSpPr>
              <p:cNvPr id="118" name="Oval 227" descr="© INSCALE GmbH, 21.06.2010"/>
              <p:cNvSpPr>
                <a:spLocks noChangeArrowheads="1"/>
              </p:cNvSpPr>
              <p:nvPr/>
            </p:nvSpPr>
            <p:spPr bwMode="gray">
              <a:xfrm>
                <a:off x="179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19" name="Oval 228" descr="© INSCALE GmbH, 21.06.2010"/>
              <p:cNvSpPr>
                <a:spLocks noChangeArrowheads="1"/>
              </p:cNvSpPr>
              <p:nvPr/>
            </p:nvSpPr>
            <p:spPr bwMode="gray">
              <a:xfrm>
                <a:off x="195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20" name="Freeform 229" descr="© INSCALE GmbH, 21.06.2010"/>
              <p:cNvSpPr>
                <a:spLocks/>
              </p:cNvSpPr>
              <p:nvPr/>
            </p:nvSpPr>
            <p:spPr bwMode="gray">
              <a:xfrm>
                <a:off x="195" y="2233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grpSp>
          <p:nvGrpSpPr>
            <p:cNvPr id="108" name="Group 875"/>
            <p:cNvGrpSpPr>
              <a:grpSpLocks/>
            </p:cNvGrpSpPr>
            <p:nvPr/>
          </p:nvGrpSpPr>
          <p:grpSpPr bwMode="auto">
            <a:xfrm>
              <a:off x="247" y="2301"/>
              <a:ext cx="364" cy="305"/>
              <a:chOff x="247" y="2301"/>
              <a:chExt cx="364" cy="305"/>
            </a:xfrm>
          </p:grpSpPr>
          <p:sp>
            <p:nvSpPr>
              <p:cNvPr id="109" name="Freeform 231" descr="© INSCALE GmbH, 21.06.2010"/>
              <p:cNvSpPr>
                <a:spLocks/>
              </p:cNvSpPr>
              <p:nvPr/>
            </p:nvSpPr>
            <p:spPr bwMode="gray">
              <a:xfrm>
                <a:off x="495" y="2384"/>
                <a:ext cx="45" cy="155"/>
              </a:xfrm>
              <a:custGeom>
                <a:avLst/>
                <a:gdLst>
                  <a:gd name="T0" fmla="*/ 27 w 395"/>
                  <a:gd name="T1" fmla="*/ 0 h 1369"/>
                  <a:gd name="T2" fmla="*/ 18 w 395"/>
                  <a:gd name="T3" fmla="*/ 0 h 1369"/>
                  <a:gd name="T4" fmla="*/ 0 w 395"/>
                  <a:gd name="T5" fmla="*/ 13 h 1369"/>
                  <a:gd name="T6" fmla="*/ 0 w 395"/>
                  <a:gd name="T7" fmla="*/ 142 h 1369"/>
                  <a:gd name="T8" fmla="*/ 18 w 395"/>
                  <a:gd name="T9" fmla="*/ 155 h 1369"/>
                  <a:gd name="T10" fmla="*/ 27 w 395"/>
                  <a:gd name="T11" fmla="*/ 155 h 1369"/>
                  <a:gd name="T12" fmla="*/ 45 w 395"/>
                  <a:gd name="T13" fmla="*/ 142 h 1369"/>
                  <a:gd name="T14" fmla="*/ 45 w 395"/>
                  <a:gd name="T15" fmla="*/ 13 h 1369"/>
                  <a:gd name="T16" fmla="*/ 27 w 395"/>
                  <a:gd name="T17" fmla="*/ 0 h 1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5"/>
                  <a:gd name="T28" fmla="*/ 0 h 1369"/>
                  <a:gd name="T29" fmla="*/ 395 w 395"/>
                  <a:gd name="T30" fmla="*/ 1369 h 13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5" h="1369">
                    <a:moveTo>
                      <a:pt x="238" y="0"/>
                    </a:move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0" y="52"/>
                      <a:pt x="0" y="118"/>
                    </a:cubicBezTo>
                    <a:cubicBezTo>
                      <a:pt x="0" y="1251"/>
                      <a:pt x="0" y="1251"/>
                      <a:pt x="0" y="1251"/>
                    </a:cubicBezTo>
                    <a:cubicBezTo>
                      <a:pt x="0" y="1317"/>
                      <a:pt x="70" y="1369"/>
                      <a:pt x="157" y="1369"/>
                    </a:cubicBezTo>
                    <a:cubicBezTo>
                      <a:pt x="238" y="1369"/>
                      <a:pt x="238" y="1369"/>
                      <a:pt x="238" y="1369"/>
                    </a:cubicBezTo>
                    <a:cubicBezTo>
                      <a:pt x="325" y="1369"/>
                      <a:pt x="395" y="1317"/>
                      <a:pt x="395" y="1251"/>
                    </a:cubicBezTo>
                    <a:cubicBezTo>
                      <a:pt x="395" y="118"/>
                      <a:pt x="395" y="118"/>
                      <a:pt x="395" y="118"/>
                    </a:cubicBezTo>
                    <a:cubicBezTo>
                      <a:pt x="395" y="52"/>
                      <a:pt x="325" y="0"/>
                      <a:pt x="2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10" name="Freeform 232" descr="© INSCALE GmbH, 21.06.2010"/>
              <p:cNvSpPr>
                <a:spLocks/>
              </p:cNvSpPr>
              <p:nvPr/>
            </p:nvSpPr>
            <p:spPr bwMode="gray">
              <a:xfrm>
                <a:off x="404" y="2384"/>
                <a:ext cx="45" cy="155"/>
              </a:xfrm>
              <a:custGeom>
                <a:avLst/>
                <a:gdLst>
                  <a:gd name="T0" fmla="*/ 27 w 395"/>
                  <a:gd name="T1" fmla="*/ 0 h 1369"/>
                  <a:gd name="T2" fmla="*/ 18 w 395"/>
                  <a:gd name="T3" fmla="*/ 0 h 1369"/>
                  <a:gd name="T4" fmla="*/ 0 w 395"/>
                  <a:gd name="T5" fmla="*/ 13 h 1369"/>
                  <a:gd name="T6" fmla="*/ 0 w 395"/>
                  <a:gd name="T7" fmla="*/ 142 h 1369"/>
                  <a:gd name="T8" fmla="*/ 18 w 395"/>
                  <a:gd name="T9" fmla="*/ 155 h 1369"/>
                  <a:gd name="T10" fmla="*/ 27 w 395"/>
                  <a:gd name="T11" fmla="*/ 155 h 1369"/>
                  <a:gd name="T12" fmla="*/ 45 w 395"/>
                  <a:gd name="T13" fmla="*/ 142 h 1369"/>
                  <a:gd name="T14" fmla="*/ 45 w 395"/>
                  <a:gd name="T15" fmla="*/ 13 h 1369"/>
                  <a:gd name="T16" fmla="*/ 27 w 395"/>
                  <a:gd name="T17" fmla="*/ 0 h 1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5"/>
                  <a:gd name="T28" fmla="*/ 0 h 1369"/>
                  <a:gd name="T29" fmla="*/ 395 w 395"/>
                  <a:gd name="T30" fmla="*/ 1369 h 13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5" h="1369">
                    <a:moveTo>
                      <a:pt x="238" y="0"/>
                    </a:move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0" y="52"/>
                      <a:pt x="0" y="118"/>
                    </a:cubicBezTo>
                    <a:cubicBezTo>
                      <a:pt x="0" y="1251"/>
                      <a:pt x="0" y="1251"/>
                      <a:pt x="0" y="1251"/>
                    </a:cubicBezTo>
                    <a:cubicBezTo>
                      <a:pt x="0" y="1317"/>
                      <a:pt x="70" y="1369"/>
                      <a:pt x="157" y="1369"/>
                    </a:cubicBezTo>
                    <a:cubicBezTo>
                      <a:pt x="238" y="1369"/>
                      <a:pt x="238" y="1369"/>
                      <a:pt x="238" y="1369"/>
                    </a:cubicBezTo>
                    <a:cubicBezTo>
                      <a:pt x="325" y="1369"/>
                      <a:pt x="395" y="1317"/>
                      <a:pt x="395" y="1251"/>
                    </a:cubicBezTo>
                    <a:cubicBezTo>
                      <a:pt x="395" y="118"/>
                      <a:pt x="395" y="118"/>
                      <a:pt x="395" y="118"/>
                    </a:cubicBezTo>
                    <a:cubicBezTo>
                      <a:pt x="395" y="52"/>
                      <a:pt x="325" y="0"/>
                      <a:pt x="2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11" name="Freeform 233" descr="© INSCALE GmbH, 21.06.2010"/>
              <p:cNvSpPr>
                <a:spLocks/>
              </p:cNvSpPr>
              <p:nvPr/>
            </p:nvSpPr>
            <p:spPr bwMode="gray">
              <a:xfrm>
                <a:off x="313" y="2384"/>
                <a:ext cx="44" cy="155"/>
              </a:xfrm>
              <a:custGeom>
                <a:avLst/>
                <a:gdLst>
                  <a:gd name="T0" fmla="*/ 27 w 395"/>
                  <a:gd name="T1" fmla="*/ 0 h 1369"/>
                  <a:gd name="T2" fmla="*/ 17 w 395"/>
                  <a:gd name="T3" fmla="*/ 0 h 1369"/>
                  <a:gd name="T4" fmla="*/ 0 w 395"/>
                  <a:gd name="T5" fmla="*/ 13 h 1369"/>
                  <a:gd name="T6" fmla="*/ 0 w 395"/>
                  <a:gd name="T7" fmla="*/ 142 h 1369"/>
                  <a:gd name="T8" fmla="*/ 17 w 395"/>
                  <a:gd name="T9" fmla="*/ 155 h 1369"/>
                  <a:gd name="T10" fmla="*/ 27 w 395"/>
                  <a:gd name="T11" fmla="*/ 155 h 1369"/>
                  <a:gd name="T12" fmla="*/ 44 w 395"/>
                  <a:gd name="T13" fmla="*/ 142 h 1369"/>
                  <a:gd name="T14" fmla="*/ 44 w 395"/>
                  <a:gd name="T15" fmla="*/ 13 h 1369"/>
                  <a:gd name="T16" fmla="*/ 27 w 395"/>
                  <a:gd name="T17" fmla="*/ 0 h 136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395"/>
                  <a:gd name="T28" fmla="*/ 0 h 1369"/>
                  <a:gd name="T29" fmla="*/ 395 w 395"/>
                  <a:gd name="T30" fmla="*/ 1369 h 136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395" h="1369">
                    <a:moveTo>
                      <a:pt x="238" y="0"/>
                    </a:moveTo>
                    <a:cubicBezTo>
                      <a:pt x="157" y="0"/>
                      <a:pt x="157" y="0"/>
                      <a:pt x="157" y="0"/>
                    </a:cubicBezTo>
                    <a:cubicBezTo>
                      <a:pt x="70" y="0"/>
                      <a:pt x="0" y="52"/>
                      <a:pt x="0" y="118"/>
                    </a:cubicBezTo>
                    <a:cubicBezTo>
                      <a:pt x="0" y="1251"/>
                      <a:pt x="0" y="1251"/>
                      <a:pt x="0" y="1251"/>
                    </a:cubicBezTo>
                    <a:cubicBezTo>
                      <a:pt x="0" y="1317"/>
                      <a:pt x="70" y="1369"/>
                      <a:pt x="157" y="1369"/>
                    </a:cubicBezTo>
                    <a:cubicBezTo>
                      <a:pt x="238" y="1369"/>
                      <a:pt x="238" y="1369"/>
                      <a:pt x="238" y="1369"/>
                    </a:cubicBezTo>
                    <a:cubicBezTo>
                      <a:pt x="325" y="1369"/>
                      <a:pt x="395" y="1317"/>
                      <a:pt x="395" y="1251"/>
                    </a:cubicBezTo>
                    <a:cubicBezTo>
                      <a:pt x="395" y="118"/>
                      <a:pt x="395" y="118"/>
                      <a:pt x="395" y="118"/>
                    </a:cubicBezTo>
                    <a:cubicBezTo>
                      <a:pt x="395" y="52"/>
                      <a:pt x="325" y="0"/>
                      <a:pt x="2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12" name="Freeform 234" descr="© INSCALE GmbH, 21.06.2010"/>
              <p:cNvSpPr>
                <a:spLocks/>
              </p:cNvSpPr>
              <p:nvPr/>
            </p:nvSpPr>
            <p:spPr bwMode="gray">
              <a:xfrm>
                <a:off x="377" y="2596"/>
                <a:ext cx="99" cy="10"/>
              </a:xfrm>
              <a:custGeom>
                <a:avLst/>
                <a:gdLst>
                  <a:gd name="T0" fmla="*/ 0 w 865"/>
                  <a:gd name="T1" fmla="*/ 1 h 84"/>
                  <a:gd name="T2" fmla="*/ 0 w 865"/>
                  <a:gd name="T3" fmla="*/ 9 h 84"/>
                  <a:gd name="T4" fmla="*/ 7 w 865"/>
                  <a:gd name="T5" fmla="*/ 10 h 84"/>
                  <a:gd name="T6" fmla="*/ 92 w 865"/>
                  <a:gd name="T7" fmla="*/ 10 h 84"/>
                  <a:gd name="T8" fmla="*/ 99 w 865"/>
                  <a:gd name="T9" fmla="*/ 9 h 84"/>
                  <a:gd name="T10" fmla="*/ 99 w 865"/>
                  <a:gd name="T11" fmla="*/ 1 h 84"/>
                  <a:gd name="T12" fmla="*/ 92 w 865"/>
                  <a:gd name="T13" fmla="*/ 0 h 84"/>
                  <a:gd name="T14" fmla="*/ 7 w 865"/>
                  <a:gd name="T15" fmla="*/ 0 h 84"/>
                  <a:gd name="T16" fmla="*/ 0 w 865"/>
                  <a:gd name="T17" fmla="*/ 1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84"/>
                  <a:gd name="T29" fmla="*/ 865 w 865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84">
                    <a:moveTo>
                      <a:pt x="0" y="11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9"/>
                      <a:pt x="26" y="84"/>
                      <a:pt x="58" y="84"/>
                    </a:cubicBezTo>
                    <a:cubicBezTo>
                      <a:pt x="807" y="84"/>
                      <a:pt x="807" y="84"/>
                      <a:pt x="807" y="84"/>
                    </a:cubicBezTo>
                    <a:cubicBezTo>
                      <a:pt x="839" y="84"/>
                      <a:pt x="865" y="79"/>
                      <a:pt x="865" y="73"/>
                    </a:cubicBezTo>
                    <a:cubicBezTo>
                      <a:pt x="865" y="11"/>
                      <a:pt x="865" y="11"/>
                      <a:pt x="865" y="11"/>
                    </a:cubicBezTo>
                    <a:cubicBezTo>
                      <a:pt x="865" y="5"/>
                      <a:pt x="839" y="0"/>
                      <a:pt x="80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6" y="0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13" name="Freeform 235" descr="© INSCALE GmbH, 21.06.2010"/>
              <p:cNvSpPr>
                <a:spLocks/>
              </p:cNvSpPr>
              <p:nvPr/>
            </p:nvSpPr>
            <p:spPr bwMode="gray">
              <a:xfrm>
                <a:off x="377" y="2546"/>
                <a:ext cx="99" cy="9"/>
              </a:xfrm>
              <a:custGeom>
                <a:avLst/>
                <a:gdLst>
                  <a:gd name="T0" fmla="*/ 0 w 865"/>
                  <a:gd name="T1" fmla="*/ 1 h 84"/>
                  <a:gd name="T2" fmla="*/ 0 w 865"/>
                  <a:gd name="T3" fmla="*/ 8 h 84"/>
                  <a:gd name="T4" fmla="*/ 7 w 865"/>
                  <a:gd name="T5" fmla="*/ 9 h 84"/>
                  <a:gd name="T6" fmla="*/ 92 w 865"/>
                  <a:gd name="T7" fmla="*/ 9 h 84"/>
                  <a:gd name="T8" fmla="*/ 99 w 865"/>
                  <a:gd name="T9" fmla="*/ 8 h 84"/>
                  <a:gd name="T10" fmla="*/ 99 w 865"/>
                  <a:gd name="T11" fmla="*/ 1 h 84"/>
                  <a:gd name="T12" fmla="*/ 92 w 865"/>
                  <a:gd name="T13" fmla="*/ 0 h 84"/>
                  <a:gd name="T14" fmla="*/ 7 w 865"/>
                  <a:gd name="T15" fmla="*/ 0 h 84"/>
                  <a:gd name="T16" fmla="*/ 0 w 865"/>
                  <a:gd name="T17" fmla="*/ 1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84"/>
                  <a:gd name="T29" fmla="*/ 865 w 865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84">
                    <a:moveTo>
                      <a:pt x="0" y="11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9"/>
                      <a:pt x="26" y="84"/>
                      <a:pt x="58" y="84"/>
                    </a:cubicBezTo>
                    <a:cubicBezTo>
                      <a:pt x="807" y="84"/>
                      <a:pt x="807" y="84"/>
                      <a:pt x="807" y="84"/>
                    </a:cubicBezTo>
                    <a:cubicBezTo>
                      <a:pt x="839" y="84"/>
                      <a:pt x="865" y="79"/>
                      <a:pt x="865" y="73"/>
                    </a:cubicBezTo>
                    <a:cubicBezTo>
                      <a:pt x="865" y="11"/>
                      <a:pt x="865" y="11"/>
                      <a:pt x="865" y="11"/>
                    </a:cubicBezTo>
                    <a:cubicBezTo>
                      <a:pt x="865" y="5"/>
                      <a:pt x="839" y="0"/>
                      <a:pt x="80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6" y="0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14" name="Freeform 236" descr="© INSCALE GmbH, 21.06.2010"/>
              <p:cNvSpPr>
                <a:spLocks/>
              </p:cNvSpPr>
              <p:nvPr/>
            </p:nvSpPr>
            <p:spPr bwMode="gray">
              <a:xfrm>
                <a:off x="377" y="2571"/>
                <a:ext cx="99" cy="9"/>
              </a:xfrm>
              <a:custGeom>
                <a:avLst/>
                <a:gdLst>
                  <a:gd name="T0" fmla="*/ 0 w 865"/>
                  <a:gd name="T1" fmla="*/ 1 h 84"/>
                  <a:gd name="T2" fmla="*/ 0 w 865"/>
                  <a:gd name="T3" fmla="*/ 8 h 84"/>
                  <a:gd name="T4" fmla="*/ 7 w 865"/>
                  <a:gd name="T5" fmla="*/ 9 h 84"/>
                  <a:gd name="T6" fmla="*/ 92 w 865"/>
                  <a:gd name="T7" fmla="*/ 9 h 84"/>
                  <a:gd name="T8" fmla="*/ 99 w 865"/>
                  <a:gd name="T9" fmla="*/ 8 h 84"/>
                  <a:gd name="T10" fmla="*/ 99 w 865"/>
                  <a:gd name="T11" fmla="*/ 1 h 84"/>
                  <a:gd name="T12" fmla="*/ 92 w 865"/>
                  <a:gd name="T13" fmla="*/ 0 h 84"/>
                  <a:gd name="T14" fmla="*/ 7 w 865"/>
                  <a:gd name="T15" fmla="*/ 0 h 84"/>
                  <a:gd name="T16" fmla="*/ 0 w 865"/>
                  <a:gd name="T17" fmla="*/ 1 h 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865"/>
                  <a:gd name="T28" fmla="*/ 0 h 84"/>
                  <a:gd name="T29" fmla="*/ 865 w 865"/>
                  <a:gd name="T30" fmla="*/ 84 h 84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865" h="84">
                    <a:moveTo>
                      <a:pt x="0" y="11"/>
                    </a:moveTo>
                    <a:cubicBezTo>
                      <a:pt x="0" y="73"/>
                      <a:pt x="0" y="73"/>
                      <a:pt x="0" y="73"/>
                    </a:cubicBezTo>
                    <a:cubicBezTo>
                      <a:pt x="0" y="79"/>
                      <a:pt x="26" y="84"/>
                      <a:pt x="58" y="84"/>
                    </a:cubicBezTo>
                    <a:cubicBezTo>
                      <a:pt x="807" y="84"/>
                      <a:pt x="807" y="84"/>
                      <a:pt x="807" y="84"/>
                    </a:cubicBezTo>
                    <a:cubicBezTo>
                      <a:pt x="839" y="84"/>
                      <a:pt x="865" y="79"/>
                      <a:pt x="865" y="73"/>
                    </a:cubicBezTo>
                    <a:cubicBezTo>
                      <a:pt x="865" y="11"/>
                      <a:pt x="865" y="11"/>
                      <a:pt x="865" y="11"/>
                    </a:cubicBezTo>
                    <a:cubicBezTo>
                      <a:pt x="865" y="5"/>
                      <a:pt x="839" y="0"/>
                      <a:pt x="807" y="0"/>
                    </a:cubicBezTo>
                    <a:cubicBezTo>
                      <a:pt x="58" y="0"/>
                      <a:pt x="58" y="0"/>
                      <a:pt x="58" y="0"/>
                    </a:cubicBezTo>
                    <a:cubicBezTo>
                      <a:pt x="26" y="0"/>
                      <a:pt x="0" y="5"/>
                      <a:pt x="0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15" name="Freeform 237" descr="© INSCALE GmbH, 21.06.2010"/>
              <p:cNvSpPr>
                <a:spLocks/>
              </p:cNvSpPr>
              <p:nvPr/>
            </p:nvSpPr>
            <p:spPr bwMode="gray">
              <a:xfrm>
                <a:off x="484" y="2546"/>
                <a:ext cx="114" cy="60"/>
              </a:xfrm>
              <a:custGeom>
                <a:avLst/>
                <a:gdLst>
                  <a:gd name="T0" fmla="*/ 0 w 998"/>
                  <a:gd name="T1" fmla="*/ 8 h 530"/>
                  <a:gd name="T2" fmla="*/ 0 w 998"/>
                  <a:gd name="T3" fmla="*/ 52 h 530"/>
                  <a:gd name="T4" fmla="*/ 8 w 998"/>
                  <a:gd name="T5" fmla="*/ 60 h 530"/>
                  <a:gd name="T6" fmla="*/ 106 w 998"/>
                  <a:gd name="T7" fmla="*/ 60 h 530"/>
                  <a:gd name="T8" fmla="*/ 114 w 998"/>
                  <a:gd name="T9" fmla="*/ 52 h 530"/>
                  <a:gd name="T10" fmla="*/ 114 w 998"/>
                  <a:gd name="T11" fmla="*/ 8 h 530"/>
                  <a:gd name="T12" fmla="*/ 106 w 998"/>
                  <a:gd name="T13" fmla="*/ 0 h 530"/>
                  <a:gd name="T14" fmla="*/ 8 w 998"/>
                  <a:gd name="T15" fmla="*/ 0 h 530"/>
                  <a:gd name="T16" fmla="*/ 0 w 998"/>
                  <a:gd name="T17" fmla="*/ 8 h 5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98"/>
                  <a:gd name="T28" fmla="*/ 0 h 530"/>
                  <a:gd name="T29" fmla="*/ 998 w 998"/>
                  <a:gd name="T30" fmla="*/ 530 h 5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98" h="530">
                    <a:moveTo>
                      <a:pt x="0" y="70"/>
                    </a:moveTo>
                    <a:cubicBezTo>
                      <a:pt x="0" y="460"/>
                      <a:pt x="0" y="460"/>
                      <a:pt x="0" y="460"/>
                    </a:cubicBezTo>
                    <a:cubicBezTo>
                      <a:pt x="0" y="498"/>
                      <a:pt x="30" y="530"/>
                      <a:pt x="67" y="530"/>
                    </a:cubicBezTo>
                    <a:cubicBezTo>
                      <a:pt x="932" y="530"/>
                      <a:pt x="932" y="530"/>
                      <a:pt x="932" y="530"/>
                    </a:cubicBezTo>
                    <a:cubicBezTo>
                      <a:pt x="969" y="530"/>
                      <a:pt x="998" y="498"/>
                      <a:pt x="998" y="460"/>
                    </a:cubicBezTo>
                    <a:cubicBezTo>
                      <a:pt x="998" y="70"/>
                      <a:pt x="998" y="70"/>
                      <a:pt x="998" y="70"/>
                    </a:cubicBezTo>
                    <a:cubicBezTo>
                      <a:pt x="998" y="31"/>
                      <a:pt x="969" y="0"/>
                      <a:pt x="932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30" y="0"/>
                      <a:pt x="0" y="31"/>
                      <a:pt x="0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16" name="Freeform 238" descr="© INSCALE GmbH, 21.06.2010"/>
              <p:cNvSpPr>
                <a:spLocks/>
              </p:cNvSpPr>
              <p:nvPr/>
            </p:nvSpPr>
            <p:spPr bwMode="gray">
              <a:xfrm>
                <a:off x="255" y="2546"/>
                <a:ext cx="114" cy="60"/>
              </a:xfrm>
              <a:custGeom>
                <a:avLst/>
                <a:gdLst>
                  <a:gd name="T0" fmla="*/ 0 w 999"/>
                  <a:gd name="T1" fmla="*/ 8 h 530"/>
                  <a:gd name="T2" fmla="*/ 0 w 999"/>
                  <a:gd name="T3" fmla="*/ 52 h 530"/>
                  <a:gd name="T4" fmla="*/ 8 w 999"/>
                  <a:gd name="T5" fmla="*/ 60 h 530"/>
                  <a:gd name="T6" fmla="*/ 106 w 999"/>
                  <a:gd name="T7" fmla="*/ 60 h 530"/>
                  <a:gd name="T8" fmla="*/ 114 w 999"/>
                  <a:gd name="T9" fmla="*/ 52 h 530"/>
                  <a:gd name="T10" fmla="*/ 114 w 999"/>
                  <a:gd name="T11" fmla="*/ 8 h 530"/>
                  <a:gd name="T12" fmla="*/ 106 w 999"/>
                  <a:gd name="T13" fmla="*/ 0 h 530"/>
                  <a:gd name="T14" fmla="*/ 8 w 999"/>
                  <a:gd name="T15" fmla="*/ 0 h 530"/>
                  <a:gd name="T16" fmla="*/ 0 w 999"/>
                  <a:gd name="T17" fmla="*/ 8 h 5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999"/>
                  <a:gd name="T28" fmla="*/ 0 h 530"/>
                  <a:gd name="T29" fmla="*/ 999 w 999"/>
                  <a:gd name="T30" fmla="*/ 530 h 530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999" h="530">
                    <a:moveTo>
                      <a:pt x="0" y="70"/>
                    </a:moveTo>
                    <a:cubicBezTo>
                      <a:pt x="0" y="460"/>
                      <a:pt x="0" y="460"/>
                      <a:pt x="0" y="460"/>
                    </a:cubicBezTo>
                    <a:cubicBezTo>
                      <a:pt x="0" y="498"/>
                      <a:pt x="30" y="530"/>
                      <a:pt x="67" y="530"/>
                    </a:cubicBezTo>
                    <a:cubicBezTo>
                      <a:pt x="932" y="530"/>
                      <a:pt x="932" y="530"/>
                      <a:pt x="932" y="530"/>
                    </a:cubicBezTo>
                    <a:cubicBezTo>
                      <a:pt x="969" y="530"/>
                      <a:pt x="999" y="498"/>
                      <a:pt x="999" y="460"/>
                    </a:cubicBezTo>
                    <a:cubicBezTo>
                      <a:pt x="999" y="70"/>
                      <a:pt x="999" y="70"/>
                      <a:pt x="999" y="70"/>
                    </a:cubicBezTo>
                    <a:cubicBezTo>
                      <a:pt x="999" y="31"/>
                      <a:pt x="969" y="0"/>
                      <a:pt x="932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30" y="0"/>
                      <a:pt x="0" y="31"/>
                      <a:pt x="0" y="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17" name="Freeform 239" descr="© INSCALE GmbH, 21.06.2010"/>
              <p:cNvSpPr>
                <a:spLocks/>
              </p:cNvSpPr>
              <p:nvPr/>
            </p:nvSpPr>
            <p:spPr bwMode="gray">
              <a:xfrm>
                <a:off x="247" y="2301"/>
                <a:ext cx="364" cy="76"/>
              </a:xfrm>
              <a:custGeom>
                <a:avLst/>
                <a:gdLst>
                  <a:gd name="T0" fmla="*/ 167 w 3206"/>
                  <a:gd name="T1" fmla="*/ 2 h 672"/>
                  <a:gd name="T2" fmla="*/ 165 w 3206"/>
                  <a:gd name="T3" fmla="*/ 3 h 672"/>
                  <a:gd name="T4" fmla="*/ 3 w 3206"/>
                  <a:gd name="T5" fmla="*/ 66 h 672"/>
                  <a:gd name="T6" fmla="*/ 0 w 3206"/>
                  <a:gd name="T7" fmla="*/ 70 h 672"/>
                  <a:gd name="T8" fmla="*/ 20 w 3206"/>
                  <a:gd name="T9" fmla="*/ 76 h 672"/>
                  <a:gd name="T10" fmla="*/ 344 w 3206"/>
                  <a:gd name="T11" fmla="*/ 76 h 672"/>
                  <a:gd name="T12" fmla="*/ 364 w 3206"/>
                  <a:gd name="T13" fmla="*/ 70 h 672"/>
                  <a:gd name="T14" fmla="*/ 361 w 3206"/>
                  <a:gd name="T15" fmla="*/ 66 h 672"/>
                  <a:gd name="T16" fmla="*/ 198 w 3206"/>
                  <a:gd name="T17" fmla="*/ 2 h 672"/>
                  <a:gd name="T18" fmla="*/ 197 w 3206"/>
                  <a:gd name="T19" fmla="*/ 2 h 672"/>
                  <a:gd name="T20" fmla="*/ 182 w 3206"/>
                  <a:gd name="T21" fmla="*/ 0 h 672"/>
                  <a:gd name="T22" fmla="*/ 167 w 3206"/>
                  <a:gd name="T23" fmla="*/ 2 h 6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206"/>
                  <a:gd name="T37" fmla="*/ 0 h 672"/>
                  <a:gd name="T38" fmla="*/ 3206 w 3206"/>
                  <a:gd name="T39" fmla="*/ 672 h 67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206" h="672">
                    <a:moveTo>
                      <a:pt x="1468" y="21"/>
                    </a:moveTo>
                    <a:cubicBezTo>
                      <a:pt x="1450" y="29"/>
                      <a:pt x="1450" y="29"/>
                      <a:pt x="1450" y="29"/>
                    </a:cubicBezTo>
                    <a:cubicBezTo>
                      <a:pt x="30" y="583"/>
                      <a:pt x="30" y="583"/>
                      <a:pt x="30" y="583"/>
                    </a:cubicBezTo>
                    <a:cubicBezTo>
                      <a:pt x="10" y="592"/>
                      <a:pt x="0" y="603"/>
                      <a:pt x="0" y="615"/>
                    </a:cubicBezTo>
                    <a:cubicBezTo>
                      <a:pt x="0" y="646"/>
                      <a:pt x="79" y="672"/>
                      <a:pt x="176" y="672"/>
                    </a:cubicBezTo>
                    <a:cubicBezTo>
                      <a:pt x="3030" y="672"/>
                      <a:pt x="3030" y="672"/>
                      <a:pt x="3030" y="672"/>
                    </a:cubicBezTo>
                    <a:cubicBezTo>
                      <a:pt x="3127" y="672"/>
                      <a:pt x="3206" y="646"/>
                      <a:pt x="3206" y="615"/>
                    </a:cubicBezTo>
                    <a:cubicBezTo>
                      <a:pt x="3206" y="603"/>
                      <a:pt x="3196" y="592"/>
                      <a:pt x="3177" y="583"/>
                    </a:cubicBezTo>
                    <a:cubicBezTo>
                      <a:pt x="1740" y="21"/>
                      <a:pt x="1740" y="21"/>
                      <a:pt x="1740" y="21"/>
                    </a:cubicBezTo>
                    <a:cubicBezTo>
                      <a:pt x="1738" y="21"/>
                      <a:pt x="1738" y="21"/>
                      <a:pt x="1738" y="21"/>
                    </a:cubicBezTo>
                    <a:cubicBezTo>
                      <a:pt x="1704" y="7"/>
                      <a:pt x="1655" y="0"/>
                      <a:pt x="1603" y="0"/>
                    </a:cubicBezTo>
                    <a:cubicBezTo>
                      <a:pt x="1551" y="0"/>
                      <a:pt x="1501" y="7"/>
                      <a:pt x="1468" y="2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121" name="Group 866" descr="© INSCALE GmbH, 21.06.2010"/>
          <p:cNvGrpSpPr>
            <a:grpSpLocks/>
          </p:cNvGrpSpPr>
          <p:nvPr/>
        </p:nvGrpSpPr>
        <p:grpSpPr bwMode="auto">
          <a:xfrm>
            <a:off x="6307947" y="3841254"/>
            <a:ext cx="585309" cy="601663"/>
            <a:chOff x="5075" y="2778"/>
            <a:chExt cx="498" cy="498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22" name="Group 865"/>
            <p:cNvGrpSpPr>
              <a:grpSpLocks/>
            </p:cNvGrpSpPr>
            <p:nvPr/>
          </p:nvGrpSpPr>
          <p:grpSpPr bwMode="auto">
            <a:xfrm>
              <a:off x="5075" y="2778"/>
              <a:ext cx="498" cy="498"/>
              <a:chOff x="5075" y="2778"/>
              <a:chExt cx="498" cy="498"/>
            </a:xfrm>
          </p:grpSpPr>
          <p:sp>
            <p:nvSpPr>
              <p:cNvPr id="124" name="Oval 274" descr="© INSCALE GmbH, 21.06.2010"/>
              <p:cNvSpPr>
                <a:spLocks noChangeArrowheads="1"/>
              </p:cNvSpPr>
              <p:nvPr/>
            </p:nvSpPr>
            <p:spPr bwMode="gray">
              <a:xfrm>
                <a:off x="5075" y="2778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25" name="Oval 275" descr="© INSCALE GmbH, 21.06.2010"/>
              <p:cNvSpPr>
                <a:spLocks noChangeArrowheads="1"/>
              </p:cNvSpPr>
              <p:nvPr/>
            </p:nvSpPr>
            <p:spPr bwMode="gray">
              <a:xfrm>
                <a:off x="5091" y="2794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26" name="Freeform 276" descr="© INSCALE GmbH, 21.06.2010"/>
              <p:cNvSpPr>
                <a:spLocks/>
              </p:cNvSpPr>
              <p:nvPr/>
            </p:nvSpPr>
            <p:spPr bwMode="gray">
              <a:xfrm>
                <a:off x="5091" y="2794"/>
                <a:ext cx="465" cy="276"/>
              </a:xfrm>
              <a:custGeom>
                <a:avLst/>
                <a:gdLst>
                  <a:gd name="T0" fmla="*/ 232 w 1063"/>
                  <a:gd name="T1" fmla="*/ 159 h 629"/>
                  <a:gd name="T2" fmla="*/ 461 w 1063"/>
                  <a:gd name="T3" fmla="*/ 276 h 629"/>
                  <a:gd name="T4" fmla="*/ 465 w 1063"/>
                  <a:gd name="T5" fmla="*/ 233 h 629"/>
                  <a:gd name="T6" fmla="*/ 232 w 1063"/>
                  <a:gd name="T7" fmla="*/ 0 h 629"/>
                  <a:gd name="T8" fmla="*/ 0 w 1063"/>
                  <a:gd name="T9" fmla="*/ 233 h 629"/>
                  <a:gd name="T10" fmla="*/ 4 w 1063"/>
                  <a:gd name="T11" fmla="*/ 276 h 629"/>
                  <a:gd name="T12" fmla="*/ 232 w 1063"/>
                  <a:gd name="T13" fmla="*/ 159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  <p:sp>
          <p:nvSpPr>
            <p:cNvPr id="123" name="Freeform 277" descr="© INSCALE GmbH, 21.06.2010"/>
            <p:cNvSpPr>
              <a:spLocks/>
            </p:cNvSpPr>
            <p:nvPr/>
          </p:nvSpPr>
          <p:spPr bwMode="gray">
            <a:xfrm>
              <a:off x="5127" y="2961"/>
              <a:ext cx="394" cy="135"/>
            </a:xfrm>
            <a:custGeom>
              <a:avLst/>
              <a:gdLst>
                <a:gd name="T0" fmla="*/ 380 w 1581"/>
                <a:gd name="T1" fmla="*/ 97 h 542"/>
                <a:gd name="T2" fmla="*/ 372 w 1581"/>
                <a:gd name="T3" fmla="*/ 101 h 542"/>
                <a:gd name="T4" fmla="*/ 363 w 1581"/>
                <a:gd name="T5" fmla="*/ 101 h 542"/>
                <a:gd name="T6" fmla="*/ 349 w 1581"/>
                <a:gd name="T7" fmla="*/ 112 h 542"/>
                <a:gd name="T8" fmla="*/ 339 w 1581"/>
                <a:gd name="T9" fmla="*/ 103 h 542"/>
                <a:gd name="T10" fmla="*/ 332 w 1581"/>
                <a:gd name="T11" fmla="*/ 86 h 542"/>
                <a:gd name="T12" fmla="*/ 327 w 1581"/>
                <a:gd name="T13" fmla="*/ 87 h 542"/>
                <a:gd name="T14" fmla="*/ 322 w 1581"/>
                <a:gd name="T15" fmla="*/ 105 h 542"/>
                <a:gd name="T16" fmla="*/ 304 w 1581"/>
                <a:gd name="T17" fmla="*/ 86 h 542"/>
                <a:gd name="T18" fmla="*/ 298 w 1581"/>
                <a:gd name="T19" fmla="*/ 97 h 542"/>
                <a:gd name="T20" fmla="*/ 289 w 1581"/>
                <a:gd name="T21" fmla="*/ 99 h 542"/>
                <a:gd name="T22" fmla="*/ 285 w 1581"/>
                <a:gd name="T23" fmla="*/ 80 h 542"/>
                <a:gd name="T24" fmla="*/ 280 w 1581"/>
                <a:gd name="T25" fmla="*/ 67 h 542"/>
                <a:gd name="T26" fmla="*/ 274 w 1581"/>
                <a:gd name="T27" fmla="*/ 98 h 542"/>
                <a:gd name="T28" fmla="*/ 263 w 1581"/>
                <a:gd name="T29" fmla="*/ 80 h 542"/>
                <a:gd name="T30" fmla="*/ 247 w 1581"/>
                <a:gd name="T31" fmla="*/ 70 h 542"/>
                <a:gd name="T32" fmla="*/ 240 w 1581"/>
                <a:gd name="T33" fmla="*/ 86 h 542"/>
                <a:gd name="T34" fmla="*/ 237 w 1581"/>
                <a:gd name="T35" fmla="*/ 45 h 542"/>
                <a:gd name="T36" fmla="*/ 235 w 1581"/>
                <a:gd name="T37" fmla="*/ 51 h 542"/>
                <a:gd name="T38" fmla="*/ 226 w 1581"/>
                <a:gd name="T39" fmla="*/ 46 h 542"/>
                <a:gd name="T40" fmla="*/ 222 w 1581"/>
                <a:gd name="T41" fmla="*/ 50 h 542"/>
                <a:gd name="T42" fmla="*/ 217 w 1581"/>
                <a:gd name="T43" fmla="*/ 113 h 542"/>
                <a:gd name="T44" fmla="*/ 214 w 1581"/>
                <a:gd name="T45" fmla="*/ 93 h 542"/>
                <a:gd name="T46" fmla="*/ 206 w 1581"/>
                <a:gd name="T47" fmla="*/ 9 h 542"/>
                <a:gd name="T48" fmla="*/ 202 w 1581"/>
                <a:gd name="T49" fmla="*/ 0 h 542"/>
                <a:gd name="T50" fmla="*/ 200 w 1581"/>
                <a:gd name="T51" fmla="*/ 9 h 542"/>
                <a:gd name="T52" fmla="*/ 191 w 1581"/>
                <a:gd name="T53" fmla="*/ 93 h 542"/>
                <a:gd name="T54" fmla="*/ 187 w 1581"/>
                <a:gd name="T55" fmla="*/ 67 h 542"/>
                <a:gd name="T56" fmla="*/ 179 w 1581"/>
                <a:gd name="T57" fmla="*/ 72 h 542"/>
                <a:gd name="T58" fmla="*/ 169 w 1581"/>
                <a:gd name="T59" fmla="*/ 32 h 542"/>
                <a:gd name="T60" fmla="*/ 156 w 1581"/>
                <a:gd name="T61" fmla="*/ 55 h 542"/>
                <a:gd name="T62" fmla="*/ 145 w 1581"/>
                <a:gd name="T63" fmla="*/ 71 h 542"/>
                <a:gd name="T64" fmla="*/ 137 w 1581"/>
                <a:gd name="T65" fmla="*/ 71 h 542"/>
                <a:gd name="T66" fmla="*/ 132 w 1581"/>
                <a:gd name="T67" fmla="*/ 97 h 542"/>
                <a:gd name="T68" fmla="*/ 128 w 1581"/>
                <a:gd name="T69" fmla="*/ 50 h 542"/>
                <a:gd name="T70" fmla="*/ 112 w 1581"/>
                <a:gd name="T71" fmla="*/ 75 h 542"/>
                <a:gd name="T72" fmla="*/ 105 w 1581"/>
                <a:gd name="T73" fmla="*/ 74 h 542"/>
                <a:gd name="T74" fmla="*/ 93 w 1581"/>
                <a:gd name="T75" fmla="*/ 68 h 542"/>
                <a:gd name="T76" fmla="*/ 83 w 1581"/>
                <a:gd name="T77" fmla="*/ 77 h 542"/>
                <a:gd name="T78" fmla="*/ 71 w 1581"/>
                <a:gd name="T79" fmla="*/ 80 h 542"/>
                <a:gd name="T80" fmla="*/ 66 w 1581"/>
                <a:gd name="T81" fmla="*/ 67 h 542"/>
                <a:gd name="T82" fmla="*/ 59 w 1581"/>
                <a:gd name="T83" fmla="*/ 67 h 542"/>
                <a:gd name="T84" fmla="*/ 40 w 1581"/>
                <a:gd name="T85" fmla="*/ 90 h 542"/>
                <a:gd name="T86" fmla="*/ 24 w 1581"/>
                <a:gd name="T87" fmla="*/ 98 h 542"/>
                <a:gd name="T88" fmla="*/ 15 w 1581"/>
                <a:gd name="T89" fmla="*/ 104 h 542"/>
                <a:gd name="T90" fmla="*/ 12 w 1581"/>
                <a:gd name="T91" fmla="*/ 102 h 542"/>
                <a:gd name="T92" fmla="*/ 4 w 1581"/>
                <a:gd name="T93" fmla="*/ 109 h 542"/>
                <a:gd name="T94" fmla="*/ 0 w 1581"/>
                <a:gd name="T95" fmla="*/ 123 h 542"/>
                <a:gd name="T96" fmla="*/ 394 w 1581"/>
                <a:gd name="T97" fmla="*/ 97 h 54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581"/>
                <a:gd name="T148" fmla="*/ 0 h 542"/>
                <a:gd name="T149" fmla="*/ 1581 w 1581"/>
                <a:gd name="T150" fmla="*/ 542 h 542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581" h="542">
                  <a:moveTo>
                    <a:pt x="1581" y="389"/>
                  </a:moveTo>
                  <a:lnTo>
                    <a:pt x="1567" y="375"/>
                  </a:lnTo>
                  <a:lnTo>
                    <a:pt x="1523" y="375"/>
                  </a:lnTo>
                  <a:lnTo>
                    <a:pt x="1523" y="388"/>
                  </a:lnTo>
                  <a:lnTo>
                    <a:pt x="1513" y="388"/>
                  </a:lnTo>
                  <a:lnTo>
                    <a:pt x="1513" y="423"/>
                  </a:lnTo>
                  <a:lnTo>
                    <a:pt x="1492" y="432"/>
                  </a:lnTo>
                  <a:lnTo>
                    <a:pt x="1492" y="406"/>
                  </a:lnTo>
                  <a:lnTo>
                    <a:pt x="1476" y="406"/>
                  </a:lnTo>
                  <a:lnTo>
                    <a:pt x="1466" y="416"/>
                  </a:lnTo>
                  <a:lnTo>
                    <a:pt x="1460" y="416"/>
                  </a:lnTo>
                  <a:lnTo>
                    <a:pt x="1458" y="407"/>
                  </a:lnTo>
                  <a:lnTo>
                    <a:pt x="1433" y="407"/>
                  </a:lnTo>
                  <a:lnTo>
                    <a:pt x="1426" y="414"/>
                  </a:lnTo>
                  <a:lnTo>
                    <a:pt x="1426" y="450"/>
                  </a:lnTo>
                  <a:lnTo>
                    <a:pt x="1399" y="450"/>
                  </a:lnTo>
                  <a:lnTo>
                    <a:pt x="1399" y="470"/>
                  </a:lnTo>
                  <a:lnTo>
                    <a:pt x="1384" y="470"/>
                  </a:lnTo>
                  <a:lnTo>
                    <a:pt x="1384" y="413"/>
                  </a:lnTo>
                  <a:lnTo>
                    <a:pt x="1359" y="413"/>
                  </a:lnTo>
                  <a:lnTo>
                    <a:pt x="1359" y="358"/>
                  </a:lnTo>
                  <a:lnTo>
                    <a:pt x="1348" y="358"/>
                  </a:lnTo>
                  <a:lnTo>
                    <a:pt x="1348" y="347"/>
                  </a:lnTo>
                  <a:lnTo>
                    <a:pt x="1333" y="347"/>
                  </a:lnTo>
                  <a:lnTo>
                    <a:pt x="1333" y="357"/>
                  </a:lnTo>
                  <a:lnTo>
                    <a:pt x="1323" y="357"/>
                  </a:lnTo>
                  <a:lnTo>
                    <a:pt x="1323" y="349"/>
                  </a:lnTo>
                  <a:lnTo>
                    <a:pt x="1314" y="349"/>
                  </a:lnTo>
                  <a:lnTo>
                    <a:pt x="1314" y="479"/>
                  </a:lnTo>
                  <a:lnTo>
                    <a:pt x="1306" y="479"/>
                  </a:lnTo>
                  <a:lnTo>
                    <a:pt x="1306" y="433"/>
                  </a:lnTo>
                  <a:lnTo>
                    <a:pt x="1293" y="420"/>
                  </a:lnTo>
                  <a:lnTo>
                    <a:pt x="1275" y="420"/>
                  </a:lnTo>
                  <a:lnTo>
                    <a:pt x="1275" y="363"/>
                  </a:lnTo>
                  <a:lnTo>
                    <a:pt x="1258" y="346"/>
                  </a:lnTo>
                  <a:lnTo>
                    <a:pt x="1221" y="346"/>
                  </a:lnTo>
                  <a:lnTo>
                    <a:pt x="1208" y="359"/>
                  </a:lnTo>
                  <a:lnTo>
                    <a:pt x="1208" y="376"/>
                  </a:lnTo>
                  <a:lnTo>
                    <a:pt x="1196" y="376"/>
                  </a:lnTo>
                  <a:lnTo>
                    <a:pt x="1196" y="388"/>
                  </a:lnTo>
                  <a:lnTo>
                    <a:pt x="1185" y="388"/>
                  </a:lnTo>
                  <a:lnTo>
                    <a:pt x="1185" y="400"/>
                  </a:lnTo>
                  <a:lnTo>
                    <a:pt x="1174" y="411"/>
                  </a:lnTo>
                  <a:lnTo>
                    <a:pt x="1161" y="398"/>
                  </a:lnTo>
                  <a:lnTo>
                    <a:pt x="1154" y="398"/>
                  </a:lnTo>
                  <a:lnTo>
                    <a:pt x="1154" y="331"/>
                  </a:lnTo>
                  <a:lnTo>
                    <a:pt x="1145" y="331"/>
                  </a:lnTo>
                  <a:lnTo>
                    <a:pt x="1145" y="322"/>
                  </a:lnTo>
                  <a:lnTo>
                    <a:pt x="1132" y="322"/>
                  </a:lnTo>
                  <a:lnTo>
                    <a:pt x="1132" y="289"/>
                  </a:lnTo>
                  <a:lnTo>
                    <a:pt x="1124" y="289"/>
                  </a:lnTo>
                  <a:lnTo>
                    <a:pt x="1124" y="270"/>
                  </a:lnTo>
                  <a:lnTo>
                    <a:pt x="1105" y="270"/>
                  </a:lnTo>
                  <a:lnTo>
                    <a:pt x="1105" y="291"/>
                  </a:lnTo>
                  <a:lnTo>
                    <a:pt x="1098" y="291"/>
                  </a:lnTo>
                  <a:lnTo>
                    <a:pt x="1098" y="393"/>
                  </a:lnTo>
                  <a:lnTo>
                    <a:pt x="1086" y="382"/>
                  </a:lnTo>
                  <a:lnTo>
                    <a:pt x="1086" y="346"/>
                  </a:lnTo>
                  <a:lnTo>
                    <a:pt x="1077" y="346"/>
                  </a:lnTo>
                  <a:lnTo>
                    <a:pt x="1057" y="320"/>
                  </a:lnTo>
                  <a:lnTo>
                    <a:pt x="1057" y="244"/>
                  </a:lnTo>
                  <a:lnTo>
                    <a:pt x="1023" y="244"/>
                  </a:lnTo>
                  <a:lnTo>
                    <a:pt x="1023" y="280"/>
                  </a:lnTo>
                  <a:lnTo>
                    <a:pt x="992" y="280"/>
                  </a:lnTo>
                  <a:lnTo>
                    <a:pt x="992" y="355"/>
                  </a:lnTo>
                  <a:lnTo>
                    <a:pt x="974" y="355"/>
                  </a:lnTo>
                  <a:lnTo>
                    <a:pt x="974" y="346"/>
                  </a:lnTo>
                  <a:lnTo>
                    <a:pt x="963" y="346"/>
                  </a:lnTo>
                  <a:lnTo>
                    <a:pt x="963" y="198"/>
                  </a:lnTo>
                  <a:lnTo>
                    <a:pt x="958" y="193"/>
                  </a:lnTo>
                  <a:lnTo>
                    <a:pt x="958" y="185"/>
                  </a:lnTo>
                  <a:lnTo>
                    <a:pt x="952" y="179"/>
                  </a:lnTo>
                  <a:lnTo>
                    <a:pt x="946" y="185"/>
                  </a:lnTo>
                  <a:lnTo>
                    <a:pt x="946" y="192"/>
                  </a:lnTo>
                  <a:lnTo>
                    <a:pt x="941" y="198"/>
                  </a:lnTo>
                  <a:lnTo>
                    <a:pt x="941" y="206"/>
                  </a:lnTo>
                  <a:lnTo>
                    <a:pt x="911" y="206"/>
                  </a:lnTo>
                  <a:lnTo>
                    <a:pt x="911" y="200"/>
                  </a:lnTo>
                  <a:lnTo>
                    <a:pt x="906" y="195"/>
                  </a:lnTo>
                  <a:lnTo>
                    <a:pt x="906" y="183"/>
                  </a:lnTo>
                  <a:lnTo>
                    <a:pt x="901" y="178"/>
                  </a:lnTo>
                  <a:lnTo>
                    <a:pt x="895" y="184"/>
                  </a:lnTo>
                  <a:lnTo>
                    <a:pt x="895" y="196"/>
                  </a:lnTo>
                  <a:lnTo>
                    <a:pt x="889" y="201"/>
                  </a:lnTo>
                  <a:lnTo>
                    <a:pt x="889" y="346"/>
                  </a:lnTo>
                  <a:lnTo>
                    <a:pt x="881" y="346"/>
                  </a:lnTo>
                  <a:lnTo>
                    <a:pt x="881" y="453"/>
                  </a:lnTo>
                  <a:lnTo>
                    <a:pt x="869" y="453"/>
                  </a:lnTo>
                  <a:lnTo>
                    <a:pt x="869" y="419"/>
                  </a:lnTo>
                  <a:lnTo>
                    <a:pt x="864" y="414"/>
                  </a:lnTo>
                  <a:lnTo>
                    <a:pt x="864" y="378"/>
                  </a:lnTo>
                  <a:lnTo>
                    <a:pt x="860" y="374"/>
                  </a:lnTo>
                  <a:lnTo>
                    <a:pt x="860" y="328"/>
                  </a:lnTo>
                  <a:lnTo>
                    <a:pt x="839" y="328"/>
                  </a:lnTo>
                  <a:lnTo>
                    <a:pt x="839" y="47"/>
                  </a:lnTo>
                  <a:lnTo>
                    <a:pt x="827" y="35"/>
                  </a:lnTo>
                  <a:lnTo>
                    <a:pt x="817" y="35"/>
                  </a:lnTo>
                  <a:lnTo>
                    <a:pt x="817" y="29"/>
                  </a:lnTo>
                  <a:lnTo>
                    <a:pt x="810" y="29"/>
                  </a:lnTo>
                  <a:lnTo>
                    <a:pt x="810" y="0"/>
                  </a:lnTo>
                  <a:lnTo>
                    <a:pt x="807" y="0"/>
                  </a:lnTo>
                  <a:lnTo>
                    <a:pt x="807" y="29"/>
                  </a:lnTo>
                  <a:lnTo>
                    <a:pt x="802" y="29"/>
                  </a:lnTo>
                  <a:lnTo>
                    <a:pt x="802" y="35"/>
                  </a:lnTo>
                  <a:lnTo>
                    <a:pt x="792" y="35"/>
                  </a:lnTo>
                  <a:lnTo>
                    <a:pt x="780" y="47"/>
                  </a:lnTo>
                  <a:lnTo>
                    <a:pt x="780" y="375"/>
                  </a:lnTo>
                  <a:lnTo>
                    <a:pt x="768" y="375"/>
                  </a:lnTo>
                  <a:lnTo>
                    <a:pt x="768" y="274"/>
                  </a:lnTo>
                  <a:lnTo>
                    <a:pt x="758" y="274"/>
                  </a:lnTo>
                  <a:lnTo>
                    <a:pt x="758" y="268"/>
                  </a:lnTo>
                  <a:lnTo>
                    <a:pt x="749" y="268"/>
                  </a:lnTo>
                  <a:lnTo>
                    <a:pt x="749" y="276"/>
                  </a:lnTo>
                  <a:lnTo>
                    <a:pt x="729" y="276"/>
                  </a:lnTo>
                  <a:lnTo>
                    <a:pt x="729" y="291"/>
                  </a:lnTo>
                  <a:lnTo>
                    <a:pt x="718" y="291"/>
                  </a:lnTo>
                  <a:lnTo>
                    <a:pt x="718" y="301"/>
                  </a:lnTo>
                  <a:lnTo>
                    <a:pt x="692" y="301"/>
                  </a:lnTo>
                  <a:lnTo>
                    <a:pt x="692" y="141"/>
                  </a:lnTo>
                  <a:lnTo>
                    <a:pt x="678" y="127"/>
                  </a:lnTo>
                  <a:lnTo>
                    <a:pt x="639" y="132"/>
                  </a:lnTo>
                  <a:lnTo>
                    <a:pt x="639" y="347"/>
                  </a:lnTo>
                  <a:lnTo>
                    <a:pt x="627" y="347"/>
                  </a:lnTo>
                  <a:lnTo>
                    <a:pt x="627" y="221"/>
                  </a:lnTo>
                  <a:lnTo>
                    <a:pt x="611" y="195"/>
                  </a:lnTo>
                  <a:lnTo>
                    <a:pt x="595" y="195"/>
                  </a:lnTo>
                  <a:lnTo>
                    <a:pt x="582" y="224"/>
                  </a:lnTo>
                  <a:lnTo>
                    <a:pt x="582" y="286"/>
                  </a:lnTo>
                  <a:lnTo>
                    <a:pt x="573" y="286"/>
                  </a:lnTo>
                  <a:lnTo>
                    <a:pt x="573" y="297"/>
                  </a:lnTo>
                  <a:lnTo>
                    <a:pt x="551" y="297"/>
                  </a:lnTo>
                  <a:lnTo>
                    <a:pt x="551" y="287"/>
                  </a:lnTo>
                  <a:lnTo>
                    <a:pt x="540" y="298"/>
                  </a:lnTo>
                  <a:lnTo>
                    <a:pt x="540" y="362"/>
                  </a:lnTo>
                  <a:lnTo>
                    <a:pt x="531" y="362"/>
                  </a:lnTo>
                  <a:lnTo>
                    <a:pt x="531" y="391"/>
                  </a:lnTo>
                  <a:lnTo>
                    <a:pt x="519" y="391"/>
                  </a:lnTo>
                  <a:lnTo>
                    <a:pt x="519" y="340"/>
                  </a:lnTo>
                  <a:lnTo>
                    <a:pt x="512" y="340"/>
                  </a:lnTo>
                  <a:lnTo>
                    <a:pt x="512" y="201"/>
                  </a:lnTo>
                  <a:lnTo>
                    <a:pt x="492" y="190"/>
                  </a:lnTo>
                  <a:lnTo>
                    <a:pt x="460" y="197"/>
                  </a:lnTo>
                  <a:lnTo>
                    <a:pt x="460" y="301"/>
                  </a:lnTo>
                  <a:lnTo>
                    <a:pt x="448" y="301"/>
                  </a:lnTo>
                  <a:lnTo>
                    <a:pt x="448" y="317"/>
                  </a:lnTo>
                  <a:lnTo>
                    <a:pt x="441" y="317"/>
                  </a:lnTo>
                  <a:lnTo>
                    <a:pt x="441" y="299"/>
                  </a:lnTo>
                  <a:lnTo>
                    <a:pt x="421" y="299"/>
                  </a:lnTo>
                  <a:lnTo>
                    <a:pt x="421" y="269"/>
                  </a:lnTo>
                  <a:lnTo>
                    <a:pt x="407" y="262"/>
                  </a:lnTo>
                  <a:lnTo>
                    <a:pt x="383" y="262"/>
                  </a:lnTo>
                  <a:lnTo>
                    <a:pt x="373" y="272"/>
                  </a:lnTo>
                  <a:lnTo>
                    <a:pt x="373" y="303"/>
                  </a:lnTo>
                  <a:lnTo>
                    <a:pt x="351" y="303"/>
                  </a:lnTo>
                  <a:lnTo>
                    <a:pt x="333" y="332"/>
                  </a:lnTo>
                  <a:lnTo>
                    <a:pt x="333" y="309"/>
                  </a:lnTo>
                  <a:lnTo>
                    <a:pt x="305" y="309"/>
                  </a:lnTo>
                  <a:lnTo>
                    <a:pt x="305" y="320"/>
                  </a:lnTo>
                  <a:lnTo>
                    <a:pt x="297" y="328"/>
                  </a:lnTo>
                  <a:lnTo>
                    <a:pt x="286" y="321"/>
                  </a:lnTo>
                  <a:lnTo>
                    <a:pt x="286" y="301"/>
                  </a:lnTo>
                  <a:lnTo>
                    <a:pt x="274" y="301"/>
                  </a:lnTo>
                  <a:lnTo>
                    <a:pt x="274" y="267"/>
                  </a:lnTo>
                  <a:lnTo>
                    <a:pt x="263" y="267"/>
                  </a:lnTo>
                  <a:lnTo>
                    <a:pt x="263" y="257"/>
                  </a:lnTo>
                  <a:lnTo>
                    <a:pt x="245" y="257"/>
                  </a:lnTo>
                  <a:lnTo>
                    <a:pt x="245" y="270"/>
                  </a:lnTo>
                  <a:lnTo>
                    <a:pt x="237" y="270"/>
                  </a:lnTo>
                  <a:lnTo>
                    <a:pt x="237" y="308"/>
                  </a:lnTo>
                  <a:lnTo>
                    <a:pt x="205" y="308"/>
                  </a:lnTo>
                  <a:lnTo>
                    <a:pt x="159" y="317"/>
                  </a:lnTo>
                  <a:lnTo>
                    <a:pt x="159" y="362"/>
                  </a:lnTo>
                  <a:lnTo>
                    <a:pt x="141" y="363"/>
                  </a:lnTo>
                  <a:lnTo>
                    <a:pt x="114" y="369"/>
                  </a:lnTo>
                  <a:lnTo>
                    <a:pt x="114" y="397"/>
                  </a:lnTo>
                  <a:lnTo>
                    <a:pt x="98" y="392"/>
                  </a:lnTo>
                  <a:lnTo>
                    <a:pt x="73" y="392"/>
                  </a:lnTo>
                  <a:lnTo>
                    <a:pt x="73" y="432"/>
                  </a:lnTo>
                  <a:lnTo>
                    <a:pt x="62" y="431"/>
                  </a:lnTo>
                  <a:lnTo>
                    <a:pt x="62" y="419"/>
                  </a:lnTo>
                  <a:lnTo>
                    <a:pt x="54" y="419"/>
                  </a:lnTo>
                  <a:lnTo>
                    <a:pt x="55" y="406"/>
                  </a:lnTo>
                  <a:lnTo>
                    <a:pt x="47" y="406"/>
                  </a:lnTo>
                  <a:lnTo>
                    <a:pt x="47" y="411"/>
                  </a:lnTo>
                  <a:lnTo>
                    <a:pt x="33" y="411"/>
                  </a:lnTo>
                  <a:lnTo>
                    <a:pt x="23" y="420"/>
                  </a:lnTo>
                  <a:lnTo>
                    <a:pt x="23" y="438"/>
                  </a:lnTo>
                  <a:lnTo>
                    <a:pt x="17" y="438"/>
                  </a:lnTo>
                  <a:lnTo>
                    <a:pt x="17" y="452"/>
                  </a:lnTo>
                  <a:lnTo>
                    <a:pt x="12" y="452"/>
                  </a:lnTo>
                  <a:lnTo>
                    <a:pt x="11" y="494"/>
                  </a:lnTo>
                  <a:lnTo>
                    <a:pt x="0" y="494"/>
                  </a:lnTo>
                  <a:lnTo>
                    <a:pt x="0" y="542"/>
                  </a:lnTo>
                  <a:lnTo>
                    <a:pt x="159" y="542"/>
                  </a:lnTo>
                  <a:lnTo>
                    <a:pt x="1581" y="542"/>
                  </a:lnTo>
                  <a:lnTo>
                    <a:pt x="1581" y="38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5239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/>
          <a:lstStyle/>
          <a:p>
            <a:pPr>
              <a:defRPr/>
            </a:pPr>
            <a:r>
              <a:rPr lang="hu-HU" sz="2400" dirty="0" smtClean="0"/>
              <a:t>PÉLDÁK </a:t>
            </a:r>
            <a:r>
              <a:rPr lang="hu-HU" sz="2400" dirty="0" err="1" smtClean="0"/>
              <a:t>duplikációra</a:t>
            </a:r>
            <a:endParaRPr lang="hu-HU" sz="2400" dirty="0"/>
          </a:p>
        </p:txBody>
      </p:sp>
      <p:grpSp>
        <p:nvGrpSpPr>
          <p:cNvPr id="36" name="Csoportba foglalás 35"/>
          <p:cNvGrpSpPr>
            <a:grpSpLocks/>
          </p:cNvGrpSpPr>
          <p:nvPr/>
        </p:nvGrpSpPr>
        <p:grpSpPr bwMode="auto">
          <a:xfrm>
            <a:off x="228600" y="685800"/>
            <a:ext cx="2441575" cy="3532188"/>
            <a:chOff x="4619625" y="2030413"/>
            <a:chExt cx="4391025" cy="2998787"/>
          </a:xfrm>
        </p:grpSpPr>
        <p:grpSp>
          <p:nvGrpSpPr>
            <p:cNvPr id="77840" name="Group 8"/>
            <p:cNvGrpSpPr>
              <a:grpSpLocks/>
            </p:cNvGrpSpPr>
            <p:nvPr/>
          </p:nvGrpSpPr>
          <p:grpSpPr bwMode="auto">
            <a:xfrm>
              <a:off x="5599113" y="2030413"/>
              <a:ext cx="2271712" cy="2998787"/>
              <a:chOff x="3243" y="1548"/>
              <a:chExt cx="1431" cy="1889"/>
            </a:xfrm>
          </p:grpSpPr>
          <p:grpSp>
            <p:nvGrpSpPr>
              <p:cNvPr id="77863" name="Group 9"/>
              <p:cNvGrpSpPr>
                <a:grpSpLocks/>
              </p:cNvGrpSpPr>
              <p:nvPr/>
            </p:nvGrpSpPr>
            <p:grpSpPr bwMode="auto">
              <a:xfrm rot="220837">
                <a:off x="3478" y="1548"/>
                <a:ext cx="1196" cy="1712"/>
                <a:chOff x="728" y="1935"/>
                <a:chExt cx="1196" cy="1712"/>
              </a:xfrm>
            </p:grpSpPr>
            <p:sp>
              <p:nvSpPr>
                <p:cNvPr id="77865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66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67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68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69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70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71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72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7864" name="Picture 9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43" y="3236"/>
                <a:ext cx="143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7841" name="Group 19"/>
            <p:cNvGrpSpPr>
              <a:grpSpLocks/>
            </p:cNvGrpSpPr>
            <p:nvPr/>
          </p:nvGrpSpPr>
          <p:grpSpPr bwMode="auto">
            <a:xfrm>
              <a:off x="7513638" y="2170113"/>
              <a:ext cx="1497012" cy="1865312"/>
              <a:chOff x="4449" y="1636"/>
              <a:chExt cx="943" cy="1175"/>
            </a:xfrm>
          </p:grpSpPr>
          <p:grpSp>
            <p:nvGrpSpPr>
              <p:cNvPr id="77853" name="Group 20"/>
              <p:cNvGrpSpPr>
                <a:grpSpLocks/>
              </p:cNvGrpSpPr>
              <p:nvPr/>
            </p:nvGrpSpPr>
            <p:grpSpPr bwMode="auto">
              <a:xfrm rot="733683">
                <a:off x="4674" y="1636"/>
                <a:ext cx="718" cy="1028"/>
                <a:chOff x="728" y="1935"/>
                <a:chExt cx="1196" cy="1712"/>
              </a:xfrm>
            </p:grpSpPr>
            <p:sp>
              <p:nvSpPr>
                <p:cNvPr id="77855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56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57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58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59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60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61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62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7854" name="Picture 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49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7842" name="Group 30"/>
            <p:cNvGrpSpPr>
              <a:grpSpLocks/>
            </p:cNvGrpSpPr>
            <p:nvPr/>
          </p:nvGrpSpPr>
          <p:grpSpPr bwMode="auto">
            <a:xfrm>
              <a:off x="4619625" y="2225675"/>
              <a:ext cx="1487488" cy="1809750"/>
              <a:chOff x="2626" y="1671"/>
              <a:chExt cx="937" cy="1140"/>
            </a:xfrm>
          </p:grpSpPr>
          <p:grpSp>
            <p:nvGrpSpPr>
              <p:cNvPr id="77843" name="Group 31"/>
              <p:cNvGrpSpPr>
                <a:grpSpLocks/>
              </p:cNvGrpSpPr>
              <p:nvPr/>
            </p:nvGrpSpPr>
            <p:grpSpPr bwMode="auto">
              <a:xfrm rot="-899113">
                <a:off x="2673" y="1671"/>
                <a:ext cx="718" cy="1028"/>
                <a:chOff x="728" y="1935"/>
                <a:chExt cx="1196" cy="1712"/>
              </a:xfrm>
            </p:grpSpPr>
            <p:sp>
              <p:nvSpPr>
                <p:cNvPr id="77845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46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47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48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49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50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51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7852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7844" name="Picture 9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26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1" name="Ellipse 44"/>
          <p:cNvSpPr/>
          <p:nvPr>
            <p:custDataLst>
              <p:tags r:id="rId1"/>
            </p:custDataLst>
          </p:nvPr>
        </p:nvSpPr>
        <p:spPr bwMode="gray">
          <a:xfrm>
            <a:off x="4094163" y="2708275"/>
            <a:ext cx="3097212" cy="3095625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hu-HU" sz="1600" dirty="0">
                <a:latin typeface="Arial" pitchFamily="34" charset="0"/>
              </a:rPr>
              <a:t>100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42" name="Ellipse 45"/>
          <p:cNvSpPr/>
          <p:nvPr>
            <p:custDataLst>
              <p:tags r:id="rId2"/>
            </p:custDataLst>
          </p:nvPr>
        </p:nvSpPr>
        <p:spPr bwMode="gray">
          <a:xfrm>
            <a:off x="5895975" y="2708275"/>
            <a:ext cx="3095625" cy="3097213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>
              <a:defRPr/>
            </a:pPr>
            <a:r>
              <a:rPr lang="hu-HU" sz="1600" dirty="0">
                <a:latin typeface="Arial" pitchFamily="34" charset="0"/>
              </a:rPr>
              <a:t>200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43" name="Ellipse 46"/>
          <p:cNvSpPr/>
          <p:nvPr>
            <p:custDataLst>
              <p:tags r:id="rId3"/>
            </p:custDataLst>
          </p:nvPr>
        </p:nvSpPr>
        <p:spPr bwMode="gray">
          <a:xfrm>
            <a:off x="4995863" y="1123950"/>
            <a:ext cx="3095625" cy="3097213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hu-HU" sz="1600" dirty="0">
                <a:latin typeface="Arial" pitchFamily="34" charset="0"/>
              </a:rPr>
              <a:t>100</a:t>
            </a:r>
            <a:endParaRPr lang="en-US" sz="1600" dirty="0">
              <a:latin typeface="Arial" pitchFamily="34" charset="0"/>
            </a:endParaRPr>
          </a:p>
        </p:txBody>
      </p:sp>
      <p:sp>
        <p:nvSpPr>
          <p:cNvPr id="77831" name="Ellipse 61"/>
          <p:cNvSpPr>
            <a:spLocks/>
          </p:cNvSpPr>
          <p:nvPr>
            <p:custDataLst>
              <p:tags r:id="rId4"/>
            </p:custDataLst>
          </p:nvPr>
        </p:nvSpPr>
        <p:spPr bwMode="gray">
          <a:xfrm>
            <a:off x="5895975" y="2998788"/>
            <a:ext cx="1295400" cy="2514600"/>
          </a:xfrm>
          <a:custGeom>
            <a:avLst/>
            <a:gdLst>
              <a:gd name="T0" fmla="*/ 648515 w 1294987"/>
              <a:gd name="T1" fmla="*/ 0 h 2514816"/>
              <a:gd name="T2" fmla="*/ 1296226 w 1294987"/>
              <a:gd name="T3" fmla="*/ 1256785 h 2514816"/>
              <a:gd name="T4" fmla="*/ 647713 w 1294987"/>
              <a:gd name="T5" fmla="*/ 2514168 h 2514816"/>
              <a:gd name="T6" fmla="*/ 0 w 1294987"/>
              <a:gd name="T7" fmla="*/ 1257383 h 2514816"/>
              <a:gd name="T8" fmla="*/ 648515 w 1294987"/>
              <a:gd name="T9" fmla="*/ 0 h 25148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94987" h="2514816">
                <a:moveTo>
                  <a:pt x="647894" y="0"/>
                </a:moveTo>
                <a:cubicBezTo>
                  <a:pt x="1040083" y="279704"/>
                  <a:pt x="1294987" y="738638"/>
                  <a:pt x="1294987" y="1257109"/>
                </a:cubicBezTo>
                <a:cubicBezTo>
                  <a:pt x="1294987" y="1775938"/>
                  <a:pt x="1039731" y="2235149"/>
                  <a:pt x="647094" y="2514816"/>
                </a:cubicBezTo>
                <a:cubicBezTo>
                  <a:pt x="254904" y="2235113"/>
                  <a:pt x="0" y="1776178"/>
                  <a:pt x="0" y="1257707"/>
                </a:cubicBezTo>
                <a:cubicBezTo>
                  <a:pt x="0" y="738878"/>
                  <a:pt x="255257" y="279667"/>
                  <a:pt x="647894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/>
          </a:p>
        </p:txBody>
      </p:sp>
      <p:sp>
        <p:nvSpPr>
          <p:cNvPr id="77832" name="Ellipse 62"/>
          <p:cNvSpPr>
            <a:spLocks/>
          </p:cNvSpPr>
          <p:nvPr>
            <p:custDataLst>
              <p:tags r:id="rId5"/>
            </p:custDataLst>
          </p:nvPr>
        </p:nvSpPr>
        <p:spPr bwMode="gray">
          <a:xfrm>
            <a:off x="5006975" y="2708275"/>
            <a:ext cx="2174875" cy="1512888"/>
          </a:xfrm>
          <a:custGeom>
            <a:avLst/>
            <a:gdLst>
              <a:gd name="T0" fmla="*/ 0 w 2175137"/>
              <a:gd name="T1" fmla="*/ 0 h 1512212"/>
              <a:gd name="T2" fmla="*/ 2175137 w 2175137"/>
              <a:gd name="T3" fmla="*/ 1512212 h 1512212"/>
            </a:gdLst>
            <a:ahLst/>
            <a:cxnLst/>
            <a:rect l="T0" t="T1" r="T2" b="T3"/>
            <a:pathLst>
              <a:path w="2175137" h="1512212">
                <a:moveTo>
                  <a:pt x="637655" y="0"/>
                </a:moveTo>
                <a:cubicBezTo>
                  <a:pt x="1433600" y="0"/>
                  <a:pt x="2089232" y="600751"/>
                  <a:pt x="2175137" y="1373643"/>
                </a:cubicBezTo>
                <a:cubicBezTo>
                  <a:pt x="1981119" y="1463111"/>
                  <a:pt x="1765035" y="1512212"/>
                  <a:pt x="1537482" y="1512212"/>
                </a:cubicBezTo>
                <a:cubicBezTo>
                  <a:pt x="741537" y="1512212"/>
                  <a:pt x="85905" y="911462"/>
                  <a:pt x="0" y="138569"/>
                </a:cubicBezTo>
                <a:cubicBezTo>
                  <a:pt x="194018" y="49101"/>
                  <a:pt x="410102" y="0"/>
                  <a:pt x="63765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hu-HU" altLang="hu-HU">
              <a:solidFill>
                <a:schemeClr val="bg1"/>
              </a:solidFill>
              <a:latin typeface="Arial" pitchFamily="34" charset="0"/>
              <a:ea typeface="Open Sans"/>
            </a:endParaRPr>
          </a:p>
          <a:p>
            <a:r>
              <a:rPr lang="hu-HU" altLang="hu-HU">
                <a:solidFill>
                  <a:schemeClr val="bg1"/>
                </a:solidFill>
                <a:latin typeface="Arial" pitchFamily="34" charset="0"/>
                <a:ea typeface="Open Sans"/>
              </a:rPr>
              <a:t>       </a:t>
            </a:r>
            <a:r>
              <a:rPr lang="hu-HU" altLang="hu-HU" b="1">
                <a:solidFill>
                  <a:srgbClr val="FF0000"/>
                </a:solidFill>
                <a:latin typeface="Arial" pitchFamily="34" charset="0"/>
                <a:ea typeface="Open Sans"/>
              </a:rPr>
              <a:t>20</a:t>
            </a:r>
            <a:endParaRPr lang="en-US" altLang="hu-HU" b="1">
              <a:solidFill>
                <a:srgbClr val="FF0000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77833" name="Ellipse 65"/>
          <p:cNvSpPr>
            <a:spLocks/>
          </p:cNvSpPr>
          <p:nvPr>
            <p:custDataLst>
              <p:tags r:id="rId6"/>
            </p:custDataLst>
          </p:nvPr>
        </p:nvSpPr>
        <p:spPr bwMode="gray">
          <a:xfrm>
            <a:off x="5907088" y="2708275"/>
            <a:ext cx="2174875" cy="1511300"/>
          </a:xfrm>
          <a:custGeom>
            <a:avLst/>
            <a:gdLst>
              <a:gd name="T0" fmla="*/ 0 w 2174423"/>
              <a:gd name="T1" fmla="*/ 0 h 1511508"/>
              <a:gd name="T2" fmla="*/ 2174423 w 2174423"/>
              <a:gd name="T3" fmla="*/ 1511508 h 1511508"/>
            </a:gdLst>
            <a:ahLst/>
            <a:cxnLst/>
            <a:rect l="T0" t="T1" r="T2" b="T3"/>
            <a:pathLst>
              <a:path w="2174423" h="1511508">
                <a:moveTo>
                  <a:pt x="1537423" y="0"/>
                </a:moveTo>
                <a:cubicBezTo>
                  <a:pt x="1764718" y="0"/>
                  <a:pt x="1980570" y="48990"/>
                  <a:pt x="2174423" y="138253"/>
                </a:cubicBezTo>
                <a:cubicBezTo>
                  <a:pt x="2088357" y="910960"/>
                  <a:pt x="1432811" y="1511508"/>
                  <a:pt x="637000" y="1511508"/>
                </a:cubicBezTo>
                <a:cubicBezTo>
                  <a:pt x="409706" y="1511508"/>
                  <a:pt x="193854" y="1462519"/>
                  <a:pt x="0" y="1373255"/>
                </a:cubicBezTo>
                <a:cubicBezTo>
                  <a:pt x="86067" y="600548"/>
                  <a:pt x="741612" y="0"/>
                  <a:pt x="1537423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endParaRPr lang="hu-HU" altLang="hu-HU">
              <a:solidFill>
                <a:schemeClr val="bg1"/>
              </a:solidFill>
              <a:latin typeface="Arial" pitchFamily="34" charset="0"/>
              <a:ea typeface="Open Sans"/>
            </a:endParaRPr>
          </a:p>
          <a:p>
            <a:pPr algn="r"/>
            <a:r>
              <a:rPr lang="hu-HU" altLang="hu-HU" b="1">
                <a:solidFill>
                  <a:srgbClr val="FF0000"/>
                </a:solidFill>
                <a:latin typeface="Arial" pitchFamily="34" charset="0"/>
                <a:ea typeface="Open Sans"/>
              </a:rPr>
              <a:t>50</a:t>
            </a:r>
            <a:r>
              <a:rPr lang="hu-HU" altLang="hu-HU">
                <a:solidFill>
                  <a:schemeClr val="bg1"/>
                </a:solidFill>
                <a:latin typeface="Arial" pitchFamily="34" charset="0"/>
                <a:ea typeface="Open Sans"/>
              </a:rPr>
              <a:t>	</a:t>
            </a:r>
            <a:endParaRPr lang="en-US" altLang="hu-HU">
              <a:solidFill>
                <a:schemeClr val="bg1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77834" name="Ellipse 62"/>
          <p:cNvSpPr>
            <a:spLocks/>
          </p:cNvSpPr>
          <p:nvPr>
            <p:custDataLst>
              <p:tags r:id="rId7"/>
            </p:custDataLst>
          </p:nvPr>
        </p:nvSpPr>
        <p:spPr bwMode="gray">
          <a:xfrm>
            <a:off x="5907088" y="2998788"/>
            <a:ext cx="1274762" cy="1220787"/>
          </a:xfrm>
          <a:custGeom>
            <a:avLst/>
            <a:gdLst>
              <a:gd name="T0" fmla="*/ 0 w 1274056"/>
              <a:gd name="T1" fmla="*/ 0 h 1221673"/>
              <a:gd name="T2" fmla="*/ 1274056 w 1274056"/>
              <a:gd name="T3" fmla="*/ 1221673 h 1221673"/>
            </a:gdLst>
            <a:ahLst/>
            <a:cxnLst/>
            <a:rect l="T0" t="T1" r="T2" b="T3"/>
            <a:pathLst>
              <a:path w="1274056" h="1221673">
                <a:moveTo>
                  <a:pt x="637435" y="0"/>
                </a:moveTo>
                <a:cubicBezTo>
                  <a:pt x="984910" y="248063"/>
                  <a:pt x="1224452" y="636934"/>
                  <a:pt x="1274056" y="1083196"/>
                </a:cubicBezTo>
                <a:lnTo>
                  <a:pt x="1273742" y="1083336"/>
                </a:lnTo>
                <a:lnTo>
                  <a:pt x="1141234" y="1135986"/>
                </a:lnTo>
                <a:lnTo>
                  <a:pt x="1108970" y="1146929"/>
                </a:lnTo>
                <a:lnTo>
                  <a:pt x="998917" y="1177425"/>
                </a:lnTo>
                <a:lnTo>
                  <a:pt x="952009" y="1188629"/>
                </a:lnTo>
                <a:lnTo>
                  <a:pt x="844159" y="1206265"/>
                </a:lnTo>
                <a:lnTo>
                  <a:pt x="795113" y="1213229"/>
                </a:lnTo>
                <a:lnTo>
                  <a:pt x="647762" y="1221167"/>
                </a:lnTo>
                <a:cubicBezTo>
                  <a:pt x="644179" y="1221661"/>
                  <a:pt x="640591" y="1221673"/>
                  <a:pt x="637000" y="1221673"/>
                </a:cubicBezTo>
                <a:lnTo>
                  <a:pt x="475989" y="1213009"/>
                </a:lnTo>
                <a:lnTo>
                  <a:pt x="439281" y="1207796"/>
                </a:lnTo>
                <a:lnTo>
                  <a:pt x="318823" y="1188122"/>
                </a:lnTo>
                <a:lnTo>
                  <a:pt x="280282" y="1178915"/>
                </a:lnTo>
                <a:lnTo>
                  <a:pt x="161523" y="1146049"/>
                </a:lnTo>
                <a:lnTo>
                  <a:pt x="136126" y="1137433"/>
                </a:lnTo>
                <a:cubicBezTo>
                  <a:pt x="89539" y="1122030"/>
                  <a:pt x="44198" y="1103772"/>
                  <a:pt x="0" y="1083420"/>
                </a:cubicBezTo>
                <a:cubicBezTo>
                  <a:pt x="49730" y="636947"/>
                  <a:pt x="289584" y="247950"/>
                  <a:pt x="63743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hu-HU" altLang="hu-HU" b="1">
                <a:solidFill>
                  <a:schemeClr val="bg1"/>
                </a:solidFill>
                <a:latin typeface="Arial" pitchFamily="34" charset="0"/>
                <a:ea typeface="Open Sans"/>
              </a:rPr>
              <a:t>10</a:t>
            </a:r>
            <a:endParaRPr lang="en-US" altLang="hu-HU" b="1">
              <a:solidFill>
                <a:schemeClr val="bg1"/>
              </a:solidFill>
              <a:latin typeface="Arial" pitchFamily="34" charset="0"/>
              <a:ea typeface="Open Sans"/>
            </a:endParaRPr>
          </a:p>
        </p:txBody>
      </p:sp>
      <p:sp>
        <p:nvSpPr>
          <p:cNvPr id="77835" name="Szövegdoboz 47"/>
          <p:cNvSpPr txBox="1">
            <a:spLocks noChangeArrowheads="1"/>
          </p:cNvSpPr>
          <p:nvPr/>
        </p:nvSpPr>
        <p:spPr bwMode="auto">
          <a:xfrm>
            <a:off x="6324600" y="4459288"/>
            <a:ext cx="457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r>
              <a:rPr lang="hu-HU" altLang="hu-HU" sz="1800" b="1">
                <a:solidFill>
                  <a:srgbClr val="FF0000"/>
                </a:solidFill>
                <a:latin typeface="Open Sans"/>
              </a:rPr>
              <a:t>20</a:t>
            </a:r>
          </a:p>
        </p:txBody>
      </p:sp>
      <p:sp>
        <p:nvSpPr>
          <p:cNvPr id="49" name="Szövegdoboz 48"/>
          <p:cNvSpPr txBox="1">
            <a:spLocks noChangeArrowheads="1"/>
          </p:cNvSpPr>
          <p:nvPr/>
        </p:nvSpPr>
        <p:spPr bwMode="auto">
          <a:xfrm>
            <a:off x="76200" y="4633913"/>
            <a:ext cx="43434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hu-HU" altLang="hu-HU" sz="1600">
                <a:latin typeface="Arial Narrow" pitchFamily="34" charset="0"/>
              </a:rPr>
              <a:t>Mekkora a minimális duplikáció?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hu-HU" altLang="hu-HU" sz="1600">
                <a:latin typeface="Arial Narrow" pitchFamily="34" charset="0"/>
              </a:rPr>
              <a:t>A B oldal hány százaléka a maximális duplikáció?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hu-HU" altLang="hu-HU" sz="1600">
                <a:latin typeface="Arial Narrow" pitchFamily="34" charset="0"/>
              </a:rPr>
              <a:t>A C oldal hány százaléka a maximális duplikáció?</a:t>
            </a: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Tx/>
              <a:buAutoNum type="arabicPeriod"/>
            </a:pPr>
            <a:r>
              <a:rPr lang="hu-HU" altLang="hu-HU" sz="1600">
                <a:latin typeface="Arial Narrow" pitchFamily="34" charset="0"/>
              </a:rPr>
              <a:t>Az A oldal hány százaléka a maximális duplikáció?</a:t>
            </a:r>
          </a:p>
        </p:txBody>
      </p:sp>
      <p:sp>
        <p:nvSpPr>
          <p:cNvPr id="50" name="Szövegdoboz 49"/>
          <p:cNvSpPr txBox="1"/>
          <p:nvPr/>
        </p:nvSpPr>
        <p:spPr>
          <a:xfrm>
            <a:off x="5999033" y="1752600"/>
            <a:ext cx="1087567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A</a:t>
            </a:r>
          </a:p>
        </p:txBody>
      </p:sp>
      <p:sp>
        <p:nvSpPr>
          <p:cNvPr id="51" name="Szövegdoboz 50"/>
          <p:cNvSpPr txBox="1"/>
          <p:nvPr/>
        </p:nvSpPr>
        <p:spPr>
          <a:xfrm>
            <a:off x="4462592" y="3927287"/>
            <a:ext cx="1087567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B</a:t>
            </a:r>
          </a:p>
        </p:txBody>
      </p:sp>
      <p:sp>
        <p:nvSpPr>
          <p:cNvPr id="52" name="Szövegdoboz 51"/>
          <p:cNvSpPr txBox="1"/>
          <p:nvPr/>
        </p:nvSpPr>
        <p:spPr>
          <a:xfrm>
            <a:off x="7696200" y="3907808"/>
            <a:ext cx="1087567" cy="8309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hu-HU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Open Sans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033288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5150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hu-HU" altLang="hu-HU" sz="1800" cap="none" smtClean="0">
                <a:ea typeface="Open Sans"/>
                <a:cs typeface="Open Sans"/>
              </a:rPr>
              <a:t>A STREAM-KÖZÖNSÉGMÉRÉS INTERVALLUMSZERŰ ESEMÉNYEKET IS MÉR</a:t>
            </a:r>
          </a:p>
        </p:txBody>
      </p:sp>
      <p:grpSp>
        <p:nvGrpSpPr>
          <p:cNvPr id="78851" name="Csoportba foglalás 62"/>
          <p:cNvGrpSpPr>
            <a:grpSpLocks/>
          </p:cNvGrpSpPr>
          <p:nvPr/>
        </p:nvGrpSpPr>
        <p:grpSpPr bwMode="auto">
          <a:xfrm>
            <a:off x="2579688" y="833438"/>
            <a:ext cx="903287" cy="844550"/>
            <a:chOff x="4168775" y="2457450"/>
            <a:chExt cx="4391025" cy="2998788"/>
          </a:xfrm>
        </p:grpSpPr>
        <p:grpSp>
          <p:nvGrpSpPr>
            <p:cNvPr id="78909" name="Group 8"/>
            <p:cNvGrpSpPr>
              <a:grpSpLocks/>
            </p:cNvGrpSpPr>
            <p:nvPr/>
          </p:nvGrpSpPr>
          <p:grpSpPr bwMode="auto">
            <a:xfrm>
              <a:off x="5148263" y="2457450"/>
              <a:ext cx="2271712" cy="2998788"/>
              <a:chOff x="3243" y="1548"/>
              <a:chExt cx="1431" cy="1889"/>
            </a:xfrm>
          </p:grpSpPr>
          <p:grpSp>
            <p:nvGrpSpPr>
              <p:cNvPr id="78932" name="Group 9"/>
              <p:cNvGrpSpPr>
                <a:grpSpLocks/>
              </p:cNvGrpSpPr>
              <p:nvPr/>
            </p:nvGrpSpPr>
            <p:grpSpPr bwMode="auto">
              <a:xfrm rot="220837">
                <a:off x="3478" y="1548"/>
                <a:ext cx="1196" cy="1712"/>
                <a:chOff x="728" y="1935"/>
                <a:chExt cx="1196" cy="1712"/>
              </a:xfrm>
            </p:grpSpPr>
            <p:sp>
              <p:nvSpPr>
                <p:cNvPr id="7893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4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4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33" name="Picture 9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3243" y="3236"/>
                <a:ext cx="1431" cy="20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910" name="Group 19"/>
            <p:cNvGrpSpPr>
              <a:grpSpLocks/>
            </p:cNvGrpSpPr>
            <p:nvPr/>
          </p:nvGrpSpPr>
          <p:grpSpPr bwMode="auto">
            <a:xfrm>
              <a:off x="7062788" y="2597150"/>
              <a:ext cx="1497012" cy="1865313"/>
              <a:chOff x="4449" y="1636"/>
              <a:chExt cx="943" cy="1175"/>
            </a:xfrm>
          </p:grpSpPr>
          <p:grpSp>
            <p:nvGrpSpPr>
              <p:cNvPr id="78922" name="Group 20"/>
              <p:cNvGrpSpPr>
                <a:grpSpLocks/>
              </p:cNvGrpSpPr>
              <p:nvPr/>
            </p:nvGrpSpPr>
            <p:grpSpPr bwMode="auto">
              <a:xfrm rot="733683">
                <a:off x="4674" y="1636"/>
                <a:ext cx="718" cy="1028"/>
                <a:chOff x="728" y="1935"/>
                <a:chExt cx="1196" cy="1712"/>
              </a:xfrm>
            </p:grpSpPr>
            <p:sp>
              <p:nvSpPr>
                <p:cNvPr id="7892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3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23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4449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8911" name="Group 30"/>
            <p:cNvGrpSpPr>
              <a:grpSpLocks/>
            </p:cNvGrpSpPr>
            <p:nvPr/>
          </p:nvGrpSpPr>
          <p:grpSpPr bwMode="auto">
            <a:xfrm>
              <a:off x="4168775" y="2652713"/>
              <a:ext cx="1487488" cy="1809750"/>
              <a:chOff x="2626" y="1671"/>
              <a:chExt cx="937" cy="1140"/>
            </a:xfrm>
          </p:grpSpPr>
          <p:grpSp>
            <p:nvGrpSpPr>
              <p:cNvPr id="78912" name="Group 31"/>
              <p:cNvGrpSpPr>
                <a:grpSpLocks/>
              </p:cNvGrpSpPr>
              <p:nvPr/>
            </p:nvGrpSpPr>
            <p:grpSpPr bwMode="auto">
              <a:xfrm rot="-899113">
                <a:off x="2673" y="1671"/>
                <a:ext cx="718" cy="1028"/>
                <a:chOff x="728" y="1935"/>
                <a:chExt cx="1196" cy="1712"/>
              </a:xfrm>
            </p:grpSpPr>
            <p:sp>
              <p:nvSpPr>
                <p:cNvPr id="78914" name="Freeform 4"/>
                <p:cNvSpPr>
                  <a:spLocks/>
                </p:cNvSpPr>
                <p:nvPr/>
              </p:nvSpPr>
              <p:spPr bwMode="gray">
                <a:xfrm rot="1227305">
                  <a:off x="761" y="2498"/>
                  <a:ext cx="311" cy="153"/>
                </a:xfrm>
                <a:custGeom>
                  <a:avLst/>
                  <a:gdLst>
                    <a:gd name="T0" fmla="*/ 0 w 389"/>
                    <a:gd name="T1" fmla="*/ 637191416 h 182"/>
                    <a:gd name="T2" fmla="*/ 448337576 w 389"/>
                    <a:gd name="T3" fmla="*/ 637191416 h 182"/>
                    <a:gd name="T4" fmla="*/ 448337576 w 389"/>
                    <a:gd name="T5" fmla="*/ 637191416 h 182"/>
                    <a:gd name="T6" fmla="*/ 448337576 w 389"/>
                    <a:gd name="T7" fmla="*/ 0 h 182"/>
                    <a:gd name="T8" fmla="*/ 0 w 389"/>
                    <a:gd name="T9" fmla="*/ 637191416 h 182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89"/>
                    <a:gd name="T16" fmla="*/ 0 h 182"/>
                    <a:gd name="T17" fmla="*/ 389 w 389"/>
                    <a:gd name="T18" fmla="*/ 182 h 182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89" h="182">
                      <a:moveTo>
                        <a:pt x="0" y="133"/>
                      </a:moveTo>
                      <a:lnTo>
                        <a:pt x="49" y="182"/>
                      </a:lnTo>
                      <a:lnTo>
                        <a:pt x="389" y="45"/>
                      </a:lnTo>
                      <a:lnTo>
                        <a:pt x="330" y="0"/>
                      </a:lnTo>
                      <a:lnTo>
                        <a:pt x="0" y="13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5" name="Freeform 5"/>
                <p:cNvSpPr>
                  <a:spLocks/>
                </p:cNvSpPr>
                <p:nvPr/>
              </p:nvSpPr>
              <p:spPr bwMode="gray">
                <a:xfrm rot="1227305">
                  <a:off x="1120" y="3091"/>
                  <a:ext cx="290" cy="123"/>
                </a:xfrm>
                <a:custGeom>
                  <a:avLst/>
                  <a:gdLst>
                    <a:gd name="T0" fmla="*/ 0 w 366"/>
                    <a:gd name="T1" fmla="*/ 445266810 h 154"/>
                    <a:gd name="T2" fmla="*/ 421063896 w 366"/>
                    <a:gd name="T3" fmla="*/ 445266810 h 154"/>
                    <a:gd name="T4" fmla="*/ 421063896 w 366"/>
                    <a:gd name="T5" fmla="*/ 445266810 h 154"/>
                    <a:gd name="T6" fmla="*/ 421063896 w 366"/>
                    <a:gd name="T7" fmla="*/ 0 h 154"/>
                    <a:gd name="T8" fmla="*/ 0 w 366"/>
                    <a:gd name="T9" fmla="*/ 445266810 h 154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366"/>
                    <a:gd name="T16" fmla="*/ 0 h 154"/>
                    <a:gd name="T17" fmla="*/ 366 w 366"/>
                    <a:gd name="T18" fmla="*/ 154 h 154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366" h="154">
                      <a:moveTo>
                        <a:pt x="0" y="113"/>
                      </a:moveTo>
                      <a:lnTo>
                        <a:pt x="40" y="154"/>
                      </a:lnTo>
                      <a:lnTo>
                        <a:pt x="366" y="42"/>
                      </a:lnTo>
                      <a:lnTo>
                        <a:pt x="309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6" name="Freeform 6"/>
                <p:cNvSpPr>
                  <a:spLocks/>
                </p:cNvSpPr>
                <p:nvPr/>
              </p:nvSpPr>
              <p:spPr bwMode="gray">
                <a:xfrm rot="1227305">
                  <a:off x="1042" y="2283"/>
                  <a:ext cx="381" cy="355"/>
                </a:xfrm>
                <a:custGeom>
                  <a:avLst/>
                  <a:gdLst>
                    <a:gd name="T0" fmla="*/ 2147483647 w 195"/>
                    <a:gd name="T1" fmla="*/ 2147483647 h 185"/>
                    <a:gd name="T2" fmla="*/ 2147483647 w 195"/>
                    <a:gd name="T3" fmla="*/ 2147483647 h 185"/>
                    <a:gd name="T4" fmla="*/ 2147483647 w 195"/>
                    <a:gd name="T5" fmla="*/ 2147483647 h 185"/>
                    <a:gd name="T6" fmla="*/ 2147483647 w 195"/>
                    <a:gd name="T7" fmla="*/ 2147483647 h 185"/>
                    <a:gd name="T8" fmla="*/ 2147483647 w 195"/>
                    <a:gd name="T9" fmla="*/ 2147483647 h 185"/>
                    <a:gd name="T10" fmla="*/ 2147483647 w 195"/>
                    <a:gd name="T11" fmla="*/ 2147483647 h 18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195"/>
                    <a:gd name="T19" fmla="*/ 0 h 185"/>
                    <a:gd name="T20" fmla="*/ 195 w 195"/>
                    <a:gd name="T21" fmla="*/ 185 h 18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195" h="185">
                      <a:moveTo>
                        <a:pt x="44" y="185"/>
                      </a:moveTo>
                      <a:cubicBezTo>
                        <a:pt x="44" y="185"/>
                        <a:pt x="12" y="111"/>
                        <a:pt x="60" y="62"/>
                      </a:cubicBezTo>
                      <a:cubicBezTo>
                        <a:pt x="109" y="13"/>
                        <a:pt x="167" y="22"/>
                        <a:pt x="195" y="37"/>
                      </a:cubicBezTo>
                      <a:cubicBezTo>
                        <a:pt x="195" y="37"/>
                        <a:pt x="167" y="0"/>
                        <a:pt x="88" y="17"/>
                      </a:cubicBezTo>
                      <a:cubicBezTo>
                        <a:pt x="8" y="34"/>
                        <a:pt x="0" y="107"/>
                        <a:pt x="19" y="166"/>
                      </a:cubicBezTo>
                      <a:lnTo>
                        <a:pt x="44" y="185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7" name="Freeform 7"/>
                <p:cNvSpPr>
                  <a:spLocks/>
                </p:cNvSpPr>
                <p:nvPr/>
              </p:nvSpPr>
              <p:spPr bwMode="gray">
                <a:xfrm rot="1227305">
                  <a:off x="1448" y="2301"/>
                  <a:ext cx="476" cy="948"/>
                </a:xfrm>
                <a:custGeom>
                  <a:avLst/>
                  <a:gdLst>
                    <a:gd name="T0" fmla="*/ 2147483647 w 236"/>
                    <a:gd name="T1" fmla="*/ 2147483647 h 498"/>
                    <a:gd name="T2" fmla="*/ 2147483647 w 236"/>
                    <a:gd name="T3" fmla="*/ 2147483647 h 498"/>
                    <a:gd name="T4" fmla="*/ 2147483647 w 236"/>
                    <a:gd name="T5" fmla="*/ 0 h 498"/>
                    <a:gd name="T6" fmla="*/ 2147483647 w 236"/>
                    <a:gd name="T7" fmla="*/ 2147483647 h 498"/>
                    <a:gd name="T8" fmla="*/ 2147483647 w 236"/>
                    <a:gd name="T9" fmla="*/ 2147483647 h 498"/>
                    <a:gd name="T10" fmla="*/ 2147483647 w 236"/>
                    <a:gd name="T11" fmla="*/ 2147483647 h 498"/>
                    <a:gd name="T12" fmla="*/ 2147483647 w 236"/>
                    <a:gd name="T13" fmla="*/ 2147483647 h 49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236"/>
                    <a:gd name="T22" fmla="*/ 0 h 498"/>
                    <a:gd name="T23" fmla="*/ 236 w 236"/>
                    <a:gd name="T24" fmla="*/ 498 h 498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236" h="498">
                      <a:moveTo>
                        <a:pt x="60" y="498"/>
                      </a:moveTo>
                      <a:cubicBezTo>
                        <a:pt x="60" y="498"/>
                        <a:pt x="26" y="410"/>
                        <a:pt x="71" y="366"/>
                      </a:cubicBezTo>
                      <a:cubicBezTo>
                        <a:pt x="115" y="321"/>
                        <a:pt x="236" y="127"/>
                        <a:pt x="25" y="0"/>
                      </a:cubicBezTo>
                      <a:cubicBezTo>
                        <a:pt x="25" y="0"/>
                        <a:pt x="128" y="61"/>
                        <a:pt x="123" y="178"/>
                      </a:cubicBezTo>
                      <a:cubicBezTo>
                        <a:pt x="123" y="178"/>
                        <a:pt x="117" y="259"/>
                        <a:pt x="84" y="300"/>
                      </a:cubicBezTo>
                      <a:cubicBezTo>
                        <a:pt x="51" y="342"/>
                        <a:pt x="0" y="403"/>
                        <a:pt x="36" y="480"/>
                      </a:cubicBezTo>
                      <a:lnTo>
                        <a:pt x="60" y="498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8" name="Freeform 9"/>
                <p:cNvSpPr>
                  <a:spLocks/>
                </p:cNvSpPr>
                <p:nvPr/>
              </p:nvSpPr>
              <p:spPr bwMode="gray">
                <a:xfrm rot="1227305">
                  <a:off x="1110" y="3504"/>
                  <a:ext cx="322" cy="143"/>
                </a:xfrm>
                <a:custGeom>
                  <a:avLst/>
                  <a:gdLst>
                    <a:gd name="T0" fmla="*/ 0 w 404"/>
                    <a:gd name="T1" fmla="*/ 936484788 h 161"/>
                    <a:gd name="T2" fmla="*/ 438784399 w 404"/>
                    <a:gd name="T3" fmla="*/ 936484788 h 161"/>
                    <a:gd name="T4" fmla="*/ 438784399 w 404"/>
                    <a:gd name="T5" fmla="*/ 936484788 h 161"/>
                    <a:gd name="T6" fmla="*/ 438784399 w 404"/>
                    <a:gd name="T7" fmla="*/ 0 h 161"/>
                    <a:gd name="T8" fmla="*/ 0 w 404"/>
                    <a:gd name="T9" fmla="*/ 936484788 h 16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04"/>
                    <a:gd name="T16" fmla="*/ 0 h 161"/>
                    <a:gd name="T17" fmla="*/ 404 w 404"/>
                    <a:gd name="T18" fmla="*/ 161 h 16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04" h="161">
                      <a:moveTo>
                        <a:pt x="0" y="113"/>
                      </a:moveTo>
                      <a:lnTo>
                        <a:pt x="47" y="161"/>
                      </a:lnTo>
                      <a:lnTo>
                        <a:pt x="404" y="50"/>
                      </a:lnTo>
                      <a:lnTo>
                        <a:pt x="342" y="0"/>
                      </a:lnTo>
                      <a:lnTo>
                        <a:pt x="0" y="11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19" name="Freeform 10"/>
                <p:cNvSpPr>
                  <a:spLocks/>
                </p:cNvSpPr>
                <p:nvPr/>
              </p:nvSpPr>
              <p:spPr bwMode="gray">
                <a:xfrm rot="1227305">
                  <a:off x="1340" y="3285"/>
                  <a:ext cx="149" cy="312"/>
                </a:xfrm>
                <a:custGeom>
                  <a:avLst/>
                  <a:gdLst>
                    <a:gd name="T0" fmla="*/ 0 w 185"/>
                    <a:gd name="T1" fmla="*/ 0 h 388"/>
                    <a:gd name="T2" fmla="*/ 472097172 w 185"/>
                    <a:gd name="T3" fmla="*/ 466863267 h 388"/>
                    <a:gd name="T4" fmla="*/ 472097172 w 185"/>
                    <a:gd name="T5" fmla="*/ 466863267 h 388"/>
                    <a:gd name="T6" fmla="*/ 472097172 w 185"/>
                    <a:gd name="T7" fmla="*/ 466863267 h 388"/>
                    <a:gd name="T8" fmla="*/ 0 w 185"/>
                    <a:gd name="T9" fmla="*/ 0 h 388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85"/>
                    <a:gd name="T16" fmla="*/ 0 h 388"/>
                    <a:gd name="T17" fmla="*/ 185 w 185"/>
                    <a:gd name="T18" fmla="*/ 388 h 388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85" h="388">
                      <a:moveTo>
                        <a:pt x="0" y="0"/>
                      </a:moveTo>
                      <a:lnTo>
                        <a:pt x="66" y="33"/>
                      </a:lnTo>
                      <a:lnTo>
                        <a:pt x="185" y="388"/>
                      </a:lnTo>
                      <a:lnTo>
                        <a:pt x="123" y="33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233409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0" name="Freeform 8"/>
                <p:cNvSpPr>
                  <a:spLocks/>
                </p:cNvSpPr>
                <p:nvPr/>
              </p:nvSpPr>
              <p:spPr bwMode="gray">
                <a:xfrm rot="1227305">
                  <a:off x="1072" y="3229"/>
                  <a:ext cx="373" cy="364"/>
                </a:xfrm>
                <a:custGeom>
                  <a:avLst/>
                  <a:gdLst>
                    <a:gd name="T0" fmla="*/ 0 w 463"/>
                    <a:gd name="T1" fmla="*/ 479075032 h 451"/>
                    <a:gd name="T2" fmla="*/ 472960131 w 463"/>
                    <a:gd name="T3" fmla="*/ 479075032 h 451"/>
                    <a:gd name="T4" fmla="*/ 472960131 w 463"/>
                    <a:gd name="T5" fmla="*/ 479075032 h 451"/>
                    <a:gd name="T6" fmla="*/ 472960131 w 463"/>
                    <a:gd name="T7" fmla="*/ 0 h 451"/>
                    <a:gd name="T8" fmla="*/ 0 w 463"/>
                    <a:gd name="T9" fmla="*/ 479075032 h 451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463"/>
                    <a:gd name="T16" fmla="*/ 0 h 451"/>
                    <a:gd name="T17" fmla="*/ 463 w 463"/>
                    <a:gd name="T18" fmla="*/ 451 h 451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463" h="451">
                      <a:moveTo>
                        <a:pt x="0" y="123"/>
                      </a:moveTo>
                      <a:lnTo>
                        <a:pt x="121" y="451"/>
                      </a:lnTo>
                      <a:lnTo>
                        <a:pt x="463" y="338"/>
                      </a:lnTo>
                      <a:lnTo>
                        <a:pt x="340" y="0"/>
                      </a:lnTo>
                      <a:lnTo>
                        <a:pt x="0" y="123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100000">
                      <a:srgbClr val="6B9B1A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78921" name="Freeform 3"/>
                <p:cNvSpPr>
                  <a:spLocks/>
                </p:cNvSpPr>
                <p:nvPr/>
              </p:nvSpPr>
              <p:spPr bwMode="gray">
                <a:xfrm rot="1227305">
                  <a:off x="728" y="1935"/>
                  <a:ext cx="1105" cy="1216"/>
                </a:xfrm>
                <a:custGeom>
                  <a:avLst/>
                  <a:gdLst>
                    <a:gd name="T0" fmla="*/ 2147483647 w 580"/>
                    <a:gd name="T1" fmla="*/ 2147483647 h 638"/>
                    <a:gd name="T2" fmla="*/ 2147483647 w 580"/>
                    <a:gd name="T3" fmla="*/ 2147483647 h 638"/>
                    <a:gd name="T4" fmla="*/ 2147483647 w 580"/>
                    <a:gd name="T5" fmla="*/ 2147483647 h 638"/>
                    <a:gd name="T6" fmla="*/ 2147483647 w 580"/>
                    <a:gd name="T7" fmla="*/ 2147483647 h 638"/>
                    <a:gd name="T8" fmla="*/ 2147483647 w 580"/>
                    <a:gd name="T9" fmla="*/ 2147483647 h 638"/>
                    <a:gd name="T10" fmla="*/ 2147483647 w 580"/>
                    <a:gd name="T11" fmla="*/ 2147483647 h 638"/>
                    <a:gd name="T12" fmla="*/ 2147483647 w 580"/>
                    <a:gd name="T13" fmla="*/ 2147483647 h 638"/>
                    <a:gd name="T14" fmla="*/ 2147483647 w 580"/>
                    <a:gd name="T15" fmla="*/ 2147483647 h 638"/>
                    <a:gd name="T16" fmla="*/ 2147483647 w 580"/>
                    <a:gd name="T17" fmla="*/ 2147483647 h 638"/>
                    <a:gd name="T18" fmla="*/ 2147483647 w 580"/>
                    <a:gd name="T19" fmla="*/ 2147483647 h 638"/>
                    <a:gd name="T20" fmla="*/ 2147483647 w 580"/>
                    <a:gd name="T21" fmla="*/ 2147483647 h 638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580"/>
                    <a:gd name="T34" fmla="*/ 0 h 638"/>
                    <a:gd name="T35" fmla="*/ 580 w 580"/>
                    <a:gd name="T36" fmla="*/ 638 h 638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580" h="638">
                      <a:moveTo>
                        <a:pt x="35" y="421"/>
                      </a:moveTo>
                      <a:cubicBezTo>
                        <a:pt x="175" y="365"/>
                        <a:pt x="175" y="365"/>
                        <a:pt x="175" y="365"/>
                      </a:cubicBezTo>
                      <a:cubicBezTo>
                        <a:pt x="175" y="365"/>
                        <a:pt x="128" y="237"/>
                        <a:pt x="252" y="214"/>
                      </a:cubicBezTo>
                      <a:cubicBezTo>
                        <a:pt x="376" y="192"/>
                        <a:pt x="386" y="297"/>
                        <a:pt x="378" y="344"/>
                      </a:cubicBezTo>
                      <a:cubicBezTo>
                        <a:pt x="370" y="390"/>
                        <a:pt x="242" y="488"/>
                        <a:pt x="320" y="638"/>
                      </a:cubicBezTo>
                      <a:cubicBezTo>
                        <a:pt x="451" y="590"/>
                        <a:pt x="451" y="590"/>
                        <a:pt x="451" y="590"/>
                      </a:cubicBezTo>
                      <a:cubicBezTo>
                        <a:pt x="451" y="590"/>
                        <a:pt x="411" y="521"/>
                        <a:pt x="476" y="442"/>
                      </a:cubicBezTo>
                      <a:cubicBezTo>
                        <a:pt x="542" y="364"/>
                        <a:pt x="580" y="224"/>
                        <a:pt x="463" y="126"/>
                      </a:cubicBezTo>
                      <a:cubicBezTo>
                        <a:pt x="463" y="126"/>
                        <a:pt x="320" y="0"/>
                        <a:pt x="107" y="144"/>
                      </a:cubicBezTo>
                      <a:cubicBezTo>
                        <a:pt x="107" y="144"/>
                        <a:pt x="72" y="161"/>
                        <a:pt x="43" y="212"/>
                      </a:cubicBezTo>
                      <a:cubicBezTo>
                        <a:pt x="14" y="262"/>
                        <a:pt x="0" y="341"/>
                        <a:pt x="35" y="421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4C7013"/>
                    </a:gs>
                    <a:gs pos="50000">
                      <a:srgbClr val="6B9B1A"/>
                    </a:gs>
                    <a:gs pos="100000">
                      <a:srgbClr val="4C7013"/>
                    </a:gs>
                  </a:gsLst>
                  <a:lin ang="27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hu-HU"/>
                </a:p>
              </p:txBody>
            </p:sp>
          </p:grpSp>
          <p:pic>
            <p:nvPicPr>
              <p:cNvPr id="78913" name="Picture 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626" y="2679"/>
                <a:ext cx="937" cy="1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7" name="Szövegdoboz 36"/>
          <p:cNvSpPr txBox="1"/>
          <p:nvPr/>
        </p:nvSpPr>
        <p:spPr>
          <a:xfrm>
            <a:off x="3630304" y="873454"/>
            <a:ext cx="3848669" cy="80021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hu-HU" dirty="0">
                <a:latin typeface="Open Sans" pitchFamily="34" charset="0"/>
              </a:rPr>
              <a:t>A fő kérdés:</a:t>
            </a:r>
          </a:p>
          <a:p>
            <a:pPr>
              <a:spcBef>
                <a:spcPts val="600"/>
              </a:spcBef>
              <a:spcAft>
                <a:spcPts val="600"/>
              </a:spcAft>
              <a:defRPr/>
            </a:pPr>
            <a:r>
              <a:rPr lang="hu-HU" dirty="0">
                <a:latin typeface="Open Sans" pitchFamily="34" charset="0"/>
              </a:rPr>
              <a:t>Milyen eseményeket mérünk?</a:t>
            </a:r>
          </a:p>
        </p:txBody>
      </p:sp>
      <p:sp>
        <p:nvSpPr>
          <p:cNvPr id="78855" name="Dia számának helye 3"/>
          <p:cNvSpPr txBox="1">
            <a:spLocks/>
          </p:cNvSpPr>
          <p:nvPr/>
        </p:nvSpPr>
        <p:spPr bwMode="auto">
          <a:xfrm>
            <a:off x="5289550" y="2308225"/>
            <a:ext cx="1825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fld id="{96C9F278-96CF-4CE8-BCF9-29A6421AE59B}" type="slidenum">
              <a:rPr lang="de-DE" altLang="hu-HU" sz="1800">
                <a:latin typeface="Open Sans"/>
              </a:rPr>
              <a:pPr/>
              <a:t>65</a:t>
            </a:fld>
            <a:endParaRPr lang="de-DE" altLang="hu-HU" sz="1800">
              <a:latin typeface="Open Sans"/>
            </a:endParaRPr>
          </a:p>
        </p:txBody>
      </p:sp>
      <p:sp>
        <p:nvSpPr>
          <p:cNvPr id="78856" name="Rectangle 5"/>
          <p:cNvSpPr>
            <a:spLocks noChangeArrowheads="1"/>
          </p:cNvSpPr>
          <p:nvPr/>
        </p:nvSpPr>
        <p:spPr bwMode="gray">
          <a:xfrm>
            <a:off x="323850" y="2203450"/>
            <a:ext cx="4175125" cy="3787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Play button – lejátszás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Pause / Stop – megállítás 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FWD – Fast-Wind – előretekerés 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RWD – Re-Wind – visszatekerés</a:t>
            </a:r>
          </a:p>
          <a:p>
            <a:pPr marL="530225" indent="-12700">
              <a:lnSpc>
                <a:spcPct val="95000"/>
              </a:lnSpc>
              <a:spcBef>
                <a:spcPts val="1000"/>
              </a:spcBef>
              <a:spcAft>
                <a:spcPts val="1000"/>
              </a:spcAft>
              <a:buClr>
                <a:srgbClr val="292929"/>
              </a:buClr>
            </a:pPr>
            <a:r>
              <a:rPr lang="hu-HU" altLang="hu-HU" sz="1600" noProof="1">
                <a:latin typeface="Arial Narrow" pitchFamily="34" charset="0"/>
                <a:ea typeface="Open Sans"/>
              </a:rPr>
              <a:t>Switch To – átváltás másik stream tartalomra</a:t>
            </a:r>
          </a:p>
        </p:txBody>
      </p:sp>
      <p:sp>
        <p:nvSpPr>
          <p:cNvPr id="40" name="Rectangle 5"/>
          <p:cNvSpPr>
            <a:spLocks noChangeArrowheads="1"/>
          </p:cNvSpPr>
          <p:nvPr/>
        </p:nvSpPr>
        <p:spPr bwMode="gray">
          <a:xfrm>
            <a:off x="4645025" y="2203450"/>
            <a:ext cx="4175125" cy="37877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</a:gradFill>
          <a:ln w="12700">
            <a:solidFill>
              <a:srgbClr val="DDDDDD"/>
            </a:solidFill>
            <a:miter lim="800000"/>
            <a:headEnd/>
            <a:tailEnd/>
          </a:ln>
        </p:spPr>
        <p:txBody>
          <a:bodyPr lIns="108000" tIns="108000" rIns="144000" bIns="72000"/>
          <a:lstStyle/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View: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„elszörfölés” nélküli megtekintések száma;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Stream Visits: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mindig új stream visit indul, ha a megállítás és az újraindítás között eltelik 30 perc  – a stream-váltás itt nem számít;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Completed View: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akkor beszélünk Completed View-ról, ha egy stream minden egyes „pillanatát” legalább egyszer megnézte előretekerés és visszatekerés nélkül, PLAY üzemmódban – ez a mutató 0 vagy 1 lehet.</a:t>
            </a:r>
          </a:p>
          <a:p>
            <a:pPr marL="177800" indent="-177800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Clr>
                <a:srgbClr val="292929"/>
              </a:buClr>
              <a:buFont typeface="Arial" pitchFamily="34" charset="0"/>
              <a:buChar char="•"/>
            </a:pPr>
            <a:r>
              <a:rPr lang="hu-HU" altLang="hu-HU" sz="1600" b="1" noProof="1">
                <a:latin typeface="Arial Narrow" pitchFamily="34" charset="0"/>
                <a:ea typeface="Open Sans"/>
              </a:rPr>
              <a:t>Time: </a:t>
            </a:r>
            <a:r>
              <a:rPr lang="hu-HU" altLang="hu-HU" sz="1600" noProof="1">
                <a:latin typeface="Arial Narrow" pitchFamily="34" charset="0"/>
                <a:ea typeface="Open Sans"/>
              </a:rPr>
              <a:t>a megtekintéssel eltöltött idő PLAY üzemmódban – a tekerés nem számít bele.</a:t>
            </a:r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gray">
          <a:xfrm>
            <a:off x="4643438" y="1843088"/>
            <a:ext cx="4175125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pPr defTabSz="801688" eaLnBrk="0" hangingPunct="0"/>
            <a:r>
              <a:rPr lang="hu-HU" altLang="hu-HU" sz="1600" b="1" noProof="1">
                <a:ea typeface="Open Sans"/>
              </a:rPr>
              <a:t>Stream fogalmak</a:t>
            </a:r>
          </a:p>
        </p:txBody>
      </p:sp>
      <p:sp>
        <p:nvSpPr>
          <p:cNvPr id="78859" name="Rectangle 19"/>
          <p:cNvSpPr>
            <a:spLocks noChangeArrowheads="1"/>
          </p:cNvSpPr>
          <p:nvPr/>
        </p:nvSpPr>
        <p:spPr bwMode="gray">
          <a:xfrm>
            <a:off x="323850" y="1843088"/>
            <a:ext cx="4175125" cy="360362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C1C2C3"/>
              </a:gs>
            </a:gsLst>
            <a:lin ang="5400000" scaled="1"/>
          </a:gradFill>
          <a:ln w="12700" algn="ctr">
            <a:solidFill>
              <a:srgbClr val="C0C0C0"/>
            </a:solidFill>
            <a:miter lim="800000"/>
            <a:headEnd/>
            <a:tailEnd/>
          </a:ln>
        </p:spPr>
        <p:txBody>
          <a:bodyPr lIns="288000" tIns="0" rIns="0" bIns="0" anchor="ctr"/>
          <a:lstStyle/>
          <a:p>
            <a:pPr defTabSz="801688" eaLnBrk="0" hangingPunct="0"/>
            <a:r>
              <a:rPr lang="hu-HU" altLang="hu-HU" sz="1600" b="1" noProof="1">
                <a:ea typeface="Open Sans"/>
              </a:rPr>
              <a:t>Stream események</a:t>
            </a:r>
          </a:p>
        </p:txBody>
      </p:sp>
      <p:grpSp>
        <p:nvGrpSpPr>
          <p:cNvPr id="43" name="Group 19"/>
          <p:cNvGrpSpPr>
            <a:grpSpLocks/>
          </p:cNvGrpSpPr>
          <p:nvPr/>
        </p:nvGrpSpPr>
        <p:grpSpPr bwMode="auto">
          <a:xfrm>
            <a:off x="3273425" y="5070475"/>
            <a:ext cx="906463" cy="920750"/>
            <a:chOff x="610" y="2704"/>
            <a:chExt cx="2702" cy="936"/>
          </a:xfrm>
        </p:grpSpPr>
        <p:sp>
          <p:nvSpPr>
            <p:cNvPr id="44" name="Freeform 20"/>
            <p:cNvSpPr>
              <a:spLocks/>
            </p:cNvSpPr>
            <p:nvPr/>
          </p:nvSpPr>
          <p:spPr bwMode="gray">
            <a:xfrm>
              <a:off x="610" y="3180"/>
              <a:ext cx="1476" cy="234"/>
            </a:xfrm>
            <a:custGeom>
              <a:avLst/>
              <a:gdLst>
                <a:gd name="T0" fmla="*/ 0 w 1476"/>
                <a:gd name="T1" fmla="*/ 0 h 234"/>
                <a:gd name="T2" fmla="*/ 69 w 1476"/>
                <a:gd name="T3" fmla="*/ 234 h 234"/>
                <a:gd name="T4" fmla="*/ 1476 w 1476"/>
                <a:gd name="T5" fmla="*/ 234 h 234"/>
                <a:gd name="T6" fmla="*/ 1476 w 1476"/>
                <a:gd name="T7" fmla="*/ 3 h 234"/>
                <a:gd name="T8" fmla="*/ 0 w 1476"/>
                <a:gd name="T9" fmla="*/ 0 h 2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6" h="234">
                  <a:moveTo>
                    <a:pt x="0" y="0"/>
                  </a:moveTo>
                  <a:lnTo>
                    <a:pt x="69" y="234"/>
                  </a:lnTo>
                  <a:lnTo>
                    <a:pt x="1476" y="234"/>
                  </a:lnTo>
                  <a:lnTo>
                    <a:pt x="147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CF7D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5" name="Freeform 21"/>
            <p:cNvSpPr>
              <a:spLocks/>
            </p:cNvSpPr>
            <p:nvPr/>
          </p:nvSpPr>
          <p:spPr bwMode="gray">
            <a:xfrm>
              <a:off x="2020" y="3003"/>
              <a:ext cx="1287" cy="637"/>
            </a:xfrm>
            <a:custGeom>
              <a:avLst/>
              <a:gdLst>
                <a:gd name="T0" fmla="*/ 0 w 1286"/>
                <a:gd name="T1" fmla="*/ 400 h 638"/>
                <a:gd name="T2" fmla="*/ 30 w 1286"/>
                <a:gd name="T3" fmla="*/ 638 h 638"/>
                <a:gd name="T4" fmla="*/ 1274 w 1286"/>
                <a:gd name="T5" fmla="*/ 216 h 638"/>
                <a:gd name="T6" fmla="*/ 1286 w 1286"/>
                <a:gd name="T7" fmla="*/ 0 h 638"/>
                <a:gd name="T8" fmla="*/ 0 w 1286"/>
                <a:gd name="T9" fmla="*/ 400 h 6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86" h="638">
                  <a:moveTo>
                    <a:pt x="0" y="400"/>
                  </a:moveTo>
                  <a:lnTo>
                    <a:pt x="30" y="638"/>
                  </a:lnTo>
                  <a:lnTo>
                    <a:pt x="1274" y="216"/>
                  </a:lnTo>
                  <a:lnTo>
                    <a:pt x="1286" y="0"/>
                  </a:lnTo>
                  <a:lnTo>
                    <a:pt x="0" y="400"/>
                  </a:lnTo>
                  <a:close/>
                </a:path>
              </a:pathLst>
            </a:custGeom>
            <a:solidFill>
              <a:srgbClr val="B2CF7D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  <p:sp>
          <p:nvSpPr>
            <p:cNvPr id="46" name="Freeform 22"/>
            <p:cNvSpPr>
              <a:spLocks/>
            </p:cNvSpPr>
            <p:nvPr/>
          </p:nvSpPr>
          <p:spPr bwMode="gray">
            <a:xfrm>
              <a:off x="610" y="2704"/>
              <a:ext cx="2702" cy="700"/>
            </a:xfrm>
            <a:custGeom>
              <a:avLst/>
              <a:gdLst>
                <a:gd name="T0" fmla="*/ 0 w 2700"/>
                <a:gd name="T1" fmla="*/ 479 h 701"/>
                <a:gd name="T2" fmla="*/ 1482 w 2700"/>
                <a:gd name="T3" fmla="*/ 478 h 701"/>
                <a:gd name="T4" fmla="*/ 1410 w 2700"/>
                <a:gd name="T5" fmla="*/ 701 h 701"/>
                <a:gd name="T6" fmla="*/ 2700 w 2700"/>
                <a:gd name="T7" fmla="*/ 299 h 701"/>
                <a:gd name="T8" fmla="*/ 1634 w 2700"/>
                <a:gd name="T9" fmla="*/ 0 h 701"/>
                <a:gd name="T10" fmla="*/ 1588 w 2700"/>
                <a:gd name="T11" fmla="*/ 142 h 701"/>
                <a:gd name="T12" fmla="*/ 288 w 2700"/>
                <a:gd name="T13" fmla="*/ 143 h 701"/>
                <a:gd name="T14" fmla="*/ 0 w 2700"/>
                <a:gd name="T15" fmla="*/ 479 h 70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00" h="701">
                  <a:moveTo>
                    <a:pt x="0" y="479"/>
                  </a:moveTo>
                  <a:lnTo>
                    <a:pt x="1482" y="478"/>
                  </a:lnTo>
                  <a:lnTo>
                    <a:pt x="1410" y="701"/>
                  </a:lnTo>
                  <a:lnTo>
                    <a:pt x="2700" y="299"/>
                  </a:lnTo>
                  <a:lnTo>
                    <a:pt x="1634" y="0"/>
                  </a:lnTo>
                  <a:lnTo>
                    <a:pt x="1588" y="142"/>
                  </a:lnTo>
                  <a:lnTo>
                    <a:pt x="288" y="143"/>
                  </a:lnTo>
                  <a:lnTo>
                    <a:pt x="0" y="479"/>
                  </a:lnTo>
                  <a:close/>
                </a:path>
              </a:pathLst>
            </a:custGeom>
            <a:solidFill>
              <a:srgbClr val="90BA45"/>
            </a:solidFill>
            <a:ln w="9525" cap="flat" cmpd="sng">
              <a:solidFill>
                <a:srgbClr val="FFFFFF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/>
            <a:lstStyle/>
            <a:p>
              <a:pPr>
                <a:defRPr/>
              </a:pPr>
              <a:endParaRPr lang="en-US">
                <a:latin typeface="+mj-lt"/>
              </a:endParaRPr>
            </a:p>
          </p:txBody>
        </p:sp>
      </p:grpSp>
      <p:grpSp>
        <p:nvGrpSpPr>
          <p:cNvPr id="78861" name="Group 809" descr="© INSCALE GmbH, 21.06.2010"/>
          <p:cNvGrpSpPr>
            <a:grpSpLocks/>
          </p:cNvGrpSpPr>
          <p:nvPr/>
        </p:nvGrpSpPr>
        <p:grpSpPr bwMode="auto">
          <a:xfrm>
            <a:off x="433388" y="2779713"/>
            <a:ext cx="438150" cy="427037"/>
            <a:chOff x="3851" y="3341"/>
            <a:chExt cx="498" cy="498"/>
          </a:xfrm>
        </p:grpSpPr>
        <p:grpSp>
          <p:nvGrpSpPr>
            <p:cNvPr id="78901" name="Group 808"/>
            <p:cNvGrpSpPr>
              <a:grpSpLocks/>
            </p:cNvGrpSpPr>
            <p:nvPr/>
          </p:nvGrpSpPr>
          <p:grpSpPr bwMode="auto">
            <a:xfrm>
              <a:off x="3851" y="3341"/>
              <a:ext cx="498" cy="498"/>
              <a:chOff x="3851" y="3341"/>
              <a:chExt cx="498" cy="498"/>
            </a:xfrm>
          </p:grpSpPr>
          <p:sp>
            <p:nvSpPr>
              <p:cNvPr id="78903" name="Oval 669" descr="© INSCALE GmbH, 21.06.2010"/>
              <p:cNvSpPr>
                <a:spLocks noChangeArrowheads="1"/>
              </p:cNvSpPr>
              <p:nvPr/>
            </p:nvSpPr>
            <p:spPr bwMode="gray">
              <a:xfrm>
                <a:off x="3851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4" name="Oval 670" descr="© INSCALE GmbH, 21.06.2010"/>
              <p:cNvSpPr>
                <a:spLocks noChangeArrowheads="1"/>
              </p:cNvSpPr>
              <p:nvPr/>
            </p:nvSpPr>
            <p:spPr bwMode="gray">
              <a:xfrm>
                <a:off x="3867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5" name="Freeform 671" descr="© INSCALE GmbH, 21.06.2010"/>
              <p:cNvSpPr>
                <a:spLocks/>
              </p:cNvSpPr>
              <p:nvPr/>
            </p:nvSpPr>
            <p:spPr bwMode="gray">
              <a:xfrm>
                <a:off x="3867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902" name="Freeform 757" descr="© INSCALE GmbH, 21.06.2010"/>
            <p:cNvSpPr>
              <a:spLocks noChangeAspect="1" noEditPoints="1"/>
            </p:cNvSpPr>
            <p:nvPr/>
          </p:nvSpPr>
          <p:spPr bwMode="auto">
            <a:xfrm>
              <a:off x="4038" y="3477"/>
              <a:ext cx="124" cy="226"/>
            </a:xfrm>
            <a:custGeom>
              <a:avLst/>
              <a:gdLst>
                <a:gd name="T0" fmla="*/ 145878 w 32"/>
                <a:gd name="T1" fmla="*/ 42180 h 58"/>
                <a:gd name="T2" fmla="*/ 145878 w 32"/>
                <a:gd name="T3" fmla="*/ 734664 h 58"/>
                <a:gd name="T4" fmla="*/ 91760 w 32"/>
                <a:gd name="T5" fmla="*/ 791405 h 58"/>
                <a:gd name="T6" fmla="*/ 54118 w 32"/>
                <a:gd name="T7" fmla="*/ 791405 h 58"/>
                <a:gd name="T8" fmla="*/ 54118 w 32"/>
                <a:gd name="T9" fmla="*/ 791405 h 58"/>
                <a:gd name="T10" fmla="*/ 54118 w 32"/>
                <a:gd name="T11" fmla="*/ 791405 h 58"/>
                <a:gd name="T12" fmla="*/ 0 w 32"/>
                <a:gd name="T13" fmla="*/ 734664 h 58"/>
                <a:gd name="T14" fmla="*/ 0 w 32"/>
                <a:gd name="T15" fmla="*/ 42180 h 58"/>
                <a:gd name="T16" fmla="*/ 54118 w 32"/>
                <a:gd name="T17" fmla="*/ 0 h 58"/>
                <a:gd name="T18" fmla="*/ 64701 w 32"/>
                <a:gd name="T19" fmla="*/ 0 h 58"/>
                <a:gd name="T20" fmla="*/ 64701 w 32"/>
                <a:gd name="T21" fmla="*/ 0 h 58"/>
                <a:gd name="T22" fmla="*/ 91760 w 32"/>
                <a:gd name="T23" fmla="*/ 0 h 58"/>
                <a:gd name="T24" fmla="*/ 145878 w 32"/>
                <a:gd name="T25" fmla="*/ 42180 h 58"/>
                <a:gd name="T26" fmla="*/ 366157 w 32"/>
                <a:gd name="T27" fmla="*/ 0 h 58"/>
                <a:gd name="T28" fmla="*/ 355570 w 32"/>
                <a:gd name="T29" fmla="*/ 0 h 58"/>
                <a:gd name="T30" fmla="*/ 355570 w 32"/>
                <a:gd name="T31" fmla="*/ 0 h 58"/>
                <a:gd name="T32" fmla="*/ 328511 w 32"/>
                <a:gd name="T33" fmla="*/ 0 h 58"/>
                <a:gd name="T34" fmla="*/ 274412 w 32"/>
                <a:gd name="T35" fmla="*/ 42180 h 58"/>
                <a:gd name="T36" fmla="*/ 274412 w 32"/>
                <a:gd name="T37" fmla="*/ 734664 h 58"/>
                <a:gd name="T38" fmla="*/ 328511 w 32"/>
                <a:gd name="T39" fmla="*/ 791405 h 58"/>
                <a:gd name="T40" fmla="*/ 341605 w 32"/>
                <a:gd name="T41" fmla="*/ 791405 h 58"/>
                <a:gd name="T42" fmla="*/ 341605 w 32"/>
                <a:gd name="T43" fmla="*/ 791405 h 58"/>
                <a:gd name="T44" fmla="*/ 366157 w 32"/>
                <a:gd name="T45" fmla="*/ 791405 h 58"/>
                <a:gd name="T46" fmla="*/ 420271 w 32"/>
                <a:gd name="T47" fmla="*/ 734664 h 58"/>
                <a:gd name="T48" fmla="*/ 420271 w 32"/>
                <a:gd name="T49" fmla="*/ 42180 h 58"/>
                <a:gd name="T50" fmla="*/ 366157 w 32"/>
                <a:gd name="T51" fmla="*/ 0 h 5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32"/>
                <a:gd name="T79" fmla="*/ 0 h 58"/>
                <a:gd name="T80" fmla="*/ 32 w 32"/>
                <a:gd name="T81" fmla="*/ 58 h 58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32" h="58">
                  <a:moveTo>
                    <a:pt x="11" y="3"/>
                  </a:moveTo>
                  <a:cubicBezTo>
                    <a:pt x="11" y="54"/>
                    <a:pt x="11" y="54"/>
                    <a:pt x="11" y="54"/>
                  </a:cubicBezTo>
                  <a:cubicBezTo>
                    <a:pt x="11" y="56"/>
                    <a:pt x="9" y="58"/>
                    <a:pt x="7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1" y="58"/>
                    <a:pt x="0" y="56"/>
                    <a:pt x="0" y="5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1" y="3"/>
                  </a:cubicBezTo>
                  <a:close/>
                  <a:moveTo>
                    <a:pt x="28" y="0"/>
                  </a:moveTo>
                  <a:cubicBezTo>
                    <a:pt x="27" y="0"/>
                    <a:pt x="27" y="0"/>
                    <a:pt x="27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3" y="0"/>
                    <a:pt x="21" y="1"/>
                    <a:pt x="21" y="3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1" y="56"/>
                    <a:pt x="23" y="58"/>
                    <a:pt x="25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30" y="58"/>
                    <a:pt x="32" y="56"/>
                    <a:pt x="32" y="5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1"/>
                    <a:pt x="30" y="0"/>
                    <a:pt x="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2" name="Group 805" descr="© INSCALE GmbH, 21.06.2010"/>
          <p:cNvGrpSpPr>
            <a:grpSpLocks/>
          </p:cNvGrpSpPr>
          <p:nvPr/>
        </p:nvGrpSpPr>
        <p:grpSpPr bwMode="auto">
          <a:xfrm>
            <a:off x="452438" y="3789363"/>
            <a:ext cx="438150" cy="427037"/>
            <a:chOff x="5075" y="3341"/>
            <a:chExt cx="498" cy="498"/>
          </a:xfrm>
        </p:grpSpPr>
        <p:grpSp>
          <p:nvGrpSpPr>
            <p:cNvPr id="78896" name="Group 804"/>
            <p:cNvGrpSpPr>
              <a:grpSpLocks/>
            </p:cNvGrpSpPr>
            <p:nvPr/>
          </p:nvGrpSpPr>
          <p:grpSpPr bwMode="auto">
            <a:xfrm>
              <a:off x="5075" y="3341"/>
              <a:ext cx="498" cy="498"/>
              <a:chOff x="5075" y="3341"/>
              <a:chExt cx="498" cy="498"/>
            </a:xfrm>
          </p:grpSpPr>
          <p:sp>
            <p:nvSpPr>
              <p:cNvPr id="78898" name="Oval 780" descr="© INSCALE GmbH, 21.06.2010"/>
              <p:cNvSpPr>
                <a:spLocks noChangeArrowheads="1"/>
              </p:cNvSpPr>
              <p:nvPr/>
            </p:nvSpPr>
            <p:spPr bwMode="gray">
              <a:xfrm>
                <a:off x="5075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9" name="Oval 781" descr="© INSCALE GmbH, 21.06.2010"/>
              <p:cNvSpPr>
                <a:spLocks noChangeArrowheads="1"/>
              </p:cNvSpPr>
              <p:nvPr/>
            </p:nvSpPr>
            <p:spPr bwMode="gray">
              <a:xfrm>
                <a:off x="5091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900" name="Freeform 782" descr="© INSCALE GmbH, 21.06.2010"/>
              <p:cNvSpPr>
                <a:spLocks/>
              </p:cNvSpPr>
              <p:nvPr/>
            </p:nvSpPr>
            <p:spPr bwMode="gray">
              <a:xfrm>
                <a:off x="5091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97" name="Freeform 778" descr="© INSCALE GmbH, 21.06.2010"/>
            <p:cNvSpPr>
              <a:spLocks noChangeAspect="1" noEditPoints="1"/>
            </p:cNvSpPr>
            <p:nvPr/>
          </p:nvSpPr>
          <p:spPr bwMode="auto">
            <a:xfrm flipH="1">
              <a:off x="5174" y="3477"/>
              <a:ext cx="254" cy="225"/>
            </a:xfrm>
            <a:custGeom>
              <a:avLst/>
              <a:gdLst>
                <a:gd name="T0" fmla="*/ 890290 w 65"/>
                <a:gd name="T1" fmla="*/ 422608 h 58"/>
                <a:gd name="T2" fmla="*/ 320853 w 65"/>
                <a:gd name="T3" fmla="*/ 767048 h 58"/>
                <a:gd name="T4" fmla="*/ 320853 w 65"/>
                <a:gd name="T5" fmla="*/ 767048 h 58"/>
                <a:gd name="T6" fmla="*/ 263273 w 65"/>
                <a:gd name="T7" fmla="*/ 725606 h 58"/>
                <a:gd name="T8" fmla="*/ 263273 w 65"/>
                <a:gd name="T9" fmla="*/ 41218 h 58"/>
                <a:gd name="T10" fmla="*/ 320853 w 65"/>
                <a:gd name="T11" fmla="*/ 0 h 58"/>
                <a:gd name="T12" fmla="*/ 320853 w 65"/>
                <a:gd name="T13" fmla="*/ 0 h 58"/>
                <a:gd name="T14" fmla="*/ 890290 w 65"/>
                <a:gd name="T15" fmla="*/ 357579 h 58"/>
                <a:gd name="T16" fmla="*/ 890290 w 65"/>
                <a:gd name="T17" fmla="*/ 422608 h 58"/>
                <a:gd name="T18" fmla="*/ 96551 w 65"/>
                <a:gd name="T19" fmla="*/ 0 h 58"/>
                <a:gd name="T20" fmla="*/ 82108 w 65"/>
                <a:gd name="T21" fmla="*/ 0 h 58"/>
                <a:gd name="T22" fmla="*/ 82108 w 65"/>
                <a:gd name="T23" fmla="*/ 0 h 58"/>
                <a:gd name="T24" fmla="*/ 57338 w 65"/>
                <a:gd name="T25" fmla="*/ 0 h 58"/>
                <a:gd name="T26" fmla="*/ 0 w 65"/>
                <a:gd name="T27" fmla="*/ 41218 h 58"/>
                <a:gd name="T28" fmla="*/ 0 w 65"/>
                <a:gd name="T29" fmla="*/ 725606 h 58"/>
                <a:gd name="T30" fmla="*/ 57338 w 65"/>
                <a:gd name="T31" fmla="*/ 767048 h 58"/>
                <a:gd name="T32" fmla="*/ 71128 w 65"/>
                <a:gd name="T33" fmla="*/ 767048 h 58"/>
                <a:gd name="T34" fmla="*/ 71128 w 65"/>
                <a:gd name="T35" fmla="*/ 767048 h 58"/>
                <a:gd name="T36" fmla="*/ 96551 w 65"/>
                <a:gd name="T37" fmla="*/ 767048 h 58"/>
                <a:gd name="T38" fmla="*/ 152931 w 65"/>
                <a:gd name="T39" fmla="*/ 725606 h 58"/>
                <a:gd name="T40" fmla="*/ 152931 w 65"/>
                <a:gd name="T41" fmla="*/ 41218 h 58"/>
                <a:gd name="T42" fmla="*/ 96551 w 65"/>
                <a:gd name="T43" fmla="*/ 0 h 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58"/>
                <a:gd name="T68" fmla="*/ 65 w 65"/>
                <a:gd name="T69" fmla="*/ 58 h 5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58">
                  <a:moveTo>
                    <a:pt x="64" y="32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8"/>
                    <a:pt x="19" y="56"/>
                    <a:pt x="19" y="5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5" y="28"/>
                    <a:pt x="65" y="30"/>
                    <a:pt x="64" y="32"/>
                  </a:cubicBezTo>
                  <a:close/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10" y="58"/>
                    <a:pt x="11" y="56"/>
                    <a:pt x="11" y="5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3" name="Group 803" descr="© INSCALE GmbH, 21.06.2010"/>
          <p:cNvGrpSpPr>
            <a:grpSpLocks/>
          </p:cNvGrpSpPr>
          <p:nvPr/>
        </p:nvGrpSpPr>
        <p:grpSpPr bwMode="auto">
          <a:xfrm>
            <a:off x="436563" y="2273300"/>
            <a:ext cx="438150" cy="428625"/>
            <a:chOff x="3239" y="3341"/>
            <a:chExt cx="498" cy="498"/>
          </a:xfrm>
        </p:grpSpPr>
        <p:grpSp>
          <p:nvGrpSpPr>
            <p:cNvPr id="78891" name="Group 802"/>
            <p:cNvGrpSpPr>
              <a:grpSpLocks/>
            </p:cNvGrpSpPr>
            <p:nvPr/>
          </p:nvGrpSpPr>
          <p:grpSpPr bwMode="auto">
            <a:xfrm>
              <a:off x="3239" y="3341"/>
              <a:ext cx="498" cy="498"/>
              <a:chOff x="3239" y="3341"/>
              <a:chExt cx="498" cy="498"/>
            </a:xfrm>
          </p:grpSpPr>
          <p:sp>
            <p:nvSpPr>
              <p:cNvPr id="78893" name="Oval 784" descr="© INSCALE GmbH, 21.06.2010"/>
              <p:cNvSpPr>
                <a:spLocks noChangeArrowheads="1"/>
              </p:cNvSpPr>
              <p:nvPr/>
            </p:nvSpPr>
            <p:spPr bwMode="gray">
              <a:xfrm>
                <a:off x="3239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4" name="Oval 785" descr="© INSCALE GmbH, 21.06.2010"/>
              <p:cNvSpPr>
                <a:spLocks noChangeArrowheads="1"/>
              </p:cNvSpPr>
              <p:nvPr/>
            </p:nvSpPr>
            <p:spPr bwMode="gray">
              <a:xfrm>
                <a:off x="3255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5" name="Freeform 786" descr="© INSCALE GmbH, 21.06.2010"/>
              <p:cNvSpPr>
                <a:spLocks/>
              </p:cNvSpPr>
              <p:nvPr/>
            </p:nvSpPr>
            <p:spPr bwMode="gray">
              <a:xfrm>
                <a:off x="3255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92" name="Freeform 750" descr="© INSCALE GmbH, 21.06.2010"/>
            <p:cNvSpPr>
              <a:spLocks noChangeAspect="1"/>
            </p:cNvSpPr>
            <p:nvPr/>
          </p:nvSpPr>
          <p:spPr bwMode="auto">
            <a:xfrm>
              <a:off x="3398" y="3476"/>
              <a:ext cx="181" cy="227"/>
            </a:xfrm>
            <a:custGeom>
              <a:avLst/>
              <a:gdLst>
                <a:gd name="T0" fmla="*/ 656534 w 46"/>
                <a:gd name="T1" fmla="*/ 381047 h 58"/>
                <a:gd name="T2" fmla="*/ 59455 w 46"/>
                <a:gd name="T3" fmla="*/ 0 h 58"/>
                <a:gd name="T4" fmla="*/ 59455 w 46"/>
                <a:gd name="T5" fmla="*/ 0 h 58"/>
                <a:gd name="T6" fmla="*/ 0 w 46"/>
                <a:gd name="T7" fmla="*/ 43165 h 58"/>
                <a:gd name="T8" fmla="*/ 0 w 46"/>
                <a:gd name="T9" fmla="*/ 772399 h 58"/>
                <a:gd name="T10" fmla="*/ 59455 w 46"/>
                <a:gd name="T11" fmla="*/ 815333 h 58"/>
                <a:gd name="T12" fmla="*/ 59455 w 46"/>
                <a:gd name="T13" fmla="*/ 815333 h 58"/>
                <a:gd name="T14" fmla="*/ 656534 w 46"/>
                <a:gd name="T15" fmla="*/ 449088 h 58"/>
                <a:gd name="T16" fmla="*/ 656534 w 46"/>
                <a:gd name="T17" fmla="*/ 381047 h 5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6"/>
                <a:gd name="T28" fmla="*/ 0 h 58"/>
                <a:gd name="T29" fmla="*/ 46 w 46"/>
                <a:gd name="T30" fmla="*/ 58 h 5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6" h="58">
                  <a:moveTo>
                    <a:pt x="45" y="27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1" y="58"/>
                    <a:pt x="4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5" y="32"/>
                    <a:pt x="45" y="32"/>
                    <a:pt x="45" y="32"/>
                  </a:cubicBezTo>
                  <a:cubicBezTo>
                    <a:pt x="46" y="30"/>
                    <a:pt x="46" y="28"/>
                    <a:pt x="45" y="2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4" name="Group 801" descr="© INSCALE GmbH, 21.06.2010"/>
          <p:cNvGrpSpPr>
            <a:grpSpLocks/>
          </p:cNvGrpSpPr>
          <p:nvPr/>
        </p:nvGrpSpPr>
        <p:grpSpPr bwMode="auto">
          <a:xfrm>
            <a:off x="450850" y="3270250"/>
            <a:ext cx="436563" cy="428625"/>
            <a:chOff x="4463" y="3341"/>
            <a:chExt cx="498" cy="498"/>
          </a:xfrm>
        </p:grpSpPr>
        <p:grpSp>
          <p:nvGrpSpPr>
            <p:cNvPr id="78886" name="Group 800"/>
            <p:cNvGrpSpPr>
              <a:grpSpLocks/>
            </p:cNvGrpSpPr>
            <p:nvPr/>
          </p:nvGrpSpPr>
          <p:grpSpPr bwMode="auto">
            <a:xfrm>
              <a:off x="4463" y="3341"/>
              <a:ext cx="498" cy="498"/>
              <a:chOff x="4463" y="3341"/>
              <a:chExt cx="498" cy="498"/>
            </a:xfrm>
          </p:grpSpPr>
          <p:sp>
            <p:nvSpPr>
              <p:cNvPr id="78888" name="Oval 788" descr="© INSCALE GmbH, 21.06.2010"/>
              <p:cNvSpPr>
                <a:spLocks noChangeArrowheads="1"/>
              </p:cNvSpPr>
              <p:nvPr/>
            </p:nvSpPr>
            <p:spPr bwMode="gray">
              <a:xfrm>
                <a:off x="4463" y="3341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9" name="Oval 789" descr="© INSCALE GmbH, 21.06.2010"/>
              <p:cNvSpPr>
                <a:spLocks noChangeArrowheads="1"/>
              </p:cNvSpPr>
              <p:nvPr/>
            </p:nvSpPr>
            <p:spPr bwMode="gray">
              <a:xfrm>
                <a:off x="4479" y="3357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90" name="Freeform 790" descr="© INSCALE GmbH, 21.06.2010"/>
              <p:cNvSpPr>
                <a:spLocks/>
              </p:cNvSpPr>
              <p:nvPr/>
            </p:nvSpPr>
            <p:spPr bwMode="gray">
              <a:xfrm>
                <a:off x="4479" y="3357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78887" name="Freeform 764" descr="© INSCALE GmbH, 21.06.2010"/>
            <p:cNvSpPr>
              <a:spLocks noChangeAspect="1" noEditPoints="1"/>
            </p:cNvSpPr>
            <p:nvPr/>
          </p:nvSpPr>
          <p:spPr bwMode="auto">
            <a:xfrm>
              <a:off x="4617" y="3478"/>
              <a:ext cx="254" cy="225"/>
            </a:xfrm>
            <a:custGeom>
              <a:avLst/>
              <a:gdLst>
                <a:gd name="T0" fmla="*/ 890290 w 65"/>
                <a:gd name="T1" fmla="*/ 422608 h 58"/>
                <a:gd name="T2" fmla="*/ 320853 w 65"/>
                <a:gd name="T3" fmla="*/ 767048 h 58"/>
                <a:gd name="T4" fmla="*/ 320853 w 65"/>
                <a:gd name="T5" fmla="*/ 767048 h 58"/>
                <a:gd name="T6" fmla="*/ 263273 w 65"/>
                <a:gd name="T7" fmla="*/ 725606 h 58"/>
                <a:gd name="T8" fmla="*/ 263273 w 65"/>
                <a:gd name="T9" fmla="*/ 41218 h 58"/>
                <a:gd name="T10" fmla="*/ 320853 w 65"/>
                <a:gd name="T11" fmla="*/ 0 h 58"/>
                <a:gd name="T12" fmla="*/ 320853 w 65"/>
                <a:gd name="T13" fmla="*/ 0 h 58"/>
                <a:gd name="T14" fmla="*/ 890290 w 65"/>
                <a:gd name="T15" fmla="*/ 357579 h 58"/>
                <a:gd name="T16" fmla="*/ 890290 w 65"/>
                <a:gd name="T17" fmla="*/ 422608 h 58"/>
                <a:gd name="T18" fmla="*/ 96551 w 65"/>
                <a:gd name="T19" fmla="*/ 0 h 58"/>
                <a:gd name="T20" fmla="*/ 82108 w 65"/>
                <a:gd name="T21" fmla="*/ 0 h 58"/>
                <a:gd name="T22" fmla="*/ 82108 w 65"/>
                <a:gd name="T23" fmla="*/ 0 h 58"/>
                <a:gd name="T24" fmla="*/ 57338 w 65"/>
                <a:gd name="T25" fmla="*/ 0 h 58"/>
                <a:gd name="T26" fmla="*/ 0 w 65"/>
                <a:gd name="T27" fmla="*/ 41218 h 58"/>
                <a:gd name="T28" fmla="*/ 0 w 65"/>
                <a:gd name="T29" fmla="*/ 725606 h 58"/>
                <a:gd name="T30" fmla="*/ 57338 w 65"/>
                <a:gd name="T31" fmla="*/ 767048 h 58"/>
                <a:gd name="T32" fmla="*/ 71128 w 65"/>
                <a:gd name="T33" fmla="*/ 767048 h 58"/>
                <a:gd name="T34" fmla="*/ 71128 w 65"/>
                <a:gd name="T35" fmla="*/ 767048 h 58"/>
                <a:gd name="T36" fmla="*/ 96551 w 65"/>
                <a:gd name="T37" fmla="*/ 767048 h 58"/>
                <a:gd name="T38" fmla="*/ 152931 w 65"/>
                <a:gd name="T39" fmla="*/ 725606 h 58"/>
                <a:gd name="T40" fmla="*/ 152931 w 65"/>
                <a:gd name="T41" fmla="*/ 41218 h 58"/>
                <a:gd name="T42" fmla="*/ 96551 w 65"/>
                <a:gd name="T43" fmla="*/ 0 h 58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65"/>
                <a:gd name="T67" fmla="*/ 0 h 58"/>
                <a:gd name="T68" fmla="*/ 65 w 65"/>
                <a:gd name="T69" fmla="*/ 58 h 58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65" h="58">
                  <a:moveTo>
                    <a:pt x="64" y="32"/>
                  </a:moveTo>
                  <a:cubicBezTo>
                    <a:pt x="23" y="58"/>
                    <a:pt x="23" y="58"/>
                    <a:pt x="23" y="58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0" y="58"/>
                    <a:pt x="19" y="56"/>
                    <a:pt x="19" y="55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1"/>
                    <a:pt x="20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5" y="28"/>
                    <a:pt x="65" y="30"/>
                    <a:pt x="64" y="32"/>
                  </a:cubicBezTo>
                  <a:close/>
                  <a:moveTo>
                    <a:pt x="7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5"/>
                    <a:pt x="0" y="55"/>
                    <a:pt x="0" y="55"/>
                  </a:cubicBezTo>
                  <a:cubicBezTo>
                    <a:pt x="0" y="56"/>
                    <a:pt x="2" y="58"/>
                    <a:pt x="4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7" y="58"/>
                    <a:pt x="7" y="58"/>
                    <a:pt x="7" y="58"/>
                  </a:cubicBezTo>
                  <a:cubicBezTo>
                    <a:pt x="10" y="58"/>
                    <a:pt x="11" y="56"/>
                    <a:pt x="11" y="5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1"/>
                    <a:pt x="10" y="0"/>
                    <a:pt x="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78865" name="Group 1307" descr="© INSCALE GmbH, 21.06.2010"/>
          <p:cNvGrpSpPr>
            <a:grpSpLocks/>
          </p:cNvGrpSpPr>
          <p:nvPr/>
        </p:nvGrpSpPr>
        <p:grpSpPr bwMode="auto">
          <a:xfrm>
            <a:off x="458788" y="4297363"/>
            <a:ext cx="438150" cy="428625"/>
            <a:chOff x="3239" y="2217"/>
            <a:chExt cx="498" cy="498"/>
          </a:xfrm>
        </p:grpSpPr>
        <p:grpSp>
          <p:nvGrpSpPr>
            <p:cNvPr id="78878" name="Group 1306"/>
            <p:cNvGrpSpPr>
              <a:grpSpLocks/>
            </p:cNvGrpSpPr>
            <p:nvPr/>
          </p:nvGrpSpPr>
          <p:grpSpPr bwMode="auto">
            <a:xfrm>
              <a:off x="3239" y="2217"/>
              <a:ext cx="498" cy="498"/>
              <a:chOff x="3239" y="2217"/>
              <a:chExt cx="498" cy="498"/>
            </a:xfrm>
          </p:grpSpPr>
          <p:sp>
            <p:nvSpPr>
              <p:cNvPr id="78883" name="Oval 766" descr="© INSCALE GmbH, 21.06.2010"/>
              <p:cNvSpPr>
                <a:spLocks noChangeArrowheads="1"/>
              </p:cNvSpPr>
              <p:nvPr/>
            </p:nvSpPr>
            <p:spPr bwMode="gray">
              <a:xfrm>
                <a:off x="3239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4" name="Oval 767" descr="© INSCALE GmbH, 21.06.2010"/>
              <p:cNvSpPr>
                <a:spLocks noChangeArrowheads="1"/>
              </p:cNvSpPr>
              <p:nvPr/>
            </p:nvSpPr>
            <p:spPr bwMode="gray">
              <a:xfrm>
                <a:off x="3255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85" name="Freeform 768" descr="© INSCALE GmbH, 21.06.2010"/>
              <p:cNvSpPr>
                <a:spLocks/>
              </p:cNvSpPr>
              <p:nvPr/>
            </p:nvSpPr>
            <p:spPr bwMode="gray">
              <a:xfrm>
                <a:off x="3255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8879" name="Group 1305"/>
            <p:cNvGrpSpPr>
              <a:grpSpLocks/>
            </p:cNvGrpSpPr>
            <p:nvPr/>
          </p:nvGrpSpPr>
          <p:grpSpPr bwMode="auto">
            <a:xfrm>
              <a:off x="3329" y="2347"/>
              <a:ext cx="320" cy="238"/>
              <a:chOff x="3329" y="2347"/>
              <a:chExt cx="320" cy="238"/>
            </a:xfrm>
          </p:grpSpPr>
          <p:sp>
            <p:nvSpPr>
              <p:cNvPr id="78880" name="Freeform 770" descr="© INSCALE GmbH, 21.06.2010"/>
              <p:cNvSpPr>
                <a:spLocks/>
              </p:cNvSpPr>
              <p:nvPr/>
            </p:nvSpPr>
            <p:spPr bwMode="gray">
              <a:xfrm>
                <a:off x="3477" y="2359"/>
                <a:ext cx="160" cy="194"/>
              </a:xfrm>
              <a:custGeom>
                <a:avLst/>
                <a:gdLst>
                  <a:gd name="T0" fmla="*/ 0 w 165"/>
                  <a:gd name="T1" fmla="*/ 131 h 200"/>
                  <a:gd name="T2" fmla="*/ 31 w 165"/>
                  <a:gd name="T3" fmla="*/ 162 h 200"/>
                  <a:gd name="T4" fmla="*/ 103 w 165"/>
                  <a:gd name="T5" fmla="*/ 88 h 200"/>
                  <a:gd name="T6" fmla="*/ 132 w 165"/>
                  <a:gd name="T7" fmla="*/ 117 h 200"/>
                  <a:gd name="T8" fmla="*/ 133 w 165"/>
                  <a:gd name="T9" fmla="*/ 0 h 200"/>
                  <a:gd name="T10" fmla="*/ 16 w 165"/>
                  <a:gd name="T11" fmla="*/ 1 h 200"/>
                  <a:gd name="T12" fmla="*/ 45 w 165"/>
                  <a:gd name="T13" fmla="*/ 30 h 200"/>
                  <a:gd name="T14" fmla="*/ 21 w 165"/>
                  <a:gd name="T15" fmla="*/ 51 h 200"/>
                  <a:gd name="T16" fmla="*/ 48 w 165"/>
                  <a:gd name="T17" fmla="*/ 80 h 200"/>
                  <a:gd name="T18" fmla="*/ 0 w 165"/>
                  <a:gd name="T19" fmla="*/ 131 h 2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5"/>
                  <a:gd name="T31" fmla="*/ 0 h 200"/>
                  <a:gd name="T32" fmla="*/ 165 w 165"/>
                  <a:gd name="T33" fmla="*/ 200 h 20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5" h="200">
                    <a:moveTo>
                      <a:pt x="0" y="162"/>
                    </a:moveTo>
                    <a:cubicBezTo>
                      <a:pt x="17" y="179"/>
                      <a:pt x="34" y="196"/>
                      <a:pt x="38" y="200"/>
                    </a:cubicBezTo>
                    <a:cubicBezTo>
                      <a:pt x="46" y="192"/>
                      <a:pt x="128" y="109"/>
                      <a:pt x="128" y="109"/>
                    </a:cubicBezTo>
                    <a:cubicBezTo>
                      <a:pt x="128" y="109"/>
                      <a:pt x="152" y="133"/>
                      <a:pt x="164" y="145"/>
                    </a:cubicBezTo>
                    <a:cubicBezTo>
                      <a:pt x="164" y="121"/>
                      <a:pt x="165" y="11"/>
                      <a:pt x="165" y="0"/>
                    </a:cubicBezTo>
                    <a:cubicBezTo>
                      <a:pt x="154" y="0"/>
                      <a:pt x="44" y="1"/>
                      <a:pt x="20" y="1"/>
                    </a:cubicBezTo>
                    <a:cubicBezTo>
                      <a:pt x="32" y="13"/>
                      <a:pt x="56" y="37"/>
                      <a:pt x="56" y="37"/>
                    </a:cubicBezTo>
                    <a:cubicBezTo>
                      <a:pt x="56" y="37"/>
                      <a:pt x="43" y="49"/>
                      <a:pt x="28" y="65"/>
                    </a:cubicBezTo>
                    <a:cubicBezTo>
                      <a:pt x="62" y="100"/>
                      <a:pt x="62" y="100"/>
                      <a:pt x="62" y="100"/>
                    </a:cubicBezTo>
                    <a:lnTo>
                      <a:pt x="0" y="16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81" name="Freeform 771" descr="© INSCALE GmbH, 21.06.2010"/>
              <p:cNvSpPr>
                <a:spLocks/>
              </p:cNvSpPr>
              <p:nvPr/>
            </p:nvSpPr>
            <p:spPr bwMode="gray">
              <a:xfrm>
                <a:off x="3467" y="2347"/>
                <a:ext cx="182" cy="224"/>
              </a:xfrm>
              <a:custGeom>
                <a:avLst/>
                <a:gdLst>
                  <a:gd name="T0" fmla="*/ 0 w 188"/>
                  <a:gd name="T1" fmla="*/ 2 h 231"/>
                  <a:gd name="T2" fmla="*/ 40 w 188"/>
                  <a:gd name="T3" fmla="*/ 42 h 231"/>
                  <a:gd name="T4" fmla="*/ 22 w 188"/>
                  <a:gd name="T5" fmla="*/ 55 h 231"/>
                  <a:gd name="T6" fmla="*/ 31 w 188"/>
                  <a:gd name="T7" fmla="*/ 64 h 231"/>
                  <a:gd name="T8" fmla="*/ 52 w 188"/>
                  <a:gd name="T9" fmla="*/ 42 h 231"/>
                  <a:gd name="T10" fmla="*/ 23 w 188"/>
                  <a:gd name="T11" fmla="*/ 14 h 231"/>
                  <a:gd name="T12" fmla="*/ 139 w 188"/>
                  <a:gd name="T13" fmla="*/ 13 h 231"/>
                  <a:gd name="T14" fmla="*/ 138 w 188"/>
                  <a:gd name="T15" fmla="*/ 128 h 231"/>
                  <a:gd name="T16" fmla="*/ 110 w 188"/>
                  <a:gd name="T17" fmla="*/ 99 h 231"/>
                  <a:gd name="T18" fmla="*/ 40 w 188"/>
                  <a:gd name="T19" fmla="*/ 172 h 231"/>
                  <a:gd name="T20" fmla="*/ 10 w 188"/>
                  <a:gd name="T21" fmla="*/ 141 h 231"/>
                  <a:gd name="T22" fmla="*/ 1 w 188"/>
                  <a:gd name="T23" fmla="*/ 148 h 231"/>
                  <a:gd name="T24" fmla="*/ 40 w 188"/>
                  <a:gd name="T25" fmla="*/ 186 h 231"/>
                  <a:gd name="T26" fmla="*/ 110 w 188"/>
                  <a:gd name="T27" fmla="*/ 112 h 231"/>
                  <a:gd name="T28" fmla="*/ 148 w 188"/>
                  <a:gd name="T29" fmla="*/ 151 h 231"/>
                  <a:gd name="T30" fmla="*/ 150 w 188"/>
                  <a:gd name="T31" fmla="*/ 0 h 231"/>
                  <a:gd name="T32" fmla="*/ 0 w 188"/>
                  <a:gd name="T33" fmla="*/ 2 h 2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188"/>
                  <a:gd name="T52" fmla="*/ 0 h 231"/>
                  <a:gd name="T53" fmla="*/ 188 w 188"/>
                  <a:gd name="T54" fmla="*/ 231 h 231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188" h="231">
                    <a:moveTo>
                      <a:pt x="0" y="2"/>
                    </a:moveTo>
                    <a:cubicBezTo>
                      <a:pt x="0" y="2"/>
                      <a:pt x="41" y="43"/>
                      <a:pt x="48" y="50"/>
                    </a:cubicBezTo>
                    <a:cubicBezTo>
                      <a:pt x="46" y="52"/>
                      <a:pt x="38" y="59"/>
                      <a:pt x="29" y="69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53" y="62"/>
                      <a:pt x="66" y="50"/>
                      <a:pt x="66" y="50"/>
                    </a:cubicBezTo>
                    <a:cubicBezTo>
                      <a:pt x="66" y="50"/>
                      <a:pt x="42" y="26"/>
                      <a:pt x="30" y="14"/>
                    </a:cubicBezTo>
                    <a:cubicBezTo>
                      <a:pt x="54" y="14"/>
                      <a:pt x="164" y="13"/>
                      <a:pt x="175" y="13"/>
                    </a:cubicBezTo>
                    <a:cubicBezTo>
                      <a:pt x="175" y="24"/>
                      <a:pt x="174" y="134"/>
                      <a:pt x="174" y="158"/>
                    </a:cubicBezTo>
                    <a:cubicBezTo>
                      <a:pt x="162" y="146"/>
                      <a:pt x="138" y="122"/>
                      <a:pt x="138" y="122"/>
                    </a:cubicBezTo>
                    <a:cubicBezTo>
                      <a:pt x="138" y="122"/>
                      <a:pt x="56" y="205"/>
                      <a:pt x="48" y="213"/>
                    </a:cubicBezTo>
                    <a:cubicBezTo>
                      <a:pt x="44" y="209"/>
                      <a:pt x="27" y="192"/>
                      <a:pt x="10" y="175"/>
                    </a:cubicBezTo>
                    <a:cubicBezTo>
                      <a:pt x="1" y="184"/>
                      <a:pt x="1" y="184"/>
                      <a:pt x="1" y="184"/>
                    </a:cubicBezTo>
                    <a:cubicBezTo>
                      <a:pt x="48" y="231"/>
                      <a:pt x="48" y="231"/>
                      <a:pt x="48" y="231"/>
                    </a:cubicBezTo>
                    <a:cubicBezTo>
                      <a:pt x="48" y="231"/>
                      <a:pt x="130" y="148"/>
                      <a:pt x="138" y="140"/>
                    </a:cubicBezTo>
                    <a:cubicBezTo>
                      <a:pt x="146" y="147"/>
                      <a:pt x="186" y="188"/>
                      <a:pt x="186" y="188"/>
                    </a:cubicBezTo>
                    <a:cubicBezTo>
                      <a:pt x="188" y="0"/>
                      <a:pt x="188" y="0"/>
                      <a:pt x="188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82" name="Freeform 772" descr="© INSCALE GmbH, 21.06.2010"/>
              <p:cNvSpPr>
                <a:spLocks/>
              </p:cNvSpPr>
              <p:nvPr/>
            </p:nvSpPr>
            <p:spPr bwMode="gray">
              <a:xfrm>
                <a:off x="3329" y="2377"/>
                <a:ext cx="207" cy="208"/>
              </a:xfrm>
              <a:custGeom>
                <a:avLst/>
                <a:gdLst>
                  <a:gd name="T0" fmla="*/ 1 w 508"/>
                  <a:gd name="T1" fmla="*/ 0 h 508"/>
                  <a:gd name="T2" fmla="*/ 1 w 508"/>
                  <a:gd name="T3" fmla="*/ 0 h 508"/>
                  <a:gd name="T4" fmla="*/ 1 w 508"/>
                  <a:gd name="T5" fmla="*/ 0 h 508"/>
                  <a:gd name="T6" fmla="*/ 1 w 508"/>
                  <a:gd name="T7" fmla="*/ 0 h 508"/>
                  <a:gd name="T8" fmla="*/ 0 w 508"/>
                  <a:gd name="T9" fmla="*/ 0 h 508"/>
                  <a:gd name="T10" fmla="*/ 0 w 508"/>
                  <a:gd name="T11" fmla="*/ 0 h 508"/>
                  <a:gd name="T12" fmla="*/ 0 w 508"/>
                  <a:gd name="T13" fmla="*/ 1 h 508"/>
                  <a:gd name="T14" fmla="*/ 1 w 508"/>
                  <a:gd name="T15" fmla="*/ 1 h 508"/>
                  <a:gd name="T16" fmla="*/ 0 w 508"/>
                  <a:gd name="T17" fmla="*/ 1 h 508"/>
                  <a:gd name="T18" fmla="*/ 1 w 508"/>
                  <a:gd name="T19" fmla="*/ 1 h 508"/>
                  <a:gd name="T20" fmla="*/ 1 w 508"/>
                  <a:gd name="T21" fmla="*/ 1 h 508"/>
                  <a:gd name="T22" fmla="*/ 1 w 508"/>
                  <a:gd name="T23" fmla="*/ 0 h 50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508"/>
                  <a:gd name="T37" fmla="*/ 0 h 508"/>
                  <a:gd name="T38" fmla="*/ 508 w 508"/>
                  <a:gd name="T39" fmla="*/ 508 h 50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508" h="508">
                    <a:moveTo>
                      <a:pt x="508" y="194"/>
                    </a:moveTo>
                    <a:lnTo>
                      <a:pt x="428" y="111"/>
                    </a:lnTo>
                    <a:lnTo>
                      <a:pt x="407" y="90"/>
                    </a:lnTo>
                    <a:lnTo>
                      <a:pt x="317" y="0"/>
                    </a:lnTo>
                    <a:lnTo>
                      <a:pt x="104" y="215"/>
                    </a:lnTo>
                    <a:lnTo>
                      <a:pt x="5" y="116"/>
                    </a:lnTo>
                    <a:lnTo>
                      <a:pt x="0" y="508"/>
                    </a:lnTo>
                    <a:lnTo>
                      <a:pt x="395" y="505"/>
                    </a:lnTo>
                    <a:lnTo>
                      <a:pt x="296" y="406"/>
                    </a:lnTo>
                    <a:lnTo>
                      <a:pt x="341" y="361"/>
                    </a:lnTo>
                    <a:lnTo>
                      <a:pt x="362" y="340"/>
                    </a:lnTo>
                    <a:lnTo>
                      <a:pt x="508" y="19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80" name="Group 763" descr="© INSCALE GmbH, 21.06.2010"/>
          <p:cNvGrpSpPr>
            <a:grpSpLocks/>
          </p:cNvGrpSpPr>
          <p:nvPr/>
        </p:nvGrpSpPr>
        <p:grpSpPr bwMode="auto">
          <a:xfrm>
            <a:off x="2308225" y="4765675"/>
            <a:ext cx="790575" cy="790575"/>
            <a:chOff x="2639" y="2217"/>
            <a:chExt cx="498" cy="498"/>
          </a:xfrm>
        </p:grpSpPr>
        <p:grpSp>
          <p:nvGrpSpPr>
            <p:cNvPr id="78870" name="Group 762"/>
            <p:cNvGrpSpPr>
              <a:grpSpLocks/>
            </p:cNvGrpSpPr>
            <p:nvPr/>
          </p:nvGrpSpPr>
          <p:grpSpPr bwMode="auto">
            <a:xfrm>
              <a:off x="2639" y="2217"/>
              <a:ext cx="498" cy="498"/>
              <a:chOff x="2639" y="2217"/>
              <a:chExt cx="498" cy="498"/>
            </a:xfrm>
          </p:grpSpPr>
          <p:sp>
            <p:nvSpPr>
              <p:cNvPr id="78875" name="Oval 488" descr="© INSCALE GmbH, 21.06.2010"/>
              <p:cNvSpPr>
                <a:spLocks noChangeArrowheads="1"/>
              </p:cNvSpPr>
              <p:nvPr/>
            </p:nvSpPr>
            <p:spPr bwMode="gray">
              <a:xfrm>
                <a:off x="2639" y="2217"/>
                <a:ext cx="498" cy="498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66666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76" name="Oval 489" descr="© INSCALE GmbH, 21.06.2010"/>
              <p:cNvSpPr>
                <a:spLocks noChangeArrowheads="1"/>
              </p:cNvSpPr>
              <p:nvPr/>
            </p:nvSpPr>
            <p:spPr bwMode="gray">
              <a:xfrm>
                <a:off x="2655" y="2233"/>
                <a:ext cx="466" cy="466"/>
              </a:xfrm>
              <a:prstGeom prst="ellipse">
                <a:avLst/>
              </a:prstGeom>
              <a:gradFill rotWithShape="1">
                <a:gsLst>
                  <a:gs pos="0">
                    <a:srgbClr val="DDDDDD"/>
                  </a:gs>
                  <a:gs pos="100000">
                    <a:srgbClr val="7C7C7C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altLang="hu-HU">
                  <a:ea typeface="Open Sans"/>
                </a:endParaRPr>
              </a:p>
            </p:txBody>
          </p:sp>
          <p:sp>
            <p:nvSpPr>
              <p:cNvPr id="78877" name="Freeform 490" descr="© INSCALE GmbH, 21.06.2010"/>
              <p:cNvSpPr>
                <a:spLocks/>
              </p:cNvSpPr>
              <p:nvPr/>
            </p:nvSpPr>
            <p:spPr bwMode="gray">
              <a:xfrm>
                <a:off x="2655" y="2233"/>
                <a:ext cx="465" cy="276"/>
              </a:xfrm>
              <a:custGeom>
                <a:avLst/>
                <a:gdLst>
                  <a:gd name="T0" fmla="*/ 1 w 1063"/>
                  <a:gd name="T1" fmla="*/ 1 h 629"/>
                  <a:gd name="T2" fmla="*/ 3 w 1063"/>
                  <a:gd name="T3" fmla="*/ 2 h 629"/>
                  <a:gd name="T4" fmla="*/ 3 w 1063"/>
                  <a:gd name="T5" fmla="*/ 2 h 629"/>
                  <a:gd name="T6" fmla="*/ 1 w 1063"/>
                  <a:gd name="T7" fmla="*/ 0 h 629"/>
                  <a:gd name="T8" fmla="*/ 0 w 1063"/>
                  <a:gd name="T9" fmla="*/ 2 h 629"/>
                  <a:gd name="T10" fmla="*/ 0 w 1063"/>
                  <a:gd name="T11" fmla="*/ 2 h 629"/>
                  <a:gd name="T12" fmla="*/ 1 w 1063"/>
                  <a:gd name="T13" fmla="*/ 1 h 6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063"/>
                  <a:gd name="T22" fmla="*/ 0 h 629"/>
                  <a:gd name="T23" fmla="*/ 1063 w 1063"/>
                  <a:gd name="T24" fmla="*/ 629 h 629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063" h="629">
                    <a:moveTo>
                      <a:pt x="531" y="363"/>
                    </a:moveTo>
                    <a:cubicBezTo>
                      <a:pt x="748" y="363"/>
                      <a:pt x="940" y="468"/>
                      <a:pt x="1054" y="629"/>
                    </a:cubicBezTo>
                    <a:cubicBezTo>
                      <a:pt x="1059" y="597"/>
                      <a:pt x="1063" y="564"/>
                      <a:pt x="1063" y="531"/>
                    </a:cubicBezTo>
                    <a:cubicBezTo>
                      <a:pt x="1063" y="238"/>
                      <a:pt x="825" y="0"/>
                      <a:pt x="531" y="0"/>
                    </a:cubicBezTo>
                    <a:cubicBezTo>
                      <a:pt x="238" y="0"/>
                      <a:pt x="0" y="238"/>
                      <a:pt x="0" y="531"/>
                    </a:cubicBezTo>
                    <a:cubicBezTo>
                      <a:pt x="0" y="564"/>
                      <a:pt x="3" y="597"/>
                      <a:pt x="9" y="629"/>
                    </a:cubicBezTo>
                    <a:cubicBezTo>
                      <a:pt x="123" y="468"/>
                      <a:pt x="314" y="363"/>
                      <a:pt x="531" y="363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F4F4F4"/>
                  </a:gs>
                  <a:gs pos="100000">
                    <a:srgbClr val="969696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8871" name="Group 761"/>
            <p:cNvGrpSpPr>
              <a:grpSpLocks/>
            </p:cNvGrpSpPr>
            <p:nvPr/>
          </p:nvGrpSpPr>
          <p:grpSpPr bwMode="auto">
            <a:xfrm>
              <a:off x="2775" y="2303"/>
              <a:ext cx="228" cy="328"/>
              <a:chOff x="2775" y="2303"/>
              <a:chExt cx="228" cy="328"/>
            </a:xfrm>
          </p:grpSpPr>
          <p:sp>
            <p:nvSpPr>
              <p:cNvPr id="78872" name="Freeform 492" descr="© INSCALE GmbH, 21.06.2010"/>
              <p:cNvSpPr>
                <a:spLocks/>
              </p:cNvSpPr>
              <p:nvPr/>
            </p:nvSpPr>
            <p:spPr bwMode="gray">
              <a:xfrm>
                <a:off x="2775" y="2394"/>
                <a:ext cx="153" cy="237"/>
              </a:xfrm>
              <a:custGeom>
                <a:avLst/>
                <a:gdLst>
                  <a:gd name="T0" fmla="*/ 0 w 1628"/>
                  <a:gd name="T1" fmla="*/ 0 h 2515"/>
                  <a:gd name="T2" fmla="*/ 0 w 1628"/>
                  <a:gd name="T3" fmla="*/ 0 h 2515"/>
                  <a:gd name="T4" fmla="*/ 0 w 1628"/>
                  <a:gd name="T5" fmla="*/ 0 h 2515"/>
                  <a:gd name="T6" fmla="*/ 0 w 1628"/>
                  <a:gd name="T7" fmla="*/ 0 h 2515"/>
                  <a:gd name="T8" fmla="*/ 0 w 1628"/>
                  <a:gd name="T9" fmla="*/ 0 h 2515"/>
                  <a:gd name="T10" fmla="*/ 0 w 1628"/>
                  <a:gd name="T11" fmla="*/ 0 h 2515"/>
                  <a:gd name="T12" fmla="*/ 0 w 1628"/>
                  <a:gd name="T13" fmla="*/ 0 h 2515"/>
                  <a:gd name="T14" fmla="*/ 0 w 1628"/>
                  <a:gd name="T15" fmla="*/ 0 h 2515"/>
                  <a:gd name="T16" fmla="*/ 0 w 1628"/>
                  <a:gd name="T17" fmla="*/ 0 h 2515"/>
                  <a:gd name="T18" fmla="*/ 0 w 1628"/>
                  <a:gd name="T19" fmla="*/ 0 h 2515"/>
                  <a:gd name="T20" fmla="*/ 0 w 1628"/>
                  <a:gd name="T21" fmla="*/ 0 h 251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628"/>
                  <a:gd name="T34" fmla="*/ 0 h 2515"/>
                  <a:gd name="T35" fmla="*/ 1628 w 1628"/>
                  <a:gd name="T36" fmla="*/ 2515 h 2515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628" h="2515">
                    <a:moveTo>
                      <a:pt x="1576" y="842"/>
                    </a:moveTo>
                    <a:cubicBezTo>
                      <a:pt x="1557" y="755"/>
                      <a:pt x="1557" y="755"/>
                      <a:pt x="1557" y="755"/>
                    </a:cubicBezTo>
                    <a:cubicBezTo>
                      <a:pt x="1476" y="416"/>
                      <a:pt x="1343" y="98"/>
                      <a:pt x="1246" y="54"/>
                    </a:cubicBezTo>
                    <a:cubicBezTo>
                      <a:pt x="1178" y="23"/>
                      <a:pt x="853" y="3"/>
                      <a:pt x="853" y="3"/>
                    </a:cubicBezTo>
                    <a:cubicBezTo>
                      <a:pt x="853" y="3"/>
                      <a:pt x="561" y="0"/>
                      <a:pt x="382" y="54"/>
                    </a:cubicBezTo>
                    <a:cubicBezTo>
                      <a:pt x="285" y="98"/>
                      <a:pt x="152" y="417"/>
                      <a:pt x="71" y="756"/>
                    </a:cubicBezTo>
                    <a:cubicBezTo>
                      <a:pt x="51" y="843"/>
                      <a:pt x="51" y="843"/>
                      <a:pt x="51" y="843"/>
                    </a:cubicBezTo>
                    <a:cubicBezTo>
                      <a:pt x="20" y="994"/>
                      <a:pt x="0" y="1145"/>
                      <a:pt x="0" y="1274"/>
                    </a:cubicBezTo>
                    <a:cubicBezTo>
                      <a:pt x="0" y="2163"/>
                      <a:pt x="364" y="2515"/>
                      <a:pt x="814" y="2515"/>
                    </a:cubicBezTo>
                    <a:cubicBezTo>
                      <a:pt x="1264" y="2515"/>
                      <a:pt x="1628" y="2163"/>
                      <a:pt x="1628" y="1274"/>
                    </a:cubicBezTo>
                    <a:cubicBezTo>
                      <a:pt x="1628" y="1145"/>
                      <a:pt x="1608" y="994"/>
                      <a:pt x="1576" y="8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73" name="Freeform 493" descr="© INSCALE GmbH, 21.06.2010"/>
              <p:cNvSpPr>
                <a:spLocks noEditPoints="1"/>
              </p:cNvSpPr>
              <p:nvPr/>
            </p:nvSpPr>
            <p:spPr bwMode="gray">
              <a:xfrm>
                <a:off x="2775" y="2394"/>
                <a:ext cx="153" cy="237"/>
              </a:xfrm>
              <a:custGeom>
                <a:avLst/>
                <a:gdLst>
                  <a:gd name="T0" fmla="*/ 0 w 1628"/>
                  <a:gd name="T1" fmla="*/ 0 h 2512"/>
                  <a:gd name="T2" fmla="*/ 0 w 1628"/>
                  <a:gd name="T3" fmla="*/ 0 h 2512"/>
                  <a:gd name="T4" fmla="*/ 0 w 1628"/>
                  <a:gd name="T5" fmla="*/ 0 h 2512"/>
                  <a:gd name="T6" fmla="*/ 0 w 1628"/>
                  <a:gd name="T7" fmla="*/ 0 h 2512"/>
                  <a:gd name="T8" fmla="*/ 0 w 1628"/>
                  <a:gd name="T9" fmla="*/ 0 h 2512"/>
                  <a:gd name="T10" fmla="*/ 0 w 1628"/>
                  <a:gd name="T11" fmla="*/ 0 h 2512"/>
                  <a:gd name="T12" fmla="*/ 0 w 1628"/>
                  <a:gd name="T13" fmla="*/ 0 h 2512"/>
                  <a:gd name="T14" fmla="*/ 0 w 1628"/>
                  <a:gd name="T15" fmla="*/ 0 h 2512"/>
                  <a:gd name="T16" fmla="*/ 0 w 1628"/>
                  <a:gd name="T17" fmla="*/ 0 h 2512"/>
                  <a:gd name="T18" fmla="*/ 0 w 1628"/>
                  <a:gd name="T19" fmla="*/ 0 h 2512"/>
                  <a:gd name="T20" fmla="*/ 0 w 1628"/>
                  <a:gd name="T21" fmla="*/ 0 h 2512"/>
                  <a:gd name="T22" fmla="*/ 0 w 1628"/>
                  <a:gd name="T23" fmla="*/ 0 h 2512"/>
                  <a:gd name="T24" fmla="*/ 0 w 1628"/>
                  <a:gd name="T25" fmla="*/ 0 h 2512"/>
                  <a:gd name="T26" fmla="*/ 0 w 1628"/>
                  <a:gd name="T27" fmla="*/ 0 h 2512"/>
                  <a:gd name="T28" fmla="*/ 0 w 1628"/>
                  <a:gd name="T29" fmla="*/ 0 h 2512"/>
                  <a:gd name="T30" fmla="*/ 0 w 1628"/>
                  <a:gd name="T31" fmla="*/ 0 h 251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1628"/>
                  <a:gd name="T49" fmla="*/ 0 h 2512"/>
                  <a:gd name="T50" fmla="*/ 1628 w 1628"/>
                  <a:gd name="T51" fmla="*/ 2512 h 2512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1628" h="2512">
                    <a:moveTo>
                      <a:pt x="1246" y="51"/>
                    </a:moveTo>
                    <a:cubicBezTo>
                      <a:pt x="1178" y="20"/>
                      <a:pt x="1018" y="3"/>
                      <a:pt x="853" y="0"/>
                    </a:cubicBezTo>
                    <a:cubicBezTo>
                      <a:pt x="853" y="717"/>
                      <a:pt x="853" y="717"/>
                      <a:pt x="853" y="717"/>
                    </a:cubicBezTo>
                    <a:cubicBezTo>
                      <a:pt x="1071" y="717"/>
                      <a:pt x="1312" y="726"/>
                      <a:pt x="1557" y="752"/>
                    </a:cubicBezTo>
                    <a:cubicBezTo>
                      <a:pt x="1476" y="413"/>
                      <a:pt x="1343" y="95"/>
                      <a:pt x="1246" y="51"/>
                    </a:cubicBezTo>
                    <a:close/>
                    <a:moveTo>
                      <a:pt x="1576" y="839"/>
                    </a:moveTo>
                    <a:cubicBezTo>
                      <a:pt x="908" y="766"/>
                      <a:pt x="266" y="818"/>
                      <a:pt x="51" y="840"/>
                    </a:cubicBezTo>
                    <a:cubicBezTo>
                      <a:pt x="20" y="991"/>
                      <a:pt x="0" y="1142"/>
                      <a:pt x="0" y="1271"/>
                    </a:cubicBezTo>
                    <a:cubicBezTo>
                      <a:pt x="0" y="2160"/>
                      <a:pt x="364" y="2512"/>
                      <a:pt x="814" y="2512"/>
                    </a:cubicBezTo>
                    <a:cubicBezTo>
                      <a:pt x="1264" y="2512"/>
                      <a:pt x="1628" y="2160"/>
                      <a:pt x="1628" y="1271"/>
                    </a:cubicBezTo>
                    <a:cubicBezTo>
                      <a:pt x="1628" y="1142"/>
                      <a:pt x="1608" y="991"/>
                      <a:pt x="1576" y="839"/>
                    </a:cubicBezTo>
                    <a:close/>
                    <a:moveTo>
                      <a:pt x="774" y="0"/>
                    </a:moveTo>
                    <a:cubicBezTo>
                      <a:pt x="609" y="3"/>
                      <a:pt x="450" y="20"/>
                      <a:pt x="382" y="51"/>
                    </a:cubicBezTo>
                    <a:cubicBezTo>
                      <a:pt x="285" y="95"/>
                      <a:pt x="152" y="414"/>
                      <a:pt x="71" y="753"/>
                    </a:cubicBezTo>
                    <a:cubicBezTo>
                      <a:pt x="206" y="740"/>
                      <a:pt x="461" y="720"/>
                      <a:pt x="774" y="717"/>
                    </a:cubicBezTo>
                    <a:lnTo>
                      <a:pt x="774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78874" name="Freeform 494" descr="© INSCALE GmbH, 21.06.2010"/>
              <p:cNvSpPr>
                <a:spLocks/>
              </p:cNvSpPr>
              <p:nvPr/>
            </p:nvSpPr>
            <p:spPr bwMode="gray">
              <a:xfrm>
                <a:off x="2848" y="2303"/>
                <a:ext cx="155" cy="109"/>
              </a:xfrm>
              <a:custGeom>
                <a:avLst/>
                <a:gdLst>
                  <a:gd name="T0" fmla="*/ 0 w 1657"/>
                  <a:gd name="T1" fmla="*/ 0 h 1147"/>
                  <a:gd name="T2" fmla="*/ 0 w 1657"/>
                  <a:gd name="T3" fmla="*/ 0 h 1147"/>
                  <a:gd name="T4" fmla="*/ 0 w 1657"/>
                  <a:gd name="T5" fmla="*/ 0 h 1147"/>
                  <a:gd name="T6" fmla="*/ 0 w 1657"/>
                  <a:gd name="T7" fmla="*/ 0 h 1147"/>
                  <a:gd name="T8" fmla="*/ 0 w 1657"/>
                  <a:gd name="T9" fmla="*/ 0 h 1147"/>
                  <a:gd name="T10" fmla="*/ 0 w 1657"/>
                  <a:gd name="T11" fmla="*/ 0 h 1147"/>
                  <a:gd name="T12" fmla="*/ 0 w 1657"/>
                  <a:gd name="T13" fmla="*/ 0 h 1147"/>
                  <a:gd name="T14" fmla="*/ 0 w 1657"/>
                  <a:gd name="T15" fmla="*/ 0 h 1147"/>
                  <a:gd name="T16" fmla="*/ 0 w 1657"/>
                  <a:gd name="T17" fmla="*/ 0 h 1147"/>
                  <a:gd name="T18" fmla="*/ 0 w 1657"/>
                  <a:gd name="T19" fmla="*/ 0 h 1147"/>
                  <a:gd name="T20" fmla="*/ 0 w 1657"/>
                  <a:gd name="T21" fmla="*/ 0 h 1147"/>
                  <a:gd name="T22" fmla="*/ 0 w 1657"/>
                  <a:gd name="T23" fmla="*/ 0 h 1147"/>
                  <a:gd name="T24" fmla="*/ 0 w 1657"/>
                  <a:gd name="T25" fmla="*/ 0 h 1147"/>
                  <a:gd name="T26" fmla="*/ 0 w 1657"/>
                  <a:gd name="T27" fmla="*/ 0 h 1147"/>
                  <a:gd name="T28" fmla="*/ 0 w 1657"/>
                  <a:gd name="T29" fmla="*/ 0 h 1147"/>
                  <a:gd name="T30" fmla="*/ 0 w 1657"/>
                  <a:gd name="T31" fmla="*/ 0 h 1147"/>
                  <a:gd name="T32" fmla="*/ 0 w 1657"/>
                  <a:gd name="T33" fmla="*/ 0 h 1147"/>
                  <a:gd name="T34" fmla="*/ 0 w 1657"/>
                  <a:gd name="T35" fmla="*/ 0 h 1147"/>
                  <a:gd name="T36" fmla="*/ 0 w 1657"/>
                  <a:gd name="T37" fmla="*/ 0 h 1147"/>
                  <a:gd name="T38" fmla="*/ 0 w 1657"/>
                  <a:gd name="T39" fmla="*/ 0 h 1147"/>
                  <a:gd name="T40" fmla="*/ 0 w 1657"/>
                  <a:gd name="T41" fmla="*/ 0 h 114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657"/>
                  <a:gd name="T64" fmla="*/ 0 h 1147"/>
                  <a:gd name="T65" fmla="*/ 1657 w 1657"/>
                  <a:gd name="T66" fmla="*/ 1147 h 1147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657" h="1147">
                    <a:moveTo>
                      <a:pt x="226" y="75"/>
                    </a:moveTo>
                    <a:cubicBezTo>
                      <a:pt x="112" y="143"/>
                      <a:pt x="46" y="299"/>
                      <a:pt x="22" y="422"/>
                    </a:cubicBezTo>
                    <a:cubicBezTo>
                      <a:pt x="0" y="542"/>
                      <a:pt x="1" y="664"/>
                      <a:pt x="3" y="782"/>
                    </a:cubicBezTo>
                    <a:cubicBezTo>
                      <a:pt x="4" y="875"/>
                      <a:pt x="4" y="875"/>
                      <a:pt x="4" y="875"/>
                    </a:cubicBezTo>
                    <a:cubicBezTo>
                      <a:pt x="83" y="875"/>
                      <a:pt x="83" y="875"/>
                      <a:pt x="83" y="875"/>
                    </a:cubicBezTo>
                    <a:cubicBezTo>
                      <a:pt x="82" y="781"/>
                      <a:pt x="82" y="781"/>
                      <a:pt x="82" y="781"/>
                    </a:cubicBezTo>
                    <a:cubicBezTo>
                      <a:pt x="80" y="667"/>
                      <a:pt x="79" y="549"/>
                      <a:pt x="100" y="437"/>
                    </a:cubicBezTo>
                    <a:cubicBezTo>
                      <a:pt x="119" y="335"/>
                      <a:pt x="175" y="197"/>
                      <a:pt x="266" y="143"/>
                    </a:cubicBezTo>
                    <a:cubicBezTo>
                      <a:pt x="360" y="87"/>
                      <a:pt x="502" y="107"/>
                      <a:pt x="576" y="186"/>
                    </a:cubicBezTo>
                    <a:cubicBezTo>
                      <a:pt x="670" y="286"/>
                      <a:pt x="680" y="437"/>
                      <a:pt x="680" y="541"/>
                    </a:cubicBezTo>
                    <a:cubicBezTo>
                      <a:pt x="679" y="681"/>
                      <a:pt x="679" y="833"/>
                      <a:pt x="754" y="957"/>
                    </a:cubicBezTo>
                    <a:cubicBezTo>
                      <a:pt x="832" y="1085"/>
                      <a:pt x="992" y="1147"/>
                      <a:pt x="1184" y="1125"/>
                    </a:cubicBezTo>
                    <a:cubicBezTo>
                      <a:pt x="1364" y="1104"/>
                      <a:pt x="1511" y="1014"/>
                      <a:pt x="1576" y="886"/>
                    </a:cubicBezTo>
                    <a:cubicBezTo>
                      <a:pt x="1649" y="741"/>
                      <a:pt x="1656" y="568"/>
                      <a:pt x="1657" y="403"/>
                    </a:cubicBezTo>
                    <a:cubicBezTo>
                      <a:pt x="1578" y="403"/>
                      <a:pt x="1578" y="403"/>
                      <a:pt x="1578" y="403"/>
                    </a:cubicBezTo>
                    <a:cubicBezTo>
                      <a:pt x="1577" y="558"/>
                      <a:pt x="1571" y="721"/>
                      <a:pt x="1505" y="850"/>
                    </a:cubicBezTo>
                    <a:cubicBezTo>
                      <a:pt x="1452" y="955"/>
                      <a:pt x="1329" y="1028"/>
                      <a:pt x="1175" y="1046"/>
                    </a:cubicBezTo>
                    <a:cubicBezTo>
                      <a:pt x="1115" y="1053"/>
                      <a:pt x="912" y="1065"/>
                      <a:pt x="822" y="916"/>
                    </a:cubicBezTo>
                    <a:cubicBezTo>
                      <a:pt x="758" y="811"/>
                      <a:pt x="759" y="671"/>
                      <a:pt x="759" y="548"/>
                    </a:cubicBezTo>
                    <a:cubicBezTo>
                      <a:pt x="759" y="423"/>
                      <a:pt x="746" y="253"/>
                      <a:pt x="634" y="132"/>
                    </a:cubicBezTo>
                    <a:cubicBezTo>
                      <a:pt x="535" y="26"/>
                      <a:pt x="352" y="0"/>
                      <a:pt x="226" y="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hu-HU"/>
              </a:p>
            </p:txBody>
          </p:sp>
        </p:grpSp>
      </p:grpSp>
      <p:sp>
        <p:nvSpPr>
          <p:cNvPr id="89" name="Lekerekített téglalap feliratnak 88"/>
          <p:cNvSpPr/>
          <p:nvPr/>
        </p:nvSpPr>
        <p:spPr>
          <a:xfrm>
            <a:off x="318558" y="5223301"/>
            <a:ext cx="1907275" cy="928048"/>
          </a:xfrm>
          <a:prstGeom prst="wedgeRoundRectCallout">
            <a:avLst>
              <a:gd name="adj1" fmla="val 58334"/>
              <a:gd name="adj2" fmla="val -68382"/>
              <a:gd name="adj3" fmla="val 16667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hu-HU" dirty="0"/>
              <a:t>Igazából egyetlen eseménytípus</a:t>
            </a:r>
          </a:p>
        </p:txBody>
      </p:sp>
    </p:spTree>
    <p:extLst>
      <p:ext uri="{BB962C8B-B14F-4D97-AF65-F5344CB8AC3E}">
        <p14:creationId xmlns:p14="http://schemas.microsoft.com/office/powerpoint/2010/main" val="72747515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1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altLang="hu-HU" sz="1400" cap="none" smtClean="0">
                <a:ea typeface="Open Sans"/>
                <a:cs typeface="Open Sans"/>
              </a:rPr>
              <a:t>TOPLIGÁSOK A HAZAI INTERNETEZŐK KÖRÉBEN </a:t>
            </a:r>
            <a:br>
              <a:rPr lang="hu-HU" altLang="hu-HU" sz="1400" cap="none" smtClean="0">
                <a:ea typeface="Open Sans"/>
                <a:cs typeface="Open Sans"/>
              </a:rPr>
            </a:br>
            <a:r>
              <a:rPr lang="hu-HU" altLang="hu-HU" sz="1400" cap="none" smtClean="0">
                <a:ea typeface="Open Sans"/>
                <a:cs typeface="Open Sans"/>
              </a:rPr>
              <a:t>HAVI LÁTOGATÓSZÁM ALAPJÁN</a:t>
            </a:r>
          </a:p>
        </p:txBody>
      </p:sp>
      <p:graphicFrame>
        <p:nvGraphicFramePr>
          <p:cNvPr id="79875" name="Chart 5"/>
          <p:cNvGraphicFramePr>
            <a:graphicFrameLocks/>
          </p:cNvGraphicFramePr>
          <p:nvPr/>
        </p:nvGraphicFramePr>
        <p:xfrm>
          <a:off x="-50800" y="787400"/>
          <a:ext cx="92456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r:id="rId4" imgW="9242337" imgH="5358848" progId="Excel.Chart.8">
                  <p:embed/>
                </p:oleObj>
              </mc:Choice>
              <mc:Fallback>
                <p:oleObj r:id="rId4" imgW="9242337" imgH="5358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87400"/>
                        <a:ext cx="92456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7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719263"/>
            <a:ext cx="711200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50" y="2171700"/>
            <a:ext cx="3429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8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138" y="2717800"/>
            <a:ext cx="728662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9" name="Szövegdoboz 15"/>
          <p:cNvSpPr txBox="1">
            <a:spLocks noChangeArrowheads="1"/>
          </p:cNvSpPr>
          <p:nvPr/>
        </p:nvSpPr>
        <p:spPr bwMode="auto">
          <a:xfrm>
            <a:off x="5181600" y="6211888"/>
            <a:ext cx="302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gemiusExplorer, 15+ éves hazai internetezők</a:t>
            </a:r>
          </a:p>
        </p:txBody>
      </p:sp>
    </p:spTree>
    <p:extLst>
      <p:ext uri="{BB962C8B-B14F-4D97-AF65-F5344CB8AC3E}">
        <p14:creationId xmlns:p14="http://schemas.microsoft.com/office/powerpoint/2010/main" val="214645825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hu-HU" altLang="hu-HU" sz="2200" cap="none" dirty="0" smtClean="0"/>
              <a:t>TOPLIGÁSOK HÍREK KATEGÓRIÁBAN</a:t>
            </a:r>
            <a:br>
              <a:rPr lang="hu-HU" altLang="hu-HU" sz="2200" cap="none" dirty="0" smtClean="0"/>
            </a:br>
            <a:r>
              <a:rPr lang="hu-HU" altLang="hu-HU" sz="2200" cap="none" dirty="0" smtClean="0"/>
              <a:t>MAGYARORSZÁG</a:t>
            </a:r>
          </a:p>
        </p:txBody>
      </p:sp>
      <p:graphicFrame>
        <p:nvGraphicFramePr>
          <p:cNvPr id="80899" name="Chart 5"/>
          <p:cNvGraphicFramePr>
            <a:graphicFrameLocks/>
          </p:cNvGraphicFramePr>
          <p:nvPr/>
        </p:nvGraphicFramePr>
        <p:xfrm>
          <a:off x="-50800" y="787400"/>
          <a:ext cx="92456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r:id="rId4" imgW="9242337" imgH="5358848" progId="Excel.Chart.8">
                  <p:embed/>
                </p:oleObj>
              </mc:Choice>
              <mc:Fallback>
                <p:oleObj r:id="rId4" imgW="9242337" imgH="5358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87400"/>
                        <a:ext cx="92456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0900" name="Szövegdoboz 15"/>
          <p:cNvSpPr txBox="1">
            <a:spLocks noChangeArrowheads="1"/>
          </p:cNvSpPr>
          <p:nvPr/>
        </p:nvSpPr>
        <p:spPr bwMode="auto">
          <a:xfrm>
            <a:off x="5181600" y="6211888"/>
            <a:ext cx="302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gemiusExplorer, 15+ éves hazai internetezők</a:t>
            </a:r>
          </a:p>
        </p:txBody>
      </p:sp>
      <p:grpSp>
        <p:nvGrpSpPr>
          <p:cNvPr id="37" name="Group 576" descr="© INSCALE GmbH, 21.06.2010"/>
          <p:cNvGrpSpPr>
            <a:grpSpLocks/>
          </p:cNvGrpSpPr>
          <p:nvPr/>
        </p:nvGrpSpPr>
        <p:grpSpPr bwMode="auto">
          <a:xfrm>
            <a:off x="111456" y="117144"/>
            <a:ext cx="1128712" cy="1192212"/>
            <a:chOff x="3019" y="3088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38" name="Group 575"/>
            <p:cNvGrpSpPr>
              <a:grpSpLocks/>
            </p:cNvGrpSpPr>
            <p:nvPr/>
          </p:nvGrpSpPr>
          <p:grpSpPr bwMode="auto">
            <a:xfrm>
              <a:off x="3019" y="3088"/>
              <a:ext cx="567" cy="567"/>
              <a:chOff x="3019" y="3088"/>
              <a:chExt cx="567" cy="567"/>
            </a:xfrm>
          </p:grpSpPr>
          <p:sp>
            <p:nvSpPr>
              <p:cNvPr id="47" name="AutoShape 500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019" y="3088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48" name="AutoShape 501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048" y="3117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49" name="AutoShape 50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068" y="3137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50" name="AutoShape 503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068" y="3137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39" name="Group 568"/>
            <p:cNvGrpSpPr>
              <a:grpSpLocks/>
            </p:cNvGrpSpPr>
            <p:nvPr/>
          </p:nvGrpSpPr>
          <p:grpSpPr bwMode="auto">
            <a:xfrm>
              <a:off x="3108" y="3206"/>
              <a:ext cx="388" cy="331"/>
              <a:chOff x="3108" y="3206"/>
              <a:chExt cx="388" cy="331"/>
            </a:xfrm>
          </p:grpSpPr>
          <p:grpSp>
            <p:nvGrpSpPr>
              <p:cNvPr id="40" name="Group 567"/>
              <p:cNvGrpSpPr>
                <a:grpSpLocks/>
              </p:cNvGrpSpPr>
              <p:nvPr/>
            </p:nvGrpSpPr>
            <p:grpSpPr bwMode="auto">
              <a:xfrm>
                <a:off x="3108" y="3206"/>
                <a:ext cx="329" cy="330"/>
                <a:chOff x="3108" y="3206"/>
                <a:chExt cx="329" cy="330"/>
              </a:xfrm>
            </p:grpSpPr>
            <p:sp>
              <p:nvSpPr>
                <p:cNvPr id="44" name="Oval 506" descr="© INSCALE GmbH, 21.06.2010"/>
                <p:cNvSpPr>
                  <a:spLocks noChangeAspect="1" noChangeArrowheads="1"/>
                </p:cNvSpPr>
                <p:nvPr/>
              </p:nvSpPr>
              <p:spPr bwMode="gray">
                <a:xfrm>
                  <a:off x="3113" y="3211"/>
                  <a:ext cx="319" cy="320"/>
                </a:xfrm>
                <a:prstGeom prst="ellipse">
                  <a:avLst/>
                </a:prstGeom>
                <a:solidFill>
                  <a:srgbClr val="000000"/>
                </a:solidFill>
                <a:ln>
                  <a:noFill/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p3d prstMaterial="translucentPowder">
                  <a:bevelT w="203200" h="50800" prst="softRound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Tahoma" pitchFamily="34" charset="0"/>
                    </a:defRPr>
                  </a:lvl9pPr>
                </a:lstStyle>
                <a:p>
                  <a:pPr eaLnBrk="1" hangingPunct="1">
                    <a:defRPr/>
                  </a:pPr>
                  <a:endParaRPr lang="en-US" altLang="hu-HU" smtClean="0"/>
                </a:p>
              </p:txBody>
            </p:sp>
            <p:sp>
              <p:nvSpPr>
                <p:cNvPr id="45" name="Freeform 507" descr="© INSCALE GmbH, 21.06.2010"/>
                <p:cNvSpPr>
                  <a:spLocks noChangeAspect="1" noEditPoints="1"/>
                </p:cNvSpPr>
                <p:nvPr/>
              </p:nvSpPr>
              <p:spPr bwMode="gray">
                <a:xfrm>
                  <a:off x="3108" y="3206"/>
                  <a:ext cx="329" cy="330"/>
                </a:xfrm>
                <a:custGeom>
                  <a:avLst/>
                  <a:gdLst>
                    <a:gd name="T0" fmla="*/ 0 w 2548"/>
                    <a:gd name="T1" fmla="*/ 165 h 2547"/>
                    <a:gd name="T2" fmla="*/ 165 w 2548"/>
                    <a:gd name="T3" fmla="*/ 330 h 2547"/>
                    <a:gd name="T4" fmla="*/ 329 w 2548"/>
                    <a:gd name="T5" fmla="*/ 165 h 2547"/>
                    <a:gd name="T6" fmla="*/ 165 w 2548"/>
                    <a:gd name="T7" fmla="*/ 0 h 2547"/>
                    <a:gd name="T8" fmla="*/ 0 w 2548"/>
                    <a:gd name="T9" fmla="*/ 165 h 2547"/>
                    <a:gd name="T10" fmla="*/ 10 w 2548"/>
                    <a:gd name="T11" fmla="*/ 165 h 2547"/>
                    <a:gd name="T12" fmla="*/ 165 w 2548"/>
                    <a:gd name="T13" fmla="*/ 10 h 2547"/>
                    <a:gd name="T14" fmla="*/ 319 w 2548"/>
                    <a:gd name="T15" fmla="*/ 165 h 2547"/>
                    <a:gd name="T16" fmla="*/ 165 w 2548"/>
                    <a:gd name="T17" fmla="*/ 320 h 2547"/>
                    <a:gd name="T18" fmla="*/ 10 w 2548"/>
                    <a:gd name="T19" fmla="*/ 165 h 254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548"/>
                    <a:gd name="T31" fmla="*/ 0 h 2547"/>
                    <a:gd name="T32" fmla="*/ 2548 w 2548"/>
                    <a:gd name="T33" fmla="*/ 2547 h 254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548" h="2547">
                      <a:moveTo>
                        <a:pt x="0" y="1274"/>
                      </a:moveTo>
                      <a:cubicBezTo>
                        <a:pt x="0" y="1976"/>
                        <a:pt x="572" y="2547"/>
                        <a:pt x="1274" y="2547"/>
                      </a:cubicBezTo>
                      <a:cubicBezTo>
                        <a:pt x="1976" y="2547"/>
                        <a:pt x="2548" y="1976"/>
                        <a:pt x="2548" y="1274"/>
                      </a:cubicBezTo>
                      <a:cubicBezTo>
                        <a:pt x="2548" y="572"/>
                        <a:pt x="1976" y="0"/>
                        <a:pt x="1274" y="0"/>
                      </a:cubicBezTo>
                      <a:cubicBezTo>
                        <a:pt x="572" y="0"/>
                        <a:pt x="0" y="572"/>
                        <a:pt x="0" y="1274"/>
                      </a:cubicBezTo>
                      <a:close/>
                      <a:moveTo>
                        <a:pt x="79" y="1274"/>
                      </a:moveTo>
                      <a:cubicBezTo>
                        <a:pt x="79" y="615"/>
                        <a:pt x="615" y="79"/>
                        <a:pt x="1274" y="79"/>
                      </a:cubicBezTo>
                      <a:cubicBezTo>
                        <a:pt x="1933" y="79"/>
                        <a:pt x="2469" y="615"/>
                        <a:pt x="2469" y="1274"/>
                      </a:cubicBezTo>
                      <a:cubicBezTo>
                        <a:pt x="2469" y="1933"/>
                        <a:pt x="1933" y="2468"/>
                        <a:pt x="1274" y="2468"/>
                      </a:cubicBezTo>
                      <a:cubicBezTo>
                        <a:pt x="615" y="2468"/>
                        <a:pt x="79" y="1933"/>
                        <a:pt x="79" y="127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p3d prstMaterial="translucentPowder">
                  <a:bevelT w="203200" h="50800" prst="softRound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hu-HU">
                    <a:latin typeface="Open Sans" pitchFamily="34" charset="0"/>
                  </a:endParaRPr>
                </a:p>
              </p:txBody>
            </p:sp>
            <p:sp>
              <p:nvSpPr>
                <p:cNvPr id="46" name="Freeform 508" descr="© INSCALE GmbH, 21.06.2010"/>
                <p:cNvSpPr>
                  <a:spLocks noChangeAspect="1" noEditPoints="1"/>
                </p:cNvSpPr>
                <p:nvPr/>
              </p:nvSpPr>
              <p:spPr bwMode="gray">
                <a:xfrm>
                  <a:off x="3113" y="3212"/>
                  <a:ext cx="319" cy="318"/>
                </a:xfrm>
                <a:custGeom>
                  <a:avLst/>
                  <a:gdLst>
                    <a:gd name="T0" fmla="*/ 279 w 2468"/>
                    <a:gd name="T1" fmla="*/ 163 h 2457"/>
                    <a:gd name="T2" fmla="*/ 319 w 2468"/>
                    <a:gd name="T3" fmla="*/ 159 h 2457"/>
                    <a:gd name="T4" fmla="*/ 279 w 2468"/>
                    <a:gd name="T5" fmla="*/ 155 h 2457"/>
                    <a:gd name="T6" fmla="*/ 300 w 2468"/>
                    <a:gd name="T7" fmla="*/ 83 h 2457"/>
                    <a:gd name="T8" fmla="*/ 265 w 2468"/>
                    <a:gd name="T9" fmla="*/ 75 h 2457"/>
                    <a:gd name="T10" fmla="*/ 206 w 2468"/>
                    <a:gd name="T11" fmla="*/ 6 h 2457"/>
                    <a:gd name="T12" fmla="*/ 207 w 2468"/>
                    <a:gd name="T13" fmla="*/ 75 h 2457"/>
                    <a:gd name="T14" fmla="*/ 174 w 2468"/>
                    <a:gd name="T15" fmla="*/ 0 h 2457"/>
                    <a:gd name="T16" fmla="*/ 119 w 2468"/>
                    <a:gd name="T17" fmla="*/ 75 h 2457"/>
                    <a:gd name="T18" fmla="*/ 135 w 2468"/>
                    <a:gd name="T19" fmla="*/ 1 h 2457"/>
                    <a:gd name="T20" fmla="*/ 62 w 2468"/>
                    <a:gd name="T21" fmla="*/ 75 h 2457"/>
                    <a:gd name="T22" fmla="*/ 91 w 2468"/>
                    <a:gd name="T23" fmla="*/ 15 h 2457"/>
                    <a:gd name="T24" fmla="*/ 24 w 2468"/>
                    <a:gd name="T25" fmla="*/ 75 h 2457"/>
                    <a:gd name="T26" fmla="*/ 51 w 2468"/>
                    <a:gd name="T27" fmla="*/ 83 h 2457"/>
                    <a:gd name="T28" fmla="*/ 0 w 2468"/>
                    <a:gd name="T29" fmla="*/ 155 h 2457"/>
                    <a:gd name="T30" fmla="*/ 0 w 2468"/>
                    <a:gd name="T31" fmla="*/ 163 h 2457"/>
                    <a:gd name="T32" fmla="*/ 51 w 2468"/>
                    <a:gd name="T33" fmla="*/ 235 h 2457"/>
                    <a:gd name="T34" fmla="*/ 24 w 2468"/>
                    <a:gd name="T35" fmla="*/ 243 h 2457"/>
                    <a:gd name="T36" fmla="*/ 91 w 2468"/>
                    <a:gd name="T37" fmla="*/ 303 h 2457"/>
                    <a:gd name="T38" fmla="*/ 62 w 2468"/>
                    <a:gd name="T39" fmla="*/ 243 h 2457"/>
                    <a:gd name="T40" fmla="*/ 135 w 2468"/>
                    <a:gd name="T41" fmla="*/ 317 h 2457"/>
                    <a:gd name="T42" fmla="*/ 119 w 2468"/>
                    <a:gd name="T43" fmla="*/ 243 h 2457"/>
                    <a:gd name="T44" fmla="*/ 174 w 2468"/>
                    <a:gd name="T45" fmla="*/ 318 h 2457"/>
                    <a:gd name="T46" fmla="*/ 207 w 2468"/>
                    <a:gd name="T47" fmla="*/ 243 h 2457"/>
                    <a:gd name="T48" fmla="*/ 206 w 2468"/>
                    <a:gd name="T49" fmla="*/ 312 h 2457"/>
                    <a:gd name="T50" fmla="*/ 265 w 2468"/>
                    <a:gd name="T51" fmla="*/ 243 h 2457"/>
                    <a:gd name="T52" fmla="*/ 300 w 2468"/>
                    <a:gd name="T53" fmla="*/ 235 h 2457"/>
                    <a:gd name="T54" fmla="*/ 59 w 2468"/>
                    <a:gd name="T55" fmla="*/ 235 h 2457"/>
                    <a:gd name="T56" fmla="*/ 105 w 2468"/>
                    <a:gd name="T57" fmla="*/ 163 h 2457"/>
                    <a:gd name="T58" fmla="*/ 59 w 2468"/>
                    <a:gd name="T59" fmla="*/ 235 h 2457"/>
                    <a:gd name="T60" fmla="*/ 47 w 2468"/>
                    <a:gd name="T61" fmla="*/ 155 h 2457"/>
                    <a:gd name="T62" fmla="*/ 111 w 2468"/>
                    <a:gd name="T63" fmla="*/ 83 h 2457"/>
                    <a:gd name="T64" fmla="*/ 201 w 2468"/>
                    <a:gd name="T65" fmla="*/ 235 h 2457"/>
                    <a:gd name="T66" fmla="*/ 113 w 2468"/>
                    <a:gd name="T67" fmla="*/ 163 h 2457"/>
                    <a:gd name="T68" fmla="*/ 201 w 2468"/>
                    <a:gd name="T69" fmla="*/ 235 h 2457"/>
                    <a:gd name="T70" fmla="*/ 118 w 2468"/>
                    <a:gd name="T71" fmla="*/ 83 h 2457"/>
                    <a:gd name="T72" fmla="*/ 206 w 2468"/>
                    <a:gd name="T73" fmla="*/ 155 h 2457"/>
                    <a:gd name="T74" fmla="*/ 260 w 2468"/>
                    <a:gd name="T75" fmla="*/ 83 h 2457"/>
                    <a:gd name="T76" fmla="*/ 214 w 2468"/>
                    <a:gd name="T77" fmla="*/ 155 h 2457"/>
                    <a:gd name="T78" fmla="*/ 260 w 2468"/>
                    <a:gd name="T79" fmla="*/ 83 h 2457"/>
                    <a:gd name="T80" fmla="*/ 208 w 2468"/>
                    <a:gd name="T81" fmla="*/ 235 h 2457"/>
                    <a:gd name="T82" fmla="*/ 272 w 2468"/>
                    <a:gd name="T83" fmla="*/ 163 h 2457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2468"/>
                    <a:gd name="T127" fmla="*/ 0 h 2457"/>
                    <a:gd name="T128" fmla="*/ 2468 w 2468"/>
                    <a:gd name="T129" fmla="*/ 2457 h 2457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2468" h="2457">
                      <a:moveTo>
                        <a:pt x="2071" y="1816"/>
                      </a:moveTo>
                      <a:cubicBezTo>
                        <a:pt x="2127" y="1647"/>
                        <a:pt x="2159" y="1458"/>
                        <a:pt x="2162" y="1258"/>
                      </a:cubicBezTo>
                      <a:cubicBezTo>
                        <a:pt x="2467" y="1258"/>
                        <a:pt x="2467" y="1258"/>
                        <a:pt x="2467" y="1258"/>
                      </a:cubicBezTo>
                      <a:cubicBezTo>
                        <a:pt x="2467" y="1248"/>
                        <a:pt x="2468" y="1239"/>
                        <a:pt x="2468" y="1229"/>
                      </a:cubicBezTo>
                      <a:cubicBezTo>
                        <a:pt x="2468" y="1219"/>
                        <a:pt x="2467" y="1209"/>
                        <a:pt x="2467" y="1200"/>
                      </a:cubicBezTo>
                      <a:cubicBezTo>
                        <a:pt x="2162" y="1200"/>
                        <a:pt x="2162" y="1200"/>
                        <a:pt x="2162" y="1200"/>
                      </a:cubicBezTo>
                      <a:cubicBezTo>
                        <a:pt x="2159" y="1000"/>
                        <a:pt x="2127" y="811"/>
                        <a:pt x="2071" y="641"/>
                      </a:cubicBezTo>
                      <a:cubicBezTo>
                        <a:pt x="2319" y="641"/>
                        <a:pt x="2319" y="641"/>
                        <a:pt x="2319" y="641"/>
                      </a:cubicBezTo>
                      <a:cubicBezTo>
                        <a:pt x="2309" y="621"/>
                        <a:pt x="2296" y="602"/>
                        <a:pt x="2284" y="583"/>
                      </a:cubicBezTo>
                      <a:cubicBezTo>
                        <a:pt x="2050" y="583"/>
                        <a:pt x="2050" y="583"/>
                        <a:pt x="2050" y="583"/>
                      </a:cubicBezTo>
                      <a:cubicBezTo>
                        <a:pt x="1981" y="396"/>
                        <a:pt x="1881" y="235"/>
                        <a:pt x="1762" y="115"/>
                      </a:cubicBezTo>
                      <a:cubicBezTo>
                        <a:pt x="1708" y="89"/>
                        <a:pt x="1652" y="66"/>
                        <a:pt x="1593" y="48"/>
                      </a:cubicBezTo>
                      <a:cubicBezTo>
                        <a:pt x="1759" y="161"/>
                        <a:pt x="1897" y="348"/>
                        <a:pt x="1988" y="583"/>
                      </a:cubicBezTo>
                      <a:cubicBezTo>
                        <a:pt x="1603" y="583"/>
                        <a:pt x="1603" y="583"/>
                        <a:pt x="1603" y="583"/>
                      </a:cubicBezTo>
                      <a:cubicBezTo>
                        <a:pt x="1564" y="343"/>
                        <a:pt x="1502" y="137"/>
                        <a:pt x="1422" y="10"/>
                      </a:cubicBezTo>
                      <a:cubicBezTo>
                        <a:pt x="1396" y="6"/>
                        <a:pt x="1371" y="2"/>
                        <a:pt x="1345" y="0"/>
                      </a:cubicBezTo>
                      <a:cubicBezTo>
                        <a:pt x="1426" y="100"/>
                        <a:pt x="1500" y="303"/>
                        <a:pt x="1546" y="583"/>
                      </a:cubicBezTo>
                      <a:cubicBezTo>
                        <a:pt x="922" y="583"/>
                        <a:pt x="922" y="583"/>
                        <a:pt x="922" y="583"/>
                      </a:cubicBezTo>
                      <a:cubicBezTo>
                        <a:pt x="968" y="303"/>
                        <a:pt x="1042" y="100"/>
                        <a:pt x="1123" y="0"/>
                      </a:cubicBezTo>
                      <a:cubicBezTo>
                        <a:pt x="1097" y="2"/>
                        <a:pt x="1072" y="6"/>
                        <a:pt x="1046" y="10"/>
                      </a:cubicBezTo>
                      <a:cubicBezTo>
                        <a:pt x="966" y="137"/>
                        <a:pt x="904" y="343"/>
                        <a:pt x="865" y="583"/>
                      </a:cubicBezTo>
                      <a:cubicBezTo>
                        <a:pt x="480" y="583"/>
                        <a:pt x="480" y="583"/>
                        <a:pt x="480" y="583"/>
                      </a:cubicBezTo>
                      <a:cubicBezTo>
                        <a:pt x="571" y="348"/>
                        <a:pt x="709" y="161"/>
                        <a:pt x="875" y="48"/>
                      </a:cubicBezTo>
                      <a:cubicBezTo>
                        <a:pt x="817" y="66"/>
                        <a:pt x="760" y="89"/>
                        <a:pt x="706" y="115"/>
                      </a:cubicBezTo>
                      <a:cubicBezTo>
                        <a:pt x="587" y="235"/>
                        <a:pt x="488" y="396"/>
                        <a:pt x="418" y="583"/>
                      </a:cubicBezTo>
                      <a:cubicBezTo>
                        <a:pt x="184" y="583"/>
                        <a:pt x="184" y="583"/>
                        <a:pt x="184" y="583"/>
                      </a:cubicBezTo>
                      <a:cubicBezTo>
                        <a:pt x="172" y="602"/>
                        <a:pt x="159" y="621"/>
                        <a:pt x="149" y="641"/>
                      </a:cubicBezTo>
                      <a:cubicBezTo>
                        <a:pt x="397" y="641"/>
                        <a:pt x="397" y="641"/>
                        <a:pt x="397" y="641"/>
                      </a:cubicBezTo>
                      <a:cubicBezTo>
                        <a:pt x="341" y="811"/>
                        <a:pt x="309" y="1000"/>
                        <a:pt x="306" y="1200"/>
                      </a:cubicBezTo>
                      <a:cubicBezTo>
                        <a:pt x="1" y="1200"/>
                        <a:pt x="1" y="1200"/>
                        <a:pt x="1" y="1200"/>
                      </a:cubicBezTo>
                      <a:cubicBezTo>
                        <a:pt x="1" y="1209"/>
                        <a:pt x="0" y="1219"/>
                        <a:pt x="0" y="1229"/>
                      </a:cubicBezTo>
                      <a:cubicBezTo>
                        <a:pt x="0" y="1239"/>
                        <a:pt x="1" y="1248"/>
                        <a:pt x="1" y="1258"/>
                      </a:cubicBezTo>
                      <a:cubicBezTo>
                        <a:pt x="306" y="1258"/>
                        <a:pt x="306" y="1258"/>
                        <a:pt x="306" y="1258"/>
                      </a:cubicBezTo>
                      <a:cubicBezTo>
                        <a:pt x="309" y="1458"/>
                        <a:pt x="341" y="1647"/>
                        <a:pt x="397" y="1816"/>
                      </a:cubicBezTo>
                      <a:cubicBezTo>
                        <a:pt x="149" y="1816"/>
                        <a:pt x="149" y="1816"/>
                        <a:pt x="149" y="1816"/>
                      </a:cubicBezTo>
                      <a:cubicBezTo>
                        <a:pt x="159" y="1837"/>
                        <a:pt x="172" y="1855"/>
                        <a:pt x="184" y="1875"/>
                      </a:cubicBezTo>
                      <a:cubicBezTo>
                        <a:pt x="418" y="1875"/>
                        <a:pt x="418" y="1875"/>
                        <a:pt x="418" y="1875"/>
                      </a:cubicBezTo>
                      <a:cubicBezTo>
                        <a:pt x="488" y="2062"/>
                        <a:pt x="587" y="2222"/>
                        <a:pt x="706" y="2343"/>
                      </a:cubicBezTo>
                      <a:cubicBezTo>
                        <a:pt x="760" y="2369"/>
                        <a:pt x="817" y="2392"/>
                        <a:pt x="875" y="2410"/>
                      </a:cubicBezTo>
                      <a:cubicBezTo>
                        <a:pt x="709" y="2297"/>
                        <a:pt x="571" y="2109"/>
                        <a:pt x="480" y="1875"/>
                      </a:cubicBezTo>
                      <a:cubicBezTo>
                        <a:pt x="865" y="1875"/>
                        <a:pt x="865" y="1875"/>
                        <a:pt x="865" y="1875"/>
                      </a:cubicBezTo>
                      <a:cubicBezTo>
                        <a:pt x="904" y="2115"/>
                        <a:pt x="966" y="2320"/>
                        <a:pt x="1046" y="2447"/>
                      </a:cubicBezTo>
                      <a:cubicBezTo>
                        <a:pt x="1072" y="2451"/>
                        <a:pt x="1097" y="2455"/>
                        <a:pt x="1123" y="2457"/>
                      </a:cubicBezTo>
                      <a:cubicBezTo>
                        <a:pt x="1042" y="2358"/>
                        <a:pt x="968" y="2154"/>
                        <a:pt x="922" y="1875"/>
                      </a:cubicBezTo>
                      <a:cubicBezTo>
                        <a:pt x="1546" y="1875"/>
                        <a:pt x="1546" y="1875"/>
                        <a:pt x="1546" y="1875"/>
                      </a:cubicBezTo>
                      <a:cubicBezTo>
                        <a:pt x="1500" y="2154"/>
                        <a:pt x="1426" y="2358"/>
                        <a:pt x="1345" y="2457"/>
                      </a:cubicBezTo>
                      <a:cubicBezTo>
                        <a:pt x="1371" y="2455"/>
                        <a:pt x="1396" y="2451"/>
                        <a:pt x="1422" y="2447"/>
                      </a:cubicBezTo>
                      <a:cubicBezTo>
                        <a:pt x="1502" y="2320"/>
                        <a:pt x="1564" y="2115"/>
                        <a:pt x="1603" y="1875"/>
                      </a:cubicBezTo>
                      <a:cubicBezTo>
                        <a:pt x="1988" y="1875"/>
                        <a:pt x="1988" y="1875"/>
                        <a:pt x="1988" y="1875"/>
                      </a:cubicBezTo>
                      <a:cubicBezTo>
                        <a:pt x="1897" y="2109"/>
                        <a:pt x="1759" y="2297"/>
                        <a:pt x="1593" y="2410"/>
                      </a:cubicBezTo>
                      <a:cubicBezTo>
                        <a:pt x="1652" y="2392"/>
                        <a:pt x="1708" y="2369"/>
                        <a:pt x="1762" y="2343"/>
                      </a:cubicBezTo>
                      <a:cubicBezTo>
                        <a:pt x="1881" y="2222"/>
                        <a:pt x="1981" y="2062"/>
                        <a:pt x="2050" y="1875"/>
                      </a:cubicBezTo>
                      <a:cubicBezTo>
                        <a:pt x="2284" y="1875"/>
                        <a:pt x="2284" y="1875"/>
                        <a:pt x="2284" y="1875"/>
                      </a:cubicBezTo>
                      <a:cubicBezTo>
                        <a:pt x="2296" y="1855"/>
                        <a:pt x="2309" y="1837"/>
                        <a:pt x="2320" y="1816"/>
                      </a:cubicBezTo>
                      <a:lnTo>
                        <a:pt x="2071" y="1816"/>
                      </a:lnTo>
                      <a:close/>
                      <a:moveTo>
                        <a:pt x="459" y="1816"/>
                      </a:moveTo>
                      <a:cubicBezTo>
                        <a:pt x="401" y="1648"/>
                        <a:pt x="367" y="1459"/>
                        <a:pt x="364" y="1258"/>
                      </a:cubicBezTo>
                      <a:cubicBezTo>
                        <a:pt x="815" y="1258"/>
                        <a:pt x="815" y="1258"/>
                        <a:pt x="815" y="1258"/>
                      </a:cubicBezTo>
                      <a:cubicBezTo>
                        <a:pt x="816" y="1449"/>
                        <a:pt x="830" y="1640"/>
                        <a:pt x="856" y="1816"/>
                      </a:cubicBezTo>
                      <a:lnTo>
                        <a:pt x="459" y="1816"/>
                      </a:lnTo>
                      <a:close/>
                      <a:moveTo>
                        <a:pt x="815" y="1200"/>
                      </a:moveTo>
                      <a:cubicBezTo>
                        <a:pt x="364" y="1200"/>
                        <a:pt x="364" y="1200"/>
                        <a:pt x="364" y="1200"/>
                      </a:cubicBezTo>
                      <a:cubicBezTo>
                        <a:pt x="367" y="999"/>
                        <a:pt x="401" y="809"/>
                        <a:pt x="459" y="641"/>
                      </a:cubicBezTo>
                      <a:cubicBezTo>
                        <a:pt x="856" y="641"/>
                        <a:pt x="856" y="641"/>
                        <a:pt x="856" y="641"/>
                      </a:cubicBezTo>
                      <a:cubicBezTo>
                        <a:pt x="830" y="817"/>
                        <a:pt x="816" y="1009"/>
                        <a:pt x="815" y="1200"/>
                      </a:cubicBezTo>
                      <a:close/>
                      <a:moveTo>
                        <a:pt x="1555" y="1816"/>
                      </a:moveTo>
                      <a:cubicBezTo>
                        <a:pt x="914" y="1816"/>
                        <a:pt x="914" y="1816"/>
                        <a:pt x="914" y="1816"/>
                      </a:cubicBezTo>
                      <a:cubicBezTo>
                        <a:pt x="890" y="1652"/>
                        <a:pt x="875" y="1465"/>
                        <a:pt x="874" y="1258"/>
                      </a:cubicBezTo>
                      <a:cubicBezTo>
                        <a:pt x="1594" y="1258"/>
                        <a:pt x="1594" y="1258"/>
                        <a:pt x="1594" y="1258"/>
                      </a:cubicBezTo>
                      <a:cubicBezTo>
                        <a:pt x="1593" y="1465"/>
                        <a:pt x="1579" y="1652"/>
                        <a:pt x="1555" y="1816"/>
                      </a:cubicBezTo>
                      <a:close/>
                      <a:moveTo>
                        <a:pt x="874" y="1200"/>
                      </a:moveTo>
                      <a:cubicBezTo>
                        <a:pt x="875" y="993"/>
                        <a:pt x="890" y="805"/>
                        <a:pt x="914" y="641"/>
                      </a:cubicBezTo>
                      <a:cubicBezTo>
                        <a:pt x="1555" y="641"/>
                        <a:pt x="1555" y="641"/>
                        <a:pt x="1555" y="641"/>
                      </a:cubicBezTo>
                      <a:cubicBezTo>
                        <a:pt x="1579" y="805"/>
                        <a:pt x="1593" y="993"/>
                        <a:pt x="1594" y="1200"/>
                      </a:cubicBezTo>
                      <a:lnTo>
                        <a:pt x="874" y="1200"/>
                      </a:lnTo>
                      <a:close/>
                      <a:moveTo>
                        <a:pt x="2009" y="641"/>
                      </a:moveTo>
                      <a:cubicBezTo>
                        <a:pt x="2067" y="809"/>
                        <a:pt x="2101" y="999"/>
                        <a:pt x="2104" y="1200"/>
                      </a:cubicBezTo>
                      <a:cubicBezTo>
                        <a:pt x="1653" y="1200"/>
                        <a:pt x="1653" y="1200"/>
                        <a:pt x="1653" y="1200"/>
                      </a:cubicBezTo>
                      <a:cubicBezTo>
                        <a:pt x="1652" y="1009"/>
                        <a:pt x="1638" y="817"/>
                        <a:pt x="1612" y="641"/>
                      </a:cubicBezTo>
                      <a:lnTo>
                        <a:pt x="2009" y="641"/>
                      </a:lnTo>
                      <a:close/>
                      <a:moveTo>
                        <a:pt x="2010" y="1816"/>
                      </a:moveTo>
                      <a:cubicBezTo>
                        <a:pt x="1612" y="1816"/>
                        <a:pt x="1612" y="1816"/>
                        <a:pt x="1612" y="1816"/>
                      </a:cubicBezTo>
                      <a:cubicBezTo>
                        <a:pt x="1638" y="1640"/>
                        <a:pt x="1652" y="1449"/>
                        <a:pt x="1653" y="1258"/>
                      </a:cubicBezTo>
                      <a:cubicBezTo>
                        <a:pt x="2104" y="1258"/>
                        <a:pt x="2104" y="1258"/>
                        <a:pt x="2104" y="1258"/>
                      </a:cubicBezTo>
                      <a:cubicBezTo>
                        <a:pt x="2101" y="1459"/>
                        <a:pt x="2067" y="1648"/>
                        <a:pt x="2010" y="181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p3d prstMaterial="translucentPowder">
                  <a:bevelT w="203200" h="50800" prst="softRound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hu-HU">
                    <a:latin typeface="Open Sans" pitchFamily="34" charset="0"/>
                  </a:endParaRPr>
                </a:p>
              </p:txBody>
            </p:sp>
          </p:grpSp>
          <p:grpSp>
            <p:nvGrpSpPr>
              <p:cNvPr id="41" name="Group 566"/>
              <p:cNvGrpSpPr>
                <a:grpSpLocks/>
              </p:cNvGrpSpPr>
              <p:nvPr/>
            </p:nvGrpSpPr>
            <p:grpSpPr bwMode="auto">
              <a:xfrm>
                <a:off x="3316" y="3357"/>
                <a:ext cx="180" cy="180"/>
                <a:chOff x="3316" y="3357"/>
                <a:chExt cx="180" cy="180"/>
              </a:xfrm>
            </p:grpSpPr>
            <p:sp>
              <p:nvSpPr>
                <p:cNvPr id="42" name="Freeform 510" descr="© INSCALE GmbH, 21.06.2010"/>
                <p:cNvSpPr>
                  <a:spLocks noChangeAspect="1"/>
                </p:cNvSpPr>
                <p:nvPr/>
              </p:nvSpPr>
              <p:spPr bwMode="gray">
                <a:xfrm>
                  <a:off x="3324" y="3366"/>
                  <a:ext cx="120" cy="120"/>
                </a:xfrm>
                <a:custGeom>
                  <a:avLst/>
                  <a:gdLst>
                    <a:gd name="T0" fmla="*/ 99 w 925"/>
                    <a:gd name="T1" fmla="*/ 99 h 925"/>
                    <a:gd name="T2" fmla="*/ 21 w 925"/>
                    <a:gd name="T3" fmla="*/ 99 h 925"/>
                    <a:gd name="T4" fmla="*/ 21 w 925"/>
                    <a:gd name="T5" fmla="*/ 21 h 925"/>
                    <a:gd name="T6" fmla="*/ 99 w 925"/>
                    <a:gd name="T7" fmla="*/ 21 h 925"/>
                    <a:gd name="T8" fmla="*/ 99 w 925"/>
                    <a:gd name="T9" fmla="*/ 99 h 92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925"/>
                    <a:gd name="T16" fmla="*/ 0 h 925"/>
                    <a:gd name="T17" fmla="*/ 925 w 925"/>
                    <a:gd name="T18" fmla="*/ 925 h 925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925" h="925">
                      <a:moveTo>
                        <a:pt x="761" y="760"/>
                      </a:moveTo>
                      <a:cubicBezTo>
                        <a:pt x="596" y="925"/>
                        <a:pt x="330" y="925"/>
                        <a:pt x="165" y="760"/>
                      </a:cubicBezTo>
                      <a:cubicBezTo>
                        <a:pt x="0" y="596"/>
                        <a:pt x="0" y="329"/>
                        <a:pt x="165" y="165"/>
                      </a:cubicBezTo>
                      <a:cubicBezTo>
                        <a:pt x="330" y="0"/>
                        <a:pt x="596" y="0"/>
                        <a:pt x="761" y="165"/>
                      </a:cubicBezTo>
                      <a:cubicBezTo>
                        <a:pt x="925" y="329"/>
                        <a:pt x="925" y="596"/>
                        <a:pt x="761" y="7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p3d prstMaterial="translucentPowder">
                  <a:bevelT w="203200" h="50800" prst="softRound"/>
                </a:sp3d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hu-HU">
                    <a:latin typeface="Open Sans" pitchFamily="34" charset="0"/>
                  </a:endParaRPr>
                </a:p>
              </p:txBody>
            </p:sp>
            <p:sp>
              <p:nvSpPr>
                <p:cNvPr id="43" name="Freeform 511" descr="© INSCALE GmbH, 21.06.2010"/>
                <p:cNvSpPr>
                  <a:spLocks noChangeAspect="1" noEditPoints="1"/>
                </p:cNvSpPr>
                <p:nvPr/>
              </p:nvSpPr>
              <p:spPr bwMode="gray">
                <a:xfrm>
                  <a:off x="3316" y="3357"/>
                  <a:ext cx="180" cy="180"/>
                </a:xfrm>
                <a:custGeom>
                  <a:avLst/>
                  <a:gdLst>
                    <a:gd name="T0" fmla="*/ 177 w 1396"/>
                    <a:gd name="T1" fmla="*/ 156 h 1396"/>
                    <a:gd name="T2" fmla="*/ 122 w 1396"/>
                    <a:gd name="T3" fmla="*/ 100 h 1396"/>
                    <a:gd name="T4" fmla="*/ 122 w 1396"/>
                    <a:gd name="T5" fmla="*/ 100 h 1396"/>
                    <a:gd name="T6" fmla="*/ 130 w 1396"/>
                    <a:gd name="T7" fmla="*/ 68 h 1396"/>
                    <a:gd name="T8" fmla="*/ 112 w 1396"/>
                    <a:gd name="T9" fmla="*/ 24 h 1396"/>
                    <a:gd name="T10" fmla="*/ 24 w 1396"/>
                    <a:gd name="T11" fmla="*/ 24 h 1396"/>
                    <a:gd name="T12" fmla="*/ 24 w 1396"/>
                    <a:gd name="T13" fmla="*/ 112 h 1396"/>
                    <a:gd name="T14" fmla="*/ 68 w 1396"/>
                    <a:gd name="T15" fmla="*/ 130 h 1396"/>
                    <a:gd name="T16" fmla="*/ 100 w 1396"/>
                    <a:gd name="T17" fmla="*/ 122 h 1396"/>
                    <a:gd name="T18" fmla="*/ 100 w 1396"/>
                    <a:gd name="T19" fmla="*/ 122 h 1396"/>
                    <a:gd name="T20" fmla="*/ 156 w 1396"/>
                    <a:gd name="T21" fmla="*/ 177 h 1396"/>
                    <a:gd name="T22" fmla="*/ 166 w 1396"/>
                    <a:gd name="T23" fmla="*/ 177 h 1396"/>
                    <a:gd name="T24" fmla="*/ 177 w 1396"/>
                    <a:gd name="T25" fmla="*/ 166 h 1396"/>
                    <a:gd name="T26" fmla="*/ 177 w 1396"/>
                    <a:gd name="T27" fmla="*/ 156 h 1396"/>
                    <a:gd name="T28" fmla="*/ 68 w 1396"/>
                    <a:gd name="T29" fmla="*/ 115 h 1396"/>
                    <a:gd name="T30" fmla="*/ 35 w 1396"/>
                    <a:gd name="T31" fmla="*/ 101 h 1396"/>
                    <a:gd name="T32" fmla="*/ 35 w 1396"/>
                    <a:gd name="T33" fmla="*/ 35 h 1396"/>
                    <a:gd name="T34" fmla="*/ 101 w 1396"/>
                    <a:gd name="T35" fmla="*/ 35 h 1396"/>
                    <a:gd name="T36" fmla="*/ 115 w 1396"/>
                    <a:gd name="T37" fmla="*/ 68 h 1396"/>
                    <a:gd name="T38" fmla="*/ 101 w 1396"/>
                    <a:gd name="T39" fmla="*/ 101 h 1396"/>
                    <a:gd name="T40" fmla="*/ 68 w 1396"/>
                    <a:gd name="T41" fmla="*/ 115 h 1396"/>
                    <a:gd name="T42" fmla="*/ 49 w 1396"/>
                    <a:gd name="T43" fmla="*/ 81 h 1396"/>
                    <a:gd name="T44" fmla="*/ 49 w 1396"/>
                    <a:gd name="T45" fmla="*/ 51 h 1396"/>
                    <a:gd name="T46" fmla="*/ 49 w 1396"/>
                    <a:gd name="T47" fmla="*/ 43 h 1396"/>
                    <a:gd name="T48" fmla="*/ 41 w 1396"/>
                    <a:gd name="T49" fmla="*/ 43 h 1396"/>
                    <a:gd name="T50" fmla="*/ 41 w 1396"/>
                    <a:gd name="T51" fmla="*/ 89 h 1396"/>
                    <a:gd name="T52" fmla="*/ 49 w 1396"/>
                    <a:gd name="T53" fmla="*/ 89 h 1396"/>
                    <a:gd name="T54" fmla="*/ 49 w 1396"/>
                    <a:gd name="T55" fmla="*/ 81 h 139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396"/>
                    <a:gd name="T85" fmla="*/ 0 h 1396"/>
                    <a:gd name="T86" fmla="*/ 1396 w 1396"/>
                    <a:gd name="T87" fmla="*/ 1396 h 1396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396" h="1396">
                      <a:moveTo>
                        <a:pt x="1376" y="1206"/>
                      </a:moveTo>
                      <a:cubicBezTo>
                        <a:pt x="948" y="778"/>
                        <a:pt x="948" y="778"/>
                        <a:pt x="948" y="778"/>
                      </a:cubicBezTo>
                      <a:cubicBezTo>
                        <a:pt x="947" y="777"/>
                        <a:pt x="945" y="776"/>
                        <a:pt x="943" y="774"/>
                      </a:cubicBezTo>
                      <a:cubicBezTo>
                        <a:pt x="987" y="701"/>
                        <a:pt x="1011" y="617"/>
                        <a:pt x="1011" y="529"/>
                      </a:cubicBezTo>
                      <a:cubicBezTo>
                        <a:pt x="1011" y="400"/>
                        <a:pt x="961" y="279"/>
                        <a:pt x="870" y="188"/>
                      </a:cubicBezTo>
                      <a:cubicBezTo>
                        <a:pt x="682" y="0"/>
                        <a:pt x="376" y="0"/>
                        <a:pt x="188" y="188"/>
                      </a:cubicBezTo>
                      <a:cubicBezTo>
                        <a:pt x="0" y="376"/>
                        <a:pt x="0" y="681"/>
                        <a:pt x="188" y="869"/>
                      </a:cubicBezTo>
                      <a:cubicBezTo>
                        <a:pt x="279" y="961"/>
                        <a:pt x="400" y="1011"/>
                        <a:pt x="529" y="1011"/>
                      </a:cubicBezTo>
                      <a:cubicBezTo>
                        <a:pt x="617" y="1011"/>
                        <a:pt x="701" y="987"/>
                        <a:pt x="775" y="943"/>
                      </a:cubicBezTo>
                      <a:cubicBezTo>
                        <a:pt x="776" y="945"/>
                        <a:pt x="777" y="946"/>
                        <a:pt x="779" y="948"/>
                      </a:cubicBezTo>
                      <a:cubicBezTo>
                        <a:pt x="1206" y="1376"/>
                        <a:pt x="1206" y="1376"/>
                        <a:pt x="1206" y="1376"/>
                      </a:cubicBezTo>
                      <a:cubicBezTo>
                        <a:pt x="1227" y="1396"/>
                        <a:pt x="1262" y="1393"/>
                        <a:pt x="1286" y="1370"/>
                      </a:cubicBezTo>
                      <a:cubicBezTo>
                        <a:pt x="1370" y="1285"/>
                        <a:pt x="1370" y="1285"/>
                        <a:pt x="1370" y="1285"/>
                      </a:cubicBezTo>
                      <a:cubicBezTo>
                        <a:pt x="1394" y="1262"/>
                        <a:pt x="1396" y="1226"/>
                        <a:pt x="1376" y="1206"/>
                      </a:cubicBezTo>
                      <a:close/>
                      <a:moveTo>
                        <a:pt x="529" y="889"/>
                      </a:moveTo>
                      <a:cubicBezTo>
                        <a:pt x="433" y="889"/>
                        <a:pt x="342" y="851"/>
                        <a:pt x="274" y="783"/>
                      </a:cubicBezTo>
                      <a:cubicBezTo>
                        <a:pt x="133" y="643"/>
                        <a:pt x="134" y="414"/>
                        <a:pt x="274" y="274"/>
                      </a:cubicBezTo>
                      <a:cubicBezTo>
                        <a:pt x="415" y="133"/>
                        <a:pt x="643" y="133"/>
                        <a:pt x="784" y="274"/>
                      </a:cubicBezTo>
                      <a:cubicBezTo>
                        <a:pt x="852" y="342"/>
                        <a:pt x="889" y="432"/>
                        <a:pt x="889" y="529"/>
                      </a:cubicBezTo>
                      <a:cubicBezTo>
                        <a:pt x="889" y="625"/>
                        <a:pt x="852" y="715"/>
                        <a:pt x="784" y="783"/>
                      </a:cubicBezTo>
                      <a:cubicBezTo>
                        <a:pt x="716" y="851"/>
                        <a:pt x="625" y="889"/>
                        <a:pt x="529" y="889"/>
                      </a:cubicBezTo>
                      <a:close/>
                      <a:moveTo>
                        <a:pt x="383" y="630"/>
                      </a:moveTo>
                      <a:cubicBezTo>
                        <a:pt x="320" y="566"/>
                        <a:pt x="320" y="463"/>
                        <a:pt x="383" y="399"/>
                      </a:cubicBezTo>
                      <a:cubicBezTo>
                        <a:pt x="401" y="382"/>
                        <a:pt x="401" y="353"/>
                        <a:pt x="383" y="335"/>
                      </a:cubicBezTo>
                      <a:cubicBezTo>
                        <a:pt x="365" y="317"/>
                        <a:pt x="337" y="317"/>
                        <a:pt x="319" y="335"/>
                      </a:cubicBezTo>
                      <a:cubicBezTo>
                        <a:pt x="219" y="434"/>
                        <a:pt x="219" y="595"/>
                        <a:pt x="319" y="694"/>
                      </a:cubicBezTo>
                      <a:cubicBezTo>
                        <a:pt x="337" y="712"/>
                        <a:pt x="365" y="712"/>
                        <a:pt x="383" y="694"/>
                      </a:cubicBezTo>
                      <a:cubicBezTo>
                        <a:pt x="401" y="677"/>
                        <a:pt x="401" y="648"/>
                        <a:pt x="383" y="63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3175">
                  <a:noFill/>
                  <a:round/>
                  <a:headEnd/>
                  <a:tailEnd/>
                </a:ln>
                <a:effectLst>
                  <a:outerShdw blurRad="127000" dist="38100" dir="2700000" algn="ctr">
                    <a:srgbClr val="000000">
                      <a:alpha val="45000"/>
                    </a:srgbClr>
                  </a:outerShdw>
                </a:effectLst>
                <a:sp3d prstMaterial="translucentPowder">
                  <a:bevelT w="203200" h="50800" prst="softRound"/>
                </a:sp3d>
              </p:spPr>
              <p:txBody>
                <a:bodyPr/>
                <a:lstStyle/>
                <a:p>
                  <a:pPr>
                    <a:defRPr/>
                  </a:pPr>
                  <a:endParaRPr lang="hu-HU">
                    <a:latin typeface="Open Sans" pitchFamily="34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83341638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hu-HU" altLang="hu-HU" sz="2200" cap="none" dirty="0" smtClean="0"/>
              <a:t>TOPLIGÁSOK GAZDASÁG KATEGÓRIÁBAN</a:t>
            </a:r>
            <a:br>
              <a:rPr lang="hu-HU" altLang="hu-HU" sz="2200" cap="none" dirty="0" smtClean="0"/>
            </a:br>
            <a:r>
              <a:rPr lang="hu-HU" altLang="hu-HU" sz="2200" cap="none" dirty="0" smtClean="0"/>
              <a:t>MAGYARORSZÁG</a:t>
            </a:r>
          </a:p>
        </p:txBody>
      </p:sp>
      <p:graphicFrame>
        <p:nvGraphicFramePr>
          <p:cNvPr id="81923" name="Chart 5"/>
          <p:cNvGraphicFramePr>
            <a:graphicFrameLocks/>
          </p:cNvGraphicFramePr>
          <p:nvPr/>
        </p:nvGraphicFramePr>
        <p:xfrm>
          <a:off x="-50800" y="787400"/>
          <a:ext cx="92456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r:id="rId4" imgW="9242337" imgH="5358848" progId="Excel.Chart.8">
                  <p:embed/>
                </p:oleObj>
              </mc:Choice>
              <mc:Fallback>
                <p:oleObj r:id="rId4" imgW="9242337" imgH="5358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87400"/>
                        <a:ext cx="92456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24" name="Szövegdoboz 15"/>
          <p:cNvSpPr txBox="1">
            <a:spLocks noChangeArrowheads="1"/>
          </p:cNvSpPr>
          <p:nvPr/>
        </p:nvSpPr>
        <p:spPr bwMode="auto">
          <a:xfrm>
            <a:off x="5181600" y="6211888"/>
            <a:ext cx="302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gemiusExplorer, 15+ éves hazai internetezők</a:t>
            </a:r>
          </a:p>
        </p:txBody>
      </p:sp>
      <p:grpSp>
        <p:nvGrpSpPr>
          <p:cNvPr id="15" name="Group 596" descr="© INSCALE GmbH, 21.06.2010"/>
          <p:cNvGrpSpPr>
            <a:grpSpLocks/>
          </p:cNvGrpSpPr>
          <p:nvPr/>
        </p:nvGrpSpPr>
        <p:grpSpPr bwMode="auto">
          <a:xfrm>
            <a:off x="111456" y="118769"/>
            <a:ext cx="1128713" cy="1192212"/>
            <a:chOff x="3866" y="980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6" name="Group 595"/>
            <p:cNvGrpSpPr>
              <a:grpSpLocks/>
            </p:cNvGrpSpPr>
            <p:nvPr/>
          </p:nvGrpSpPr>
          <p:grpSpPr bwMode="auto">
            <a:xfrm>
              <a:off x="3866" y="980"/>
              <a:ext cx="567" cy="567"/>
              <a:chOff x="3866" y="980"/>
              <a:chExt cx="567" cy="567"/>
            </a:xfrm>
          </p:grpSpPr>
          <p:sp>
            <p:nvSpPr>
              <p:cNvPr id="33" name="AutoShape 39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66" y="980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4" name="AutoShape 400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95" y="1009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5" name="AutoShape 401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1029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6" name="AutoShape 40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1029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17" name="Group 594"/>
            <p:cNvGrpSpPr>
              <a:grpSpLocks/>
            </p:cNvGrpSpPr>
            <p:nvPr/>
          </p:nvGrpSpPr>
          <p:grpSpPr bwMode="auto">
            <a:xfrm>
              <a:off x="4027" y="1098"/>
              <a:ext cx="257" cy="331"/>
              <a:chOff x="4027" y="1098"/>
              <a:chExt cx="257" cy="331"/>
            </a:xfrm>
          </p:grpSpPr>
          <p:sp>
            <p:nvSpPr>
              <p:cNvPr id="18" name="Freeform 410" descr="© INSCALE GmbH, 21.06.2010"/>
              <p:cNvSpPr>
                <a:spLocks/>
              </p:cNvSpPr>
              <p:nvPr/>
            </p:nvSpPr>
            <p:spPr bwMode="auto">
              <a:xfrm>
                <a:off x="4027" y="1123"/>
                <a:ext cx="120" cy="253"/>
              </a:xfrm>
              <a:custGeom>
                <a:avLst/>
                <a:gdLst>
                  <a:gd name="T0" fmla="*/ 59 w 45"/>
                  <a:gd name="T1" fmla="*/ 11 h 96"/>
                  <a:gd name="T2" fmla="*/ 0 w 45"/>
                  <a:gd name="T3" fmla="*/ 0 h 96"/>
                  <a:gd name="T4" fmla="*/ 0 w 45"/>
                  <a:gd name="T5" fmla="*/ 242 h 96"/>
                  <a:gd name="T6" fmla="*/ 59 w 45"/>
                  <a:gd name="T7" fmla="*/ 253 h 96"/>
                  <a:gd name="T8" fmla="*/ 120 w 45"/>
                  <a:gd name="T9" fmla="*/ 242 h 96"/>
                  <a:gd name="T10" fmla="*/ 120 w 45"/>
                  <a:gd name="T11" fmla="*/ 0 h 96"/>
                  <a:gd name="T12" fmla="*/ 59 w 45"/>
                  <a:gd name="T13" fmla="*/ 11 h 9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5"/>
                  <a:gd name="T22" fmla="*/ 0 h 96"/>
                  <a:gd name="T23" fmla="*/ 45 w 45"/>
                  <a:gd name="T24" fmla="*/ 96 h 9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5" h="96">
                    <a:moveTo>
                      <a:pt x="22" y="4"/>
                    </a:moveTo>
                    <a:cubicBezTo>
                      <a:pt x="10" y="4"/>
                      <a:pt x="0" y="2"/>
                      <a:pt x="0" y="0"/>
                    </a:cubicBezTo>
                    <a:cubicBezTo>
                      <a:pt x="0" y="92"/>
                      <a:pt x="0" y="92"/>
                      <a:pt x="0" y="92"/>
                    </a:cubicBezTo>
                    <a:cubicBezTo>
                      <a:pt x="0" y="94"/>
                      <a:pt x="10" y="96"/>
                      <a:pt x="22" y="96"/>
                    </a:cubicBezTo>
                    <a:cubicBezTo>
                      <a:pt x="35" y="96"/>
                      <a:pt x="45" y="94"/>
                      <a:pt x="45" y="92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5" y="2"/>
                      <a:pt x="35" y="4"/>
                      <a:pt x="22" y="4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9" name="Oval 411" descr="© INSCALE GmbH, 21.06.2010"/>
              <p:cNvSpPr>
                <a:spLocks noChangeArrowheads="1"/>
              </p:cNvSpPr>
              <p:nvPr/>
            </p:nvSpPr>
            <p:spPr bwMode="auto">
              <a:xfrm>
                <a:off x="4027" y="1109"/>
                <a:ext cx="120" cy="24"/>
              </a:xfrm>
              <a:prstGeom prst="ellipse">
                <a:avLst/>
              </a:prstGeom>
              <a:solidFill>
                <a:srgbClr val="666666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0" name="Freeform 412" descr="© INSCALE GmbH, 21.06.2010"/>
              <p:cNvSpPr>
                <a:spLocks noEditPoints="1"/>
              </p:cNvSpPr>
              <p:nvPr/>
            </p:nvSpPr>
            <p:spPr bwMode="auto">
              <a:xfrm>
                <a:off x="4027" y="1109"/>
                <a:ext cx="120" cy="270"/>
              </a:xfrm>
              <a:custGeom>
                <a:avLst/>
                <a:gdLst>
                  <a:gd name="T0" fmla="*/ 0 w 45"/>
                  <a:gd name="T1" fmla="*/ 13 h 102"/>
                  <a:gd name="T2" fmla="*/ 59 w 45"/>
                  <a:gd name="T3" fmla="*/ 270 h 102"/>
                  <a:gd name="T4" fmla="*/ 120 w 45"/>
                  <a:gd name="T5" fmla="*/ 13 h 102"/>
                  <a:gd name="T6" fmla="*/ 59 w 45"/>
                  <a:gd name="T7" fmla="*/ 3 h 102"/>
                  <a:gd name="T8" fmla="*/ 59 w 45"/>
                  <a:gd name="T9" fmla="*/ 21 h 102"/>
                  <a:gd name="T10" fmla="*/ 59 w 45"/>
                  <a:gd name="T11" fmla="*/ 3 h 102"/>
                  <a:gd name="T12" fmla="*/ 3 w 45"/>
                  <a:gd name="T13" fmla="*/ 257 h 102"/>
                  <a:gd name="T14" fmla="*/ 48 w 45"/>
                  <a:gd name="T15" fmla="*/ 249 h 102"/>
                  <a:gd name="T16" fmla="*/ 72 w 45"/>
                  <a:gd name="T17" fmla="*/ 249 h 102"/>
                  <a:gd name="T18" fmla="*/ 117 w 45"/>
                  <a:gd name="T19" fmla="*/ 257 h 102"/>
                  <a:gd name="T20" fmla="*/ 59 w 45"/>
                  <a:gd name="T21" fmla="*/ 244 h 102"/>
                  <a:gd name="T22" fmla="*/ 3 w 45"/>
                  <a:gd name="T23" fmla="*/ 217 h 102"/>
                  <a:gd name="T24" fmla="*/ 59 w 45"/>
                  <a:gd name="T25" fmla="*/ 225 h 102"/>
                  <a:gd name="T26" fmla="*/ 117 w 45"/>
                  <a:gd name="T27" fmla="*/ 217 h 102"/>
                  <a:gd name="T28" fmla="*/ 59 w 45"/>
                  <a:gd name="T29" fmla="*/ 244 h 102"/>
                  <a:gd name="T30" fmla="*/ 3 w 45"/>
                  <a:gd name="T31" fmla="*/ 212 h 102"/>
                  <a:gd name="T32" fmla="*/ 48 w 45"/>
                  <a:gd name="T33" fmla="*/ 204 h 102"/>
                  <a:gd name="T34" fmla="*/ 72 w 45"/>
                  <a:gd name="T35" fmla="*/ 204 h 102"/>
                  <a:gd name="T36" fmla="*/ 117 w 45"/>
                  <a:gd name="T37" fmla="*/ 212 h 102"/>
                  <a:gd name="T38" fmla="*/ 59 w 45"/>
                  <a:gd name="T39" fmla="*/ 201 h 102"/>
                  <a:gd name="T40" fmla="*/ 3 w 45"/>
                  <a:gd name="T41" fmla="*/ 172 h 102"/>
                  <a:gd name="T42" fmla="*/ 59 w 45"/>
                  <a:gd name="T43" fmla="*/ 180 h 102"/>
                  <a:gd name="T44" fmla="*/ 117 w 45"/>
                  <a:gd name="T45" fmla="*/ 172 h 102"/>
                  <a:gd name="T46" fmla="*/ 59 w 45"/>
                  <a:gd name="T47" fmla="*/ 201 h 102"/>
                  <a:gd name="T48" fmla="*/ 3 w 45"/>
                  <a:gd name="T49" fmla="*/ 167 h 102"/>
                  <a:gd name="T50" fmla="*/ 48 w 45"/>
                  <a:gd name="T51" fmla="*/ 159 h 102"/>
                  <a:gd name="T52" fmla="*/ 72 w 45"/>
                  <a:gd name="T53" fmla="*/ 159 h 102"/>
                  <a:gd name="T54" fmla="*/ 117 w 45"/>
                  <a:gd name="T55" fmla="*/ 167 h 102"/>
                  <a:gd name="T56" fmla="*/ 59 w 45"/>
                  <a:gd name="T57" fmla="*/ 156 h 102"/>
                  <a:gd name="T58" fmla="*/ 3 w 45"/>
                  <a:gd name="T59" fmla="*/ 127 h 102"/>
                  <a:gd name="T60" fmla="*/ 59 w 45"/>
                  <a:gd name="T61" fmla="*/ 138 h 102"/>
                  <a:gd name="T62" fmla="*/ 117 w 45"/>
                  <a:gd name="T63" fmla="*/ 127 h 102"/>
                  <a:gd name="T64" fmla="*/ 59 w 45"/>
                  <a:gd name="T65" fmla="*/ 156 h 102"/>
                  <a:gd name="T66" fmla="*/ 3 w 45"/>
                  <a:gd name="T67" fmla="*/ 124 h 102"/>
                  <a:gd name="T68" fmla="*/ 48 w 45"/>
                  <a:gd name="T69" fmla="*/ 114 h 102"/>
                  <a:gd name="T70" fmla="*/ 72 w 45"/>
                  <a:gd name="T71" fmla="*/ 114 h 102"/>
                  <a:gd name="T72" fmla="*/ 117 w 45"/>
                  <a:gd name="T73" fmla="*/ 124 h 102"/>
                  <a:gd name="T74" fmla="*/ 59 w 45"/>
                  <a:gd name="T75" fmla="*/ 111 h 102"/>
                  <a:gd name="T76" fmla="*/ 3 w 45"/>
                  <a:gd name="T77" fmla="*/ 85 h 102"/>
                  <a:gd name="T78" fmla="*/ 59 w 45"/>
                  <a:gd name="T79" fmla="*/ 93 h 102"/>
                  <a:gd name="T80" fmla="*/ 117 w 45"/>
                  <a:gd name="T81" fmla="*/ 85 h 102"/>
                  <a:gd name="T82" fmla="*/ 59 w 45"/>
                  <a:gd name="T83" fmla="*/ 111 h 102"/>
                  <a:gd name="T84" fmla="*/ 3 w 45"/>
                  <a:gd name="T85" fmla="*/ 79 h 102"/>
                  <a:gd name="T86" fmla="*/ 48 w 45"/>
                  <a:gd name="T87" fmla="*/ 69 h 102"/>
                  <a:gd name="T88" fmla="*/ 72 w 45"/>
                  <a:gd name="T89" fmla="*/ 69 h 102"/>
                  <a:gd name="T90" fmla="*/ 117 w 45"/>
                  <a:gd name="T91" fmla="*/ 79 h 102"/>
                  <a:gd name="T92" fmla="*/ 59 w 45"/>
                  <a:gd name="T93" fmla="*/ 66 h 102"/>
                  <a:gd name="T94" fmla="*/ 3 w 45"/>
                  <a:gd name="T95" fmla="*/ 40 h 102"/>
                  <a:gd name="T96" fmla="*/ 59 w 45"/>
                  <a:gd name="T97" fmla="*/ 48 h 102"/>
                  <a:gd name="T98" fmla="*/ 117 w 45"/>
                  <a:gd name="T99" fmla="*/ 40 h 102"/>
                  <a:gd name="T100" fmla="*/ 59 w 45"/>
                  <a:gd name="T101" fmla="*/ 66 h 102"/>
                  <a:gd name="T102" fmla="*/ 3 w 45"/>
                  <a:gd name="T103" fmla="*/ 34 h 102"/>
                  <a:gd name="T104" fmla="*/ 48 w 45"/>
                  <a:gd name="T105" fmla="*/ 24 h 102"/>
                  <a:gd name="T106" fmla="*/ 72 w 45"/>
                  <a:gd name="T107" fmla="*/ 24 h 102"/>
                  <a:gd name="T108" fmla="*/ 117 w 45"/>
                  <a:gd name="T109" fmla="*/ 34 h 10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5"/>
                  <a:gd name="T166" fmla="*/ 0 h 102"/>
                  <a:gd name="T167" fmla="*/ 45 w 45"/>
                  <a:gd name="T168" fmla="*/ 102 h 10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5" h="102">
                    <a:moveTo>
                      <a:pt x="22" y="0"/>
                    </a:moveTo>
                    <a:cubicBezTo>
                      <a:pt x="13" y="0"/>
                      <a:pt x="0" y="1"/>
                      <a:pt x="0" y="5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1"/>
                      <a:pt x="13" y="102"/>
                      <a:pt x="22" y="102"/>
                    </a:cubicBezTo>
                    <a:cubicBezTo>
                      <a:pt x="32" y="102"/>
                      <a:pt x="45" y="101"/>
                      <a:pt x="45" y="97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1"/>
                      <a:pt x="32" y="0"/>
                      <a:pt x="22" y="0"/>
                    </a:cubicBezTo>
                    <a:close/>
                    <a:moveTo>
                      <a:pt x="22" y="1"/>
                    </a:moveTo>
                    <a:cubicBezTo>
                      <a:pt x="36" y="1"/>
                      <a:pt x="44" y="3"/>
                      <a:pt x="44" y="5"/>
                    </a:cubicBezTo>
                    <a:cubicBezTo>
                      <a:pt x="44" y="6"/>
                      <a:pt x="36" y="8"/>
                      <a:pt x="22" y="8"/>
                    </a:cubicBezTo>
                    <a:cubicBezTo>
                      <a:pt x="8" y="8"/>
                      <a:pt x="1" y="6"/>
                      <a:pt x="1" y="5"/>
                    </a:cubicBezTo>
                    <a:cubicBezTo>
                      <a:pt x="1" y="3"/>
                      <a:pt x="8" y="1"/>
                      <a:pt x="22" y="1"/>
                    </a:cubicBezTo>
                    <a:close/>
                    <a:moveTo>
                      <a:pt x="22" y="101"/>
                    </a:moveTo>
                    <a:cubicBezTo>
                      <a:pt x="8" y="101"/>
                      <a:pt x="1" y="98"/>
                      <a:pt x="1" y="97"/>
                    </a:cubicBezTo>
                    <a:cubicBezTo>
                      <a:pt x="1" y="97"/>
                      <a:pt x="1" y="93"/>
                      <a:pt x="1" y="91"/>
                    </a:cubicBezTo>
                    <a:cubicBezTo>
                      <a:pt x="4" y="92"/>
                      <a:pt x="11" y="93"/>
                      <a:pt x="18" y="94"/>
                    </a:cubicBezTo>
                    <a:cubicBezTo>
                      <a:pt x="18" y="94"/>
                      <a:pt x="22" y="94"/>
                      <a:pt x="22" y="94"/>
                    </a:cubicBezTo>
                    <a:cubicBezTo>
                      <a:pt x="23" y="94"/>
                      <a:pt x="27" y="94"/>
                      <a:pt x="27" y="94"/>
                    </a:cubicBezTo>
                    <a:cubicBezTo>
                      <a:pt x="34" y="93"/>
                      <a:pt x="41" y="92"/>
                      <a:pt x="44" y="91"/>
                    </a:cubicBezTo>
                    <a:cubicBezTo>
                      <a:pt x="44" y="93"/>
                      <a:pt x="44" y="97"/>
                      <a:pt x="44" y="97"/>
                    </a:cubicBezTo>
                    <a:cubicBezTo>
                      <a:pt x="44" y="98"/>
                      <a:pt x="36" y="101"/>
                      <a:pt x="22" y="101"/>
                    </a:cubicBezTo>
                    <a:close/>
                    <a:moveTo>
                      <a:pt x="22" y="92"/>
                    </a:moveTo>
                    <a:cubicBezTo>
                      <a:pt x="8" y="92"/>
                      <a:pt x="1" y="90"/>
                      <a:pt x="1" y="89"/>
                    </a:cubicBezTo>
                    <a:cubicBezTo>
                      <a:pt x="1" y="89"/>
                      <a:pt x="1" y="84"/>
                      <a:pt x="1" y="82"/>
                    </a:cubicBezTo>
                    <a:cubicBezTo>
                      <a:pt x="4" y="84"/>
                      <a:pt x="11" y="85"/>
                      <a:pt x="18" y="85"/>
                    </a:cubicBezTo>
                    <a:cubicBezTo>
                      <a:pt x="18" y="85"/>
                      <a:pt x="22" y="85"/>
                      <a:pt x="22" y="85"/>
                    </a:cubicBezTo>
                    <a:cubicBezTo>
                      <a:pt x="23" y="85"/>
                      <a:pt x="27" y="85"/>
                      <a:pt x="27" y="85"/>
                    </a:cubicBezTo>
                    <a:cubicBezTo>
                      <a:pt x="34" y="85"/>
                      <a:pt x="41" y="84"/>
                      <a:pt x="44" y="82"/>
                    </a:cubicBezTo>
                    <a:cubicBezTo>
                      <a:pt x="44" y="84"/>
                      <a:pt x="44" y="89"/>
                      <a:pt x="44" y="89"/>
                    </a:cubicBezTo>
                    <a:cubicBezTo>
                      <a:pt x="44" y="90"/>
                      <a:pt x="36" y="92"/>
                      <a:pt x="22" y="92"/>
                    </a:cubicBezTo>
                    <a:close/>
                    <a:moveTo>
                      <a:pt x="22" y="84"/>
                    </a:moveTo>
                    <a:cubicBezTo>
                      <a:pt x="8" y="84"/>
                      <a:pt x="1" y="82"/>
                      <a:pt x="1" y="80"/>
                    </a:cubicBezTo>
                    <a:cubicBezTo>
                      <a:pt x="1" y="80"/>
                      <a:pt x="1" y="76"/>
                      <a:pt x="1" y="74"/>
                    </a:cubicBezTo>
                    <a:cubicBezTo>
                      <a:pt x="4" y="76"/>
                      <a:pt x="11" y="76"/>
                      <a:pt x="18" y="77"/>
                    </a:cubicBezTo>
                    <a:cubicBezTo>
                      <a:pt x="18" y="77"/>
                      <a:pt x="22" y="77"/>
                      <a:pt x="22" y="77"/>
                    </a:cubicBezTo>
                    <a:cubicBezTo>
                      <a:pt x="23" y="77"/>
                      <a:pt x="27" y="77"/>
                      <a:pt x="27" y="77"/>
                    </a:cubicBezTo>
                    <a:cubicBezTo>
                      <a:pt x="34" y="76"/>
                      <a:pt x="41" y="76"/>
                      <a:pt x="44" y="74"/>
                    </a:cubicBezTo>
                    <a:cubicBezTo>
                      <a:pt x="44" y="76"/>
                      <a:pt x="44" y="80"/>
                      <a:pt x="44" y="80"/>
                    </a:cubicBezTo>
                    <a:cubicBezTo>
                      <a:pt x="44" y="82"/>
                      <a:pt x="36" y="84"/>
                      <a:pt x="22" y="84"/>
                    </a:cubicBezTo>
                    <a:close/>
                    <a:moveTo>
                      <a:pt x="22" y="76"/>
                    </a:moveTo>
                    <a:cubicBezTo>
                      <a:pt x="8" y="76"/>
                      <a:pt x="1" y="73"/>
                      <a:pt x="1" y="72"/>
                    </a:cubicBezTo>
                    <a:cubicBezTo>
                      <a:pt x="1" y="72"/>
                      <a:pt x="1" y="68"/>
                      <a:pt x="1" y="65"/>
                    </a:cubicBezTo>
                    <a:cubicBezTo>
                      <a:pt x="4" y="67"/>
                      <a:pt x="11" y="68"/>
                      <a:pt x="18" y="68"/>
                    </a:cubicBezTo>
                    <a:cubicBezTo>
                      <a:pt x="18" y="68"/>
                      <a:pt x="22" y="68"/>
                      <a:pt x="22" y="68"/>
                    </a:cubicBezTo>
                    <a:cubicBezTo>
                      <a:pt x="23" y="68"/>
                      <a:pt x="27" y="68"/>
                      <a:pt x="27" y="68"/>
                    </a:cubicBezTo>
                    <a:cubicBezTo>
                      <a:pt x="34" y="68"/>
                      <a:pt x="41" y="67"/>
                      <a:pt x="44" y="65"/>
                    </a:cubicBezTo>
                    <a:cubicBezTo>
                      <a:pt x="44" y="68"/>
                      <a:pt x="44" y="72"/>
                      <a:pt x="44" y="72"/>
                    </a:cubicBezTo>
                    <a:cubicBezTo>
                      <a:pt x="44" y="73"/>
                      <a:pt x="36" y="76"/>
                      <a:pt x="22" y="76"/>
                    </a:cubicBezTo>
                    <a:close/>
                    <a:moveTo>
                      <a:pt x="22" y="67"/>
                    </a:moveTo>
                    <a:cubicBezTo>
                      <a:pt x="8" y="67"/>
                      <a:pt x="1" y="65"/>
                      <a:pt x="1" y="63"/>
                    </a:cubicBezTo>
                    <a:cubicBezTo>
                      <a:pt x="1" y="63"/>
                      <a:pt x="1" y="59"/>
                      <a:pt x="1" y="57"/>
                    </a:cubicBezTo>
                    <a:cubicBezTo>
                      <a:pt x="4" y="59"/>
                      <a:pt x="11" y="60"/>
                      <a:pt x="18" y="60"/>
                    </a:cubicBezTo>
                    <a:cubicBezTo>
                      <a:pt x="18" y="60"/>
                      <a:pt x="22" y="60"/>
                      <a:pt x="22" y="60"/>
                    </a:cubicBezTo>
                    <a:cubicBezTo>
                      <a:pt x="23" y="60"/>
                      <a:pt x="27" y="60"/>
                      <a:pt x="27" y="60"/>
                    </a:cubicBezTo>
                    <a:cubicBezTo>
                      <a:pt x="34" y="60"/>
                      <a:pt x="41" y="59"/>
                      <a:pt x="44" y="57"/>
                    </a:cubicBezTo>
                    <a:cubicBezTo>
                      <a:pt x="44" y="59"/>
                      <a:pt x="44" y="63"/>
                      <a:pt x="44" y="63"/>
                    </a:cubicBezTo>
                    <a:cubicBezTo>
                      <a:pt x="44" y="65"/>
                      <a:pt x="36" y="67"/>
                      <a:pt x="22" y="67"/>
                    </a:cubicBezTo>
                    <a:close/>
                    <a:moveTo>
                      <a:pt x="22" y="59"/>
                    </a:moveTo>
                    <a:cubicBezTo>
                      <a:pt x="8" y="59"/>
                      <a:pt x="1" y="56"/>
                      <a:pt x="1" y="55"/>
                    </a:cubicBezTo>
                    <a:cubicBezTo>
                      <a:pt x="1" y="55"/>
                      <a:pt x="1" y="51"/>
                      <a:pt x="1" y="48"/>
                    </a:cubicBezTo>
                    <a:cubicBezTo>
                      <a:pt x="4" y="50"/>
                      <a:pt x="11" y="51"/>
                      <a:pt x="18" y="52"/>
                    </a:cubicBezTo>
                    <a:cubicBezTo>
                      <a:pt x="18" y="52"/>
                      <a:pt x="22" y="52"/>
                      <a:pt x="22" y="52"/>
                    </a:cubicBezTo>
                    <a:cubicBezTo>
                      <a:pt x="23" y="52"/>
                      <a:pt x="27" y="52"/>
                      <a:pt x="27" y="52"/>
                    </a:cubicBezTo>
                    <a:cubicBezTo>
                      <a:pt x="34" y="51"/>
                      <a:pt x="41" y="50"/>
                      <a:pt x="44" y="48"/>
                    </a:cubicBezTo>
                    <a:cubicBezTo>
                      <a:pt x="44" y="51"/>
                      <a:pt x="44" y="55"/>
                      <a:pt x="44" y="55"/>
                    </a:cubicBezTo>
                    <a:cubicBezTo>
                      <a:pt x="44" y="56"/>
                      <a:pt x="36" y="59"/>
                      <a:pt x="22" y="59"/>
                    </a:cubicBezTo>
                    <a:close/>
                    <a:moveTo>
                      <a:pt x="22" y="50"/>
                    </a:moveTo>
                    <a:cubicBezTo>
                      <a:pt x="8" y="50"/>
                      <a:pt x="1" y="48"/>
                      <a:pt x="1" y="47"/>
                    </a:cubicBezTo>
                    <a:cubicBezTo>
                      <a:pt x="1" y="47"/>
                      <a:pt x="1" y="42"/>
                      <a:pt x="1" y="40"/>
                    </a:cubicBezTo>
                    <a:cubicBezTo>
                      <a:pt x="4" y="42"/>
                      <a:pt x="11" y="43"/>
                      <a:pt x="18" y="43"/>
                    </a:cubicBezTo>
                    <a:cubicBezTo>
                      <a:pt x="18" y="43"/>
                      <a:pt x="25" y="43"/>
                      <a:pt x="25" y="43"/>
                    </a:cubicBezTo>
                    <a:cubicBezTo>
                      <a:pt x="25" y="43"/>
                      <a:pt x="27" y="43"/>
                      <a:pt x="27" y="43"/>
                    </a:cubicBezTo>
                    <a:cubicBezTo>
                      <a:pt x="34" y="43"/>
                      <a:pt x="41" y="42"/>
                      <a:pt x="44" y="40"/>
                    </a:cubicBezTo>
                    <a:cubicBezTo>
                      <a:pt x="44" y="42"/>
                      <a:pt x="44" y="47"/>
                      <a:pt x="44" y="47"/>
                    </a:cubicBezTo>
                    <a:cubicBezTo>
                      <a:pt x="44" y="48"/>
                      <a:pt x="36" y="50"/>
                      <a:pt x="22" y="50"/>
                    </a:cubicBezTo>
                    <a:close/>
                    <a:moveTo>
                      <a:pt x="22" y="42"/>
                    </a:moveTo>
                    <a:cubicBezTo>
                      <a:pt x="8" y="42"/>
                      <a:pt x="1" y="39"/>
                      <a:pt x="1" y="38"/>
                    </a:cubicBezTo>
                    <a:cubicBezTo>
                      <a:pt x="1" y="38"/>
                      <a:pt x="1" y="34"/>
                      <a:pt x="1" y="32"/>
                    </a:cubicBezTo>
                    <a:cubicBezTo>
                      <a:pt x="4" y="33"/>
                      <a:pt x="11" y="34"/>
                      <a:pt x="18" y="35"/>
                    </a:cubicBezTo>
                    <a:cubicBezTo>
                      <a:pt x="18" y="35"/>
                      <a:pt x="22" y="35"/>
                      <a:pt x="22" y="35"/>
                    </a:cubicBezTo>
                    <a:cubicBezTo>
                      <a:pt x="23" y="35"/>
                      <a:pt x="27" y="35"/>
                      <a:pt x="27" y="35"/>
                    </a:cubicBezTo>
                    <a:cubicBezTo>
                      <a:pt x="34" y="34"/>
                      <a:pt x="41" y="33"/>
                      <a:pt x="44" y="32"/>
                    </a:cubicBezTo>
                    <a:cubicBezTo>
                      <a:pt x="44" y="34"/>
                      <a:pt x="44" y="38"/>
                      <a:pt x="44" y="38"/>
                    </a:cubicBezTo>
                    <a:cubicBezTo>
                      <a:pt x="44" y="39"/>
                      <a:pt x="36" y="42"/>
                      <a:pt x="22" y="42"/>
                    </a:cubicBezTo>
                    <a:close/>
                    <a:moveTo>
                      <a:pt x="22" y="33"/>
                    </a:moveTo>
                    <a:cubicBezTo>
                      <a:pt x="8" y="33"/>
                      <a:pt x="1" y="31"/>
                      <a:pt x="1" y="30"/>
                    </a:cubicBezTo>
                    <a:cubicBezTo>
                      <a:pt x="1" y="30"/>
                      <a:pt x="1" y="25"/>
                      <a:pt x="1" y="23"/>
                    </a:cubicBezTo>
                    <a:cubicBezTo>
                      <a:pt x="4" y="25"/>
                      <a:pt x="11" y="26"/>
                      <a:pt x="18" y="26"/>
                    </a:cubicBezTo>
                    <a:cubicBezTo>
                      <a:pt x="18" y="26"/>
                      <a:pt x="22" y="26"/>
                      <a:pt x="22" y="26"/>
                    </a:cubicBezTo>
                    <a:cubicBezTo>
                      <a:pt x="23" y="26"/>
                      <a:pt x="27" y="26"/>
                      <a:pt x="27" y="26"/>
                    </a:cubicBezTo>
                    <a:cubicBezTo>
                      <a:pt x="34" y="26"/>
                      <a:pt x="41" y="25"/>
                      <a:pt x="44" y="23"/>
                    </a:cubicBezTo>
                    <a:cubicBezTo>
                      <a:pt x="44" y="25"/>
                      <a:pt x="44" y="30"/>
                      <a:pt x="44" y="30"/>
                    </a:cubicBezTo>
                    <a:cubicBezTo>
                      <a:pt x="44" y="31"/>
                      <a:pt x="36" y="33"/>
                      <a:pt x="22" y="33"/>
                    </a:cubicBezTo>
                    <a:close/>
                    <a:moveTo>
                      <a:pt x="22" y="25"/>
                    </a:moveTo>
                    <a:cubicBezTo>
                      <a:pt x="8" y="25"/>
                      <a:pt x="1" y="23"/>
                      <a:pt x="1" y="21"/>
                    </a:cubicBezTo>
                    <a:cubicBezTo>
                      <a:pt x="1" y="21"/>
                      <a:pt x="1" y="17"/>
                      <a:pt x="1" y="15"/>
                    </a:cubicBezTo>
                    <a:cubicBezTo>
                      <a:pt x="4" y="17"/>
                      <a:pt x="11" y="18"/>
                      <a:pt x="18" y="18"/>
                    </a:cubicBezTo>
                    <a:cubicBezTo>
                      <a:pt x="18" y="18"/>
                      <a:pt x="22" y="18"/>
                      <a:pt x="22" y="18"/>
                    </a:cubicBezTo>
                    <a:cubicBezTo>
                      <a:pt x="23" y="18"/>
                      <a:pt x="27" y="18"/>
                      <a:pt x="27" y="18"/>
                    </a:cubicBezTo>
                    <a:cubicBezTo>
                      <a:pt x="34" y="18"/>
                      <a:pt x="41" y="17"/>
                      <a:pt x="44" y="15"/>
                    </a:cubicBezTo>
                    <a:cubicBezTo>
                      <a:pt x="44" y="17"/>
                      <a:pt x="44" y="21"/>
                      <a:pt x="44" y="21"/>
                    </a:cubicBezTo>
                    <a:cubicBezTo>
                      <a:pt x="44" y="23"/>
                      <a:pt x="36" y="25"/>
                      <a:pt x="22" y="25"/>
                    </a:cubicBezTo>
                    <a:close/>
                    <a:moveTo>
                      <a:pt x="22" y="17"/>
                    </a:moveTo>
                    <a:cubicBezTo>
                      <a:pt x="8" y="17"/>
                      <a:pt x="1" y="14"/>
                      <a:pt x="1" y="13"/>
                    </a:cubicBezTo>
                    <a:cubicBezTo>
                      <a:pt x="1" y="13"/>
                      <a:pt x="1" y="9"/>
                      <a:pt x="1" y="6"/>
                    </a:cubicBezTo>
                    <a:cubicBezTo>
                      <a:pt x="4" y="8"/>
                      <a:pt x="11" y="9"/>
                      <a:pt x="18" y="9"/>
                    </a:cubicBezTo>
                    <a:cubicBezTo>
                      <a:pt x="18" y="9"/>
                      <a:pt x="23" y="10"/>
                      <a:pt x="24" y="10"/>
                    </a:cubicBezTo>
                    <a:cubicBezTo>
                      <a:pt x="24" y="10"/>
                      <a:pt x="27" y="9"/>
                      <a:pt x="27" y="9"/>
                    </a:cubicBezTo>
                    <a:cubicBezTo>
                      <a:pt x="34" y="9"/>
                      <a:pt x="41" y="8"/>
                      <a:pt x="44" y="6"/>
                    </a:cubicBezTo>
                    <a:cubicBezTo>
                      <a:pt x="44" y="9"/>
                      <a:pt x="44" y="13"/>
                      <a:pt x="44" y="13"/>
                    </a:cubicBezTo>
                    <a:cubicBezTo>
                      <a:pt x="44" y="14"/>
                      <a:pt x="36" y="17"/>
                      <a:pt x="2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1" name="Freeform 413" descr="© INSCALE GmbH, 21.06.2010"/>
              <p:cNvSpPr>
                <a:spLocks/>
              </p:cNvSpPr>
              <p:nvPr/>
            </p:nvSpPr>
            <p:spPr bwMode="auto">
              <a:xfrm>
                <a:off x="4157" y="1111"/>
                <a:ext cx="116" cy="258"/>
              </a:xfrm>
              <a:custGeom>
                <a:avLst/>
                <a:gdLst>
                  <a:gd name="T0" fmla="*/ 58 w 44"/>
                  <a:gd name="T1" fmla="*/ 11 h 97"/>
                  <a:gd name="T2" fmla="*/ 0 w 44"/>
                  <a:gd name="T3" fmla="*/ 0 h 97"/>
                  <a:gd name="T4" fmla="*/ 0 w 44"/>
                  <a:gd name="T5" fmla="*/ 247 h 97"/>
                  <a:gd name="T6" fmla="*/ 58 w 44"/>
                  <a:gd name="T7" fmla="*/ 258 h 97"/>
                  <a:gd name="T8" fmla="*/ 116 w 44"/>
                  <a:gd name="T9" fmla="*/ 247 h 97"/>
                  <a:gd name="T10" fmla="*/ 116 w 44"/>
                  <a:gd name="T11" fmla="*/ 0 h 97"/>
                  <a:gd name="T12" fmla="*/ 58 w 44"/>
                  <a:gd name="T13" fmla="*/ 11 h 9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97"/>
                  <a:gd name="T23" fmla="*/ 44 w 44"/>
                  <a:gd name="T24" fmla="*/ 97 h 9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97">
                    <a:moveTo>
                      <a:pt x="22" y="4"/>
                    </a:moveTo>
                    <a:cubicBezTo>
                      <a:pt x="9" y="4"/>
                      <a:pt x="0" y="3"/>
                      <a:pt x="0" y="0"/>
                    </a:cubicBezTo>
                    <a:cubicBezTo>
                      <a:pt x="0" y="93"/>
                      <a:pt x="0" y="93"/>
                      <a:pt x="0" y="93"/>
                    </a:cubicBezTo>
                    <a:cubicBezTo>
                      <a:pt x="0" y="95"/>
                      <a:pt x="9" y="97"/>
                      <a:pt x="22" y="97"/>
                    </a:cubicBezTo>
                    <a:cubicBezTo>
                      <a:pt x="34" y="97"/>
                      <a:pt x="44" y="95"/>
                      <a:pt x="44" y="93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3"/>
                      <a:pt x="34" y="4"/>
                      <a:pt x="22" y="4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2" name="Oval 414" descr="© INSCALE GmbH, 21.06.2010"/>
              <p:cNvSpPr>
                <a:spLocks noChangeArrowheads="1"/>
              </p:cNvSpPr>
              <p:nvPr/>
            </p:nvSpPr>
            <p:spPr bwMode="auto">
              <a:xfrm>
                <a:off x="4157" y="1101"/>
                <a:ext cx="116" cy="22"/>
              </a:xfrm>
              <a:prstGeom prst="ellipse">
                <a:avLst/>
              </a:prstGeom>
              <a:solidFill>
                <a:srgbClr val="666666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3" name="Freeform 415" descr="© INSCALE GmbH, 21.06.2010"/>
              <p:cNvSpPr>
                <a:spLocks noEditPoints="1"/>
              </p:cNvSpPr>
              <p:nvPr/>
            </p:nvSpPr>
            <p:spPr bwMode="auto">
              <a:xfrm>
                <a:off x="4154" y="1098"/>
                <a:ext cx="119" cy="273"/>
              </a:xfrm>
              <a:custGeom>
                <a:avLst/>
                <a:gdLst>
                  <a:gd name="T0" fmla="*/ 0 w 45"/>
                  <a:gd name="T1" fmla="*/ 13 h 103"/>
                  <a:gd name="T2" fmla="*/ 61 w 45"/>
                  <a:gd name="T3" fmla="*/ 273 h 103"/>
                  <a:gd name="T4" fmla="*/ 119 w 45"/>
                  <a:gd name="T5" fmla="*/ 13 h 103"/>
                  <a:gd name="T6" fmla="*/ 61 w 45"/>
                  <a:gd name="T7" fmla="*/ 3 h 103"/>
                  <a:gd name="T8" fmla="*/ 61 w 45"/>
                  <a:gd name="T9" fmla="*/ 24 h 103"/>
                  <a:gd name="T10" fmla="*/ 61 w 45"/>
                  <a:gd name="T11" fmla="*/ 3 h 103"/>
                  <a:gd name="T12" fmla="*/ 3 w 45"/>
                  <a:gd name="T13" fmla="*/ 260 h 103"/>
                  <a:gd name="T14" fmla="*/ 48 w 45"/>
                  <a:gd name="T15" fmla="*/ 249 h 103"/>
                  <a:gd name="T16" fmla="*/ 71 w 45"/>
                  <a:gd name="T17" fmla="*/ 249 h 103"/>
                  <a:gd name="T18" fmla="*/ 116 w 45"/>
                  <a:gd name="T19" fmla="*/ 260 h 103"/>
                  <a:gd name="T20" fmla="*/ 61 w 45"/>
                  <a:gd name="T21" fmla="*/ 246 h 103"/>
                  <a:gd name="T22" fmla="*/ 3 w 45"/>
                  <a:gd name="T23" fmla="*/ 220 h 103"/>
                  <a:gd name="T24" fmla="*/ 61 w 45"/>
                  <a:gd name="T25" fmla="*/ 228 h 103"/>
                  <a:gd name="T26" fmla="*/ 116 w 45"/>
                  <a:gd name="T27" fmla="*/ 220 h 103"/>
                  <a:gd name="T28" fmla="*/ 61 w 45"/>
                  <a:gd name="T29" fmla="*/ 246 h 103"/>
                  <a:gd name="T30" fmla="*/ 3 w 45"/>
                  <a:gd name="T31" fmla="*/ 215 h 103"/>
                  <a:gd name="T32" fmla="*/ 48 w 45"/>
                  <a:gd name="T33" fmla="*/ 204 h 103"/>
                  <a:gd name="T34" fmla="*/ 71 w 45"/>
                  <a:gd name="T35" fmla="*/ 204 h 103"/>
                  <a:gd name="T36" fmla="*/ 116 w 45"/>
                  <a:gd name="T37" fmla="*/ 215 h 103"/>
                  <a:gd name="T38" fmla="*/ 61 w 45"/>
                  <a:gd name="T39" fmla="*/ 201 h 103"/>
                  <a:gd name="T40" fmla="*/ 3 w 45"/>
                  <a:gd name="T41" fmla="*/ 175 h 103"/>
                  <a:gd name="T42" fmla="*/ 61 w 45"/>
                  <a:gd name="T43" fmla="*/ 183 h 103"/>
                  <a:gd name="T44" fmla="*/ 116 w 45"/>
                  <a:gd name="T45" fmla="*/ 175 h 103"/>
                  <a:gd name="T46" fmla="*/ 61 w 45"/>
                  <a:gd name="T47" fmla="*/ 201 h 103"/>
                  <a:gd name="T48" fmla="*/ 3 w 45"/>
                  <a:gd name="T49" fmla="*/ 170 h 103"/>
                  <a:gd name="T50" fmla="*/ 48 w 45"/>
                  <a:gd name="T51" fmla="*/ 162 h 103"/>
                  <a:gd name="T52" fmla="*/ 71 w 45"/>
                  <a:gd name="T53" fmla="*/ 162 h 103"/>
                  <a:gd name="T54" fmla="*/ 116 w 45"/>
                  <a:gd name="T55" fmla="*/ 170 h 103"/>
                  <a:gd name="T56" fmla="*/ 61 w 45"/>
                  <a:gd name="T57" fmla="*/ 156 h 103"/>
                  <a:gd name="T58" fmla="*/ 3 w 45"/>
                  <a:gd name="T59" fmla="*/ 130 h 103"/>
                  <a:gd name="T60" fmla="*/ 61 w 45"/>
                  <a:gd name="T61" fmla="*/ 138 h 103"/>
                  <a:gd name="T62" fmla="*/ 116 w 45"/>
                  <a:gd name="T63" fmla="*/ 130 h 103"/>
                  <a:gd name="T64" fmla="*/ 61 w 45"/>
                  <a:gd name="T65" fmla="*/ 156 h 103"/>
                  <a:gd name="T66" fmla="*/ 3 w 45"/>
                  <a:gd name="T67" fmla="*/ 125 h 103"/>
                  <a:gd name="T68" fmla="*/ 48 w 45"/>
                  <a:gd name="T69" fmla="*/ 117 h 103"/>
                  <a:gd name="T70" fmla="*/ 71 w 45"/>
                  <a:gd name="T71" fmla="*/ 117 h 103"/>
                  <a:gd name="T72" fmla="*/ 116 w 45"/>
                  <a:gd name="T73" fmla="*/ 125 h 103"/>
                  <a:gd name="T74" fmla="*/ 61 w 45"/>
                  <a:gd name="T75" fmla="*/ 111 h 103"/>
                  <a:gd name="T76" fmla="*/ 3 w 45"/>
                  <a:gd name="T77" fmla="*/ 85 h 103"/>
                  <a:gd name="T78" fmla="*/ 61 w 45"/>
                  <a:gd name="T79" fmla="*/ 93 h 103"/>
                  <a:gd name="T80" fmla="*/ 116 w 45"/>
                  <a:gd name="T81" fmla="*/ 85 h 103"/>
                  <a:gd name="T82" fmla="*/ 61 w 45"/>
                  <a:gd name="T83" fmla="*/ 111 h 103"/>
                  <a:gd name="T84" fmla="*/ 3 w 45"/>
                  <a:gd name="T85" fmla="*/ 80 h 103"/>
                  <a:gd name="T86" fmla="*/ 48 w 45"/>
                  <a:gd name="T87" fmla="*/ 72 h 103"/>
                  <a:gd name="T88" fmla="*/ 71 w 45"/>
                  <a:gd name="T89" fmla="*/ 72 h 103"/>
                  <a:gd name="T90" fmla="*/ 116 w 45"/>
                  <a:gd name="T91" fmla="*/ 80 h 103"/>
                  <a:gd name="T92" fmla="*/ 61 w 45"/>
                  <a:gd name="T93" fmla="*/ 69 h 103"/>
                  <a:gd name="T94" fmla="*/ 3 w 45"/>
                  <a:gd name="T95" fmla="*/ 40 h 103"/>
                  <a:gd name="T96" fmla="*/ 61 w 45"/>
                  <a:gd name="T97" fmla="*/ 50 h 103"/>
                  <a:gd name="T98" fmla="*/ 116 w 45"/>
                  <a:gd name="T99" fmla="*/ 40 h 103"/>
                  <a:gd name="T100" fmla="*/ 61 w 45"/>
                  <a:gd name="T101" fmla="*/ 69 h 103"/>
                  <a:gd name="T102" fmla="*/ 3 w 45"/>
                  <a:gd name="T103" fmla="*/ 37 h 103"/>
                  <a:gd name="T104" fmla="*/ 48 w 45"/>
                  <a:gd name="T105" fmla="*/ 27 h 103"/>
                  <a:gd name="T106" fmla="*/ 71 w 45"/>
                  <a:gd name="T107" fmla="*/ 27 h 103"/>
                  <a:gd name="T108" fmla="*/ 116 w 45"/>
                  <a:gd name="T109" fmla="*/ 19 h 103"/>
                  <a:gd name="T110" fmla="*/ 61 w 45"/>
                  <a:gd name="T111" fmla="*/ 45 h 10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45"/>
                  <a:gd name="T169" fmla="*/ 0 h 103"/>
                  <a:gd name="T170" fmla="*/ 45 w 45"/>
                  <a:gd name="T171" fmla="*/ 103 h 103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45" h="103">
                    <a:moveTo>
                      <a:pt x="23" y="0"/>
                    </a:moveTo>
                    <a:cubicBezTo>
                      <a:pt x="13" y="0"/>
                      <a:pt x="0" y="1"/>
                      <a:pt x="0" y="5"/>
                    </a:cubicBezTo>
                    <a:cubicBezTo>
                      <a:pt x="0" y="98"/>
                      <a:pt x="0" y="98"/>
                      <a:pt x="0" y="98"/>
                    </a:cubicBezTo>
                    <a:cubicBezTo>
                      <a:pt x="0" y="101"/>
                      <a:pt x="13" y="103"/>
                      <a:pt x="23" y="103"/>
                    </a:cubicBezTo>
                    <a:cubicBezTo>
                      <a:pt x="32" y="103"/>
                      <a:pt x="45" y="101"/>
                      <a:pt x="45" y="98"/>
                    </a:cubicBezTo>
                    <a:cubicBezTo>
                      <a:pt x="45" y="5"/>
                      <a:pt x="45" y="5"/>
                      <a:pt x="45" y="5"/>
                    </a:cubicBezTo>
                    <a:cubicBezTo>
                      <a:pt x="45" y="1"/>
                      <a:pt x="32" y="0"/>
                      <a:pt x="23" y="0"/>
                    </a:cubicBezTo>
                    <a:close/>
                    <a:moveTo>
                      <a:pt x="23" y="1"/>
                    </a:moveTo>
                    <a:cubicBezTo>
                      <a:pt x="37" y="1"/>
                      <a:pt x="44" y="4"/>
                      <a:pt x="44" y="5"/>
                    </a:cubicBezTo>
                    <a:cubicBezTo>
                      <a:pt x="44" y="6"/>
                      <a:pt x="37" y="9"/>
                      <a:pt x="23" y="9"/>
                    </a:cubicBezTo>
                    <a:cubicBezTo>
                      <a:pt x="9" y="9"/>
                      <a:pt x="1" y="6"/>
                      <a:pt x="1" y="5"/>
                    </a:cubicBezTo>
                    <a:cubicBezTo>
                      <a:pt x="1" y="4"/>
                      <a:pt x="9" y="1"/>
                      <a:pt x="23" y="1"/>
                    </a:cubicBezTo>
                    <a:close/>
                    <a:moveTo>
                      <a:pt x="23" y="101"/>
                    </a:moveTo>
                    <a:cubicBezTo>
                      <a:pt x="9" y="101"/>
                      <a:pt x="1" y="99"/>
                      <a:pt x="1" y="98"/>
                    </a:cubicBezTo>
                    <a:cubicBezTo>
                      <a:pt x="1" y="98"/>
                      <a:pt x="1" y="93"/>
                      <a:pt x="1" y="91"/>
                    </a:cubicBezTo>
                    <a:cubicBezTo>
                      <a:pt x="4" y="93"/>
                      <a:pt x="11" y="94"/>
                      <a:pt x="18" y="94"/>
                    </a:cubicBezTo>
                    <a:cubicBezTo>
                      <a:pt x="18" y="94"/>
                      <a:pt x="22" y="94"/>
                      <a:pt x="23" y="94"/>
                    </a:cubicBezTo>
                    <a:cubicBezTo>
                      <a:pt x="23" y="94"/>
                      <a:pt x="27" y="94"/>
                      <a:pt x="27" y="94"/>
                    </a:cubicBezTo>
                    <a:cubicBezTo>
                      <a:pt x="34" y="94"/>
                      <a:pt x="41" y="93"/>
                      <a:pt x="44" y="91"/>
                    </a:cubicBezTo>
                    <a:cubicBezTo>
                      <a:pt x="44" y="93"/>
                      <a:pt x="44" y="98"/>
                      <a:pt x="44" y="98"/>
                    </a:cubicBezTo>
                    <a:cubicBezTo>
                      <a:pt x="44" y="99"/>
                      <a:pt x="37" y="101"/>
                      <a:pt x="23" y="101"/>
                    </a:cubicBezTo>
                    <a:close/>
                    <a:moveTo>
                      <a:pt x="23" y="93"/>
                    </a:moveTo>
                    <a:cubicBezTo>
                      <a:pt x="9" y="93"/>
                      <a:pt x="1" y="91"/>
                      <a:pt x="1" y="89"/>
                    </a:cubicBezTo>
                    <a:cubicBezTo>
                      <a:pt x="1" y="89"/>
                      <a:pt x="1" y="85"/>
                      <a:pt x="1" y="83"/>
                    </a:cubicBezTo>
                    <a:cubicBezTo>
                      <a:pt x="4" y="85"/>
                      <a:pt x="11" y="85"/>
                      <a:pt x="18" y="86"/>
                    </a:cubicBezTo>
                    <a:cubicBezTo>
                      <a:pt x="18" y="86"/>
                      <a:pt x="22" y="86"/>
                      <a:pt x="23" y="86"/>
                    </a:cubicBezTo>
                    <a:cubicBezTo>
                      <a:pt x="23" y="86"/>
                      <a:pt x="27" y="86"/>
                      <a:pt x="27" y="86"/>
                    </a:cubicBezTo>
                    <a:cubicBezTo>
                      <a:pt x="34" y="85"/>
                      <a:pt x="41" y="85"/>
                      <a:pt x="44" y="83"/>
                    </a:cubicBezTo>
                    <a:cubicBezTo>
                      <a:pt x="44" y="85"/>
                      <a:pt x="44" y="89"/>
                      <a:pt x="44" y="89"/>
                    </a:cubicBezTo>
                    <a:cubicBezTo>
                      <a:pt x="44" y="91"/>
                      <a:pt x="37" y="93"/>
                      <a:pt x="23" y="93"/>
                    </a:cubicBezTo>
                    <a:close/>
                    <a:moveTo>
                      <a:pt x="23" y="85"/>
                    </a:moveTo>
                    <a:cubicBezTo>
                      <a:pt x="9" y="85"/>
                      <a:pt x="1" y="82"/>
                      <a:pt x="1" y="81"/>
                    </a:cubicBezTo>
                    <a:cubicBezTo>
                      <a:pt x="1" y="81"/>
                      <a:pt x="1" y="76"/>
                      <a:pt x="1" y="74"/>
                    </a:cubicBezTo>
                    <a:cubicBezTo>
                      <a:pt x="4" y="76"/>
                      <a:pt x="11" y="77"/>
                      <a:pt x="18" y="77"/>
                    </a:cubicBezTo>
                    <a:cubicBezTo>
                      <a:pt x="18" y="77"/>
                      <a:pt x="22" y="77"/>
                      <a:pt x="23" y="77"/>
                    </a:cubicBezTo>
                    <a:cubicBezTo>
                      <a:pt x="23" y="77"/>
                      <a:pt x="27" y="77"/>
                      <a:pt x="27" y="77"/>
                    </a:cubicBezTo>
                    <a:cubicBezTo>
                      <a:pt x="34" y="77"/>
                      <a:pt x="41" y="76"/>
                      <a:pt x="44" y="74"/>
                    </a:cubicBezTo>
                    <a:cubicBezTo>
                      <a:pt x="44" y="76"/>
                      <a:pt x="44" y="81"/>
                      <a:pt x="44" y="81"/>
                    </a:cubicBezTo>
                    <a:cubicBezTo>
                      <a:pt x="44" y="82"/>
                      <a:pt x="37" y="85"/>
                      <a:pt x="23" y="85"/>
                    </a:cubicBezTo>
                    <a:close/>
                    <a:moveTo>
                      <a:pt x="23" y="76"/>
                    </a:moveTo>
                    <a:cubicBezTo>
                      <a:pt x="9" y="76"/>
                      <a:pt x="1" y="74"/>
                      <a:pt x="1" y="72"/>
                    </a:cubicBezTo>
                    <a:cubicBezTo>
                      <a:pt x="1" y="72"/>
                      <a:pt x="1" y="68"/>
                      <a:pt x="1" y="66"/>
                    </a:cubicBezTo>
                    <a:cubicBezTo>
                      <a:pt x="4" y="68"/>
                      <a:pt x="11" y="69"/>
                      <a:pt x="18" y="69"/>
                    </a:cubicBezTo>
                    <a:cubicBezTo>
                      <a:pt x="18" y="69"/>
                      <a:pt x="22" y="69"/>
                      <a:pt x="23" y="69"/>
                    </a:cubicBezTo>
                    <a:cubicBezTo>
                      <a:pt x="23" y="69"/>
                      <a:pt x="27" y="69"/>
                      <a:pt x="27" y="69"/>
                    </a:cubicBezTo>
                    <a:cubicBezTo>
                      <a:pt x="34" y="69"/>
                      <a:pt x="41" y="68"/>
                      <a:pt x="44" y="66"/>
                    </a:cubicBezTo>
                    <a:cubicBezTo>
                      <a:pt x="44" y="68"/>
                      <a:pt x="44" y="72"/>
                      <a:pt x="44" y="72"/>
                    </a:cubicBezTo>
                    <a:cubicBezTo>
                      <a:pt x="44" y="74"/>
                      <a:pt x="37" y="76"/>
                      <a:pt x="23" y="76"/>
                    </a:cubicBezTo>
                    <a:close/>
                    <a:moveTo>
                      <a:pt x="23" y="68"/>
                    </a:moveTo>
                    <a:cubicBezTo>
                      <a:pt x="9" y="68"/>
                      <a:pt x="1" y="65"/>
                      <a:pt x="1" y="64"/>
                    </a:cubicBezTo>
                    <a:cubicBezTo>
                      <a:pt x="1" y="64"/>
                      <a:pt x="1" y="60"/>
                      <a:pt x="1" y="57"/>
                    </a:cubicBezTo>
                    <a:cubicBezTo>
                      <a:pt x="4" y="59"/>
                      <a:pt x="11" y="60"/>
                      <a:pt x="18" y="61"/>
                    </a:cubicBezTo>
                    <a:cubicBezTo>
                      <a:pt x="18" y="61"/>
                      <a:pt x="22" y="61"/>
                      <a:pt x="23" y="61"/>
                    </a:cubicBezTo>
                    <a:cubicBezTo>
                      <a:pt x="23" y="61"/>
                      <a:pt x="27" y="61"/>
                      <a:pt x="27" y="61"/>
                    </a:cubicBezTo>
                    <a:cubicBezTo>
                      <a:pt x="34" y="60"/>
                      <a:pt x="41" y="59"/>
                      <a:pt x="44" y="57"/>
                    </a:cubicBezTo>
                    <a:cubicBezTo>
                      <a:pt x="44" y="60"/>
                      <a:pt x="44" y="64"/>
                      <a:pt x="44" y="64"/>
                    </a:cubicBezTo>
                    <a:cubicBezTo>
                      <a:pt x="44" y="65"/>
                      <a:pt x="37" y="68"/>
                      <a:pt x="23" y="68"/>
                    </a:cubicBezTo>
                    <a:close/>
                    <a:moveTo>
                      <a:pt x="23" y="59"/>
                    </a:moveTo>
                    <a:cubicBezTo>
                      <a:pt x="9" y="59"/>
                      <a:pt x="1" y="57"/>
                      <a:pt x="1" y="56"/>
                    </a:cubicBezTo>
                    <a:cubicBezTo>
                      <a:pt x="1" y="56"/>
                      <a:pt x="1" y="51"/>
                      <a:pt x="1" y="49"/>
                    </a:cubicBezTo>
                    <a:cubicBezTo>
                      <a:pt x="4" y="51"/>
                      <a:pt x="11" y="52"/>
                      <a:pt x="18" y="52"/>
                    </a:cubicBezTo>
                    <a:cubicBezTo>
                      <a:pt x="18" y="52"/>
                      <a:pt x="22" y="52"/>
                      <a:pt x="23" y="52"/>
                    </a:cubicBezTo>
                    <a:cubicBezTo>
                      <a:pt x="23" y="52"/>
                      <a:pt x="27" y="52"/>
                      <a:pt x="27" y="52"/>
                    </a:cubicBezTo>
                    <a:cubicBezTo>
                      <a:pt x="34" y="52"/>
                      <a:pt x="41" y="51"/>
                      <a:pt x="44" y="49"/>
                    </a:cubicBezTo>
                    <a:cubicBezTo>
                      <a:pt x="44" y="51"/>
                      <a:pt x="44" y="56"/>
                      <a:pt x="44" y="56"/>
                    </a:cubicBezTo>
                    <a:cubicBezTo>
                      <a:pt x="44" y="57"/>
                      <a:pt x="37" y="59"/>
                      <a:pt x="23" y="59"/>
                    </a:cubicBezTo>
                    <a:close/>
                    <a:moveTo>
                      <a:pt x="23" y="51"/>
                    </a:moveTo>
                    <a:cubicBezTo>
                      <a:pt x="9" y="51"/>
                      <a:pt x="1" y="48"/>
                      <a:pt x="1" y="47"/>
                    </a:cubicBezTo>
                    <a:cubicBezTo>
                      <a:pt x="1" y="47"/>
                      <a:pt x="1" y="43"/>
                      <a:pt x="1" y="41"/>
                    </a:cubicBezTo>
                    <a:cubicBezTo>
                      <a:pt x="4" y="42"/>
                      <a:pt x="11" y="43"/>
                      <a:pt x="18" y="44"/>
                    </a:cubicBezTo>
                    <a:cubicBezTo>
                      <a:pt x="18" y="44"/>
                      <a:pt x="22" y="44"/>
                      <a:pt x="23" y="44"/>
                    </a:cubicBezTo>
                    <a:cubicBezTo>
                      <a:pt x="23" y="44"/>
                      <a:pt x="27" y="44"/>
                      <a:pt x="27" y="44"/>
                    </a:cubicBezTo>
                    <a:cubicBezTo>
                      <a:pt x="34" y="43"/>
                      <a:pt x="41" y="42"/>
                      <a:pt x="44" y="41"/>
                    </a:cubicBezTo>
                    <a:cubicBezTo>
                      <a:pt x="44" y="43"/>
                      <a:pt x="44" y="47"/>
                      <a:pt x="44" y="47"/>
                    </a:cubicBezTo>
                    <a:cubicBezTo>
                      <a:pt x="44" y="48"/>
                      <a:pt x="37" y="51"/>
                      <a:pt x="23" y="51"/>
                    </a:cubicBezTo>
                    <a:close/>
                    <a:moveTo>
                      <a:pt x="23" y="42"/>
                    </a:moveTo>
                    <a:cubicBezTo>
                      <a:pt x="9" y="42"/>
                      <a:pt x="1" y="40"/>
                      <a:pt x="1" y="39"/>
                    </a:cubicBezTo>
                    <a:cubicBezTo>
                      <a:pt x="1" y="39"/>
                      <a:pt x="1" y="34"/>
                      <a:pt x="1" y="32"/>
                    </a:cubicBezTo>
                    <a:cubicBezTo>
                      <a:pt x="4" y="34"/>
                      <a:pt x="11" y="35"/>
                      <a:pt x="18" y="35"/>
                    </a:cubicBezTo>
                    <a:cubicBezTo>
                      <a:pt x="18" y="35"/>
                      <a:pt x="22" y="35"/>
                      <a:pt x="23" y="35"/>
                    </a:cubicBezTo>
                    <a:cubicBezTo>
                      <a:pt x="23" y="35"/>
                      <a:pt x="27" y="35"/>
                      <a:pt x="27" y="35"/>
                    </a:cubicBezTo>
                    <a:cubicBezTo>
                      <a:pt x="34" y="35"/>
                      <a:pt x="41" y="34"/>
                      <a:pt x="44" y="32"/>
                    </a:cubicBezTo>
                    <a:cubicBezTo>
                      <a:pt x="44" y="34"/>
                      <a:pt x="44" y="39"/>
                      <a:pt x="44" y="39"/>
                    </a:cubicBezTo>
                    <a:cubicBezTo>
                      <a:pt x="44" y="40"/>
                      <a:pt x="37" y="42"/>
                      <a:pt x="23" y="42"/>
                    </a:cubicBezTo>
                    <a:close/>
                    <a:moveTo>
                      <a:pt x="23" y="34"/>
                    </a:moveTo>
                    <a:cubicBezTo>
                      <a:pt x="9" y="34"/>
                      <a:pt x="1" y="32"/>
                      <a:pt x="1" y="30"/>
                    </a:cubicBezTo>
                    <a:cubicBezTo>
                      <a:pt x="1" y="30"/>
                      <a:pt x="1" y="26"/>
                      <a:pt x="1" y="24"/>
                    </a:cubicBezTo>
                    <a:cubicBezTo>
                      <a:pt x="4" y="26"/>
                      <a:pt x="11" y="27"/>
                      <a:pt x="18" y="27"/>
                    </a:cubicBezTo>
                    <a:cubicBezTo>
                      <a:pt x="18" y="27"/>
                      <a:pt x="22" y="27"/>
                      <a:pt x="23" y="27"/>
                    </a:cubicBezTo>
                    <a:cubicBezTo>
                      <a:pt x="23" y="27"/>
                      <a:pt x="27" y="27"/>
                      <a:pt x="27" y="27"/>
                    </a:cubicBezTo>
                    <a:cubicBezTo>
                      <a:pt x="34" y="27"/>
                      <a:pt x="41" y="26"/>
                      <a:pt x="44" y="24"/>
                    </a:cubicBezTo>
                    <a:cubicBezTo>
                      <a:pt x="44" y="26"/>
                      <a:pt x="44" y="30"/>
                      <a:pt x="44" y="30"/>
                    </a:cubicBezTo>
                    <a:cubicBezTo>
                      <a:pt x="44" y="32"/>
                      <a:pt x="37" y="34"/>
                      <a:pt x="23" y="34"/>
                    </a:cubicBezTo>
                    <a:close/>
                    <a:moveTo>
                      <a:pt x="23" y="26"/>
                    </a:moveTo>
                    <a:cubicBezTo>
                      <a:pt x="9" y="26"/>
                      <a:pt x="1" y="23"/>
                      <a:pt x="1" y="22"/>
                    </a:cubicBezTo>
                    <a:cubicBezTo>
                      <a:pt x="1" y="22"/>
                      <a:pt x="1" y="18"/>
                      <a:pt x="1" y="15"/>
                    </a:cubicBezTo>
                    <a:cubicBezTo>
                      <a:pt x="4" y="17"/>
                      <a:pt x="11" y="18"/>
                      <a:pt x="18" y="18"/>
                    </a:cubicBezTo>
                    <a:cubicBezTo>
                      <a:pt x="18" y="18"/>
                      <a:pt x="22" y="19"/>
                      <a:pt x="23" y="19"/>
                    </a:cubicBezTo>
                    <a:cubicBezTo>
                      <a:pt x="23" y="19"/>
                      <a:pt x="27" y="18"/>
                      <a:pt x="27" y="18"/>
                    </a:cubicBezTo>
                    <a:cubicBezTo>
                      <a:pt x="34" y="18"/>
                      <a:pt x="41" y="17"/>
                      <a:pt x="44" y="15"/>
                    </a:cubicBezTo>
                    <a:cubicBezTo>
                      <a:pt x="44" y="18"/>
                      <a:pt x="44" y="22"/>
                      <a:pt x="44" y="22"/>
                    </a:cubicBezTo>
                    <a:cubicBezTo>
                      <a:pt x="44" y="23"/>
                      <a:pt x="37" y="26"/>
                      <a:pt x="23" y="26"/>
                    </a:cubicBezTo>
                    <a:close/>
                    <a:moveTo>
                      <a:pt x="23" y="17"/>
                    </a:moveTo>
                    <a:cubicBezTo>
                      <a:pt x="9" y="17"/>
                      <a:pt x="1" y="15"/>
                      <a:pt x="1" y="14"/>
                    </a:cubicBezTo>
                    <a:cubicBezTo>
                      <a:pt x="1" y="14"/>
                      <a:pt x="1" y="9"/>
                      <a:pt x="1" y="7"/>
                    </a:cubicBezTo>
                    <a:cubicBezTo>
                      <a:pt x="4" y="9"/>
                      <a:pt x="11" y="10"/>
                      <a:pt x="18" y="10"/>
                    </a:cubicBezTo>
                    <a:cubicBezTo>
                      <a:pt x="18" y="10"/>
                      <a:pt x="22" y="10"/>
                      <a:pt x="23" y="10"/>
                    </a:cubicBezTo>
                    <a:cubicBezTo>
                      <a:pt x="23" y="10"/>
                      <a:pt x="26" y="10"/>
                      <a:pt x="27" y="10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34" y="10"/>
                      <a:pt x="41" y="9"/>
                      <a:pt x="44" y="7"/>
                    </a:cubicBezTo>
                    <a:cubicBezTo>
                      <a:pt x="44" y="9"/>
                      <a:pt x="44" y="14"/>
                      <a:pt x="44" y="14"/>
                    </a:cubicBezTo>
                    <a:cubicBezTo>
                      <a:pt x="44" y="15"/>
                      <a:pt x="37" y="17"/>
                      <a:pt x="2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4" name="Freeform 416" descr="© INSCALE GmbH, 21.06.2010"/>
              <p:cNvSpPr>
                <a:spLocks/>
              </p:cNvSpPr>
              <p:nvPr/>
            </p:nvSpPr>
            <p:spPr bwMode="auto">
              <a:xfrm>
                <a:off x="4091" y="1196"/>
                <a:ext cx="116" cy="212"/>
              </a:xfrm>
              <a:custGeom>
                <a:avLst/>
                <a:gdLst>
                  <a:gd name="T0" fmla="*/ 58 w 44"/>
                  <a:gd name="T1" fmla="*/ 13 h 80"/>
                  <a:gd name="T2" fmla="*/ 0 w 44"/>
                  <a:gd name="T3" fmla="*/ 0 h 80"/>
                  <a:gd name="T4" fmla="*/ 0 w 44"/>
                  <a:gd name="T5" fmla="*/ 201 h 80"/>
                  <a:gd name="T6" fmla="*/ 58 w 44"/>
                  <a:gd name="T7" fmla="*/ 212 h 80"/>
                  <a:gd name="T8" fmla="*/ 116 w 44"/>
                  <a:gd name="T9" fmla="*/ 201 h 80"/>
                  <a:gd name="T10" fmla="*/ 116 w 44"/>
                  <a:gd name="T11" fmla="*/ 0 h 80"/>
                  <a:gd name="T12" fmla="*/ 58 w 44"/>
                  <a:gd name="T13" fmla="*/ 13 h 8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44"/>
                  <a:gd name="T22" fmla="*/ 0 h 80"/>
                  <a:gd name="T23" fmla="*/ 44 w 44"/>
                  <a:gd name="T24" fmla="*/ 80 h 8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44" h="80">
                    <a:moveTo>
                      <a:pt x="22" y="5"/>
                    </a:moveTo>
                    <a:cubicBezTo>
                      <a:pt x="10" y="5"/>
                      <a:pt x="0" y="3"/>
                      <a:pt x="0" y="0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8"/>
                      <a:pt x="10" y="80"/>
                      <a:pt x="22" y="80"/>
                    </a:cubicBezTo>
                    <a:cubicBezTo>
                      <a:pt x="34" y="80"/>
                      <a:pt x="44" y="78"/>
                      <a:pt x="44" y="76"/>
                    </a:cubicBezTo>
                    <a:cubicBezTo>
                      <a:pt x="44" y="0"/>
                      <a:pt x="44" y="0"/>
                      <a:pt x="44" y="0"/>
                    </a:cubicBezTo>
                    <a:cubicBezTo>
                      <a:pt x="44" y="3"/>
                      <a:pt x="34" y="5"/>
                      <a:pt x="22" y="5"/>
                    </a:cubicBezTo>
                    <a:close/>
                  </a:path>
                </a:pathLst>
              </a:custGeom>
              <a:solidFill>
                <a:srgbClr val="3F3F3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5" name="Oval 417" descr="© INSCALE GmbH, 21.06.2010"/>
              <p:cNvSpPr>
                <a:spLocks noChangeArrowheads="1"/>
              </p:cNvSpPr>
              <p:nvPr/>
            </p:nvSpPr>
            <p:spPr bwMode="auto">
              <a:xfrm>
                <a:off x="4091" y="1185"/>
                <a:ext cx="116" cy="25"/>
              </a:xfrm>
              <a:prstGeom prst="ellipse">
                <a:avLst/>
              </a:prstGeom>
              <a:solidFill>
                <a:srgbClr val="666666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6" name="Freeform 418" descr="© INSCALE GmbH, 21.06.2010"/>
              <p:cNvSpPr>
                <a:spLocks noEditPoints="1"/>
              </p:cNvSpPr>
              <p:nvPr/>
            </p:nvSpPr>
            <p:spPr bwMode="auto">
              <a:xfrm>
                <a:off x="4088" y="1183"/>
                <a:ext cx="121" cy="227"/>
              </a:xfrm>
              <a:custGeom>
                <a:avLst/>
                <a:gdLst>
                  <a:gd name="T0" fmla="*/ 0 w 46"/>
                  <a:gd name="T1" fmla="*/ 13 h 86"/>
                  <a:gd name="T2" fmla="*/ 60 w 46"/>
                  <a:gd name="T3" fmla="*/ 227 h 86"/>
                  <a:gd name="T4" fmla="*/ 121 w 46"/>
                  <a:gd name="T5" fmla="*/ 13 h 86"/>
                  <a:gd name="T6" fmla="*/ 60 w 46"/>
                  <a:gd name="T7" fmla="*/ 5 h 86"/>
                  <a:gd name="T8" fmla="*/ 60 w 46"/>
                  <a:gd name="T9" fmla="*/ 24 h 86"/>
                  <a:gd name="T10" fmla="*/ 60 w 46"/>
                  <a:gd name="T11" fmla="*/ 5 h 86"/>
                  <a:gd name="T12" fmla="*/ 5 w 46"/>
                  <a:gd name="T13" fmla="*/ 214 h 86"/>
                  <a:gd name="T14" fmla="*/ 47 w 46"/>
                  <a:gd name="T15" fmla="*/ 206 h 86"/>
                  <a:gd name="T16" fmla="*/ 74 w 46"/>
                  <a:gd name="T17" fmla="*/ 206 h 86"/>
                  <a:gd name="T18" fmla="*/ 116 w 46"/>
                  <a:gd name="T19" fmla="*/ 214 h 86"/>
                  <a:gd name="T20" fmla="*/ 60 w 46"/>
                  <a:gd name="T21" fmla="*/ 201 h 86"/>
                  <a:gd name="T22" fmla="*/ 5 w 46"/>
                  <a:gd name="T23" fmla="*/ 174 h 86"/>
                  <a:gd name="T24" fmla="*/ 60 w 46"/>
                  <a:gd name="T25" fmla="*/ 182 h 86"/>
                  <a:gd name="T26" fmla="*/ 116 w 46"/>
                  <a:gd name="T27" fmla="*/ 174 h 86"/>
                  <a:gd name="T28" fmla="*/ 60 w 46"/>
                  <a:gd name="T29" fmla="*/ 201 h 86"/>
                  <a:gd name="T30" fmla="*/ 5 w 46"/>
                  <a:gd name="T31" fmla="*/ 169 h 86"/>
                  <a:gd name="T32" fmla="*/ 47 w 46"/>
                  <a:gd name="T33" fmla="*/ 161 h 86"/>
                  <a:gd name="T34" fmla="*/ 74 w 46"/>
                  <a:gd name="T35" fmla="*/ 161 h 86"/>
                  <a:gd name="T36" fmla="*/ 116 w 46"/>
                  <a:gd name="T37" fmla="*/ 169 h 86"/>
                  <a:gd name="T38" fmla="*/ 60 w 46"/>
                  <a:gd name="T39" fmla="*/ 158 h 86"/>
                  <a:gd name="T40" fmla="*/ 5 w 46"/>
                  <a:gd name="T41" fmla="*/ 129 h 86"/>
                  <a:gd name="T42" fmla="*/ 60 w 46"/>
                  <a:gd name="T43" fmla="*/ 137 h 86"/>
                  <a:gd name="T44" fmla="*/ 116 w 46"/>
                  <a:gd name="T45" fmla="*/ 129 h 86"/>
                  <a:gd name="T46" fmla="*/ 60 w 46"/>
                  <a:gd name="T47" fmla="*/ 158 h 86"/>
                  <a:gd name="T48" fmla="*/ 5 w 46"/>
                  <a:gd name="T49" fmla="*/ 124 h 86"/>
                  <a:gd name="T50" fmla="*/ 47 w 46"/>
                  <a:gd name="T51" fmla="*/ 116 h 86"/>
                  <a:gd name="T52" fmla="*/ 74 w 46"/>
                  <a:gd name="T53" fmla="*/ 116 h 86"/>
                  <a:gd name="T54" fmla="*/ 116 w 46"/>
                  <a:gd name="T55" fmla="*/ 124 h 86"/>
                  <a:gd name="T56" fmla="*/ 60 w 46"/>
                  <a:gd name="T57" fmla="*/ 114 h 86"/>
                  <a:gd name="T58" fmla="*/ 5 w 46"/>
                  <a:gd name="T59" fmla="*/ 84 h 86"/>
                  <a:gd name="T60" fmla="*/ 60 w 46"/>
                  <a:gd name="T61" fmla="*/ 95 h 86"/>
                  <a:gd name="T62" fmla="*/ 116 w 46"/>
                  <a:gd name="T63" fmla="*/ 84 h 86"/>
                  <a:gd name="T64" fmla="*/ 60 w 46"/>
                  <a:gd name="T65" fmla="*/ 114 h 86"/>
                  <a:gd name="T66" fmla="*/ 5 w 46"/>
                  <a:gd name="T67" fmla="*/ 82 h 86"/>
                  <a:gd name="T68" fmla="*/ 47 w 46"/>
                  <a:gd name="T69" fmla="*/ 71 h 86"/>
                  <a:gd name="T70" fmla="*/ 74 w 46"/>
                  <a:gd name="T71" fmla="*/ 71 h 86"/>
                  <a:gd name="T72" fmla="*/ 116 w 46"/>
                  <a:gd name="T73" fmla="*/ 82 h 86"/>
                  <a:gd name="T74" fmla="*/ 60 w 46"/>
                  <a:gd name="T75" fmla="*/ 69 h 86"/>
                  <a:gd name="T76" fmla="*/ 5 w 46"/>
                  <a:gd name="T77" fmla="*/ 42 h 86"/>
                  <a:gd name="T78" fmla="*/ 60 w 46"/>
                  <a:gd name="T79" fmla="*/ 50 h 86"/>
                  <a:gd name="T80" fmla="*/ 116 w 46"/>
                  <a:gd name="T81" fmla="*/ 42 h 86"/>
                  <a:gd name="T82" fmla="*/ 60 w 46"/>
                  <a:gd name="T83" fmla="*/ 69 h 86"/>
                  <a:gd name="T84" fmla="*/ 5 w 46"/>
                  <a:gd name="T85" fmla="*/ 37 h 86"/>
                  <a:gd name="T86" fmla="*/ 47 w 46"/>
                  <a:gd name="T87" fmla="*/ 26 h 86"/>
                  <a:gd name="T88" fmla="*/ 71 w 46"/>
                  <a:gd name="T89" fmla="*/ 26 h 86"/>
                  <a:gd name="T90" fmla="*/ 116 w 46"/>
                  <a:gd name="T91" fmla="*/ 18 h 86"/>
                  <a:gd name="T92" fmla="*/ 60 w 46"/>
                  <a:gd name="T93" fmla="*/ 45 h 8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6"/>
                  <a:gd name="T142" fmla="*/ 0 h 86"/>
                  <a:gd name="T143" fmla="*/ 46 w 46"/>
                  <a:gd name="T144" fmla="*/ 86 h 8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6" h="86">
                    <a:moveTo>
                      <a:pt x="23" y="0"/>
                    </a:moveTo>
                    <a:cubicBezTo>
                      <a:pt x="14" y="0"/>
                      <a:pt x="0" y="2"/>
                      <a:pt x="0" y="5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5"/>
                      <a:pt x="14" y="86"/>
                      <a:pt x="23" y="86"/>
                    </a:cubicBezTo>
                    <a:cubicBezTo>
                      <a:pt x="32" y="86"/>
                      <a:pt x="46" y="85"/>
                      <a:pt x="46" y="81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2"/>
                      <a:pt x="32" y="0"/>
                      <a:pt x="23" y="0"/>
                    </a:cubicBezTo>
                    <a:close/>
                    <a:moveTo>
                      <a:pt x="23" y="2"/>
                    </a:moveTo>
                    <a:cubicBezTo>
                      <a:pt x="37" y="2"/>
                      <a:pt x="44" y="4"/>
                      <a:pt x="44" y="5"/>
                    </a:cubicBezTo>
                    <a:cubicBezTo>
                      <a:pt x="44" y="7"/>
                      <a:pt x="37" y="9"/>
                      <a:pt x="23" y="9"/>
                    </a:cubicBezTo>
                    <a:cubicBezTo>
                      <a:pt x="9" y="9"/>
                      <a:pt x="2" y="7"/>
                      <a:pt x="2" y="5"/>
                    </a:cubicBezTo>
                    <a:cubicBezTo>
                      <a:pt x="2" y="4"/>
                      <a:pt x="9" y="2"/>
                      <a:pt x="23" y="2"/>
                    </a:cubicBezTo>
                    <a:close/>
                    <a:moveTo>
                      <a:pt x="23" y="85"/>
                    </a:moveTo>
                    <a:cubicBezTo>
                      <a:pt x="9" y="85"/>
                      <a:pt x="2" y="82"/>
                      <a:pt x="2" y="81"/>
                    </a:cubicBezTo>
                    <a:cubicBezTo>
                      <a:pt x="2" y="81"/>
                      <a:pt x="2" y="77"/>
                      <a:pt x="2" y="74"/>
                    </a:cubicBezTo>
                    <a:cubicBezTo>
                      <a:pt x="5" y="76"/>
                      <a:pt x="12" y="77"/>
                      <a:pt x="18" y="78"/>
                    </a:cubicBezTo>
                    <a:cubicBezTo>
                      <a:pt x="19" y="78"/>
                      <a:pt x="21" y="78"/>
                      <a:pt x="21" y="78"/>
                    </a:cubicBezTo>
                    <a:cubicBezTo>
                      <a:pt x="22" y="78"/>
                      <a:pt x="28" y="78"/>
                      <a:pt x="28" y="78"/>
                    </a:cubicBezTo>
                    <a:cubicBezTo>
                      <a:pt x="34" y="77"/>
                      <a:pt x="41" y="76"/>
                      <a:pt x="44" y="74"/>
                    </a:cubicBezTo>
                    <a:cubicBezTo>
                      <a:pt x="44" y="77"/>
                      <a:pt x="44" y="81"/>
                      <a:pt x="44" y="81"/>
                    </a:cubicBezTo>
                    <a:cubicBezTo>
                      <a:pt x="44" y="82"/>
                      <a:pt x="37" y="85"/>
                      <a:pt x="23" y="85"/>
                    </a:cubicBezTo>
                    <a:close/>
                    <a:moveTo>
                      <a:pt x="23" y="76"/>
                    </a:moveTo>
                    <a:cubicBezTo>
                      <a:pt x="9" y="76"/>
                      <a:pt x="2" y="74"/>
                      <a:pt x="2" y="73"/>
                    </a:cubicBezTo>
                    <a:cubicBezTo>
                      <a:pt x="2" y="73"/>
                      <a:pt x="2" y="68"/>
                      <a:pt x="2" y="66"/>
                    </a:cubicBezTo>
                    <a:cubicBezTo>
                      <a:pt x="5" y="68"/>
                      <a:pt x="12" y="69"/>
                      <a:pt x="18" y="69"/>
                    </a:cubicBezTo>
                    <a:cubicBezTo>
                      <a:pt x="19" y="69"/>
                      <a:pt x="22" y="69"/>
                      <a:pt x="23" y="69"/>
                    </a:cubicBezTo>
                    <a:cubicBezTo>
                      <a:pt x="24" y="69"/>
                      <a:pt x="28" y="69"/>
                      <a:pt x="28" y="69"/>
                    </a:cubicBezTo>
                    <a:cubicBezTo>
                      <a:pt x="34" y="69"/>
                      <a:pt x="41" y="68"/>
                      <a:pt x="44" y="66"/>
                    </a:cubicBezTo>
                    <a:cubicBezTo>
                      <a:pt x="44" y="68"/>
                      <a:pt x="44" y="73"/>
                      <a:pt x="44" y="73"/>
                    </a:cubicBezTo>
                    <a:cubicBezTo>
                      <a:pt x="44" y="74"/>
                      <a:pt x="37" y="76"/>
                      <a:pt x="23" y="76"/>
                    </a:cubicBezTo>
                    <a:close/>
                    <a:moveTo>
                      <a:pt x="23" y="68"/>
                    </a:moveTo>
                    <a:cubicBezTo>
                      <a:pt x="9" y="68"/>
                      <a:pt x="2" y="66"/>
                      <a:pt x="2" y="64"/>
                    </a:cubicBezTo>
                    <a:cubicBezTo>
                      <a:pt x="2" y="64"/>
                      <a:pt x="2" y="60"/>
                      <a:pt x="2" y="58"/>
                    </a:cubicBezTo>
                    <a:cubicBezTo>
                      <a:pt x="5" y="60"/>
                      <a:pt x="12" y="60"/>
                      <a:pt x="18" y="61"/>
                    </a:cubicBezTo>
                    <a:cubicBezTo>
                      <a:pt x="19" y="61"/>
                      <a:pt x="22" y="61"/>
                      <a:pt x="23" y="61"/>
                    </a:cubicBezTo>
                    <a:cubicBezTo>
                      <a:pt x="24" y="61"/>
                      <a:pt x="28" y="61"/>
                      <a:pt x="28" y="61"/>
                    </a:cubicBezTo>
                    <a:cubicBezTo>
                      <a:pt x="34" y="60"/>
                      <a:pt x="41" y="60"/>
                      <a:pt x="44" y="58"/>
                    </a:cubicBezTo>
                    <a:cubicBezTo>
                      <a:pt x="44" y="60"/>
                      <a:pt x="44" y="64"/>
                      <a:pt x="44" y="64"/>
                    </a:cubicBezTo>
                    <a:cubicBezTo>
                      <a:pt x="44" y="66"/>
                      <a:pt x="37" y="68"/>
                      <a:pt x="23" y="68"/>
                    </a:cubicBezTo>
                    <a:close/>
                    <a:moveTo>
                      <a:pt x="23" y="60"/>
                    </a:moveTo>
                    <a:cubicBezTo>
                      <a:pt x="9" y="60"/>
                      <a:pt x="2" y="57"/>
                      <a:pt x="2" y="56"/>
                    </a:cubicBezTo>
                    <a:cubicBezTo>
                      <a:pt x="2" y="56"/>
                      <a:pt x="2" y="51"/>
                      <a:pt x="2" y="49"/>
                    </a:cubicBezTo>
                    <a:cubicBezTo>
                      <a:pt x="5" y="51"/>
                      <a:pt x="12" y="52"/>
                      <a:pt x="18" y="52"/>
                    </a:cubicBezTo>
                    <a:cubicBezTo>
                      <a:pt x="19" y="52"/>
                      <a:pt x="22" y="52"/>
                      <a:pt x="23" y="52"/>
                    </a:cubicBezTo>
                    <a:cubicBezTo>
                      <a:pt x="24" y="52"/>
                      <a:pt x="28" y="52"/>
                      <a:pt x="28" y="52"/>
                    </a:cubicBezTo>
                    <a:cubicBezTo>
                      <a:pt x="34" y="52"/>
                      <a:pt x="41" y="51"/>
                      <a:pt x="44" y="49"/>
                    </a:cubicBezTo>
                    <a:cubicBezTo>
                      <a:pt x="44" y="51"/>
                      <a:pt x="44" y="56"/>
                      <a:pt x="44" y="56"/>
                    </a:cubicBezTo>
                    <a:cubicBezTo>
                      <a:pt x="44" y="57"/>
                      <a:pt x="37" y="60"/>
                      <a:pt x="23" y="60"/>
                    </a:cubicBezTo>
                    <a:close/>
                    <a:moveTo>
                      <a:pt x="23" y="51"/>
                    </a:moveTo>
                    <a:cubicBezTo>
                      <a:pt x="9" y="51"/>
                      <a:pt x="2" y="49"/>
                      <a:pt x="2" y="47"/>
                    </a:cubicBezTo>
                    <a:cubicBezTo>
                      <a:pt x="2" y="47"/>
                      <a:pt x="2" y="43"/>
                      <a:pt x="2" y="41"/>
                    </a:cubicBezTo>
                    <a:cubicBezTo>
                      <a:pt x="5" y="43"/>
                      <a:pt x="12" y="44"/>
                      <a:pt x="18" y="44"/>
                    </a:cubicBezTo>
                    <a:cubicBezTo>
                      <a:pt x="19" y="44"/>
                      <a:pt x="22" y="44"/>
                      <a:pt x="23" y="44"/>
                    </a:cubicBezTo>
                    <a:cubicBezTo>
                      <a:pt x="24" y="44"/>
                      <a:pt x="28" y="44"/>
                      <a:pt x="28" y="44"/>
                    </a:cubicBezTo>
                    <a:cubicBezTo>
                      <a:pt x="34" y="44"/>
                      <a:pt x="41" y="43"/>
                      <a:pt x="44" y="41"/>
                    </a:cubicBezTo>
                    <a:cubicBezTo>
                      <a:pt x="44" y="43"/>
                      <a:pt x="44" y="47"/>
                      <a:pt x="44" y="47"/>
                    </a:cubicBezTo>
                    <a:cubicBezTo>
                      <a:pt x="44" y="49"/>
                      <a:pt x="37" y="51"/>
                      <a:pt x="23" y="51"/>
                    </a:cubicBezTo>
                    <a:close/>
                    <a:moveTo>
                      <a:pt x="23" y="43"/>
                    </a:moveTo>
                    <a:cubicBezTo>
                      <a:pt x="9" y="43"/>
                      <a:pt x="2" y="40"/>
                      <a:pt x="2" y="39"/>
                    </a:cubicBezTo>
                    <a:cubicBezTo>
                      <a:pt x="2" y="39"/>
                      <a:pt x="2" y="35"/>
                      <a:pt x="2" y="32"/>
                    </a:cubicBezTo>
                    <a:cubicBezTo>
                      <a:pt x="5" y="34"/>
                      <a:pt x="12" y="35"/>
                      <a:pt x="18" y="36"/>
                    </a:cubicBezTo>
                    <a:cubicBezTo>
                      <a:pt x="19" y="36"/>
                      <a:pt x="22" y="36"/>
                      <a:pt x="23" y="36"/>
                    </a:cubicBezTo>
                    <a:cubicBezTo>
                      <a:pt x="24" y="36"/>
                      <a:pt x="28" y="36"/>
                      <a:pt x="28" y="36"/>
                    </a:cubicBezTo>
                    <a:cubicBezTo>
                      <a:pt x="34" y="35"/>
                      <a:pt x="41" y="34"/>
                      <a:pt x="44" y="32"/>
                    </a:cubicBezTo>
                    <a:cubicBezTo>
                      <a:pt x="44" y="35"/>
                      <a:pt x="44" y="39"/>
                      <a:pt x="44" y="39"/>
                    </a:cubicBezTo>
                    <a:cubicBezTo>
                      <a:pt x="44" y="40"/>
                      <a:pt x="37" y="43"/>
                      <a:pt x="23" y="43"/>
                    </a:cubicBezTo>
                    <a:close/>
                    <a:moveTo>
                      <a:pt x="23" y="34"/>
                    </a:moveTo>
                    <a:cubicBezTo>
                      <a:pt x="9" y="34"/>
                      <a:pt x="2" y="32"/>
                      <a:pt x="2" y="31"/>
                    </a:cubicBezTo>
                    <a:cubicBezTo>
                      <a:pt x="2" y="31"/>
                      <a:pt x="2" y="26"/>
                      <a:pt x="2" y="24"/>
                    </a:cubicBezTo>
                    <a:cubicBezTo>
                      <a:pt x="5" y="26"/>
                      <a:pt x="12" y="27"/>
                      <a:pt x="18" y="27"/>
                    </a:cubicBezTo>
                    <a:cubicBezTo>
                      <a:pt x="19" y="27"/>
                      <a:pt x="22" y="27"/>
                      <a:pt x="23" y="27"/>
                    </a:cubicBezTo>
                    <a:cubicBezTo>
                      <a:pt x="24" y="27"/>
                      <a:pt x="28" y="27"/>
                      <a:pt x="28" y="27"/>
                    </a:cubicBezTo>
                    <a:cubicBezTo>
                      <a:pt x="34" y="27"/>
                      <a:pt x="41" y="26"/>
                      <a:pt x="44" y="24"/>
                    </a:cubicBezTo>
                    <a:cubicBezTo>
                      <a:pt x="44" y="26"/>
                      <a:pt x="44" y="31"/>
                      <a:pt x="44" y="31"/>
                    </a:cubicBezTo>
                    <a:cubicBezTo>
                      <a:pt x="44" y="32"/>
                      <a:pt x="37" y="34"/>
                      <a:pt x="23" y="34"/>
                    </a:cubicBezTo>
                    <a:close/>
                    <a:moveTo>
                      <a:pt x="23" y="26"/>
                    </a:moveTo>
                    <a:cubicBezTo>
                      <a:pt x="9" y="26"/>
                      <a:pt x="2" y="23"/>
                      <a:pt x="2" y="22"/>
                    </a:cubicBezTo>
                    <a:cubicBezTo>
                      <a:pt x="2" y="22"/>
                      <a:pt x="2" y="18"/>
                      <a:pt x="2" y="16"/>
                    </a:cubicBezTo>
                    <a:cubicBezTo>
                      <a:pt x="5" y="17"/>
                      <a:pt x="12" y="18"/>
                      <a:pt x="18" y="19"/>
                    </a:cubicBezTo>
                    <a:cubicBezTo>
                      <a:pt x="19" y="19"/>
                      <a:pt x="22" y="19"/>
                      <a:pt x="23" y="19"/>
                    </a:cubicBezTo>
                    <a:cubicBezTo>
                      <a:pt x="24" y="19"/>
                      <a:pt x="28" y="19"/>
                      <a:pt x="28" y="19"/>
                    </a:cubicBezTo>
                    <a:cubicBezTo>
                      <a:pt x="34" y="18"/>
                      <a:pt x="41" y="17"/>
                      <a:pt x="44" y="16"/>
                    </a:cubicBezTo>
                    <a:cubicBezTo>
                      <a:pt x="44" y="18"/>
                      <a:pt x="44" y="22"/>
                      <a:pt x="44" y="22"/>
                    </a:cubicBezTo>
                    <a:cubicBezTo>
                      <a:pt x="44" y="23"/>
                      <a:pt x="37" y="26"/>
                      <a:pt x="23" y="26"/>
                    </a:cubicBezTo>
                    <a:close/>
                    <a:moveTo>
                      <a:pt x="23" y="17"/>
                    </a:moveTo>
                    <a:cubicBezTo>
                      <a:pt x="9" y="17"/>
                      <a:pt x="2" y="15"/>
                      <a:pt x="2" y="14"/>
                    </a:cubicBezTo>
                    <a:cubicBezTo>
                      <a:pt x="2" y="14"/>
                      <a:pt x="2" y="9"/>
                      <a:pt x="2" y="7"/>
                    </a:cubicBezTo>
                    <a:cubicBezTo>
                      <a:pt x="5" y="9"/>
                      <a:pt x="12" y="10"/>
                      <a:pt x="18" y="10"/>
                    </a:cubicBezTo>
                    <a:cubicBezTo>
                      <a:pt x="19" y="10"/>
                      <a:pt x="21" y="10"/>
                      <a:pt x="21" y="10"/>
                    </a:cubicBezTo>
                    <a:cubicBezTo>
                      <a:pt x="22" y="10"/>
                      <a:pt x="27" y="10"/>
                      <a:pt x="27" y="10"/>
                    </a:cubicBezTo>
                    <a:cubicBezTo>
                      <a:pt x="27" y="10"/>
                      <a:pt x="28" y="10"/>
                      <a:pt x="28" y="10"/>
                    </a:cubicBezTo>
                    <a:cubicBezTo>
                      <a:pt x="34" y="10"/>
                      <a:pt x="41" y="9"/>
                      <a:pt x="44" y="7"/>
                    </a:cubicBezTo>
                    <a:cubicBezTo>
                      <a:pt x="44" y="9"/>
                      <a:pt x="44" y="14"/>
                      <a:pt x="44" y="14"/>
                    </a:cubicBezTo>
                    <a:cubicBezTo>
                      <a:pt x="44" y="15"/>
                      <a:pt x="37" y="17"/>
                      <a:pt x="23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7" name="Oval 419" descr="© INSCALE GmbH, 21.06.2010"/>
              <p:cNvSpPr>
                <a:spLocks noChangeArrowheads="1"/>
              </p:cNvSpPr>
              <p:nvPr/>
            </p:nvSpPr>
            <p:spPr bwMode="auto">
              <a:xfrm>
                <a:off x="4168" y="1315"/>
                <a:ext cx="116" cy="11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8" name="Oval 420" descr="© INSCALE GmbH, 21.06.2010"/>
              <p:cNvSpPr>
                <a:spLocks noChangeArrowheads="1"/>
              </p:cNvSpPr>
              <p:nvPr/>
            </p:nvSpPr>
            <p:spPr bwMode="auto">
              <a:xfrm>
                <a:off x="4172" y="1318"/>
                <a:ext cx="109" cy="109"/>
              </a:xfrm>
              <a:prstGeom prst="ellipse">
                <a:avLst/>
              </a:prstGeom>
              <a:solidFill>
                <a:srgbClr val="666666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9" name="Freeform 421" descr="© INSCALE GmbH, 21.06.2010"/>
              <p:cNvSpPr>
                <a:spLocks noEditPoints="1"/>
              </p:cNvSpPr>
              <p:nvPr/>
            </p:nvSpPr>
            <p:spPr bwMode="auto">
              <a:xfrm>
                <a:off x="4180" y="1326"/>
                <a:ext cx="93" cy="93"/>
              </a:xfrm>
              <a:custGeom>
                <a:avLst/>
                <a:gdLst>
                  <a:gd name="T0" fmla="*/ 0 w 35"/>
                  <a:gd name="T1" fmla="*/ 45 h 35"/>
                  <a:gd name="T2" fmla="*/ 45 w 35"/>
                  <a:gd name="T3" fmla="*/ 93 h 35"/>
                  <a:gd name="T4" fmla="*/ 93 w 35"/>
                  <a:gd name="T5" fmla="*/ 45 h 35"/>
                  <a:gd name="T6" fmla="*/ 45 w 35"/>
                  <a:gd name="T7" fmla="*/ 0 h 35"/>
                  <a:gd name="T8" fmla="*/ 0 w 35"/>
                  <a:gd name="T9" fmla="*/ 45 h 35"/>
                  <a:gd name="T10" fmla="*/ 3 w 35"/>
                  <a:gd name="T11" fmla="*/ 45 h 35"/>
                  <a:gd name="T12" fmla="*/ 45 w 35"/>
                  <a:gd name="T13" fmla="*/ 3 h 35"/>
                  <a:gd name="T14" fmla="*/ 90 w 35"/>
                  <a:gd name="T15" fmla="*/ 45 h 35"/>
                  <a:gd name="T16" fmla="*/ 45 w 35"/>
                  <a:gd name="T17" fmla="*/ 90 h 35"/>
                  <a:gd name="T18" fmla="*/ 3 w 35"/>
                  <a:gd name="T19" fmla="*/ 45 h 3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35"/>
                  <a:gd name="T31" fmla="*/ 0 h 35"/>
                  <a:gd name="T32" fmla="*/ 35 w 35"/>
                  <a:gd name="T33" fmla="*/ 35 h 35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35" h="35">
                    <a:moveTo>
                      <a:pt x="0" y="17"/>
                    </a:moveTo>
                    <a:cubicBezTo>
                      <a:pt x="0" y="27"/>
                      <a:pt x="8" y="35"/>
                      <a:pt x="17" y="35"/>
                    </a:cubicBezTo>
                    <a:cubicBezTo>
                      <a:pt x="27" y="35"/>
                      <a:pt x="35" y="27"/>
                      <a:pt x="35" y="17"/>
                    </a:cubicBezTo>
                    <a:cubicBezTo>
                      <a:pt x="35" y="8"/>
                      <a:pt x="2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lose/>
                    <a:moveTo>
                      <a:pt x="1" y="17"/>
                    </a:moveTo>
                    <a:cubicBezTo>
                      <a:pt x="1" y="8"/>
                      <a:pt x="8" y="1"/>
                      <a:pt x="17" y="1"/>
                    </a:cubicBezTo>
                    <a:cubicBezTo>
                      <a:pt x="27" y="1"/>
                      <a:pt x="34" y="8"/>
                      <a:pt x="34" y="17"/>
                    </a:cubicBezTo>
                    <a:cubicBezTo>
                      <a:pt x="34" y="27"/>
                      <a:pt x="27" y="34"/>
                      <a:pt x="17" y="34"/>
                    </a:cubicBezTo>
                    <a:cubicBezTo>
                      <a:pt x="8" y="34"/>
                      <a:pt x="1" y="27"/>
                      <a:pt x="1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30" name="Freeform 422" descr="© INSCALE GmbH, 21.06.2010"/>
              <p:cNvSpPr>
                <a:spLocks/>
              </p:cNvSpPr>
              <p:nvPr/>
            </p:nvSpPr>
            <p:spPr bwMode="auto">
              <a:xfrm>
                <a:off x="4201" y="1376"/>
                <a:ext cx="35" cy="5"/>
              </a:xfrm>
              <a:custGeom>
                <a:avLst/>
                <a:gdLst>
                  <a:gd name="T0" fmla="*/ 35 w 13"/>
                  <a:gd name="T1" fmla="*/ 0 h 2"/>
                  <a:gd name="T2" fmla="*/ 35 w 13"/>
                  <a:gd name="T3" fmla="*/ 0 h 2"/>
                  <a:gd name="T4" fmla="*/ 35 w 13"/>
                  <a:gd name="T5" fmla="*/ 3 h 2"/>
                  <a:gd name="T6" fmla="*/ 35 w 13"/>
                  <a:gd name="T7" fmla="*/ 5 h 2"/>
                  <a:gd name="T8" fmla="*/ 0 w 13"/>
                  <a:gd name="T9" fmla="*/ 5 h 2"/>
                  <a:gd name="T10" fmla="*/ 0 w 13"/>
                  <a:gd name="T11" fmla="*/ 3 h 2"/>
                  <a:gd name="T12" fmla="*/ 0 w 13"/>
                  <a:gd name="T13" fmla="*/ 0 h 2"/>
                  <a:gd name="T14" fmla="*/ 0 w 13"/>
                  <a:gd name="T15" fmla="*/ 0 h 2"/>
                  <a:gd name="T16" fmla="*/ 35 w 13"/>
                  <a:gd name="T17" fmla="*/ 0 h 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2"/>
                  <a:gd name="T29" fmla="*/ 13 w 13"/>
                  <a:gd name="T30" fmla="*/ 2 h 2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2"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2"/>
                      <a:pt x="13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31" name="Freeform 423" descr="© INSCALE GmbH, 21.06.2010"/>
              <p:cNvSpPr>
                <a:spLocks/>
              </p:cNvSpPr>
              <p:nvPr/>
            </p:nvSpPr>
            <p:spPr bwMode="auto">
              <a:xfrm>
                <a:off x="4201" y="1371"/>
                <a:ext cx="35" cy="2"/>
              </a:xfrm>
              <a:custGeom>
                <a:avLst/>
                <a:gdLst>
                  <a:gd name="T0" fmla="*/ 35 w 13"/>
                  <a:gd name="T1" fmla="*/ 0 h 1"/>
                  <a:gd name="T2" fmla="*/ 35 w 13"/>
                  <a:gd name="T3" fmla="*/ 0 h 1"/>
                  <a:gd name="T4" fmla="*/ 35 w 13"/>
                  <a:gd name="T5" fmla="*/ 2 h 1"/>
                  <a:gd name="T6" fmla="*/ 35 w 13"/>
                  <a:gd name="T7" fmla="*/ 2 h 1"/>
                  <a:gd name="T8" fmla="*/ 0 w 13"/>
                  <a:gd name="T9" fmla="*/ 2 h 1"/>
                  <a:gd name="T10" fmla="*/ 0 w 13"/>
                  <a:gd name="T11" fmla="*/ 2 h 1"/>
                  <a:gd name="T12" fmla="*/ 0 w 13"/>
                  <a:gd name="T13" fmla="*/ 0 h 1"/>
                  <a:gd name="T14" fmla="*/ 0 w 13"/>
                  <a:gd name="T15" fmla="*/ 0 h 1"/>
                  <a:gd name="T16" fmla="*/ 35 w 13"/>
                  <a:gd name="T17" fmla="*/ 0 h 1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3"/>
                  <a:gd name="T28" fmla="*/ 0 h 1"/>
                  <a:gd name="T29" fmla="*/ 13 w 13"/>
                  <a:gd name="T30" fmla="*/ 1 h 1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3" h="1">
                    <a:moveTo>
                      <a:pt x="13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32" name="Freeform 424" descr="© INSCALE GmbH, 21.06.2010"/>
              <p:cNvSpPr>
                <a:spLocks/>
              </p:cNvSpPr>
              <p:nvPr/>
            </p:nvSpPr>
            <p:spPr bwMode="auto">
              <a:xfrm>
                <a:off x="4205" y="1350"/>
                <a:ext cx="33" cy="50"/>
              </a:xfrm>
              <a:custGeom>
                <a:avLst/>
                <a:gdLst>
                  <a:gd name="T0" fmla="*/ 25 w 13"/>
                  <a:gd name="T1" fmla="*/ 39 h 19"/>
                  <a:gd name="T2" fmla="*/ 10 w 13"/>
                  <a:gd name="T3" fmla="*/ 26 h 19"/>
                  <a:gd name="T4" fmla="*/ 25 w 13"/>
                  <a:gd name="T5" fmla="*/ 11 h 19"/>
                  <a:gd name="T6" fmla="*/ 33 w 13"/>
                  <a:gd name="T7" fmla="*/ 13 h 19"/>
                  <a:gd name="T8" fmla="*/ 33 w 13"/>
                  <a:gd name="T9" fmla="*/ 3 h 19"/>
                  <a:gd name="T10" fmla="*/ 25 w 13"/>
                  <a:gd name="T11" fmla="*/ 0 h 19"/>
                  <a:gd name="T12" fmla="*/ 0 w 13"/>
                  <a:gd name="T13" fmla="*/ 26 h 19"/>
                  <a:gd name="T14" fmla="*/ 25 w 13"/>
                  <a:gd name="T15" fmla="*/ 50 h 19"/>
                  <a:gd name="T16" fmla="*/ 33 w 13"/>
                  <a:gd name="T17" fmla="*/ 50 h 19"/>
                  <a:gd name="T18" fmla="*/ 33 w 13"/>
                  <a:gd name="T19" fmla="*/ 37 h 19"/>
                  <a:gd name="T20" fmla="*/ 25 w 13"/>
                  <a:gd name="T21" fmla="*/ 39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3"/>
                  <a:gd name="T34" fmla="*/ 0 h 19"/>
                  <a:gd name="T35" fmla="*/ 13 w 13"/>
                  <a:gd name="T36" fmla="*/ 19 h 19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3" h="19">
                    <a:moveTo>
                      <a:pt x="10" y="15"/>
                    </a:moveTo>
                    <a:cubicBezTo>
                      <a:pt x="7" y="15"/>
                      <a:pt x="4" y="13"/>
                      <a:pt x="4" y="10"/>
                    </a:cubicBezTo>
                    <a:cubicBezTo>
                      <a:pt x="4" y="7"/>
                      <a:pt x="7" y="4"/>
                      <a:pt x="10" y="4"/>
                    </a:cubicBezTo>
                    <a:cubicBezTo>
                      <a:pt x="11" y="4"/>
                      <a:pt x="12" y="5"/>
                      <a:pt x="13" y="5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5"/>
                      <a:pt x="4" y="19"/>
                      <a:pt x="10" y="19"/>
                    </a:cubicBezTo>
                    <a:cubicBezTo>
                      <a:pt x="11" y="19"/>
                      <a:pt x="12" y="19"/>
                      <a:pt x="13" y="19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2" y="15"/>
                      <a:pt x="11" y="15"/>
                      <a:pt x="10" y="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9382556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hu-HU" altLang="hu-HU" sz="2200" cap="none" dirty="0" smtClean="0"/>
              <a:t>TOPLIGÁSOK BULVÁR KATEGÓRIÁBAN</a:t>
            </a:r>
            <a:br>
              <a:rPr lang="hu-HU" altLang="hu-HU" sz="2200" cap="none" dirty="0" smtClean="0"/>
            </a:br>
            <a:r>
              <a:rPr lang="hu-HU" altLang="hu-HU" sz="2200" cap="none" dirty="0" smtClean="0"/>
              <a:t>MAGYARORSZÁG</a:t>
            </a:r>
          </a:p>
        </p:txBody>
      </p:sp>
      <p:graphicFrame>
        <p:nvGraphicFramePr>
          <p:cNvPr id="82947" name="Chart 5"/>
          <p:cNvGraphicFramePr>
            <a:graphicFrameLocks/>
          </p:cNvGraphicFramePr>
          <p:nvPr/>
        </p:nvGraphicFramePr>
        <p:xfrm>
          <a:off x="-50800" y="787400"/>
          <a:ext cx="92456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r:id="rId4" imgW="9242337" imgH="5358848" progId="Excel.Chart.8">
                  <p:embed/>
                </p:oleObj>
              </mc:Choice>
              <mc:Fallback>
                <p:oleObj r:id="rId4" imgW="9242337" imgH="5358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87400"/>
                        <a:ext cx="92456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Szövegdoboz 15"/>
          <p:cNvSpPr txBox="1">
            <a:spLocks noChangeArrowheads="1"/>
          </p:cNvSpPr>
          <p:nvPr/>
        </p:nvSpPr>
        <p:spPr bwMode="auto">
          <a:xfrm>
            <a:off x="5181600" y="6211888"/>
            <a:ext cx="302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gemiusExplorer, 15+ éves hazai internetezők</a:t>
            </a:r>
          </a:p>
        </p:txBody>
      </p:sp>
      <p:grpSp>
        <p:nvGrpSpPr>
          <p:cNvPr id="51" name="Group 302" descr="© INSCALE GmbH, 21.06.2010"/>
          <p:cNvGrpSpPr>
            <a:grpSpLocks/>
          </p:cNvGrpSpPr>
          <p:nvPr/>
        </p:nvGrpSpPr>
        <p:grpSpPr bwMode="auto">
          <a:xfrm>
            <a:off x="114300" y="127948"/>
            <a:ext cx="1181100" cy="1181100"/>
            <a:chOff x="3589" y="2839"/>
            <a:chExt cx="744" cy="744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52" name="Group 301"/>
            <p:cNvGrpSpPr>
              <a:grpSpLocks/>
            </p:cNvGrpSpPr>
            <p:nvPr/>
          </p:nvGrpSpPr>
          <p:grpSpPr bwMode="auto">
            <a:xfrm>
              <a:off x="3589" y="2839"/>
              <a:ext cx="744" cy="744"/>
              <a:chOff x="3589" y="2839"/>
              <a:chExt cx="744" cy="744"/>
            </a:xfrm>
          </p:grpSpPr>
          <p:sp>
            <p:nvSpPr>
              <p:cNvPr id="57" name="AutoShape 151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589" y="2839"/>
                <a:ext cx="744" cy="744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58" name="AutoShape 15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27" y="2877"/>
                <a:ext cx="666" cy="666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59" name="AutoShape 153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4" y="2904"/>
                <a:ext cx="612" cy="612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60" name="AutoShape 154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4" y="2904"/>
                <a:ext cx="612" cy="31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53" name="Group 300"/>
            <p:cNvGrpSpPr>
              <a:grpSpLocks/>
            </p:cNvGrpSpPr>
            <p:nvPr/>
          </p:nvGrpSpPr>
          <p:grpSpPr bwMode="auto">
            <a:xfrm>
              <a:off x="3667" y="3053"/>
              <a:ext cx="588" cy="316"/>
              <a:chOff x="3667" y="3053"/>
              <a:chExt cx="588" cy="316"/>
            </a:xfrm>
          </p:grpSpPr>
          <p:sp>
            <p:nvSpPr>
              <p:cNvPr id="54" name="Freeform 156" descr="© INSCALE GmbH, 21.06.2010"/>
              <p:cNvSpPr>
                <a:spLocks noChangeAspect="1"/>
              </p:cNvSpPr>
              <p:nvPr/>
            </p:nvSpPr>
            <p:spPr bwMode="gray">
              <a:xfrm>
                <a:off x="3667" y="3053"/>
                <a:ext cx="394" cy="316"/>
              </a:xfrm>
              <a:custGeom>
                <a:avLst/>
                <a:gdLst>
                  <a:gd name="T0" fmla="*/ 394 w 308"/>
                  <a:gd name="T1" fmla="*/ 130 h 248"/>
                  <a:gd name="T2" fmla="*/ 197 w 308"/>
                  <a:gd name="T3" fmla="*/ 0 h 248"/>
                  <a:gd name="T4" fmla="*/ 0 w 308"/>
                  <a:gd name="T5" fmla="*/ 130 h 248"/>
                  <a:gd name="T6" fmla="*/ 197 w 308"/>
                  <a:gd name="T7" fmla="*/ 259 h 248"/>
                  <a:gd name="T8" fmla="*/ 202 w 308"/>
                  <a:gd name="T9" fmla="*/ 259 h 248"/>
                  <a:gd name="T10" fmla="*/ 187 w 308"/>
                  <a:gd name="T11" fmla="*/ 310 h 248"/>
                  <a:gd name="T12" fmla="*/ 252 w 308"/>
                  <a:gd name="T13" fmla="*/ 254 h 248"/>
                  <a:gd name="T14" fmla="*/ 394 w 308"/>
                  <a:gd name="T15" fmla="*/ 130 h 24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08"/>
                  <a:gd name="T25" fmla="*/ 0 h 248"/>
                  <a:gd name="T26" fmla="*/ 308 w 308"/>
                  <a:gd name="T27" fmla="*/ 248 h 24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08" h="248">
                    <a:moveTo>
                      <a:pt x="308" y="102"/>
                    </a:moveTo>
                    <a:cubicBezTo>
                      <a:pt x="308" y="46"/>
                      <a:pt x="239" y="0"/>
                      <a:pt x="154" y="0"/>
                    </a:cubicBezTo>
                    <a:cubicBezTo>
                      <a:pt x="69" y="0"/>
                      <a:pt x="0" y="46"/>
                      <a:pt x="0" y="102"/>
                    </a:cubicBezTo>
                    <a:cubicBezTo>
                      <a:pt x="0" y="158"/>
                      <a:pt x="69" y="203"/>
                      <a:pt x="154" y="203"/>
                    </a:cubicBezTo>
                    <a:cubicBezTo>
                      <a:pt x="155" y="203"/>
                      <a:pt x="157" y="203"/>
                      <a:pt x="158" y="203"/>
                    </a:cubicBezTo>
                    <a:cubicBezTo>
                      <a:pt x="147" y="226"/>
                      <a:pt x="129" y="248"/>
                      <a:pt x="146" y="243"/>
                    </a:cubicBezTo>
                    <a:cubicBezTo>
                      <a:pt x="164" y="239"/>
                      <a:pt x="188" y="219"/>
                      <a:pt x="197" y="199"/>
                    </a:cubicBezTo>
                    <a:cubicBezTo>
                      <a:pt x="261" y="187"/>
                      <a:pt x="308" y="148"/>
                      <a:pt x="308" y="1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55" name="Freeform 157" descr="© INSCALE GmbH, 21.06.2010"/>
              <p:cNvSpPr>
                <a:spLocks noChangeAspect="1"/>
              </p:cNvSpPr>
              <p:nvPr/>
            </p:nvSpPr>
            <p:spPr bwMode="gray">
              <a:xfrm>
                <a:off x="3929" y="3110"/>
                <a:ext cx="322" cy="258"/>
              </a:xfrm>
              <a:custGeom>
                <a:avLst/>
                <a:gdLst>
                  <a:gd name="T0" fmla="*/ 0 w 252"/>
                  <a:gd name="T1" fmla="*/ 106 h 202"/>
                  <a:gd name="T2" fmla="*/ 161 w 252"/>
                  <a:gd name="T3" fmla="*/ 0 h 202"/>
                  <a:gd name="T4" fmla="*/ 322 w 252"/>
                  <a:gd name="T5" fmla="*/ 106 h 202"/>
                  <a:gd name="T6" fmla="*/ 161 w 252"/>
                  <a:gd name="T7" fmla="*/ 212 h 202"/>
                  <a:gd name="T8" fmla="*/ 157 w 252"/>
                  <a:gd name="T9" fmla="*/ 212 h 202"/>
                  <a:gd name="T10" fmla="*/ 169 w 252"/>
                  <a:gd name="T11" fmla="*/ 253 h 202"/>
                  <a:gd name="T12" fmla="*/ 116 w 252"/>
                  <a:gd name="T13" fmla="*/ 207 h 202"/>
                  <a:gd name="T14" fmla="*/ 0 w 252"/>
                  <a:gd name="T15" fmla="*/ 106 h 20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52"/>
                  <a:gd name="T25" fmla="*/ 0 h 202"/>
                  <a:gd name="T26" fmla="*/ 252 w 252"/>
                  <a:gd name="T27" fmla="*/ 202 h 20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52" h="202">
                    <a:moveTo>
                      <a:pt x="0" y="83"/>
                    </a:moveTo>
                    <a:cubicBezTo>
                      <a:pt x="0" y="37"/>
                      <a:pt x="57" y="0"/>
                      <a:pt x="126" y="0"/>
                    </a:cubicBezTo>
                    <a:cubicBezTo>
                      <a:pt x="196" y="0"/>
                      <a:pt x="252" y="37"/>
                      <a:pt x="252" y="83"/>
                    </a:cubicBezTo>
                    <a:cubicBezTo>
                      <a:pt x="252" y="129"/>
                      <a:pt x="196" y="166"/>
                      <a:pt x="126" y="166"/>
                    </a:cubicBezTo>
                    <a:cubicBezTo>
                      <a:pt x="125" y="166"/>
                      <a:pt x="124" y="166"/>
                      <a:pt x="123" y="166"/>
                    </a:cubicBezTo>
                    <a:cubicBezTo>
                      <a:pt x="132" y="184"/>
                      <a:pt x="147" y="202"/>
                      <a:pt x="132" y="198"/>
                    </a:cubicBezTo>
                    <a:cubicBezTo>
                      <a:pt x="118" y="195"/>
                      <a:pt x="98" y="179"/>
                      <a:pt x="91" y="162"/>
                    </a:cubicBezTo>
                    <a:cubicBezTo>
                      <a:pt x="39" y="152"/>
                      <a:pt x="0" y="121"/>
                      <a:pt x="0" y="8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56" name="Freeform 158" descr="© INSCALE GmbH, 21.06.2010"/>
              <p:cNvSpPr>
                <a:spLocks noChangeAspect="1" noEditPoints="1"/>
              </p:cNvSpPr>
              <p:nvPr/>
            </p:nvSpPr>
            <p:spPr bwMode="gray">
              <a:xfrm>
                <a:off x="3927" y="3107"/>
                <a:ext cx="328" cy="261"/>
              </a:xfrm>
              <a:custGeom>
                <a:avLst/>
                <a:gdLst>
                  <a:gd name="T0" fmla="*/ 0 w 256"/>
                  <a:gd name="T1" fmla="*/ 109 h 204"/>
                  <a:gd name="T2" fmla="*/ 118 w 256"/>
                  <a:gd name="T3" fmla="*/ 212 h 204"/>
                  <a:gd name="T4" fmla="*/ 172 w 256"/>
                  <a:gd name="T5" fmla="*/ 260 h 204"/>
                  <a:gd name="T6" fmla="*/ 182 w 256"/>
                  <a:gd name="T7" fmla="*/ 257 h 204"/>
                  <a:gd name="T8" fmla="*/ 183 w 256"/>
                  <a:gd name="T9" fmla="*/ 255 h 204"/>
                  <a:gd name="T10" fmla="*/ 173 w 256"/>
                  <a:gd name="T11" fmla="*/ 233 h 204"/>
                  <a:gd name="T12" fmla="*/ 165 w 256"/>
                  <a:gd name="T13" fmla="*/ 218 h 204"/>
                  <a:gd name="T14" fmla="*/ 328 w 256"/>
                  <a:gd name="T15" fmla="*/ 109 h 204"/>
                  <a:gd name="T16" fmla="*/ 164 w 256"/>
                  <a:gd name="T17" fmla="*/ 0 h 204"/>
                  <a:gd name="T18" fmla="*/ 0 w 256"/>
                  <a:gd name="T19" fmla="*/ 109 h 204"/>
                  <a:gd name="T20" fmla="*/ 173 w 256"/>
                  <a:gd name="T21" fmla="*/ 253 h 204"/>
                  <a:gd name="T22" fmla="*/ 122 w 256"/>
                  <a:gd name="T23" fmla="*/ 210 h 204"/>
                  <a:gd name="T24" fmla="*/ 122 w 256"/>
                  <a:gd name="T25" fmla="*/ 207 h 204"/>
                  <a:gd name="T26" fmla="*/ 119 w 256"/>
                  <a:gd name="T27" fmla="*/ 207 h 204"/>
                  <a:gd name="T28" fmla="*/ 6 w 256"/>
                  <a:gd name="T29" fmla="*/ 109 h 204"/>
                  <a:gd name="T30" fmla="*/ 164 w 256"/>
                  <a:gd name="T31" fmla="*/ 5 h 204"/>
                  <a:gd name="T32" fmla="*/ 323 w 256"/>
                  <a:gd name="T33" fmla="*/ 109 h 204"/>
                  <a:gd name="T34" fmla="*/ 164 w 256"/>
                  <a:gd name="T35" fmla="*/ 212 h 204"/>
                  <a:gd name="T36" fmla="*/ 156 w 256"/>
                  <a:gd name="T37" fmla="*/ 211 h 204"/>
                  <a:gd name="T38" fmla="*/ 158 w 256"/>
                  <a:gd name="T39" fmla="*/ 216 h 204"/>
                  <a:gd name="T40" fmla="*/ 169 w 256"/>
                  <a:gd name="T41" fmla="*/ 237 h 204"/>
                  <a:gd name="T42" fmla="*/ 177 w 256"/>
                  <a:gd name="T43" fmla="*/ 253 h 204"/>
                  <a:gd name="T44" fmla="*/ 177 w 256"/>
                  <a:gd name="T45" fmla="*/ 255 h 204"/>
                  <a:gd name="T46" fmla="*/ 173 w 256"/>
                  <a:gd name="T47" fmla="*/ 253 h 204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56"/>
                  <a:gd name="T73" fmla="*/ 0 h 204"/>
                  <a:gd name="T74" fmla="*/ 256 w 256"/>
                  <a:gd name="T75" fmla="*/ 204 h 204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56" h="204">
                    <a:moveTo>
                      <a:pt x="0" y="85"/>
                    </a:moveTo>
                    <a:cubicBezTo>
                      <a:pt x="0" y="122"/>
                      <a:pt x="38" y="156"/>
                      <a:pt x="92" y="166"/>
                    </a:cubicBezTo>
                    <a:cubicBezTo>
                      <a:pt x="99" y="182"/>
                      <a:pt x="118" y="199"/>
                      <a:pt x="134" y="203"/>
                    </a:cubicBezTo>
                    <a:cubicBezTo>
                      <a:pt x="136" y="203"/>
                      <a:pt x="140" y="204"/>
                      <a:pt x="142" y="201"/>
                    </a:cubicBezTo>
                    <a:cubicBezTo>
                      <a:pt x="142" y="201"/>
                      <a:pt x="143" y="200"/>
                      <a:pt x="143" y="199"/>
                    </a:cubicBezTo>
                    <a:cubicBezTo>
                      <a:pt x="143" y="195"/>
                      <a:pt x="140" y="190"/>
                      <a:pt x="135" y="182"/>
                    </a:cubicBezTo>
                    <a:cubicBezTo>
                      <a:pt x="135" y="182"/>
                      <a:pt x="131" y="174"/>
                      <a:pt x="129" y="170"/>
                    </a:cubicBezTo>
                    <a:cubicBezTo>
                      <a:pt x="199" y="170"/>
                      <a:pt x="256" y="132"/>
                      <a:pt x="256" y="85"/>
                    </a:cubicBezTo>
                    <a:cubicBezTo>
                      <a:pt x="256" y="38"/>
                      <a:pt x="199" y="0"/>
                      <a:pt x="128" y="0"/>
                    </a:cubicBezTo>
                    <a:cubicBezTo>
                      <a:pt x="58" y="0"/>
                      <a:pt x="0" y="38"/>
                      <a:pt x="0" y="85"/>
                    </a:cubicBezTo>
                    <a:close/>
                    <a:moveTo>
                      <a:pt x="135" y="198"/>
                    </a:moveTo>
                    <a:cubicBezTo>
                      <a:pt x="122" y="195"/>
                      <a:pt x="102" y="180"/>
                      <a:pt x="95" y="164"/>
                    </a:cubicBezTo>
                    <a:cubicBezTo>
                      <a:pt x="95" y="162"/>
                      <a:pt x="95" y="162"/>
                      <a:pt x="95" y="162"/>
                    </a:cubicBezTo>
                    <a:cubicBezTo>
                      <a:pt x="93" y="162"/>
                      <a:pt x="93" y="162"/>
                      <a:pt x="93" y="162"/>
                    </a:cubicBezTo>
                    <a:cubicBezTo>
                      <a:pt x="41" y="152"/>
                      <a:pt x="5" y="120"/>
                      <a:pt x="5" y="85"/>
                    </a:cubicBezTo>
                    <a:cubicBezTo>
                      <a:pt x="5" y="40"/>
                      <a:pt x="60" y="4"/>
                      <a:pt x="128" y="4"/>
                    </a:cubicBezTo>
                    <a:cubicBezTo>
                      <a:pt x="196" y="4"/>
                      <a:pt x="252" y="40"/>
                      <a:pt x="252" y="85"/>
                    </a:cubicBezTo>
                    <a:cubicBezTo>
                      <a:pt x="252" y="129"/>
                      <a:pt x="196" y="166"/>
                      <a:pt x="128" y="166"/>
                    </a:cubicBezTo>
                    <a:cubicBezTo>
                      <a:pt x="122" y="165"/>
                      <a:pt x="122" y="165"/>
                      <a:pt x="122" y="165"/>
                    </a:cubicBezTo>
                    <a:cubicBezTo>
                      <a:pt x="123" y="169"/>
                      <a:pt x="123" y="169"/>
                      <a:pt x="123" y="169"/>
                    </a:cubicBezTo>
                    <a:cubicBezTo>
                      <a:pt x="132" y="185"/>
                      <a:pt x="132" y="185"/>
                      <a:pt x="132" y="185"/>
                    </a:cubicBezTo>
                    <a:cubicBezTo>
                      <a:pt x="134" y="190"/>
                      <a:pt x="138" y="196"/>
                      <a:pt x="138" y="198"/>
                    </a:cubicBezTo>
                    <a:cubicBezTo>
                      <a:pt x="138" y="199"/>
                      <a:pt x="138" y="199"/>
                      <a:pt x="138" y="199"/>
                    </a:cubicBezTo>
                    <a:cubicBezTo>
                      <a:pt x="138" y="199"/>
                      <a:pt x="135" y="198"/>
                      <a:pt x="135" y="19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412741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/>
          <p:cNvSpPr/>
          <p:nvPr/>
        </p:nvSpPr>
        <p:spPr>
          <a:xfrm>
            <a:off x="4430168" y="103363"/>
            <a:ext cx="4631930" cy="32221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71667" y="2634359"/>
            <a:ext cx="2790431" cy="4121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104704" y="3325483"/>
            <a:ext cx="8931208" cy="343086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 rot="16200000">
            <a:off x="4510285" y="-1156516"/>
            <a:ext cx="108001" cy="907200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322168" y="34803"/>
            <a:ext cx="108000" cy="3290680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23374" y="19510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4918124" y="3325482"/>
            <a:ext cx="108000" cy="3450395"/>
          </a:xfrm>
          <a:prstGeom prst="rect">
            <a:avLst/>
          </a:prstGeom>
          <a:solidFill>
            <a:srgbClr val="EA4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" name="Group 61"/>
          <p:cNvGrpSpPr/>
          <p:nvPr/>
        </p:nvGrpSpPr>
        <p:grpSpPr>
          <a:xfrm>
            <a:off x="-9814" y="-11651"/>
            <a:ext cx="9180000" cy="6875999"/>
            <a:chOff x="-9814" y="-11651"/>
            <a:chExt cx="9180000" cy="6875999"/>
          </a:xfrm>
          <a:solidFill>
            <a:srgbClr val="EA4F00"/>
          </a:solidFill>
        </p:grpSpPr>
        <p:sp>
          <p:nvSpPr>
            <p:cNvPr id="63" name="Rectangle 62"/>
            <p:cNvSpPr/>
            <p:nvPr/>
          </p:nvSpPr>
          <p:spPr>
            <a:xfrm rot="16200000">
              <a:off x="4517993" y="-4522638"/>
              <a:ext cx="108000" cy="9144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 rot="16200000">
              <a:off x="4526186" y="2220348"/>
              <a:ext cx="108000" cy="918000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Rectangle 65"/>
            <p:cNvSpPr/>
            <p:nvPr/>
          </p:nvSpPr>
          <p:spPr>
            <a:xfrm>
              <a:off x="9062099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-3296" y="-11651"/>
              <a:ext cx="108000" cy="6839998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30" name="Kép 29" descr="mortgage-rat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7568" y="374825"/>
            <a:ext cx="2514600" cy="2733675"/>
          </a:xfrm>
          <a:prstGeom prst="rect">
            <a:avLst/>
          </a:prstGeom>
        </p:spPr>
      </p:pic>
      <p:pic>
        <p:nvPicPr>
          <p:cNvPr id="31" name="Kép 30" descr="img-icons-a-png-crystal-svg-everaldo-1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30169" y="103363"/>
            <a:ext cx="4631930" cy="3190696"/>
          </a:xfrm>
          <a:prstGeom prst="rect">
            <a:avLst/>
          </a:prstGeom>
        </p:spPr>
      </p:pic>
      <p:pic>
        <p:nvPicPr>
          <p:cNvPr id="32" name="Kép 31" descr="money%20rol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082106" y="3540207"/>
            <a:ext cx="2583457" cy="3216140"/>
          </a:xfrm>
          <a:prstGeom prst="rect">
            <a:avLst/>
          </a:prstGeom>
        </p:spPr>
      </p:pic>
      <p:pic>
        <p:nvPicPr>
          <p:cNvPr id="33" name="Kép 32" descr="200px-Wooden_hourglass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27864" y="3540207"/>
            <a:ext cx="1428272" cy="2892250"/>
          </a:xfrm>
          <a:prstGeom prst="rect">
            <a:avLst/>
          </a:prstGeom>
        </p:spPr>
      </p:pic>
      <p:sp>
        <p:nvSpPr>
          <p:cNvPr id="18" name="Rectangle 25"/>
          <p:cNvSpPr/>
          <p:nvPr/>
        </p:nvSpPr>
        <p:spPr>
          <a:xfrm>
            <a:off x="104704" y="103363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PENETRÁCIÓ</a:t>
            </a:r>
            <a:endParaRPr lang="en-US" dirty="0"/>
          </a:p>
        </p:txBody>
      </p:sp>
      <p:sp>
        <p:nvSpPr>
          <p:cNvPr id="19" name="Rectangle 25"/>
          <p:cNvSpPr/>
          <p:nvPr/>
        </p:nvSpPr>
        <p:spPr>
          <a:xfrm>
            <a:off x="6944303" y="103363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TÉMA</a:t>
            </a:r>
            <a:endParaRPr lang="en-US" dirty="0"/>
          </a:p>
        </p:txBody>
      </p:sp>
      <p:sp>
        <p:nvSpPr>
          <p:cNvPr id="20" name="Rectangle 25"/>
          <p:cNvSpPr/>
          <p:nvPr/>
        </p:nvSpPr>
        <p:spPr>
          <a:xfrm>
            <a:off x="104704" y="5974537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KÖLTSÉGEK</a:t>
            </a:r>
            <a:endParaRPr lang="en-US" dirty="0"/>
          </a:p>
        </p:txBody>
      </p:sp>
      <p:sp>
        <p:nvSpPr>
          <p:cNvPr id="21" name="Rectangle 25"/>
          <p:cNvSpPr/>
          <p:nvPr/>
        </p:nvSpPr>
        <p:spPr>
          <a:xfrm>
            <a:off x="6946692" y="5978928"/>
            <a:ext cx="2117796" cy="781810"/>
          </a:xfrm>
          <a:prstGeom prst="rect">
            <a:avLst/>
          </a:prstGeom>
          <a:solidFill>
            <a:srgbClr val="EA4F00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IDŐ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08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  <a:normAutofit fontScale="90000"/>
          </a:bodyPr>
          <a:lstStyle/>
          <a:p>
            <a:pPr>
              <a:defRPr/>
            </a:pPr>
            <a:r>
              <a:rPr lang="hu-HU" altLang="hu-HU" sz="2200" cap="none" dirty="0" smtClean="0"/>
              <a:t>TOPLIGÁSOK SPORT KATEGÓRIÁBAN</a:t>
            </a:r>
            <a:br>
              <a:rPr lang="hu-HU" altLang="hu-HU" sz="2200" cap="none" dirty="0" smtClean="0"/>
            </a:br>
            <a:r>
              <a:rPr lang="hu-HU" altLang="hu-HU" sz="2200" cap="none" dirty="0" smtClean="0"/>
              <a:t>MAGYARORSZÁG</a:t>
            </a:r>
          </a:p>
        </p:txBody>
      </p:sp>
      <p:graphicFrame>
        <p:nvGraphicFramePr>
          <p:cNvPr id="83971" name="Chart 5"/>
          <p:cNvGraphicFramePr>
            <a:graphicFrameLocks/>
          </p:cNvGraphicFramePr>
          <p:nvPr/>
        </p:nvGraphicFramePr>
        <p:xfrm>
          <a:off x="-50800" y="787400"/>
          <a:ext cx="92456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" r:id="rId4" imgW="9242337" imgH="5358848" progId="Excel.Chart.8">
                  <p:embed/>
                </p:oleObj>
              </mc:Choice>
              <mc:Fallback>
                <p:oleObj r:id="rId4" imgW="9242337" imgH="5358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87400"/>
                        <a:ext cx="92456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972" name="Szövegdoboz 15"/>
          <p:cNvSpPr txBox="1">
            <a:spLocks noChangeArrowheads="1"/>
          </p:cNvSpPr>
          <p:nvPr/>
        </p:nvSpPr>
        <p:spPr bwMode="auto">
          <a:xfrm>
            <a:off x="5181600" y="6211888"/>
            <a:ext cx="302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gemiusExplorer, 15+ éves hazai internetezők</a:t>
            </a:r>
          </a:p>
        </p:txBody>
      </p:sp>
      <p:grpSp>
        <p:nvGrpSpPr>
          <p:cNvPr id="8" name="Group 637" descr="© INSCALE GmbH, 21.06.2010"/>
          <p:cNvGrpSpPr>
            <a:grpSpLocks/>
          </p:cNvGrpSpPr>
          <p:nvPr/>
        </p:nvGrpSpPr>
        <p:grpSpPr bwMode="auto">
          <a:xfrm>
            <a:off x="103496" y="116836"/>
            <a:ext cx="1128712" cy="1192212"/>
            <a:chOff x="4713" y="3088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9" name="Group 636"/>
            <p:cNvGrpSpPr>
              <a:grpSpLocks/>
            </p:cNvGrpSpPr>
            <p:nvPr/>
          </p:nvGrpSpPr>
          <p:grpSpPr bwMode="auto">
            <a:xfrm>
              <a:off x="4713" y="3088"/>
              <a:ext cx="567" cy="567"/>
              <a:chOff x="4713" y="3088"/>
              <a:chExt cx="567" cy="567"/>
            </a:xfrm>
          </p:grpSpPr>
          <p:sp>
            <p:nvSpPr>
              <p:cNvPr id="11" name="AutoShape 53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713" y="3088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2" name="AutoShape 53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742" y="3117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3" name="AutoShape 540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762" y="3137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14" name="AutoShape 541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4762" y="3137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10" name="Freeform 542" descr="© INSCALE GmbH, 21.06.2010"/>
            <p:cNvSpPr>
              <a:spLocks noChangeAspect="1" noEditPoints="1"/>
            </p:cNvSpPr>
            <p:nvPr/>
          </p:nvSpPr>
          <p:spPr bwMode="auto">
            <a:xfrm>
              <a:off x="4878" y="3204"/>
              <a:ext cx="237" cy="334"/>
            </a:xfrm>
            <a:custGeom>
              <a:avLst/>
              <a:gdLst>
                <a:gd name="T0" fmla="*/ 218 w 88"/>
                <a:gd name="T1" fmla="*/ 43 h 124"/>
                <a:gd name="T2" fmla="*/ 191 w 88"/>
                <a:gd name="T3" fmla="*/ 35 h 124"/>
                <a:gd name="T4" fmla="*/ 137 w 88"/>
                <a:gd name="T5" fmla="*/ 11 h 124"/>
                <a:gd name="T6" fmla="*/ 129 w 88"/>
                <a:gd name="T7" fmla="*/ 8 h 124"/>
                <a:gd name="T8" fmla="*/ 121 w 88"/>
                <a:gd name="T9" fmla="*/ 0 h 124"/>
                <a:gd name="T10" fmla="*/ 110 w 88"/>
                <a:gd name="T11" fmla="*/ 5 h 124"/>
                <a:gd name="T12" fmla="*/ 110 w 88"/>
                <a:gd name="T13" fmla="*/ 5 h 124"/>
                <a:gd name="T14" fmla="*/ 110 w 88"/>
                <a:gd name="T15" fmla="*/ 8 h 124"/>
                <a:gd name="T16" fmla="*/ 102 w 88"/>
                <a:gd name="T17" fmla="*/ 11 h 124"/>
                <a:gd name="T18" fmla="*/ 46 w 88"/>
                <a:gd name="T19" fmla="*/ 35 h 124"/>
                <a:gd name="T20" fmla="*/ 22 w 88"/>
                <a:gd name="T21" fmla="*/ 43 h 124"/>
                <a:gd name="T22" fmla="*/ 13 w 88"/>
                <a:gd name="T23" fmla="*/ 121 h 124"/>
                <a:gd name="T24" fmla="*/ 65 w 88"/>
                <a:gd name="T25" fmla="*/ 197 h 124"/>
                <a:gd name="T26" fmla="*/ 83 w 88"/>
                <a:gd name="T27" fmla="*/ 205 h 124"/>
                <a:gd name="T28" fmla="*/ 105 w 88"/>
                <a:gd name="T29" fmla="*/ 224 h 124"/>
                <a:gd name="T30" fmla="*/ 102 w 88"/>
                <a:gd name="T31" fmla="*/ 232 h 124"/>
                <a:gd name="T32" fmla="*/ 97 w 88"/>
                <a:gd name="T33" fmla="*/ 240 h 124"/>
                <a:gd name="T34" fmla="*/ 57 w 88"/>
                <a:gd name="T35" fmla="*/ 304 h 124"/>
                <a:gd name="T36" fmla="*/ 75 w 88"/>
                <a:gd name="T37" fmla="*/ 334 h 124"/>
                <a:gd name="T38" fmla="*/ 183 w 88"/>
                <a:gd name="T39" fmla="*/ 323 h 124"/>
                <a:gd name="T40" fmla="*/ 132 w 88"/>
                <a:gd name="T41" fmla="*/ 251 h 124"/>
                <a:gd name="T42" fmla="*/ 135 w 88"/>
                <a:gd name="T43" fmla="*/ 234 h 124"/>
                <a:gd name="T44" fmla="*/ 132 w 88"/>
                <a:gd name="T45" fmla="*/ 226 h 124"/>
                <a:gd name="T46" fmla="*/ 151 w 88"/>
                <a:gd name="T47" fmla="*/ 199 h 124"/>
                <a:gd name="T48" fmla="*/ 172 w 88"/>
                <a:gd name="T49" fmla="*/ 207 h 124"/>
                <a:gd name="T50" fmla="*/ 162 w 88"/>
                <a:gd name="T51" fmla="*/ 197 h 124"/>
                <a:gd name="T52" fmla="*/ 237 w 88"/>
                <a:gd name="T53" fmla="*/ 54 h 124"/>
                <a:gd name="T54" fmla="*/ 24 w 88"/>
                <a:gd name="T55" fmla="*/ 51 h 124"/>
                <a:gd name="T56" fmla="*/ 75 w 88"/>
                <a:gd name="T57" fmla="*/ 175 h 124"/>
                <a:gd name="T58" fmla="*/ 162 w 88"/>
                <a:gd name="T59" fmla="*/ 175 h 124"/>
                <a:gd name="T60" fmla="*/ 215 w 88"/>
                <a:gd name="T61" fmla="*/ 51 h 124"/>
                <a:gd name="T62" fmla="*/ 162 w 88"/>
                <a:gd name="T63" fmla="*/ 175 h 1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88"/>
                <a:gd name="T97" fmla="*/ 0 h 124"/>
                <a:gd name="T98" fmla="*/ 88 w 88"/>
                <a:gd name="T99" fmla="*/ 124 h 12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88" h="124">
                  <a:moveTo>
                    <a:pt x="88" y="20"/>
                  </a:moveTo>
                  <a:cubicBezTo>
                    <a:pt x="85" y="18"/>
                    <a:pt x="82" y="15"/>
                    <a:pt x="81" y="16"/>
                  </a:cubicBezTo>
                  <a:cubicBezTo>
                    <a:pt x="78" y="17"/>
                    <a:pt x="75" y="19"/>
                    <a:pt x="71" y="20"/>
                  </a:cubicBezTo>
                  <a:cubicBezTo>
                    <a:pt x="71" y="16"/>
                    <a:pt x="72" y="13"/>
                    <a:pt x="71" y="13"/>
                  </a:cubicBezTo>
                  <a:cubicBezTo>
                    <a:pt x="69" y="11"/>
                    <a:pt x="63" y="10"/>
                    <a:pt x="57" y="9"/>
                  </a:cubicBezTo>
                  <a:cubicBezTo>
                    <a:pt x="57" y="7"/>
                    <a:pt x="54" y="5"/>
                    <a:pt x="51" y="4"/>
                  </a:cubicBezTo>
                  <a:cubicBezTo>
                    <a:pt x="51" y="4"/>
                    <a:pt x="51" y="4"/>
                    <a:pt x="51" y="4"/>
                  </a:cubicBezTo>
                  <a:cubicBezTo>
                    <a:pt x="51" y="4"/>
                    <a:pt x="50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1"/>
                    <a:pt x="45" y="0"/>
                    <a:pt x="45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44" y="0"/>
                    <a:pt x="41" y="1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3"/>
                  </a:cubicBezTo>
                  <a:cubicBezTo>
                    <a:pt x="41" y="3"/>
                    <a:pt x="41" y="3"/>
                    <a:pt x="41" y="3"/>
                  </a:cubicBezTo>
                  <a:cubicBezTo>
                    <a:pt x="39" y="3"/>
                    <a:pt x="38" y="4"/>
                    <a:pt x="38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4" y="5"/>
                    <a:pt x="32" y="7"/>
                    <a:pt x="31" y="9"/>
                  </a:cubicBezTo>
                  <a:cubicBezTo>
                    <a:pt x="25" y="10"/>
                    <a:pt x="19" y="11"/>
                    <a:pt x="17" y="13"/>
                  </a:cubicBezTo>
                  <a:cubicBezTo>
                    <a:pt x="17" y="13"/>
                    <a:pt x="17" y="16"/>
                    <a:pt x="18" y="20"/>
                  </a:cubicBezTo>
                  <a:cubicBezTo>
                    <a:pt x="14" y="19"/>
                    <a:pt x="11" y="17"/>
                    <a:pt x="8" y="16"/>
                  </a:cubicBezTo>
                  <a:cubicBezTo>
                    <a:pt x="7" y="15"/>
                    <a:pt x="4" y="18"/>
                    <a:pt x="0" y="20"/>
                  </a:cubicBezTo>
                  <a:cubicBezTo>
                    <a:pt x="0" y="20"/>
                    <a:pt x="0" y="36"/>
                    <a:pt x="5" y="45"/>
                  </a:cubicBezTo>
                  <a:cubicBezTo>
                    <a:pt x="13" y="57"/>
                    <a:pt x="32" y="71"/>
                    <a:pt x="28" y="73"/>
                  </a:cubicBezTo>
                  <a:cubicBezTo>
                    <a:pt x="27" y="74"/>
                    <a:pt x="24" y="73"/>
                    <a:pt x="24" y="73"/>
                  </a:cubicBezTo>
                  <a:cubicBezTo>
                    <a:pt x="24" y="73"/>
                    <a:pt x="23" y="76"/>
                    <a:pt x="25" y="77"/>
                  </a:cubicBezTo>
                  <a:cubicBezTo>
                    <a:pt x="27" y="77"/>
                    <a:pt x="30" y="77"/>
                    <a:pt x="31" y="76"/>
                  </a:cubicBezTo>
                  <a:cubicBezTo>
                    <a:pt x="32" y="75"/>
                    <a:pt x="32" y="74"/>
                    <a:pt x="32" y="74"/>
                  </a:cubicBezTo>
                  <a:cubicBezTo>
                    <a:pt x="34" y="77"/>
                    <a:pt x="36" y="80"/>
                    <a:pt x="39" y="83"/>
                  </a:cubicBezTo>
                  <a:cubicBezTo>
                    <a:pt x="39" y="83"/>
                    <a:pt x="39" y="84"/>
                    <a:pt x="40" y="84"/>
                  </a:cubicBezTo>
                  <a:cubicBezTo>
                    <a:pt x="39" y="84"/>
                    <a:pt x="38" y="85"/>
                    <a:pt x="38" y="86"/>
                  </a:cubicBezTo>
                  <a:cubicBezTo>
                    <a:pt x="38" y="86"/>
                    <a:pt x="39" y="86"/>
                    <a:pt x="39" y="87"/>
                  </a:cubicBezTo>
                  <a:cubicBezTo>
                    <a:pt x="37" y="87"/>
                    <a:pt x="36" y="88"/>
                    <a:pt x="36" y="89"/>
                  </a:cubicBezTo>
                  <a:cubicBezTo>
                    <a:pt x="36" y="91"/>
                    <a:pt x="38" y="92"/>
                    <a:pt x="40" y="93"/>
                  </a:cubicBezTo>
                  <a:cubicBezTo>
                    <a:pt x="35" y="108"/>
                    <a:pt x="21" y="104"/>
                    <a:pt x="21" y="113"/>
                  </a:cubicBezTo>
                  <a:cubicBezTo>
                    <a:pt x="21" y="113"/>
                    <a:pt x="21" y="120"/>
                    <a:pt x="21" y="120"/>
                  </a:cubicBezTo>
                  <a:cubicBezTo>
                    <a:pt x="28" y="124"/>
                    <a:pt x="28" y="124"/>
                    <a:pt x="28" y="124"/>
                  </a:cubicBezTo>
                  <a:cubicBezTo>
                    <a:pt x="61" y="124"/>
                    <a:pt x="61" y="124"/>
                    <a:pt x="61" y="124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20"/>
                    <a:pt x="68" y="113"/>
                    <a:pt x="68" y="113"/>
                  </a:cubicBezTo>
                  <a:cubicBezTo>
                    <a:pt x="68" y="104"/>
                    <a:pt x="54" y="108"/>
                    <a:pt x="49" y="93"/>
                  </a:cubicBezTo>
                  <a:cubicBezTo>
                    <a:pt x="51" y="92"/>
                    <a:pt x="53" y="91"/>
                    <a:pt x="53" y="89"/>
                  </a:cubicBezTo>
                  <a:cubicBezTo>
                    <a:pt x="53" y="88"/>
                    <a:pt x="51" y="87"/>
                    <a:pt x="50" y="87"/>
                  </a:cubicBezTo>
                  <a:cubicBezTo>
                    <a:pt x="50" y="86"/>
                    <a:pt x="50" y="86"/>
                    <a:pt x="50" y="86"/>
                  </a:cubicBezTo>
                  <a:cubicBezTo>
                    <a:pt x="50" y="85"/>
                    <a:pt x="50" y="84"/>
                    <a:pt x="49" y="84"/>
                  </a:cubicBezTo>
                  <a:cubicBezTo>
                    <a:pt x="49" y="84"/>
                    <a:pt x="50" y="83"/>
                    <a:pt x="50" y="83"/>
                  </a:cubicBezTo>
                  <a:cubicBezTo>
                    <a:pt x="52" y="80"/>
                    <a:pt x="54" y="77"/>
                    <a:pt x="56" y="74"/>
                  </a:cubicBezTo>
                  <a:cubicBezTo>
                    <a:pt x="57" y="74"/>
                    <a:pt x="57" y="75"/>
                    <a:pt x="57" y="76"/>
                  </a:cubicBezTo>
                  <a:cubicBezTo>
                    <a:pt x="58" y="77"/>
                    <a:pt x="62" y="77"/>
                    <a:pt x="64" y="77"/>
                  </a:cubicBezTo>
                  <a:cubicBezTo>
                    <a:pt x="66" y="76"/>
                    <a:pt x="65" y="73"/>
                    <a:pt x="65" y="73"/>
                  </a:cubicBezTo>
                  <a:cubicBezTo>
                    <a:pt x="65" y="73"/>
                    <a:pt x="62" y="74"/>
                    <a:pt x="60" y="73"/>
                  </a:cubicBezTo>
                  <a:cubicBezTo>
                    <a:pt x="56" y="71"/>
                    <a:pt x="76" y="57"/>
                    <a:pt x="83" y="45"/>
                  </a:cubicBezTo>
                  <a:cubicBezTo>
                    <a:pt x="88" y="36"/>
                    <a:pt x="88" y="20"/>
                    <a:pt x="88" y="20"/>
                  </a:cubicBezTo>
                  <a:close/>
                  <a:moveTo>
                    <a:pt x="4" y="23"/>
                  </a:moveTo>
                  <a:cubicBezTo>
                    <a:pt x="4" y="23"/>
                    <a:pt x="7" y="19"/>
                    <a:pt x="9" y="19"/>
                  </a:cubicBezTo>
                  <a:cubicBezTo>
                    <a:pt x="11" y="20"/>
                    <a:pt x="15" y="22"/>
                    <a:pt x="18" y="23"/>
                  </a:cubicBezTo>
                  <a:cubicBezTo>
                    <a:pt x="19" y="34"/>
                    <a:pt x="22" y="51"/>
                    <a:pt x="28" y="65"/>
                  </a:cubicBezTo>
                  <a:cubicBezTo>
                    <a:pt x="21" y="60"/>
                    <a:pt x="4" y="45"/>
                    <a:pt x="4" y="23"/>
                  </a:cubicBezTo>
                  <a:close/>
                  <a:moveTo>
                    <a:pt x="60" y="65"/>
                  </a:moveTo>
                  <a:cubicBezTo>
                    <a:pt x="66" y="51"/>
                    <a:pt x="69" y="34"/>
                    <a:pt x="71" y="23"/>
                  </a:cubicBezTo>
                  <a:cubicBezTo>
                    <a:pt x="74" y="22"/>
                    <a:pt x="77" y="20"/>
                    <a:pt x="80" y="19"/>
                  </a:cubicBezTo>
                  <a:cubicBezTo>
                    <a:pt x="82" y="19"/>
                    <a:pt x="85" y="23"/>
                    <a:pt x="85" y="23"/>
                  </a:cubicBezTo>
                  <a:cubicBezTo>
                    <a:pt x="85" y="45"/>
                    <a:pt x="68" y="60"/>
                    <a:pt x="60" y="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88560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altLang="hu-HU" sz="1400" cap="none" smtClean="0">
                <a:ea typeface="Open Sans"/>
                <a:cs typeface="Open Sans"/>
              </a:rPr>
              <a:t>TOPLIGÁSOK NŐI-GASZTRO KATEGÓRIÁBAN</a:t>
            </a:r>
            <a:br>
              <a:rPr lang="hu-HU" altLang="hu-HU" sz="1400" cap="none" smtClean="0">
                <a:ea typeface="Open Sans"/>
                <a:cs typeface="Open Sans"/>
              </a:rPr>
            </a:br>
            <a:r>
              <a:rPr lang="hu-HU" altLang="hu-HU" sz="1400" cap="none" smtClean="0">
                <a:ea typeface="Open Sans"/>
                <a:cs typeface="Open Sans"/>
              </a:rPr>
              <a:t>MAGYARORSZÁG</a:t>
            </a:r>
          </a:p>
        </p:txBody>
      </p:sp>
      <p:graphicFrame>
        <p:nvGraphicFramePr>
          <p:cNvPr id="84995" name="Chart 5"/>
          <p:cNvGraphicFramePr>
            <a:graphicFrameLocks/>
          </p:cNvGraphicFramePr>
          <p:nvPr/>
        </p:nvGraphicFramePr>
        <p:xfrm>
          <a:off x="-50800" y="787400"/>
          <a:ext cx="92456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7" r:id="rId4" imgW="9242337" imgH="5358848" progId="Excel.Chart.8">
                  <p:embed/>
                </p:oleObj>
              </mc:Choice>
              <mc:Fallback>
                <p:oleObj r:id="rId4" imgW="9242337" imgH="5358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87400"/>
                        <a:ext cx="92456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4996" name="Szövegdoboz 15"/>
          <p:cNvSpPr txBox="1">
            <a:spLocks noChangeArrowheads="1"/>
          </p:cNvSpPr>
          <p:nvPr/>
        </p:nvSpPr>
        <p:spPr bwMode="auto">
          <a:xfrm>
            <a:off x="5181600" y="6211888"/>
            <a:ext cx="302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gemiusExplorer, 15+ éves hazai internetezők</a:t>
            </a:r>
          </a:p>
        </p:txBody>
      </p:sp>
      <p:grpSp>
        <p:nvGrpSpPr>
          <p:cNvPr id="30" name="Group 317" descr="© INSCALE GmbH, 21.06.2010"/>
          <p:cNvGrpSpPr>
            <a:grpSpLocks/>
          </p:cNvGrpSpPr>
          <p:nvPr/>
        </p:nvGrpSpPr>
        <p:grpSpPr bwMode="auto">
          <a:xfrm>
            <a:off x="111456" y="117144"/>
            <a:ext cx="1181100" cy="1182687"/>
            <a:chOff x="3585" y="1955"/>
            <a:chExt cx="744" cy="745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31" name="Group 316"/>
            <p:cNvGrpSpPr>
              <a:grpSpLocks/>
            </p:cNvGrpSpPr>
            <p:nvPr/>
          </p:nvGrpSpPr>
          <p:grpSpPr bwMode="auto">
            <a:xfrm>
              <a:off x="3585" y="1955"/>
              <a:ext cx="744" cy="745"/>
              <a:chOff x="3585" y="1955"/>
              <a:chExt cx="744" cy="745"/>
            </a:xfrm>
          </p:grpSpPr>
          <p:sp>
            <p:nvSpPr>
              <p:cNvPr id="36" name="AutoShape 89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585" y="1955"/>
                <a:ext cx="744" cy="745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7" name="AutoShape 90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23" y="1993"/>
                <a:ext cx="666" cy="6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8" name="AutoShape 91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0" y="2020"/>
                <a:ext cx="612" cy="61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9" name="AutoShape 9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650" y="2020"/>
                <a:ext cx="612" cy="31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33" name="Freeform 94" descr="© INSCALE GmbH, 21.06.2010"/>
            <p:cNvSpPr>
              <a:spLocks noChangeAspect="1"/>
            </p:cNvSpPr>
            <p:nvPr/>
          </p:nvSpPr>
          <p:spPr bwMode="gray">
            <a:xfrm>
              <a:off x="3740" y="2082"/>
              <a:ext cx="343" cy="467"/>
            </a:xfrm>
            <a:custGeom>
              <a:avLst/>
              <a:gdLst>
                <a:gd name="T0" fmla="*/ 0 w 2009"/>
                <a:gd name="T1" fmla="*/ 467 h 2752"/>
                <a:gd name="T2" fmla="*/ 0 w 2009"/>
                <a:gd name="T3" fmla="*/ 323 h 2752"/>
                <a:gd name="T4" fmla="*/ 32 w 2009"/>
                <a:gd name="T5" fmla="*/ 308 h 2752"/>
                <a:gd name="T6" fmla="*/ 49 w 2009"/>
                <a:gd name="T7" fmla="*/ 299 h 2752"/>
                <a:gd name="T8" fmla="*/ 47 w 2009"/>
                <a:gd name="T9" fmla="*/ 299 h 2752"/>
                <a:gd name="T10" fmla="*/ 49 w 2009"/>
                <a:gd name="T11" fmla="*/ 296 h 2752"/>
                <a:gd name="T12" fmla="*/ 41 w 2009"/>
                <a:gd name="T13" fmla="*/ 297 h 2752"/>
                <a:gd name="T14" fmla="*/ 56 w 2009"/>
                <a:gd name="T15" fmla="*/ 289 h 2752"/>
                <a:gd name="T16" fmla="*/ 57 w 2009"/>
                <a:gd name="T17" fmla="*/ 287 h 2752"/>
                <a:gd name="T18" fmla="*/ 27 w 2009"/>
                <a:gd name="T19" fmla="*/ 288 h 2752"/>
                <a:gd name="T20" fmla="*/ 33 w 2009"/>
                <a:gd name="T21" fmla="*/ 287 h 2752"/>
                <a:gd name="T22" fmla="*/ 24 w 2009"/>
                <a:gd name="T23" fmla="*/ 281 h 2752"/>
                <a:gd name="T24" fmla="*/ 34 w 2009"/>
                <a:gd name="T25" fmla="*/ 279 h 2752"/>
                <a:gd name="T26" fmla="*/ 30 w 2009"/>
                <a:gd name="T27" fmla="*/ 277 h 2752"/>
                <a:gd name="T28" fmla="*/ 12 w 2009"/>
                <a:gd name="T29" fmla="*/ 266 h 2752"/>
                <a:gd name="T30" fmla="*/ 15 w 2009"/>
                <a:gd name="T31" fmla="*/ 268 h 2752"/>
                <a:gd name="T32" fmla="*/ 14 w 2009"/>
                <a:gd name="T33" fmla="*/ 264 h 2752"/>
                <a:gd name="T34" fmla="*/ 45 w 2009"/>
                <a:gd name="T35" fmla="*/ 266 h 2752"/>
                <a:gd name="T36" fmla="*/ 53 w 2009"/>
                <a:gd name="T37" fmla="*/ 260 h 2752"/>
                <a:gd name="T38" fmla="*/ 55 w 2009"/>
                <a:gd name="T39" fmla="*/ 246 h 2752"/>
                <a:gd name="T40" fmla="*/ 53 w 2009"/>
                <a:gd name="T41" fmla="*/ 238 h 2752"/>
                <a:gd name="T42" fmla="*/ 51 w 2009"/>
                <a:gd name="T43" fmla="*/ 212 h 2752"/>
                <a:gd name="T44" fmla="*/ 47 w 2009"/>
                <a:gd name="T45" fmla="*/ 204 h 2752"/>
                <a:gd name="T46" fmla="*/ 46 w 2009"/>
                <a:gd name="T47" fmla="*/ 186 h 2752"/>
                <a:gd name="T48" fmla="*/ 44 w 2009"/>
                <a:gd name="T49" fmla="*/ 180 h 2752"/>
                <a:gd name="T50" fmla="*/ 44 w 2009"/>
                <a:gd name="T51" fmla="*/ 177 h 2752"/>
                <a:gd name="T52" fmla="*/ 49 w 2009"/>
                <a:gd name="T53" fmla="*/ 144 h 2752"/>
                <a:gd name="T54" fmla="*/ 52 w 2009"/>
                <a:gd name="T55" fmla="*/ 133 h 2752"/>
                <a:gd name="T56" fmla="*/ 58 w 2009"/>
                <a:gd name="T57" fmla="*/ 117 h 2752"/>
                <a:gd name="T58" fmla="*/ 64 w 2009"/>
                <a:gd name="T59" fmla="*/ 104 h 2752"/>
                <a:gd name="T60" fmla="*/ 107 w 2009"/>
                <a:gd name="T61" fmla="*/ 44 h 2752"/>
                <a:gd name="T62" fmla="*/ 134 w 2009"/>
                <a:gd name="T63" fmla="*/ 27 h 2752"/>
                <a:gd name="T64" fmla="*/ 202 w 2009"/>
                <a:gd name="T65" fmla="*/ 34 h 2752"/>
                <a:gd name="T66" fmla="*/ 261 w 2009"/>
                <a:gd name="T67" fmla="*/ 81 h 2752"/>
                <a:gd name="T68" fmla="*/ 268 w 2009"/>
                <a:gd name="T69" fmla="*/ 97 h 2752"/>
                <a:gd name="T70" fmla="*/ 281 w 2009"/>
                <a:gd name="T71" fmla="*/ 174 h 2752"/>
                <a:gd name="T72" fmla="*/ 274 w 2009"/>
                <a:gd name="T73" fmla="*/ 201 h 2752"/>
                <a:gd name="T74" fmla="*/ 254 w 2009"/>
                <a:gd name="T75" fmla="*/ 230 h 2752"/>
                <a:gd name="T76" fmla="*/ 281 w 2009"/>
                <a:gd name="T77" fmla="*/ 266 h 2752"/>
                <a:gd name="T78" fmla="*/ 270 w 2009"/>
                <a:gd name="T79" fmla="*/ 265 h 2752"/>
                <a:gd name="T80" fmla="*/ 270 w 2009"/>
                <a:gd name="T81" fmla="*/ 268 h 2752"/>
                <a:gd name="T82" fmla="*/ 261 w 2009"/>
                <a:gd name="T83" fmla="*/ 270 h 2752"/>
                <a:gd name="T84" fmla="*/ 262 w 2009"/>
                <a:gd name="T85" fmla="*/ 272 h 2752"/>
                <a:gd name="T86" fmla="*/ 246 w 2009"/>
                <a:gd name="T87" fmla="*/ 278 h 2752"/>
                <a:gd name="T88" fmla="*/ 246 w 2009"/>
                <a:gd name="T89" fmla="*/ 279 h 2752"/>
                <a:gd name="T90" fmla="*/ 235 w 2009"/>
                <a:gd name="T91" fmla="*/ 279 h 2752"/>
                <a:gd name="T92" fmla="*/ 238 w 2009"/>
                <a:gd name="T93" fmla="*/ 281 h 2752"/>
                <a:gd name="T94" fmla="*/ 241 w 2009"/>
                <a:gd name="T95" fmla="*/ 281 h 2752"/>
                <a:gd name="T96" fmla="*/ 232 w 2009"/>
                <a:gd name="T97" fmla="*/ 286 h 2752"/>
                <a:gd name="T98" fmla="*/ 219 w 2009"/>
                <a:gd name="T99" fmla="*/ 288 h 2752"/>
                <a:gd name="T100" fmla="*/ 218 w 2009"/>
                <a:gd name="T101" fmla="*/ 288 h 2752"/>
                <a:gd name="T102" fmla="*/ 227 w 2009"/>
                <a:gd name="T103" fmla="*/ 300 h 2752"/>
                <a:gd name="T104" fmla="*/ 297 w 2009"/>
                <a:gd name="T105" fmla="*/ 324 h 2752"/>
                <a:gd name="T106" fmla="*/ 298 w 2009"/>
                <a:gd name="T107" fmla="*/ 326 h 2752"/>
                <a:gd name="T108" fmla="*/ 322 w 2009"/>
                <a:gd name="T109" fmla="*/ 367 h 2752"/>
                <a:gd name="T110" fmla="*/ 333 w 2009"/>
                <a:gd name="T111" fmla="*/ 410 h 2752"/>
                <a:gd name="T112" fmla="*/ 336 w 2009"/>
                <a:gd name="T113" fmla="*/ 424 h 2752"/>
                <a:gd name="T114" fmla="*/ 339 w 2009"/>
                <a:gd name="T115" fmla="*/ 440 h 2752"/>
                <a:gd name="T116" fmla="*/ 343 w 2009"/>
                <a:gd name="T117" fmla="*/ 466 h 2752"/>
                <a:gd name="T118" fmla="*/ 0 w 2009"/>
                <a:gd name="T119" fmla="*/ 467 h 275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2009"/>
                <a:gd name="T181" fmla="*/ 0 h 2752"/>
                <a:gd name="T182" fmla="*/ 2009 w 2009"/>
                <a:gd name="T183" fmla="*/ 2752 h 2752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2009" h="2752">
                  <a:moveTo>
                    <a:pt x="0" y="2752"/>
                  </a:moveTo>
                  <a:cubicBezTo>
                    <a:pt x="0" y="1901"/>
                    <a:pt x="0" y="1901"/>
                    <a:pt x="0" y="1901"/>
                  </a:cubicBezTo>
                  <a:cubicBezTo>
                    <a:pt x="0" y="1901"/>
                    <a:pt x="158" y="1818"/>
                    <a:pt x="188" y="1815"/>
                  </a:cubicBezTo>
                  <a:cubicBezTo>
                    <a:pt x="218" y="1815"/>
                    <a:pt x="285" y="1766"/>
                    <a:pt x="289" y="1762"/>
                  </a:cubicBezTo>
                  <a:cubicBezTo>
                    <a:pt x="289" y="1762"/>
                    <a:pt x="282" y="1762"/>
                    <a:pt x="278" y="1762"/>
                  </a:cubicBezTo>
                  <a:cubicBezTo>
                    <a:pt x="274" y="1758"/>
                    <a:pt x="289" y="1747"/>
                    <a:pt x="289" y="1747"/>
                  </a:cubicBezTo>
                  <a:cubicBezTo>
                    <a:pt x="285" y="1747"/>
                    <a:pt x="262" y="1755"/>
                    <a:pt x="241" y="1750"/>
                  </a:cubicBezTo>
                  <a:cubicBezTo>
                    <a:pt x="241" y="1750"/>
                    <a:pt x="327" y="1732"/>
                    <a:pt x="330" y="1706"/>
                  </a:cubicBezTo>
                  <a:cubicBezTo>
                    <a:pt x="330" y="1706"/>
                    <a:pt x="334" y="1695"/>
                    <a:pt x="334" y="1690"/>
                  </a:cubicBezTo>
                  <a:cubicBezTo>
                    <a:pt x="334" y="1687"/>
                    <a:pt x="296" y="1736"/>
                    <a:pt x="158" y="1695"/>
                  </a:cubicBezTo>
                  <a:cubicBezTo>
                    <a:pt x="158" y="1695"/>
                    <a:pt x="199" y="1695"/>
                    <a:pt x="196" y="1690"/>
                  </a:cubicBezTo>
                  <a:cubicBezTo>
                    <a:pt x="191" y="1687"/>
                    <a:pt x="147" y="1661"/>
                    <a:pt x="142" y="1657"/>
                  </a:cubicBezTo>
                  <a:cubicBezTo>
                    <a:pt x="142" y="1657"/>
                    <a:pt x="214" y="1668"/>
                    <a:pt x="202" y="1646"/>
                  </a:cubicBezTo>
                  <a:cubicBezTo>
                    <a:pt x="191" y="1623"/>
                    <a:pt x="176" y="1635"/>
                    <a:pt x="176" y="1635"/>
                  </a:cubicBezTo>
                  <a:cubicBezTo>
                    <a:pt x="173" y="1635"/>
                    <a:pt x="162" y="1646"/>
                    <a:pt x="68" y="1570"/>
                  </a:cubicBezTo>
                  <a:cubicBezTo>
                    <a:pt x="68" y="1570"/>
                    <a:pt x="87" y="1582"/>
                    <a:pt x="90" y="1578"/>
                  </a:cubicBezTo>
                  <a:cubicBezTo>
                    <a:pt x="90" y="1578"/>
                    <a:pt x="82" y="1567"/>
                    <a:pt x="82" y="1556"/>
                  </a:cubicBezTo>
                  <a:cubicBezTo>
                    <a:pt x="82" y="1556"/>
                    <a:pt x="158" y="1642"/>
                    <a:pt x="262" y="1570"/>
                  </a:cubicBezTo>
                  <a:cubicBezTo>
                    <a:pt x="262" y="1570"/>
                    <a:pt x="301" y="1548"/>
                    <a:pt x="308" y="1530"/>
                  </a:cubicBezTo>
                  <a:cubicBezTo>
                    <a:pt x="312" y="1515"/>
                    <a:pt x="323" y="1462"/>
                    <a:pt x="323" y="1450"/>
                  </a:cubicBezTo>
                  <a:cubicBezTo>
                    <a:pt x="327" y="1444"/>
                    <a:pt x="312" y="1421"/>
                    <a:pt x="308" y="1405"/>
                  </a:cubicBezTo>
                  <a:cubicBezTo>
                    <a:pt x="304" y="1395"/>
                    <a:pt x="274" y="1327"/>
                    <a:pt x="296" y="1248"/>
                  </a:cubicBezTo>
                  <a:cubicBezTo>
                    <a:pt x="296" y="1248"/>
                    <a:pt x="289" y="1214"/>
                    <a:pt x="274" y="1204"/>
                  </a:cubicBezTo>
                  <a:cubicBezTo>
                    <a:pt x="262" y="1192"/>
                    <a:pt x="262" y="1113"/>
                    <a:pt x="270" y="1098"/>
                  </a:cubicBezTo>
                  <a:cubicBezTo>
                    <a:pt x="274" y="1083"/>
                    <a:pt x="259" y="1071"/>
                    <a:pt x="259" y="1060"/>
                  </a:cubicBezTo>
                  <a:cubicBezTo>
                    <a:pt x="256" y="1045"/>
                    <a:pt x="256" y="1045"/>
                    <a:pt x="256" y="1045"/>
                  </a:cubicBezTo>
                  <a:cubicBezTo>
                    <a:pt x="256" y="1045"/>
                    <a:pt x="248" y="922"/>
                    <a:pt x="289" y="851"/>
                  </a:cubicBezTo>
                  <a:cubicBezTo>
                    <a:pt x="289" y="851"/>
                    <a:pt x="296" y="817"/>
                    <a:pt x="304" y="783"/>
                  </a:cubicBezTo>
                  <a:cubicBezTo>
                    <a:pt x="312" y="749"/>
                    <a:pt x="334" y="705"/>
                    <a:pt x="342" y="689"/>
                  </a:cubicBezTo>
                  <a:cubicBezTo>
                    <a:pt x="349" y="674"/>
                    <a:pt x="368" y="633"/>
                    <a:pt x="376" y="611"/>
                  </a:cubicBezTo>
                  <a:cubicBezTo>
                    <a:pt x="379" y="592"/>
                    <a:pt x="481" y="355"/>
                    <a:pt x="627" y="262"/>
                  </a:cubicBezTo>
                  <a:cubicBezTo>
                    <a:pt x="774" y="164"/>
                    <a:pt x="755" y="175"/>
                    <a:pt x="784" y="160"/>
                  </a:cubicBezTo>
                  <a:cubicBezTo>
                    <a:pt x="818" y="142"/>
                    <a:pt x="1092" y="0"/>
                    <a:pt x="1186" y="202"/>
                  </a:cubicBezTo>
                  <a:cubicBezTo>
                    <a:pt x="1186" y="202"/>
                    <a:pt x="1430" y="157"/>
                    <a:pt x="1531" y="479"/>
                  </a:cubicBezTo>
                  <a:cubicBezTo>
                    <a:pt x="1531" y="479"/>
                    <a:pt x="1550" y="536"/>
                    <a:pt x="1570" y="569"/>
                  </a:cubicBezTo>
                  <a:cubicBezTo>
                    <a:pt x="1588" y="606"/>
                    <a:pt x="1730" y="843"/>
                    <a:pt x="1648" y="1023"/>
                  </a:cubicBezTo>
                  <a:cubicBezTo>
                    <a:pt x="1648" y="1023"/>
                    <a:pt x="1633" y="1165"/>
                    <a:pt x="1607" y="1184"/>
                  </a:cubicBezTo>
                  <a:cubicBezTo>
                    <a:pt x="1580" y="1204"/>
                    <a:pt x="1547" y="1233"/>
                    <a:pt x="1487" y="1357"/>
                  </a:cubicBezTo>
                  <a:cubicBezTo>
                    <a:pt x="1487" y="1357"/>
                    <a:pt x="1434" y="1439"/>
                    <a:pt x="1648" y="1570"/>
                  </a:cubicBezTo>
                  <a:cubicBezTo>
                    <a:pt x="1648" y="1570"/>
                    <a:pt x="1607" y="1575"/>
                    <a:pt x="1584" y="1564"/>
                  </a:cubicBezTo>
                  <a:cubicBezTo>
                    <a:pt x="1584" y="1564"/>
                    <a:pt x="1576" y="1578"/>
                    <a:pt x="1584" y="1582"/>
                  </a:cubicBezTo>
                  <a:cubicBezTo>
                    <a:pt x="1584" y="1582"/>
                    <a:pt x="1550" y="1590"/>
                    <a:pt x="1531" y="1590"/>
                  </a:cubicBezTo>
                  <a:cubicBezTo>
                    <a:pt x="1531" y="1590"/>
                    <a:pt x="1528" y="1596"/>
                    <a:pt x="1536" y="1601"/>
                  </a:cubicBezTo>
                  <a:cubicBezTo>
                    <a:pt x="1536" y="1601"/>
                    <a:pt x="1471" y="1653"/>
                    <a:pt x="1442" y="1638"/>
                  </a:cubicBezTo>
                  <a:cubicBezTo>
                    <a:pt x="1442" y="1638"/>
                    <a:pt x="1437" y="1642"/>
                    <a:pt x="1442" y="1646"/>
                  </a:cubicBezTo>
                  <a:cubicBezTo>
                    <a:pt x="1442" y="1646"/>
                    <a:pt x="1393" y="1642"/>
                    <a:pt x="1377" y="1646"/>
                  </a:cubicBezTo>
                  <a:cubicBezTo>
                    <a:pt x="1377" y="1646"/>
                    <a:pt x="1377" y="1653"/>
                    <a:pt x="1396" y="1653"/>
                  </a:cubicBezTo>
                  <a:cubicBezTo>
                    <a:pt x="1416" y="1657"/>
                    <a:pt x="1411" y="1657"/>
                    <a:pt x="1411" y="1657"/>
                  </a:cubicBezTo>
                  <a:cubicBezTo>
                    <a:pt x="1411" y="1657"/>
                    <a:pt x="1382" y="1679"/>
                    <a:pt x="1359" y="1683"/>
                  </a:cubicBezTo>
                  <a:cubicBezTo>
                    <a:pt x="1336" y="1690"/>
                    <a:pt x="1288" y="1698"/>
                    <a:pt x="1280" y="1698"/>
                  </a:cubicBezTo>
                  <a:cubicBezTo>
                    <a:pt x="1276" y="1698"/>
                    <a:pt x="1276" y="1698"/>
                    <a:pt x="1276" y="1698"/>
                  </a:cubicBezTo>
                  <a:cubicBezTo>
                    <a:pt x="1276" y="1698"/>
                    <a:pt x="1303" y="1721"/>
                    <a:pt x="1329" y="1766"/>
                  </a:cubicBezTo>
                  <a:cubicBezTo>
                    <a:pt x="1329" y="1766"/>
                    <a:pt x="1701" y="1849"/>
                    <a:pt x="1738" y="1912"/>
                  </a:cubicBezTo>
                  <a:cubicBezTo>
                    <a:pt x="1738" y="1912"/>
                    <a:pt x="1742" y="1916"/>
                    <a:pt x="1745" y="1920"/>
                  </a:cubicBezTo>
                  <a:cubicBezTo>
                    <a:pt x="1753" y="1920"/>
                    <a:pt x="1824" y="1990"/>
                    <a:pt x="1884" y="2160"/>
                  </a:cubicBezTo>
                  <a:cubicBezTo>
                    <a:pt x="1944" y="2325"/>
                    <a:pt x="1944" y="2403"/>
                    <a:pt x="1948" y="2415"/>
                  </a:cubicBezTo>
                  <a:cubicBezTo>
                    <a:pt x="1948" y="2429"/>
                    <a:pt x="1963" y="2475"/>
                    <a:pt x="1970" y="2501"/>
                  </a:cubicBezTo>
                  <a:cubicBezTo>
                    <a:pt x="1982" y="2527"/>
                    <a:pt x="1986" y="2575"/>
                    <a:pt x="1986" y="2591"/>
                  </a:cubicBezTo>
                  <a:cubicBezTo>
                    <a:pt x="1986" y="2606"/>
                    <a:pt x="2004" y="2745"/>
                    <a:pt x="2009" y="2748"/>
                  </a:cubicBezTo>
                  <a:cubicBezTo>
                    <a:pt x="0" y="2752"/>
                    <a:pt x="0" y="2752"/>
                    <a:pt x="0" y="2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914580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Cím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5635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hu-HU" altLang="hu-HU" sz="1400" cap="none" smtClean="0">
                <a:ea typeface="Open Sans"/>
                <a:cs typeface="Open Sans"/>
              </a:rPr>
              <a:t>TOPLIGÁSOK SZABADIDŐ-UTAZÁS KATEGÓRIÁBAN</a:t>
            </a:r>
            <a:br>
              <a:rPr lang="hu-HU" altLang="hu-HU" sz="1400" cap="none" smtClean="0">
                <a:ea typeface="Open Sans"/>
                <a:cs typeface="Open Sans"/>
              </a:rPr>
            </a:br>
            <a:r>
              <a:rPr lang="hu-HU" altLang="hu-HU" sz="1400" cap="none" smtClean="0">
                <a:ea typeface="Open Sans"/>
                <a:cs typeface="Open Sans"/>
              </a:rPr>
              <a:t>MAGYARORSZÁG</a:t>
            </a:r>
          </a:p>
        </p:txBody>
      </p:sp>
      <p:graphicFrame>
        <p:nvGraphicFramePr>
          <p:cNvPr id="86019" name="Chart 5"/>
          <p:cNvGraphicFramePr>
            <a:graphicFrameLocks/>
          </p:cNvGraphicFramePr>
          <p:nvPr/>
        </p:nvGraphicFramePr>
        <p:xfrm>
          <a:off x="-50800" y="787400"/>
          <a:ext cx="9245600" cy="535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1" r:id="rId4" imgW="9242337" imgH="5358848" progId="Excel.Chart.8">
                  <p:embed/>
                </p:oleObj>
              </mc:Choice>
              <mc:Fallback>
                <p:oleObj r:id="rId4" imgW="9242337" imgH="5358848" progId="Excel.Char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787400"/>
                        <a:ext cx="9245600" cy="535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020" name="Szövegdoboz 15"/>
          <p:cNvSpPr txBox="1">
            <a:spLocks noChangeArrowheads="1"/>
          </p:cNvSpPr>
          <p:nvPr/>
        </p:nvSpPr>
        <p:spPr bwMode="auto">
          <a:xfrm>
            <a:off x="5181600" y="6211888"/>
            <a:ext cx="30226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5pPr>
            <a:lvl6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6pPr>
            <a:lvl7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7pPr>
            <a:lvl8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8pPr>
            <a:lvl9pPr eaLnBrk="0" fontAlgn="base" hangingPunct="0">
              <a:spcAft>
                <a:spcPct val="0"/>
              </a:spcAft>
              <a:buClr>
                <a:srgbClr val="FCB033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Arial" pitchFamily="34" charset="0"/>
                <a:ea typeface="Open Sans"/>
                <a:cs typeface="Arial" pitchFamily="34" charset="0"/>
              </a:defRPr>
            </a:lvl9pPr>
          </a:lstStyle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Forrás: Gemius-Ipsos és 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Digitális Közönségmérési Tanács</a:t>
            </a:r>
          </a:p>
          <a:p>
            <a:pPr algn="r"/>
            <a:r>
              <a:rPr lang="hu-HU" altLang="hu-HU" sz="1200" b="1">
                <a:solidFill>
                  <a:schemeClr val="bg1"/>
                </a:solidFill>
                <a:latin typeface="Arial Narrow" pitchFamily="34" charset="0"/>
              </a:rPr>
              <a:t>gemiusExplorer, 15+ éves hazai internetezők</a:t>
            </a:r>
          </a:p>
        </p:txBody>
      </p:sp>
      <p:grpSp>
        <p:nvGrpSpPr>
          <p:cNvPr id="12" name="Group 637" descr="© INSCALE GmbH, 21.06.2010"/>
          <p:cNvGrpSpPr>
            <a:grpSpLocks/>
          </p:cNvGrpSpPr>
          <p:nvPr/>
        </p:nvGrpSpPr>
        <p:grpSpPr bwMode="auto">
          <a:xfrm>
            <a:off x="1066800" y="122876"/>
            <a:ext cx="900113" cy="900113"/>
            <a:chOff x="3866" y="980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13" name="Group 636"/>
            <p:cNvGrpSpPr>
              <a:grpSpLocks/>
            </p:cNvGrpSpPr>
            <p:nvPr/>
          </p:nvGrpSpPr>
          <p:grpSpPr bwMode="auto">
            <a:xfrm>
              <a:off x="3866" y="980"/>
              <a:ext cx="567" cy="567"/>
              <a:chOff x="3866" y="980"/>
              <a:chExt cx="567" cy="567"/>
            </a:xfrm>
          </p:grpSpPr>
          <p:sp>
            <p:nvSpPr>
              <p:cNvPr id="24" name="AutoShape 305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66" y="980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5" name="AutoShape 306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895" y="1009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6" name="AutoShape 307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1029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7" name="AutoShape 308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3915" y="1029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grpSp>
          <p:nvGrpSpPr>
            <p:cNvPr id="14" name="Group 635"/>
            <p:cNvGrpSpPr>
              <a:grpSpLocks/>
            </p:cNvGrpSpPr>
            <p:nvPr/>
          </p:nvGrpSpPr>
          <p:grpSpPr bwMode="auto">
            <a:xfrm>
              <a:off x="3957" y="1201"/>
              <a:ext cx="382" cy="185"/>
              <a:chOff x="3957" y="1201"/>
              <a:chExt cx="382" cy="185"/>
            </a:xfrm>
          </p:grpSpPr>
          <p:sp>
            <p:nvSpPr>
              <p:cNvPr id="15" name="Freeform 310" descr="© INSCALE GmbH, 21.06.2010"/>
              <p:cNvSpPr>
                <a:spLocks noChangeAspect="1"/>
              </p:cNvSpPr>
              <p:nvPr/>
            </p:nvSpPr>
            <p:spPr bwMode="auto">
              <a:xfrm>
                <a:off x="3957" y="1354"/>
                <a:ext cx="382" cy="32"/>
              </a:xfrm>
              <a:custGeom>
                <a:avLst/>
                <a:gdLst>
                  <a:gd name="T0" fmla="*/ 358 w 142"/>
                  <a:gd name="T1" fmla="*/ 32 h 12"/>
                  <a:gd name="T2" fmla="*/ 366 w 142"/>
                  <a:gd name="T3" fmla="*/ 32 h 12"/>
                  <a:gd name="T4" fmla="*/ 382 w 142"/>
                  <a:gd name="T5" fmla="*/ 16 h 12"/>
                  <a:gd name="T6" fmla="*/ 366 w 142"/>
                  <a:gd name="T7" fmla="*/ 0 h 12"/>
                  <a:gd name="T8" fmla="*/ 16 w 142"/>
                  <a:gd name="T9" fmla="*/ 0 h 12"/>
                  <a:gd name="T10" fmla="*/ 0 w 142"/>
                  <a:gd name="T11" fmla="*/ 16 h 12"/>
                  <a:gd name="T12" fmla="*/ 16 w 142"/>
                  <a:gd name="T13" fmla="*/ 32 h 12"/>
                  <a:gd name="T14" fmla="*/ 358 w 142"/>
                  <a:gd name="T15" fmla="*/ 32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2"/>
                  <a:gd name="T25" fmla="*/ 0 h 12"/>
                  <a:gd name="T26" fmla="*/ 142 w 142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2" h="12">
                    <a:moveTo>
                      <a:pt x="133" y="12"/>
                    </a:moveTo>
                    <a:cubicBezTo>
                      <a:pt x="136" y="12"/>
                      <a:pt x="136" y="12"/>
                      <a:pt x="136" y="12"/>
                    </a:cubicBezTo>
                    <a:cubicBezTo>
                      <a:pt x="140" y="12"/>
                      <a:pt x="142" y="10"/>
                      <a:pt x="142" y="6"/>
                    </a:cubicBezTo>
                    <a:cubicBezTo>
                      <a:pt x="142" y="3"/>
                      <a:pt x="140" y="0"/>
                      <a:pt x="13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10"/>
                      <a:pt x="3" y="12"/>
                      <a:pt x="6" y="12"/>
                    </a:cubicBezTo>
                    <a:cubicBezTo>
                      <a:pt x="133" y="12"/>
                      <a:pt x="133" y="12"/>
                      <a:pt x="133" y="12"/>
                    </a:cubicBezTo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6" name="Line 311" descr="© INSCALE GmbH, 21.06.2010"/>
              <p:cNvSpPr>
                <a:spLocks noChangeAspect="1" noChangeShapeType="1"/>
              </p:cNvSpPr>
              <p:nvPr/>
            </p:nvSpPr>
            <p:spPr bwMode="auto">
              <a:xfrm>
                <a:off x="4173" y="1338"/>
                <a:ext cx="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7" name="Line 312" descr="© INSCALE GmbH, 21.06.2010"/>
              <p:cNvSpPr>
                <a:spLocks noChangeAspect="1" noChangeShapeType="1"/>
              </p:cNvSpPr>
              <p:nvPr/>
            </p:nvSpPr>
            <p:spPr bwMode="auto">
              <a:xfrm>
                <a:off x="4173" y="1338"/>
                <a:ext cx="0" cy="0"/>
              </a:xfrm>
              <a:prstGeom prst="line">
                <a:avLst/>
              </a:prstGeom>
              <a:noFill/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8" name="Freeform 313" descr="© INSCALE GmbH, 21.06.2010"/>
              <p:cNvSpPr>
                <a:spLocks noChangeAspect="1"/>
              </p:cNvSpPr>
              <p:nvPr/>
            </p:nvSpPr>
            <p:spPr bwMode="auto">
              <a:xfrm>
                <a:off x="3957" y="1314"/>
                <a:ext cx="204" cy="42"/>
              </a:xfrm>
              <a:custGeom>
                <a:avLst/>
                <a:gdLst>
                  <a:gd name="T0" fmla="*/ 204 w 76"/>
                  <a:gd name="T1" fmla="*/ 0 h 16"/>
                  <a:gd name="T2" fmla="*/ 204 w 76"/>
                  <a:gd name="T3" fmla="*/ 31 h 16"/>
                  <a:gd name="T4" fmla="*/ 177 w 76"/>
                  <a:gd name="T5" fmla="*/ 31 h 16"/>
                  <a:gd name="T6" fmla="*/ 153 w 76"/>
                  <a:gd name="T7" fmla="*/ 42 h 16"/>
                  <a:gd name="T8" fmla="*/ 126 w 76"/>
                  <a:gd name="T9" fmla="*/ 31 h 16"/>
                  <a:gd name="T10" fmla="*/ 72 w 76"/>
                  <a:gd name="T11" fmla="*/ 31 h 16"/>
                  <a:gd name="T12" fmla="*/ 46 w 76"/>
                  <a:gd name="T13" fmla="*/ 42 h 16"/>
                  <a:gd name="T14" fmla="*/ 21 w 76"/>
                  <a:gd name="T15" fmla="*/ 31 h 16"/>
                  <a:gd name="T16" fmla="*/ 0 w 76"/>
                  <a:gd name="T17" fmla="*/ 31 h 16"/>
                  <a:gd name="T18" fmla="*/ 0 w 76"/>
                  <a:gd name="T19" fmla="*/ 0 h 16"/>
                  <a:gd name="T20" fmla="*/ 204 w 76"/>
                  <a:gd name="T21" fmla="*/ 0 h 1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76"/>
                  <a:gd name="T34" fmla="*/ 0 h 16"/>
                  <a:gd name="T35" fmla="*/ 76 w 76"/>
                  <a:gd name="T36" fmla="*/ 16 h 1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76" h="16">
                    <a:moveTo>
                      <a:pt x="76" y="0"/>
                    </a:moveTo>
                    <a:cubicBezTo>
                      <a:pt x="76" y="12"/>
                      <a:pt x="76" y="12"/>
                      <a:pt x="76" y="12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4" y="14"/>
                      <a:pt x="60" y="16"/>
                      <a:pt x="57" y="16"/>
                    </a:cubicBezTo>
                    <a:cubicBezTo>
                      <a:pt x="53" y="16"/>
                      <a:pt x="49" y="14"/>
                      <a:pt x="4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4" y="14"/>
                      <a:pt x="21" y="16"/>
                      <a:pt x="17" y="16"/>
                    </a:cubicBezTo>
                    <a:cubicBezTo>
                      <a:pt x="13" y="16"/>
                      <a:pt x="10" y="14"/>
                      <a:pt x="8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19" name="Freeform 314" descr="© INSCALE GmbH, 21.06.2010"/>
              <p:cNvSpPr>
                <a:spLocks noChangeAspect="1"/>
              </p:cNvSpPr>
              <p:nvPr/>
            </p:nvSpPr>
            <p:spPr bwMode="auto">
              <a:xfrm>
                <a:off x="3957" y="1201"/>
                <a:ext cx="296" cy="143"/>
              </a:xfrm>
              <a:custGeom>
                <a:avLst/>
                <a:gdLst>
                  <a:gd name="T0" fmla="*/ 0 w 110"/>
                  <a:gd name="T1" fmla="*/ 121 h 53"/>
                  <a:gd name="T2" fmla="*/ 0 w 110"/>
                  <a:gd name="T3" fmla="*/ 0 h 53"/>
                  <a:gd name="T4" fmla="*/ 175 w 110"/>
                  <a:gd name="T5" fmla="*/ 0 h 53"/>
                  <a:gd name="T6" fmla="*/ 183 w 110"/>
                  <a:gd name="T7" fmla="*/ 5 h 53"/>
                  <a:gd name="T8" fmla="*/ 293 w 110"/>
                  <a:gd name="T9" fmla="*/ 100 h 53"/>
                  <a:gd name="T10" fmla="*/ 288 w 110"/>
                  <a:gd name="T11" fmla="*/ 143 h 53"/>
                  <a:gd name="T12" fmla="*/ 205 w 110"/>
                  <a:gd name="T13" fmla="*/ 143 h 53"/>
                  <a:gd name="T14" fmla="*/ 205 w 110"/>
                  <a:gd name="T15" fmla="*/ 121 h 53"/>
                  <a:gd name="T16" fmla="*/ 0 w 110"/>
                  <a:gd name="T17" fmla="*/ 121 h 5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110"/>
                  <a:gd name="T28" fmla="*/ 0 h 53"/>
                  <a:gd name="T29" fmla="*/ 110 w 110"/>
                  <a:gd name="T30" fmla="*/ 53 h 53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110" h="53">
                    <a:moveTo>
                      <a:pt x="0" y="45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8" y="2"/>
                      <a:pt x="68" y="2"/>
                      <a:pt x="68" y="2"/>
                    </a:cubicBezTo>
                    <a:cubicBezTo>
                      <a:pt x="68" y="2"/>
                      <a:pt x="108" y="32"/>
                      <a:pt x="109" y="37"/>
                    </a:cubicBezTo>
                    <a:cubicBezTo>
                      <a:pt x="110" y="42"/>
                      <a:pt x="109" y="53"/>
                      <a:pt x="107" y="53"/>
                    </a:cubicBezTo>
                    <a:cubicBezTo>
                      <a:pt x="107" y="53"/>
                      <a:pt x="93" y="53"/>
                      <a:pt x="76" y="53"/>
                    </a:cubicBezTo>
                    <a:cubicBezTo>
                      <a:pt x="76" y="45"/>
                      <a:pt x="76" y="45"/>
                      <a:pt x="76" y="45"/>
                    </a:cubicBez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0" name="Freeform 315" descr="© INSCALE GmbH, 21.06.2010"/>
              <p:cNvSpPr>
                <a:spLocks noChangeAspect="1"/>
              </p:cNvSpPr>
              <p:nvPr/>
            </p:nvSpPr>
            <p:spPr bwMode="auto">
              <a:xfrm>
                <a:off x="4141" y="1226"/>
                <a:ext cx="34" cy="26"/>
              </a:xfrm>
              <a:custGeom>
                <a:avLst/>
                <a:gdLst>
                  <a:gd name="T0" fmla="*/ 18 w 13"/>
                  <a:gd name="T1" fmla="*/ 10 h 10"/>
                  <a:gd name="T2" fmla="*/ 0 w 13"/>
                  <a:gd name="T3" fmla="*/ 0 h 10"/>
                  <a:gd name="T4" fmla="*/ 0 w 13"/>
                  <a:gd name="T5" fmla="*/ 26 h 10"/>
                  <a:gd name="T6" fmla="*/ 34 w 13"/>
                  <a:gd name="T7" fmla="*/ 26 h 10"/>
                  <a:gd name="T8" fmla="*/ 18 w 13"/>
                  <a:gd name="T9" fmla="*/ 10 h 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"/>
                  <a:gd name="T16" fmla="*/ 0 h 10"/>
                  <a:gd name="T17" fmla="*/ 13 w 13"/>
                  <a:gd name="T18" fmla="*/ 10 h 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" h="10">
                    <a:moveTo>
                      <a:pt x="7" y="4"/>
                    </a:moveTo>
                    <a:cubicBezTo>
                      <a:pt x="4" y="2"/>
                      <a:pt x="0" y="0"/>
                      <a:pt x="0" y="0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3" y="10"/>
                      <a:pt x="9" y="6"/>
                      <a:pt x="7" y="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  <p:sp>
            <p:nvSpPr>
              <p:cNvPr id="21" name="Rectangle 316" descr="© INSCALE GmbH, 21.06.2010"/>
              <p:cNvSpPr>
                <a:spLocks noChangeAspect="1" noChangeArrowheads="1"/>
              </p:cNvSpPr>
              <p:nvPr/>
            </p:nvSpPr>
            <p:spPr bwMode="auto">
              <a:xfrm>
                <a:off x="4060" y="1226"/>
                <a:ext cx="37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2" name="Rectangle 317" descr="© INSCALE GmbH, 21.06.2010"/>
              <p:cNvSpPr>
                <a:spLocks noChangeAspect="1" noChangeArrowheads="1"/>
              </p:cNvSpPr>
              <p:nvPr/>
            </p:nvSpPr>
            <p:spPr bwMode="auto">
              <a:xfrm>
                <a:off x="4014" y="1226"/>
                <a:ext cx="40" cy="26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23" name="Freeform 318" descr="© INSCALE GmbH, 21.06.2010"/>
              <p:cNvSpPr>
                <a:spLocks noChangeAspect="1"/>
              </p:cNvSpPr>
              <p:nvPr/>
            </p:nvSpPr>
            <p:spPr bwMode="auto">
              <a:xfrm>
                <a:off x="3957" y="1290"/>
                <a:ext cx="296" cy="32"/>
              </a:xfrm>
              <a:custGeom>
                <a:avLst/>
                <a:gdLst>
                  <a:gd name="T0" fmla="*/ 218 w 110"/>
                  <a:gd name="T1" fmla="*/ 0 h 12"/>
                  <a:gd name="T2" fmla="*/ 218 w 110"/>
                  <a:gd name="T3" fmla="*/ 0 h 12"/>
                  <a:gd name="T4" fmla="*/ 296 w 110"/>
                  <a:gd name="T5" fmla="*/ 19 h 12"/>
                  <a:gd name="T6" fmla="*/ 296 w 110"/>
                  <a:gd name="T7" fmla="*/ 32 h 12"/>
                  <a:gd name="T8" fmla="*/ 215 w 110"/>
                  <a:gd name="T9" fmla="*/ 11 h 12"/>
                  <a:gd name="T10" fmla="*/ 0 w 110"/>
                  <a:gd name="T11" fmla="*/ 11 h 12"/>
                  <a:gd name="T12" fmla="*/ 0 w 110"/>
                  <a:gd name="T13" fmla="*/ 0 h 12"/>
                  <a:gd name="T14" fmla="*/ 218 w 110"/>
                  <a:gd name="T15" fmla="*/ 0 h 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0"/>
                  <a:gd name="T25" fmla="*/ 0 h 12"/>
                  <a:gd name="T26" fmla="*/ 110 w 110"/>
                  <a:gd name="T27" fmla="*/ 12 h 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0" h="12">
                    <a:moveTo>
                      <a:pt x="81" y="0"/>
                    </a:moveTo>
                    <a:cubicBezTo>
                      <a:pt x="81" y="0"/>
                      <a:pt x="81" y="0"/>
                      <a:pt x="81" y="0"/>
                    </a:cubicBezTo>
                    <a:cubicBezTo>
                      <a:pt x="87" y="1"/>
                      <a:pt x="106" y="4"/>
                      <a:pt x="110" y="7"/>
                    </a:cubicBezTo>
                    <a:cubicBezTo>
                      <a:pt x="110" y="12"/>
                      <a:pt x="110" y="12"/>
                      <a:pt x="110" y="12"/>
                    </a:cubicBezTo>
                    <a:cubicBezTo>
                      <a:pt x="108" y="10"/>
                      <a:pt x="92" y="6"/>
                      <a:pt x="80" y="4"/>
                    </a:cubicBezTo>
                    <a:cubicBezTo>
                      <a:pt x="80" y="4"/>
                      <a:pt x="0" y="4"/>
                      <a:pt x="0" y="4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B1B1B1"/>
              </a:soli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hu-HU">
                  <a:latin typeface="Open Sans" pitchFamily="34" charset="0"/>
                </a:endParaRPr>
              </a:p>
            </p:txBody>
          </p:sp>
        </p:grpSp>
      </p:grpSp>
      <p:grpSp>
        <p:nvGrpSpPr>
          <p:cNvPr id="28" name="Group 634" descr="© INSCALE GmbH, 21.06.2010"/>
          <p:cNvGrpSpPr>
            <a:grpSpLocks/>
          </p:cNvGrpSpPr>
          <p:nvPr/>
        </p:nvGrpSpPr>
        <p:grpSpPr bwMode="auto">
          <a:xfrm>
            <a:off x="104135" y="104134"/>
            <a:ext cx="900113" cy="900114"/>
            <a:chOff x="1326" y="980"/>
            <a:chExt cx="567" cy="567"/>
          </a:xfrm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</p:grpSpPr>
        <p:grpSp>
          <p:nvGrpSpPr>
            <p:cNvPr id="29" name="Group 633"/>
            <p:cNvGrpSpPr>
              <a:grpSpLocks/>
            </p:cNvGrpSpPr>
            <p:nvPr/>
          </p:nvGrpSpPr>
          <p:grpSpPr bwMode="auto">
            <a:xfrm>
              <a:off x="1326" y="980"/>
              <a:ext cx="567" cy="567"/>
              <a:chOff x="1326" y="980"/>
              <a:chExt cx="567" cy="567"/>
            </a:xfrm>
          </p:grpSpPr>
          <p:sp>
            <p:nvSpPr>
              <p:cNvPr id="34" name="AutoShape 341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1326" y="980"/>
                <a:ext cx="567" cy="5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35" name="AutoShape 342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1355" y="1009"/>
                <a:ext cx="508" cy="508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8B8B8B"/>
                  </a:gs>
                  <a:gs pos="100000">
                    <a:srgbClr val="EAEAEA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40" name="AutoShape 343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1375" y="1029"/>
                <a:ext cx="467" cy="467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DDDDDD"/>
                  </a:gs>
                  <a:gs pos="100000">
                    <a:srgbClr val="8B8B8B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  <p:sp>
            <p:nvSpPr>
              <p:cNvPr id="41" name="AutoShape 344" descr="© INSCALE GmbH, 21.06.2010"/>
              <p:cNvSpPr>
                <a:spLocks noChangeAspect="1" noChangeArrowheads="1"/>
              </p:cNvSpPr>
              <p:nvPr/>
            </p:nvSpPr>
            <p:spPr bwMode="gray">
              <a:xfrm>
                <a:off x="1375" y="1029"/>
                <a:ext cx="467" cy="243"/>
              </a:xfrm>
              <a:prstGeom prst="roundRect">
                <a:avLst>
                  <a:gd name="adj" fmla="val 1140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C9C9C9"/>
                  </a:gs>
                </a:gsLst>
                <a:lin ang="5400000" scaled="1"/>
              </a:gradFill>
              <a:ln>
                <a:noFill/>
              </a:ln>
              <a:effectLst>
                <a:outerShdw blurRad="127000" dist="38100" dir="2700000" algn="ctr">
                  <a:srgbClr val="000000">
                    <a:alpha val="45000"/>
                  </a:srgbClr>
                </a:outerShdw>
              </a:effectLst>
              <a:sp3d prstMaterial="translucentPowder">
                <a:bevelT w="203200" h="50800" prst="softRound"/>
              </a:sp3d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Tahom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Tahoma" pitchFamily="34" charset="0"/>
                  </a:defRPr>
                </a:lvl9pPr>
              </a:lstStyle>
              <a:p>
                <a:pPr eaLnBrk="1" hangingPunct="1">
                  <a:defRPr/>
                </a:pPr>
                <a:endParaRPr lang="en-US" altLang="hu-HU" smtClean="0"/>
              </a:p>
            </p:txBody>
          </p:sp>
        </p:grpSp>
        <p:sp>
          <p:nvSpPr>
            <p:cNvPr id="32" name="Freeform 345" descr="© INSCALE GmbH, 21.06.2010"/>
            <p:cNvSpPr>
              <a:spLocks noChangeAspect="1"/>
            </p:cNvSpPr>
            <p:nvPr/>
          </p:nvSpPr>
          <p:spPr bwMode="gray">
            <a:xfrm flipH="1" flipV="1">
              <a:off x="1411" y="1060"/>
              <a:ext cx="397" cy="406"/>
            </a:xfrm>
            <a:custGeom>
              <a:avLst/>
              <a:gdLst>
                <a:gd name="T0" fmla="*/ 383 w 360"/>
                <a:gd name="T1" fmla="*/ 348 h 369"/>
                <a:gd name="T2" fmla="*/ 321 w 360"/>
                <a:gd name="T3" fmla="*/ 263 h 369"/>
                <a:gd name="T4" fmla="*/ 367 w 360"/>
                <a:gd name="T5" fmla="*/ 63 h 369"/>
                <a:gd name="T6" fmla="*/ 267 w 360"/>
                <a:gd name="T7" fmla="*/ 208 h 369"/>
                <a:gd name="T8" fmla="*/ 162 w 360"/>
                <a:gd name="T9" fmla="*/ 116 h 369"/>
                <a:gd name="T10" fmla="*/ 163 w 360"/>
                <a:gd name="T11" fmla="*/ 33 h 369"/>
                <a:gd name="T12" fmla="*/ 112 w 360"/>
                <a:gd name="T13" fmla="*/ 77 h 369"/>
                <a:gd name="T14" fmla="*/ 97 w 360"/>
                <a:gd name="T15" fmla="*/ 65 h 369"/>
                <a:gd name="T16" fmla="*/ 106 w 360"/>
                <a:gd name="T17" fmla="*/ 83 h 369"/>
                <a:gd name="T18" fmla="*/ 61 w 360"/>
                <a:gd name="T19" fmla="*/ 122 h 369"/>
                <a:gd name="T20" fmla="*/ 135 w 360"/>
                <a:gd name="T21" fmla="*/ 136 h 369"/>
                <a:gd name="T22" fmla="*/ 213 w 360"/>
                <a:gd name="T23" fmla="*/ 253 h 369"/>
                <a:gd name="T24" fmla="*/ 44 w 360"/>
                <a:gd name="T25" fmla="*/ 337 h 369"/>
                <a:gd name="T26" fmla="*/ 261 w 360"/>
                <a:gd name="T27" fmla="*/ 316 h 369"/>
                <a:gd name="T28" fmla="*/ 320 w 360"/>
                <a:gd name="T29" fmla="*/ 382 h 369"/>
                <a:gd name="T30" fmla="*/ 378 w 360"/>
                <a:gd name="T31" fmla="*/ 400 h 369"/>
                <a:gd name="T32" fmla="*/ 383 w 360"/>
                <a:gd name="T33" fmla="*/ 348 h 3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60"/>
                <a:gd name="T52" fmla="*/ 0 h 369"/>
                <a:gd name="T53" fmla="*/ 360 w 360"/>
                <a:gd name="T54" fmla="*/ 369 h 36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60" h="369">
                  <a:moveTo>
                    <a:pt x="347" y="316"/>
                  </a:moveTo>
                  <a:cubicBezTo>
                    <a:pt x="347" y="316"/>
                    <a:pt x="339" y="292"/>
                    <a:pt x="291" y="239"/>
                  </a:cubicBezTo>
                  <a:cubicBezTo>
                    <a:pt x="360" y="59"/>
                    <a:pt x="340" y="50"/>
                    <a:pt x="333" y="57"/>
                  </a:cubicBezTo>
                  <a:cubicBezTo>
                    <a:pt x="332" y="58"/>
                    <a:pt x="272" y="145"/>
                    <a:pt x="242" y="189"/>
                  </a:cubicBezTo>
                  <a:cubicBezTo>
                    <a:pt x="217" y="165"/>
                    <a:pt x="185" y="137"/>
                    <a:pt x="147" y="105"/>
                  </a:cubicBezTo>
                  <a:cubicBezTo>
                    <a:pt x="183" y="0"/>
                    <a:pt x="155" y="23"/>
                    <a:pt x="148" y="30"/>
                  </a:cubicBezTo>
                  <a:cubicBezTo>
                    <a:pt x="145" y="33"/>
                    <a:pt x="124" y="51"/>
                    <a:pt x="102" y="70"/>
                  </a:cubicBezTo>
                  <a:cubicBezTo>
                    <a:pt x="98" y="66"/>
                    <a:pt x="93" y="62"/>
                    <a:pt x="88" y="59"/>
                  </a:cubicBezTo>
                  <a:cubicBezTo>
                    <a:pt x="88" y="59"/>
                    <a:pt x="91" y="65"/>
                    <a:pt x="96" y="75"/>
                  </a:cubicBezTo>
                  <a:cubicBezTo>
                    <a:pt x="76" y="93"/>
                    <a:pt x="57" y="109"/>
                    <a:pt x="55" y="111"/>
                  </a:cubicBezTo>
                  <a:cubicBezTo>
                    <a:pt x="50" y="116"/>
                    <a:pt x="0" y="142"/>
                    <a:pt x="122" y="124"/>
                  </a:cubicBezTo>
                  <a:cubicBezTo>
                    <a:pt x="139" y="153"/>
                    <a:pt x="162" y="189"/>
                    <a:pt x="193" y="230"/>
                  </a:cubicBezTo>
                  <a:cubicBezTo>
                    <a:pt x="141" y="255"/>
                    <a:pt x="43" y="303"/>
                    <a:pt x="40" y="306"/>
                  </a:cubicBezTo>
                  <a:cubicBezTo>
                    <a:pt x="35" y="311"/>
                    <a:pt x="21" y="327"/>
                    <a:pt x="237" y="287"/>
                  </a:cubicBezTo>
                  <a:cubicBezTo>
                    <a:pt x="254" y="307"/>
                    <a:pt x="271" y="327"/>
                    <a:pt x="290" y="347"/>
                  </a:cubicBezTo>
                  <a:cubicBezTo>
                    <a:pt x="305" y="362"/>
                    <a:pt x="333" y="369"/>
                    <a:pt x="343" y="364"/>
                  </a:cubicBezTo>
                  <a:cubicBezTo>
                    <a:pt x="354" y="359"/>
                    <a:pt x="351" y="333"/>
                    <a:pt x="347" y="3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p3d prstMaterial="translucentPowder">
              <a:bevelT w="203200" h="50800" prst="softRound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hu-HU">
                <a:latin typeface="Open Sans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60668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Köszönjük a figyelmet!</a:t>
            </a:r>
            <a:endParaRPr lang="hu-H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hu-HU" sz="2000" b="1" dirty="0" smtClean="0"/>
              <a:t>Kurucz Imre</a:t>
            </a:r>
            <a:r>
              <a:rPr lang="hu-HU" sz="2000" dirty="0" smtClean="0"/>
              <a:t/>
            </a:r>
            <a:br>
              <a:rPr lang="hu-HU" sz="2000" dirty="0" smtClean="0"/>
            </a:br>
            <a:r>
              <a:rPr lang="hu-HU" sz="2000" dirty="0" smtClean="0"/>
              <a:t>kutatási igazgató</a:t>
            </a:r>
            <a:br>
              <a:rPr lang="hu-HU" sz="2000" dirty="0" smtClean="0"/>
            </a:br>
            <a:r>
              <a:rPr lang="hu-HU" sz="2000" dirty="0" smtClean="0"/>
              <a:t>NRC Marketingkutató és Tanácsadó Kft.</a:t>
            </a:r>
            <a:br>
              <a:rPr lang="hu-HU" sz="2000" dirty="0" smtClean="0"/>
            </a:br>
            <a:r>
              <a:rPr lang="hu-HU" sz="2000" dirty="0" err="1" smtClean="0">
                <a:hlinkClick r:id="rId2"/>
              </a:rPr>
              <a:t>imre.kurucz</a:t>
            </a:r>
            <a:r>
              <a:rPr lang="hu-HU" sz="2000" dirty="0" smtClean="0">
                <a:hlinkClick r:id="rId2"/>
              </a:rPr>
              <a:t>@</a:t>
            </a:r>
            <a:r>
              <a:rPr lang="hu-HU" sz="2000" dirty="0" err="1" smtClean="0">
                <a:hlinkClick r:id="rId2"/>
              </a:rPr>
              <a:t>nrc.hu</a:t>
            </a:r>
            <a:endParaRPr lang="hu-HU" sz="2000" dirty="0" smtClean="0"/>
          </a:p>
          <a:p>
            <a:pPr>
              <a:defRPr/>
            </a:pPr>
            <a:endParaRPr lang="hu-HU" sz="2000" dirty="0"/>
          </a:p>
          <a:p>
            <a:pPr>
              <a:defRPr/>
            </a:pPr>
            <a:r>
              <a:rPr lang="hu-HU" sz="2000" b="1" dirty="0"/>
              <a:t>Szilágyi Ákos</a:t>
            </a:r>
          </a:p>
          <a:p>
            <a:pPr>
              <a:defRPr/>
            </a:pPr>
            <a:r>
              <a:rPr lang="hu-HU" sz="2000" dirty="0"/>
              <a:t>Ipsos Media, </a:t>
            </a:r>
            <a:r>
              <a:rPr lang="hu-HU" sz="2000" dirty="0" err="1"/>
              <a:t>Content</a:t>
            </a:r>
            <a:r>
              <a:rPr lang="hu-HU" sz="2000" dirty="0"/>
              <a:t> &amp; </a:t>
            </a:r>
            <a:r>
              <a:rPr lang="hu-HU" sz="2000" dirty="0" err="1" smtClean="0"/>
              <a:t>Technology</a:t>
            </a:r>
            <a:endParaRPr lang="hu-HU" sz="2000" dirty="0" smtClean="0"/>
          </a:p>
          <a:p>
            <a:pPr>
              <a:defRPr/>
            </a:pPr>
            <a:r>
              <a:rPr lang="en-US" sz="2000" dirty="0" smtClean="0">
                <a:hlinkClick r:id="rId3"/>
              </a:rPr>
              <a:t>Akos.Szilagyi@ipsos.com</a:t>
            </a:r>
            <a:r>
              <a:rPr lang="hu-HU" sz="2000" dirty="0" smtClean="0"/>
              <a:t> </a:t>
            </a:r>
            <a:endParaRPr lang="en-US" sz="2000" dirty="0"/>
          </a:p>
          <a:p>
            <a:pPr>
              <a:defRPr/>
            </a:pPr>
            <a:r>
              <a:rPr lang="hu-HU" sz="2000" dirty="0" smtClean="0"/>
              <a:t/>
            </a:r>
            <a:br>
              <a:rPr lang="hu-HU" sz="2000" dirty="0" smtClean="0"/>
            </a:br>
            <a:endParaRPr lang="hu-HU" sz="2000" dirty="0" smtClean="0"/>
          </a:p>
          <a:p>
            <a:pPr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>
              <a:defRPr/>
            </a:pPr>
            <a:r>
              <a:rPr lang="hu-HU" dirty="0" smtClean="0"/>
              <a:t>Kiket érhetünk el?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200811~1"/>
          <p:cNvPicPr>
            <a:picLocks noChangeAspect="1" noChangeArrowheads="1"/>
          </p:cNvPicPr>
          <p:nvPr/>
        </p:nvPicPr>
        <p:blipFill>
          <a:blip r:embed="rId2" cstate="print">
            <a:lum bright="64000"/>
          </a:blip>
          <a:srcRect/>
          <a:stretch>
            <a:fillRect/>
          </a:stretch>
        </p:blipFill>
        <p:spPr bwMode="auto">
          <a:xfrm>
            <a:off x="395288" y="746125"/>
            <a:ext cx="8424862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3" descr="Peop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5650" y="2565400"/>
            <a:ext cx="2646363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Object 4"/>
          <p:cNvGraphicFramePr>
            <a:graphicFrameLocks noChangeAspect="1"/>
          </p:cNvGraphicFramePr>
          <p:nvPr/>
        </p:nvGraphicFramePr>
        <p:xfrm>
          <a:off x="1489075" y="1463675"/>
          <a:ext cx="6164263" cy="449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762000" y="152400"/>
            <a:ext cx="7842958" cy="43306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pPr algn="ctr"/>
            <a:r>
              <a:rPr lang="hu-HU" sz="2200" dirty="0">
                <a:latin typeface="+mn-lt"/>
              </a:rPr>
              <a:t>A </a:t>
            </a:r>
            <a:r>
              <a:rPr lang="hu-HU" sz="2200" dirty="0" smtClean="0">
                <a:latin typeface="+mn-lt"/>
              </a:rPr>
              <a:t>15-69 </a:t>
            </a:r>
            <a:r>
              <a:rPr lang="hu-HU" sz="2200" dirty="0">
                <a:latin typeface="+mn-lt"/>
              </a:rPr>
              <a:t>éves magyar lakosság </a:t>
            </a:r>
            <a:r>
              <a:rPr lang="hu-HU" sz="2200" dirty="0" smtClean="0">
                <a:latin typeface="+mn-lt"/>
              </a:rPr>
              <a:t>65%-</a:t>
            </a:r>
            <a:r>
              <a:rPr lang="hu-HU" sz="2200" dirty="0">
                <a:latin typeface="+mn-lt"/>
              </a:rPr>
              <a:t>a használja az internetet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354156" y="5715000"/>
            <a:ext cx="2789844" cy="40229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/>
          <a:p>
            <a:r>
              <a:rPr lang="hu-HU" sz="1000" dirty="0">
                <a:latin typeface="+mn-lt"/>
              </a:rPr>
              <a:t>Forrás: </a:t>
            </a:r>
            <a:r>
              <a:rPr lang="hu-HU" sz="1000" dirty="0" smtClean="0">
                <a:latin typeface="+mn-lt"/>
              </a:rPr>
              <a:t>Nemzeti Olvasottság Kutatás 2013/Q2</a:t>
            </a:r>
            <a:br>
              <a:rPr lang="hu-HU" sz="1000" dirty="0" smtClean="0">
                <a:latin typeface="+mn-lt"/>
              </a:rPr>
            </a:br>
            <a:r>
              <a:rPr lang="hu-HU" sz="1000" dirty="0" smtClean="0">
                <a:latin typeface="+mn-lt"/>
              </a:rPr>
              <a:t>Bázis: 15-69 éves magyar lakosság</a:t>
            </a:r>
            <a:endParaRPr lang="hu-HU" sz="1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3uwPh.Vk.CJERNUlivx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bTNq2Pn.EOrgOtBRXiIXw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1jUaX0X9kaHzxWvsiLpk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AeJS0cO2kWODSAe39Ch6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gK6Fcf3xkehqGil6idf_w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Z7Sh4mdgku90Sr8YAihO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daWzkQToEqxBqtBixpHc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7wI5Hs640qL7ITVWyDtI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B.z17UEyUGS9Qgdl.TzZ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kcj6GreUW64sKVcMDXc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JzKqxpxUyuwi8o7AmTI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g2oRxKZ0SftyVO8UnNE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PfcFC2P0a6JUj4Fjpx3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1Ousg.00WQktyRiVJ81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JIBG4aDEGeuMyaynIgL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d3uwPh.Vk.CJERNUlivx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Km8fFNzmUSmRSOxUyCzL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cPYf9IAUak3utp4629C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QbqRSfakG2QykzXmCiUA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Qkcj6GreUW64sKVcMDXc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mJzKqxpxUyuwi8o7AmTI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Cg2oRxKZ0SftyVO8UnNEg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IPfcFC2P0a6JUj4Fjpx3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1Ousg.00WQktyRiVJ81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6JIBG4aDEGeuMyaynIgLA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BcPYf9IAUak3utp4629C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nUZErFzkS36BJjb.0HH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ZQbqRSfakG2QykzXmCiUA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hj_imOskODN3QLa3dPug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MEtrpXc0aXLbnsx2OOs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MQhvhw0e4fYXg9VHHv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JBcRU6v0S7C8qXidXiAw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O3x3Ow1UW21_SPy0rV_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CX1PbePm0qz8IFANWnlx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8xSLow02smpajSVVgaA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rhj_imOskODN3QLa3dPu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MEtrpXc0aXLbnsx2OOsg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wtwDSD.RkKRZzyma1Muyw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zqMQhvhw0e4fYXg9VHHv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VMSNfyySEG5UsrvLn.kLA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2hatC1DUEuivLchU2aI0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FJBcRU6v0S7C8qXidXiA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VO3x3Ow1UW21_SPy0rV_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CX1PbePm0qz8IFANWnlxQ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Qt8xSLow02smpajSVVgaA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wdGEdzSVUSU2ly5xPkka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gshie4aI0GtTjaV7JoY_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4UxtVcVak2UJMwStdZTI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NuzyxQBk.ZhwnxBoEUH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Tf_4YWDFvkilHgYhYNsvhw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s_ICjpciU2DRUU6Kfpk6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dpfNZ.kH0.aXH9hSfQE0w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4uFKFKi1ykq1yEpyT3uqM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BNuzyxQBk.ZhwnxBoEUH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_rC2vE.QEkaJ40FjySsAXQ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IAB EDU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lenor_group_black_creative">
  <a:themeElements>
    <a:clrScheme name="Telenor_group_black_creative 1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99FF"/>
      </a:accent1>
      <a:accent2>
        <a:srgbClr val="A2AD00"/>
      </a:accent2>
      <a:accent3>
        <a:srgbClr val="FFFFFF"/>
      </a:accent3>
      <a:accent4>
        <a:srgbClr val="000000"/>
      </a:accent4>
      <a:accent5>
        <a:srgbClr val="AACAFF"/>
      </a:accent5>
      <a:accent6>
        <a:srgbClr val="929C00"/>
      </a:accent6>
      <a:hlink>
        <a:srgbClr val="DDD3AF"/>
      </a:hlink>
      <a:folHlink>
        <a:srgbClr val="825C26"/>
      </a:folHlink>
    </a:clrScheme>
    <a:fontScheme name="Telenor_group_black_creative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Telenor_group_black_creativ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lenor_group_black_creativ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0D4BB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EDE6D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FF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FF"/>
        </a:accent1>
        <a:accent2>
          <a:srgbClr val="A2AD00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929C00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1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99FF"/>
        </a:accent1>
        <a:accent2>
          <a:srgbClr val="A2AD00"/>
        </a:accent2>
        <a:accent3>
          <a:srgbClr val="FFFFFF"/>
        </a:accent3>
        <a:accent4>
          <a:srgbClr val="000000"/>
        </a:accent4>
        <a:accent5>
          <a:srgbClr val="AACAFF"/>
        </a:accent5>
        <a:accent6>
          <a:srgbClr val="929C00"/>
        </a:accent6>
        <a:hlink>
          <a:srgbClr val="DDD3AF"/>
        </a:hlink>
        <a:folHlink>
          <a:srgbClr val="825C2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lenor_group_black_creative 12">
        <a:dk1>
          <a:srgbClr val="000000"/>
        </a:dk1>
        <a:lt1>
          <a:srgbClr val="FFFFFF"/>
        </a:lt1>
        <a:dk2>
          <a:srgbClr val="FFFFFF"/>
        </a:dk2>
        <a:lt2>
          <a:srgbClr val="0099FF"/>
        </a:lt2>
        <a:accent1>
          <a:srgbClr val="FFFFFF"/>
        </a:accent1>
        <a:accent2>
          <a:srgbClr val="FFFFFF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E7E7E7"/>
        </a:accent6>
        <a:hlink>
          <a:srgbClr val="FFFFFF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716</TotalTime>
  <Words>3161</Words>
  <Application>Microsoft Office PowerPoint</Application>
  <PresentationFormat>Diavetítés a képernyőre (4:3 oldalarány)</PresentationFormat>
  <Paragraphs>867</Paragraphs>
  <Slides>73</Slides>
  <Notes>7</Notes>
  <HiddenSlides>0</HiddenSlides>
  <MMClips>0</MMClips>
  <ScaleCrop>false</ScaleCrop>
  <HeadingPairs>
    <vt:vector size="6" baseType="variant">
      <vt:variant>
        <vt:lpstr>Téma</vt:lpstr>
      </vt:variant>
      <vt:variant>
        <vt:i4>2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73</vt:i4>
      </vt:variant>
    </vt:vector>
  </HeadingPairs>
  <TitlesOfParts>
    <vt:vector size="76" baseType="lpstr">
      <vt:lpstr>Office Theme</vt:lpstr>
      <vt:lpstr>Telenor_group_black_creative</vt:lpstr>
      <vt:lpstr>Microsoft Excel-diagram</vt:lpstr>
      <vt:lpstr>INTERNET ÉS PIACKUTATÁS</vt:lpstr>
      <vt:lpstr>mit tud az online?</vt:lpstr>
      <vt:lpstr>PowerPoint bemutató</vt:lpstr>
      <vt:lpstr>PowerPoint bemutató</vt:lpstr>
      <vt:lpstr>PowerPoint bemutató</vt:lpstr>
      <vt:lpstr>PowerPoint bemutató</vt:lpstr>
      <vt:lpstr>PowerPoint bemutató</vt:lpstr>
      <vt:lpstr>Kiket érhetünk el?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Az igazság pillanata: becslés vs. Tényleges Eredmények</vt:lpstr>
      <vt:lpstr>Online kérdőív: mire figyeljünk?</vt:lpstr>
      <vt:lpstr>PowerPoint bemutató</vt:lpstr>
      <vt:lpstr>PowerPoint bemutató</vt:lpstr>
      <vt:lpstr>Hogyan netezünk? (NÉHÁNY KUTATÁSI ADAT)</vt:lpstr>
      <vt:lpstr>PowerPoint bemutató</vt:lpstr>
      <vt:lpstr>PowerPoint bemutató</vt:lpstr>
      <vt:lpstr>Miért vásárolunk az interneten? TOP3 előny</vt:lpstr>
      <vt:lpstr>PowerPoint bemutató</vt:lpstr>
      <vt:lpstr>A fizetés módja</vt:lpstr>
      <vt:lpstr>PowerPoint bemutató</vt:lpstr>
      <vt:lpstr>PowerPoint bemutató</vt:lpstr>
      <vt:lpstr>PowerPoint bemutató</vt:lpstr>
      <vt:lpstr>DIGITÁLIS MESTERKURZUS 2013</vt:lpstr>
      <vt:lpstr>PowerPoint bemutató</vt:lpstr>
      <vt:lpstr>Az ONLINE KÖZÖNSÉG</vt:lpstr>
      <vt:lpstr>AZ ONLINE KÖZÖNSÉG MÉRETE</vt:lpstr>
      <vt:lpstr>EGYIK NEM SEM FELÜLREPREZENTÁLT</vt:lpstr>
      <vt:lpstr>A FELSŐFOKÚ VÉGZETTSÉGŰEK FELÜLREPREZENTÁLTAK, DE A LEGNÉPESEBB TÁBOR A KÖZÉPFOKÚ VÉGZETTSÉGŰEKÉ</vt:lpstr>
      <vt:lpstr>BUDAPEST ÉS PEST MEGYE ADJA AZ INTERNETEZŐK EGYHARMADÁT</vt:lpstr>
      <vt:lpstr>NÉHÁNY ÉRDEKESSÉG AZ ONLINE POPULÁCIÓRÓL</vt:lpstr>
      <vt:lpstr>KEDVENC TARTALMAINK</vt:lpstr>
      <vt:lpstr>PowerPoint bemutató</vt:lpstr>
      <vt:lpstr>RÖVIDEN AZ IPSOS GLOBAL @DVISOR© KUTATÁS MÓDSZERTANÁRÓL</vt:lpstr>
      <vt:lpstr>LEGNÉPSZERŰBB OLDALTÍPUSPOK (TOP10) GLOBÁLIS EREDMÉNYEK</vt:lpstr>
      <vt:lpstr>ORSZÁGONKÉNTI SPECIALITÁSOK</vt:lpstr>
      <vt:lpstr>ORSZÁGONKÉNTI SPECIALITÁSOK</vt:lpstr>
      <vt:lpstr>MAGYAR SPECIALITÁSOK</vt:lpstr>
      <vt:lpstr>SOCIAL BUTTERFLY</vt:lpstr>
      <vt:lpstr>ÉBREN TÖLTÖTT ÓRÁINK KÖZEL EGYNEGYEDÉBEN KÖZÖSSÉGI OLDALAKON VAGYUNK</vt:lpstr>
      <vt:lpstr>ÉLLOVASOK ÉS SEREGHAJTÓK</vt:lpstr>
      <vt:lpstr>ONLINE SOCIAL LIFE MAGYARORSZÁG</vt:lpstr>
      <vt:lpstr>Mobinauta kutatás – 2012</vt:lpstr>
      <vt:lpstr>Samsung – Google Chrome – Android Három „húzó” márka</vt:lpstr>
      <vt:lpstr>Amikor Mobinautákról beszélünk, akkor …</vt:lpstr>
      <vt:lpstr>Szükségből használók – főleg fiatalok, férfiak és magasabb iskolai végzettségűek</vt:lpstr>
      <vt:lpstr>PowerPoint bemutató</vt:lpstr>
      <vt:lpstr>Az ONLINE KÖZÖNSÉGmérés</vt:lpstr>
      <vt:lpstr>HIBRID ADATGYŰJTÉS COOKIE PANEL + SZOFTVERPANEL</vt:lpstr>
      <vt:lpstr>Miért van szükség a kétféle panelre?</vt:lpstr>
      <vt:lpstr>COOKIE-PANEL MŰKÖDÉSE</vt:lpstr>
      <vt:lpstr>A kétféle forrásból származó adatokat összekapcsoljuk és súlyozzuk</vt:lpstr>
      <vt:lpstr>PowerPoint bemutató</vt:lpstr>
      <vt:lpstr>Közönségmérési mutatók a rendszerben</vt:lpstr>
      <vt:lpstr>Hogyan lesz a cookie-ból látogatószám?</vt:lpstr>
      <vt:lpstr>MI a különbség a látogató, A látogatás és az oldalletöltés között? </vt:lpstr>
      <vt:lpstr>REACH – SHARE – AFFINITÁS KULCSFONTOSSÁGÚ INDEXEK</vt:lpstr>
      <vt:lpstr>ÖTÖSÖM LESZ AFFINITÁS-SZÁMOLÁSBÓL </vt:lpstr>
      <vt:lpstr>ÖTÖSÖM LESZ AFFINITÁS-SZÁMOLÁSBÓL </vt:lpstr>
      <vt:lpstr>PÉLDÁK duplikációra</vt:lpstr>
      <vt:lpstr>A STREAM-KÖZÖNSÉGMÉRÉS INTERVALLUMSZERŰ ESEMÉNYEKET IS MÉR</vt:lpstr>
      <vt:lpstr>TOPLIGÁSOK A HAZAI INTERNETEZŐK KÖRÉBEN  HAVI LÁTOGATÓSZÁM ALAPJÁN</vt:lpstr>
      <vt:lpstr>TOPLIGÁSOK HÍREK KATEGÓRIÁBAN MAGYARORSZÁG</vt:lpstr>
      <vt:lpstr>TOPLIGÁSOK GAZDASÁG KATEGÓRIÁBAN MAGYARORSZÁG</vt:lpstr>
      <vt:lpstr>TOPLIGÁSOK BULVÁR KATEGÓRIÁBAN MAGYARORSZÁG</vt:lpstr>
      <vt:lpstr>TOPLIGÁSOK SPORT KATEGÓRIÁBAN MAGYARORSZÁG</vt:lpstr>
      <vt:lpstr>TOPLIGÁSOK NŐI-GASZTRO KATEGÓRIÁBAN MAGYARORSZÁG</vt:lpstr>
      <vt:lpstr>TOPLIGÁSOK SZABADIDŐ-UTAZÁS KATEGÓRIÁBAN MAGYARORSZÁG</vt:lpstr>
      <vt:lpstr>Köszönjük a figyelmet!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Endre Somogyi</dc:creator>
  <cp:lastModifiedBy>Ihász Ingrid</cp:lastModifiedBy>
  <cp:revision>29</cp:revision>
  <dcterms:created xsi:type="dcterms:W3CDTF">2013-10-10T09:39:42Z</dcterms:created>
  <dcterms:modified xsi:type="dcterms:W3CDTF">2013-12-05T10:57:54Z</dcterms:modified>
</cp:coreProperties>
</file>